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7"/>
  </p:notesMasterIdLst>
  <p:sldIdLst>
    <p:sldId id="260" r:id="rId2"/>
    <p:sldId id="450" r:id="rId3"/>
    <p:sldId id="445" r:id="rId4"/>
    <p:sldId id="541" r:id="rId5"/>
    <p:sldId id="542" r:id="rId6"/>
    <p:sldId id="543" r:id="rId7"/>
    <p:sldId id="493" r:id="rId8"/>
    <p:sldId id="501" r:id="rId9"/>
    <p:sldId id="502" r:id="rId10"/>
    <p:sldId id="554" r:id="rId11"/>
    <p:sldId id="555" r:id="rId12"/>
    <p:sldId id="556" r:id="rId13"/>
    <p:sldId id="557" r:id="rId14"/>
    <p:sldId id="558" r:id="rId15"/>
    <p:sldId id="559" r:id="rId16"/>
    <p:sldId id="560" r:id="rId17"/>
    <p:sldId id="561" r:id="rId18"/>
    <p:sldId id="503" r:id="rId19"/>
    <p:sldId id="545" r:id="rId20"/>
    <p:sldId id="546" r:id="rId21"/>
    <p:sldId id="547" r:id="rId22"/>
    <p:sldId id="548" r:id="rId23"/>
    <p:sldId id="549" r:id="rId24"/>
    <p:sldId id="504" r:id="rId25"/>
    <p:sldId id="507" r:id="rId26"/>
    <p:sldId id="544" r:id="rId27"/>
    <p:sldId id="506" r:id="rId28"/>
    <p:sldId id="505" r:id="rId29"/>
    <p:sldId id="551" r:id="rId30"/>
    <p:sldId id="553" r:id="rId31"/>
    <p:sldId id="552" r:id="rId32"/>
    <p:sldId id="539" r:id="rId33"/>
    <p:sldId id="540" r:id="rId34"/>
    <p:sldId id="523" r:id="rId35"/>
    <p:sldId id="550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9" autoAdjust="0"/>
    <p:restoredTop sz="58958" autoAdjust="0"/>
  </p:normalViewPr>
  <p:slideViewPr>
    <p:cSldViewPr snapToGrid="0">
      <p:cViewPr varScale="1">
        <p:scale>
          <a:sx n="44" d="100"/>
          <a:sy n="44" d="100"/>
        </p:scale>
        <p:origin x="148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C9090F-CE4C-4049-8F42-C28BDE0C4AC8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CECF5A-DED4-463E-AEFA-D2EF0B8A4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174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The quality improvement process starts with the identification of an issue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or problem.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Whatever the source, once we have concluded there is an issue we need to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address, we can then proceed to the question of how best to proceed.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We will be reviewing a number of different methods and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programs that have been developed to guide improvement work.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While each approach has a unique set of characteristics,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all involve some key components.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Systematic monitoring of data, comparing actual to desired levels of improvement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and performance, identifying deviations or problems, and identifying,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pilot testing, implementing and evaluating one or more changes to a process.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7EA8173-6EA7-483C-A1E0-CFB4950086E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1958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9EDDDE-A765-4716-BA7C-56729EBBA96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330883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CECF5A-DED4-463E-AEFA-D2EF0B8A4B27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344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224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220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2271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051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211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214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0795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1699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276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357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043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10/06/2025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496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LBUULouhrw" TargetMode="External"/><Relationship Id="rId2" Type="http://schemas.openxmlformats.org/officeDocument/2006/relationships/hyperlink" Target="https://www.youtube.com/watch?v=Tktw9-LvlM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h49f3jJ_an8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and.org/content/dam/rand/pubs/technical_reports/2010/RAND_TR738.pdf" TargetMode="External"/><Relationship Id="rId3" Type="http://schemas.openxmlformats.org/officeDocument/2006/relationships/hyperlink" Target="http://www.ncbi.nlm.nih.gov/pmc/articles/PMC3359088/" TargetMode="External"/><Relationship Id="rId7" Type="http://schemas.openxmlformats.org/officeDocument/2006/relationships/hyperlink" Target="https://www.qualitymeasures.ahrq.gov/expert/expert-commentary.aspx?id=32943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xzAp6ZV5ml4" TargetMode="External"/><Relationship Id="rId5" Type="http://schemas.openxmlformats.org/officeDocument/2006/relationships/hyperlink" Target="https://www.youtube.com/watch?v=NLeQdRDf5D8" TargetMode="External"/><Relationship Id="rId10" Type="http://schemas.openxmlformats.org/officeDocument/2006/relationships/hyperlink" Target="http://dl1.cuni.cz/pluginfile.php/218097/mod_resource/content/0/womack_the_machine_that_changed_the_world.PDF" TargetMode="External"/><Relationship Id="rId4" Type="http://schemas.openxmlformats.org/officeDocument/2006/relationships/hyperlink" Target="https://www.youtube.com/watch?v=jq52ZjMzqyI" TargetMode="External"/><Relationship Id="rId9" Type="http://schemas.openxmlformats.org/officeDocument/2006/relationships/hyperlink" Target="https://www.youtube.com/watch?v=tsF-8u-V4j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5600" y="2708919"/>
            <a:ext cx="7992888" cy="648073"/>
          </a:xfrm>
        </p:spPr>
        <p:txBody>
          <a:bodyPr>
            <a:noAutofit/>
          </a:bodyPr>
          <a:lstStyle/>
          <a:p>
            <a:pPr algn="l"/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Assurance and Service Improvements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200" dirty="0">
                <a:solidFill>
                  <a:prstClr val="black">
                    <a:tint val="7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Dr Fahad Khan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PhD (Medical sciences), </a:t>
            </a:r>
            <a:r>
              <a:rPr kumimoji="0" lang="en-GB" sz="1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Msc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in Public health</a:t>
            </a:r>
            <a:b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BDS (Bachelor of Dentistry)</a:t>
            </a:r>
            <a:b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Diploma in Public health, Diploma in Epidemiology</a:t>
            </a:r>
            <a:b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1775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2711624" y="3064605"/>
            <a:ext cx="7200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Quality Improvement </a:t>
            </a: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0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Upon successful completion of this module, student should be able to: 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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theories and approaches to the management of quality and implementation of service improvement within health and social care. 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explore health reforms, and national and local policy issues affecting the health and care sector by demonstrating the impact these have on service provision.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 management of quality, service improvement and theories and tools to effectively design services for a sustainable future. 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endParaRPr lang="en-GB" sz="18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The module aims overall to develop student to explore quality assurance theory and factors that influence the delivery of quality service user care and affect implementation of quality control measures.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To develop the necessary service improvement knowledge and skills while being able to apply a critical perspective related to policy and change within their area of service delivery.</a:t>
            </a:r>
          </a:p>
        </p:txBody>
      </p:sp>
    </p:spTree>
    <p:extLst>
      <p:ext uri="{BB962C8B-B14F-4D97-AF65-F5344CB8AC3E}">
        <p14:creationId xmlns:p14="http://schemas.microsoft.com/office/powerpoint/2010/main" val="293363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7025B-F761-3CA4-E49E-5C04585F3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C20E9-36F1-5609-918E-863A9FA861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We will discuss and try to understand Quality improvement, benchmarking, ICS bench marker</a:t>
            </a:r>
          </a:p>
          <a:p>
            <a:r>
              <a:rPr lang="en-US" dirty="0"/>
              <a:t>We will discuss assignment brief- </a:t>
            </a:r>
            <a:r>
              <a:rPr lang="en-US" i="1" dirty="0"/>
              <a:t>Introduction (500 words), Main Body (1800 words), Recommendation (400 words), and Conclusion (300 words)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794186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A2919-298B-74A7-6D40-C22EB638D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you mean quality improvement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F2B7E-A6A5-0880-1E47-DA4452623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Paul </a:t>
            </a:r>
            <a:r>
              <a:rPr lang="en-US" dirty="0" err="1"/>
              <a:t>Batalden</a:t>
            </a:r>
            <a:r>
              <a:rPr lang="en-US" dirty="0"/>
              <a:t> has defined quality improvement as: “the combined and unceasing efforts of everyone – healthcare professionals, patients and their families, researchers, payers, planners and educators – to make the changes that will lead to better patient outcomes (health), better system performance (care) and better professional development (learning)”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5435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07235-60E3-CDA5-8898-8EC10A422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1B6C5-840B-245B-EC93-2DDBE7D5A6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Libre Franklin" pitchFamily="2" charset="0"/>
              </a:rPr>
              <a:t>Quality improvement (QI) goes beyond traditional management, target setting and policy making. QI methodology is best applied when tackling complex adaptive problems – where the problem isn’t completely understood and where the answer isn’t known – for example, how to reduce frequency of violence on inpatient mental health wards. 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Libre Franklin" pitchFamily="2" charset="0"/>
              </a:rPr>
              <a:t>QI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Libre Franklin" pitchFamily="2" charset="0"/>
              </a:rPr>
              <a:t>utilises</a:t>
            </a:r>
            <a:r>
              <a:rPr lang="en-US" b="0" i="0" dirty="0">
                <a:solidFill>
                  <a:srgbClr val="000000"/>
                </a:solidFill>
                <a:effectLst/>
                <a:latin typeface="Libre Franklin" pitchFamily="2" charset="0"/>
              </a:rPr>
              <a:t> the subject matter expertise of people closest to the issue – staff and service users – to identify potential solutions and test them.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16406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56357-A0AC-9C00-986B-7231FCAC6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Quality improvement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D9AC4-2BD4-9842-4D80-93FA9E7AF7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This is the real heart of our module </a:t>
            </a: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quality and safety and to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explore with some approaches to how we can actually improve the care that we provide to our patients.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0876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47B5B-296E-DC2B-39A9-01ECB83B2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Different approaches for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A7637-9330-EA1B-4D9E-49CF2F5605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Each approach has a unique set of characteristics, all involve some key components.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Systematic monitoring of data, comparing actual to desired levels of improvement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and performance, identifying deviations or problems, and identifying, 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pPr algn="l"/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pilot testing, implementing and evaluating one or more changes to a process.</a:t>
            </a:r>
            <a:endParaRPr lang="en-US" b="0" i="0" dirty="0">
              <a:solidFill>
                <a:srgbClr val="333333"/>
              </a:solidFill>
              <a:effectLst/>
              <a:latin typeface="OpenSan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6082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37B2B-E7CD-A755-2CCA-557EE104A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</a:br>
            <a:r>
              <a:rPr lang="en-GB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Identifying the Problem &amp; Benchmarking</a:t>
            </a:r>
            <a:br>
              <a:rPr lang="en-GB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A4163-675E-9B45-166F-2661674523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There are many ways in which problems or opportunities for improvement can come to our attention in healthcare. </a:t>
            </a:r>
          </a:p>
          <a:p>
            <a:pPr marL="0" indent="0">
              <a:buNone/>
            </a:pPr>
            <a:r>
              <a:rPr lang="en-US" dirty="0"/>
              <a:t>Sources might include </a:t>
            </a:r>
          </a:p>
          <a:p>
            <a:r>
              <a:rPr lang="en-US" dirty="0"/>
              <a:t>a review of results on performance measurements done internally or required by health plans or accrediting bodies.</a:t>
            </a:r>
          </a:p>
          <a:p>
            <a:r>
              <a:rPr lang="en-US" dirty="0"/>
              <a:t>Concerns identified by patients through complaints or other means.</a:t>
            </a:r>
          </a:p>
          <a:p>
            <a:r>
              <a:rPr lang="en-US" dirty="0"/>
              <a:t>An error that caused harm to a patient. Accreditation reports, malpractice actions, </a:t>
            </a:r>
          </a:p>
          <a:p>
            <a:r>
              <a:rPr lang="en-US" dirty="0"/>
              <a:t>or simply someone's observation of what appears to be a major problem.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11219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3340F-B2B4-B710-E8D2-29A0558891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we can assess QI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C4F39-B467-98EB-0841-A3C61FDF4B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Example:</a:t>
            </a:r>
            <a:b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"Reduce ambulance handover delays &gt;60 minutes from 15.7% to &lt;5% within 6 months, to improve timely emergency care and reduce risk of patient harm."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88293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44D3E-2E7F-550E-8550-0B7F656CB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7"/>
            <a:ext cx="12598400" cy="1771877"/>
          </a:xfrm>
        </p:spPr>
        <p:txBody>
          <a:bodyPr>
            <a:normAutofit fontScale="90000"/>
          </a:bodyPr>
          <a:lstStyle/>
          <a:p>
            <a:r>
              <a:rPr lang="en-GB" dirty="0"/>
              <a:t>Use real data to understand the “before” state:</a:t>
            </a:r>
            <a:br>
              <a:rPr lang="en-GB" dirty="0"/>
            </a:br>
            <a:r>
              <a:rPr lang="en-GB" dirty="0"/>
              <a:t>This baseline helps assess how far the system must improve.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193E6C2-57F4-2C0D-3F47-88EB7857C3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7555217"/>
              </p:ext>
            </p:extLst>
          </p:nvPr>
        </p:nvGraphicFramePr>
        <p:xfrm>
          <a:off x="508000" y="1843314"/>
          <a:ext cx="11074401" cy="3485346"/>
        </p:xfrm>
        <a:graphic>
          <a:graphicData uri="http://schemas.openxmlformats.org/drawingml/2006/table">
            <a:tbl>
              <a:tblPr firstRow="1" firstCol="1" bandRow="1">
                <a:tableStyleId>{3C2FFA5D-87B4-456A-9821-1D502468CF0F}</a:tableStyleId>
              </a:tblPr>
              <a:tblGrid>
                <a:gridCol w="3691467">
                  <a:extLst>
                    <a:ext uri="{9D8B030D-6E8A-4147-A177-3AD203B41FA5}">
                      <a16:colId xmlns:a16="http://schemas.microsoft.com/office/drawing/2014/main" val="436743421"/>
                    </a:ext>
                  </a:extLst>
                </a:gridCol>
                <a:gridCol w="3691467">
                  <a:extLst>
                    <a:ext uri="{9D8B030D-6E8A-4147-A177-3AD203B41FA5}">
                      <a16:colId xmlns:a16="http://schemas.microsoft.com/office/drawing/2014/main" val="3461772693"/>
                    </a:ext>
                  </a:extLst>
                </a:gridCol>
                <a:gridCol w="3691467">
                  <a:extLst>
                    <a:ext uri="{9D8B030D-6E8A-4147-A177-3AD203B41FA5}">
                      <a16:colId xmlns:a16="http://schemas.microsoft.com/office/drawing/2014/main" val="2387242114"/>
                    </a:ext>
                  </a:extLst>
                </a:gridCol>
              </a:tblGrid>
              <a:tr h="5553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kern="100" dirty="0">
                          <a:effectLst/>
                        </a:rPr>
                        <a:t>Metric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kern="100">
                          <a:effectLst/>
                        </a:rPr>
                        <a:t>Current Performance (Winter 2024/25)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kern="100">
                          <a:effectLst/>
                        </a:rPr>
                        <a:t>Target (Based on NHS Standards)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118869222"/>
                  </a:ext>
                </a:extLst>
              </a:tr>
              <a:tr h="5553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</a:rPr>
                        <a:t>% handovers &gt;60 mins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15.7%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&lt;5%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194507350"/>
                  </a:ext>
                </a:extLst>
              </a:tr>
              <a:tr h="5553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Mean handover time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</a:rPr>
                        <a:t>~31 minutes (some trusts &gt;50 mins)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&lt;15 minutes (goal), &lt;30 mins (contractual)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021129490"/>
                  </a:ext>
                </a:extLst>
              </a:tr>
              <a:tr h="5553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4-hour A&amp;E performance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~75% nationally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</a:rPr>
                        <a:t>≥95%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8135815"/>
                  </a:ext>
                </a:extLst>
              </a:tr>
              <a:tr h="5553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DToC daily (England)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</a:rPr>
                        <a:t>~12,740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</a:rPr>
                        <a:t>Reduce by 25–30%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2176345"/>
                  </a:ext>
                </a:extLst>
              </a:tr>
              <a:tr h="5553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Bed occupancy (acute)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>
                          <a:effectLst/>
                        </a:rPr>
                        <a:t>~90–95%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effectLst/>
                        </a:rPr>
                        <a:t>&lt;85%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2729982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30624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FDA7C-8F17-2C53-3C40-763D3003B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74701-4218-BD8A-72CB-EAF9EC8998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Implement Interventions (Change Ideas)</a:t>
            </a:r>
            <a:endParaRPr lang="en-GB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These should target failure points in the Carter case. For example: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Ambulance Offload Teams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to reduce wait time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Digital Handovers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to streamline patient information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Same Day Emergency Care (SDEC)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to decompress A&amp;E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Discharge Taskforces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to unblock hospital flow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Each intervention should be </a:t>
            </a: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small-scale tested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then expanded based on success (following PDSA: Plan–Do–Study–Act cycles).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100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39C9B-5800-F7D9-20D4-044835631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9AE27-7AEB-0828-B159-655627BBEB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171" y="274638"/>
            <a:ext cx="11117943" cy="5385933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Use Key Performance Indicators (KPIs)</a:t>
            </a:r>
            <a:endParaRPr lang="en-GB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Select measurable indicators aligned with the QI goal. For Carter’s case: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2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Process KPIs</a:t>
            </a: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  <a:endParaRPr lang="en-GB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% of ambulance handovers completed within 15/30/60 minutes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Number of ambulances queuing &gt;30 minutes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Time from ambulance arrival to triage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32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Outcome KPIs</a:t>
            </a: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  <a:endParaRPr lang="en-GB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Number of severe harms linked to handover delay (per month)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Time to first clinical contact (for urgent cases)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A&amp;E mortality rates (indirect indicator of delay)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32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Balancing KPIs</a:t>
            </a: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  <a:endParaRPr lang="en-GB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Staff sickness/turnover (to ensure changes don’t worsen morale)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Time-to-response for Category 1/2 calls (to assess flow impact)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Tracking these monthly (preferably in dashboards) allows real-time feedback.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51478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56F5E-D634-00C3-E2CB-A27419BEF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201B8-FAD8-B28D-515D-6BD864DD62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Monitor Trends Over Time</a:t>
            </a:r>
            <a:endParaRPr lang="en-GB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Use </a:t>
            </a: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run charts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or </a:t>
            </a: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Statistical Process Control (SPC)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charts to </a:t>
            </a:r>
            <a:r>
              <a:rPr lang="en-GB" sz="3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analyze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whether improvements are: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Real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(not due to natural variation)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Sustained</a:t>
            </a:r>
            <a:endParaRPr lang="en-GB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Meaningful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(i.e. reducing harm/delays)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For example: Did % of handovers &gt;60 minutes fall from 15% to 7% after offload teams were introduced? Did corridor stays drop?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80369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896DB-049D-58B1-1853-8CC1DB9935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69CD6-702E-6C2C-2CD5-597ABED0C7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Capture Qualitative Feedback</a:t>
            </a:r>
            <a:endParaRPr lang="en-GB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Gather input from: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Staff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(paramedics, ED teams): on flow, stress, clarity of new roles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Patients/families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on waiting experiences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Incident investigations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Did root causes of past delays improve?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4000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D45E0-EE31-EFAF-212C-BDFC6378D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379C8-455A-AFB4-3E9B-D3F3E769AE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Evaluate Against National Benchmarks</a:t>
            </a:r>
            <a:endParaRPr lang="en-GB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Compare performance improvement to: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Ambulance Quality Indicators (</a:t>
            </a:r>
            <a:r>
              <a:rPr lang="en-GB" sz="3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AmbSYS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4-hour Emergency Care Dataset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</a:t>
            </a:r>
            <a:r>
              <a:rPr lang="en-GB" sz="32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DToC</a:t>
            </a: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statistics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AACE “Harm from Handover Delays” reports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Example: If after QI, your trust reduces &gt;60 min handovers to 3%, you now outperform the national average of ~15%.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49757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1E408-D366-7D96-E679-49812297B1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Summary: Tools to Use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683CD52-4CBC-08DF-82DF-65CA3C6238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2127934"/>
              </p:ext>
            </p:extLst>
          </p:nvPr>
        </p:nvGraphicFramePr>
        <p:xfrm>
          <a:off x="333829" y="1219200"/>
          <a:ext cx="11248572" cy="3611280"/>
        </p:xfrm>
        <a:graphic>
          <a:graphicData uri="http://schemas.openxmlformats.org/drawingml/2006/table">
            <a:tbl>
              <a:tblPr firstRow="1" firstCol="1" bandRow="1">
                <a:tableStyleId>{3C2FFA5D-87B4-456A-9821-1D502468CF0F}</a:tableStyleId>
              </a:tblPr>
              <a:tblGrid>
                <a:gridCol w="5624286">
                  <a:extLst>
                    <a:ext uri="{9D8B030D-6E8A-4147-A177-3AD203B41FA5}">
                      <a16:colId xmlns:a16="http://schemas.microsoft.com/office/drawing/2014/main" val="68443620"/>
                    </a:ext>
                  </a:extLst>
                </a:gridCol>
                <a:gridCol w="5624286">
                  <a:extLst>
                    <a:ext uri="{9D8B030D-6E8A-4147-A177-3AD203B41FA5}">
                      <a16:colId xmlns:a16="http://schemas.microsoft.com/office/drawing/2014/main" val="270927404"/>
                    </a:ext>
                  </a:extLst>
                </a:gridCol>
              </a:tblGrid>
              <a:tr h="4066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effectLst/>
                        </a:rPr>
                        <a:t>Tool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effectLst/>
                        </a:rPr>
                        <a:t>Purpose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63143611"/>
                  </a:ext>
                </a:extLst>
              </a:tr>
              <a:tr h="4066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effectLst/>
                        </a:rPr>
                        <a:t>Run/SPC charts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Monitor trends in handover time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41935770"/>
                  </a:ext>
                </a:extLst>
              </a:tr>
              <a:tr h="15745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effectLst/>
                        </a:rPr>
                        <a:t>Root Cause Analysis (RCA) and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effectLst/>
                        </a:rPr>
                        <a:t>Swiss cheese Model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Swot Analysis/Pestle Analysis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Identify barriers to change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868066039"/>
                  </a:ext>
                </a:extLst>
              </a:tr>
              <a:tr h="4066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effectLst/>
                        </a:rPr>
                        <a:t>PDSA cycles etc.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Rapid test-and-learn approach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696975617"/>
                  </a:ext>
                </a:extLst>
              </a:tr>
              <a:tr h="409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37119083"/>
                  </a:ext>
                </a:extLst>
              </a:tr>
              <a:tr h="4066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effectLst/>
                        </a:rPr>
                        <a:t>Benchmarking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Assess trust vs. national data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214093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60532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55DE4-2775-2720-F898-A5202C3D7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013BD-BF58-25B1-FB91-F80009D9BD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r>
              <a:rPr lang="en-GB" i="1" dirty="0"/>
              <a:t>What do you know about benchmarking?????</a:t>
            </a:r>
          </a:p>
        </p:txBody>
      </p:sp>
    </p:spTree>
    <p:extLst>
      <p:ext uri="{BB962C8B-B14F-4D97-AF65-F5344CB8AC3E}">
        <p14:creationId xmlns:p14="http://schemas.microsoft.com/office/powerpoint/2010/main" val="35218226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2BFB8-672B-E0D1-1696-3C26A48A4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do you mean by benchmarking?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AA2D3-4B23-C978-032E-613E20F180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Benchmarking is the practice of comparing business processes and performance metrics to industry bests and best practices from other companies. Dimensions typically measured are quality, time and cost.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1776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DE79D-EC27-4637-7B8D-A7224598F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8D032-F4B7-A3D2-C724-49A086C4F1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Benchmarking is used to measure performance using a specific indicator (cost per unit of measure, productivity per unit of measure, cycle time of x per unit of measure or defects per unit of measure) resulting in a metric of performance that is then compared to others.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2435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940C6-D2CF-39C4-9BF1-3CDC3E38D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AD32C-17C6-59FA-55B7-FC92D9F251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There is no single benchmarking process that has been universally adopted. The wide appeal and acceptance of benchmarking has led to the emergence of benchmarking methodologies. One seminal book is </a:t>
            </a:r>
            <a:r>
              <a:rPr lang="en-US" dirty="0" err="1"/>
              <a:t>Boxwell's</a:t>
            </a:r>
            <a:r>
              <a:rPr lang="en-US" dirty="0"/>
              <a:t> Benchmarking for Competitive Advantage (1994). The first book on benchmarking, written and published by Kaiser Associates, is a practical guide and offers a seven-step approach. Robert Camp (who wrote one of the earliest books on benchmarking in 1989) developed a 12-stage approach to benchmarking.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7178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F9D14-0DFE-2E29-1116-3200241AD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FE6C2-CEF0-CB7C-B763-0CFFC1F01A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dirty="0"/>
              <a:t>The 12 stage methodology consists of:</a:t>
            </a:r>
          </a:p>
          <a:p>
            <a:endParaRPr lang="en-US" dirty="0"/>
          </a:p>
          <a:p>
            <a:r>
              <a:rPr lang="en-US" dirty="0"/>
              <a:t>Select subject</a:t>
            </a:r>
          </a:p>
          <a:p>
            <a:r>
              <a:rPr lang="en-US" dirty="0"/>
              <a:t>Define the process</a:t>
            </a:r>
          </a:p>
          <a:p>
            <a:r>
              <a:rPr lang="en-US" dirty="0"/>
              <a:t>Identify potential partners</a:t>
            </a:r>
          </a:p>
          <a:p>
            <a:r>
              <a:rPr lang="en-US" dirty="0"/>
              <a:t>Identify data sources</a:t>
            </a:r>
          </a:p>
          <a:p>
            <a:r>
              <a:rPr lang="en-US" dirty="0"/>
              <a:t>Collect data and select all partners</a:t>
            </a:r>
          </a:p>
          <a:p>
            <a:r>
              <a:rPr lang="en-US" dirty="0"/>
              <a:t>Determine the gap</a:t>
            </a:r>
          </a:p>
          <a:p>
            <a:r>
              <a:rPr lang="en-US" dirty="0"/>
              <a:t>Establish process differences</a:t>
            </a:r>
          </a:p>
          <a:p>
            <a:r>
              <a:rPr lang="en-US" dirty="0"/>
              <a:t>Target future performance</a:t>
            </a:r>
          </a:p>
          <a:p>
            <a:r>
              <a:rPr lang="en-US" dirty="0"/>
              <a:t>Communicate</a:t>
            </a:r>
          </a:p>
          <a:p>
            <a:r>
              <a:rPr lang="en-US" dirty="0"/>
              <a:t>Adjust goal</a:t>
            </a:r>
          </a:p>
          <a:p>
            <a:r>
              <a:rPr lang="en-US" dirty="0"/>
              <a:t>Implement</a:t>
            </a:r>
          </a:p>
          <a:p>
            <a:r>
              <a:rPr lang="en-US" dirty="0"/>
              <a:t>Review and recalibrate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6841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143FF-4A50-3C60-61E0-C92FA2F983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Benchmarking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66F11-4AEB-A2C2-096B-CE77A134B9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Process benchmarking</a:t>
            </a:r>
          </a:p>
          <a:p>
            <a:r>
              <a:rPr lang="en-GB" dirty="0"/>
              <a:t>Strategic benchmarking</a:t>
            </a:r>
          </a:p>
          <a:p>
            <a:r>
              <a:rPr lang="en-GB" dirty="0"/>
              <a:t>Performance benchmarking</a:t>
            </a:r>
          </a:p>
          <a:p>
            <a:r>
              <a:rPr lang="en-GB" dirty="0"/>
              <a:t>Functional benchmarking</a:t>
            </a:r>
          </a:p>
          <a:p>
            <a:r>
              <a:rPr lang="en-GB" dirty="0"/>
              <a:t>Internal and external benchmarking</a:t>
            </a:r>
          </a:p>
        </p:txBody>
      </p:sp>
    </p:spTree>
    <p:extLst>
      <p:ext uri="{BB962C8B-B14F-4D97-AF65-F5344CB8AC3E}">
        <p14:creationId xmlns:p14="http://schemas.microsoft.com/office/powerpoint/2010/main" val="7295341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D5656-0FDC-079F-FA21-AF84F2D55E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E2FC419-8FDD-C6ED-0A16-A0C4BC89B6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65506" t="33826" r="940"/>
          <a:stretch/>
        </p:blipFill>
        <p:spPr>
          <a:xfrm>
            <a:off x="4115780" y="1417639"/>
            <a:ext cx="3852428" cy="4271679"/>
          </a:xfrm>
        </p:spPr>
      </p:pic>
    </p:spTree>
    <p:extLst>
      <p:ext uri="{BB962C8B-B14F-4D97-AF65-F5344CB8AC3E}">
        <p14:creationId xmlns:p14="http://schemas.microsoft.com/office/powerpoint/2010/main" val="14758901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7FBB6-DA2E-D3F5-DE3A-50D417157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C515D-FC19-9BDD-A66B-794DF5C2CE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/>
              <a:t>ICS </a:t>
            </a:r>
            <a:r>
              <a:rPr lang="en-GB" dirty="0" err="1"/>
              <a:t>Benchmarker</a:t>
            </a:r>
            <a:endParaRPr lang="en-GB" dirty="0"/>
          </a:p>
          <a:p>
            <a:pPr algn="ctr"/>
            <a:r>
              <a:rPr lang="en-GB" dirty="0"/>
              <a:t>Please click the link/s below</a:t>
            </a: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https://www.youtube.com/watch?v=Tktw9-LvlM8</a:t>
            </a:r>
            <a:endParaRPr lang="en-GB" dirty="0"/>
          </a:p>
          <a:p>
            <a:pPr marL="0" indent="0" algn="ctr">
              <a:buNone/>
            </a:pPr>
            <a:r>
              <a:rPr lang="en-GB" dirty="0">
                <a:hlinkClick r:id="rId3"/>
              </a:rPr>
              <a:t>https://www.youtube.com/watch?v=5LBUULouhrw</a:t>
            </a:r>
            <a:endParaRPr lang="en-GB" dirty="0"/>
          </a:p>
          <a:p>
            <a:pPr marL="0" indent="0" algn="ctr">
              <a:buNone/>
            </a:pPr>
            <a:r>
              <a:rPr lang="en-GB" dirty="0">
                <a:hlinkClick r:id="rId4"/>
              </a:rPr>
              <a:t>https://www.youtube.com/watch?v=h49f3jJ_an8</a:t>
            </a: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5092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46648-5CD3-BD12-28AB-6E0024C39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NHS Benchmarking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FE341-A561-CBA3-FE0B-44EE290808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i="1" dirty="0"/>
              <a:t>“Increasing effectiveness and productivity are key components of the NHS long Term Plan. The NHS Benchmarking Network provides a fantastic platform to do just that. The involvement of such a large number of providers combined with the breadth and quality of the data is incredibly powerful. The annual conferences provide a unique opportunity to hear from national experts, learn from others and network with similar </a:t>
            </a:r>
            <a:r>
              <a:rPr lang="en-US" i="1" dirty="0" err="1"/>
              <a:t>organisations</a:t>
            </a:r>
            <a:r>
              <a:rPr lang="en-US" i="1" dirty="0"/>
              <a:t>. There is nothing else like it and the quality of the over has got stronger every year.” </a:t>
            </a:r>
            <a:r>
              <a:rPr lang="en-US" dirty="0"/>
              <a:t>(Julian </a:t>
            </a:r>
            <a:r>
              <a:rPr lang="en-US" dirty="0" err="1"/>
              <a:t>Emms</a:t>
            </a:r>
            <a:r>
              <a:rPr lang="en-US" dirty="0"/>
              <a:t>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566437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8B37E-7EA8-49D0-1140-9D0713087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F4ABAF7-C78A-C387-7F94-0B80E31905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7898" y="-39756"/>
            <a:ext cx="10396203" cy="5847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6437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29B7A-5B91-7607-2D11-44DACB442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BF2BC-00E6-D2F6-A817-E2EE446E01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US" b="0" i="1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marL="0" indent="0" algn="ctr">
              <a:buNone/>
            </a:pPr>
            <a:r>
              <a:rPr lang="en-US" b="0" i="1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So, you've selected a problem. You've confirmed from benchmarking that you indeed have a problem and you're ready to tackle that problem. What do you do now?</a:t>
            </a:r>
            <a:endParaRPr lang="en-US" b="0" i="1" dirty="0">
              <a:solidFill>
                <a:srgbClr val="333333"/>
              </a:solidFill>
              <a:effectLst/>
              <a:latin typeface="OpenSan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185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AD6986D-1713-60C8-6436-2ED66EBB7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Description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5063A8-D88C-1FEA-FD9C-2AB7C24E95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0200"/>
            <a:ext cx="12192000" cy="6470373"/>
          </a:xfrm>
        </p:spPr>
        <p:txBody>
          <a:bodyPr>
            <a:normAutofit/>
          </a:bodyPr>
          <a:lstStyle/>
          <a:p>
            <a:pPr marL="457200"/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Your task is to produce a service improvement report and analyse theories and approaches to the management of quality and implementation of service improvement within health and social care.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are free to choose a major problem </a:t>
            </a:r>
            <a:r>
              <a:rPr lang="en-GB" sz="2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i.e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any quality concerns experienced by healthcare/social care organisation and identify root cause/s of this problem by applying the relevant theoretical concepts, evidence from published research and organisational examples.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19072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6EA75-5DB3-46E8-3A8D-1733DC715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F570D-7F7E-8019-2009-003C78F73C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457200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report should have distinct and clear sections such as introduction, the main section and provide a summary of findings which act as the conclusion.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Introduction (500 words)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b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report should have clear and distinct sections such as introduction, which identifies the background, with evidential support to help establish the identified problem as a concern.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Main Body (1800 words)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main section which brings together the key concepts with rationale for selection and a critique of theory, with application and supported by peer reviewed literature. 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37891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86DD2-E83C-E5AA-CEE5-798C0593B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AB783-0621-C658-BB02-40975184A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/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Recommendation (400 words)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Short summary of your recommendation in relation to root causes.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algn="r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Conclusion (300 words)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report should provide a summary of findings which act as the conclusion. 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11207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743FD-0147-A6BC-9D60-C06C47DB1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Kahoot!!!!!</a:t>
            </a:r>
          </a:p>
        </p:txBody>
      </p:sp>
      <p:pic>
        <p:nvPicPr>
          <p:cNvPr id="1026" name="Picture 2" descr="Cursed Kahoot : cursedcomments">
            <a:extLst>
              <a:ext uri="{FF2B5EF4-FFF2-40B4-BE49-F238E27FC236}">
                <a16:creationId xmlns:a16="http://schemas.microsoft.com/office/drawing/2014/main" id="{929D85AC-8CB5-E17F-6B51-67A9A713383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71" b="32145"/>
          <a:stretch/>
        </p:blipFill>
        <p:spPr bwMode="auto">
          <a:xfrm>
            <a:off x="2757466" y="1535906"/>
            <a:ext cx="6677068" cy="378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82328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BE07F-4E8D-AEBB-4E2A-35E4909AC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Any Questions stock photos and royalty-free images, vectors and ...">
            <a:extLst>
              <a:ext uri="{FF2B5EF4-FFF2-40B4-BE49-F238E27FC236}">
                <a16:creationId xmlns:a16="http://schemas.microsoft.com/office/drawing/2014/main" id="{79151D5D-1593-2676-9164-25462224183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313" y="2071688"/>
            <a:ext cx="6681373" cy="249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115344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110B0-624E-31F0-1865-D24611B4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652A7-5AB7-03CB-673E-9AD2964888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Thank Any question</a:t>
            </a:r>
          </a:p>
        </p:txBody>
      </p:sp>
    </p:spTree>
    <p:extLst>
      <p:ext uri="{BB962C8B-B14F-4D97-AF65-F5344CB8AC3E}">
        <p14:creationId xmlns:p14="http://schemas.microsoft.com/office/powerpoint/2010/main" val="68286013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9DC62-80B1-A59F-D903-E2B0B4F49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C7BEB-1C87-0C52-CCE4-040990B978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l"/>
            <a:r>
              <a:rPr lang="en-US" b="1" i="0" dirty="0">
                <a:solidFill>
                  <a:srgbClr val="1F1F1F"/>
                </a:solidFill>
                <a:effectLst/>
                <a:latin typeface="unset"/>
              </a:rPr>
              <a:t>Required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US" b="0" i="0" u="sng" dirty="0" err="1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3"/>
              </a:rPr>
              <a:t>Ettorchi</a:t>
            </a:r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3"/>
              </a:rPr>
              <a:t>-Tardy, A., </a:t>
            </a:r>
            <a:r>
              <a:rPr lang="en-US" b="0" i="0" u="sng" dirty="0" err="1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3"/>
              </a:rPr>
              <a:t>Levif</a:t>
            </a:r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3"/>
              </a:rPr>
              <a:t>, M, and Michel, P. (2012).Benchmarking: A method for continuous quality improvement in health</a:t>
            </a:r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.</a:t>
            </a:r>
          </a:p>
          <a:p>
            <a:pPr algn="l"/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4"/>
              </a:rPr>
              <a:t>Evans, M. (2014). Quality Improvement in Health Care.</a:t>
            </a:r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 </a:t>
            </a:r>
            <a:r>
              <a:rPr lang="en-US" b="0" i="1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Video. 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5"/>
              </a:rPr>
              <a:t>Jones, D. (2012). Lean in 10 slides</a:t>
            </a:r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. </a:t>
            </a:r>
            <a:r>
              <a:rPr lang="en-US" b="0" i="1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Video. Dan Jones worked with James Womack working on disseminating Lean management.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6"/>
              </a:rPr>
              <a:t>Lloyd, R. (2009). PDSA cycle.</a:t>
            </a:r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 </a:t>
            </a:r>
            <a:r>
              <a:rPr lang="en-US" b="0" i="1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Video from IHI online school.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US" b="1" i="0" dirty="0">
                <a:solidFill>
                  <a:srgbClr val="1F1F1F"/>
                </a:solidFill>
                <a:effectLst/>
                <a:latin typeface="unset"/>
              </a:rPr>
              <a:t>Recommended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7"/>
              </a:rPr>
              <a:t>AHRQ. (2011). Introduction to Lean and Six Sigma approaches to quality improvement.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8"/>
              </a:rPr>
              <a:t>Nolte, E., (2010). International benchmarking of healthcare quality: A review of the Literature. Rand Corporation. 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9"/>
              </a:rPr>
              <a:t>Reich, R., (2014). W. Edwards Deming: 14 Points (Video Interview).</a:t>
            </a:r>
            <a:endParaRPr lang="en-US" b="0" i="0" dirty="0">
              <a:solidFill>
                <a:srgbClr val="1F1F1F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10"/>
              </a:rPr>
              <a:t>Womack, J., Jones, D., and </a:t>
            </a:r>
            <a:r>
              <a:rPr lang="en-US" b="0" i="0" u="sng" dirty="0" err="1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10"/>
              </a:rPr>
              <a:t>Roos</a:t>
            </a:r>
            <a:r>
              <a:rPr lang="en-US" b="0" i="0" u="sng" dirty="0">
                <a:solidFill>
                  <a:srgbClr val="0056D2"/>
                </a:solidFill>
                <a:effectLst/>
                <a:latin typeface="Source Sans Pro" panose="020B0503030403020204" pitchFamily="34" charset="0"/>
                <a:hlinkClick r:id="rId10"/>
              </a:rPr>
              <a:t>, D. Book Summary: The machine that changed the world</a:t>
            </a:r>
            <a:r>
              <a:rPr lang="en-US" b="0" i="0" dirty="0">
                <a:solidFill>
                  <a:srgbClr val="1F1F1F"/>
                </a:solidFill>
                <a:effectLst/>
                <a:latin typeface="Source Sans Pro" panose="020B050303040302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922810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1010</TotalTime>
  <Words>2042</Words>
  <Application>Microsoft Office PowerPoint</Application>
  <PresentationFormat>Widescreen</PresentationFormat>
  <Paragraphs>190</Paragraphs>
  <Slides>35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7" baseType="lpstr">
      <vt:lpstr>Aptos</vt:lpstr>
      <vt:lpstr>Arial</vt:lpstr>
      <vt:lpstr>Calibri</vt:lpstr>
      <vt:lpstr>Libre Franklin</vt:lpstr>
      <vt:lpstr>Myriad Pro</vt:lpstr>
      <vt:lpstr>OpenSans</vt:lpstr>
      <vt:lpstr>Source Sans Pro</vt:lpstr>
      <vt:lpstr>Symbol</vt:lpstr>
      <vt:lpstr>Times New Roman</vt:lpstr>
      <vt:lpstr>unset</vt:lpstr>
      <vt:lpstr>Wingdings</vt:lpstr>
      <vt:lpstr>20140311PresentationUWTSDTemplate</vt:lpstr>
      <vt:lpstr>  Quality Assurance and Service Improvements      Dr Fahad Khan PhD (Medical sciences), Msc in Public health BDS (Bachelor of Dentistry) Diploma in Public health, Diploma in Epidemiology </vt:lpstr>
      <vt:lpstr>Learning outcomes</vt:lpstr>
      <vt:lpstr>Module Summary</vt:lpstr>
      <vt:lpstr>Aims of the Session</vt:lpstr>
      <vt:lpstr>What do you mean quality improvement </vt:lpstr>
      <vt:lpstr>PowerPoint Presentation</vt:lpstr>
      <vt:lpstr>Quality improvement </vt:lpstr>
      <vt:lpstr>Different approaches for improvement</vt:lpstr>
      <vt:lpstr> Identifying the Problem &amp; Benchmarking </vt:lpstr>
      <vt:lpstr>How we can assess QI</vt:lpstr>
      <vt:lpstr>Use real data to understand the “before” state: This baseline helps assess how far the system must improve.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Summary: Tools to Use </vt:lpstr>
      <vt:lpstr>PowerPoint Presentation</vt:lpstr>
      <vt:lpstr>What do you mean by benchmarking?</vt:lpstr>
      <vt:lpstr>PowerPoint Presentation</vt:lpstr>
      <vt:lpstr>PowerPoint Presentation</vt:lpstr>
      <vt:lpstr>PowerPoint Presentation</vt:lpstr>
      <vt:lpstr>Types of Benchmarking</vt:lpstr>
      <vt:lpstr>PowerPoint Presentation</vt:lpstr>
      <vt:lpstr>Activity </vt:lpstr>
      <vt:lpstr>NHS Benchmarking</vt:lpstr>
      <vt:lpstr>PowerPoint Presentation</vt:lpstr>
      <vt:lpstr>PowerPoint Presentation</vt:lpstr>
      <vt:lpstr>Task Description </vt:lpstr>
      <vt:lpstr>PowerPoint Presentation</vt:lpstr>
      <vt:lpstr>PowerPoint Presentation</vt:lpstr>
      <vt:lpstr>Kahoot!!!!!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Fahad Khan</dc:creator>
  <cp:lastModifiedBy>Fahad Khan</cp:lastModifiedBy>
  <cp:revision>22</cp:revision>
  <dcterms:created xsi:type="dcterms:W3CDTF">2023-02-12T11:20:29Z</dcterms:created>
  <dcterms:modified xsi:type="dcterms:W3CDTF">2025-06-10T10:23:42Z</dcterms:modified>
</cp:coreProperties>
</file>