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8" r:id="rId1"/>
  </p:sldMasterIdLst>
  <p:sldIdLst>
    <p:sldId id="259" r:id="rId2"/>
    <p:sldId id="270" r:id="rId3"/>
    <p:sldId id="260" r:id="rId4"/>
    <p:sldId id="261" r:id="rId5"/>
    <p:sldId id="262" r:id="rId6"/>
    <p:sldId id="269" r:id="rId7"/>
    <p:sldId id="263" r:id="rId8"/>
    <p:sldId id="271" r:id="rId9"/>
    <p:sldId id="264" r:id="rId10"/>
    <p:sldId id="265" r:id="rId11"/>
    <p:sldId id="266" r:id="rId12"/>
    <p:sldId id="272" r:id="rId13"/>
    <p:sldId id="267" r:id="rId14"/>
    <p:sldId id="268"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88" d="100"/>
          <a:sy n="88" d="100"/>
        </p:scale>
        <p:origin x="494"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992C67BC-B9A9-42A7-B1BC-FFDC51724818}" type="datetimeFigureOut">
              <a:rPr lang="en-GB" smtClean="0"/>
              <a:t>08/11/2025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F86D065-F096-4667-A6C9-6B7376D06129}" type="slidenum">
              <a:rPr lang="en-GB" smtClean="0"/>
              <a:t>‹#›</a:t>
            </a:fld>
            <a:endParaRPr lang="en-GB"/>
          </a:p>
        </p:txBody>
      </p:sp>
    </p:spTree>
    <p:extLst>
      <p:ext uri="{BB962C8B-B14F-4D97-AF65-F5344CB8AC3E}">
        <p14:creationId xmlns:p14="http://schemas.microsoft.com/office/powerpoint/2010/main" val="11246118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992C67BC-B9A9-42A7-B1BC-FFDC51724818}" type="datetimeFigureOut">
              <a:rPr lang="en-GB" smtClean="0"/>
              <a:t>08/11/2025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F86D065-F096-4667-A6C9-6B7376D06129}" type="slidenum">
              <a:rPr lang="en-GB" smtClean="0"/>
              <a:t>‹#›</a:t>
            </a:fld>
            <a:endParaRPr lang="en-GB"/>
          </a:p>
        </p:txBody>
      </p:sp>
    </p:spTree>
    <p:extLst>
      <p:ext uri="{BB962C8B-B14F-4D97-AF65-F5344CB8AC3E}">
        <p14:creationId xmlns:p14="http://schemas.microsoft.com/office/powerpoint/2010/main" val="23862207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992C67BC-B9A9-42A7-B1BC-FFDC51724818}" type="datetimeFigureOut">
              <a:rPr lang="en-GB" smtClean="0"/>
              <a:t>08/11/2025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F86D065-F096-4667-A6C9-6B7376D06129}" type="slidenum">
              <a:rPr lang="en-GB" smtClean="0"/>
              <a:t>‹#›</a:t>
            </a:fld>
            <a:endParaRPr lang="en-GB"/>
          </a:p>
        </p:txBody>
      </p:sp>
    </p:spTree>
    <p:extLst>
      <p:ext uri="{BB962C8B-B14F-4D97-AF65-F5344CB8AC3E}">
        <p14:creationId xmlns:p14="http://schemas.microsoft.com/office/powerpoint/2010/main" val="63202592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992C67BC-B9A9-42A7-B1BC-FFDC51724818}" type="datetimeFigureOut">
              <a:rPr lang="en-GB" smtClean="0"/>
              <a:t>08/11/2025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F86D065-F096-4667-A6C9-6B7376D06129}" type="slidenum">
              <a:rPr lang="en-GB" smtClean="0"/>
              <a:t>‹#›</a:t>
            </a:fld>
            <a:endParaRPr lang="en-GB"/>
          </a:p>
        </p:txBody>
      </p:sp>
    </p:spTree>
    <p:extLst>
      <p:ext uri="{BB962C8B-B14F-4D97-AF65-F5344CB8AC3E}">
        <p14:creationId xmlns:p14="http://schemas.microsoft.com/office/powerpoint/2010/main" val="361786812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992C67BC-B9A9-42A7-B1BC-FFDC51724818}" type="datetimeFigureOut">
              <a:rPr lang="en-GB" smtClean="0"/>
              <a:t>08/11/2025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F86D065-F096-4667-A6C9-6B7376D06129}" type="slidenum">
              <a:rPr lang="en-GB" smtClean="0"/>
              <a:t>‹#›</a:t>
            </a:fld>
            <a:endParaRPr lang="en-GB"/>
          </a:p>
        </p:txBody>
      </p:sp>
    </p:spTree>
    <p:extLst>
      <p:ext uri="{BB962C8B-B14F-4D97-AF65-F5344CB8AC3E}">
        <p14:creationId xmlns:p14="http://schemas.microsoft.com/office/powerpoint/2010/main" val="54043609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992C67BC-B9A9-42A7-B1BC-FFDC51724818}" type="datetimeFigureOut">
              <a:rPr lang="en-GB" smtClean="0"/>
              <a:t>08/11/2025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F86D065-F096-4667-A6C9-6B7376D06129}" type="slidenum">
              <a:rPr lang="en-GB" smtClean="0"/>
              <a:t>‹#›</a:t>
            </a:fld>
            <a:endParaRPr lang="en-GB"/>
          </a:p>
        </p:txBody>
      </p:sp>
    </p:spTree>
    <p:extLst>
      <p:ext uri="{BB962C8B-B14F-4D97-AF65-F5344CB8AC3E}">
        <p14:creationId xmlns:p14="http://schemas.microsoft.com/office/powerpoint/2010/main" val="11623551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92C67BC-B9A9-42A7-B1BC-FFDC51724818}" type="datetimeFigureOut">
              <a:rPr lang="en-GB" smtClean="0"/>
              <a:t>08/11/2025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F86D065-F096-4667-A6C9-6B7376D06129}" type="slidenum">
              <a:rPr lang="en-GB" smtClean="0"/>
              <a:t>‹#›</a:t>
            </a:fld>
            <a:endParaRPr lang="en-GB"/>
          </a:p>
        </p:txBody>
      </p:sp>
    </p:spTree>
    <p:extLst>
      <p:ext uri="{BB962C8B-B14F-4D97-AF65-F5344CB8AC3E}">
        <p14:creationId xmlns:p14="http://schemas.microsoft.com/office/powerpoint/2010/main" val="428190426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smtClean="0"/>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992C67BC-B9A9-42A7-B1BC-FFDC51724818}" type="datetimeFigureOut">
              <a:rPr lang="en-GB" smtClean="0"/>
              <a:t>08/11/2025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F86D065-F096-4667-A6C9-6B7376D06129}" type="slidenum">
              <a:rPr lang="en-GB" smtClean="0"/>
              <a:t>‹#›</a:t>
            </a:fld>
            <a:endParaRPr lang="en-GB"/>
          </a:p>
        </p:txBody>
      </p:sp>
    </p:spTree>
    <p:extLst>
      <p:ext uri="{BB962C8B-B14F-4D97-AF65-F5344CB8AC3E}">
        <p14:creationId xmlns:p14="http://schemas.microsoft.com/office/powerpoint/2010/main" val="351724307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992C67BC-B9A9-42A7-B1BC-FFDC51724818}" type="datetimeFigureOut">
              <a:rPr lang="en-GB" smtClean="0"/>
              <a:t>08/11/2025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F86D065-F096-4667-A6C9-6B7376D06129}" type="slidenum">
              <a:rPr lang="en-GB" smtClean="0"/>
              <a:t>‹#›</a:t>
            </a:fld>
            <a:endParaRPr lang="en-GB"/>
          </a:p>
        </p:txBody>
      </p:sp>
    </p:spTree>
    <p:extLst>
      <p:ext uri="{BB962C8B-B14F-4D97-AF65-F5344CB8AC3E}">
        <p14:creationId xmlns:p14="http://schemas.microsoft.com/office/powerpoint/2010/main" val="175234441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992C67BC-B9A9-42A7-B1BC-FFDC51724818}" type="datetimeFigureOut">
              <a:rPr lang="en-GB" smtClean="0"/>
              <a:t>08/11/2025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F86D065-F096-4667-A6C9-6B7376D06129}" type="slidenum">
              <a:rPr lang="en-GB" smtClean="0"/>
              <a:t>‹#›</a:t>
            </a:fld>
            <a:endParaRPr lang="en-GB"/>
          </a:p>
        </p:txBody>
      </p:sp>
    </p:spTree>
    <p:extLst>
      <p:ext uri="{BB962C8B-B14F-4D97-AF65-F5344CB8AC3E}">
        <p14:creationId xmlns:p14="http://schemas.microsoft.com/office/powerpoint/2010/main" val="251069023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992C67BC-B9A9-42A7-B1BC-FFDC51724818}" type="datetimeFigureOut">
              <a:rPr lang="en-GB" smtClean="0"/>
              <a:t>08/11/2025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F86D065-F096-4667-A6C9-6B7376D06129}"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318687182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992C67BC-B9A9-42A7-B1BC-FFDC51724818}" type="datetimeFigureOut">
              <a:rPr lang="en-GB" smtClean="0"/>
              <a:t>08/11/2025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F86D065-F096-4667-A6C9-6B7376D06129}" type="slidenum">
              <a:rPr lang="en-GB" smtClean="0"/>
              <a:t>‹#›</a:t>
            </a:fld>
            <a:endParaRPr lang="en-GB"/>
          </a:p>
        </p:txBody>
      </p:sp>
    </p:spTree>
    <p:extLst>
      <p:ext uri="{BB962C8B-B14F-4D97-AF65-F5344CB8AC3E}">
        <p14:creationId xmlns:p14="http://schemas.microsoft.com/office/powerpoint/2010/main" val="392237846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992C67BC-B9A9-42A7-B1BC-FFDC51724818}" type="datetimeFigureOut">
              <a:rPr lang="en-GB" smtClean="0"/>
              <a:t>08/11/2025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F86D065-F096-4667-A6C9-6B7376D06129}"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93828626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992C67BC-B9A9-42A7-B1BC-FFDC51724818}" type="datetimeFigureOut">
              <a:rPr lang="en-GB" smtClean="0"/>
              <a:t>08/11/2025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F86D065-F096-4667-A6C9-6B7376D06129}" type="slidenum">
              <a:rPr lang="en-GB" smtClean="0"/>
              <a:t>‹#›</a:t>
            </a:fld>
            <a:endParaRPr lang="en-GB"/>
          </a:p>
        </p:txBody>
      </p:sp>
    </p:spTree>
    <p:extLst>
      <p:ext uri="{BB962C8B-B14F-4D97-AF65-F5344CB8AC3E}">
        <p14:creationId xmlns:p14="http://schemas.microsoft.com/office/powerpoint/2010/main" val="202294534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992C67BC-B9A9-42A7-B1BC-FFDC51724818}" type="datetimeFigureOut">
              <a:rPr lang="en-GB" smtClean="0"/>
              <a:t>08/11/2025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F86D065-F096-4667-A6C9-6B7376D06129}" type="slidenum">
              <a:rPr lang="en-GB" smtClean="0"/>
              <a:t>‹#›</a:t>
            </a:fld>
            <a:endParaRPr lang="en-GB"/>
          </a:p>
        </p:txBody>
      </p:sp>
    </p:spTree>
    <p:extLst>
      <p:ext uri="{BB962C8B-B14F-4D97-AF65-F5344CB8AC3E}">
        <p14:creationId xmlns:p14="http://schemas.microsoft.com/office/powerpoint/2010/main" val="170891009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992C67BC-B9A9-42A7-B1BC-FFDC51724818}" type="datetimeFigureOut">
              <a:rPr lang="en-GB" smtClean="0"/>
              <a:t>08/11/2025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F86D065-F096-4667-A6C9-6B7376D06129}" type="slidenum">
              <a:rPr lang="en-GB" smtClean="0"/>
              <a:t>‹#›</a:t>
            </a:fld>
            <a:endParaRPr lang="en-GB"/>
          </a:p>
        </p:txBody>
      </p:sp>
    </p:spTree>
    <p:extLst>
      <p:ext uri="{BB962C8B-B14F-4D97-AF65-F5344CB8AC3E}">
        <p14:creationId xmlns:p14="http://schemas.microsoft.com/office/powerpoint/2010/main" val="245105502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992C67BC-B9A9-42A7-B1BC-FFDC51724818}" type="datetimeFigureOut">
              <a:rPr lang="en-GB" smtClean="0"/>
              <a:t>08/11/2025</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1F86D065-F096-4667-A6C9-6B7376D06129}" type="slidenum">
              <a:rPr lang="en-GB" smtClean="0"/>
              <a:t>‹#›</a:t>
            </a:fld>
            <a:endParaRPr lang="en-GB"/>
          </a:p>
        </p:txBody>
      </p:sp>
    </p:spTree>
    <p:extLst>
      <p:ext uri="{BB962C8B-B14F-4D97-AF65-F5344CB8AC3E}">
        <p14:creationId xmlns:p14="http://schemas.microsoft.com/office/powerpoint/2010/main" val="3020786389"/>
      </p:ext>
    </p:extLst>
  </p:cSld>
  <p:clrMap bg1="lt1" tx1="dk1" bg2="lt2" tx2="dk2" accent1="accent1" accent2="accent2" accent3="accent3" accent4="accent4" accent5="accent5" accent6="accent6" hlink="hlink" folHlink="folHlink"/>
  <p:sldLayoutIdLst>
    <p:sldLayoutId id="2147483759" r:id="rId1"/>
    <p:sldLayoutId id="2147483760" r:id="rId2"/>
    <p:sldLayoutId id="2147483761" r:id="rId3"/>
    <p:sldLayoutId id="2147483762" r:id="rId4"/>
    <p:sldLayoutId id="2147483763" r:id="rId5"/>
    <p:sldLayoutId id="2147483764" r:id="rId6"/>
    <p:sldLayoutId id="2147483765" r:id="rId7"/>
    <p:sldLayoutId id="2147483766" r:id="rId8"/>
    <p:sldLayoutId id="2147483767" r:id="rId9"/>
    <p:sldLayoutId id="2147483768" r:id="rId10"/>
    <p:sldLayoutId id="2147483769" r:id="rId11"/>
    <p:sldLayoutId id="2147483770" r:id="rId12"/>
    <p:sldLayoutId id="2147483771" r:id="rId13"/>
    <p:sldLayoutId id="2147483772" r:id="rId14"/>
    <p:sldLayoutId id="2147483773" r:id="rId15"/>
    <p:sldLayoutId id="2147483774"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image" Target="../media/image5.gif"/><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7.xml"/><Relationship Id="rId4" Type="http://schemas.openxmlformats.org/officeDocument/2006/relationships/image" Target="../media/image9.pn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6" name="Rectangle 5"/>
          <p:cNvSpPr/>
          <p:nvPr/>
        </p:nvSpPr>
        <p:spPr>
          <a:xfrm>
            <a:off x="1428750" y="819150"/>
            <a:ext cx="8181975" cy="3046988"/>
          </a:xfrm>
          <a:prstGeom prst="rect">
            <a:avLst/>
          </a:prstGeom>
          <a:noFill/>
        </p:spPr>
        <p:txBody>
          <a:bodyPr wrap="square" lIns="91440" tIns="45720" rIns="91440" bIns="45720">
            <a:spAutoFit/>
          </a:bodyPr>
          <a:lstStyle/>
          <a:p>
            <a:r>
              <a:rPr lang="en-GB" sz="2400" dirty="0">
                <a:latin typeface="Times New Roman" panose="02020603050405020304" pitchFamily="18" charset="0"/>
                <a:cs typeface="Times New Roman" panose="02020603050405020304" pitchFamily="18" charset="0"/>
              </a:rPr>
              <a:t>Student name: Doris Akoto </a:t>
            </a:r>
            <a:r>
              <a:rPr lang="en-GB" sz="2400" dirty="0" err="1">
                <a:latin typeface="Times New Roman" panose="02020603050405020304" pitchFamily="18" charset="0"/>
                <a:cs typeface="Times New Roman" panose="02020603050405020304" pitchFamily="18" charset="0"/>
              </a:rPr>
              <a:t>Acheampong</a:t>
            </a:r>
            <a:r>
              <a:rPr lang="en-GB" sz="2400" dirty="0">
                <a:latin typeface="Times New Roman" panose="02020603050405020304" pitchFamily="18" charset="0"/>
                <a:cs typeface="Times New Roman" panose="02020603050405020304" pitchFamily="18" charset="0"/>
              </a:rPr>
              <a:t/>
            </a:r>
            <a:br>
              <a:rPr lang="en-GB" sz="2400" dirty="0">
                <a:latin typeface="Times New Roman" panose="02020603050405020304" pitchFamily="18" charset="0"/>
                <a:cs typeface="Times New Roman" panose="02020603050405020304" pitchFamily="18" charset="0"/>
              </a:rPr>
            </a:br>
            <a:r>
              <a:rPr lang="en-GB" sz="2400" dirty="0">
                <a:latin typeface="Times New Roman" panose="02020603050405020304" pitchFamily="18" charset="0"/>
                <a:cs typeface="Times New Roman" panose="02020603050405020304" pitchFamily="18" charset="0"/>
              </a:rPr>
              <a:t>Student ID: 2236939</a:t>
            </a:r>
            <a:br>
              <a:rPr lang="en-GB" sz="2400" dirty="0">
                <a:latin typeface="Times New Roman" panose="02020603050405020304" pitchFamily="18" charset="0"/>
                <a:cs typeface="Times New Roman" panose="02020603050405020304" pitchFamily="18" charset="0"/>
              </a:rPr>
            </a:br>
            <a:r>
              <a:rPr lang="en-GB" sz="2400" dirty="0">
                <a:latin typeface="Times New Roman" panose="02020603050405020304" pitchFamily="18" charset="0"/>
                <a:cs typeface="Times New Roman" panose="02020603050405020304" pitchFamily="18" charset="0"/>
              </a:rPr>
              <a:t>Course: BSc (Hons) Health and Social Care</a:t>
            </a:r>
            <a:br>
              <a:rPr lang="en-GB" sz="2400" dirty="0">
                <a:latin typeface="Times New Roman" panose="02020603050405020304" pitchFamily="18" charset="0"/>
                <a:cs typeface="Times New Roman" panose="02020603050405020304" pitchFamily="18" charset="0"/>
              </a:rPr>
            </a:br>
            <a:r>
              <a:rPr lang="en-GB" sz="2400" dirty="0">
                <a:latin typeface="Times New Roman" panose="02020603050405020304" pitchFamily="18" charset="0"/>
                <a:cs typeface="Times New Roman" panose="02020603050405020304" pitchFamily="18" charset="0"/>
              </a:rPr>
              <a:t>Module: Digital Transformation in Health and Care Professions </a:t>
            </a:r>
            <a:br>
              <a:rPr lang="en-GB" sz="2400" dirty="0">
                <a:latin typeface="Times New Roman" panose="02020603050405020304" pitchFamily="18" charset="0"/>
                <a:cs typeface="Times New Roman" panose="02020603050405020304" pitchFamily="18" charset="0"/>
              </a:rPr>
            </a:br>
            <a:r>
              <a:rPr lang="en-GB" sz="2400" dirty="0">
                <a:latin typeface="Times New Roman" panose="02020603050405020304" pitchFamily="18" charset="0"/>
                <a:cs typeface="Times New Roman" panose="02020603050405020304" pitchFamily="18" charset="0"/>
              </a:rPr>
              <a:t>Module code: BMHP6026</a:t>
            </a:r>
            <a:br>
              <a:rPr lang="en-GB" sz="2400" dirty="0">
                <a:latin typeface="Times New Roman" panose="02020603050405020304" pitchFamily="18" charset="0"/>
                <a:cs typeface="Times New Roman" panose="02020603050405020304" pitchFamily="18" charset="0"/>
              </a:rPr>
            </a:br>
            <a:r>
              <a:rPr lang="en-GB" sz="2400" dirty="0">
                <a:latin typeface="Times New Roman" panose="02020603050405020304" pitchFamily="18" charset="0"/>
                <a:cs typeface="Times New Roman" panose="02020603050405020304" pitchFamily="18" charset="0"/>
              </a:rPr>
              <a:t>Lecturer: Martin </a:t>
            </a:r>
            <a:r>
              <a:rPr lang="en-GB" sz="2400" dirty="0" err="1">
                <a:latin typeface="Times New Roman" panose="02020603050405020304" pitchFamily="18" charset="0"/>
                <a:cs typeface="Times New Roman" panose="02020603050405020304" pitchFamily="18" charset="0"/>
              </a:rPr>
              <a:t>Svejda</a:t>
            </a:r>
            <a:r>
              <a:rPr lang="en-GB" sz="2400" dirty="0">
                <a:latin typeface="Times New Roman" panose="02020603050405020304" pitchFamily="18" charset="0"/>
                <a:cs typeface="Times New Roman" panose="02020603050405020304" pitchFamily="18" charset="0"/>
              </a:rPr>
              <a:t/>
            </a:r>
            <a:br>
              <a:rPr lang="en-GB" sz="2400" dirty="0">
                <a:latin typeface="Times New Roman" panose="02020603050405020304" pitchFamily="18" charset="0"/>
                <a:cs typeface="Times New Roman" panose="02020603050405020304" pitchFamily="18" charset="0"/>
              </a:rPr>
            </a:br>
            <a:r>
              <a:rPr lang="en-GB" sz="2400" dirty="0">
                <a:latin typeface="Times New Roman" panose="02020603050405020304" pitchFamily="18" charset="0"/>
                <a:cs typeface="Times New Roman" panose="02020603050405020304" pitchFamily="18" charset="0"/>
              </a:rPr>
              <a:t>Assignment Title: Component 2 Viva Voce (Oral Presentation)</a:t>
            </a:r>
            <a:br>
              <a:rPr lang="en-GB" sz="2400" dirty="0">
                <a:latin typeface="Times New Roman" panose="02020603050405020304" pitchFamily="18" charset="0"/>
                <a:cs typeface="Times New Roman" panose="02020603050405020304" pitchFamily="18" charset="0"/>
              </a:rPr>
            </a:br>
            <a:r>
              <a:rPr lang="en-GB" sz="2400" dirty="0">
                <a:latin typeface="Times New Roman" panose="02020603050405020304" pitchFamily="18" charset="0"/>
                <a:cs typeface="Times New Roman" panose="02020603050405020304" pitchFamily="18" charset="0"/>
              </a:rPr>
              <a:t>Date: 08/11/2025</a:t>
            </a:r>
            <a:endParaRPr lang="en-GB" sz="2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388807639"/>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2"/>
          <p:cNvSpPr>
            <a:spLocks noChangeArrowheads="1"/>
          </p:cNvSpPr>
          <p:nvPr/>
        </p:nvSpPr>
        <p:spPr bwMode="auto">
          <a:xfrm>
            <a:off x="0" y="0"/>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pic>
        <p:nvPicPr>
          <p:cNvPr id="3073" name="Picture 644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5581313" y="457200"/>
            <a:ext cx="2709862" cy="3846513"/>
          </a:xfrm>
          <a:prstGeom prst="rect">
            <a:avLst/>
          </a:prstGeom>
          <a:noFill/>
          <a:extLst>
            <a:ext uri="{909E8E84-426E-40DD-AFC4-6F175D3DCCD1}">
              <a14:hiddenFill xmlns:a14="http://schemas.microsoft.com/office/drawing/2010/main">
                <a:solidFill>
                  <a:srgbClr val="FFFFFF"/>
                </a:solidFill>
              </a14:hiddenFill>
            </a:ext>
          </a:extLst>
        </p:spPr>
      </p:pic>
      <p:sp>
        <p:nvSpPr>
          <p:cNvPr id="11" name="Rectangle 10"/>
          <p:cNvSpPr/>
          <p:nvPr/>
        </p:nvSpPr>
        <p:spPr>
          <a:xfrm>
            <a:off x="1030274" y="2729210"/>
            <a:ext cx="8112157" cy="923330"/>
          </a:xfrm>
          <a:prstGeom prst="rect">
            <a:avLst/>
          </a:prstGeom>
          <a:noFill/>
        </p:spPr>
        <p:txBody>
          <a:bodyPr wrap="none" lIns="91440" tIns="45720" rIns="91440" bIns="45720">
            <a:spAutoFit/>
          </a:bodyPr>
          <a:lstStyle/>
          <a:p>
            <a:pPr algn="ctr"/>
            <a:r>
              <a:rPr lang="en-US" sz="5400" b="0" cap="none" spc="0" dirty="0" smtClean="0">
                <a:ln w="0"/>
                <a:solidFill>
                  <a:schemeClr val="tx1"/>
                </a:solidFill>
                <a:effectLst>
                  <a:outerShdw blurRad="50800" dist="38100" dir="16200000" rotWithShape="0">
                    <a:prstClr val="black">
                      <a:alpha val="40000"/>
                    </a:prstClr>
                  </a:outerShdw>
                </a:effectLst>
                <a:latin typeface="Times New Roman" panose="02020603050405020304" pitchFamily="18" charset="0"/>
                <a:cs typeface="Times New Roman" panose="02020603050405020304" pitchFamily="18" charset="0"/>
              </a:rPr>
              <a:t>Welcome to the Presentation</a:t>
            </a:r>
            <a:endParaRPr lang="en-US" sz="5400" b="0" cap="none" spc="0" dirty="0">
              <a:ln w="0"/>
              <a:solidFill>
                <a:schemeClr val="tx1"/>
              </a:solidFill>
              <a:effectLst>
                <a:outerShdw blurRad="50800" dist="38100" dir="16200000" rotWithShape="0">
                  <a:prstClr val="black">
                    <a:alpha val="40000"/>
                  </a:prstClr>
                </a:outerShdw>
              </a:effectLst>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249149826"/>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762000" y="2310110"/>
            <a:ext cx="8458200" cy="1323439"/>
          </a:xfrm>
          <a:prstGeom prst="rect">
            <a:avLst/>
          </a:prstGeom>
          <a:noFill/>
        </p:spPr>
        <p:txBody>
          <a:bodyPr wrap="square" lIns="91440" tIns="45720" rIns="91440" bIns="45720">
            <a:spAutoFit/>
          </a:bodyPr>
          <a:lstStyle/>
          <a:p>
            <a:r>
              <a:rPr lang="en-GB" sz="2000" b="1" dirty="0">
                <a:latin typeface="Times New Roman" panose="02020603050405020304" pitchFamily="18" charset="0"/>
                <a:cs typeface="Times New Roman" panose="02020603050405020304" pitchFamily="18" charset="0"/>
              </a:rPr>
              <a:t>BMHP6026</a:t>
            </a:r>
            <a:endParaRPr lang="en-GB" sz="2000" dirty="0">
              <a:latin typeface="Times New Roman" panose="02020603050405020304" pitchFamily="18" charset="0"/>
              <a:cs typeface="Times New Roman" panose="02020603050405020304" pitchFamily="18" charset="0"/>
            </a:endParaRPr>
          </a:p>
          <a:p>
            <a:r>
              <a:rPr lang="en-GB" sz="2000" b="1" dirty="0">
                <a:latin typeface="Times New Roman" panose="02020603050405020304" pitchFamily="18" charset="0"/>
                <a:cs typeface="Times New Roman" panose="02020603050405020304" pitchFamily="18" charset="0"/>
              </a:rPr>
              <a:t>Digital Transformation in the Health and Care Professions</a:t>
            </a:r>
            <a:endParaRPr lang="en-GB" sz="2000" dirty="0">
              <a:latin typeface="Times New Roman" panose="02020603050405020304" pitchFamily="18" charset="0"/>
              <a:cs typeface="Times New Roman" panose="02020603050405020304" pitchFamily="18" charset="0"/>
            </a:endParaRPr>
          </a:p>
          <a:p>
            <a:r>
              <a:rPr lang="en-GB" sz="2000" i="1" dirty="0">
                <a:latin typeface="Times New Roman" panose="02020603050405020304" pitchFamily="18" charset="0"/>
                <a:cs typeface="Times New Roman" panose="02020603050405020304" pitchFamily="18" charset="0"/>
              </a:rPr>
              <a:t>Title: "A Critical Evaluation of </a:t>
            </a:r>
            <a:r>
              <a:rPr lang="en-GB" sz="2000" i="1" dirty="0" err="1">
                <a:latin typeface="Times New Roman" panose="02020603050405020304" pitchFamily="18" charset="0"/>
                <a:cs typeface="Times New Roman" panose="02020603050405020304" pitchFamily="18" charset="0"/>
              </a:rPr>
              <a:t>Brainomix</a:t>
            </a:r>
            <a:r>
              <a:rPr lang="en-GB" sz="2000" i="1" dirty="0">
                <a:latin typeface="Times New Roman" panose="02020603050405020304" pitchFamily="18" charset="0"/>
                <a:cs typeface="Times New Roman" panose="02020603050405020304" pitchFamily="18" charset="0"/>
              </a:rPr>
              <a:t>: Transforming Stroke Care through Artificial Intelligence in Healthcare"</a:t>
            </a:r>
            <a:endParaRPr lang="en-GB" sz="2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233011696"/>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38125" y="0"/>
            <a:ext cx="9144000" cy="1211534"/>
          </a:xfrm>
        </p:spPr>
        <p:txBody>
          <a:bodyPr>
            <a:normAutofit/>
          </a:bodyPr>
          <a:lstStyle/>
          <a:p>
            <a:pPr algn="ctr"/>
            <a:r>
              <a:rPr lang="en-GB" dirty="0" smtClean="0">
                <a:latin typeface="Times New Roman" panose="02020603050405020304" pitchFamily="18" charset="0"/>
                <a:cs typeface="Times New Roman" panose="02020603050405020304" pitchFamily="18" charset="0"/>
              </a:rPr>
              <a:t>Introduction</a:t>
            </a:r>
            <a:endParaRPr lang="en-GB" dirty="0">
              <a:latin typeface="Times New Roman" panose="02020603050405020304" pitchFamily="18" charset="0"/>
              <a:cs typeface="Times New Roman" panose="02020603050405020304" pitchFamily="18" charset="0"/>
            </a:endParaRPr>
          </a:p>
        </p:txBody>
      </p:sp>
      <p:sp>
        <p:nvSpPr>
          <p:cNvPr id="4" name="Rectangle 3"/>
          <p:cNvSpPr/>
          <p:nvPr/>
        </p:nvSpPr>
        <p:spPr>
          <a:xfrm>
            <a:off x="638175" y="1414760"/>
            <a:ext cx="9077325" cy="2554545"/>
          </a:xfrm>
          <a:prstGeom prst="rect">
            <a:avLst/>
          </a:prstGeom>
          <a:noFill/>
        </p:spPr>
        <p:txBody>
          <a:bodyPr wrap="square" lIns="91440" tIns="45720" rIns="91440" bIns="45720">
            <a:spAutoFit/>
          </a:bodyPr>
          <a:lstStyle/>
          <a:p>
            <a:r>
              <a:rPr lang="en-GB" sz="2000" dirty="0" err="1">
                <a:latin typeface="Times New Roman" panose="02020603050405020304" pitchFamily="18" charset="0"/>
                <a:cs typeface="Times New Roman" panose="02020603050405020304" pitchFamily="18" charset="0"/>
              </a:rPr>
              <a:t>Brainomix</a:t>
            </a:r>
            <a:r>
              <a:rPr lang="en-GB" sz="2000" dirty="0">
                <a:latin typeface="Times New Roman" panose="02020603050405020304" pitchFamily="18" charset="0"/>
                <a:cs typeface="Times New Roman" panose="02020603050405020304" pitchFamily="18" charset="0"/>
              </a:rPr>
              <a:t> is among the revolutionized artificial intelligence platform for disrupting stroke treatment by enabling accurate and early diagnosis. It operates in real time with CT and MRI scans to enable health care professionals to make faster therapeutic decisions. </a:t>
            </a:r>
            <a:endParaRPr lang="en-GB" sz="2000" dirty="0" smtClean="0">
              <a:latin typeface="Times New Roman" panose="02020603050405020304" pitchFamily="18" charset="0"/>
              <a:cs typeface="Times New Roman" panose="02020603050405020304" pitchFamily="18" charset="0"/>
            </a:endParaRPr>
          </a:p>
          <a:p>
            <a:endParaRPr lang="en-GB" sz="2000" dirty="0">
              <a:latin typeface="Times New Roman" panose="02020603050405020304" pitchFamily="18" charset="0"/>
              <a:cs typeface="Times New Roman" panose="02020603050405020304" pitchFamily="18" charset="0"/>
            </a:endParaRPr>
          </a:p>
          <a:p>
            <a:r>
              <a:rPr lang="en-GB" sz="2000" dirty="0" smtClean="0">
                <a:latin typeface="Times New Roman" panose="02020603050405020304" pitchFamily="18" charset="0"/>
                <a:cs typeface="Times New Roman" panose="02020603050405020304" pitchFamily="18" charset="0"/>
              </a:rPr>
              <a:t>The </a:t>
            </a:r>
            <a:r>
              <a:rPr lang="en-GB" sz="2000" dirty="0">
                <a:latin typeface="Times New Roman" panose="02020603050405020304" pitchFamily="18" charset="0"/>
                <a:cs typeface="Times New Roman" panose="02020603050405020304" pitchFamily="18" charset="0"/>
              </a:rPr>
              <a:t>time to stroke diagnosis is a critical point in the management of stroke and </a:t>
            </a:r>
            <a:r>
              <a:rPr lang="en-GB" sz="2000" dirty="0" err="1">
                <a:latin typeface="Times New Roman" panose="02020603050405020304" pitchFamily="18" charset="0"/>
                <a:cs typeface="Times New Roman" panose="02020603050405020304" pitchFamily="18" charset="0"/>
              </a:rPr>
              <a:t>Brainomix</a:t>
            </a:r>
            <a:r>
              <a:rPr lang="en-GB" sz="2000" dirty="0">
                <a:latin typeface="Times New Roman" panose="02020603050405020304" pitchFamily="18" charset="0"/>
                <a:cs typeface="Times New Roman" panose="02020603050405020304" pitchFamily="18" charset="0"/>
              </a:rPr>
              <a:t> will maximize outcomes by enabling rapid analysis (Mallon et al, 2024). This presentation offers a critical evaluation of the impact of </a:t>
            </a:r>
            <a:r>
              <a:rPr lang="en-GB" sz="2000" dirty="0" err="1">
                <a:latin typeface="Times New Roman" panose="02020603050405020304" pitchFamily="18" charset="0"/>
                <a:cs typeface="Times New Roman" panose="02020603050405020304" pitchFamily="18" charset="0"/>
              </a:rPr>
              <a:t>Brainomix</a:t>
            </a:r>
            <a:endParaRPr lang="en-GB" sz="2000" dirty="0">
              <a:latin typeface="Times New Roman" panose="02020603050405020304" pitchFamily="18" charset="0"/>
              <a:cs typeface="Times New Roman" panose="02020603050405020304" pitchFamily="18" charset="0"/>
            </a:endParaRPr>
          </a:p>
        </p:txBody>
      </p:sp>
      <p:pic>
        <p:nvPicPr>
          <p:cNvPr id="5" name="Picture 4"/>
          <p:cNvPicPr/>
          <p:nvPr/>
        </p:nvPicPr>
        <p:blipFill>
          <a:blip r:embed="rId2">
            <a:extLst>
              <a:ext uri="{28A0092B-C50C-407E-A947-70E740481C1C}">
                <a14:useLocalDpi xmlns:a14="http://schemas.microsoft.com/office/drawing/2010/main" val="0"/>
              </a:ext>
            </a:extLst>
          </a:blip>
          <a:stretch>
            <a:fillRect/>
          </a:stretch>
        </p:blipFill>
        <p:spPr>
          <a:xfrm>
            <a:off x="1009650" y="4172531"/>
            <a:ext cx="7353300" cy="1988820"/>
          </a:xfrm>
          <a:prstGeom prst="rect">
            <a:avLst/>
          </a:prstGeom>
        </p:spPr>
      </p:pic>
    </p:spTree>
    <p:extLst>
      <p:ext uri="{BB962C8B-B14F-4D97-AF65-F5344CB8AC3E}">
        <p14:creationId xmlns:p14="http://schemas.microsoft.com/office/powerpoint/2010/main" val="444290795"/>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245325" y="113211"/>
            <a:ext cx="9144000" cy="1202192"/>
          </a:xfrm>
        </p:spPr>
        <p:txBody>
          <a:bodyPr/>
          <a:lstStyle/>
          <a:p>
            <a:pPr algn="l"/>
            <a:r>
              <a:rPr lang="en-GB" dirty="0" smtClean="0">
                <a:latin typeface="Times New Roman" panose="02020603050405020304" pitchFamily="18" charset="0"/>
                <a:cs typeface="Times New Roman" panose="02020603050405020304" pitchFamily="18" charset="0"/>
              </a:rPr>
              <a:t>Workforce Impact</a:t>
            </a:r>
            <a:endParaRPr lang="en-GB" dirty="0">
              <a:latin typeface="Times New Roman" panose="02020603050405020304" pitchFamily="18" charset="0"/>
              <a:cs typeface="Times New Roman" panose="02020603050405020304" pitchFamily="18" charset="0"/>
            </a:endParaRPr>
          </a:p>
        </p:txBody>
      </p:sp>
      <p:sp>
        <p:nvSpPr>
          <p:cNvPr id="4" name="Rectangle 3"/>
          <p:cNvSpPr/>
          <p:nvPr/>
        </p:nvSpPr>
        <p:spPr>
          <a:xfrm flipH="1">
            <a:off x="561974" y="1590675"/>
            <a:ext cx="6129269" cy="2554545"/>
          </a:xfrm>
          <a:prstGeom prst="rect">
            <a:avLst/>
          </a:prstGeom>
          <a:noFill/>
        </p:spPr>
        <p:txBody>
          <a:bodyPr wrap="square" lIns="91440" tIns="45720" rIns="91440" bIns="45720">
            <a:spAutoFit/>
          </a:bodyPr>
          <a:lstStyle/>
          <a:p>
            <a:pPr marL="342900" lvl="0" indent="-342900" fontAlgn="base">
              <a:buFont typeface="Arial" panose="020B0604020202020204" pitchFamily="34" charset="0"/>
              <a:buChar char="•"/>
            </a:pPr>
            <a:r>
              <a:rPr lang="en-GB" sz="2000" b="1" dirty="0">
                <a:latin typeface="Times New Roman" panose="02020603050405020304" pitchFamily="18" charset="0"/>
                <a:cs typeface="Times New Roman" panose="02020603050405020304" pitchFamily="18" charset="0"/>
              </a:rPr>
              <a:t>Transformation of Roles</a:t>
            </a:r>
            <a:endParaRPr lang="en-GB" sz="2000" dirty="0">
              <a:latin typeface="Times New Roman" panose="02020603050405020304" pitchFamily="18" charset="0"/>
              <a:cs typeface="Times New Roman" panose="02020603050405020304" pitchFamily="18" charset="0"/>
            </a:endParaRPr>
          </a:p>
          <a:p>
            <a:r>
              <a:rPr lang="en-GB" sz="2000" dirty="0" err="1">
                <a:latin typeface="Times New Roman" panose="02020603050405020304" pitchFamily="18" charset="0"/>
                <a:cs typeface="Times New Roman" panose="02020603050405020304" pitchFamily="18" charset="0"/>
              </a:rPr>
              <a:t>Brainomix</a:t>
            </a:r>
            <a:r>
              <a:rPr lang="en-GB" sz="2000" dirty="0">
                <a:latin typeface="Times New Roman" panose="02020603050405020304" pitchFamily="18" charset="0"/>
                <a:cs typeface="Times New Roman" panose="02020603050405020304" pitchFamily="18" charset="0"/>
              </a:rPr>
              <a:t>, making it easier to make decisions (Yu et al, 2018). The AI-driven platform delivers real-time results. </a:t>
            </a:r>
            <a:endParaRPr lang="en-GB" sz="2000" dirty="0" smtClean="0">
              <a:latin typeface="Times New Roman" panose="02020603050405020304" pitchFamily="18" charset="0"/>
              <a:cs typeface="Times New Roman" panose="02020603050405020304" pitchFamily="18" charset="0"/>
            </a:endParaRPr>
          </a:p>
          <a:p>
            <a:endParaRPr lang="en-GB" sz="2000" dirty="0">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GB" sz="2000" b="1" dirty="0">
                <a:latin typeface="Times New Roman" panose="02020603050405020304" pitchFamily="18" charset="0"/>
                <a:cs typeface="Times New Roman" panose="02020603050405020304" pitchFamily="18" charset="0"/>
              </a:rPr>
              <a:t>Improves Diagnosis and Treatment</a:t>
            </a:r>
          </a:p>
          <a:p>
            <a:r>
              <a:rPr lang="en-GB" sz="2000" dirty="0" err="1">
                <a:latin typeface="Times New Roman" panose="02020603050405020304" pitchFamily="18" charset="0"/>
                <a:cs typeface="Times New Roman" panose="02020603050405020304" pitchFamily="18" charset="0"/>
              </a:rPr>
              <a:t>Brainomix’s</a:t>
            </a:r>
            <a:r>
              <a:rPr lang="en-GB" sz="2000" dirty="0">
                <a:latin typeface="Times New Roman" panose="02020603050405020304" pitchFamily="18" charset="0"/>
                <a:cs typeface="Times New Roman" panose="02020603050405020304" pitchFamily="18" charset="0"/>
              </a:rPr>
              <a:t> tools support accurate and timely diagnosis, enabling health professionals to develop effective treatment plans</a:t>
            </a:r>
          </a:p>
        </p:txBody>
      </p:sp>
      <p:pic>
        <p:nvPicPr>
          <p:cNvPr id="7" name="Picture 6" descr="To Enhance Stroke Care Across Western Europe: “Brainomix Pa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691244" y="1590675"/>
            <a:ext cx="4043362" cy="2789872"/>
          </a:xfrm>
          <a:prstGeom prst="rect">
            <a:avLst/>
          </a:prstGeom>
        </p:spPr>
      </p:pic>
    </p:spTree>
    <p:extLst>
      <p:ext uri="{BB962C8B-B14F-4D97-AF65-F5344CB8AC3E}">
        <p14:creationId xmlns:p14="http://schemas.microsoft.com/office/powerpoint/2010/main" val="2027268189"/>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752476" y="986134"/>
            <a:ext cx="8677274" cy="3477875"/>
          </a:xfrm>
          <a:prstGeom prst="rect">
            <a:avLst/>
          </a:prstGeom>
          <a:noFill/>
        </p:spPr>
        <p:txBody>
          <a:bodyPr wrap="square" lIns="91440" tIns="45720" rIns="91440" bIns="45720">
            <a:spAutoFit/>
          </a:bodyPr>
          <a:lstStyle/>
          <a:p>
            <a:pPr marL="342900" lvl="0" indent="-342900" fontAlgn="base">
              <a:buFont typeface="Arial" panose="020B0604020202020204" pitchFamily="34" charset="0"/>
              <a:buChar char="•"/>
            </a:pPr>
            <a:r>
              <a:rPr lang="en-GB" sz="2000" b="1" dirty="0">
                <a:latin typeface="Times New Roman" panose="02020603050405020304" pitchFamily="18" charset="0"/>
                <a:cs typeface="Times New Roman" panose="02020603050405020304" pitchFamily="18" charset="0"/>
              </a:rPr>
              <a:t>Challenges for Healthcare Professionals</a:t>
            </a:r>
            <a:endParaRPr lang="en-GB" sz="2000" dirty="0">
              <a:latin typeface="Times New Roman" panose="02020603050405020304" pitchFamily="18" charset="0"/>
              <a:cs typeface="Times New Roman" panose="02020603050405020304" pitchFamily="18" charset="0"/>
            </a:endParaRPr>
          </a:p>
          <a:p>
            <a:r>
              <a:rPr lang="en-GB" sz="2000" dirty="0">
                <a:latin typeface="Times New Roman" panose="02020603050405020304" pitchFamily="18" charset="0"/>
                <a:cs typeface="Times New Roman" panose="02020603050405020304" pitchFamily="18" charset="0"/>
              </a:rPr>
              <a:t>In addition, older healthcare workers may find it more difficult to adopt new digital tools and this may slow the adoption of </a:t>
            </a:r>
            <a:r>
              <a:rPr lang="en-GB" sz="2000" dirty="0" err="1">
                <a:latin typeface="Times New Roman" panose="02020603050405020304" pitchFamily="18" charset="0"/>
                <a:cs typeface="Times New Roman" panose="02020603050405020304" pitchFamily="18" charset="0"/>
              </a:rPr>
              <a:t>Brainomix</a:t>
            </a:r>
            <a:r>
              <a:rPr lang="en-GB" sz="2000" dirty="0">
                <a:latin typeface="Times New Roman" panose="02020603050405020304" pitchFamily="18" charset="0"/>
                <a:cs typeface="Times New Roman" panose="02020603050405020304" pitchFamily="18" charset="0"/>
              </a:rPr>
              <a:t> into practice (</a:t>
            </a:r>
            <a:r>
              <a:rPr lang="en-GB" sz="2000" dirty="0" err="1">
                <a:latin typeface="Times New Roman" panose="02020603050405020304" pitchFamily="18" charset="0"/>
                <a:cs typeface="Times New Roman" panose="02020603050405020304" pitchFamily="18" charset="0"/>
              </a:rPr>
              <a:t>Dey</a:t>
            </a:r>
            <a:r>
              <a:rPr lang="en-GB" sz="2000" dirty="0">
                <a:latin typeface="Times New Roman" panose="02020603050405020304" pitchFamily="18" charset="0"/>
                <a:cs typeface="Times New Roman" panose="02020603050405020304" pitchFamily="18" charset="0"/>
              </a:rPr>
              <a:t>, 2025). Additionally, there is a worry about growing dependence on AI with a loss of clinical autonomy</a:t>
            </a:r>
            <a:r>
              <a:rPr lang="en-GB" sz="2000" dirty="0" smtClean="0">
                <a:latin typeface="Times New Roman" panose="02020603050405020304" pitchFamily="18" charset="0"/>
                <a:cs typeface="Times New Roman" panose="02020603050405020304" pitchFamily="18" charset="0"/>
              </a:rPr>
              <a:t>.</a:t>
            </a:r>
          </a:p>
          <a:p>
            <a:endParaRPr lang="en-GB" sz="2000" dirty="0">
              <a:latin typeface="Times New Roman" panose="02020603050405020304" pitchFamily="18" charset="0"/>
              <a:cs typeface="Times New Roman" panose="02020603050405020304" pitchFamily="18" charset="0"/>
            </a:endParaRPr>
          </a:p>
          <a:p>
            <a:pPr marL="342900" lvl="0" indent="-342900" fontAlgn="base">
              <a:buFont typeface="Arial" panose="020B0604020202020204" pitchFamily="34" charset="0"/>
              <a:buChar char="•"/>
            </a:pPr>
            <a:r>
              <a:rPr lang="en-GB" sz="2000" b="1" dirty="0">
                <a:latin typeface="Times New Roman" panose="02020603050405020304" pitchFamily="18" charset="0"/>
                <a:cs typeface="Times New Roman" panose="02020603050405020304" pitchFamily="18" charset="0"/>
              </a:rPr>
              <a:t>The Need for Continuous Monitoring</a:t>
            </a:r>
            <a:endParaRPr lang="en-GB" sz="2000" dirty="0">
              <a:latin typeface="Times New Roman" panose="02020603050405020304" pitchFamily="18" charset="0"/>
              <a:cs typeface="Times New Roman" panose="02020603050405020304" pitchFamily="18" charset="0"/>
            </a:endParaRPr>
          </a:p>
          <a:p>
            <a:r>
              <a:rPr lang="en-GB" sz="2000" dirty="0">
                <a:latin typeface="Times New Roman" panose="02020603050405020304" pitchFamily="18" charset="0"/>
                <a:cs typeface="Times New Roman" panose="02020603050405020304" pitchFamily="18" charset="0"/>
              </a:rPr>
              <a:t>The use of AI in healthcare, while positive, is not without its dangers. Continuous monitoring of </a:t>
            </a:r>
            <a:r>
              <a:rPr lang="en-GB" sz="2000" dirty="0" err="1">
                <a:latin typeface="Times New Roman" panose="02020603050405020304" pitchFamily="18" charset="0"/>
                <a:cs typeface="Times New Roman" panose="02020603050405020304" pitchFamily="18" charset="0"/>
              </a:rPr>
              <a:t>Brainomix</a:t>
            </a:r>
            <a:r>
              <a:rPr lang="en-GB" sz="2000" dirty="0">
                <a:latin typeface="Times New Roman" panose="02020603050405020304" pitchFamily="18" charset="0"/>
                <a:cs typeface="Times New Roman" panose="02020603050405020304" pitchFamily="18" charset="0"/>
              </a:rPr>
              <a:t> is necessary to make sure it works well in a wide range of patient conditions.</a:t>
            </a:r>
          </a:p>
          <a:p>
            <a:endParaRPr lang="en-GB" sz="2000" dirty="0"/>
          </a:p>
        </p:txBody>
      </p:sp>
    </p:spTree>
    <p:extLst>
      <p:ext uri="{BB962C8B-B14F-4D97-AF65-F5344CB8AC3E}">
        <p14:creationId xmlns:p14="http://schemas.microsoft.com/office/powerpoint/2010/main" val="3190323518"/>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419497" y="451803"/>
            <a:ext cx="9144000" cy="1281203"/>
          </a:xfrm>
        </p:spPr>
        <p:txBody>
          <a:bodyPr/>
          <a:lstStyle/>
          <a:p>
            <a:pPr algn="l"/>
            <a:r>
              <a:rPr lang="en-GB" dirty="0" smtClean="0">
                <a:latin typeface="Times New Roman" panose="02020603050405020304" pitchFamily="18" charset="0"/>
                <a:cs typeface="Times New Roman" panose="02020603050405020304" pitchFamily="18" charset="0"/>
              </a:rPr>
              <a:t>Service Delivery </a:t>
            </a:r>
            <a:endParaRPr lang="en-GB" dirty="0">
              <a:latin typeface="Times New Roman" panose="02020603050405020304" pitchFamily="18" charset="0"/>
              <a:cs typeface="Times New Roman" panose="02020603050405020304" pitchFamily="18" charset="0"/>
            </a:endParaRPr>
          </a:p>
        </p:txBody>
      </p:sp>
      <p:sp>
        <p:nvSpPr>
          <p:cNvPr id="4" name="Rectangle 3"/>
          <p:cNvSpPr/>
          <p:nvPr/>
        </p:nvSpPr>
        <p:spPr>
          <a:xfrm>
            <a:off x="541814" y="1733006"/>
            <a:ext cx="6735286" cy="4093428"/>
          </a:xfrm>
          <a:prstGeom prst="rect">
            <a:avLst/>
          </a:prstGeom>
          <a:noFill/>
        </p:spPr>
        <p:txBody>
          <a:bodyPr wrap="square" lIns="91440" tIns="45720" rIns="91440" bIns="45720">
            <a:spAutoFit/>
          </a:bodyPr>
          <a:lstStyle/>
          <a:p>
            <a:pPr marL="342900" lvl="0" indent="-342900" fontAlgn="base">
              <a:buFont typeface="Arial" panose="020B0604020202020204" pitchFamily="34" charset="0"/>
              <a:buChar char="•"/>
            </a:pPr>
            <a:r>
              <a:rPr lang="en-GB" sz="2000" b="1" dirty="0">
                <a:latin typeface="Times New Roman" panose="02020603050405020304" pitchFamily="18" charset="0"/>
                <a:cs typeface="Times New Roman" panose="02020603050405020304" pitchFamily="18" charset="0"/>
              </a:rPr>
              <a:t>Speed and Accuracy of Diagnosis</a:t>
            </a:r>
            <a:endParaRPr lang="en-GB" sz="2000" dirty="0">
              <a:latin typeface="Times New Roman" panose="02020603050405020304" pitchFamily="18" charset="0"/>
              <a:cs typeface="Times New Roman" panose="02020603050405020304" pitchFamily="18" charset="0"/>
            </a:endParaRPr>
          </a:p>
          <a:p>
            <a:r>
              <a:rPr lang="en-GB" sz="2000" dirty="0" err="1">
                <a:latin typeface="Times New Roman" panose="02020603050405020304" pitchFamily="18" charset="0"/>
                <a:cs typeface="Times New Roman" panose="02020603050405020304" pitchFamily="18" charset="0"/>
              </a:rPr>
              <a:t>Brainomix</a:t>
            </a:r>
            <a:r>
              <a:rPr lang="en-GB" sz="2000" dirty="0">
                <a:latin typeface="Times New Roman" panose="02020603050405020304" pitchFamily="18" charset="0"/>
                <a:cs typeface="Times New Roman" panose="02020603050405020304" pitchFamily="18" charset="0"/>
              </a:rPr>
              <a:t> has transformed service delivery in stroke care by increasing the speed and accuracy of diagnosis. The platform's real-time analysis of brain scans enables clinicians to make faster treatment decisions (</a:t>
            </a:r>
            <a:r>
              <a:rPr lang="en-GB" sz="2000" dirty="0" err="1">
                <a:latin typeface="Times New Roman" panose="02020603050405020304" pitchFamily="18" charset="0"/>
                <a:cs typeface="Times New Roman" panose="02020603050405020304" pitchFamily="18" charset="0"/>
              </a:rPr>
              <a:t>Benejat</a:t>
            </a:r>
            <a:r>
              <a:rPr lang="en-GB" sz="2000" dirty="0">
                <a:latin typeface="Times New Roman" panose="02020603050405020304" pitchFamily="18" charset="0"/>
                <a:cs typeface="Times New Roman" panose="02020603050405020304" pitchFamily="18" charset="0"/>
              </a:rPr>
              <a:t> et al, 2018</a:t>
            </a:r>
            <a:r>
              <a:rPr lang="en-GB" sz="2000" dirty="0" smtClean="0">
                <a:latin typeface="Times New Roman" panose="02020603050405020304" pitchFamily="18" charset="0"/>
                <a:cs typeface="Times New Roman" panose="02020603050405020304" pitchFamily="18" charset="0"/>
              </a:rPr>
              <a:t>).</a:t>
            </a:r>
          </a:p>
          <a:p>
            <a:endParaRPr lang="en-GB" sz="2000" dirty="0">
              <a:latin typeface="Times New Roman" panose="02020603050405020304" pitchFamily="18" charset="0"/>
              <a:cs typeface="Times New Roman" panose="02020603050405020304" pitchFamily="18" charset="0"/>
            </a:endParaRPr>
          </a:p>
          <a:p>
            <a:pPr marL="342900" lvl="0" indent="-342900" fontAlgn="base">
              <a:buFont typeface="Arial" panose="020B0604020202020204" pitchFamily="34" charset="0"/>
              <a:buChar char="•"/>
            </a:pPr>
            <a:r>
              <a:rPr lang="en-GB" sz="2000" b="1" dirty="0">
                <a:latin typeface="Times New Roman" panose="02020603050405020304" pitchFamily="18" charset="0"/>
                <a:cs typeface="Times New Roman" panose="02020603050405020304" pitchFamily="18" charset="0"/>
              </a:rPr>
              <a:t>Enhancing Remote Collaboration</a:t>
            </a:r>
            <a:endParaRPr lang="en-GB" sz="2000" dirty="0">
              <a:latin typeface="Times New Roman" panose="02020603050405020304" pitchFamily="18" charset="0"/>
              <a:cs typeface="Times New Roman" panose="02020603050405020304" pitchFamily="18" charset="0"/>
            </a:endParaRPr>
          </a:p>
          <a:p>
            <a:r>
              <a:rPr lang="en-GB" sz="2000" dirty="0">
                <a:latin typeface="Times New Roman" panose="02020603050405020304" pitchFamily="18" charset="0"/>
                <a:cs typeface="Times New Roman" panose="02020603050405020304" pitchFamily="18" charset="0"/>
              </a:rPr>
              <a:t>Another great feature of </a:t>
            </a:r>
            <a:r>
              <a:rPr lang="en-GB" sz="2000" dirty="0" err="1">
                <a:latin typeface="Times New Roman" panose="02020603050405020304" pitchFamily="18" charset="0"/>
                <a:cs typeface="Times New Roman" panose="02020603050405020304" pitchFamily="18" charset="0"/>
              </a:rPr>
              <a:t>Brainomix</a:t>
            </a:r>
            <a:r>
              <a:rPr lang="en-GB" sz="2000" dirty="0">
                <a:latin typeface="Times New Roman" panose="02020603050405020304" pitchFamily="18" charset="0"/>
                <a:cs typeface="Times New Roman" panose="02020603050405020304" pitchFamily="18" charset="0"/>
              </a:rPr>
              <a:t> is that it allows remote collaboration. Healthcare professionals in underserved or rural areas, where specialist stroke care may not be available, can access the opinions of experts and collaborate on patient care (Castiglione et al, 2022</a:t>
            </a:r>
            <a:r>
              <a:rPr lang="en-GB" sz="2000" dirty="0" smtClean="0">
                <a:latin typeface="Times New Roman" panose="02020603050405020304" pitchFamily="18" charset="0"/>
                <a:cs typeface="Times New Roman" panose="02020603050405020304" pitchFamily="18" charset="0"/>
              </a:rPr>
              <a:t>).</a:t>
            </a:r>
          </a:p>
          <a:p>
            <a:endParaRPr lang="en-GB" sz="2000" dirty="0">
              <a:latin typeface="Times New Roman" panose="02020603050405020304" pitchFamily="18" charset="0"/>
              <a:cs typeface="Times New Roman" panose="02020603050405020304" pitchFamily="18" charset="0"/>
            </a:endParaRPr>
          </a:p>
        </p:txBody>
      </p:sp>
      <p:pic>
        <p:nvPicPr>
          <p:cNvPr id="12" name="Picture 11" descr="Brainomix, Visionable partner to boost care delivery for stroke patients"/>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142851" y="1871208"/>
            <a:ext cx="4868173" cy="2738347"/>
          </a:xfrm>
          <a:prstGeom prst="rect">
            <a:avLst/>
          </a:prstGeom>
        </p:spPr>
      </p:pic>
    </p:spTree>
    <p:extLst>
      <p:ext uri="{BB962C8B-B14F-4D97-AF65-F5344CB8AC3E}">
        <p14:creationId xmlns:p14="http://schemas.microsoft.com/office/powerpoint/2010/main" val="2882795198"/>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046367" y="1490961"/>
            <a:ext cx="9078708" cy="3170099"/>
          </a:xfrm>
          <a:prstGeom prst="rect">
            <a:avLst/>
          </a:prstGeom>
          <a:noFill/>
        </p:spPr>
        <p:txBody>
          <a:bodyPr wrap="square" lIns="91440" tIns="45720" rIns="91440" bIns="45720">
            <a:spAutoFit/>
          </a:bodyPr>
          <a:lstStyle/>
          <a:p>
            <a:pPr marL="342900" lvl="0" indent="-342900" fontAlgn="base">
              <a:buFont typeface="Arial" panose="020B0604020202020204" pitchFamily="34" charset="0"/>
              <a:buChar char="•"/>
            </a:pPr>
            <a:r>
              <a:rPr lang="en-GB" sz="2000" b="1" dirty="0">
                <a:latin typeface="Times New Roman" panose="02020603050405020304" pitchFamily="18" charset="0"/>
                <a:cs typeface="Times New Roman" panose="02020603050405020304" pitchFamily="18" charset="0"/>
              </a:rPr>
              <a:t>Limitations and Technological Risks</a:t>
            </a:r>
            <a:endParaRPr lang="en-GB" sz="2000" dirty="0">
              <a:latin typeface="Times New Roman" panose="02020603050405020304" pitchFamily="18" charset="0"/>
              <a:cs typeface="Times New Roman" panose="02020603050405020304" pitchFamily="18" charset="0"/>
            </a:endParaRPr>
          </a:p>
          <a:p>
            <a:r>
              <a:rPr lang="en-GB" sz="2000" dirty="0">
                <a:latin typeface="Times New Roman" panose="02020603050405020304" pitchFamily="18" charset="0"/>
                <a:cs typeface="Times New Roman" panose="02020603050405020304" pitchFamily="18" charset="0"/>
              </a:rPr>
              <a:t>As a digital platform, it requires a strong IT infrastructure, which may not be accessible in all healthcare settings (</a:t>
            </a:r>
            <a:r>
              <a:rPr lang="en-GB" sz="2000" dirty="0" err="1">
                <a:latin typeface="Times New Roman" panose="02020603050405020304" pitchFamily="18" charset="0"/>
                <a:cs typeface="Times New Roman" panose="02020603050405020304" pitchFamily="18" charset="0"/>
              </a:rPr>
              <a:t>Sarmah</a:t>
            </a:r>
            <a:r>
              <a:rPr lang="en-GB" sz="2000" dirty="0">
                <a:latin typeface="Times New Roman" panose="02020603050405020304" pitchFamily="18" charset="0"/>
                <a:cs typeface="Times New Roman" panose="02020603050405020304" pitchFamily="18" charset="0"/>
              </a:rPr>
              <a:t> et al, 2021). Lack of adequate technical support, or limited internet connectivity, could interrupt the platform and affect the timeliness and accuracy of stroke </a:t>
            </a:r>
            <a:r>
              <a:rPr lang="en-GB" sz="2000" dirty="0" smtClean="0">
                <a:latin typeface="Times New Roman" panose="02020603050405020304" pitchFamily="18" charset="0"/>
                <a:cs typeface="Times New Roman" panose="02020603050405020304" pitchFamily="18" charset="0"/>
              </a:rPr>
              <a:t>diagnoses</a:t>
            </a:r>
          </a:p>
          <a:p>
            <a:endParaRPr lang="en-GB" sz="2000" dirty="0">
              <a:latin typeface="Times New Roman" panose="02020603050405020304" pitchFamily="18" charset="0"/>
              <a:cs typeface="Times New Roman" panose="02020603050405020304" pitchFamily="18" charset="0"/>
            </a:endParaRPr>
          </a:p>
          <a:p>
            <a:pPr marL="342900" indent="-342900">
              <a:buFont typeface="Arial" panose="020B0604020202020204" pitchFamily="34" charset="0"/>
              <a:buChar char="•"/>
            </a:pPr>
            <a:r>
              <a:rPr lang="en-GB" sz="2000" b="1" dirty="0" smtClean="0">
                <a:latin typeface="Times New Roman" panose="02020603050405020304" pitchFamily="18" charset="0"/>
                <a:cs typeface="Times New Roman" panose="02020603050405020304" pitchFamily="18" charset="0"/>
              </a:rPr>
              <a:t>Interpretation of Complex AI models.</a:t>
            </a:r>
          </a:p>
          <a:p>
            <a:r>
              <a:rPr lang="en-GB" sz="2000" dirty="0" smtClean="0">
                <a:latin typeface="Times New Roman" panose="02020603050405020304" pitchFamily="18" charset="0"/>
                <a:cs typeface="Times New Roman" panose="02020603050405020304" pitchFamily="18" charset="0"/>
              </a:rPr>
              <a:t>Explaining complex AI models can be a challenge which makes it difficult to understand decision making processes </a:t>
            </a:r>
            <a:endParaRPr lang="en-GB" sz="2000" dirty="0">
              <a:latin typeface="Times New Roman" panose="02020603050405020304" pitchFamily="18" charset="0"/>
              <a:cs typeface="Times New Roman" panose="02020603050405020304" pitchFamily="18" charset="0"/>
            </a:endParaRPr>
          </a:p>
          <a:p>
            <a:endParaRPr lang="en-GB" sz="2000" dirty="0"/>
          </a:p>
        </p:txBody>
      </p:sp>
    </p:spTree>
    <p:extLst>
      <p:ext uri="{BB962C8B-B14F-4D97-AF65-F5344CB8AC3E}">
        <p14:creationId xmlns:p14="http://schemas.microsoft.com/office/powerpoint/2010/main" val="342748854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20090" y="188913"/>
            <a:ext cx="8656320" cy="1150574"/>
          </a:xfrm>
        </p:spPr>
        <p:txBody>
          <a:bodyPr>
            <a:normAutofit/>
          </a:bodyPr>
          <a:lstStyle/>
          <a:p>
            <a:pPr algn="l"/>
            <a:r>
              <a:rPr lang="en-GB" sz="4400" b="1" dirty="0">
                <a:latin typeface="Times New Roman" panose="02020603050405020304" pitchFamily="18" charset="0"/>
                <a:cs typeface="Times New Roman" panose="02020603050405020304" pitchFamily="18" charset="0"/>
              </a:rPr>
              <a:t>Patient/Service User Experience</a:t>
            </a:r>
            <a:endParaRPr lang="en-GB" sz="4400" dirty="0">
              <a:latin typeface="Times New Roman" panose="02020603050405020304" pitchFamily="18" charset="0"/>
              <a:cs typeface="Times New Roman" panose="02020603050405020304" pitchFamily="18" charset="0"/>
            </a:endParaRPr>
          </a:p>
        </p:txBody>
      </p:sp>
      <p:sp>
        <p:nvSpPr>
          <p:cNvPr id="4" name="Rectangle 3"/>
          <p:cNvSpPr/>
          <p:nvPr/>
        </p:nvSpPr>
        <p:spPr>
          <a:xfrm>
            <a:off x="466725" y="1482362"/>
            <a:ext cx="7296149" cy="4708981"/>
          </a:xfrm>
          <a:prstGeom prst="rect">
            <a:avLst/>
          </a:prstGeom>
          <a:noFill/>
        </p:spPr>
        <p:txBody>
          <a:bodyPr wrap="square" lIns="91440" tIns="45720" rIns="91440" bIns="45720">
            <a:spAutoFit/>
          </a:bodyPr>
          <a:lstStyle/>
          <a:p>
            <a:pPr marL="342900" lvl="0" indent="-342900" fontAlgn="base">
              <a:buFont typeface="Arial" panose="020B0604020202020204" pitchFamily="34" charset="0"/>
              <a:buChar char="•"/>
            </a:pPr>
            <a:r>
              <a:rPr lang="en-GB" sz="2000" b="1" dirty="0">
                <a:latin typeface="Times New Roman" panose="02020603050405020304" pitchFamily="18" charset="0"/>
                <a:cs typeface="Times New Roman" panose="02020603050405020304" pitchFamily="18" charset="0"/>
              </a:rPr>
              <a:t>Improved Patient Experience:</a:t>
            </a:r>
            <a:endParaRPr lang="en-GB" sz="2000" dirty="0">
              <a:latin typeface="Times New Roman" panose="02020603050405020304" pitchFamily="18" charset="0"/>
              <a:cs typeface="Times New Roman" panose="02020603050405020304" pitchFamily="18" charset="0"/>
            </a:endParaRPr>
          </a:p>
          <a:p>
            <a:r>
              <a:rPr lang="en-GB" sz="2000" dirty="0">
                <a:latin typeface="Times New Roman" panose="02020603050405020304" pitchFamily="18" charset="0"/>
                <a:cs typeface="Times New Roman" panose="02020603050405020304" pitchFamily="18" charset="0"/>
              </a:rPr>
              <a:t>For patients, the introduction of </a:t>
            </a:r>
            <a:r>
              <a:rPr lang="en-GB" sz="2000" dirty="0" err="1">
                <a:latin typeface="Times New Roman" panose="02020603050405020304" pitchFamily="18" charset="0"/>
                <a:cs typeface="Times New Roman" panose="02020603050405020304" pitchFamily="18" charset="0"/>
              </a:rPr>
              <a:t>Brainomix</a:t>
            </a:r>
            <a:r>
              <a:rPr lang="en-GB" sz="2000" dirty="0">
                <a:latin typeface="Times New Roman" panose="02020603050405020304" pitchFamily="18" charset="0"/>
                <a:cs typeface="Times New Roman" panose="02020603050405020304" pitchFamily="18" charset="0"/>
              </a:rPr>
              <a:t> has meant a more efficient and less stressful experience. The quick turnaround time for stroke diagnoses means that patients are no longer left worrying about the outcomes in the interim (</a:t>
            </a:r>
            <a:r>
              <a:rPr lang="en-GB" sz="2000" dirty="0" err="1">
                <a:latin typeface="Times New Roman" panose="02020603050405020304" pitchFamily="18" charset="0"/>
                <a:cs typeface="Times New Roman" panose="02020603050405020304" pitchFamily="18" charset="0"/>
              </a:rPr>
              <a:t>Albus</a:t>
            </a:r>
            <a:r>
              <a:rPr lang="en-GB" sz="2000" dirty="0">
                <a:latin typeface="Times New Roman" panose="02020603050405020304" pitchFamily="18" charset="0"/>
                <a:cs typeface="Times New Roman" panose="02020603050405020304" pitchFamily="18" charset="0"/>
              </a:rPr>
              <a:t> et al, 2017</a:t>
            </a:r>
            <a:r>
              <a:rPr lang="en-GB" sz="2000" dirty="0" smtClean="0">
                <a:latin typeface="Times New Roman" panose="02020603050405020304" pitchFamily="18" charset="0"/>
                <a:cs typeface="Times New Roman" panose="02020603050405020304" pitchFamily="18" charset="0"/>
              </a:rPr>
              <a:t>)</a:t>
            </a:r>
          </a:p>
          <a:p>
            <a:endParaRPr lang="en-GB" sz="2000" dirty="0">
              <a:latin typeface="Times New Roman" panose="02020603050405020304" pitchFamily="18" charset="0"/>
              <a:cs typeface="Times New Roman" panose="02020603050405020304" pitchFamily="18" charset="0"/>
            </a:endParaRPr>
          </a:p>
          <a:p>
            <a:pPr marL="342900" lvl="0" indent="-342900" fontAlgn="base">
              <a:buFont typeface="Arial" panose="020B0604020202020204" pitchFamily="34" charset="0"/>
              <a:buChar char="•"/>
            </a:pPr>
            <a:r>
              <a:rPr lang="en-GB" sz="2000" b="1" dirty="0">
                <a:latin typeface="Times New Roman" panose="02020603050405020304" pitchFamily="18" charset="0"/>
                <a:cs typeface="Times New Roman" panose="02020603050405020304" pitchFamily="18" charset="0"/>
              </a:rPr>
              <a:t>Patient Concerns with AI</a:t>
            </a:r>
            <a:r>
              <a:rPr lang="en-GB" sz="2000" dirty="0">
                <a:latin typeface="Times New Roman" panose="02020603050405020304" pitchFamily="18" charset="0"/>
                <a:cs typeface="Times New Roman" panose="02020603050405020304" pitchFamily="18" charset="0"/>
              </a:rPr>
              <a:t>:</a:t>
            </a:r>
          </a:p>
          <a:p>
            <a:r>
              <a:rPr lang="en-GB" sz="2000" dirty="0">
                <a:latin typeface="Times New Roman" panose="02020603050405020304" pitchFamily="18" charset="0"/>
                <a:cs typeface="Times New Roman" panose="02020603050405020304" pitchFamily="18" charset="0"/>
              </a:rPr>
              <a:t>While </a:t>
            </a:r>
            <a:r>
              <a:rPr lang="en-GB" sz="2000" dirty="0" err="1">
                <a:latin typeface="Times New Roman" panose="02020603050405020304" pitchFamily="18" charset="0"/>
                <a:cs typeface="Times New Roman" panose="02020603050405020304" pitchFamily="18" charset="0"/>
              </a:rPr>
              <a:t>Brainomix</a:t>
            </a:r>
            <a:r>
              <a:rPr lang="en-GB" sz="2000" dirty="0">
                <a:latin typeface="Times New Roman" panose="02020603050405020304" pitchFamily="18" charset="0"/>
                <a:cs typeface="Times New Roman" panose="02020603050405020304" pitchFamily="18" charset="0"/>
              </a:rPr>
              <a:t> helps improve the patient experience in many ways, it also has concerning effects. Some patients, especially the elderly or those who are not familiar with AI, (</a:t>
            </a:r>
            <a:r>
              <a:rPr lang="en-GB" sz="2000" dirty="0" err="1">
                <a:latin typeface="Times New Roman" panose="02020603050405020304" pitchFamily="18" charset="0"/>
                <a:cs typeface="Times New Roman" panose="02020603050405020304" pitchFamily="18" charset="0"/>
              </a:rPr>
              <a:t>Alexandrov</a:t>
            </a:r>
            <a:r>
              <a:rPr lang="en-GB" sz="2000" dirty="0">
                <a:latin typeface="Times New Roman" panose="02020603050405020304" pitchFamily="18" charset="0"/>
                <a:cs typeface="Times New Roman" panose="02020603050405020304" pitchFamily="18" charset="0"/>
              </a:rPr>
              <a:t> and </a:t>
            </a:r>
            <a:r>
              <a:rPr lang="en-GB" sz="2000" dirty="0" err="1">
                <a:latin typeface="Times New Roman" panose="02020603050405020304" pitchFamily="18" charset="0"/>
                <a:cs typeface="Times New Roman" panose="02020603050405020304" pitchFamily="18" charset="0"/>
              </a:rPr>
              <a:t>Alexandrov</a:t>
            </a:r>
            <a:r>
              <a:rPr lang="en-GB" sz="2000" dirty="0">
                <a:latin typeface="Times New Roman" panose="02020603050405020304" pitchFamily="18" charset="0"/>
                <a:cs typeface="Times New Roman" panose="02020603050405020304" pitchFamily="18" charset="0"/>
              </a:rPr>
              <a:t>, 2020</a:t>
            </a:r>
            <a:r>
              <a:rPr lang="en-GB" sz="2000" dirty="0" smtClean="0">
                <a:latin typeface="Times New Roman" panose="02020603050405020304" pitchFamily="18" charset="0"/>
                <a:cs typeface="Times New Roman" panose="02020603050405020304" pitchFamily="18" charset="0"/>
              </a:rPr>
              <a:t>)</a:t>
            </a:r>
          </a:p>
          <a:p>
            <a:endParaRPr lang="en-GB" sz="2000" dirty="0">
              <a:latin typeface="Times New Roman" panose="02020603050405020304" pitchFamily="18" charset="0"/>
              <a:cs typeface="Times New Roman" panose="02020603050405020304" pitchFamily="18" charset="0"/>
            </a:endParaRPr>
          </a:p>
          <a:p>
            <a:pPr marL="342900" lvl="0" indent="-342900" fontAlgn="base">
              <a:buFont typeface="Arial" panose="020B0604020202020204" pitchFamily="34" charset="0"/>
              <a:buChar char="•"/>
            </a:pPr>
            <a:r>
              <a:rPr lang="en-GB" sz="2000" b="1" dirty="0">
                <a:latin typeface="Times New Roman" panose="02020603050405020304" pitchFamily="18" charset="0"/>
                <a:cs typeface="Times New Roman" panose="02020603050405020304" pitchFamily="18" charset="0"/>
              </a:rPr>
              <a:t>Addressing Anxiety and Building Trust:</a:t>
            </a:r>
            <a:endParaRPr lang="en-GB" sz="2000" dirty="0">
              <a:latin typeface="Times New Roman" panose="02020603050405020304" pitchFamily="18" charset="0"/>
              <a:cs typeface="Times New Roman" panose="02020603050405020304" pitchFamily="18" charset="0"/>
            </a:endParaRPr>
          </a:p>
          <a:p>
            <a:r>
              <a:rPr lang="en-GB" sz="2000" dirty="0">
                <a:latin typeface="Times New Roman" panose="02020603050405020304" pitchFamily="18" charset="0"/>
                <a:cs typeface="Times New Roman" panose="02020603050405020304" pitchFamily="18" charset="0"/>
              </a:rPr>
              <a:t>For patients who are apprehensive about AI, it is necessary to build up trust</a:t>
            </a:r>
            <a:endParaRPr lang="en-US" sz="2000" b="0" cap="none" spc="0" dirty="0">
              <a:ln w="0"/>
              <a:solidFill>
                <a:schemeClr val="tx1"/>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endParaRPr>
          </a:p>
        </p:txBody>
      </p:sp>
      <p:pic>
        <p:nvPicPr>
          <p:cNvPr id="6" name="Picture 5" descr="Stroke Patient In Wheelchai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762874" y="2244362"/>
            <a:ext cx="4044705" cy="2614613"/>
          </a:xfrm>
          <a:prstGeom prst="rect">
            <a:avLst/>
          </a:prstGeom>
        </p:spPr>
      </p:pic>
    </p:spTree>
    <p:extLst>
      <p:ext uri="{BB962C8B-B14F-4D97-AF65-F5344CB8AC3E}">
        <p14:creationId xmlns:p14="http://schemas.microsoft.com/office/powerpoint/2010/main" val="3995466145"/>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531223"/>
            <a:ext cx="9144000" cy="1463040"/>
          </a:xfrm>
        </p:spPr>
        <p:txBody>
          <a:bodyPr>
            <a:noAutofit/>
          </a:bodyPr>
          <a:lstStyle/>
          <a:p>
            <a:pPr algn="l"/>
            <a:r>
              <a:rPr lang="en-GB" sz="4400" b="1" dirty="0">
                <a:latin typeface="Times New Roman" panose="02020603050405020304" pitchFamily="18" charset="0"/>
                <a:cs typeface="Times New Roman" panose="02020603050405020304" pitchFamily="18" charset="0"/>
              </a:rPr>
              <a:t>Community Impact</a:t>
            </a:r>
            <a:r>
              <a:rPr lang="en-GB" sz="4400" dirty="0">
                <a:latin typeface="Times New Roman" panose="02020603050405020304" pitchFamily="18" charset="0"/>
                <a:cs typeface="Times New Roman" panose="02020603050405020304" pitchFamily="18" charset="0"/>
              </a:rPr>
              <a:t/>
            </a:r>
            <a:br>
              <a:rPr lang="en-GB" sz="4400" dirty="0">
                <a:latin typeface="Times New Roman" panose="02020603050405020304" pitchFamily="18" charset="0"/>
                <a:cs typeface="Times New Roman" panose="02020603050405020304" pitchFamily="18" charset="0"/>
              </a:rPr>
            </a:br>
            <a:endParaRPr lang="en-GB" sz="4400" dirty="0">
              <a:latin typeface="Times New Roman" panose="02020603050405020304" pitchFamily="18" charset="0"/>
              <a:cs typeface="Times New Roman" panose="02020603050405020304" pitchFamily="18" charset="0"/>
            </a:endParaRPr>
          </a:p>
        </p:txBody>
      </p:sp>
      <p:sp>
        <p:nvSpPr>
          <p:cNvPr id="4" name="Rectangle 3"/>
          <p:cNvSpPr/>
          <p:nvPr/>
        </p:nvSpPr>
        <p:spPr>
          <a:xfrm>
            <a:off x="703468" y="1262743"/>
            <a:ext cx="6640307" cy="5324535"/>
          </a:xfrm>
          <a:prstGeom prst="rect">
            <a:avLst/>
          </a:prstGeom>
          <a:noFill/>
        </p:spPr>
        <p:txBody>
          <a:bodyPr wrap="square" lIns="91440" tIns="45720" rIns="91440" bIns="45720">
            <a:spAutoFit/>
          </a:bodyPr>
          <a:lstStyle/>
          <a:p>
            <a:pPr marL="342900" lvl="0" indent="-342900" fontAlgn="base">
              <a:buFont typeface="Arial" panose="020B0604020202020204" pitchFamily="34" charset="0"/>
              <a:buChar char="•"/>
            </a:pPr>
            <a:r>
              <a:rPr lang="en-GB" sz="2000" b="1" dirty="0">
                <a:latin typeface="Times New Roman" panose="02020603050405020304" pitchFamily="18" charset="0"/>
                <a:cs typeface="Times New Roman" panose="02020603050405020304" pitchFamily="18" charset="0"/>
              </a:rPr>
              <a:t>Reducing Health Disparities</a:t>
            </a:r>
            <a:endParaRPr lang="en-GB" sz="2000" dirty="0">
              <a:latin typeface="Times New Roman" panose="02020603050405020304" pitchFamily="18" charset="0"/>
              <a:cs typeface="Times New Roman" panose="02020603050405020304" pitchFamily="18" charset="0"/>
            </a:endParaRPr>
          </a:p>
          <a:p>
            <a:r>
              <a:rPr lang="en-GB" sz="2000" dirty="0">
                <a:latin typeface="Times New Roman" panose="02020603050405020304" pitchFamily="18" charset="0"/>
                <a:cs typeface="Times New Roman" panose="02020603050405020304" pitchFamily="18" charset="0"/>
              </a:rPr>
              <a:t>Rural areas and areas where one do not have access to specialist care can benefit from the ability of the AI platform to provide remote consultations (</a:t>
            </a:r>
            <a:r>
              <a:rPr lang="en-GB" sz="2000" dirty="0" err="1">
                <a:latin typeface="Times New Roman" panose="02020603050405020304" pitchFamily="18" charset="0"/>
                <a:cs typeface="Times New Roman" panose="02020603050405020304" pitchFamily="18" charset="0"/>
              </a:rPr>
              <a:t>Perzynski</a:t>
            </a:r>
            <a:r>
              <a:rPr lang="en-GB" sz="2000" dirty="0">
                <a:latin typeface="Times New Roman" panose="02020603050405020304" pitchFamily="18" charset="0"/>
                <a:cs typeface="Times New Roman" panose="02020603050405020304" pitchFamily="18" charset="0"/>
              </a:rPr>
              <a:t>, </a:t>
            </a:r>
            <a:r>
              <a:rPr lang="en-GB" sz="2000" dirty="0" err="1">
                <a:latin typeface="Times New Roman" panose="02020603050405020304" pitchFamily="18" charset="0"/>
                <a:cs typeface="Times New Roman" panose="02020603050405020304" pitchFamily="18" charset="0"/>
              </a:rPr>
              <a:t>Shick</a:t>
            </a:r>
            <a:r>
              <a:rPr lang="en-GB" sz="2000" dirty="0">
                <a:latin typeface="Times New Roman" panose="02020603050405020304" pitchFamily="18" charset="0"/>
                <a:cs typeface="Times New Roman" panose="02020603050405020304" pitchFamily="18" charset="0"/>
              </a:rPr>
              <a:t>, and </a:t>
            </a:r>
            <a:r>
              <a:rPr lang="en-GB" sz="2000" dirty="0" err="1">
                <a:latin typeface="Times New Roman" panose="02020603050405020304" pitchFamily="18" charset="0"/>
                <a:cs typeface="Times New Roman" panose="02020603050405020304" pitchFamily="18" charset="0"/>
              </a:rPr>
              <a:t>Adebambo</a:t>
            </a:r>
            <a:r>
              <a:rPr lang="en-GB" sz="2000" dirty="0">
                <a:latin typeface="Times New Roman" panose="02020603050405020304" pitchFamily="18" charset="0"/>
                <a:cs typeface="Times New Roman" panose="02020603050405020304" pitchFamily="18" charset="0"/>
              </a:rPr>
              <a:t>, 2019</a:t>
            </a:r>
            <a:r>
              <a:rPr lang="en-GB" sz="2000" dirty="0" smtClean="0">
                <a:latin typeface="Times New Roman" panose="02020603050405020304" pitchFamily="18" charset="0"/>
                <a:cs typeface="Times New Roman" panose="02020603050405020304" pitchFamily="18" charset="0"/>
              </a:rPr>
              <a:t>).</a:t>
            </a:r>
          </a:p>
          <a:p>
            <a:endParaRPr lang="en-GB" sz="2000" dirty="0">
              <a:latin typeface="Times New Roman" panose="02020603050405020304" pitchFamily="18" charset="0"/>
              <a:cs typeface="Times New Roman" panose="02020603050405020304" pitchFamily="18" charset="0"/>
            </a:endParaRPr>
          </a:p>
          <a:p>
            <a:pPr marL="342900" lvl="0" indent="-342900" fontAlgn="base">
              <a:buFont typeface="Arial" panose="020B0604020202020204" pitchFamily="34" charset="0"/>
              <a:buChar char="•"/>
            </a:pPr>
            <a:r>
              <a:rPr lang="en-GB" sz="2000" b="1" dirty="0">
                <a:latin typeface="Times New Roman" panose="02020603050405020304" pitchFamily="18" charset="0"/>
                <a:cs typeface="Times New Roman" panose="02020603050405020304" pitchFamily="18" charset="0"/>
              </a:rPr>
              <a:t>Introduction: The Digital Divide</a:t>
            </a:r>
            <a:endParaRPr lang="en-GB" sz="2000" dirty="0">
              <a:latin typeface="Times New Roman" panose="02020603050405020304" pitchFamily="18" charset="0"/>
              <a:cs typeface="Times New Roman" panose="02020603050405020304" pitchFamily="18" charset="0"/>
            </a:endParaRPr>
          </a:p>
          <a:p>
            <a:r>
              <a:rPr lang="en-GB" sz="2000" dirty="0">
                <a:latin typeface="Times New Roman" panose="02020603050405020304" pitchFamily="18" charset="0"/>
                <a:cs typeface="Times New Roman" panose="02020603050405020304" pitchFamily="18" charset="0"/>
              </a:rPr>
              <a:t>Even though </a:t>
            </a:r>
            <a:r>
              <a:rPr lang="en-GB" sz="2000" dirty="0" err="1">
                <a:latin typeface="Times New Roman" panose="02020603050405020304" pitchFamily="18" charset="0"/>
                <a:cs typeface="Times New Roman" panose="02020603050405020304" pitchFamily="18" charset="0"/>
              </a:rPr>
              <a:t>Brainomax</a:t>
            </a:r>
            <a:r>
              <a:rPr lang="en-GB" sz="2000" dirty="0">
                <a:latin typeface="Times New Roman" panose="02020603050405020304" pitchFamily="18" charset="0"/>
                <a:cs typeface="Times New Roman" panose="02020603050405020304" pitchFamily="18" charset="0"/>
              </a:rPr>
              <a:t> has the potential to lead to better care, equity isn’t without issues. The digital divide is a big concern, especially to poorer communities or rural areas, where people are unlikely to have access to internet facilities that are fast and modern</a:t>
            </a:r>
            <a:r>
              <a:rPr lang="en-GB" sz="2000" dirty="0" smtClean="0">
                <a:latin typeface="Times New Roman" panose="02020603050405020304" pitchFamily="18" charset="0"/>
                <a:cs typeface="Times New Roman" panose="02020603050405020304" pitchFamily="18" charset="0"/>
              </a:rPr>
              <a:t>.</a:t>
            </a:r>
          </a:p>
          <a:p>
            <a:endParaRPr lang="en-GB" sz="2000" dirty="0">
              <a:latin typeface="Times New Roman" panose="02020603050405020304" pitchFamily="18" charset="0"/>
              <a:cs typeface="Times New Roman" panose="02020603050405020304" pitchFamily="18" charset="0"/>
            </a:endParaRPr>
          </a:p>
          <a:p>
            <a:pPr marL="342900" lvl="0" indent="-342900" fontAlgn="base">
              <a:buFont typeface="Arial" panose="020B0604020202020204" pitchFamily="34" charset="0"/>
              <a:buChar char="•"/>
            </a:pPr>
            <a:r>
              <a:rPr lang="en-GB" sz="2000" b="1" dirty="0">
                <a:latin typeface="Times New Roman" panose="02020603050405020304" pitchFamily="18" charset="0"/>
                <a:cs typeface="Times New Roman" panose="02020603050405020304" pitchFamily="18" charset="0"/>
              </a:rPr>
              <a:t>Addressing Inequality in Access</a:t>
            </a:r>
            <a:endParaRPr lang="en-GB" sz="2000" dirty="0">
              <a:latin typeface="Times New Roman" panose="02020603050405020304" pitchFamily="18" charset="0"/>
              <a:cs typeface="Times New Roman" panose="02020603050405020304" pitchFamily="18" charset="0"/>
            </a:endParaRPr>
          </a:p>
          <a:p>
            <a:r>
              <a:rPr lang="en-GB" sz="2000" dirty="0">
                <a:latin typeface="Times New Roman" panose="02020603050405020304" pitchFamily="18" charset="0"/>
                <a:cs typeface="Times New Roman" panose="02020603050405020304" pitchFamily="18" charset="0"/>
              </a:rPr>
              <a:t>Governments and healthcare providers have a role to play in bridging the digital divide by working together to expand internet and digital device access in underserved regions.</a:t>
            </a:r>
            <a:endParaRPr lang="en-GB" sz="2000" dirty="0">
              <a:latin typeface="Times New Roman" panose="02020603050405020304" pitchFamily="18" charset="0"/>
              <a:cs typeface="Times New Roman" panose="02020603050405020304" pitchFamily="18" charset="0"/>
            </a:endParaRPr>
          </a:p>
        </p:txBody>
      </p:sp>
      <p:pic>
        <p:nvPicPr>
          <p:cNvPr id="6" name="Picture 5" descr="Brainomix on LinkedIn: Our team was lucky enough to attend the Next ..."/>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458075" y="2114957"/>
            <a:ext cx="3616896" cy="2714218"/>
          </a:xfrm>
          <a:prstGeom prst="rect">
            <a:avLst/>
          </a:prstGeom>
        </p:spPr>
      </p:pic>
    </p:spTree>
    <p:extLst>
      <p:ext uri="{BB962C8B-B14F-4D97-AF65-F5344CB8AC3E}">
        <p14:creationId xmlns:p14="http://schemas.microsoft.com/office/powerpoint/2010/main" val="3233224576"/>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33203" y="427038"/>
            <a:ext cx="8952411" cy="845774"/>
          </a:xfrm>
        </p:spPr>
        <p:txBody>
          <a:bodyPr>
            <a:normAutofit/>
          </a:bodyPr>
          <a:lstStyle/>
          <a:p>
            <a:pPr algn="ctr"/>
            <a:r>
              <a:rPr lang="en-GB" sz="4400" dirty="0" smtClean="0">
                <a:latin typeface="Times New Roman" panose="02020603050405020304" pitchFamily="18" charset="0"/>
                <a:cs typeface="Times New Roman" panose="02020603050405020304" pitchFamily="18" charset="0"/>
              </a:rPr>
              <a:t>Conclusion</a:t>
            </a:r>
            <a:endParaRPr lang="en-GB" sz="4400" dirty="0">
              <a:latin typeface="Times New Roman" panose="02020603050405020304" pitchFamily="18" charset="0"/>
              <a:cs typeface="Times New Roman" panose="02020603050405020304" pitchFamily="18" charset="0"/>
            </a:endParaRPr>
          </a:p>
        </p:txBody>
      </p:sp>
      <p:sp>
        <p:nvSpPr>
          <p:cNvPr id="4" name="Rectangle 3"/>
          <p:cNvSpPr/>
          <p:nvPr/>
        </p:nvSpPr>
        <p:spPr>
          <a:xfrm>
            <a:off x="474867" y="1852909"/>
            <a:ext cx="9440657" cy="2554545"/>
          </a:xfrm>
          <a:prstGeom prst="rect">
            <a:avLst/>
          </a:prstGeom>
          <a:noFill/>
        </p:spPr>
        <p:txBody>
          <a:bodyPr wrap="square" lIns="91440" tIns="45720" rIns="91440" bIns="45720">
            <a:spAutoFit/>
          </a:bodyPr>
          <a:lstStyle/>
          <a:p>
            <a:r>
              <a:rPr lang="en-GB" sz="2000" dirty="0" err="1">
                <a:latin typeface="Times New Roman" panose="02020603050405020304" pitchFamily="18" charset="0"/>
                <a:cs typeface="Times New Roman" panose="02020603050405020304" pitchFamily="18" charset="0"/>
              </a:rPr>
              <a:t>Brainomix’s</a:t>
            </a:r>
            <a:r>
              <a:rPr lang="en-GB" sz="2000" dirty="0">
                <a:latin typeface="Times New Roman" panose="02020603050405020304" pitchFamily="18" charset="0"/>
                <a:cs typeface="Times New Roman" panose="02020603050405020304" pitchFamily="18" charset="0"/>
              </a:rPr>
              <a:t> use to offer real-time analysis of CT and MRI scans have revolutionized the way we treat strokes as we are able to intervene more quickly and with improved outcomes for patients. </a:t>
            </a:r>
            <a:endParaRPr lang="en-GB" sz="2000" dirty="0" smtClean="0">
              <a:latin typeface="Times New Roman" panose="02020603050405020304" pitchFamily="18" charset="0"/>
              <a:cs typeface="Times New Roman" panose="02020603050405020304" pitchFamily="18" charset="0"/>
            </a:endParaRPr>
          </a:p>
          <a:p>
            <a:endParaRPr lang="en-GB" sz="2000" dirty="0">
              <a:latin typeface="Times New Roman" panose="02020603050405020304" pitchFamily="18" charset="0"/>
              <a:cs typeface="Times New Roman" panose="02020603050405020304" pitchFamily="18" charset="0"/>
            </a:endParaRPr>
          </a:p>
          <a:p>
            <a:r>
              <a:rPr lang="en-GB" sz="2000" dirty="0" smtClean="0">
                <a:latin typeface="Times New Roman" panose="02020603050405020304" pitchFamily="18" charset="0"/>
                <a:cs typeface="Times New Roman" panose="02020603050405020304" pitchFamily="18" charset="0"/>
              </a:rPr>
              <a:t>However</a:t>
            </a:r>
            <a:r>
              <a:rPr lang="en-GB" sz="2000" dirty="0">
                <a:latin typeface="Times New Roman" panose="02020603050405020304" pitchFamily="18" charset="0"/>
                <a:cs typeface="Times New Roman" panose="02020603050405020304" pitchFamily="18" charset="0"/>
              </a:rPr>
              <a:t>, there are challenges that come with implementing it, namely the digital divide and potential loss of clinical autonomy. Healthcare systems need to ensure that </a:t>
            </a:r>
            <a:r>
              <a:rPr lang="en-GB" sz="2000" dirty="0" err="1">
                <a:latin typeface="Times New Roman" panose="02020603050405020304" pitchFamily="18" charset="0"/>
                <a:cs typeface="Times New Roman" panose="02020603050405020304" pitchFamily="18" charset="0"/>
              </a:rPr>
              <a:t>Brainomix</a:t>
            </a:r>
            <a:r>
              <a:rPr lang="en-GB" sz="2000" dirty="0">
                <a:latin typeface="Times New Roman" panose="02020603050405020304" pitchFamily="18" charset="0"/>
                <a:cs typeface="Times New Roman" panose="02020603050405020304" pitchFamily="18" charset="0"/>
              </a:rPr>
              <a:t> complements, rather than replaces, given human expertise and benefits are available to all patients</a:t>
            </a:r>
            <a:endParaRPr lang="en-GB" sz="2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745210744"/>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1"/>
          <p:cNvGrpSpPr/>
          <p:nvPr/>
        </p:nvGrpSpPr>
        <p:grpSpPr>
          <a:xfrm>
            <a:off x="-62753" y="363634"/>
            <a:ext cx="9731188" cy="6513607"/>
            <a:chOff x="2985247" y="2077943"/>
            <a:chExt cx="9731188" cy="6514007"/>
          </a:xfrm>
        </p:grpSpPr>
        <p:pic>
          <p:nvPicPr>
            <p:cNvPr id="3" name="Picture 2"/>
            <p:cNvPicPr/>
            <p:nvPr/>
          </p:nvPicPr>
          <p:blipFill>
            <a:blip r:embed="rId2"/>
            <a:stretch>
              <a:fillRect/>
            </a:stretch>
          </p:blipFill>
          <p:spPr>
            <a:xfrm>
              <a:off x="9596372" y="2350820"/>
              <a:ext cx="3120063" cy="4636961"/>
            </a:xfrm>
            <a:prstGeom prst="rect">
              <a:avLst/>
            </a:prstGeom>
          </p:spPr>
        </p:pic>
        <p:pic>
          <p:nvPicPr>
            <p:cNvPr id="4" name="Picture 3"/>
            <p:cNvPicPr/>
            <p:nvPr/>
          </p:nvPicPr>
          <p:blipFill>
            <a:blip r:embed="rId3"/>
            <a:stretch>
              <a:fillRect/>
            </a:stretch>
          </p:blipFill>
          <p:spPr>
            <a:xfrm>
              <a:off x="2985247" y="4669300"/>
              <a:ext cx="6696635" cy="3922650"/>
            </a:xfrm>
            <a:prstGeom prst="rect">
              <a:avLst/>
            </a:prstGeom>
          </p:spPr>
        </p:pic>
        <p:pic>
          <p:nvPicPr>
            <p:cNvPr id="5" name="Picture 4"/>
            <p:cNvPicPr/>
            <p:nvPr/>
          </p:nvPicPr>
          <p:blipFill>
            <a:blip r:embed="rId4"/>
            <a:stretch>
              <a:fillRect/>
            </a:stretch>
          </p:blipFill>
          <p:spPr>
            <a:xfrm>
              <a:off x="3204882" y="2077943"/>
              <a:ext cx="6391490" cy="1509014"/>
            </a:xfrm>
            <a:prstGeom prst="rect">
              <a:avLst/>
            </a:prstGeom>
          </p:spPr>
        </p:pic>
      </p:grpSp>
    </p:spTree>
    <p:extLst>
      <p:ext uri="{BB962C8B-B14F-4D97-AF65-F5344CB8AC3E}">
        <p14:creationId xmlns:p14="http://schemas.microsoft.com/office/powerpoint/2010/main" val="109917227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579641" y="1386185"/>
            <a:ext cx="9393033" cy="4401205"/>
          </a:xfrm>
          <a:prstGeom prst="rect">
            <a:avLst/>
          </a:prstGeom>
          <a:noFill/>
        </p:spPr>
        <p:txBody>
          <a:bodyPr wrap="square" lIns="91440" tIns="45720" rIns="91440" bIns="45720">
            <a:spAutoFit/>
          </a:bodyPr>
          <a:lstStyle/>
          <a:p>
            <a:r>
              <a:rPr lang="en-GB" sz="2000" dirty="0" err="1">
                <a:latin typeface="Times New Roman" panose="02020603050405020304" pitchFamily="18" charset="0"/>
                <a:cs typeface="Times New Roman" panose="02020603050405020304" pitchFamily="18" charset="0"/>
              </a:rPr>
              <a:t>Albus</a:t>
            </a:r>
            <a:r>
              <a:rPr lang="en-GB" sz="2000" dirty="0">
                <a:latin typeface="Times New Roman" panose="02020603050405020304" pitchFamily="18" charset="0"/>
                <a:cs typeface="Times New Roman" panose="02020603050405020304" pitchFamily="18" charset="0"/>
              </a:rPr>
              <a:t>, C., </a:t>
            </a:r>
            <a:r>
              <a:rPr lang="en-GB" sz="2000" dirty="0" err="1">
                <a:latin typeface="Times New Roman" panose="02020603050405020304" pitchFamily="18" charset="0"/>
                <a:cs typeface="Times New Roman" panose="02020603050405020304" pitchFamily="18" charset="0"/>
              </a:rPr>
              <a:t>Barkhausen</a:t>
            </a:r>
            <a:r>
              <a:rPr lang="en-GB" sz="2000" dirty="0">
                <a:latin typeface="Times New Roman" panose="02020603050405020304" pitchFamily="18" charset="0"/>
                <a:cs typeface="Times New Roman" panose="02020603050405020304" pitchFamily="18" charset="0"/>
              </a:rPr>
              <a:t>, J., Fleck, E., </a:t>
            </a:r>
            <a:r>
              <a:rPr lang="en-GB" sz="2000" dirty="0" err="1">
                <a:latin typeface="Times New Roman" panose="02020603050405020304" pitchFamily="18" charset="0"/>
                <a:cs typeface="Times New Roman" panose="02020603050405020304" pitchFamily="18" charset="0"/>
              </a:rPr>
              <a:t>Haasenritter</a:t>
            </a:r>
            <a:r>
              <a:rPr lang="en-GB" sz="2000" dirty="0">
                <a:latin typeface="Times New Roman" panose="02020603050405020304" pitchFamily="18" charset="0"/>
                <a:cs typeface="Times New Roman" panose="02020603050405020304" pitchFamily="18" charset="0"/>
              </a:rPr>
              <a:t>, J., Lindner, O. and Silber, S., (2017). The diagnosis of chronic coronary heart disease</a:t>
            </a:r>
            <a:r>
              <a:rPr lang="en-GB" sz="2000" dirty="0" smtClean="0">
                <a:latin typeface="Times New Roman" panose="02020603050405020304" pitchFamily="18" charset="0"/>
                <a:cs typeface="Times New Roman" panose="02020603050405020304" pitchFamily="18" charset="0"/>
              </a:rPr>
              <a:t>. </a:t>
            </a:r>
            <a:r>
              <a:rPr lang="en-GB" sz="2000" dirty="0" err="1">
                <a:latin typeface="Times New Roman" panose="02020603050405020304" pitchFamily="18" charset="0"/>
                <a:cs typeface="Times New Roman" panose="02020603050405020304" pitchFamily="18" charset="0"/>
              </a:rPr>
              <a:t>Deutsches</a:t>
            </a:r>
            <a:r>
              <a:rPr lang="en-GB" sz="2000" dirty="0">
                <a:latin typeface="Times New Roman" panose="02020603050405020304" pitchFamily="18" charset="0"/>
                <a:cs typeface="Times New Roman" panose="02020603050405020304" pitchFamily="18" charset="0"/>
              </a:rPr>
              <a:t> </a:t>
            </a:r>
            <a:r>
              <a:rPr lang="en-GB" sz="2000" dirty="0" err="1">
                <a:latin typeface="Times New Roman" panose="02020603050405020304" pitchFamily="18" charset="0"/>
                <a:cs typeface="Times New Roman" panose="02020603050405020304" pitchFamily="18" charset="0"/>
              </a:rPr>
              <a:t>Ärzteblatt</a:t>
            </a:r>
            <a:endParaRPr lang="en-GB" sz="2000" dirty="0">
              <a:latin typeface="Times New Roman" panose="02020603050405020304" pitchFamily="18" charset="0"/>
              <a:cs typeface="Times New Roman" panose="02020603050405020304" pitchFamily="18" charset="0"/>
            </a:endParaRPr>
          </a:p>
          <a:p>
            <a:r>
              <a:rPr lang="en-GB" sz="2000" dirty="0">
                <a:latin typeface="Times New Roman" panose="02020603050405020304" pitchFamily="18" charset="0"/>
                <a:cs typeface="Times New Roman" panose="02020603050405020304" pitchFamily="18" charset="0"/>
              </a:rPr>
              <a:t>International, 114(42), p.712. https://doi.org/10.3238/arztebl.2017.0712</a:t>
            </a:r>
          </a:p>
          <a:p>
            <a:r>
              <a:rPr lang="en-GB" sz="2000" dirty="0" err="1">
                <a:latin typeface="Times New Roman" panose="02020603050405020304" pitchFamily="18" charset="0"/>
                <a:cs typeface="Times New Roman" panose="02020603050405020304" pitchFamily="18" charset="0"/>
              </a:rPr>
              <a:t>Alexandrov</a:t>
            </a:r>
            <a:r>
              <a:rPr lang="en-GB" sz="2000" dirty="0">
                <a:latin typeface="Times New Roman" panose="02020603050405020304" pitchFamily="18" charset="0"/>
                <a:cs typeface="Times New Roman" panose="02020603050405020304" pitchFamily="18" charset="0"/>
              </a:rPr>
              <a:t>, A.W. and </a:t>
            </a:r>
            <a:r>
              <a:rPr lang="en-GB" sz="2000" dirty="0" err="1">
                <a:latin typeface="Times New Roman" panose="02020603050405020304" pitchFamily="18" charset="0"/>
                <a:cs typeface="Times New Roman" panose="02020603050405020304" pitchFamily="18" charset="0"/>
              </a:rPr>
              <a:t>Alexandrov</a:t>
            </a:r>
            <a:r>
              <a:rPr lang="en-GB" sz="2000" dirty="0">
                <a:latin typeface="Times New Roman" panose="02020603050405020304" pitchFamily="18" charset="0"/>
                <a:cs typeface="Times New Roman" panose="02020603050405020304" pitchFamily="18" charset="0"/>
              </a:rPr>
              <a:t>, A.V., (2020). Innovations in prehospital stroke management utilizing mobile stroke units. Continuum, 26(2), pp.506-512. https://doi.org/10.1212/CON.0000000000000850</a:t>
            </a:r>
          </a:p>
          <a:p>
            <a:r>
              <a:rPr lang="en-GB" sz="2000" dirty="0" err="1">
                <a:latin typeface="Times New Roman" panose="02020603050405020304" pitchFamily="18" charset="0"/>
                <a:cs typeface="Times New Roman" panose="02020603050405020304" pitchFamily="18" charset="0"/>
              </a:rPr>
              <a:t>Bénéjat</a:t>
            </a:r>
            <a:r>
              <a:rPr lang="en-GB" sz="2000" dirty="0">
                <a:latin typeface="Times New Roman" panose="02020603050405020304" pitchFamily="18" charset="0"/>
                <a:cs typeface="Times New Roman" panose="02020603050405020304" pitchFamily="18" charset="0"/>
              </a:rPr>
              <a:t>, L., </a:t>
            </a:r>
            <a:r>
              <a:rPr lang="en-GB" sz="2000" dirty="0" err="1">
                <a:latin typeface="Times New Roman" panose="02020603050405020304" pitchFamily="18" charset="0"/>
                <a:cs typeface="Times New Roman" panose="02020603050405020304" pitchFamily="18" charset="0"/>
              </a:rPr>
              <a:t>Ducournau</a:t>
            </a:r>
            <a:r>
              <a:rPr lang="en-GB" sz="2000" dirty="0">
                <a:latin typeface="Times New Roman" panose="02020603050405020304" pitchFamily="18" charset="0"/>
                <a:cs typeface="Times New Roman" panose="02020603050405020304" pitchFamily="18" charset="0"/>
              </a:rPr>
              <a:t>, A., </a:t>
            </a:r>
            <a:r>
              <a:rPr lang="en-GB" sz="2000" dirty="0" err="1">
                <a:latin typeface="Times New Roman" panose="02020603050405020304" pitchFamily="18" charset="0"/>
                <a:cs typeface="Times New Roman" panose="02020603050405020304" pitchFamily="18" charset="0"/>
              </a:rPr>
              <a:t>Lehours</a:t>
            </a:r>
            <a:r>
              <a:rPr lang="en-GB" sz="2000" dirty="0">
                <a:latin typeface="Times New Roman" panose="02020603050405020304" pitchFamily="18" charset="0"/>
                <a:cs typeface="Times New Roman" panose="02020603050405020304" pitchFamily="18" charset="0"/>
              </a:rPr>
              <a:t>, P. and </a:t>
            </a:r>
            <a:r>
              <a:rPr lang="en-GB" sz="2000" dirty="0" err="1">
                <a:latin typeface="Times New Roman" panose="02020603050405020304" pitchFamily="18" charset="0"/>
                <a:cs typeface="Times New Roman" panose="02020603050405020304" pitchFamily="18" charset="0"/>
              </a:rPr>
              <a:t>Mégraud</a:t>
            </a:r>
            <a:r>
              <a:rPr lang="en-GB" sz="2000" dirty="0">
                <a:latin typeface="Times New Roman" panose="02020603050405020304" pitchFamily="18" charset="0"/>
                <a:cs typeface="Times New Roman" panose="02020603050405020304" pitchFamily="18" charset="0"/>
              </a:rPr>
              <a:t>, F., (2018). Real‐time PCR for Helicobacter pylori diagnosis. The best tools available. Helicobacter, 23(5), p.e12512. https://doi.org/10.1111/hel.12512</a:t>
            </a:r>
          </a:p>
          <a:p>
            <a:r>
              <a:rPr lang="en-GB" sz="2000" dirty="0">
                <a:latin typeface="Times New Roman" panose="02020603050405020304" pitchFamily="18" charset="0"/>
                <a:cs typeface="Times New Roman" panose="02020603050405020304" pitchFamily="18" charset="0"/>
              </a:rPr>
              <a:t>Castiglione, V., </a:t>
            </a:r>
            <a:r>
              <a:rPr lang="en-GB" sz="2000" dirty="0" err="1">
                <a:latin typeface="Times New Roman" panose="02020603050405020304" pitchFamily="18" charset="0"/>
                <a:cs typeface="Times New Roman" panose="02020603050405020304" pitchFamily="18" charset="0"/>
              </a:rPr>
              <a:t>Aimo</a:t>
            </a:r>
            <a:r>
              <a:rPr lang="en-GB" sz="2000" dirty="0">
                <a:latin typeface="Times New Roman" panose="02020603050405020304" pitchFamily="18" charset="0"/>
                <a:cs typeface="Times New Roman" panose="02020603050405020304" pitchFamily="18" charset="0"/>
              </a:rPr>
              <a:t>, A., </a:t>
            </a:r>
            <a:r>
              <a:rPr lang="en-GB" sz="2000" dirty="0" err="1">
                <a:latin typeface="Times New Roman" panose="02020603050405020304" pitchFamily="18" charset="0"/>
                <a:cs typeface="Times New Roman" panose="02020603050405020304" pitchFamily="18" charset="0"/>
              </a:rPr>
              <a:t>Vergaro</a:t>
            </a:r>
            <a:r>
              <a:rPr lang="en-GB" sz="2000" dirty="0">
                <a:latin typeface="Times New Roman" panose="02020603050405020304" pitchFamily="18" charset="0"/>
                <a:cs typeface="Times New Roman" panose="02020603050405020304" pitchFamily="18" charset="0"/>
              </a:rPr>
              <a:t>, G., </a:t>
            </a:r>
            <a:r>
              <a:rPr lang="en-GB" sz="2000" dirty="0" err="1">
                <a:latin typeface="Times New Roman" panose="02020603050405020304" pitchFamily="18" charset="0"/>
                <a:cs typeface="Times New Roman" panose="02020603050405020304" pitchFamily="18" charset="0"/>
              </a:rPr>
              <a:t>Saccaro</a:t>
            </a:r>
            <a:r>
              <a:rPr lang="en-GB" sz="2000" dirty="0">
                <a:latin typeface="Times New Roman" panose="02020603050405020304" pitchFamily="18" charset="0"/>
                <a:cs typeface="Times New Roman" panose="02020603050405020304" pitchFamily="18" charset="0"/>
              </a:rPr>
              <a:t>, L., </a:t>
            </a:r>
            <a:r>
              <a:rPr lang="en-GB" sz="2000" dirty="0" err="1">
                <a:latin typeface="Times New Roman" panose="02020603050405020304" pitchFamily="18" charset="0"/>
                <a:cs typeface="Times New Roman" panose="02020603050405020304" pitchFamily="18" charset="0"/>
              </a:rPr>
              <a:t>Passino</a:t>
            </a:r>
            <a:r>
              <a:rPr lang="en-GB" sz="2000" dirty="0">
                <a:latin typeface="Times New Roman" panose="02020603050405020304" pitchFamily="18" charset="0"/>
                <a:cs typeface="Times New Roman" panose="02020603050405020304" pitchFamily="18" charset="0"/>
              </a:rPr>
              <a:t>, C. and </a:t>
            </a:r>
            <a:r>
              <a:rPr lang="en-GB" sz="2000" dirty="0" err="1">
                <a:latin typeface="Times New Roman" panose="02020603050405020304" pitchFamily="18" charset="0"/>
                <a:cs typeface="Times New Roman" panose="02020603050405020304" pitchFamily="18" charset="0"/>
              </a:rPr>
              <a:t>Emdin</a:t>
            </a:r>
            <a:r>
              <a:rPr lang="en-GB" sz="2000" dirty="0">
                <a:latin typeface="Times New Roman" panose="02020603050405020304" pitchFamily="18" charset="0"/>
                <a:cs typeface="Times New Roman" panose="02020603050405020304" pitchFamily="18" charset="0"/>
              </a:rPr>
              <a:t>, M., (2022). Biomarkers for the diagnosis and management of heart failure. Heart failure reviews, 27(2), pp.625-643.</a:t>
            </a:r>
          </a:p>
          <a:p>
            <a:r>
              <a:rPr lang="en-GB" sz="2000" dirty="0" err="1">
                <a:latin typeface="Times New Roman" panose="02020603050405020304" pitchFamily="18" charset="0"/>
                <a:cs typeface="Times New Roman" panose="02020603050405020304" pitchFamily="18" charset="0"/>
              </a:rPr>
              <a:t>Constantinides</a:t>
            </a:r>
            <a:r>
              <a:rPr lang="en-GB" sz="2000" dirty="0">
                <a:latin typeface="Times New Roman" panose="02020603050405020304" pitchFamily="18" charset="0"/>
                <a:cs typeface="Times New Roman" panose="02020603050405020304" pitchFamily="18" charset="0"/>
              </a:rPr>
              <a:t>, P., (2023). Digital transformation in healthcare: an ecosystem approach. Routledge. https://doi.org/10.4324/9781032619569</a:t>
            </a:r>
            <a:endParaRPr lang="en-GB" sz="2000" dirty="0">
              <a:latin typeface="Times New Roman" panose="02020603050405020304" pitchFamily="18" charset="0"/>
              <a:cs typeface="Times New Roman" panose="02020603050405020304" pitchFamily="18" charset="0"/>
            </a:endParaRPr>
          </a:p>
        </p:txBody>
      </p:sp>
      <p:sp>
        <p:nvSpPr>
          <p:cNvPr id="5" name="Rectangle 4"/>
          <p:cNvSpPr/>
          <p:nvPr/>
        </p:nvSpPr>
        <p:spPr>
          <a:xfrm>
            <a:off x="2799443" y="-99715"/>
            <a:ext cx="3602269" cy="1015663"/>
          </a:xfrm>
          <a:prstGeom prst="rect">
            <a:avLst/>
          </a:prstGeom>
          <a:noFill/>
        </p:spPr>
        <p:txBody>
          <a:bodyPr wrap="none" lIns="91440" tIns="45720" rIns="91440" bIns="45720">
            <a:spAutoFit/>
          </a:bodyPr>
          <a:lstStyle/>
          <a:p>
            <a:pPr algn="ctr"/>
            <a:r>
              <a:rPr lang="en-US" sz="6000" b="0" cap="none" spc="0" dirty="0" smtClean="0">
                <a:ln w="0"/>
                <a:solidFill>
                  <a:schemeClr val="tx1"/>
                </a:solidFill>
                <a:latin typeface="Times New Roman" panose="02020603050405020304" pitchFamily="18" charset="0"/>
                <a:cs typeface="Times New Roman" panose="02020603050405020304" pitchFamily="18" charset="0"/>
              </a:rPr>
              <a:t>References</a:t>
            </a:r>
            <a:endParaRPr lang="en-US" sz="6000" b="0" cap="none" spc="0" dirty="0">
              <a:ln w="0"/>
              <a:solidFill>
                <a:schemeClr val="tx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35923861"/>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693942" y="1066800"/>
            <a:ext cx="9078708" cy="3785652"/>
          </a:xfrm>
          <a:prstGeom prst="rect">
            <a:avLst/>
          </a:prstGeom>
          <a:noFill/>
        </p:spPr>
        <p:txBody>
          <a:bodyPr wrap="square" lIns="91440" tIns="45720" rIns="91440" bIns="45720">
            <a:spAutoFit/>
          </a:bodyPr>
          <a:lstStyle/>
          <a:p>
            <a:r>
              <a:rPr lang="en-GB" sz="2000" dirty="0" err="1">
                <a:latin typeface="Times New Roman" panose="02020603050405020304" pitchFamily="18" charset="0"/>
                <a:cs typeface="Times New Roman" panose="02020603050405020304" pitchFamily="18" charset="0"/>
              </a:rPr>
              <a:t>Dey</a:t>
            </a:r>
            <a:r>
              <a:rPr lang="en-GB" sz="2000" dirty="0">
                <a:latin typeface="Times New Roman" panose="02020603050405020304" pitchFamily="18" charset="0"/>
                <a:cs typeface="Times New Roman" panose="02020603050405020304" pitchFamily="18" charset="0"/>
              </a:rPr>
              <a:t>, S., (2025). AI and Workforce Transformation: Impact Across Industries. In The New Role of </a:t>
            </a:r>
            <a:r>
              <a:rPr lang="en-GB" sz="2000" dirty="0" err="1">
                <a:latin typeface="Times New Roman" panose="02020603050405020304" pitchFamily="18" charset="0"/>
                <a:cs typeface="Times New Roman" panose="02020603050405020304" pitchFamily="18" charset="0"/>
              </a:rPr>
              <a:t>Labor</a:t>
            </a:r>
            <a:r>
              <a:rPr lang="en-GB" sz="2000" dirty="0">
                <a:latin typeface="Times New Roman" panose="02020603050405020304" pitchFamily="18" charset="0"/>
                <a:cs typeface="Times New Roman" panose="02020603050405020304" pitchFamily="18" charset="0"/>
              </a:rPr>
              <a:t> Unions in the AI Era (pp. 385-420). IGI Global Scientific Publishing</a:t>
            </a:r>
            <a:r>
              <a:rPr lang="en-GB" sz="2000" dirty="0" smtClean="0">
                <a:latin typeface="Times New Roman" panose="02020603050405020304" pitchFamily="18" charset="0"/>
                <a:cs typeface="Times New Roman" panose="02020603050405020304" pitchFamily="18" charset="0"/>
              </a:rPr>
              <a:t>.</a:t>
            </a:r>
            <a:endParaRPr lang="en-GB" sz="2000" dirty="0">
              <a:latin typeface="Times New Roman" panose="02020603050405020304" pitchFamily="18" charset="0"/>
              <a:cs typeface="Times New Roman" panose="02020603050405020304" pitchFamily="18" charset="0"/>
            </a:endParaRPr>
          </a:p>
          <a:p>
            <a:r>
              <a:rPr lang="en-GB" sz="2000" dirty="0">
                <a:latin typeface="Times New Roman" panose="02020603050405020304" pitchFamily="18" charset="0"/>
                <a:cs typeface="Times New Roman" panose="02020603050405020304" pitchFamily="18" charset="0"/>
              </a:rPr>
              <a:t>Mallon, D., Fallon, M., </a:t>
            </a:r>
            <a:r>
              <a:rPr lang="en-GB" sz="2000" dirty="0" err="1">
                <a:latin typeface="Times New Roman" panose="02020603050405020304" pitchFamily="18" charset="0"/>
                <a:cs typeface="Times New Roman" panose="02020603050405020304" pitchFamily="18" charset="0"/>
              </a:rPr>
              <a:t>Blana</a:t>
            </a:r>
            <a:r>
              <a:rPr lang="en-GB" sz="2000" dirty="0">
                <a:latin typeface="Times New Roman" panose="02020603050405020304" pitchFamily="18" charset="0"/>
                <a:cs typeface="Times New Roman" panose="02020603050405020304" pitchFamily="18" charset="0"/>
              </a:rPr>
              <a:t>, E., McNamara, C., Menon, A., </a:t>
            </a:r>
            <a:r>
              <a:rPr lang="en-GB" sz="2000" dirty="0" err="1">
                <a:latin typeface="Times New Roman" panose="02020603050405020304" pitchFamily="18" charset="0"/>
                <a:cs typeface="Times New Roman" panose="02020603050405020304" pitchFamily="18" charset="0"/>
              </a:rPr>
              <a:t>Ip</a:t>
            </a:r>
            <a:r>
              <a:rPr lang="en-GB" sz="2000" dirty="0">
                <a:latin typeface="Times New Roman" panose="02020603050405020304" pitchFamily="18" charset="0"/>
                <a:cs typeface="Times New Roman" panose="02020603050405020304" pitchFamily="18" charset="0"/>
              </a:rPr>
              <a:t>, C.L., </a:t>
            </a:r>
            <a:r>
              <a:rPr lang="en-GB" sz="2000" dirty="0" err="1">
                <a:latin typeface="Times New Roman" panose="02020603050405020304" pitchFamily="18" charset="0"/>
                <a:cs typeface="Times New Roman" panose="02020603050405020304" pitchFamily="18" charset="0"/>
              </a:rPr>
              <a:t>Garnham</a:t>
            </a:r>
            <a:r>
              <a:rPr lang="en-GB" sz="2000" dirty="0">
                <a:latin typeface="Times New Roman" panose="02020603050405020304" pitchFamily="18" charset="0"/>
                <a:cs typeface="Times New Roman" panose="02020603050405020304" pitchFamily="18" charset="0"/>
              </a:rPr>
              <a:t>, J., </a:t>
            </a:r>
            <a:r>
              <a:rPr lang="en-GB" sz="2000" dirty="0" err="1">
                <a:latin typeface="Times New Roman" panose="02020603050405020304" pitchFamily="18" charset="0"/>
                <a:cs typeface="Times New Roman" panose="02020603050405020304" pitchFamily="18" charset="0"/>
              </a:rPr>
              <a:t>Yousry</a:t>
            </a:r>
            <a:r>
              <a:rPr lang="en-GB" sz="2000" dirty="0">
                <a:latin typeface="Times New Roman" panose="02020603050405020304" pitchFamily="18" charset="0"/>
                <a:cs typeface="Times New Roman" panose="02020603050405020304" pitchFamily="18" charset="0"/>
              </a:rPr>
              <a:t>, T., </a:t>
            </a:r>
            <a:r>
              <a:rPr lang="en-GB" sz="2000" dirty="0" err="1">
                <a:latin typeface="Times New Roman" panose="02020603050405020304" pitchFamily="18" charset="0"/>
                <a:cs typeface="Times New Roman" panose="02020603050405020304" pitchFamily="18" charset="0"/>
              </a:rPr>
              <a:t>Cowley</a:t>
            </a:r>
            <a:r>
              <a:rPr lang="en-GB" sz="2000" dirty="0">
                <a:latin typeface="Times New Roman" panose="02020603050405020304" pitchFamily="18" charset="0"/>
                <a:cs typeface="Times New Roman" panose="02020603050405020304" pitchFamily="18" charset="0"/>
              </a:rPr>
              <a:t>, P., </a:t>
            </a:r>
            <a:r>
              <a:rPr lang="en-GB" sz="2000" dirty="0" err="1">
                <a:latin typeface="Times New Roman" panose="02020603050405020304" pitchFamily="18" charset="0"/>
                <a:cs typeface="Times New Roman" panose="02020603050405020304" pitchFamily="18" charset="0"/>
              </a:rPr>
              <a:t>Simister</a:t>
            </a:r>
            <a:r>
              <a:rPr lang="en-GB" sz="2000" dirty="0">
                <a:latin typeface="Times New Roman" panose="02020603050405020304" pitchFamily="18" charset="0"/>
                <a:cs typeface="Times New Roman" panose="02020603050405020304" pitchFamily="18" charset="0"/>
              </a:rPr>
              <a:t>, R. and </a:t>
            </a:r>
            <a:r>
              <a:rPr lang="en-GB" sz="2000" dirty="0" err="1">
                <a:latin typeface="Times New Roman" panose="02020603050405020304" pitchFamily="18" charset="0"/>
                <a:cs typeface="Times New Roman" panose="02020603050405020304" pitchFamily="18" charset="0"/>
              </a:rPr>
              <a:t>Doig</a:t>
            </a:r>
            <a:r>
              <a:rPr lang="en-GB" sz="2000" dirty="0">
                <a:latin typeface="Times New Roman" panose="02020603050405020304" pitchFamily="18" charset="0"/>
                <a:cs typeface="Times New Roman" panose="02020603050405020304" pitchFamily="18" charset="0"/>
              </a:rPr>
              <a:t>, D., (2024). Real-world evaluation of </a:t>
            </a:r>
            <a:r>
              <a:rPr lang="en-GB" sz="2000" dirty="0" err="1">
                <a:latin typeface="Times New Roman" panose="02020603050405020304" pitchFamily="18" charset="0"/>
                <a:cs typeface="Times New Roman" panose="02020603050405020304" pitchFamily="18" charset="0"/>
              </a:rPr>
              <a:t>Brainomix</a:t>
            </a:r>
            <a:r>
              <a:rPr lang="en-GB" sz="2000" dirty="0">
                <a:latin typeface="Times New Roman" panose="02020603050405020304" pitchFamily="18" charset="0"/>
                <a:cs typeface="Times New Roman" panose="02020603050405020304" pitchFamily="18" charset="0"/>
              </a:rPr>
              <a:t> e-Stroke software. Stroke and Vascular Neurology, 9(5).</a:t>
            </a:r>
          </a:p>
          <a:p>
            <a:r>
              <a:rPr lang="en-GB" sz="2000" dirty="0" err="1">
                <a:latin typeface="Times New Roman" panose="02020603050405020304" pitchFamily="18" charset="0"/>
                <a:cs typeface="Times New Roman" panose="02020603050405020304" pitchFamily="18" charset="0"/>
              </a:rPr>
              <a:t>Perzynski</a:t>
            </a:r>
            <a:r>
              <a:rPr lang="en-GB" sz="2000" dirty="0">
                <a:latin typeface="Times New Roman" panose="02020603050405020304" pitchFamily="18" charset="0"/>
                <a:cs typeface="Times New Roman" panose="02020603050405020304" pitchFamily="18" charset="0"/>
              </a:rPr>
              <a:t>, A., </a:t>
            </a:r>
            <a:r>
              <a:rPr lang="en-GB" sz="2000" dirty="0" err="1">
                <a:latin typeface="Times New Roman" panose="02020603050405020304" pitchFamily="18" charset="0"/>
                <a:cs typeface="Times New Roman" panose="02020603050405020304" pitchFamily="18" charset="0"/>
              </a:rPr>
              <a:t>Shick</a:t>
            </a:r>
            <a:r>
              <a:rPr lang="en-GB" sz="2000" dirty="0">
                <a:latin typeface="Times New Roman" panose="02020603050405020304" pitchFamily="18" charset="0"/>
                <a:cs typeface="Times New Roman" panose="02020603050405020304" pitchFamily="18" charset="0"/>
              </a:rPr>
              <a:t>, S. and </a:t>
            </a:r>
            <a:r>
              <a:rPr lang="en-GB" sz="2000" dirty="0" err="1">
                <a:latin typeface="Times New Roman" panose="02020603050405020304" pitchFamily="18" charset="0"/>
                <a:cs typeface="Times New Roman" panose="02020603050405020304" pitchFamily="18" charset="0"/>
              </a:rPr>
              <a:t>Adebambo</a:t>
            </a:r>
            <a:r>
              <a:rPr lang="en-GB" sz="2000" dirty="0">
                <a:latin typeface="Times New Roman" panose="02020603050405020304" pitchFamily="18" charset="0"/>
                <a:cs typeface="Times New Roman" panose="02020603050405020304" pitchFamily="18" charset="0"/>
              </a:rPr>
              <a:t>, I., (2019). Health Disparities. Springer.</a:t>
            </a:r>
          </a:p>
          <a:p>
            <a:r>
              <a:rPr lang="en-GB" sz="2000" dirty="0" err="1">
                <a:latin typeface="Times New Roman" panose="02020603050405020304" pitchFamily="18" charset="0"/>
                <a:cs typeface="Times New Roman" panose="02020603050405020304" pitchFamily="18" charset="0"/>
              </a:rPr>
              <a:t>Sarmah</a:t>
            </a:r>
            <a:r>
              <a:rPr lang="en-GB" sz="2000" dirty="0">
                <a:latin typeface="Times New Roman" panose="02020603050405020304" pitchFamily="18" charset="0"/>
                <a:cs typeface="Times New Roman" panose="02020603050405020304" pitchFamily="18" charset="0"/>
              </a:rPr>
              <a:t>, D., Banerjee, M., </a:t>
            </a:r>
            <a:r>
              <a:rPr lang="en-GB" sz="2000" dirty="0" err="1">
                <a:latin typeface="Times New Roman" panose="02020603050405020304" pitchFamily="18" charset="0"/>
                <a:cs typeface="Times New Roman" panose="02020603050405020304" pitchFamily="18" charset="0"/>
              </a:rPr>
              <a:t>Datta</a:t>
            </a:r>
            <a:r>
              <a:rPr lang="en-GB" sz="2000" dirty="0">
                <a:latin typeface="Times New Roman" panose="02020603050405020304" pitchFamily="18" charset="0"/>
                <a:cs typeface="Times New Roman" panose="02020603050405020304" pitchFamily="18" charset="0"/>
              </a:rPr>
              <a:t>, A., </a:t>
            </a:r>
            <a:r>
              <a:rPr lang="en-GB" sz="2000" dirty="0" err="1">
                <a:latin typeface="Times New Roman" panose="02020603050405020304" pitchFamily="18" charset="0"/>
                <a:cs typeface="Times New Roman" panose="02020603050405020304" pitchFamily="18" charset="0"/>
              </a:rPr>
              <a:t>Kalia</a:t>
            </a:r>
            <a:r>
              <a:rPr lang="en-GB" sz="2000" dirty="0">
                <a:latin typeface="Times New Roman" panose="02020603050405020304" pitchFamily="18" charset="0"/>
                <a:cs typeface="Times New Roman" panose="02020603050405020304" pitchFamily="18" charset="0"/>
              </a:rPr>
              <a:t>, K., </a:t>
            </a:r>
            <a:r>
              <a:rPr lang="en-GB" sz="2000" dirty="0" err="1">
                <a:latin typeface="Times New Roman" panose="02020603050405020304" pitchFamily="18" charset="0"/>
                <a:cs typeface="Times New Roman" panose="02020603050405020304" pitchFamily="18" charset="0"/>
              </a:rPr>
              <a:t>Dhar</a:t>
            </a:r>
            <a:r>
              <a:rPr lang="en-GB" sz="2000" dirty="0">
                <a:latin typeface="Times New Roman" panose="02020603050405020304" pitchFamily="18" charset="0"/>
                <a:cs typeface="Times New Roman" panose="02020603050405020304" pitchFamily="18" charset="0"/>
              </a:rPr>
              <a:t>, S., </a:t>
            </a:r>
            <a:r>
              <a:rPr lang="en-GB" sz="2000" dirty="0" err="1">
                <a:latin typeface="Times New Roman" panose="02020603050405020304" pitchFamily="18" charset="0"/>
                <a:cs typeface="Times New Roman" panose="02020603050405020304" pitchFamily="18" charset="0"/>
              </a:rPr>
              <a:t>Yavagal</a:t>
            </a:r>
            <a:r>
              <a:rPr lang="en-GB" sz="2000" dirty="0">
                <a:latin typeface="Times New Roman" panose="02020603050405020304" pitchFamily="18" charset="0"/>
                <a:cs typeface="Times New Roman" panose="02020603050405020304" pitchFamily="18" charset="0"/>
              </a:rPr>
              <a:t>, D.R. and Bhattacharya, P., (2021). Nanotechnology in the diagnosis and treatment of stroke. Drug discovery today, 26(2), pp.585-592.</a:t>
            </a:r>
          </a:p>
          <a:p>
            <a:r>
              <a:rPr lang="en-GB" sz="2000" dirty="0">
                <a:latin typeface="Times New Roman" panose="02020603050405020304" pitchFamily="18" charset="0"/>
                <a:cs typeface="Times New Roman" panose="02020603050405020304" pitchFamily="18" charset="0"/>
              </a:rPr>
              <a:t>Yu, K.H., Beam, A.L. and </a:t>
            </a:r>
            <a:r>
              <a:rPr lang="en-GB" sz="2000" dirty="0" err="1">
                <a:latin typeface="Times New Roman" panose="02020603050405020304" pitchFamily="18" charset="0"/>
                <a:cs typeface="Times New Roman" panose="02020603050405020304" pitchFamily="18" charset="0"/>
              </a:rPr>
              <a:t>Kohane</a:t>
            </a:r>
            <a:r>
              <a:rPr lang="en-GB" sz="2000" dirty="0">
                <a:latin typeface="Times New Roman" panose="02020603050405020304" pitchFamily="18" charset="0"/>
                <a:cs typeface="Times New Roman" panose="02020603050405020304" pitchFamily="18" charset="0"/>
              </a:rPr>
              <a:t>, I.S., (2018). Artificial intelligence in healthcare. Nature biomedical engineering, 2(10), pp.719-731</a:t>
            </a:r>
            <a:endParaRPr lang="en-GB" sz="2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584327444"/>
      </p:ext>
    </p:extLst>
  </p:cSld>
  <p:clrMapOvr>
    <a:masterClrMapping/>
  </p:clrMapOvr>
  <p:timing>
    <p:tnLst>
      <p:par>
        <p:cTn id="1" dur="indefinite" restart="never" nodeType="tmRoot"/>
      </p:par>
    </p:tnLst>
  </p:timing>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emplate>Facet</Template>
  <TotalTime>99</TotalTime>
  <Words>1141</Words>
  <Application>Microsoft Office PowerPoint</Application>
  <PresentationFormat>Widescreen</PresentationFormat>
  <Paragraphs>65</Paragraphs>
  <Slides>14</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Arial</vt:lpstr>
      <vt:lpstr>Times New Roman</vt:lpstr>
      <vt:lpstr>Trebuchet MS</vt:lpstr>
      <vt:lpstr>Wingdings 3</vt:lpstr>
      <vt:lpstr>Facet</vt:lpstr>
      <vt:lpstr>PowerPoint Presentation</vt:lpstr>
      <vt:lpstr>PowerPoint Presentation</vt:lpstr>
      <vt:lpstr>PowerPoint Presentation</vt:lpstr>
      <vt:lpstr>Introduction</vt:lpstr>
      <vt:lpstr>Workforce Impact</vt:lpstr>
      <vt:lpstr>PowerPoint Presentation</vt:lpstr>
      <vt:lpstr>Service Delivery </vt:lpstr>
      <vt:lpstr>PowerPoint Presentation</vt:lpstr>
      <vt:lpstr>Patient/Service User Experience</vt:lpstr>
      <vt:lpstr>Community Impact </vt:lpstr>
      <vt:lpstr>Conclusion</vt:lpstr>
      <vt:lpstr>PowerPoint Presentation</vt:lpstr>
      <vt:lpstr>PowerPoint Presentation</vt:lpstr>
      <vt:lpstr>PowerPoint Presentation</vt:lpstr>
    </vt:vector>
  </TitlesOfParts>
  <Company>HP</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Emmanuel Mensah</dc:creator>
  <cp:lastModifiedBy>Emmanuel Mensah</cp:lastModifiedBy>
  <cp:revision>12</cp:revision>
  <dcterms:created xsi:type="dcterms:W3CDTF">2025-11-08T07:13:17Z</dcterms:created>
  <dcterms:modified xsi:type="dcterms:W3CDTF">2025-11-08T08:52:49Z</dcterms:modified>
</cp:coreProperties>
</file>