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notesMasterIdLst>
    <p:notesMasterId r:id="rId23"/>
  </p:notesMasterIdLst>
  <p:sldIdLst>
    <p:sldId id="256" r:id="rId2"/>
    <p:sldId id="280" r:id="rId3"/>
    <p:sldId id="259" r:id="rId4"/>
    <p:sldId id="260" r:id="rId5"/>
    <p:sldId id="271" r:id="rId6"/>
    <p:sldId id="261" r:id="rId7"/>
    <p:sldId id="258" r:id="rId8"/>
    <p:sldId id="263" r:id="rId9"/>
    <p:sldId id="277" r:id="rId10"/>
    <p:sldId id="278" r:id="rId11"/>
    <p:sldId id="265" r:id="rId12"/>
    <p:sldId id="275" r:id="rId13"/>
    <p:sldId id="272" r:id="rId14"/>
    <p:sldId id="276" r:id="rId15"/>
    <p:sldId id="273" r:id="rId16"/>
    <p:sldId id="279" r:id="rId17"/>
    <p:sldId id="266" r:id="rId18"/>
    <p:sldId id="281" r:id="rId19"/>
    <p:sldId id="269" r:id="rId20"/>
    <p:sldId id="270" r:id="rId21"/>
    <p:sldId id="282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E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112"/>
    <p:restoredTop sz="94582"/>
  </p:normalViewPr>
  <p:slideViewPr>
    <p:cSldViewPr snapToGrid="0">
      <p:cViewPr>
        <p:scale>
          <a:sx n="113" d="100"/>
          <a:sy n="113" d="100"/>
        </p:scale>
        <p:origin x="840" y="3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3688" y="17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F0F445-B2D2-3646-A919-0ABA39242ED6}" type="datetimeFigureOut">
              <a:rPr lang="cy-GB" smtClean="0"/>
              <a:t>13/01/25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F77C71-9086-B841-8F73-8CEC7DF24F8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923690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F77C71-9086-B841-8F73-8CEC7DF24F84}" type="slidenum">
              <a:rPr lang="cy-GB" smtClean="0"/>
              <a:t>11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460878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F77C71-9086-B841-8F73-8CEC7DF24F84}" type="slidenum">
              <a:rPr lang="cy-GB" smtClean="0"/>
              <a:t>20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237469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6D993-935C-984D-A2DF-D7860534BF00}" type="datetimeFigureOut">
              <a:rPr lang="en-US" smtClean="0"/>
              <a:t>12/27/24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578C3-7D67-674B-AEA1-C4A04DAE3C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88244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6D993-935C-984D-A2DF-D7860534BF00}" type="datetimeFigureOut">
              <a:rPr lang="en-US" smtClean="0"/>
              <a:t>12/27/24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578C3-7D67-674B-AEA1-C4A04DAE3C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84879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6D993-935C-984D-A2DF-D7860534BF00}" type="datetimeFigureOut">
              <a:rPr lang="en-US" smtClean="0"/>
              <a:t>12/27/24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578C3-7D67-674B-AEA1-C4A04DAE3C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71753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6D993-935C-984D-A2DF-D7860534BF00}" type="datetimeFigureOut">
              <a:rPr lang="en-US" smtClean="0"/>
              <a:t>12/27/24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578C3-7D67-674B-AEA1-C4A04DAE3C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50981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6D993-935C-984D-A2DF-D7860534BF00}" type="datetimeFigureOut">
              <a:rPr lang="en-US" smtClean="0"/>
              <a:t>12/27/24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578C3-7D67-674B-AEA1-C4A04DAE3C06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06162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6D993-935C-984D-A2DF-D7860534BF00}" type="datetimeFigureOut">
              <a:rPr lang="en-US" smtClean="0"/>
              <a:t>12/27/24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578C3-7D67-674B-AEA1-C4A04DAE3C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28871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6D993-935C-984D-A2DF-D7860534BF00}" type="datetimeFigureOut">
              <a:rPr lang="en-US" smtClean="0"/>
              <a:t>12/27/24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578C3-7D67-674B-AEA1-C4A04DAE3C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41038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6D993-935C-984D-A2DF-D7860534BF00}" type="datetimeFigureOut">
              <a:rPr lang="en-US" smtClean="0"/>
              <a:t>12/27/24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578C3-7D67-674B-AEA1-C4A04DAE3C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35809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7C26D993-935C-984D-A2DF-D7860534BF00}" type="datetimeFigureOut">
              <a:rPr lang="en-US" smtClean="0"/>
              <a:t>12/27/24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578C3-7D67-674B-AEA1-C4A04DAE3C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82172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6D993-935C-984D-A2DF-D7860534BF00}" type="datetimeFigureOut">
              <a:rPr lang="en-US" smtClean="0"/>
              <a:t>12/27/24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578C3-7D67-674B-AEA1-C4A04DAE3C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4947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6D993-935C-984D-A2DF-D7860534BF00}" type="datetimeFigureOut">
              <a:rPr lang="en-US" smtClean="0"/>
              <a:t>12/27/24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578C3-7D67-674B-AEA1-C4A04DAE3C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09334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7C26D993-935C-984D-A2DF-D7860534BF00}" type="datetimeFigureOut">
              <a:rPr lang="en-US" smtClean="0"/>
              <a:t>12/27/24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AEC578C3-7D67-674B-AEA1-C4A04DAE3C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43407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theeffortfuleducator.com/2022/11/02/improving-the-exit-ticket/" TargetMode="External"/><Relationship Id="rId3" Type="http://schemas.openxmlformats.org/officeDocument/2006/relationships/hyperlink" Target="https://cambridge-community.org.uk/professional-development/gswafl/index.html" TargetMode="External"/><Relationship Id="rId7" Type="http://schemas.openxmlformats.org/officeDocument/2006/relationships/hyperlink" Target="https://hartsdown.org/afl-exit-tickets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tructural-learning.com/post/exit-tickets" TargetMode="External"/><Relationship Id="rId5" Type="http://schemas.openxmlformats.org/officeDocument/2006/relationships/hyperlink" Target="https://kappanonline.org/inside-the-black-box-raising-standards-through-classroom-assessment/#:~:text=The%20main%20plank%20of%20our,can%20raise%20standards%20of%20achievement" TargetMode="External"/><Relationship Id="rId10" Type="http://schemas.openxmlformats.org/officeDocument/2006/relationships/hyperlink" Target="https://researchschool.org.uk/durrington/news/the-use-of-mini-whiteboards-in-the-classrom" TargetMode="External"/><Relationship Id="rId4" Type="http://schemas.openxmlformats.org/officeDocument/2006/relationships/hyperlink" Target="https://www.teachingenglish.org.uk/professional-development/teachers/assessing-learning/articles/assessment-learning#:~:text=AfL%20originates%20in%20the%20research,is%20understood%20about%20what%20happens" TargetMode="External"/><Relationship Id="rId9" Type="http://schemas.openxmlformats.org/officeDocument/2006/relationships/hyperlink" Target="https://clas.ucdenver.edu/inclusive-pedagogy/modules/growth-mindset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s://rdw.rowan.edu/cgi/viewcontent.cgi?article=3716&amp;context=etd" TargetMode="External"/><Relationship Id="rId3" Type="http://schemas.openxmlformats.org/officeDocument/2006/relationships/hyperlink" Target="https://theeducationhub.org.nz/piagets-theory-of-education/" TargetMode="External"/><Relationship Id="rId7" Type="http://schemas.openxmlformats.org/officeDocument/2006/relationships/hyperlink" Target="https://www.cypherlearning.com/blog/k-20/the-gains-and-pains-of-the-think-pair-share-strategy#:~:text=Inequities,and%20creates%20inequities%20among%20students" TargetMode="External"/><Relationship Id="rId2" Type="http://schemas.openxmlformats.org/officeDocument/2006/relationships/hyperlink" Target="https://my.chartered.college/wp-content/uploads/2018/10/9.-Mini-Whiteboards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cholarworks.bgsu.edu/cgi/viewcontent.cgi?article=1029&amp;context=honorsprojects#:~:text=Also%2C%20using%20think%2Dpair%2D,responses%20(Rowe%2C%201972)" TargetMode="External"/><Relationship Id="rId5" Type="http://schemas.openxmlformats.org/officeDocument/2006/relationships/hyperlink" Target="https://www.readingrockets.org/classroom/classroom-strategies/think-pair-share" TargetMode="External"/><Relationship Id="rId10" Type="http://schemas.openxmlformats.org/officeDocument/2006/relationships/hyperlink" Target="https://researchschool.org.uk/durrington/news/how-effective-is-think-pair-share#:~:text=TPS%20was%20originally%20proposed%20by,and%20therefore%20more%20academic%20success" TargetMode="External"/><Relationship Id="rId4" Type="http://schemas.openxmlformats.org/officeDocument/2006/relationships/hyperlink" Target="https://www.innerdrive.co.uk/blog/cold-calling-vs-think-pair-share-whiteboards/" TargetMode="External"/><Relationship Id="rId9" Type="http://schemas.openxmlformats.org/officeDocument/2006/relationships/hyperlink" Target="https://www.simplypsychology.org/piaget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2B448F-63E3-E16A-E1FE-2913BE97467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4800" dirty="0"/>
              <a:t>ECAD5012C</a:t>
            </a:r>
            <a:r>
              <a:rPr lang="en-US" dirty="0"/>
              <a:t> 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06727E-4FC3-17BD-B9CA-62DB52AEBE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00200" y="4240577"/>
            <a:ext cx="8991600" cy="2328174"/>
          </a:xfrm>
        </p:spPr>
        <p:txBody>
          <a:bodyPr>
            <a:normAutofit/>
          </a:bodyPr>
          <a:lstStyle/>
          <a:p>
            <a:r>
              <a:rPr lang="cy-GB" sz="2400" dirty="0"/>
              <a:t>Cyflwyniad ar lafar sy’n gwerthuso’n feirniadol sut y gellir defnyddio Asesu ar gyfer Dysgu mewn cyfle dysgu i hybu cynnydd ar draws y maes dysgu a phrofiad a ddewiswyd. </a:t>
            </a:r>
          </a:p>
          <a:p>
            <a:r>
              <a:rPr lang="cy-GB" sz="2800" dirty="0"/>
              <a:t>James Le Messurier</a:t>
            </a:r>
          </a:p>
          <a:p>
            <a:r>
              <a:rPr lang="cy-GB" sz="2800" dirty="0"/>
              <a:t>Rhif myfyriwr - 2305635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00109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BE4E96-C2BB-9B21-F9BF-844F226730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Beth byddaf yn werthuso yn yr aseniad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E9823215-BD75-E2DB-15B2-CA0E141AF788}"/>
              </a:ext>
            </a:extLst>
          </p:cNvPr>
          <p:cNvSpPr/>
          <p:nvPr/>
        </p:nvSpPr>
        <p:spPr>
          <a:xfrm>
            <a:off x="2231136" y="2755899"/>
            <a:ext cx="7729728" cy="2940923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485C7CA-338F-516B-1AD4-A4DF4ADC541F}"/>
              </a:ext>
            </a:extLst>
          </p:cNvPr>
          <p:cNvSpPr txBox="1"/>
          <p:nvPr/>
        </p:nvSpPr>
        <p:spPr>
          <a:xfrm>
            <a:off x="2641600" y="2933700"/>
            <a:ext cx="683260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aseiniad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 </a:t>
            </a:r>
            <a:r>
              <a:rPr lang="en-GB" dirty="0" err="1"/>
              <a:t>byddaf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gwerthuso'n</a:t>
            </a:r>
            <a:r>
              <a:rPr lang="en-GB" dirty="0"/>
              <a:t> </a:t>
            </a:r>
            <a:r>
              <a:rPr lang="en-GB" dirty="0" err="1"/>
              <a:t>feirniadol</a:t>
            </a:r>
            <a:r>
              <a:rPr lang="en-GB" dirty="0"/>
              <a:t> </a:t>
            </a:r>
            <a:r>
              <a:rPr lang="en-GB" dirty="0" err="1"/>
              <a:t>amrywiaeth</a:t>
            </a:r>
            <a:r>
              <a:rPr lang="en-GB" dirty="0"/>
              <a:t> o </a:t>
            </a:r>
            <a:r>
              <a:rPr lang="en-GB" dirty="0" err="1"/>
              <a:t>strategaethau</a:t>
            </a:r>
            <a:r>
              <a:rPr lang="en-GB" dirty="0"/>
              <a:t> '</a:t>
            </a:r>
            <a:r>
              <a:rPr lang="en-GB" dirty="0" err="1"/>
              <a:t>asesu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' </a:t>
            </a:r>
            <a:r>
              <a:rPr lang="en-GB" dirty="0" err="1"/>
              <a:t>gwahanol</a:t>
            </a:r>
            <a:r>
              <a:rPr lang="en-GB" dirty="0"/>
              <a:t> a </a:t>
            </a:r>
            <a:r>
              <a:rPr lang="en-GB" dirty="0" err="1"/>
              <a:t>ddefnyddiais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ystod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nghyfnod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leoliad</a:t>
            </a:r>
            <a:r>
              <a:rPr lang="en-GB" dirty="0"/>
              <a:t>. 
Er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, </a:t>
            </a:r>
            <a:r>
              <a:rPr lang="en-GB" dirty="0" err="1"/>
              <a:t>byddaf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amrywiaeth</a:t>
            </a:r>
            <a:r>
              <a:rPr lang="en-GB" dirty="0"/>
              <a:t> o </a:t>
            </a:r>
            <a:r>
              <a:rPr lang="en-GB" dirty="0" err="1"/>
              <a:t>ddamcaniaethwyr</a:t>
            </a:r>
            <a:r>
              <a:rPr lang="en-GB" dirty="0"/>
              <a:t> </a:t>
            </a:r>
            <a:r>
              <a:rPr lang="en-GB" dirty="0" err="1"/>
              <a:t>gwahanol</a:t>
            </a:r>
            <a:r>
              <a:rPr lang="en-GB" dirty="0"/>
              <a:t> i </a:t>
            </a:r>
            <a:r>
              <a:rPr lang="en-GB" dirty="0" err="1"/>
              <a:t>gefnogi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nadl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pa mor </a:t>
            </a:r>
            <a:r>
              <a:rPr lang="en-GB" dirty="0" err="1"/>
              <a:t>effeithiol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strategaeth</a:t>
            </a:r>
            <a:r>
              <a:rPr lang="en-GB" dirty="0"/>
              <a:t>.
</a:t>
            </a:r>
            <a:r>
              <a:rPr lang="en-GB" dirty="0" err="1"/>
              <a:t>Byddaf</a:t>
            </a:r>
            <a:r>
              <a:rPr lang="en-GB" dirty="0"/>
              <a:t> </a:t>
            </a:r>
            <a:r>
              <a:rPr lang="en-GB" dirty="0" err="1"/>
              <a:t>hefyd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gwerthuso'r</a:t>
            </a:r>
            <a:r>
              <a:rPr lang="en-GB" dirty="0"/>
              <a:t> </a:t>
            </a:r>
            <a:r>
              <a:rPr lang="en-GB" dirty="0" err="1"/>
              <a:t>effeithiau</a:t>
            </a:r>
            <a:r>
              <a:rPr lang="en-GB" dirty="0"/>
              <a:t> </a:t>
            </a:r>
            <a:r>
              <a:rPr lang="en-GB" dirty="0" err="1"/>
              <a:t>positif</a:t>
            </a:r>
            <a:r>
              <a:rPr lang="en-GB" dirty="0"/>
              <a:t> y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strategaeth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disgyblion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meysydd</a:t>
            </a:r>
            <a:r>
              <a:rPr lang="en-GB" dirty="0"/>
              <a:t> y </a:t>
            </a:r>
            <a:r>
              <a:rPr lang="en-GB" dirty="0" err="1"/>
              <a:t>gellid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gwella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7931748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9B56D1-8754-B2F6-1A67-50E5E7A1C6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asesu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dysgu</a:t>
            </a:r>
            <a:endParaRPr lang="en-GB" dirty="0"/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2FF3BDC7-FED0-4ABE-6B5E-D25BA267DF07}"/>
              </a:ext>
            </a:extLst>
          </p:cNvPr>
          <p:cNvSpPr/>
          <p:nvPr/>
        </p:nvSpPr>
        <p:spPr>
          <a:xfrm>
            <a:off x="9272336" y="4442985"/>
            <a:ext cx="1379621" cy="850231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tx1"/>
                </a:solidFill>
              </a:rPr>
              <a:t>Lle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mae'r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dysgwr</a:t>
            </a:r>
            <a:r>
              <a:rPr lang="en-GB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FC33B592-F11A-C0FA-AD38-383854ED0739}"/>
              </a:ext>
            </a:extLst>
          </p:cNvPr>
          <p:cNvSpPr/>
          <p:nvPr/>
        </p:nvSpPr>
        <p:spPr>
          <a:xfrm>
            <a:off x="7892715" y="5485722"/>
            <a:ext cx="1379621" cy="850231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Sut i </a:t>
            </a:r>
            <a:r>
              <a:rPr lang="en-GB" dirty="0" err="1">
                <a:solidFill>
                  <a:schemeClr val="tx1"/>
                </a:solidFill>
              </a:rPr>
              <a:t>gyrraedd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yno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7140B878-5DB2-9858-F6EF-8ACFE53F8AA6}"/>
              </a:ext>
            </a:extLst>
          </p:cNvPr>
          <p:cNvSpPr/>
          <p:nvPr/>
        </p:nvSpPr>
        <p:spPr>
          <a:xfrm>
            <a:off x="10651957" y="5485722"/>
            <a:ext cx="1379621" cy="850231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tx1"/>
                </a:solidFill>
              </a:rPr>
              <a:t>Lle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mae'r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dysgwr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mynd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Bent Arrow 6">
            <a:extLst>
              <a:ext uri="{FF2B5EF4-FFF2-40B4-BE49-F238E27FC236}">
                <a16:creationId xmlns:a16="http://schemas.microsoft.com/office/drawing/2014/main" id="{48689131-2026-4304-D6E8-41CCF7916A39}"/>
              </a:ext>
            </a:extLst>
          </p:cNvPr>
          <p:cNvSpPr/>
          <p:nvPr/>
        </p:nvSpPr>
        <p:spPr>
          <a:xfrm rot="5400000">
            <a:off x="10946730" y="4785885"/>
            <a:ext cx="549442" cy="465221"/>
          </a:xfrm>
          <a:prstGeom prst="bentArrow">
            <a:avLst>
              <a:gd name="adj1" fmla="val 25000"/>
              <a:gd name="adj2" fmla="val 25000"/>
              <a:gd name="adj3" fmla="val 25000"/>
              <a:gd name="adj4" fmla="val 75000"/>
            </a:avLst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8" name="Bent Arrow 7">
            <a:extLst>
              <a:ext uri="{FF2B5EF4-FFF2-40B4-BE49-F238E27FC236}">
                <a16:creationId xmlns:a16="http://schemas.microsoft.com/office/drawing/2014/main" id="{03FCF6C1-571F-8253-A288-433F057CFA9B}"/>
              </a:ext>
            </a:extLst>
          </p:cNvPr>
          <p:cNvSpPr/>
          <p:nvPr/>
        </p:nvSpPr>
        <p:spPr>
          <a:xfrm>
            <a:off x="8386011" y="4743774"/>
            <a:ext cx="549442" cy="465221"/>
          </a:xfrm>
          <a:prstGeom prst="bentArrow">
            <a:avLst>
              <a:gd name="adj1" fmla="val 25000"/>
              <a:gd name="adj2" fmla="val 25000"/>
              <a:gd name="adj3" fmla="val 25000"/>
              <a:gd name="adj4" fmla="val 75000"/>
            </a:avLst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9" name="Left Arrow 8">
            <a:extLst>
              <a:ext uri="{FF2B5EF4-FFF2-40B4-BE49-F238E27FC236}">
                <a16:creationId xmlns:a16="http://schemas.microsoft.com/office/drawing/2014/main" id="{7F362E68-AB62-8A2C-E5D8-26D878247413}"/>
              </a:ext>
            </a:extLst>
          </p:cNvPr>
          <p:cNvSpPr/>
          <p:nvPr/>
        </p:nvSpPr>
        <p:spPr>
          <a:xfrm>
            <a:off x="9530293" y="5742396"/>
            <a:ext cx="864991" cy="336884"/>
          </a:xfrm>
          <a:prstGeom prst="leftArrow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1FE9E6D3-21D9-90C5-D3FB-412DAD47D4AF}"/>
              </a:ext>
            </a:extLst>
          </p:cNvPr>
          <p:cNvSpPr/>
          <p:nvPr/>
        </p:nvSpPr>
        <p:spPr>
          <a:xfrm>
            <a:off x="882902" y="2462796"/>
            <a:ext cx="4985657" cy="1779816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  <a:latin typeface="+mj-lt"/>
              </a:rPr>
              <a:t>Mae asesu ar gyfer dysgu yn ddull o addysgu a dysgu sy'n creu adborth a ddefnyddir wedyn i wella perfformiad disgyblion </a:t>
            </a:r>
            <a:r>
              <a:rPr lang="en-GB" dirty="0">
                <a:solidFill>
                  <a:schemeClr val="tx1"/>
                </a:solidFill>
                <a:latin typeface="+mj-lt"/>
              </a:rPr>
              <a:t>(</a:t>
            </a:r>
            <a:r>
              <a:rPr lang="en-GB" sz="1800" dirty="0">
                <a:solidFill>
                  <a:schemeClr val="tx1"/>
                </a:solidFill>
                <a:latin typeface="+mj-lt"/>
              </a:rPr>
              <a:t>Cambridge Assessment International Education, 2011).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26896E12-4F0B-F2DA-B743-14F5C11A289E}"/>
              </a:ext>
            </a:extLst>
          </p:cNvPr>
          <p:cNvSpPr/>
          <p:nvPr/>
        </p:nvSpPr>
        <p:spPr>
          <a:xfrm>
            <a:off x="6323443" y="2462796"/>
            <a:ext cx="4985655" cy="1779816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  <a:latin typeface="+mj-lt"/>
              </a:rPr>
              <a:t>Trwy gynyddu cyfranogiad yn y broses ddysgu, gall asesu ar gyfer dysgu helpu disgyblion i fagu hyder yn yr hyn y disgwylir iddynt ei ddysgu ac i ba lefel. (</a:t>
            </a:r>
            <a:r>
              <a:rPr lang="en-GB" sz="1800" dirty="0">
                <a:solidFill>
                  <a:schemeClr val="tx1"/>
                </a:solidFill>
                <a:latin typeface="+mj-lt"/>
              </a:rPr>
              <a:t>Cambridge Assessment International Education, 2011)</a:t>
            </a:r>
          </a:p>
          <a:p>
            <a:pPr algn="ctr"/>
            <a:endParaRPr lang="en-GB" dirty="0"/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EA42F09C-D619-4911-6A56-7B55939402DF}"/>
              </a:ext>
            </a:extLst>
          </p:cNvPr>
          <p:cNvSpPr/>
          <p:nvPr/>
        </p:nvSpPr>
        <p:spPr>
          <a:xfrm>
            <a:off x="882902" y="4579491"/>
            <a:ext cx="4985657" cy="1779816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  <a:latin typeface="+mj-lt"/>
              </a:rPr>
              <a:t>Mae asesu ar gyfer dysgu yn cael ei gydnabod fel tacteg allweddol ar gyfer codi safon gwaith y disgyblion. (</a:t>
            </a:r>
            <a:r>
              <a:rPr lang="cy-GB" sz="1800" dirty="0">
                <a:solidFill>
                  <a:schemeClr val="tx1"/>
                </a:solidFill>
                <a:latin typeface="+mj-lt"/>
              </a:rPr>
              <a:t>Dylan Wiliam, 2006, learning through formative assessment) </a:t>
            </a:r>
            <a:endParaRPr lang="cy-GB" sz="2800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6819146-9952-8ABE-46D6-E7867B1BCEEA}"/>
              </a:ext>
            </a:extLst>
          </p:cNvPr>
          <p:cNvSpPr txBox="1"/>
          <p:nvPr/>
        </p:nvSpPr>
        <p:spPr>
          <a:xfrm>
            <a:off x="6825986" y="6359307"/>
            <a:ext cx="52055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dirty="0"/>
              <a:t>Cambridge Assessment International Education, 2011)</a:t>
            </a:r>
          </a:p>
        </p:txBody>
      </p:sp>
    </p:spTree>
    <p:extLst>
      <p:ext uri="{BB962C8B-B14F-4D97-AF65-F5344CB8AC3E}">
        <p14:creationId xmlns:p14="http://schemas.microsoft.com/office/powerpoint/2010/main" val="875539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A8BE90DC-DCD3-F541-09E0-D8E481F52D7F}"/>
              </a:ext>
            </a:extLst>
          </p:cNvPr>
          <p:cNvSpPr/>
          <p:nvPr/>
        </p:nvSpPr>
        <p:spPr>
          <a:xfrm>
            <a:off x="691293" y="2536113"/>
            <a:ext cx="4874985" cy="2494797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C3BE801A-215B-1BC5-8CC9-D8AF3C22FA44}"/>
              </a:ext>
            </a:extLst>
          </p:cNvPr>
          <p:cNvSpPr/>
          <p:nvPr/>
        </p:nvSpPr>
        <p:spPr>
          <a:xfrm>
            <a:off x="1937658" y="5212870"/>
            <a:ext cx="8316684" cy="1501249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BDF125-8F27-F4CA-18E0-75E360A724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Pam </a:t>
            </a:r>
            <a:r>
              <a:rPr lang="en-US" dirty="0" err="1"/>
              <a:t>mae</a:t>
            </a:r>
            <a:r>
              <a:rPr lang="en-US" dirty="0"/>
              <a:t> </a:t>
            </a:r>
            <a:r>
              <a:rPr lang="en-US" dirty="0" err="1"/>
              <a:t>aagd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bwysig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E98BA7-BF21-90C8-1107-FAFAF009D3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29276" y="5588628"/>
            <a:ext cx="8125066" cy="125534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feddylfryd</a:t>
            </a:r>
            <a:r>
              <a:rPr lang="en-GB" dirty="0"/>
              <a:t> </a:t>
            </a:r>
            <a:r>
              <a:rPr lang="en-GB" dirty="0" err="1"/>
              <a:t>twf</a:t>
            </a:r>
            <a:r>
              <a:rPr lang="en-GB" dirty="0"/>
              <a:t>, </a:t>
            </a:r>
            <a:r>
              <a:rPr lang="en-GB" dirty="0" err="1"/>
              <a:t>dywedodd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Aagd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pwysleisio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o </a:t>
            </a:r>
            <a:r>
              <a:rPr lang="en-GB" dirty="0" err="1"/>
              <a:t>gamgymeriadau</a:t>
            </a:r>
            <a:r>
              <a:rPr lang="en-GB" dirty="0"/>
              <a:t>,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helpu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 i </a:t>
            </a:r>
            <a:r>
              <a:rPr lang="en-GB" dirty="0" err="1"/>
              <a:t>ddatblygu</a:t>
            </a:r>
            <a:r>
              <a:rPr lang="en-GB" dirty="0"/>
              <a:t> </a:t>
            </a:r>
            <a:r>
              <a:rPr lang="en-GB" dirty="0" err="1"/>
              <a:t>gwydnwch</a:t>
            </a:r>
            <a:r>
              <a:rPr lang="en-GB" dirty="0"/>
              <a:t>. Mae </a:t>
            </a:r>
            <a:r>
              <a:rPr lang="en-GB" dirty="0" err="1"/>
              <a:t>disgyblion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ystyried</a:t>
            </a:r>
            <a:r>
              <a:rPr lang="en-GB" dirty="0"/>
              <a:t> </a:t>
            </a:r>
            <a:r>
              <a:rPr lang="en-GB" dirty="0" err="1"/>
              <a:t>heriau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cyfleoedd</a:t>
            </a:r>
            <a:r>
              <a:rPr lang="en-GB" dirty="0"/>
              <a:t> i </a:t>
            </a:r>
            <a:r>
              <a:rPr lang="en-GB" dirty="0" err="1"/>
              <a:t>dyfu</a:t>
            </a:r>
            <a:r>
              <a:rPr lang="en-GB" dirty="0"/>
              <a:t>, </a:t>
            </a:r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methu</a:t>
            </a:r>
            <a:r>
              <a:rPr lang="en-GB" dirty="0"/>
              <a:t>.(Cambridge assessment international education, 2011)</a:t>
            </a:r>
            <a:endParaRPr lang="en-US" dirty="0"/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CF2134BD-38A2-5D3D-84D3-76123763A522}"/>
              </a:ext>
            </a:extLst>
          </p:cNvPr>
          <p:cNvSpPr/>
          <p:nvPr/>
        </p:nvSpPr>
        <p:spPr>
          <a:xfrm>
            <a:off x="6625723" y="2543275"/>
            <a:ext cx="4874985" cy="2494797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538A4F0-9417-828B-BA8D-5DD477EA1E97}"/>
              </a:ext>
            </a:extLst>
          </p:cNvPr>
          <p:cNvSpPr txBox="1"/>
          <p:nvPr/>
        </p:nvSpPr>
        <p:spPr>
          <a:xfrm>
            <a:off x="6625723" y="3189354"/>
            <a:ext cx="487498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Dywedon nhw fod asesu ffurfiannol yn gwella deilliannau dysgu, yn enwedig i fyfyrwyr sy'n cyflawni'n isel, drwy nodi bylchau dysgu a theilwra cyfarwyddyd. </a:t>
            </a:r>
            <a:r>
              <a:rPr lang="en-GB" dirty="0"/>
              <a:t>Inside the black box</a:t>
            </a:r>
          </a:p>
          <a:p>
            <a:endParaRPr lang="cy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FD84CF0-1266-F697-A83A-1CB1E1CA7FF5}"/>
              </a:ext>
            </a:extLst>
          </p:cNvPr>
          <p:cNvSpPr/>
          <p:nvPr/>
        </p:nvSpPr>
        <p:spPr>
          <a:xfrm>
            <a:off x="8036333" y="2727689"/>
            <a:ext cx="2053767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Black &amp; </a:t>
            </a:r>
            <a:r>
              <a:rPr lang="en-GB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Wiliam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703889C-60B2-E964-1E83-F76759F1F05E}"/>
              </a:ext>
            </a:extLst>
          </p:cNvPr>
          <p:cNvSpPr txBox="1"/>
          <p:nvPr/>
        </p:nvSpPr>
        <p:spPr>
          <a:xfrm>
            <a:off x="1196788" y="3006747"/>
            <a:ext cx="436949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Mae Hattie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tynnu</a:t>
            </a:r>
            <a:r>
              <a:rPr lang="en-GB" dirty="0"/>
              <a:t> </a:t>
            </a:r>
            <a:r>
              <a:rPr lang="en-GB" dirty="0" err="1"/>
              <a:t>sylw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asesu</a:t>
            </a:r>
            <a:r>
              <a:rPr lang="en-GB" dirty="0"/>
              <a:t> </a:t>
            </a:r>
            <a:r>
              <a:rPr lang="en-GB" dirty="0" err="1"/>
              <a:t>ffurfiannol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un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dylanwadau</a:t>
            </a:r>
            <a:r>
              <a:rPr lang="en-GB" dirty="0"/>
              <a:t> </a:t>
            </a:r>
            <a:r>
              <a:rPr lang="en-GB" dirty="0" err="1"/>
              <a:t>mwyaf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gyflawniad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. Mae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adborth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adborth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grymuso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 i </a:t>
            </a:r>
            <a:r>
              <a:rPr lang="en-GB" dirty="0" err="1"/>
              <a:t>fyfyrio</a:t>
            </a:r>
            <a:r>
              <a:rPr lang="en-GB" dirty="0"/>
              <a:t> a </a:t>
            </a:r>
            <a:r>
              <a:rPr lang="en-GB" dirty="0" err="1"/>
              <a:t>gwella</a:t>
            </a:r>
            <a:r>
              <a:rPr lang="en-GB" dirty="0"/>
              <a:t>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feithrin</a:t>
            </a:r>
            <a:r>
              <a:rPr lang="en-GB" dirty="0"/>
              <a:t> </a:t>
            </a:r>
            <a:r>
              <a:rPr lang="en-GB" dirty="0" err="1"/>
              <a:t>dealltwriaeth</a:t>
            </a:r>
            <a:r>
              <a:rPr lang="en-GB" dirty="0"/>
              <a:t> </a:t>
            </a:r>
            <a:r>
              <a:rPr lang="en-GB" dirty="0" err="1"/>
              <a:t>ddyfnach</a:t>
            </a:r>
            <a:r>
              <a:rPr lang="en-GB" dirty="0"/>
              <a:t>. (Cambridge assessment international education, 2011).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0E3EF3D-FA4F-B554-6829-1052F59F0818}"/>
              </a:ext>
            </a:extLst>
          </p:cNvPr>
          <p:cNvSpPr/>
          <p:nvPr/>
        </p:nvSpPr>
        <p:spPr>
          <a:xfrm>
            <a:off x="2331803" y="2624046"/>
            <a:ext cx="1593961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John Hattie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F4F3310-4463-5D1A-A5C1-2F78435D226B}"/>
              </a:ext>
            </a:extLst>
          </p:cNvPr>
          <p:cNvSpPr/>
          <p:nvPr/>
        </p:nvSpPr>
        <p:spPr>
          <a:xfrm>
            <a:off x="5173022" y="5212870"/>
            <a:ext cx="1845955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Carol Dweck</a:t>
            </a:r>
          </a:p>
        </p:txBody>
      </p:sp>
    </p:spTree>
    <p:extLst>
      <p:ext uri="{BB962C8B-B14F-4D97-AF65-F5344CB8AC3E}">
        <p14:creationId xmlns:p14="http://schemas.microsoft.com/office/powerpoint/2010/main" val="777051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3" grpId="0" build="p"/>
      <p:bldP spid="9" grpId="0" animBg="1"/>
      <p:bldP spid="10" grpId="0"/>
      <p:bldP spid="11" grpId="0"/>
      <p:bldP spid="12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CFA15DDA-B57F-C3DA-7567-0F4B52E786D8}"/>
              </a:ext>
            </a:extLst>
          </p:cNvPr>
          <p:cNvSpPr/>
          <p:nvPr/>
        </p:nvSpPr>
        <p:spPr>
          <a:xfrm>
            <a:off x="5062775" y="2371798"/>
            <a:ext cx="4702628" cy="3101982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649F0E-78BE-008E-08AE-A58EB87829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Inside the Black box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BA117C-D154-3EEB-C5CC-7276A6526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62775" y="2975791"/>
            <a:ext cx="4702628" cy="3101983"/>
          </a:xfrm>
        </p:spPr>
        <p:txBody>
          <a:bodyPr/>
          <a:lstStyle/>
          <a:p>
            <a:r>
              <a:rPr lang="cy-GB" dirty="0"/>
              <a:t>Yn y llyfr hwn, maen nhw'n dadlau mai dim ond trwy newidiadau sy'n cael eu rhoi ar waith yn uniongyrchol gan athrawon a disgyblion yn yr ystafell ddosbarth y gellir codi safonau Aagd. Mae asesu ffurfiannol yn rhan hanfodol o gyfarwyddyd ystafell ddosbarth, ac mae tystiolaeth gref y gall cynnydd godi safonau cyflawni. (Black and Wiliam, 1998)</a:t>
            </a:r>
          </a:p>
        </p:txBody>
      </p:sp>
      <p:pic>
        <p:nvPicPr>
          <p:cNvPr id="1026" name="Picture 2" descr="Inside the Black Box : Raising Standards Through Classroom Assessment">
            <a:extLst>
              <a:ext uri="{FF2B5EF4-FFF2-40B4-BE49-F238E27FC236}">
                <a16:creationId xmlns:a16="http://schemas.microsoft.com/office/drawing/2014/main" id="{FEA89B67-D2BB-8147-48F1-7F03E69209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27348" y="3450028"/>
            <a:ext cx="1901658" cy="2627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8299E0E4-D7B4-65CF-71A9-2B6EDDBFF629}"/>
              </a:ext>
            </a:extLst>
          </p:cNvPr>
          <p:cNvSpPr/>
          <p:nvPr/>
        </p:nvSpPr>
        <p:spPr>
          <a:xfrm>
            <a:off x="705828" y="2371798"/>
            <a:ext cx="3866605" cy="3151978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D49CF37-EE3E-9208-A3D4-192A00891B9C}"/>
              </a:ext>
            </a:extLst>
          </p:cNvPr>
          <p:cNvSpPr txBox="1"/>
          <p:nvPr/>
        </p:nvSpPr>
        <p:spPr>
          <a:xfrm>
            <a:off x="1113823" y="2864789"/>
            <a:ext cx="305061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Mae'r damcaniaethwyr Paul Black a Dylan Wiliam yn bâr o ddamcaniaethwyr sy'n ffurfio'r DU a ysgrifennodd y llyfr ‘Inside the black box'. Mae'r llyfr hwn yn facotr gyrru ar gyfer y defnydd cyfredol o asesu ar gyfer dysgu mewn ysgolion ar hyn o bryd.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496A7E-31EE-3B5D-7813-2250AD6B1846}"/>
              </a:ext>
            </a:extLst>
          </p:cNvPr>
          <p:cNvSpPr txBox="1"/>
          <p:nvPr/>
        </p:nvSpPr>
        <p:spPr>
          <a:xfrm>
            <a:off x="1715954" y="2403124"/>
            <a:ext cx="18463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dirty="0"/>
              <a:t>Beth yw e?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70ABEA9-9188-9F01-6781-10D86224FEF2}"/>
              </a:ext>
            </a:extLst>
          </p:cNvPr>
          <p:cNvSpPr txBox="1"/>
          <p:nvPr/>
        </p:nvSpPr>
        <p:spPr>
          <a:xfrm>
            <a:off x="6269384" y="2403124"/>
            <a:ext cx="22894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2400" dirty="0"/>
              <a:t>Beth yw eu dadl?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6380B15-D57D-5DEE-6EAC-518D565B87FE}"/>
              </a:ext>
            </a:extLst>
          </p:cNvPr>
          <p:cNvSpPr txBox="1"/>
          <p:nvPr/>
        </p:nvSpPr>
        <p:spPr>
          <a:xfrm>
            <a:off x="9898423" y="6273524"/>
            <a:ext cx="22935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dirty="0"/>
              <a:t>Black &amp; Wiliam, (1998)</a:t>
            </a:r>
          </a:p>
        </p:txBody>
      </p:sp>
    </p:spTree>
    <p:extLst>
      <p:ext uri="{BB962C8B-B14F-4D97-AF65-F5344CB8AC3E}">
        <p14:creationId xmlns:p14="http://schemas.microsoft.com/office/powerpoint/2010/main" val="2826922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3" grpId="0" build="p"/>
      <p:bldP spid="4" grpId="0" animBg="1"/>
      <p:bldP spid="5" grpId="0"/>
      <p:bldP spid="6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780754-DC77-208C-E108-2A5E4B37DF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Safbwyntiau</a:t>
            </a:r>
            <a:r>
              <a:rPr lang="en-US" dirty="0"/>
              <a:t> </a:t>
            </a:r>
            <a:r>
              <a:rPr lang="en-US" dirty="0" err="1"/>
              <a:t>gwahanol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Aagd</a:t>
            </a:r>
            <a:endParaRPr lang="en-US" dirty="0"/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6EAF5F59-ACEF-04AB-242C-FD5BA0E93D61}"/>
              </a:ext>
            </a:extLst>
          </p:cNvPr>
          <p:cNvSpPr/>
          <p:nvPr/>
        </p:nvSpPr>
        <p:spPr>
          <a:xfrm>
            <a:off x="1200575" y="2522588"/>
            <a:ext cx="4343400" cy="3962400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8" name="Rounded Rectangle 17">
            <a:extLst>
              <a:ext uri="{FF2B5EF4-FFF2-40B4-BE49-F238E27FC236}">
                <a16:creationId xmlns:a16="http://schemas.microsoft.com/office/drawing/2014/main" id="{C5304101-2073-C8DC-5980-5B57B319657E}"/>
              </a:ext>
            </a:extLst>
          </p:cNvPr>
          <p:cNvSpPr/>
          <p:nvPr/>
        </p:nvSpPr>
        <p:spPr>
          <a:xfrm>
            <a:off x="6648026" y="2533628"/>
            <a:ext cx="4934373" cy="3962400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DDB9527-59F4-034F-51E8-47E667AF964F}"/>
              </a:ext>
            </a:extLst>
          </p:cNvPr>
          <p:cNvSpPr/>
          <p:nvPr/>
        </p:nvSpPr>
        <p:spPr>
          <a:xfrm>
            <a:off x="2537207" y="2504300"/>
            <a:ext cx="167013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Cryfderau</a:t>
            </a:r>
            <a:endParaRPr lang="en-GB" sz="2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28BE0C1-C979-70CF-F34B-CA98D548CECF}"/>
              </a:ext>
            </a:extLst>
          </p:cNvPr>
          <p:cNvSpPr/>
          <p:nvPr/>
        </p:nvSpPr>
        <p:spPr>
          <a:xfrm>
            <a:off x="7904636" y="2522659"/>
            <a:ext cx="1830180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Gwendidau</a:t>
            </a:r>
            <a:endParaRPr lang="en-GB" sz="2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2F64A69-4B0F-8825-041B-9ACD001A6647}"/>
              </a:ext>
            </a:extLst>
          </p:cNvPr>
          <p:cNvSpPr txBox="1"/>
          <p:nvPr/>
        </p:nvSpPr>
        <p:spPr>
          <a:xfrm>
            <a:off x="1348756" y="3054573"/>
            <a:ext cx="404703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Un o gryfderau sylweddol Aagd yw ei allu i ymgysylltu'n weithredol â disgyblion yn eu proses ddysgu eu hunain. Gwneir hyn drwy bwysleisio adborth dros raddau. Mae Aagd yn annog hunanreoleiddiol a gall helpu disgyblion i ddatblygu dealltwriaeth ddyfnach o'u hamcan dysgu a sut i'w gyflawni.(Black &amp; Wiliam. 1998).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5507337-4472-C4F0-8C43-389BF9C53EC3}"/>
              </a:ext>
            </a:extLst>
          </p:cNvPr>
          <p:cNvSpPr txBox="1"/>
          <p:nvPr/>
        </p:nvSpPr>
        <p:spPr>
          <a:xfrm>
            <a:off x="6718435" y="3072627"/>
            <a:ext cx="479355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Yn ôl y damcaniaethwr John Hattie, mae yna feysydd y gellir gwella Aagd. Pwysleisiodd y pwnc 'adborth', gan ddweud y gall athrawon wella'r adborth y maent yn ei roi. Dywedodd fod sylwadau fel 'gwnaethoch chi hynny mor dda' a 'wnaethoch chi ddim gwneud hynny'n dda iawn' ymhlith y mathau gwaethaf o adborth gan mai dim ond canmol y disgybl yn hytrach na chynnig cyngor ar sut i wella. John Hattie, Learning insight, page 66. </a:t>
            </a:r>
          </a:p>
        </p:txBody>
      </p:sp>
    </p:spTree>
    <p:extLst>
      <p:ext uri="{BB962C8B-B14F-4D97-AF65-F5344CB8AC3E}">
        <p14:creationId xmlns:p14="http://schemas.microsoft.com/office/powerpoint/2010/main" val="3409214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/>
      <p:bldP spid="20" grpId="0"/>
      <p:bldP spid="21" grpId="0"/>
      <p:bldP spid="2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89A6011C-831E-F7BF-9AF8-0F2E179704FF}"/>
              </a:ext>
            </a:extLst>
          </p:cNvPr>
          <p:cNvSpPr/>
          <p:nvPr/>
        </p:nvSpPr>
        <p:spPr>
          <a:xfrm>
            <a:off x="2020388" y="2391913"/>
            <a:ext cx="8151223" cy="3829377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B39CB6-74BB-4F1B-8A6B-19B5663661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Gwybodaeth</a:t>
            </a:r>
            <a:r>
              <a:rPr lang="en-US" dirty="0"/>
              <a:t> </a:t>
            </a:r>
            <a:r>
              <a:rPr lang="en-US" dirty="0" err="1"/>
              <a:t>gefndirol</a:t>
            </a:r>
            <a:endParaRPr lang="en-US" dirty="0"/>
          </a:p>
        </p:txBody>
      </p:sp>
      <p:pic>
        <p:nvPicPr>
          <p:cNvPr id="2050" name="Picture 2" descr="Ysgol Bro Teifi">
            <a:extLst>
              <a:ext uri="{FF2B5EF4-FFF2-40B4-BE49-F238E27FC236}">
                <a16:creationId xmlns:a16="http://schemas.microsoft.com/office/drawing/2014/main" id="{6C029C5F-934D-9B65-E561-611EFAB704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39663" y="226755"/>
            <a:ext cx="1475874" cy="1475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72B45A7-7A21-0CDC-904C-F737B5272FCB}"/>
              </a:ext>
            </a:extLst>
          </p:cNvPr>
          <p:cNvSpPr txBox="1"/>
          <p:nvPr/>
        </p:nvSpPr>
        <p:spPr>
          <a:xfrm>
            <a:off x="2503713" y="2804970"/>
            <a:ext cx="7184571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Blwyddyn</a:t>
            </a:r>
            <a:r>
              <a:rPr lang="en-GB" dirty="0"/>
              <a:t> 6 – 10 i 11 </a:t>
            </a:r>
            <a:r>
              <a:rPr lang="en-GB" dirty="0" err="1"/>
              <a:t>oed</a:t>
            </a:r>
            <a:r>
              <a:rPr lang="en-GB" dirty="0"/>
              <a:t>
Mae 28 o </a:t>
            </a:r>
            <a:r>
              <a:rPr lang="en-GB" dirty="0" err="1"/>
              <a:t>ddisgyblion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dosbarth</a:t>
            </a:r>
            <a:r>
              <a:rPr lang="en-GB" dirty="0"/>
              <a:t>, </a:t>
            </a:r>
            <a:r>
              <a:rPr lang="en-GB" dirty="0" err="1"/>
              <a:t>gyda</a:t>
            </a:r>
            <a:r>
              <a:rPr lang="en-GB" dirty="0"/>
              <a:t> 3 </a:t>
            </a:r>
            <a:r>
              <a:rPr lang="en-GB" dirty="0" err="1"/>
              <a:t>ohonynt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diagnosis o </a:t>
            </a:r>
            <a:r>
              <a:rPr lang="en-GB" dirty="0" err="1"/>
              <a:t>anghenion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ychwanegol</a:t>
            </a:r>
            <a:r>
              <a:rPr lang="en-GB" dirty="0"/>
              <a:t>.
</a:t>
            </a:r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grŵp</a:t>
            </a:r>
            <a:r>
              <a:rPr lang="en-GB" dirty="0"/>
              <a:t> </a:t>
            </a:r>
            <a:r>
              <a:rPr lang="en-GB" dirty="0" err="1"/>
              <a:t>llwyddiannus</a:t>
            </a:r>
            <a:r>
              <a:rPr lang="en-GB" dirty="0"/>
              <a:t> </a:t>
            </a:r>
            <a:r>
              <a:rPr lang="en-GB" dirty="0" err="1"/>
              <a:t>iawn</a:t>
            </a:r>
            <a:r>
              <a:rPr lang="en-GB" dirty="0"/>
              <a:t>  
Y </a:t>
            </a:r>
            <a:r>
              <a:rPr lang="en-GB" dirty="0" err="1"/>
              <a:t>maes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a </a:t>
            </a:r>
            <a:r>
              <a:rPr lang="en-GB" dirty="0" err="1"/>
              <a:t>phrofiad</a:t>
            </a:r>
            <a:r>
              <a:rPr lang="en-GB" dirty="0"/>
              <a:t> </a:t>
            </a:r>
            <a:r>
              <a:rPr lang="en-GB" dirty="0" err="1"/>
              <a:t>rwyf</a:t>
            </a:r>
            <a:r>
              <a:rPr lang="en-GB" dirty="0"/>
              <a:t> </a:t>
            </a:r>
            <a:r>
              <a:rPr lang="en-GB" dirty="0" err="1"/>
              <a:t>wedi'i</a:t>
            </a:r>
            <a:r>
              <a:rPr lang="en-GB" dirty="0"/>
              <a:t> </a:t>
            </a:r>
            <a:r>
              <a:rPr lang="en-GB" dirty="0" err="1"/>
              <a:t>ddewis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Mathemateg</a:t>
            </a:r>
            <a:r>
              <a:rPr lang="en-GB" dirty="0"/>
              <a:t> a </a:t>
            </a:r>
            <a:r>
              <a:rPr lang="en-GB" dirty="0" err="1"/>
              <a:t>rhifedd</a:t>
            </a:r>
            <a:r>
              <a:rPr lang="en-GB" dirty="0"/>
              <a:t> 
Y </a:t>
            </a:r>
            <a:r>
              <a:rPr lang="en-GB" dirty="0" err="1"/>
              <a:t>pwnc</a:t>
            </a:r>
            <a:r>
              <a:rPr lang="en-GB" dirty="0"/>
              <a:t> </a:t>
            </a:r>
            <a:r>
              <a:rPr lang="en-GB" dirty="0" err="1"/>
              <a:t>dwi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dewis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y </a:t>
            </a:r>
            <a:r>
              <a:rPr lang="en-GB" dirty="0" err="1"/>
              <a:t>wers</a:t>
            </a:r>
            <a:r>
              <a:rPr lang="en-GB" dirty="0"/>
              <a:t> </a:t>
            </a:r>
            <a:r>
              <a:rPr lang="en-GB" dirty="0" err="1"/>
              <a:t>ydy</a:t>
            </a:r>
            <a:r>
              <a:rPr lang="en-GB" dirty="0"/>
              <a:t> '</a:t>
            </a:r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allan</a:t>
            </a:r>
            <a:r>
              <a:rPr lang="en-GB" dirty="0"/>
              <a:t> </a:t>
            </a:r>
            <a:r>
              <a:rPr lang="en-GB" dirty="0" err="1"/>
              <a:t>arwynebedd</a:t>
            </a:r>
            <a:r>
              <a:rPr lang="en-GB" dirty="0"/>
              <a:t> </a:t>
            </a:r>
            <a:r>
              <a:rPr lang="en-GB" dirty="0" err="1"/>
              <a:t>triongl</a:t>
            </a:r>
            <a:r>
              <a:rPr lang="en-GB" dirty="0"/>
              <a:t>’
</a:t>
            </a:r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pwnc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blaen</a:t>
            </a:r>
            <a:r>
              <a:rPr lang="en-GB" dirty="0"/>
              <a:t>, y </a:t>
            </a:r>
            <a:r>
              <a:rPr lang="en-GB" dirty="0" err="1"/>
              <a:t>diwrnod</a:t>
            </a:r>
            <a:r>
              <a:rPr lang="en-GB" dirty="0"/>
              <a:t> </a:t>
            </a:r>
            <a:r>
              <a:rPr lang="en-GB" dirty="0" err="1"/>
              <a:t>cyn</a:t>
            </a:r>
            <a:r>
              <a:rPr lang="en-GB" dirty="0"/>
              <a:t> y </a:t>
            </a:r>
            <a:r>
              <a:rPr lang="en-GB" dirty="0" err="1"/>
              <a:t>wers</a:t>
            </a:r>
            <a:r>
              <a:rPr lang="en-GB" dirty="0"/>
              <a:t> </a:t>
            </a:r>
            <a:r>
              <a:rPr lang="en-GB" dirty="0" err="1"/>
              <a:t>fe</a:t>
            </a:r>
            <a:r>
              <a:rPr lang="en-GB" dirty="0"/>
              <a:t> </a:t>
            </a:r>
            <a:r>
              <a:rPr lang="en-GB" dirty="0" err="1"/>
              <a:t>wnaethant</a:t>
            </a:r>
            <a:r>
              <a:rPr lang="en-GB" dirty="0"/>
              <a:t> </a:t>
            </a:r>
            <a:r>
              <a:rPr lang="en-GB" dirty="0" err="1"/>
              <a:t>ddysgu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i </a:t>
            </a:r>
            <a:r>
              <a:rPr lang="en-GB" dirty="0" err="1"/>
              <a:t>weithio</a:t>
            </a:r>
            <a:r>
              <a:rPr lang="en-GB" dirty="0"/>
              <a:t> </a:t>
            </a:r>
            <a:r>
              <a:rPr lang="en-GB" dirty="0" err="1"/>
              <a:t>allan</a:t>
            </a:r>
            <a:r>
              <a:rPr lang="en-GB" dirty="0"/>
              <a:t> </a:t>
            </a:r>
            <a:r>
              <a:rPr lang="en-GB" dirty="0" err="1"/>
              <a:t>arwynebedd</a:t>
            </a:r>
            <a:r>
              <a:rPr lang="en-GB" dirty="0"/>
              <a:t> </a:t>
            </a:r>
            <a:r>
              <a:rPr lang="en-GB" dirty="0" err="1"/>
              <a:t>sgwâr</a:t>
            </a:r>
            <a:r>
              <a:rPr lang="en-GB" dirty="0"/>
              <a:t>.</a:t>
            </a:r>
            <a:endParaRPr lang="cy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B222963-67D8-9F48-3CD0-BD225C851E1A}"/>
              </a:ext>
            </a:extLst>
          </p:cNvPr>
          <p:cNvSpPr txBox="1"/>
          <p:nvPr/>
        </p:nvSpPr>
        <p:spPr>
          <a:xfrm>
            <a:off x="9984344" y="1755186"/>
            <a:ext cx="22076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dirty="0"/>
              <a:t>Ysgol Bro Teifi, (2024)</a:t>
            </a:r>
          </a:p>
        </p:txBody>
      </p:sp>
    </p:spTree>
    <p:extLst>
      <p:ext uri="{BB962C8B-B14F-4D97-AF65-F5344CB8AC3E}">
        <p14:creationId xmlns:p14="http://schemas.microsoft.com/office/powerpoint/2010/main" val="2229299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screenshot of a computer&#10;&#10;Description automatically generated">
            <a:extLst>
              <a:ext uri="{FF2B5EF4-FFF2-40B4-BE49-F238E27FC236}">
                <a16:creationId xmlns:a16="http://schemas.microsoft.com/office/drawing/2014/main" id="{A66E810A-4C4B-7CB2-4217-845FA15FBF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85692" y="283936"/>
            <a:ext cx="9220616" cy="6290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80859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white and blue chart with black text&#10;&#10;Description automatically generated">
            <a:extLst>
              <a:ext uri="{FF2B5EF4-FFF2-40B4-BE49-F238E27FC236}">
                <a16:creationId xmlns:a16="http://schemas.microsoft.com/office/drawing/2014/main" id="{BF3B0005-C4C3-478C-128B-5EC2170EA0E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51630" y="301399"/>
            <a:ext cx="9288740" cy="6255202"/>
          </a:xfrm>
        </p:spPr>
      </p:pic>
    </p:spTree>
    <p:extLst>
      <p:ext uri="{BB962C8B-B14F-4D97-AF65-F5344CB8AC3E}">
        <p14:creationId xmlns:p14="http://schemas.microsoft.com/office/powerpoint/2010/main" val="5164551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ox with black text&#10;&#10;Description automatically generated">
            <a:extLst>
              <a:ext uri="{FF2B5EF4-FFF2-40B4-BE49-F238E27FC236}">
                <a16:creationId xmlns:a16="http://schemas.microsoft.com/office/drawing/2014/main" id="{6FCEEF5C-95E7-773B-26AD-3F8083E73C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143" y="1494954"/>
            <a:ext cx="11261714" cy="3868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39356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ounded Rectangle 18">
            <a:extLst>
              <a:ext uri="{FF2B5EF4-FFF2-40B4-BE49-F238E27FC236}">
                <a16:creationId xmlns:a16="http://schemas.microsoft.com/office/drawing/2014/main" id="{E7B93BB5-B526-A731-ECD2-F681FFBC2F40}"/>
              </a:ext>
            </a:extLst>
          </p:cNvPr>
          <p:cNvSpPr/>
          <p:nvPr/>
        </p:nvSpPr>
        <p:spPr>
          <a:xfrm>
            <a:off x="3775675" y="2415679"/>
            <a:ext cx="3883629" cy="2658569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3" name="Folded Corner 12">
            <a:extLst>
              <a:ext uri="{FF2B5EF4-FFF2-40B4-BE49-F238E27FC236}">
                <a16:creationId xmlns:a16="http://schemas.microsoft.com/office/drawing/2014/main" id="{DC5B7D53-C36B-29A7-BAAA-06F6F5144033}"/>
              </a:ext>
            </a:extLst>
          </p:cNvPr>
          <p:cNvSpPr/>
          <p:nvPr/>
        </p:nvSpPr>
        <p:spPr>
          <a:xfrm>
            <a:off x="195153" y="2413337"/>
            <a:ext cx="3363132" cy="4003792"/>
          </a:xfrm>
          <a:prstGeom prst="foldedCorner">
            <a:avLst/>
          </a:prstGeom>
          <a:solidFill>
            <a:srgbClr val="FFE3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76DFA1-18B1-85E1-D21C-C8738B57E0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Tocynnau</a:t>
            </a:r>
            <a:r>
              <a:rPr lang="en-US" dirty="0"/>
              <a:t> </a:t>
            </a:r>
            <a:r>
              <a:rPr lang="en-US" dirty="0" err="1"/>
              <a:t>gadael</a:t>
            </a:r>
            <a:r>
              <a:rPr lang="en-US" dirty="0"/>
              <a:t> </a:t>
            </a:r>
          </a:p>
        </p:txBody>
      </p:sp>
      <p:pic>
        <p:nvPicPr>
          <p:cNvPr id="7" name="Picture 6" descr="A red and white polka dot border&#10;&#10;Description automatically generated">
            <a:extLst>
              <a:ext uri="{FF2B5EF4-FFF2-40B4-BE49-F238E27FC236}">
                <a16:creationId xmlns:a16="http://schemas.microsoft.com/office/drawing/2014/main" id="{019EB048-B97E-7C29-1977-D8E1B13422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01605" y="110359"/>
            <a:ext cx="1895242" cy="971919"/>
          </a:xfrm>
          <a:prstGeom prst="rect">
            <a:avLst/>
          </a:prstGeom>
        </p:spPr>
      </p:pic>
      <p:pic>
        <p:nvPicPr>
          <p:cNvPr id="9" name="Picture 8" descr="A name tag with blue and white polka dots&#10;&#10;Description automatically generated">
            <a:extLst>
              <a:ext uri="{FF2B5EF4-FFF2-40B4-BE49-F238E27FC236}">
                <a16:creationId xmlns:a16="http://schemas.microsoft.com/office/drawing/2014/main" id="{7ADD4A0B-3199-84E8-EC50-C0FE954E94B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01605" y="1181493"/>
            <a:ext cx="1955317" cy="97191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55212F1-1914-7952-9C6D-3135B26E9A0E}"/>
              </a:ext>
            </a:extLst>
          </p:cNvPr>
          <p:cNvSpPr txBox="1"/>
          <p:nvPr/>
        </p:nvSpPr>
        <p:spPr>
          <a:xfrm>
            <a:off x="3884248" y="2864893"/>
            <a:ext cx="377505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y-GB" dirty="0"/>
              <a:t>Mae tocynnau gadael yn caniatáu i athrawon asesu a oes gan ddisgyblion ddealltwriaeth gref o'r pwnc.(Structural learning, 2022). </a:t>
            </a:r>
          </a:p>
          <a:p>
            <a:pPr marL="342900" indent="-342900">
              <a:buAutoNum type="arabicPeriod"/>
            </a:pPr>
            <a:r>
              <a:rPr lang="cy-GB" dirty="0"/>
              <a:t>Yn fy mhrofiad i, gwelais ei fod yn caniatáu i mi olrhain cynnydd dros amser.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9AA8451-408B-2B95-ACC2-47E0045C3543}"/>
              </a:ext>
            </a:extLst>
          </p:cNvPr>
          <p:cNvSpPr txBox="1"/>
          <p:nvPr/>
        </p:nvSpPr>
        <p:spPr>
          <a:xfrm>
            <a:off x="375960" y="4426225"/>
            <a:ext cx="31405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2. Mae tocynnau gadael yn asesiad ffurfiannol sy'n cynnig amrywiaeth o wybodaeth ac sy'n ffordd effeithiol o gau gwers. (Strucutural learning, 2022)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E58D26A-F1ED-653D-ADC6-7D99E3459CB2}"/>
              </a:ext>
            </a:extLst>
          </p:cNvPr>
          <p:cNvSpPr/>
          <p:nvPr/>
        </p:nvSpPr>
        <p:spPr>
          <a:xfrm>
            <a:off x="5907486" y="2967335"/>
            <a:ext cx="37702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endParaRPr lang="en-GB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1DBBF4A-29B4-424A-02A8-E6BAEFDD4492}"/>
              </a:ext>
            </a:extLst>
          </p:cNvPr>
          <p:cNvSpPr txBox="1"/>
          <p:nvPr/>
        </p:nvSpPr>
        <p:spPr>
          <a:xfrm>
            <a:off x="375960" y="2967335"/>
            <a:ext cx="314373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1. Mae tocynnau gadael yn ffordd i’r disgyblion ymateb i gwestiwn byr am y gwaith a wnaethant yn ystod y wers honno.(Hartsdown, 2025).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DF1C809-2F9B-3F90-8D11-35AAD787D3A0}"/>
              </a:ext>
            </a:extLst>
          </p:cNvPr>
          <p:cNvSpPr/>
          <p:nvPr/>
        </p:nvSpPr>
        <p:spPr>
          <a:xfrm>
            <a:off x="188597" y="2508495"/>
            <a:ext cx="3376245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Beth </a:t>
            </a:r>
            <a:r>
              <a:rPr lang="en-GB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yw</a:t>
            </a: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tocynnau</a:t>
            </a: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gadael</a:t>
            </a: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?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88169C7-8E0D-49C5-9901-794B28186A80}"/>
              </a:ext>
            </a:extLst>
          </p:cNvPr>
          <p:cNvSpPr/>
          <p:nvPr/>
        </p:nvSpPr>
        <p:spPr>
          <a:xfrm>
            <a:off x="4205141" y="2475908"/>
            <a:ext cx="2895344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Beth </a:t>
            </a:r>
            <a:r>
              <a:rPr lang="en-GB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mae'n</a:t>
            </a: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ei</a:t>
            </a: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wneud</a:t>
            </a: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?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0" name="Rounded Rectangle 19">
            <a:extLst>
              <a:ext uri="{FF2B5EF4-FFF2-40B4-BE49-F238E27FC236}">
                <a16:creationId xmlns:a16="http://schemas.microsoft.com/office/drawing/2014/main" id="{16F2131F-C250-50C5-77BF-6581BC231D02}"/>
              </a:ext>
            </a:extLst>
          </p:cNvPr>
          <p:cNvSpPr/>
          <p:nvPr/>
        </p:nvSpPr>
        <p:spPr>
          <a:xfrm>
            <a:off x="7830935" y="2437059"/>
            <a:ext cx="4259858" cy="4334304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9924EDA6-195B-4073-0E95-E445301AE8C3}"/>
              </a:ext>
            </a:extLst>
          </p:cNvPr>
          <p:cNvSpPr txBox="1"/>
          <p:nvPr/>
        </p:nvSpPr>
        <p:spPr>
          <a:xfrm>
            <a:off x="7932142" y="2980948"/>
            <a:ext cx="425985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y-GB" dirty="0"/>
              <a:t>Welais ei fod yn caniatáu i'r disgyblion ddangos eu dealltwriaeth gyfredol i mi heb i neb wybod a ydynt yn deall neu ddim.</a:t>
            </a:r>
          </a:p>
          <a:p>
            <a:pPr marL="342900" indent="-342900">
              <a:buAutoNum type="arabicPeriod"/>
            </a:pPr>
            <a:r>
              <a:rPr lang="cy-GB" dirty="0"/>
              <a:t>Welais hefyd, drwy gwblhau tocynnau gadael, ei fod yn lleihau pryder myfyrwyr i ateb cwestiynau, oherwydd nad oedd neb yn gwybod a oeddent yn cael ateb yn anghywir ar wahân i'r athro.</a:t>
            </a:r>
          </a:p>
          <a:p>
            <a:pPr marL="342900" indent="-342900">
              <a:buAutoNum type="arabicPeriod"/>
            </a:pPr>
            <a:r>
              <a:rPr lang="cy-GB" dirty="0"/>
              <a:t>Mae hefyd yn galluogi athrawon i wybod pryd y gallant symud ymlaen gyda'r gwaith a dechrau'r darn nesaf o waith. (the effortful educator, 2022).</a:t>
            </a:r>
          </a:p>
          <a:p>
            <a:pPr marL="342900" indent="-342900">
              <a:buAutoNum type="arabicPeriod"/>
            </a:pPr>
            <a:endParaRPr lang="cy-GB" dirty="0"/>
          </a:p>
          <a:p>
            <a:pPr marL="342900" indent="-342900">
              <a:buAutoNum type="arabicPeriod"/>
            </a:pPr>
            <a:endParaRPr lang="cy-GB" dirty="0"/>
          </a:p>
        </p:txBody>
      </p:sp>
      <p:sp>
        <p:nvSpPr>
          <p:cNvPr id="23" name="Rounded Rectangle 22">
            <a:extLst>
              <a:ext uri="{FF2B5EF4-FFF2-40B4-BE49-F238E27FC236}">
                <a16:creationId xmlns:a16="http://schemas.microsoft.com/office/drawing/2014/main" id="{069353F9-B967-C0BF-7255-61DCAE5B075A}"/>
              </a:ext>
            </a:extLst>
          </p:cNvPr>
          <p:cNvSpPr/>
          <p:nvPr/>
        </p:nvSpPr>
        <p:spPr>
          <a:xfrm>
            <a:off x="3713188" y="5270313"/>
            <a:ext cx="3883629" cy="1477328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D0A8766-21CC-388C-0707-8572768FC0A4}"/>
              </a:ext>
            </a:extLst>
          </p:cNvPr>
          <p:cNvSpPr txBox="1"/>
          <p:nvPr/>
        </p:nvSpPr>
        <p:spPr>
          <a:xfrm>
            <a:off x="3812343" y="5526736"/>
            <a:ext cx="381029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y-GB" dirty="0"/>
              <a:t>Gwelais fod rhai disgyblion wedi rhuthro drwy'r tocyn gadael fel y gallent adael yr ystafell ddosbarth yn gyflym.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CCE806E-87FB-E56D-45BE-7F46C2E7260F}"/>
              </a:ext>
            </a:extLst>
          </p:cNvPr>
          <p:cNvSpPr/>
          <p:nvPr/>
        </p:nvSpPr>
        <p:spPr>
          <a:xfrm>
            <a:off x="4947030" y="5204374"/>
            <a:ext cx="1310230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y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Gwendid</a:t>
            </a:r>
            <a:endParaRPr lang="cy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A87A80A7-F2FD-78EC-F81F-028FF518E0CB}"/>
              </a:ext>
            </a:extLst>
          </p:cNvPr>
          <p:cNvSpPr/>
          <p:nvPr/>
        </p:nvSpPr>
        <p:spPr>
          <a:xfrm>
            <a:off x="8897777" y="2508495"/>
            <a:ext cx="2475358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y-GB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Effaith ar y dysgwr</a:t>
            </a:r>
          </a:p>
        </p:txBody>
      </p:sp>
    </p:spTree>
    <p:extLst>
      <p:ext uri="{BB962C8B-B14F-4D97-AF65-F5344CB8AC3E}">
        <p14:creationId xmlns:p14="http://schemas.microsoft.com/office/powerpoint/2010/main" val="1407196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13" grpId="0" animBg="1"/>
      <p:bldP spid="12" grpId="0"/>
      <p:bldP spid="5" grpId="0"/>
      <p:bldP spid="14" grpId="0"/>
      <p:bldP spid="15" grpId="0"/>
      <p:bldP spid="16" grpId="0"/>
      <p:bldP spid="18" grpId="0"/>
      <p:bldP spid="20" grpId="0" animBg="1"/>
      <p:bldP spid="22" grpId="0"/>
      <p:bldP spid="23" grpId="0" animBg="1"/>
      <p:bldP spid="25" grpId="0"/>
      <p:bldP spid="30" grpId="0"/>
      <p:bldP spid="3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DF0DDB44-A1BB-493E-A22A-693B725EFE13}"/>
              </a:ext>
            </a:extLst>
          </p:cNvPr>
          <p:cNvSpPr/>
          <p:nvPr/>
        </p:nvSpPr>
        <p:spPr>
          <a:xfrm>
            <a:off x="924617" y="4358287"/>
            <a:ext cx="5093248" cy="2347313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3358DEF5-6CBC-AD43-F934-C5E771EC46ED}"/>
              </a:ext>
            </a:extLst>
          </p:cNvPr>
          <p:cNvSpPr/>
          <p:nvPr/>
        </p:nvSpPr>
        <p:spPr>
          <a:xfrm>
            <a:off x="939908" y="2293838"/>
            <a:ext cx="5093248" cy="1975295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6C0C23-F5D2-05AA-7988-A77602338F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Tocynnau gadael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B26D44-C910-71EA-93D3-9A8AB2EBED54}"/>
              </a:ext>
            </a:extLst>
          </p:cNvPr>
          <p:cNvSpPr txBox="1"/>
          <p:nvPr/>
        </p:nvSpPr>
        <p:spPr>
          <a:xfrm>
            <a:off x="963556" y="2791805"/>
            <a:ext cx="501537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Mae gofyn i'r myfyrwyr "Beth oedd yn her i chi heddiw?" yn hyrwyddo persbectif twf. Mae hyn yn caniatáu i’r disgyblion fyfyrio ar y gwaith yr oeddent wedi'i wneud yn y wers honno(Inclusive Pedagogy, 2020).  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8EDFA435-4559-2A65-E647-2873FB6F31B2}"/>
              </a:ext>
            </a:extLst>
          </p:cNvPr>
          <p:cNvSpPr/>
          <p:nvPr/>
        </p:nvSpPr>
        <p:spPr>
          <a:xfrm>
            <a:off x="6213070" y="2325688"/>
            <a:ext cx="5039023" cy="2964769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794AB9D-7B40-E542-F4EE-30380F470D8B}"/>
              </a:ext>
            </a:extLst>
          </p:cNvPr>
          <p:cNvSpPr/>
          <p:nvPr/>
        </p:nvSpPr>
        <p:spPr>
          <a:xfrm>
            <a:off x="2548264" y="2330140"/>
            <a:ext cx="1845955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y-GB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Carol Dweck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96C8201-6A39-6F78-D17D-9070F6C687B0}"/>
              </a:ext>
            </a:extLst>
          </p:cNvPr>
          <p:cNvSpPr/>
          <p:nvPr/>
        </p:nvSpPr>
        <p:spPr>
          <a:xfrm>
            <a:off x="2444359" y="4436308"/>
            <a:ext cx="2053767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Black &amp; </a:t>
            </a:r>
            <a:r>
              <a:rPr lang="en-GB" sz="2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Wiliam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C2ADFC4-7B1C-4082-72D0-B92795172206}"/>
              </a:ext>
            </a:extLst>
          </p:cNvPr>
          <p:cNvSpPr txBox="1"/>
          <p:nvPr/>
        </p:nvSpPr>
        <p:spPr>
          <a:xfrm>
            <a:off x="6490382" y="2959629"/>
            <a:ext cx="491994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Yn ôl theori Jean Piaget o ddrychiad gwybyddol, mae'n nodi bod dysgu'n digwydd pan amlygir gwybodaeth ddyfnach. Mae tocynnau gadael yn pwysleisio'r defnydd o wybodaeth tymor byr, mae hyn yn dangos nad yw'r ddamcaniaeth yn cefnogi tocynnau gadael gan nad yw'n defnyddio unrhyw fath o wybodaeth hirdymor barhaol.(Hargraves, 2021).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DDA0870-56E7-AC0F-79F5-800384DFA94E}"/>
              </a:ext>
            </a:extLst>
          </p:cNvPr>
          <p:cNvSpPr/>
          <p:nvPr/>
        </p:nvSpPr>
        <p:spPr>
          <a:xfrm>
            <a:off x="7934798" y="2429293"/>
            <a:ext cx="1595565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y-GB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Jean Piaget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40DC8CF-1125-AF08-4A38-C39737B38E09}"/>
              </a:ext>
            </a:extLst>
          </p:cNvPr>
          <p:cNvSpPr txBox="1"/>
          <p:nvPr/>
        </p:nvSpPr>
        <p:spPr>
          <a:xfrm>
            <a:off x="1061440" y="4797798"/>
            <a:ext cx="481960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Yn y llyfr ‘Inside the black box' Maen nhw'n pwysleisio bod y defnydd o tocynnau gadael yn caniatáu i athrawon gael ymateb ar unwaith gan y disgybl, mae hyn yn caniatáu iddyn nhw wneud addasiadau i'w haddysgu. Inside the black box – black and wiliam</a:t>
            </a:r>
          </a:p>
        </p:txBody>
      </p:sp>
    </p:spTree>
    <p:extLst>
      <p:ext uri="{BB962C8B-B14F-4D97-AF65-F5344CB8AC3E}">
        <p14:creationId xmlns:p14="http://schemas.microsoft.com/office/powerpoint/2010/main" val="1965841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8" grpId="0" animBg="1"/>
      <p:bldP spid="5" grpId="0"/>
      <p:bldP spid="6" grpId="0" animBg="1"/>
      <p:bldP spid="9" grpId="0"/>
      <p:bldP spid="10" grpId="0"/>
      <p:bldP spid="12" grpId="0"/>
      <p:bldP spid="13" grpId="0"/>
      <p:bldP spid="1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ounded Rectangle 17">
            <a:extLst>
              <a:ext uri="{FF2B5EF4-FFF2-40B4-BE49-F238E27FC236}">
                <a16:creationId xmlns:a16="http://schemas.microsoft.com/office/drawing/2014/main" id="{B30388CA-81AD-BA95-E547-B1F35F41152E}"/>
              </a:ext>
            </a:extLst>
          </p:cNvPr>
          <p:cNvSpPr/>
          <p:nvPr/>
        </p:nvSpPr>
        <p:spPr>
          <a:xfrm>
            <a:off x="7765892" y="2514445"/>
            <a:ext cx="4277772" cy="3120991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363C8F94-32EF-48AF-A588-6A8FDC43AD89}"/>
              </a:ext>
            </a:extLst>
          </p:cNvPr>
          <p:cNvSpPr/>
          <p:nvPr/>
        </p:nvSpPr>
        <p:spPr>
          <a:xfrm>
            <a:off x="3697919" y="2480336"/>
            <a:ext cx="3929616" cy="3412971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64D3BA-7186-801F-FE47-8E803EA7BF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Byrddau gwyn bach</a:t>
            </a:r>
          </a:p>
        </p:txBody>
      </p:sp>
      <p:pic>
        <p:nvPicPr>
          <p:cNvPr id="3078" name="Picture 6" descr="Plain A4 Whiteboard - UCan Play™">
            <a:extLst>
              <a:ext uri="{FF2B5EF4-FFF2-40B4-BE49-F238E27FC236}">
                <a16:creationId xmlns:a16="http://schemas.microsoft.com/office/drawing/2014/main" id="{D570EB7C-667E-57DA-F2EB-F16BB6A985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95329" y="226931"/>
            <a:ext cx="1848335" cy="1848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Folded Corner 10">
            <a:extLst>
              <a:ext uri="{FF2B5EF4-FFF2-40B4-BE49-F238E27FC236}">
                <a16:creationId xmlns:a16="http://schemas.microsoft.com/office/drawing/2014/main" id="{CB21C295-393D-769E-45A1-7CC4E8659DF0}"/>
              </a:ext>
            </a:extLst>
          </p:cNvPr>
          <p:cNvSpPr/>
          <p:nvPr/>
        </p:nvSpPr>
        <p:spPr>
          <a:xfrm>
            <a:off x="504497" y="2561161"/>
            <a:ext cx="3011212" cy="3074276"/>
          </a:xfrm>
          <a:prstGeom prst="foldedCorner">
            <a:avLst/>
          </a:prstGeom>
          <a:solidFill>
            <a:srgbClr val="FFE3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9AEE921-3740-EAC6-C898-5D770BF0DC96}"/>
              </a:ext>
            </a:extLst>
          </p:cNvPr>
          <p:cNvSpPr txBox="1"/>
          <p:nvPr/>
        </p:nvSpPr>
        <p:spPr>
          <a:xfrm>
            <a:off x="504496" y="2569779"/>
            <a:ext cx="31584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Pam rydyn ni'n defnyddio byrddau gwyn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5EF6F04-EA48-AB70-94AF-007DC087F256}"/>
              </a:ext>
            </a:extLst>
          </p:cNvPr>
          <p:cNvSpPr txBox="1"/>
          <p:nvPr/>
        </p:nvSpPr>
        <p:spPr>
          <a:xfrm>
            <a:off x="3871253" y="2582616"/>
            <a:ext cx="372130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/>
              <a:t>Manteision</a:t>
            </a:r>
          </a:p>
          <a:p>
            <a:r>
              <a:rPr lang="cy-GB" dirty="0"/>
              <a:t>- Mae byrddau gwyn yn rhoi cyfle i athrawon gael dealltwriaeth ar unwaith o wybodaeth pob disgybl am y pwnc heb orfod gwirio llyfrau pob disgybl. (Friis, 2021). </a:t>
            </a:r>
          </a:p>
          <a:p>
            <a:r>
              <a:rPr lang="cy-GB" dirty="0"/>
              <a:t>- Mae byrddau gwyn bach yn ddull byr o Aagd lle mai dim ond y disgybl a'r athro all weld eu hymateb (Friis, 2021).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2326DBE-47B5-EF0C-C1AC-5163A6CE2333}"/>
              </a:ext>
            </a:extLst>
          </p:cNvPr>
          <p:cNvSpPr txBox="1"/>
          <p:nvPr/>
        </p:nvSpPr>
        <p:spPr>
          <a:xfrm>
            <a:off x="8076340" y="2582616"/>
            <a:ext cx="377820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/>
              <a:t>Anfanteision</a:t>
            </a:r>
          </a:p>
          <a:p>
            <a:r>
              <a:rPr lang="cy-GB" dirty="0"/>
              <a:t>- Yn ystod fy mhrofiad iddo fe wnes i ddarganfod y byddai'r disgyblion yn tynnu lluniau ar y bwrdd gwyn. Mae hyn yn tynnu sylw oddi wrth y gwaith.</a:t>
            </a:r>
          </a:p>
          <a:p>
            <a:r>
              <a:rPr lang="cy-GB" dirty="0"/>
              <a:t>- Byddai’r disgyblion hefyd yn 'twyllo' drwy oedi eu hateb ac aros i weld byrddau gwyn eraill.</a:t>
            </a:r>
          </a:p>
          <a:p>
            <a:endParaRPr lang="cy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1A22A28-36CD-738C-303D-667AB3AEAEAC}"/>
              </a:ext>
            </a:extLst>
          </p:cNvPr>
          <p:cNvSpPr txBox="1"/>
          <p:nvPr/>
        </p:nvSpPr>
        <p:spPr>
          <a:xfrm>
            <a:off x="538070" y="3132760"/>
            <a:ext cx="275692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Mae byrddau gwyn bach yn fath cyflym o asesu ffurfiannol sy'n caniatáu i athrawon ryngweithio â phob disgybl sy'n meddwl, deall a datblygu ar unwaith. (Sherrington and Staford, 2012). </a:t>
            </a:r>
          </a:p>
        </p:txBody>
      </p:sp>
    </p:spTree>
    <p:extLst>
      <p:ext uri="{BB962C8B-B14F-4D97-AF65-F5344CB8AC3E}">
        <p14:creationId xmlns:p14="http://schemas.microsoft.com/office/powerpoint/2010/main" val="646753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7" grpId="0" animBg="1"/>
      <p:bldP spid="11" grpId="0" animBg="1"/>
      <p:bldP spid="12" grpId="0"/>
      <p:bldP spid="13" grpId="0"/>
      <p:bldP spid="15" grpId="0"/>
      <p:bldP spid="1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4CEF0B15-ABFA-BCC4-3D0E-99DDB48235D8}"/>
              </a:ext>
            </a:extLst>
          </p:cNvPr>
          <p:cNvSpPr/>
          <p:nvPr/>
        </p:nvSpPr>
        <p:spPr>
          <a:xfrm>
            <a:off x="789704" y="2281940"/>
            <a:ext cx="5275848" cy="2264445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9B56BE-1FAE-7CF8-CBC7-83FBC62C00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Byrddau Gwyn Bach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044C5626-3DB0-DD0A-80E1-09C94F69E7E7}"/>
              </a:ext>
            </a:extLst>
          </p:cNvPr>
          <p:cNvSpPr/>
          <p:nvPr/>
        </p:nvSpPr>
        <p:spPr>
          <a:xfrm>
            <a:off x="806139" y="4618276"/>
            <a:ext cx="5275848" cy="2044838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318BB525-33E3-705D-6AF2-1E95199588A2}"/>
              </a:ext>
            </a:extLst>
          </p:cNvPr>
          <p:cNvSpPr/>
          <p:nvPr/>
        </p:nvSpPr>
        <p:spPr>
          <a:xfrm>
            <a:off x="6495740" y="2405654"/>
            <a:ext cx="4801849" cy="2044838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AAC8782-1CCA-1DF7-E94C-ABB58262D9B4}"/>
              </a:ext>
            </a:extLst>
          </p:cNvPr>
          <p:cNvSpPr txBox="1"/>
          <p:nvPr/>
        </p:nvSpPr>
        <p:spPr>
          <a:xfrm>
            <a:off x="992607" y="5113895"/>
            <a:ext cx="487004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Must-Rao et al (2008) darganfod bod defnyddio byrddau gwyn bach fel math o asesiad wedi cael effaith gadarnhaol ar gyfradd gyfranogiad y disgyblion ac yn cynyddu ar ymddygiad tasg (Digital Works and Gimbutas, 2019).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9F4216E-7424-A3F5-5885-155AD133847D}"/>
              </a:ext>
            </a:extLst>
          </p:cNvPr>
          <p:cNvSpPr txBox="1"/>
          <p:nvPr/>
        </p:nvSpPr>
        <p:spPr>
          <a:xfrm>
            <a:off x="6539143" y="2954061"/>
            <a:ext cx="475844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- fodd bynnag, canfu Musti-Rao et al. (2008) hefyd nad oedd y defnydd o fyrddau gwyn bach yn cael unrhyw effaith sylweddol ar berfformiad academaidd yr disgyblion.(Digital Works and Gimbutas, 2019).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AFB1FBC-F687-2D94-7D30-2FF544A85B04}"/>
              </a:ext>
            </a:extLst>
          </p:cNvPr>
          <p:cNvSpPr/>
          <p:nvPr/>
        </p:nvSpPr>
        <p:spPr>
          <a:xfrm>
            <a:off x="2325974" y="4705018"/>
            <a:ext cx="2005678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Must-Rao et al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F61E518-D9A1-721A-FDA8-D9F1EAC99996}"/>
              </a:ext>
            </a:extLst>
          </p:cNvPr>
          <p:cNvSpPr/>
          <p:nvPr/>
        </p:nvSpPr>
        <p:spPr>
          <a:xfrm>
            <a:off x="2573510" y="2288967"/>
            <a:ext cx="1510606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Jean Piaget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6BA774A-1226-2134-7F86-F6F42287A7B8}"/>
              </a:ext>
            </a:extLst>
          </p:cNvPr>
          <p:cNvSpPr txBox="1"/>
          <p:nvPr/>
        </p:nvSpPr>
        <p:spPr>
          <a:xfrm>
            <a:off x="968149" y="2750632"/>
            <a:ext cx="509740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Mae damcaniaeth Jean Piaget o 'ddatblygiad gwybyddol' yn tynnu sylw at y defnydd o law ar ddysgu, trwy ddefnyddio byrddau gwyn bach, mae'n annog disgyblion i fynd ati i ddatrys problemau a gwaethygu eu hatebion er mwyn meithrin eu dealltwriaeth eu hunain (Mcleod, 2024).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52AF7A2-B7DA-F306-202E-94F524AA8D60}"/>
              </a:ext>
            </a:extLst>
          </p:cNvPr>
          <p:cNvSpPr/>
          <p:nvPr/>
        </p:nvSpPr>
        <p:spPr>
          <a:xfrm>
            <a:off x="8031106" y="2492396"/>
            <a:ext cx="2005677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Must-Rao et al</a:t>
            </a:r>
          </a:p>
        </p:txBody>
      </p:sp>
    </p:spTree>
    <p:extLst>
      <p:ext uri="{BB962C8B-B14F-4D97-AF65-F5344CB8AC3E}">
        <p14:creationId xmlns:p14="http://schemas.microsoft.com/office/powerpoint/2010/main" val="1915427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4" grpId="0" animBg="1"/>
      <p:bldP spid="6" grpId="0" animBg="1"/>
      <p:bldP spid="8" grpId="0"/>
      <p:bldP spid="9" grpId="0"/>
      <p:bldP spid="11" grpId="0"/>
      <p:bldP spid="12" grpId="0"/>
      <p:bldP spid="13" grpId="0"/>
      <p:bldP spid="1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36F85C-FCE2-F6A6-95BD-589D48DC6C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853748"/>
            <a:ext cx="7729728" cy="1188720"/>
          </a:xfrm>
        </p:spPr>
        <p:txBody>
          <a:bodyPr/>
          <a:lstStyle/>
          <a:p>
            <a:r>
              <a:rPr lang="cy-GB" dirty="0"/>
              <a:t>Meddwl, pâr, rhannu</a:t>
            </a:r>
          </a:p>
        </p:txBody>
      </p:sp>
      <p:sp>
        <p:nvSpPr>
          <p:cNvPr id="6" name="Folded Corner 5">
            <a:extLst>
              <a:ext uri="{FF2B5EF4-FFF2-40B4-BE49-F238E27FC236}">
                <a16:creationId xmlns:a16="http://schemas.microsoft.com/office/drawing/2014/main" id="{0F38C015-FE10-C580-CD60-B84D95172C5E}"/>
              </a:ext>
            </a:extLst>
          </p:cNvPr>
          <p:cNvSpPr/>
          <p:nvPr/>
        </p:nvSpPr>
        <p:spPr>
          <a:xfrm>
            <a:off x="230898" y="2356406"/>
            <a:ext cx="3148148" cy="3169183"/>
          </a:xfrm>
          <a:prstGeom prst="foldedCorner">
            <a:avLst/>
          </a:prstGeom>
          <a:solidFill>
            <a:srgbClr val="FFE3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5C92623-54D0-F70A-4EB4-F27C36744022}"/>
              </a:ext>
            </a:extLst>
          </p:cNvPr>
          <p:cNvSpPr/>
          <p:nvPr/>
        </p:nvSpPr>
        <p:spPr>
          <a:xfrm>
            <a:off x="198476" y="2500867"/>
            <a:ext cx="3253077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Beth </a:t>
            </a:r>
            <a:r>
              <a:rPr lang="en-GB" sz="20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yw</a:t>
            </a:r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0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Meddwl</a:t>
            </a:r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, </a:t>
            </a:r>
            <a:r>
              <a:rPr lang="en-GB" sz="20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Pâr</a:t>
            </a:r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, </a:t>
            </a:r>
            <a:r>
              <a:rPr lang="en-GB" sz="20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rhannu</a:t>
            </a:r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?</a:t>
            </a:r>
            <a:endParaRPr lang="en-GB" sz="2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AF169E-EB05-E504-DA80-27F44A17C1F7}"/>
              </a:ext>
            </a:extLst>
          </p:cNvPr>
          <p:cNvSpPr txBox="1"/>
          <p:nvPr/>
        </p:nvSpPr>
        <p:spPr>
          <a:xfrm>
            <a:off x="514048" y="2947070"/>
            <a:ext cx="258184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Mae'r dull 'Meddwl, pâr, rhannu' yn rhoi amser i’r disgyblion feddwl am ymateb i'r cwestiwn, trafod eu hateb gyda phartner, ac yna rhagnodi eu syniadau i'r dosbarth (Anon, 2023).</a:t>
            </a: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99F99631-E373-9494-CC48-1F7281F195E2}"/>
              </a:ext>
            </a:extLst>
          </p:cNvPr>
          <p:cNvSpPr/>
          <p:nvPr/>
        </p:nvSpPr>
        <p:spPr>
          <a:xfrm>
            <a:off x="3742947" y="2202135"/>
            <a:ext cx="4023360" cy="2653026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921971A-071A-A608-6C14-94CBC1D898EF}"/>
              </a:ext>
            </a:extLst>
          </p:cNvPr>
          <p:cNvSpPr/>
          <p:nvPr/>
        </p:nvSpPr>
        <p:spPr>
          <a:xfrm>
            <a:off x="4241202" y="2258264"/>
            <a:ext cx="2895344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Beth </a:t>
            </a:r>
            <a:r>
              <a:rPr lang="en-GB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mae'n</a:t>
            </a: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ei</a:t>
            </a: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wneud</a:t>
            </a: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?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7E68096F-D977-0CB2-D7C9-F93F6A1CD8E9}"/>
              </a:ext>
            </a:extLst>
          </p:cNvPr>
          <p:cNvSpPr/>
          <p:nvPr/>
        </p:nvSpPr>
        <p:spPr>
          <a:xfrm>
            <a:off x="7985194" y="2206173"/>
            <a:ext cx="4023360" cy="2658906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A1ACDDE-F3E2-95EC-B040-4102CEC8275B}"/>
              </a:ext>
            </a:extLst>
          </p:cNvPr>
          <p:cNvSpPr/>
          <p:nvPr/>
        </p:nvSpPr>
        <p:spPr>
          <a:xfrm>
            <a:off x="8723185" y="2239257"/>
            <a:ext cx="2475357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Effaith</a:t>
            </a: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ar</a:t>
            </a: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y </a:t>
            </a:r>
            <a:r>
              <a:rPr lang="en-GB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dysgwr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1281EA7F-1370-2D39-969D-7B77AC237E4D}"/>
              </a:ext>
            </a:extLst>
          </p:cNvPr>
          <p:cNvSpPr/>
          <p:nvPr/>
        </p:nvSpPr>
        <p:spPr>
          <a:xfrm>
            <a:off x="3455727" y="4995701"/>
            <a:ext cx="8621160" cy="1843996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7026873-A662-6B35-DF47-0049DCA3C015}"/>
              </a:ext>
            </a:extLst>
          </p:cNvPr>
          <p:cNvSpPr txBox="1"/>
          <p:nvPr/>
        </p:nvSpPr>
        <p:spPr>
          <a:xfrm>
            <a:off x="3889928" y="2556755"/>
            <a:ext cx="376466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- Mae meddwl, pâr, rhannu yn caniatáu i disgyblion weithio gyda'i gilydd er mwyn creu’r ateb cywir (Reading Rockets, 2023)</a:t>
            </a:r>
          </a:p>
          <a:p>
            <a:r>
              <a:rPr lang="cy-GB" dirty="0"/>
              <a:t>- Mae'n rhoi amser a chefnogaeth i ddisgyblion gan gyfoedion bod angen iddyn nhw feddwl am yr ateb cywir. (Reading Rockets, 2023).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8E59926-D267-B26D-75A1-3D6D28C00620}"/>
              </a:ext>
            </a:extLst>
          </p:cNvPr>
          <p:cNvSpPr txBox="1"/>
          <p:nvPr/>
        </p:nvSpPr>
        <p:spPr>
          <a:xfrm>
            <a:off x="8214610" y="2599751"/>
            <a:ext cx="346334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- Oherwydd bod gan yr disgyblion gyfnod hirach o amser i ymateb i'r cwestiwn, maer disgyblion yn gallu darparu esboniadau hirach, a arweiniodd at gynnydd yn eu hyder ac annog mwy o disgyblion i gymryd rhan yn y drafodaeth (Sampsel, 2013).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C4C01E2-E7EE-18BE-C6E6-959D802DF705}"/>
              </a:ext>
            </a:extLst>
          </p:cNvPr>
          <p:cNvSpPr txBox="1"/>
          <p:nvPr/>
        </p:nvSpPr>
        <p:spPr>
          <a:xfrm>
            <a:off x="3614971" y="5352752"/>
            <a:ext cx="874044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-  Mae gennych reolaeth dros bwy mae’r disgyblion yn bartneriaid gyda, ond does gennych chi ddim rheolaeth dros bwy sy'n rhannu'r wybodaeth o fewn y pâr (Cyher learning, 2021).</a:t>
            </a:r>
          </a:p>
          <a:p>
            <a:r>
              <a:rPr lang="cy-GB" dirty="0"/>
              <a:t>- Yn fy mhrofiad i, darganfyddais, wrth gwblhau'r strategaeth, mai'r un unigolion fyddai'n rhannu â'r dosbarth.  Mae hyn oherwydd bod yn well gan rai unigolion adael i eraill reoli'r sefyllfa a chadw'n dawel.</a:t>
            </a:r>
          </a:p>
          <a:p>
            <a:endParaRPr lang="cy-GB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E7C3E4C-A15A-8081-5C80-9AB7FFC1375F}"/>
              </a:ext>
            </a:extLst>
          </p:cNvPr>
          <p:cNvSpPr/>
          <p:nvPr/>
        </p:nvSpPr>
        <p:spPr>
          <a:xfrm>
            <a:off x="6968524" y="5005619"/>
            <a:ext cx="1595565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Gwendidau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26519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  <p:bldP spid="8" grpId="0"/>
      <p:bldP spid="9" grpId="0" animBg="1"/>
      <p:bldP spid="10" grpId="0"/>
      <p:bldP spid="11" grpId="0" animBg="1"/>
      <p:bldP spid="12" grpId="0"/>
      <p:bldP spid="13" grpId="0" animBg="1"/>
      <p:bldP spid="15" grpId="0"/>
      <p:bldP spid="16" grpId="0"/>
      <p:bldP spid="17" grpId="0"/>
      <p:bldP spid="1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546A20DA-C508-9D03-D79A-BC1D346A6EE5}"/>
              </a:ext>
            </a:extLst>
          </p:cNvPr>
          <p:cNvSpPr/>
          <p:nvPr/>
        </p:nvSpPr>
        <p:spPr>
          <a:xfrm>
            <a:off x="899588" y="4403589"/>
            <a:ext cx="5156616" cy="2208990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88F79D-5AD1-7134-0C05-24C5F0013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Meddwl, pâr, rhannu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8A790C3A-08CA-5BF7-C82C-44E4F085B84C}"/>
              </a:ext>
            </a:extLst>
          </p:cNvPr>
          <p:cNvSpPr/>
          <p:nvPr/>
        </p:nvSpPr>
        <p:spPr>
          <a:xfrm>
            <a:off x="904407" y="2254327"/>
            <a:ext cx="5156616" cy="1981939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EFE45F5A-2F0D-83B9-886C-50C8F68B6D83}"/>
              </a:ext>
            </a:extLst>
          </p:cNvPr>
          <p:cNvSpPr/>
          <p:nvPr/>
        </p:nvSpPr>
        <p:spPr>
          <a:xfrm>
            <a:off x="6501513" y="2289931"/>
            <a:ext cx="4786080" cy="2196718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A635697-2EC6-4671-C195-3619AE573B3D}"/>
              </a:ext>
            </a:extLst>
          </p:cNvPr>
          <p:cNvSpPr txBox="1"/>
          <p:nvPr/>
        </p:nvSpPr>
        <p:spPr>
          <a:xfrm>
            <a:off x="1442007" y="2690336"/>
            <a:ext cx="437712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- Cynigiwyd meddwl, pâr, rhannu gan yr Frank Lyman ym 1981, mae'n dadlau ei fod yn galluogi lefel gynyddol o gyfranogiad ac, felly, yn arwain at gynnydd mewn llwyddiant academaidd. Crockett, 2022).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07935EF-4381-9572-00A3-FCBD4CEF23C2}"/>
              </a:ext>
            </a:extLst>
          </p:cNvPr>
          <p:cNvSpPr/>
          <p:nvPr/>
        </p:nvSpPr>
        <p:spPr>
          <a:xfrm>
            <a:off x="2414196" y="2254328"/>
            <a:ext cx="176727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Frank Lyman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FA12970-20E8-7F5F-C6F6-2259C8C90450}"/>
              </a:ext>
            </a:extLst>
          </p:cNvPr>
          <p:cNvSpPr txBox="1"/>
          <p:nvPr/>
        </p:nvSpPr>
        <p:spPr>
          <a:xfrm>
            <a:off x="2824844" y="7053942"/>
            <a:ext cx="28464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y-GB" dirty="0"/>
          </a:p>
          <a:p>
            <a:endParaRPr lang="cy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6D6A503-278E-A8A2-2A65-E1C4B4A4A34B}"/>
              </a:ext>
            </a:extLst>
          </p:cNvPr>
          <p:cNvSpPr txBox="1"/>
          <p:nvPr/>
        </p:nvSpPr>
        <p:spPr>
          <a:xfrm>
            <a:off x="1284514" y="4858253"/>
            <a:ext cx="438676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Fe wnaeth ymchwil ar 'Galw Oer' a chanfod pa mor aneffeithiol oedd o. Yna dywedodd fod meddwl, pâr, rhannu yn caniatáu i ddisgyblion gael mwy o amser i ystyried eu hymateb, a arweiniodd at ostwng eu pryder (Lemon, D. 2010). Teach like a champion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6206050-9B46-2699-4E2B-296B22CF577D}"/>
              </a:ext>
            </a:extLst>
          </p:cNvPr>
          <p:cNvSpPr/>
          <p:nvPr/>
        </p:nvSpPr>
        <p:spPr>
          <a:xfrm>
            <a:off x="2266302" y="4403589"/>
            <a:ext cx="2063065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Doug </a:t>
            </a:r>
            <a:r>
              <a:rPr lang="en-GB" sz="28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Lemov</a:t>
            </a:r>
            <a:endParaRPr lang="en-GB" sz="2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2BC0BEA-03C0-914F-8935-0F2AC2B2A19F}"/>
              </a:ext>
            </a:extLst>
          </p:cNvPr>
          <p:cNvSpPr/>
          <p:nvPr/>
        </p:nvSpPr>
        <p:spPr>
          <a:xfrm>
            <a:off x="8311701" y="2309425"/>
            <a:ext cx="1165704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Cooper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B3DB15B-052E-D957-58BA-609FC80FC883}"/>
              </a:ext>
            </a:extLst>
          </p:cNvPr>
          <p:cNvSpPr txBox="1"/>
          <p:nvPr/>
        </p:nvSpPr>
        <p:spPr>
          <a:xfrm>
            <a:off x="6649990" y="2736616"/>
            <a:ext cx="447521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Cynigiodd y damcaniaethwr Cooper (2021) y gellid gwella'r strategaeth. Dywedodd pan fydd disgyblion yn rhannu o fewn y pâr y gallai disgybl sydd â mwy o hyder ei ddominyddu. (Crockett, 2022).</a:t>
            </a:r>
          </a:p>
        </p:txBody>
      </p:sp>
    </p:spTree>
    <p:extLst>
      <p:ext uri="{BB962C8B-B14F-4D97-AF65-F5344CB8AC3E}">
        <p14:creationId xmlns:p14="http://schemas.microsoft.com/office/powerpoint/2010/main" val="3642102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4" grpId="0" animBg="1"/>
      <p:bldP spid="6" grpId="0" animBg="1"/>
      <p:bldP spid="8" grpId="0"/>
      <p:bldP spid="10" grpId="0"/>
      <p:bldP spid="12" grpId="0"/>
      <p:bldP spid="13" grpId="0"/>
      <p:bldP spid="14" grpId="0"/>
      <p:bldP spid="1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FE38FB35-BA47-9A49-5E2F-FBB7AE98CC3D}"/>
              </a:ext>
            </a:extLst>
          </p:cNvPr>
          <p:cNvSpPr/>
          <p:nvPr/>
        </p:nvSpPr>
        <p:spPr>
          <a:xfrm>
            <a:off x="296933" y="2329543"/>
            <a:ext cx="3744423" cy="4332514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6452A4DC-A1C3-D4B8-480D-29C29E1474A6}"/>
              </a:ext>
            </a:extLst>
          </p:cNvPr>
          <p:cNvSpPr/>
          <p:nvPr/>
        </p:nvSpPr>
        <p:spPr>
          <a:xfrm>
            <a:off x="8150645" y="2312522"/>
            <a:ext cx="3864599" cy="4421114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F8398E-6848-80BF-85A0-A33456036A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/>
              <a:t>Trafodwch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casgliad</a:t>
            </a:r>
            <a:r>
              <a:rPr lang="en-US" dirty="0"/>
              <a:t> </a:t>
            </a:r>
            <a:r>
              <a:rPr lang="en-US" dirty="0" err="1"/>
              <a:t>a'ch</a:t>
            </a:r>
            <a:r>
              <a:rPr lang="en-US" dirty="0"/>
              <a:t> </a:t>
            </a:r>
            <a:r>
              <a:rPr lang="en-US" dirty="0" err="1"/>
              <a:t>argymhellion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</a:t>
            </a:r>
            <a:r>
              <a:rPr lang="en-US" dirty="0" err="1"/>
              <a:t>ymarfer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dyfodol</a:t>
            </a:r>
            <a:endParaRPr lang="en-US" dirty="0"/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887B000F-680C-8748-27AA-AE4A1B807DA1}"/>
              </a:ext>
            </a:extLst>
          </p:cNvPr>
          <p:cNvSpPr/>
          <p:nvPr/>
        </p:nvSpPr>
        <p:spPr>
          <a:xfrm>
            <a:off x="4227753" y="2349355"/>
            <a:ext cx="3736555" cy="4332514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769B95B-5509-79B4-AE98-965E60CBF0F1}"/>
              </a:ext>
            </a:extLst>
          </p:cNvPr>
          <p:cNvSpPr/>
          <p:nvPr/>
        </p:nvSpPr>
        <p:spPr>
          <a:xfrm flipH="1">
            <a:off x="813639" y="2329543"/>
            <a:ext cx="2711010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y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Tocynnau gadael</a:t>
            </a:r>
            <a:endParaRPr lang="cy-GB" sz="2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01D2AA9-315A-25FF-41E3-26D0C3F7A88A}"/>
              </a:ext>
            </a:extLst>
          </p:cNvPr>
          <p:cNvSpPr/>
          <p:nvPr/>
        </p:nvSpPr>
        <p:spPr>
          <a:xfrm>
            <a:off x="5047805" y="2337812"/>
            <a:ext cx="2188420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0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Byrddau</a:t>
            </a:r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0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gwyn</a:t>
            </a:r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0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bach</a:t>
            </a:r>
            <a:endParaRPr lang="en-GB" sz="2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0096949-F2A2-3C8A-274D-1C0A82223204}"/>
              </a:ext>
            </a:extLst>
          </p:cNvPr>
          <p:cNvSpPr/>
          <p:nvPr/>
        </p:nvSpPr>
        <p:spPr>
          <a:xfrm>
            <a:off x="8960779" y="2337812"/>
            <a:ext cx="2244332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0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Meddwl</a:t>
            </a:r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, </a:t>
            </a:r>
            <a:r>
              <a:rPr lang="en-GB" sz="20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pâr</a:t>
            </a:r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, </a:t>
            </a:r>
            <a:r>
              <a:rPr lang="en-GB" sz="20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rhannu</a:t>
            </a:r>
            <a:endParaRPr lang="en-GB" sz="2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F231930-01CB-0740-981C-F395BCE8F52A}"/>
              </a:ext>
            </a:extLst>
          </p:cNvPr>
          <p:cNvSpPr txBox="1"/>
          <p:nvPr/>
        </p:nvSpPr>
        <p:spPr>
          <a:xfrm>
            <a:off x="304800" y="2872575"/>
            <a:ext cx="3624507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sz="1600" dirty="0" err="1"/>
              <a:t>Byddwn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defnyddio'r</a:t>
            </a:r>
            <a:r>
              <a:rPr lang="en-GB" sz="1600" dirty="0"/>
              <a:t> </a:t>
            </a:r>
            <a:r>
              <a:rPr lang="en-GB" sz="1600" dirty="0" err="1"/>
              <a:t>strategaeth</a:t>
            </a:r>
            <a:r>
              <a:rPr lang="en-GB" sz="1600" dirty="0"/>
              <a:t> hon </a:t>
            </a:r>
            <a:r>
              <a:rPr lang="en-GB" sz="1600" dirty="0" err="1"/>
              <a:t>eto</a:t>
            </a:r>
            <a:r>
              <a:rPr lang="en-GB" sz="1600" dirty="0"/>
              <a:t> </a:t>
            </a:r>
            <a:r>
              <a:rPr lang="en-GB" sz="1600" dirty="0" err="1"/>
              <a:t>gan</a:t>
            </a:r>
            <a:r>
              <a:rPr lang="en-GB" sz="1600" dirty="0"/>
              <a:t> </a:t>
            </a:r>
            <a:r>
              <a:rPr lang="en-GB" sz="1600" dirty="0" err="1"/>
              <a:t>ei</a:t>
            </a:r>
            <a:r>
              <a:rPr lang="en-GB" sz="1600" dirty="0"/>
              <a:t> bod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darparu</a:t>
            </a:r>
            <a:r>
              <a:rPr lang="en-GB" sz="1600" dirty="0"/>
              <a:t> </a:t>
            </a:r>
            <a:r>
              <a:rPr lang="en-GB" sz="1600" dirty="0" err="1"/>
              <a:t>amrywiaeth</a:t>
            </a:r>
            <a:r>
              <a:rPr lang="en-GB" sz="1600" dirty="0"/>
              <a:t> o </a:t>
            </a:r>
            <a:r>
              <a:rPr lang="en-GB" sz="1600" dirty="0" err="1"/>
              <a:t>fuddion</a:t>
            </a:r>
            <a:r>
              <a:rPr lang="en-GB" sz="1600" dirty="0"/>
              <a:t>
</a:t>
            </a:r>
            <a:r>
              <a:rPr lang="en-GB" sz="1600" dirty="0" err="1"/>
              <a:t>Roedd</a:t>
            </a:r>
            <a:r>
              <a:rPr lang="en-GB" sz="1600" dirty="0"/>
              <a:t> y </a:t>
            </a:r>
            <a:r>
              <a:rPr lang="en-GB" sz="1600" dirty="0" err="1"/>
              <a:t>strategaeth</a:t>
            </a:r>
            <a:r>
              <a:rPr lang="en-GB" sz="1600" dirty="0"/>
              <a:t> hon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effeithiol</a:t>
            </a:r>
            <a:r>
              <a:rPr lang="en-GB" sz="1600" dirty="0"/>
              <a:t> </a:t>
            </a:r>
            <a:r>
              <a:rPr lang="en-GB" sz="1600" dirty="0" err="1"/>
              <a:t>gan</a:t>
            </a:r>
            <a:r>
              <a:rPr lang="en-GB" sz="1600" dirty="0"/>
              <a:t> </a:t>
            </a:r>
            <a:r>
              <a:rPr lang="en-GB" sz="1600" dirty="0" err="1"/>
              <a:t>ei</a:t>
            </a:r>
            <a:r>
              <a:rPr lang="en-GB" sz="1600" dirty="0"/>
              <a:t> bod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rhoi</a:t>
            </a:r>
            <a:r>
              <a:rPr lang="en-GB" sz="1600" dirty="0"/>
              <a:t> </a:t>
            </a:r>
            <a:r>
              <a:rPr lang="en-GB" sz="1600" dirty="0" err="1"/>
              <a:t>ymateb</a:t>
            </a:r>
            <a:r>
              <a:rPr lang="en-GB" sz="1600" dirty="0"/>
              <a:t> </a:t>
            </a:r>
            <a:r>
              <a:rPr lang="en-GB" sz="1600" dirty="0" err="1"/>
              <a:t>ar</a:t>
            </a:r>
            <a:r>
              <a:rPr lang="en-GB" sz="1600" dirty="0"/>
              <a:t> </a:t>
            </a:r>
            <a:r>
              <a:rPr lang="en-GB" sz="1600" dirty="0" err="1"/>
              <a:t>unwaith</a:t>
            </a:r>
            <a:r>
              <a:rPr lang="en-GB" sz="1600" dirty="0"/>
              <a:t> i mi o </a:t>
            </a:r>
            <a:r>
              <a:rPr lang="en-GB" sz="1600" dirty="0" err="1"/>
              <a:t>ble</a:t>
            </a:r>
            <a:r>
              <a:rPr lang="en-GB" sz="1600" dirty="0"/>
              <a:t> y </a:t>
            </a:r>
            <a:r>
              <a:rPr lang="en-GB" sz="1600" dirty="0" err="1"/>
              <a:t>maent</a:t>
            </a:r>
            <a:r>
              <a:rPr lang="en-GB" sz="1600" dirty="0"/>
              <a:t> </a:t>
            </a:r>
            <a:r>
              <a:rPr lang="en-GB" sz="1600" dirty="0" err="1"/>
              <a:t>ar</a:t>
            </a:r>
            <a:r>
              <a:rPr lang="en-GB" sz="1600" dirty="0"/>
              <a:t> </a:t>
            </a:r>
            <a:r>
              <a:rPr lang="en-GB" sz="1600" dirty="0" err="1"/>
              <a:t>lefel</a:t>
            </a:r>
            <a:r>
              <a:rPr lang="en-GB" sz="1600" dirty="0"/>
              <a:t> </a:t>
            </a:r>
            <a:r>
              <a:rPr lang="en-GB" sz="1600" dirty="0" err="1"/>
              <a:t>academaidd</a:t>
            </a:r>
            <a:r>
              <a:rPr lang="en-GB" sz="1600" dirty="0"/>
              <a:t> </a:t>
            </a:r>
            <a:r>
              <a:rPr lang="en-GB" sz="1600" dirty="0" err="1"/>
              <a:t>bresennol</a:t>
            </a:r>
            <a:r>
              <a:rPr lang="en-GB" sz="1600" dirty="0"/>
              <a:t>, ac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caniatáu</a:t>
            </a:r>
            <a:r>
              <a:rPr lang="en-GB" sz="1600" dirty="0"/>
              <a:t> i mi </a:t>
            </a:r>
            <a:r>
              <a:rPr lang="en-GB" sz="1600" dirty="0" err="1"/>
              <a:t>benderfynu</a:t>
            </a:r>
            <a:r>
              <a:rPr lang="en-GB" sz="1600" dirty="0"/>
              <a:t> a </a:t>
            </a:r>
            <a:r>
              <a:rPr lang="en-GB" sz="1600" dirty="0" err="1"/>
              <a:t>ddylwn</a:t>
            </a:r>
            <a:r>
              <a:rPr lang="en-GB" sz="1600" dirty="0"/>
              <a:t> </a:t>
            </a:r>
            <a:r>
              <a:rPr lang="en-GB" sz="1600" dirty="0" err="1"/>
              <a:t>symud</a:t>
            </a:r>
            <a:r>
              <a:rPr lang="en-GB" sz="1600" dirty="0"/>
              <a:t> </a:t>
            </a:r>
            <a:r>
              <a:rPr lang="en-GB" sz="1600" dirty="0" err="1"/>
              <a:t>ymlaen</a:t>
            </a:r>
            <a:r>
              <a:rPr lang="en-GB" sz="1600" dirty="0"/>
              <a:t> </a:t>
            </a:r>
            <a:r>
              <a:rPr lang="en-GB" sz="1600" dirty="0" err="1"/>
              <a:t>o'r</a:t>
            </a:r>
            <a:r>
              <a:rPr lang="en-GB" sz="1600" dirty="0"/>
              <a:t> </a:t>
            </a:r>
            <a:r>
              <a:rPr lang="en-GB" sz="1600" dirty="0" err="1"/>
              <a:t>gwaith</a:t>
            </a:r>
            <a:r>
              <a:rPr lang="en-GB" sz="1600" dirty="0"/>
              <a:t> </a:t>
            </a:r>
            <a:r>
              <a:rPr lang="en-GB" sz="1600" dirty="0" err="1"/>
              <a:t>presennol</a:t>
            </a:r>
            <a:r>
              <a:rPr lang="en-GB" sz="1600" dirty="0"/>
              <a:t>.
Er </a:t>
            </a:r>
            <a:r>
              <a:rPr lang="en-GB" sz="1600" dirty="0" err="1"/>
              <a:t>mwyn</a:t>
            </a:r>
            <a:r>
              <a:rPr lang="en-GB" sz="1600" dirty="0"/>
              <a:t> </a:t>
            </a:r>
            <a:r>
              <a:rPr lang="en-GB" sz="1600" dirty="0" err="1"/>
              <a:t>gwella'r</a:t>
            </a:r>
            <a:r>
              <a:rPr lang="en-GB" sz="1600" dirty="0"/>
              <a:t> </a:t>
            </a:r>
            <a:r>
              <a:rPr lang="en-GB" sz="1600" dirty="0" err="1"/>
              <a:t>strategaeth</a:t>
            </a:r>
            <a:r>
              <a:rPr lang="en-GB" sz="1600" dirty="0"/>
              <a:t> hon, </a:t>
            </a:r>
            <a:r>
              <a:rPr lang="en-GB" sz="1600" dirty="0" err="1"/>
              <a:t>byddwn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gweithredu</a:t>
            </a:r>
            <a:r>
              <a:rPr lang="en-GB" sz="1600" dirty="0"/>
              <a:t> </a:t>
            </a:r>
            <a:r>
              <a:rPr lang="en-GB" sz="1600" dirty="0" err="1"/>
              <a:t>amrywiaeth</a:t>
            </a:r>
            <a:r>
              <a:rPr lang="en-GB" sz="1600" dirty="0"/>
              <a:t> o </a:t>
            </a:r>
            <a:r>
              <a:rPr lang="en-GB" sz="1600" dirty="0" err="1"/>
              <a:t>gwestiynau</a:t>
            </a:r>
            <a:r>
              <a:rPr lang="en-GB" sz="1600" dirty="0"/>
              <a:t> </a:t>
            </a:r>
            <a:r>
              <a:rPr lang="en-GB" sz="1600" dirty="0" err="1"/>
              <a:t>gwahanol</a:t>
            </a:r>
            <a:r>
              <a:rPr lang="en-GB" sz="1600" dirty="0"/>
              <a:t> er </a:t>
            </a:r>
            <a:r>
              <a:rPr lang="en-GB" sz="1600" dirty="0" err="1"/>
              <a:t>mwyn</a:t>
            </a:r>
            <a:r>
              <a:rPr lang="en-GB" sz="1600" dirty="0"/>
              <a:t> </a:t>
            </a:r>
            <a:r>
              <a:rPr lang="en-GB" sz="1600" dirty="0" err="1"/>
              <a:t>herio’r</a:t>
            </a:r>
            <a:r>
              <a:rPr lang="en-GB" sz="1600" dirty="0"/>
              <a:t> </a:t>
            </a:r>
            <a:r>
              <a:rPr lang="en-GB" sz="1600" dirty="0" err="1"/>
              <a:t>disgyblion</a:t>
            </a:r>
            <a:r>
              <a:rPr lang="en-GB" sz="1600" dirty="0"/>
              <a:t>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E004248-BBDC-A8C9-A765-F73C662B9751}"/>
              </a:ext>
            </a:extLst>
          </p:cNvPr>
          <p:cNvSpPr txBox="1"/>
          <p:nvPr/>
        </p:nvSpPr>
        <p:spPr>
          <a:xfrm>
            <a:off x="4245431" y="2852763"/>
            <a:ext cx="379316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sz="1600" dirty="0" err="1"/>
              <a:t>Byddwn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defnyddio'r</a:t>
            </a:r>
            <a:r>
              <a:rPr lang="en-GB" sz="1600" dirty="0"/>
              <a:t> </a:t>
            </a:r>
            <a:r>
              <a:rPr lang="en-GB" sz="1600" dirty="0" err="1"/>
              <a:t>strategaeth</a:t>
            </a:r>
            <a:r>
              <a:rPr lang="en-GB" sz="1600" dirty="0"/>
              <a:t> hon </a:t>
            </a:r>
            <a:r>
              <a:rPr lang="en-GB" sz="1600" dirty="0" err="1"/>
              <a:t>eto</a:t>
            </a:r>
            <a:r>
              <a:rPr lang="en-GB" sz="1600" dirty="0"/>
              <a:t> </a:t>
            </a:r>
            <a:r>
              <a:rPr lang="en-GB" sz="1600" dirty="0" err="1"/>
              <a:t>gan</a:t>
            </a:r>
            <a:r>
              <a:rPr lang="en-GB" sz="1600" dirty="0"/>
              <a:t> </a:t>
            </a:r>
            <a:r>
              <a:rPr lang="en-GB" sz="1600" dirty="0" err="1"/>
              <a:t>ei</a:t>
            </a:r>
            <a:r>
              <a:rPr lang="en-GB" sz="1600" dirty="0"/>
              <a:t> bod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darparu</a:t>
            </a:r>
            <a:r>
              <a:rPr lang="en-GB" sz="1600" dirty="0"/>
              <a:t> </a:t>
            </a:r>
            <a:r>
              <a:rPr lang="en-GB" sz="1600" dirty="0" err="1"/>
              <a:t>amrywiaeth</a:t>
            </a:r>
            <a:r>
              <a:rPr lang="en-GB" sz="1600" dirty="0"/>
              <a:t> o </a:t>
            </a:r>
            <a:r>
              <a:rPr lang="en-GB" sz="1600" dirty="0" err="1"/>
              <a:t>fuddion</a:t>
            </a:r>
            <a:r>
              <a:rPr lang="en-GB" sz="1600" dirty="0"/>
              <a:t>
 </a:t>
            </a:r>
            <a:r>
              <a:rPr lang="en-GB" sz="1600" dirty="0" err="1"/>
              <a:t>Roedd</a:t>
            </a:r>
            <a:r>
              <a:rPr lang="en-GB" sz="1600" dirty="0"/>
              <a:t> y </a:t>
            </a:r>
            <a:r>
              <a:rPr lang="en-GB" sz="1600" dirty="0" err="1"/>
              <a:t>strategaeth</a:t>
            </a:r>
            <a:r>
              <a:rPr lang="en-GB" sz="1600" dirty="0"/>
              <a:t> hon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effeithiol</a:t>
            </a:r>
            <a:r>
              <a:rPr lang="en-GB" sz="1600" dirty="0"/>
              <a:t> </a:t>
            </a:r>
            <a:r>
              <a:rPr lang="en-GB" sz="1600" dirty="0" err="1"/>
              <a:t>gan</a:t>
            </a:r>
            <a:r>
              <a:rPr lang="en-GB" sz="1600" dirty="0"/>
              <a:t> </a:t>
            </a:r>
            <a:r>
              <a:rPr lang="en-GB" sz="1600" dirty="0" err="1"/>
              <a:t>ei</a:t>
            </a:r>
            <a:r>
              <a:rPr lang="en-GB" sz="1600" dirty="0"/>
              <a:t> bod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rhoi</a:t>
            </a:r>
            <a:r>
              <a:rPr lang="en-GB" sz="1600" dirty="0"/>
              <a:t> </a:t>
            </a:r>
            <a:r>
              <a:rPr lang="en-GB" sz="1600" dirty="0" err="1"/>
              <a:t>ymateb</a:t>
            </a:r>
            <a:r>
              <a:rPr lang="en-GB" sz="1600" dirty="0"/>
              <a:t> </a:t>
            </a:r>
            <a:r>
              <a:rPr lang="en-GB" sz="1600" dirty="0" err="1"/>
              <a:t>ar</a:t>
            </a:r>
            <a:r>
              <a:rPr lang="en-GB" sz="1600" dirty="0"/>
              <a:t> </a:t>
            </a:r>
            <a:r>
              <a:rPr lang="en-GB" sz="1600" dirty="0" err="1"/>
              <a:t>unwaith</a:t>
            </a:r>
            <a:r>
              <a:rPr lang="en-GB" sz="1600" dirty="0"/>
              <a:t> i mi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ystod</a:t>
            </a:r>
            <a:r>
              <a:rPr lang="en-GB" sz="1600" dirty="0"/>
              <a:t> y </a:t>
            </a:r>
            <a:r>
              <a:rPr lang="en-GB" sz="1600" dirty="0" err="1"/>
              <a:t>wers</a:t>
            </a:r>
            <a:r>
              <a:rPr lang="en-GB" sz="1600" dirty="0"/>
              <a:t> a </a:t>
            </a:r>
            <a:r>
              <a:rPr lang="en-GB" sz="1600" dirty="0" err="1"/>
              <a:t>hefyd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cynyddu</a:t>
            </a:r>
            <a:r>
              <a:rPr lang="en-GB" sz="1600" dirty="0"/>
              <a:t> </a:t>
            </a:r>
            <a:r>
              <a:rPr lang="en-GB" sz="1600" dirty="0" err="1"/>
              <a:t>ymgysylltiad</a:t>
            </a:r>
            <a:r>
              <a:rPr lang="en-GB" sz="1600" dirty="0"/>
              <a:t> </a:t>
            </a:r>
            <a:r>
              <a:rPr lang="en-GB" sz="1600" dirty="0" err="1"/>
              <a:t>disgyblion</a:t>
            </a:r>
            <a:r>
              <a:rPr lang="en-GB" sz="1600" dirty="0"/>
              <a:t> </a:t>
            </a:r>
            <a:r>
              <a:rPr lang="en-GB" sz="1600" dirty="0" err="1"/>
              <a:t>â</a:t>
            </a:r>
            <a:r>
              <a:rPr lang="en-GB" sz="1600" dirty="0"/>
              <a:t> </a:t>
            </a:r>
            <a:r>
              <a:rPr lang="en-GB" sz="1600" dirty="0" err="1"/>
              <a:t>hyder</a:t>
            </a:r>
            <a:r>
              <a:rPr lang="en-GB" sz="1600" dirty="0"/>
              <a:t> </a:t>
            </a:r>
            <a:r>
              <a:rPr lang="en-GB" sz="1600" dirty="0" err="1"/>
              <a:t>isel</a:t>
            </a:r>
            <a:r>
              <a:rPr lang="en-GB" sz="1600" dirty="0"/>
              <a:t>
Er </a:t>
            </a:r>
            <a:r>
              <a:rPr lang="en-GB" sz="1600" dirty="0" err="1"/>
              <a:t>mwyn</a:t>
            </a:r>
            <a:r>
              <a:rPr lang="en-GB" sz="1600" dirty="0"/>
              <a:t> </a:t>
            </a:r>
            <a:r>
              <a:rPr lang="en-GB" sz="1600" dirty="0" err="1"/>
              <a:t>gwella'r</a:t>
            </a:r>
            <a:r>
              <a:rPr lang="en-GB" sz="1600" dirty="0"/>
              <a:t> </a:t>
            </a:r>
            <a:r>
              <a:rPr lang="en-GB" sz="1600" dirty="0" err="1"/>
              <a:t>strategaeth</a:t>
            </a:r>
            <a:r>
              <a:rPr lang="en-GB" sz="1600" dirty="0"/>
              <a:t> hon, </a:t>
            </a:r>
            <a:r>
              <a:rPr lang="en-GB" sz="1600" dirty="0" err="1"/>
              <a:t>byddwn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gweithredu'r</a:t>
            </a:r>
            <a:r>
              <a:rPr lang="en-GB" sz="1600" dirty="0"/>
              <a:t> </a:t>
            </a:r>
            <a:r>
              <a:rPr lang="en-GB" sz="1600" dirty="0" err="1"/>
              <a:t>strategaeth</a:t>
            </a:r>
            <a:r>
              <a:rPr lang="en-GB" sz="1600" dirty="0"/>
              <a:t> '</a:t>
            </a:r>
            <a:r>
              <a:rPr lang="en-GB" sz="1600" dirty="0" err="1"/>
              <a:t>Meddwl</a:t>
            </a:r>
            <a:r>
              <a:rPr lang="en-GB" sz="1600" dirty="0"/>
              <a:t>, </a:t>
            </a:r>
            <a:r>
              <a:rPr lang="en-GB" sz="1600" dirty="0" err="1"/>
              <a:t>ysgrifennu</a:t>
            </a:r>
            <a:r>
              <a:rPr lang="en-GB" sz="1600" dirty="0"/>
              <a:t>, </a:t>
            </a:r>
            <a:r>
              <a:rPr lang="en-GB" sz="1600" dirty="0" err="1"/>
              <a:t>rhannu</a:t>
            </a:r>
            <a:r>
              <a:rPr lang="en-GB" sz="1600" dirty="0"/>
              <a:t>', </a:t>
            </a:r>
            <a:r>
              <a:rPr lang="en-GB" sz="1600" dirty="0" err="1"/>
              <a:t>mae</a:t>
            </a:r>
            <a:r>
              <a:rPr lang="en-GB" sz="1600" dirty="0"/>
              <a:t> </a:t>
            </a:r>
            <a:r>
              <a:rPr lang="en-GB" sz="1600" dirty="0" err="1"/>
              <a:t>hyn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caniatáu</a:t>
            </a:r>
            <a:r>
              <a:rPr lang="en-GB" sz="1600" dirty="0"/>
              <a:t> </a:t>
            </a:r>
            <a:r>
              <a:rPr lang="en-GB" sz="1600" dirty="0" err="1"/>
              <a:t>i’r</a:t>
            </a:r>
            <a:r>
              <a:rPr lang="en-GB" sz="1600" dirty="0"/>
              <a:t> </a:t>
            </a:r>
            <a:r>
              <a:rPr lang="en-GB" sz="1600" dirty="0" err="1"/>
              <a:t>disgyblion</a:t>
            </a:r>
            <a:r>
              <a:rPr lang="en-GB" sz="1600" dirty="0"/>
              <a:t> </a:t>
            </a:r>
            <a:r>
              <a:rPr lang="en-GB" sz="1600" dirty="0" err="1"/>
              <a:t>gael</a:t>
            </a:r>
            <a:r>
              <a:rPr lang="en-GB" sz="1600" dirty="0"/>
              <a:t> </a:t>
            </a:r>
            <a:r>
              <a:rPr lang="en-GB" sz="1600" dirty="0" err="1"/>
              <a:t>mwy</a:t>
            </a:r>
            <a:r>
              <a:rPr lang="en-GB" sz="1600" dirty="0"/>
              <a:t> o </a:t>
            </a:r>
            <a:r>
              <a:rPr lang="en-GB" sz="1600" dirty="0" err="1"/>
              <a:t>amser</a:t>
            </a:r>
            <a:r>
              <a:rPr lang="en-GB" sz="1600" dirty="0"/>
              <a:t> i </a:t>
            </a:r>
            <a:r>
              <a:rPr lang="en-GB" sz="1600" dirty="0" err="1"/>
              <a:t>feddwl</a:t>
            </a:r>
            <a:r>
              <a:rPr lang="en-GB" sz="1600" dirty="0"/>
              <a:t> am </a:t>
            </a:r>
            <a:r>
              <a:rPr lang="en-GB" sz="1600" dirty="0" err="1"/>
              <a:t>yr</a:t>
            </a:r>
            <a:r>
              <a:rPr lang="en-GB" sz="1600" dirty="0"/>
              <a:t> </a:t>
            </a:r>
            <a:r>
              <a:rPr lang="en-GB" sz="1600" dirty="0" err="1"/>
              <a:t>ateb</a:t>
            </a:r>
            <a:r>
              <a:rPr lang="en-GB" sz="1600" dirty="0"/>
              <a:t> </a:t>
            </a:r>
            <a:r>
              <a:rPr lang="en-GB" sz="1600" dirty="0" err="1"/>
              <a:t>cywir</a:t>
            </a:r>
            <a:r>
              <a:rPr lang="en-GB" sz="1600" dirty="0"/>
              <a:t>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69107B8-097B-6CAA-8BA5-C386FFB0A932}"/>
              </a:ext>
            </a:extLst>
          </p:cNvPr>
          <p:cNvSpPr txBox="1"/>
          <p:nvPr/>
        </p:nvSpPr>
        <p:spPr>
          <a:xfrm>
            <a:off x="8224935" y="2834791"/>
            <a:ext cx="3864599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sz="1600" dirty="0" err="1"/>
              <a:t>Byddwn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defnyddio'r</a:t>
            </a:r>
            <a:r>
              <a:rPr lang="en-GB" sz="1600" dirty="0"/>
              <a:t> </a:t>
            </a:r>
            <a:r>
              <a:rPr lang="en-GB" sz="1600" dirty="0" err="1"/>
              <a:t>strategaeth</a:t>
            </a:r>
            <a:r>
              <a:rPr lang="en-GB" sz="1600" dirty="0"/>
              <a:t> hon </a:t>
            </a:r>
            <a:r>
              <a:rPr lang="en-GB" sz="1600" dirty="0" err="1"/>
              <a:t>eto</a:t>
            </a:r>
            <a:r>
              <a:rPr lang="en-GB" sz="1600" dirty="0"/>
              <a:t> </a:t>
            </a:r>
            <a:r>
              <a:rPr lang="en-GB" sz="1600" dirty="0" err="1"/>
              <a:t>gan</a:t>
            </a:r>
            <a:r>
              <a:rPr lang="en-GB" sz="1600" dirty="0"/>
              <a:t> </a:t>
            </a:r>
            <a:r>
              <a:rPr lang="en-GB" sz="1600" dirty="0" err="1"/>
              <a:t>ei</a:t>
            </a:r>
            <a:r>
              <a:rPr lang="en-GB" sz="1600" dirty="0"/>
              <a:t> bod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darparu</a:t>
            </a:r>
            <a:r>
              <a:rPr lang="en-GB" sz="1600" dirty="0"/>
              <a:t> </a:t>
            </a:r>
            <a:r>
              <a:rPr lang="en-GB" sz="1600" dirty="0" err="1"/>
              <a:t>amrywiaeth</a:t>
            </a:r>
            <a:r>
              <a:rPr lang="en-GB" sz="1600" dirty="0"/>
              <a:t> o </a:t>
            </a:r>
            <a:r>
              <a:rPr lang="en-GB" sz="1600" dirty="0" err="1"/>
              <a:t>fuddion</a:t>
            </a:r>
            <a:r>
              <a:rPr lang="en-GB" sz="1600" dirty="0"/>
              <a:t>.
</a:t>
            </a:r>
            <a:r>
              <a:rPr lang="en-GB" sz="1600" dirty="0" err="1"/>
              <a:t>Roedd</a:t>
            </a:r>
            <a:r>
              <a:rPr lang="en-GB" sz="1600" dirty="0"/>
              <a:t> y </a:t>
            </a:r>
            <a:r>
              <a:rPr lang="en-GB" sz="1600" dirty="0" err="1"/>
              <a:t>strategaeth</a:t>
            </a:r>
            <a:r>
              <a:rPr lang="en-GB" sz="1600" dirty="0"/>
              <a:t> hon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effeithiol</a:t>
            </a:r>
            <a:r>
              <a:rPr lang="en-GB" sz="1600" dirty="0"/>
              <a:t> </a:t>
            </a:r>
            <a:r>
              <a:rPr lang="en-GB" sz="1600" dirty="0" err="1"/>
              <a:t>gan</a:t>
            </a:r>
            <a:r>
              <a:rPr lang="en-GB" sz="1600" dirty="0"/>
              <a:t> </a:t>
            </a:r>
            <a:r>
              <a:rPr lang="en-GB" sz="1600" dirty="0" err="1"/>
              <a:t>ei</a:t>
            </a:r>
            <a:r>
              <a:rPr lang="en-GB" sz="1600" dirty="0"/>
              <a:t> bod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rhoi</a:t>
            </a:r>
            <a:r>
              <a:rPr lang="en-GB" sz="1600" dirty="0"/>
              <a:t> </a:t>
            </a:r>
            <a:r>
              <a:rPr lang="en-GB" sz="1600" dirty="0" err="1"/>
              <a:t>cyfnod</a:t>
            </a:r>
            <a:r>
              <a:rPr lang="en-GB" sz="1600" dirty="0"/>
              <a:t> </a:t>
            </a:r>
            <a:r>
              <a:rPr lang="en-GB" sz="1600" dirty="0" err="1"/>
              <a:t>hirach</a:t>
            </a:r>
            <a:r>
              <a:rPr lang="en-GB" sz="1600" dirty="0"/>
              <a:t> o </a:t>
            </a:r>
            <a:r>
              <a:rPr lang="en-GB" sz="1600" dirty="0" err="1"/>
              <a:t>amser</a:t>
            </a:r>
            <a:r>
              <a:rPr lang="en-GB" sz="1600" dirty="0"/>
              <a:t> </a:t>
            </a:r>
            <a:r>
              <a:rPr lang="en-GB" sz="1600" dirty="0" err="1"/>
              <a:t>i’r</a:t>
            </a:r>
            <a:r>
              <a:rPr lang="en-GB" sz="1600" dirty="0"/>
              <a:t> </a:t>
            </a:r>
            <a:r>
              <a:rPr lang="en-GB" sz="1600" dirty="0" err="1"/>
              <a:t>disgyblion</a:t>
            </a:r>
            <a:r>
              <a:rPr lang="en-GB" sz="1600" dirty="0"/>
              <a:t> </a:t>
            </a:r>
            <a:r>
              <a:rPr lang="en-GB" sz="1600" dirty="0" err="1"/>
              <a:t>lunio</a:t>
            </a:r>
            <a:r>
              <a:rPr lang="en-GB" sz="1600" dirty="0"/>
              <a:t> </a:t>
            </a:r>
            <a:r>
              <a:rPr lang="en-GB" sz="1600" dirty="0" err="1"/>
              <a:t>ateb</a:t>
            </a:r>
            <a:r>
              <a:rPr lang="en-GB" sz="1600" dirty="0"/>
              <a:t>, a </a:t>
            </a:r>
            <a:r>
              <a:rPr lang="en-GB" sz="1600" dirty="0" err="1"/>
              <a:t>arweiniodd</a:t>
            </a:r>
            <a:r>
              <a:rPr lang="en-GB" sz="1600" dirty="0"/>
              <a:t> at </a:t>
            </a:r>
            <a:r>
              <a:rPr lang="en-GB" sz="1600" dirty="0" err="1"/>
              <a:t>roi</a:t>
            </a:r>
            <a:r>
              <a:rPr lang="en-GB" sz="1600" dirty="0"/>
              <a:t> </a:t>
            </a:r>
            <a:r>
              <a:rPr lang="en-GB" sz="1600" dirty="0" err="1"/>
              <a:t>atebion</a:t>
            </a:r>
            <a:r>
              <a:rPr lang="en-GB" sz="1600" dirty="0"/>
              <a:t> </a:t>
            </a:r>
            <a:r>
              <a:rPr lang="en-GB" sz="1600" dirty="0" err="1"/>
              <a:t>mwy</a:t>
            </a:r>
            <a:r>
              <a:rPr lang="en-GB" sz="1600" dirty="0"/>
              <a:t> </a:t>
            </a:r>
            <a:r>
              <a:rPr lang="en-GB" sz="1600" dirty="0" err="1"/>
              <a:t>manwl</a:t>
            </a:r>
            <a:r>
              <a:rPr lang="en-GB" sz="1600" dirty="0"/>
              <a:t> a </a:t>
            </a:r>
            <a:r>
              <a:rPr lang="en-GB" sz="1600" dirty="0" err="1"/>
              <a:t>chynyddu</a:t>
            </a:r>
            <a:r>
              <a:rPr lang="en-GB" sz="1600" dirty="0"/>
              <a:t> </a:t>
            </a:r>
            <a:r>
              <a:rPr lang="en-GB" sz="1600" dirty="0" err="1"/>
              <a:t>eu</a:t>
            </a:r>
            <a:r>
              <a:rPr lang="en-GB" sz="1600" dirty="0"/>
              <a:t> </a:t>
            </a:r>
            <a:r>
              <a:rPr lang="en-GB" sz="1600" dirty="0" err="1"/>
              <a:t>hyder</a:t>
            </a:r>
            <a:r>
              <a:rPr lang="en-GB" sz="1600" dirty="0"/>
              <a:t>. 
Er </a:t>
            </a:r>
            <a:r>
              <a:rPr lang="en-GB" sz="1600" dirty="0" err="1"/>
              <a:t>mwyn</a:t>
            </a:r>
            <a:r>
              <a:rPr lang="en-GB" sz="1600" dirty="0"/>
              <a:t> </a:t>
            </a:r>
            <a:r>
              <a:rPr lang="en-GB" sz="1600" dirty="0" err="1"/>
              <a:t>gwella'r</a:t>
            </a:r>
            <a:r>
              <a:rPr lang="en-GB" sz="1600" dirty="0"/>
              <a:t> </a:t>
            </a:r>
            <a:r>
              <a:rPr lang="en-GB" sz="1600" dirty="0" err="1"/>
              <a:t>strategaeth</a:t>
            </a:r>
            <a:r>
              <a:rPr lang="en-GB" sz="1600" dirty="0"/>
              <a:t> hon, </a:t>
            </a:r>
            <a:r>
              <a:rPr lang="en-GB" sz="1600" dirty="0" err="1"/>
              <a:t>byddwn</a:t>
            </a:r>
            <a:r>
              <a:rPr lang="en-GB" sz="1600" dirty="0"/>
              <a:t> </a:t>
            </a:r>
            <a:r>
              <a:rPr lang="en-GB" sz="1600" dirty="0" err="1"/>
              <a:t>i'n</a:t>
            </a:r>
            <a:r>
              <a:rPr lang="en-GB" sz="1600" dirty="0"/>
              <a:t> </a:t>
            </a:r>
            <a:r>
              <a:rPr lang="en-GB" sz="1600" dirty="0" err="1"/>
              <a:t>dewis</a:t>
            </a:r>
            <a:r>
              <a:rPr lang="en-GB" sz="1600" dirty="0"/>
              <a:t> </a:t>
            </a:r>
            <a:r>
              <a:rPr lang="en-GB" sz="1600" dirty="0" err="1"/>
              <a:t>pwy</a:t>
            </a:r>
            <a:r>
              <a:rPr lang="en-GB" sz="1600" dirty="0"/>
              <a:t> </a:t>
            </a:r>
            <a:r>
              <a:rPr lang="en-GB" sz="1600" dirty="0" err="1"/>
              <a:t>mae’r</a:t>
            </a:r>
            <a:r>
              <a:rPr lang="en-GB" sz="1600" dirty="0"/>
              <a:t> </a:t>
            </a:r>
            <a:r>
              <a:rPr lang="en-GB" sz="1600" dirty="0" err="1"/>
              <a:t>disgybl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bartneriaid</a:t>
            </a:r>
            <a:r>
              <a:rPr lang="en-GB" sz="1600" dirty="0"/>
              <a:t> </a:t>
            </a:r>
            <a:r>
              <a:rPr lang="en-GB" sz="1600" dirty="0" err="1"/>
              <a:t>gyda</a:t>
            </a:r>
            <a:r>
              <a:rPr lang="en-GB" sz="1600" dirty="0"/>
              <a:t>. </a:t>
            </a:r>
            <a:r>
              <a:rPr lang="en-GB" sz="1600" dirty="0" err="1"/>
              <a:t>Yna</a:t>
            </a:r>
            <a:r>
              <a:rPr lang="en-GB" sz="1600" dirty="0"/>
              <a:t> </a:t>
            </a:r>
            <a:r>
              <a:rPr lang="en-GB" sz="1600" dirty="0" err="1"/>
              <a:t>rhowch</a:t>
            </a:r>
            <a:r>
              <a:rPr lang="en-GB" sz="1600" dirty="0"/>
              <a:t> </a:t>
            </a:r>
            <a:r>
              <a:rPr lang="en-GB" sz="1600" dirty="0" err="1"/>
              <a:t>wybod</a:t>
            </a:r>
            <a:r>
              <a:rPr lang="en-GB" sz="1600" dirty="0"/>
              <a:t> </a:t>
            </a:r>
            <a:r>
              <a:rPr lang="en-GB" sz="1600" dirty="0" err="1"/>
              <a:t>iddynt</a:t>
            </a:r>
            <a:r>
              <a:rPr lang="en-GB" sz="1600" dirty="0"/>
              <a:t> </a:t>
            </a:r>
            <a:r>
              <a:rPr lang="en-GB" sz="1600" dirty="0" err="1"/>
              <a:t>fy</a:t>
            </a:r>
            <a:r>
              <a:rPr lang="en-GB" sz="1600" dirty="0"/>
              <a:t> mod </a:t>
            </a:r>
            <a:r>
              <a:rPr lang="en-GB" sz="1600" dirty="0" err="1"/>
              <a:t>i'n</a:t>
            </a:r>
            <a:r>
              <a:rPr lang="en-GB" sz="1600" dirty="0"/>
              <a:t> </a:t>
            </a:r>
            <a:r>
              <a:rPr lang="en-GB" sz="1600" dirty="0" err="1"/>
              <a:t>mynd</a:t>
            </a:r>
            <a:r>
              <a:rPr lang="en-GB" sz="1600" dirty="0"/>
              <a:t> i </a:t>
            </a:r>
            <a:r>
              <a:rPr lang="en-GB" sz="1600" dirty="0" err="1"/>
              <a:t>fod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defnyddio</a:t>
            </a:r>
            <a:r>
              <a:rPr lang="en-GB" sz="1600" dirty="0"/>
              <a:t> </a:t>
            </a:r>
            <a:r>
              <a:rPr lang="en-GB" sz="1600" dirty="0" err="1"/>
              <a:t>generadur</a:t>
            </a:r>
            <a:r>
              <a:rPr lang="en-GB" sz="1600" dirty="0"/>
              <a:t> </a:t>
            </a:r>
            <a:r>
              <a:rPr lang="en-GB" sz="1600" dirty="0" err="1"/>
              <a:t>enw</a:t>
            </a:r>
            <a:r>
              <a:rPr lang="en-GB" sz="1600" dirty="0"/>
              <a:t> </a:t>
            </a:r>
            <a:r>
              <a:rPr lang="en-GB" sz="1600" dirty="0" err="1"/>
              <a:t>ar</a:t>
            </a:r>
            <a:r>
              <a:rPr lang="en-GB" sz="1600" dirty="0"/>
              <a:t> hap felly </a:t>
            </a:r>
            <a:r>
              <a:rPr lang="en-GB" sz="1600" dirty="0" err="1"/>
              <a:t>mae</a:t>
            </a:r>
            <a:r>
              <a:rPr lang="en-GB" sz="1600" dirty="0"/>
              <a:t> </a:t>
            </a:r>
            <a:r>
              <a:rPr lang="en-GB" sz="1600" dirty="0" err="1"/>
              <a:t>pob</a:t>
            </a:r>
            <a:r>
              <a:rPr lang="en-GB" sz="1600" dirty="0"/>
              <a:t> </a:t>
            </a:r>
            <a:r>
              <a:rPr lang="en-GB" sz="1600" dirty="0" err="1"/>
              <a:t>disgybl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meddwl</a:t>
            </a:r>
            <a:r>
              <a:rPr lang="en-GB" sz="1600" dirty="0"/>
              <a:t> am </a:t>
            </a:r>
            <a:r>
              <a:rPr lang="en-GB" sz="1600" dirty="0" err="1"/>
              <a:t>ateb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4268142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7" grpId="0" animBg="1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88141D-06D1-63EE-ECE0-9C261DFDEE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Safonnau 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E9E55318-4059-40E9-0A54-F22FBC1F6640}"/>
              </a:ext>
            </a:extLst>
          </p:cNvPr>
          <p:cNvSpPr/>
          <p:nvPr/>
        </p:nvSpPr>
        <p:spPr>
          <a:xfrm>
            <a:off x="3556000" y="2416136"/>
            <a:ext cx="5080000" cy="688622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</a:rPr>
              <a:t>Asesu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D1EF1BD9-262E-BFB1-CD86-27449731326D}"/>
              </a:ext>
            </a:extLst>
          </p:cNvPr>
          <p:cNvSpPr/>
          <p:nvPr/>
        </p:nvSpPr>
        <p:spPr>
          <a:xfrm>
            <a:off x="3556000" y="4246668"/>
            <a:ext cx="5080000" cy="688622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</a:rPr>
              <a:t>Darllen enhangach a chanfyddiadau ymchwil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91832B34-865A-9CE4-70C4-F6193943C5FD}"/>
              </a:ext>
            </a:extLst>
          </p:cNvPr>
          <p:cNvSpPr/>
          <p:nvPr/>
        </p:nvSpPr>
        <p:spPr>
          <a:xfrm>
            <a:off x="3556000" y="3331402"/>
            <a:ext cx="5080000" cy="688622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</a:rPr>
              <a:t>Datblygu technegau newydd</a:t>
            </a:r>
          </a:p>
        </p:txBody>
      </p:sp>
    </p:spTree>
    <p:extLst>
      <p:ext uri="{BB962C8B-B14F-4D97-AF65-F5344CB8AC3E}">
        <p14:creationId xmlns:p14="http://schemas.microsoft.com/office/powerpoint/2010/main" val="231283389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AC13F5-30B5-6897-B885-0344F8CCFDE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/>
              <a:t>Unrhyw</a:t>
            </a:r>
            <a:r>
              <a:rPr lang="en-US" dirty="0"/>
              <a:t> </a:t>
            </a:r>
            <a:r>
              <a:rPr lang="en-US" dirty="0" err="1"/>
              <a:t>gwestiynau</a:t>
            </a:r>
            <a:r>
              <a:rPr lang="en-US" dirty="0"/>
              <a:t>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A30DC76-5098-2034-558E-B529BCBCAD6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8083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6D1B62-3AF8-8EAF-8800-AE150FBED4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Rhestr gyfeirio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829876-0976-4C3D-03FC-DBC9D22947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251545"/>
            <a:ext cx="7729728" cy="4032579"/>
          </a:xfrm>
          <a:ln>
            <a:solidFill>
              <a:schemeClr val="bg1"/>
            </a:solidFill>
          </a:ln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2400" i="1" kern="100" dirty="0">
                <a:effectLst/>
                <a:latin typeface="Times New Roman" panose="02020603050405020304" pitchFamily="18" charset="0"/>
                <a:ea typeface="Menlo" panose="020B0609030804020204" pitchFamily="49" charset="0"/>
                <a:cs typeface="Times New Roman" panose="02020603050405020304" pitchFamily="18" charset="0"/>
              </a:rPr>
              <a:t>1) Cambridge assessment international education (2011). getting started with assessment for learning.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2400" i="1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Menlo" panose="020B0609030804020204" pitchFamily="49" charset="0"/>
                <a:cs typeface="Times New Roman" panose="02020603050405020304" pitchFamily="18" charset="0"/>
                <a:hlinkClick r:id="rId3"/>
              </a:rPr>
              <a:t>https://cambridge-community.org.uk/professional-development/gswafl/index.html</a:t>
            </a:r>
            <a:endParaRPr lang="en-GB" sz="2400" i="1" kern="100" dirty="0">
              <a:effectLst/>
              <a:latin typeface="Times New Roman" panose="02020603050405020304" pitchFamily="18" charset="0"/>
              <a:ea typeface="Menlo" panose="020B0609030804020204" pitchFamily="49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GB" sz="2400" i="1" kern="100" dirty="0">
                <a:effectLst/>
                <a:latin typeface="Times New Roman" panose="02020603050405020304" pitchFamily="18" charset="0"/>
                <a:ea typeface="Menlo" panose="020B0609030804020204" pitchFamily="49" charset="0"/>
                <a:cs typeface="Times New Roman" panose="02020603050405020304" pitchFamily="18" charset="0"/>
              </a:rPr>
              <a:t>2) Bullock, D. (</a:t>
            </a:r>
            <a:r>
              <a:rPr lang="en-GB" sz="2400" i="1" kern="100" dirty="0" err="1">
                <a:effectLst/>
                <a:latin typeface="Times New Roman" panose="02020603050405020304" pitchFamily="18" charset="0"/>
                <a:ea typeface="Menlo" panose="020B0609030804020204" pitchFamily="49" charset="0"/>
                <a:cs typeface="Times New Roman" panose="02020603050405020304" pitchFamily="18" charset="0"/>
              </a:rPr>
              <a:t>d.d</a:t>
            </a:r>
            <a:r>
              <a:rPr lang="en-GB" sz="2400" i="1" kern="100" dirty="0">
                <a:effectLst/>
                <a:latin typeface="Times New Roman" panose="02020603050405020304" pitchFamily="18" charset="0"/>
                <a:ea typeface="Menlo" panose="020B0609030804020204" pitchFamily="49" charset="0"/>
                <a:cs typeface="Times New Roman" panose="02020603050405020304" pitchFamily="18" charset="0"/>
              </a:rPr>
              <a:t>). Assessment for learning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2400" i="1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Menlo" panose="020B0609030804020204" pitchFamily="49" charset="0"/>
                <a:cs typeface="Times New Roman" panose="02020603050405020304" pitchFamily="18" charset="0"/>
                <a:hlinkClick r:id="rId4"/>
              </a:rPr>
              <a:t>https://www.teachingenglish.org.uk/professional-development/teachers/assessing-learning/articles/assessment-learning#:~:text=AfL%20originates%20in%20the%20research,is%20understood%20about%20what%20happens</a:t>
            </a:r>
            <a:r>
              <a:rPr lang="en-GB" sz="2400" i="1" kern="100" dirty="0">
                <a:effectLst/>
                <a:latin typeface="Times New Roman" panose="02020603050405020304" pitchFamily="18" charset="0"/>
                <a:ea typeface="Menlo" panose="020B0609030804020204" pitchFamily="49" charset="0"/>
                <a:cs typeface="Times New Roman" panose="02020603050405020304" pitchFamily="18" charset="0"/>
              </a:rPr>
              <a:t>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2400" i="1" kern="100" dirty="0">
                <a:effectLst/>
                <a:latin typeface="Times New Roman" panose="02020603050405020304" pitchFamily="18" charset="0"/>
                <a:ea typeface="Menlo" panose="020B0609030804020204" pitchFamily="49" charset="0"/>
                <a:cs typeface="Times New Roman" panose="02020603050405020304" pitchFamily="18" charset="0"/>
              </a:rPr>
              <a:t>3) Black, P., &amp; </a:t>
            </a:r>
            <a:r>
              <a:rPr lang="en-GB" sz="2400" i="1" kern="100" dirty="0" err="1">
                <a:effectLst/>
                <a:latin typeface="Times New Roman" panose="02020603050405020304" pitchFamily="18" charset="0"/>
                <a:ea typeface="Menlo" panose="020B0609030804020204" pitchFamily="49" charset="0"/>
                <a:cs typeface="Times New Roman" panose="02020603050405020304" pitchFamily="18" charset="0"/>
              </a:rPr>
              <a:t>Wiliam</a:t>
            </a:r>
            <a:r>
              <a:rPr lang="en-GB" sz="2400" i="1" kern="100" dirty="0">
                <a:effectLst/>
                <a:latin typeface="Times New Roman" panose="02020603050405020304" pitchFamily="18" charset="0"/>
                <a:ea typeface="Menlo" panose="020B0609030804020204" pitchFamily="49" charset="0"/>
                <a:cs typeface="Times New Roman" panose="02020603050405020304" pitchFamily="18" charset="0"/>
              </a:rPr>
              <a:t>, D. (1998). Assessment and Classroom Learning. Assessment in Education: Principles, Policy &amp; Practice.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2400" i="1" kern="100" dirty="0">
                <a:effectLst/>
                <a:latin typeface="Times New Roman" panose="02020603050405020304" pitchFamily="18" charset="0"/>
                <a:ea typeface="Menlo" panose="020B0609030804020204" pitchFamily="49" charset="0"/>
                <a:cs typeface="Times New Roman" panose="02020603050405020304" pitchFamily="18" charset="0"/>
              </a:rPr>
              <a:t>4) Black, P. &amp; </a:t>
            </a:r>
            <a:r>
              <a:rPr lang="en-GB" sz="2400" i="1" kern="100" dirty="0" err="1">
                <a:effectLst/>
                <a:latin typeface="Times New Roman" panose="02020603050405020304" pitchFamily="18" charset="0"/>
                <a:ea typeface="Menlo" panose="020B0609030804020204" pitchFamily="49" charset="0"/>
                <a:cs typeface="Times New Roman" panose="02020603050405020304" pitchFamily="18" charset="0"/>
              </a:rPr>
              <a:t>Wiliam</a:t>
            </a:r>
            <a:r>
              <a:rPr lang="en-GB" sz="2400" i="1" kern="100" dirty="0">
                <a:effectLst/>
                <a:latin typeface="Times New Roman" panose="02020603050405020304" pitchFamily="18" charset="0"/>
                <a:ea typeface="Menlo" panose="020B0609030804020204" pitchFamily="49" charset="0"/>
                <a:cs typeface="Times New Roman" panose="02020603050405020304" pitchFamily="18" charset="0"/>
              </a:rPr>
              <a:t>, D. (1998). Inside the black box: raising standards through classroom assessment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y-GB" sz="2400" i="1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Menlo" panose="020B0609030804020204" pitchFamily="49" charset="0"/>
                <a:cs typeface="Times New Roman" panose="02020603050405020304" pitchFamily="18" charset="0"/>
                <a:hlinkClick r:id="rId5"/>
              </a:rPr>
              <a:t>https://kappanonline.org/inside-the-black-box-raising-standards-through-classroom-assessment/#:~:text=The%20main%20plank%20of%20our,can%20raise%20standards%20of%20achievement</a:t>
            </a:r>
            <a:r>
              <a:rPr lang="cy-GB" sz="2400" i="1" kern="100" dirty="0">
                <a:effectLst/>
                <a:latin typeface="Times New Roman" panose="02020603050405020304" pitchFamily="18" charset="0"/>
                <a:ea typeface="Menlo" panose="020B0609030804020204" pitchFamily="49" charset="0"/>
                <a:cs typeface="Times New Roman" panose="02020603050405020304" pitchFamily="18" charset="0"/>
              </a:rPr>
              <a:t>.</a:t>
            </a:r>
            <a:endParaRPr lang="en-GB" sz="2400" i="1" kern="100" dirty="0">
              <a:effectLst/>
              <a:latin typeface="Times New Roman" panose="02020603050405020304" pitchFamily="18" charset="0"/>
              <a:ea typeface="Menlo" panose="020B0609030804020204" pitchFamily="49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GB" sz="2400" i="1" kern="100" dirty="0">
                <a:effectLst/>
                <a:latin typeface="Times New Roman" panose="02020603050405020304" pitchFamily="18" charset="0"/>
                <a:ea typeface="Menlo" panose="020B0609030804020204" pitchFamily="49" charset="0"/>
                <a:cs typeface="Times New Roman" panose="02020603050405020304" pitchFamily="18" charset="0"/>
              </a:rPr>
              <a:t>5) structural learning (2022). Exit tickets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y-GB" sz="2400" i="1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Menlo" panose="020B0609030804020204" pitchFamily="49" charset="0"/>
                <a:cs typeface="Times New Roman" panose="02020603050405020304" pitchFamily="18" charset="0"/>
                <a:hlinkClick r:id="rId6"/>
              </a:rPr>
              <a:t>https://www.structural-learning.com/post/exit-tickets</a:t>
            </a:r>
            <a:endParaRPr lang="en-GB" sz="2400" i="1" kern="100" dirty="0">
              <a:effectLst/>
              <a:latin typeface="Times New Roman" panose="02020603050405020304" pitchFamily="18" charset="0"/>
              <a:ea typeface="Menlo" panose="020B0609030804020204" pitchFamily="49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GB" sz="2400" i="1" kern="100" dirty="0">
                <a:effectLst/>
                <a:latin typeface="Times New Roman" panose="02020603050405020304" pitchFamily="18" charset="0"/>
                <a:ea typeface="Menlo" panose="020B0609030804020204" pitchFamily="49" charset="0"/>
                <a:cs typeface="Times New Roman" panose="02020603050405020304" pitchFamily="18" charset="0"/>
              </a:rPr>
              <a:t>6) </a:t>
            </a:r>
            <a:r>
              <a:rPr lang="en-GB" sz="2400" i="1" kern="100" dirty="0" err="1">
                <a:effectLst/>
                <a:latin typeface="Times New Roman" panose="02020603050405020304" pitchFamily="18" charset="0"/>
                <a:ea typeface="Menlo" panose="020B0609030804020204" pitchFamily="49" charset="0"/>
                <a:cs typeface="Times New Roman" panose="02020603050405020304" pitchFamily="18" charset="0"/>
              </a:rPr>
              <a:t>Hartsdown</a:t>
            </a:r>
            <a:r>
              <a:rPr lang="en-GB" sz="2400" i="1" kern="100" dirty="0">
                <a:effectLst/>
                <a:latin typeface="Times New Roman" panose="02020603050405020304" pitchFamily="18" charset="0"/>
                <a:ea typeface="Menlo" panose="020B0609030804020204" pitchFamily="49" charset="0"/>
                <a:cs typeface="Times New Roman" panose="02020603050405020304" pitchFamily="18" charset="0"/>
              </a:rPr>
              <a:t> (2025) Exit tickets </a:t>
            </a:r>
            <a:r>
              <a:rPr lang="en-GB" sz="2400" i="1" kern="1200" dirty="0">
                <a:solidFill>
                  <a:srgbClr val="262626"/>
                </a:solidFill>
                <a:effectLst/>
                <a:latin typeface="Times New Roman" panose="02020603050405020304" pitchFamily="18" charset="0"/>
                <a:ea typeface="Menlo" panose="020B0609030804020204" pitchFamily="49" charset="0"/>
                <a:cs typeface="Times New Roman" panose="02020603050405020304" pitchFamily="18" charset="0"/>
              </a:rPr>
              <a:t> </a:t>
            </a:r>
            <a:endParaRPr lang="en-GB" sz="2400" i="1" kern="100" dirty="0">
              <a:effectLst/>
              <a:latin typeface="Times New Roman" panose="02020603050405020304" pitchFamily="18" charset="0"/>
              <a:ea typeface="Menlo" panose="020B0609030804020204" pitchFamily="49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cy-GB" sz="2400" i="1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Menlo" panose="020B0609030804020204" pitchFamily="49" charset="0"/>
                <a:cs typeface="Times New Roman" panose="02020603050405020304" pitchFamily="18" charset="0"/>
                <a:hlinkClick r:id="rId7"/>
              </a:rPr>
              <a:t>https://hartsdown.org/afl-exit-tickets/</a:t>
            </a:r>
            <a:endParaRPr lang="en-GB" sz="2400" i="1" kern="100" dirty="0">
              <a:effectLst/>
              <a:latin typeface="Times New Roman" panose="02020603050405020304" pitchFamily="18" charset="0"/>
              <a:ea typeface="Menlo" panose="020B0609030804020204" pitchFamily="49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GB" sz="2400" i="1" kern="100" dirty="0">
                <a:effectLst/>
                <a:latin typeface="Times New Roman" panose="02020603050405020304" pitchFamily="18" charset="0"/>
                <a:ea typeface="Menlo" panose="020B0609030804020204" pitchFamily="49" charset="0"/>
                <a:cs typeface="Times New Roman" panose="02020603050405020304" pitchFamily="18" charset="0"/>
              </a:rPr>
              <a:t>7)</a:t>
            </a:r>
            <a:r>
              <a:rPr lang="en-GB" sz="2400" i="1" kern="100" dirty="0" err="1">
                <a:effectLst/>
                <a:latin typeface="Times New Roman" panose="02020603050405020304" pitchFamily="18" charset="0"/>
                <a:ea typeface="Menlo" panose="020B0609030804020204" pitchFamily="49" charset="0"/>
                <a:cs typeface="Times New Roman" panose="02020603050405020304" pitchFamily="18" charset="0"/>
              </a:rPr>
              <a:t>Theeffortfuleducator</a:t>
            </a:r>
            <a:r>
              <a:rPr lang="en-GB" sz="2400" i="1" kern="100" dirty="0">
                <a:effectLst/>
                <a:latin typeface="Times New Roman" panose="02020603050405020304" pitchFamily="18" charset="0"/>
                <a:ea typeface="Menlo" panose="020B0609030804020204" pitchFamily="49" charset="0"/>
                <a:cs typeface="Times New Roman" panose="02020603050405020304" pitchFamily="18" charset="0"/>
              </a:rPr>
              <a:t> (2022). Improving the exit ticket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y-GB" sz="2400" i="1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Menlo" panose="020B0609030804020204" pitchFamily="49" charset="0"/>
                <a:cs typeface="Times New Roman" panose="02020603050405020304" pitchFamily="18" charset="0"/>
                <a:hlinkClick r:id="rId8"/>
              </a:rPr>
              <a:t>https://theeffortfuleducator.com/2022/11/02/improving-the-exit-ticket/</a:t>
            </a:r>
            <a:endParaRPr lang="en-GB" sz="2400" i="1" kern="100" dirty="0">
              <a:effectLst/>
              <a:latin typeface="Times New Roman" panose="02020603050405020304" pitchFamily="18" charset="0"/>
              <a:ea typeface="Menlo" panose="020B0609030804020204" pitchFamily="49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GB" sz="2400" i="1" kern="100" dirty="0">
                <a:effectLst/>
                <a:latin typeface="Times New Roman" panose="02020603050405020304" pitchFamily="18" charset="0"/>
                <a:ea typeface="Menlo" panose="020B0609030804020204" pitchFamily="49" charset="0"/>
                <a:cs typeface="Times New Roman" panose="02020603050405020304" pitchFamily="18" charset="0"/>
              </a:rPr>
              <a:t>8) Inclusive pedagogy. (2020). Growth mindset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y-GB" sz="2400" i="1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Menlo" panose="020B0609030804020204" pitchFamily="49" charset="0"/>
                <a:cs typeface="Times New Roman" panose="02020603050405020304" pitchFamily="18" charset="0"/>
                <a:hlinkClick r:id="rId9"/>
              </a:rPr>
              <a:t>https://clas.ucdenver.edu/inclusive-pedagogy/modules/growth-mindset</a:t>
            </a:r>
            <a:endParaRPr lang="en-GB" sz="2400" i="1" kern="100" dirty="0">
              <a:effectLst/>
              <a:latin typeface="Times New Roman" panose="02020603050405020304" pitchFamily="18" charset="0"/>
              <a:ea typeface="Menlo" panose="020B0609030804020204" pitchFamily="49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GB" sz="2400" i="1" kern="100" dirty="0">
                <a:effectLst/>
                <a:latin typeface="Times New Roman" panose="02020603050405020304" pitchFamily="18" charset="0"/>
                <a:ea typeface="Menlo" panose="020B0609030804020204" pitchFamily="49" charset="0"/>
                <a:cs typeface="Times New Roman" panose="02020603050405020304" pitchFamily="18" charset="0"/>
              </a:rPr>
              <a:t>9) </a:t>
            </a:r>
            <a:r>
              <a:rPr lang="en-GB" sz="2400" i="1" kern="100" dirty="0" err="1">
                <a:effectLst/>
                <a:latin typeface="Times New Roman" panose="02020603050405020304" pitchFamily="18" charset="0"/>
                <a:ea typeface="Menlo" panose="020B0609030804020204" pitchFamily="49" charset="0"/>
                <a:cs typeface="Times New Roman" panose="02020603050405020304" pitchFamily="18" charset="0"/>
              </a:rPr>
              <a:t>Friis</a:t>
            </a:r>
            <a:r>
              <a:rPr lang="en-GB" sz="2400" i="1" kern="100" dirty="0">
                <a:effectLst/>
                <a:latin typeface="Times New Roman" panose="02020603050405020304" pitchFamily="18" charset="0"/>
                <a:ea typeface="Menlo" panose="020B0609030804020204" pitchFamily="49" charset="0"/>
                <a:cs typeface="Times New Roman" panose="02020603050405020304" pitchFamily="18" charset="0"/>
              </a:rPr>
              <a:t>, D. (2021). The use of mini whiteboards in the classroom.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y-GB" sz="2400" i="1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Menlo" panose="020B0609030804020204" pitchFamily="49" charset="0"/>
                <a:cs typeface="Times New Roman" panose="02020603050405020304" pitchFamily="18" charset="0"/>
                <a:hlinkClick r:id="rId10"/>
              </a:rPr>
              <a:t>https://researchschool.org.uk/durrington/news/the-use-of-mini-whiteboards-in-the-classrom</a:t>
            </a:r>
            <a:endParaRPr lang="en-GB" sz="2400" i="1" kern="100" dirty="0">
              <a:effectLst/>
              <a:latin typeface="Times New Roman" panose="02020603050405020304" pitchFamily="18" charset="0"/>
              <a:ea typeface="Menlo" panose="020B0609030804020204" pitchFamily="49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GB" sz="2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endParaRPr lang="cy-GB" dirty="0"/>
          </a:p>
          <a:p>
            <a:endParaRPr lang="cy-GB" dirty="0"/>
          </a:p>
          <a:p>
            <a:endParaRPr lang="cy-GB" dirty="0"/>
          </a:p>
          <a:p>
            <a:endParaRPr lang="cy-GB" dirty="0"/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7539037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A5E56E-C0C7-84BB-9B30-1801013AE8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Rhestr gyfeirio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1A84A6-3F9A-DD08-48D9-F3EEE82F96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1800" i="1" kern="100" dirty="0">
                <a:effectLst/>
                <a:latin typeface="Times New Roman" panose="02020603050405020304" pitchFamily="18" charset="0"/>
                <a:ea typeface="Menlo" panose="020B0609030804020204" pitchFamily="49" charset="0"/>
                <a:cs typeface="Times New Roman" panose="02020603050405020304" pitchFamily="18" charset="0"/>
              </a:rPr>
              <a:t>10) Sherrington and Stafford. (2012). Mini whiteboards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y-GB" sz="1800" i="1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Menlo" panose="020B0609030804020204" pitchFamily="49" charset="0"/>
                <a:cs typeface="Times New Roman" panose="02020603050405020304" pitchFamily="18" charset="0"/>
                <a:hlinkClick r:id="rId2"/>
              </a:rPr>
              <a:t>https://my.chartered.college/wp-content/uploads/2018/10/9.-Mini-Whiteboards.pdf</a:t>
            </a:r>
            <a:endParaRPr lang="en-GB" sz="1800" i="1" kern="100" dirty="0">
              <a:effectLst/>
              <a:latin typeface="Times New Roman" panose="02020603050405020304" pitchFamily="18" charset="0"/>
              <a:ea typeface="Menlo" panose="020B0609030804020204" pitchFamily="49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GB" sz="1800" i="1" kern="100" dirty="0">
                <a:effectLst/>
                <a:latin typeface="Times New Roman" panose="02020603050405020304" pitchFamily="18" charset="0"/>
                <a:ea typeface="Menlo" panose="020B0609030804020204" pitchFamily="49" charset="0"/>
                <a:cs typeface="Times New Roman" panose="02020603050405020304" pitchFamily="18" charset="0"/>
              </a:rPr>
              <a:t>11) Hargraves, V. (2021). </a:t>
            </a:r>
            <a:r>
              <a:rPr lang="en-GB" sz="1800" i="1" kern="100" dirty="0" err="1">
                <a:effectLst/>
                <a:latin typeface="Times New Roman" panose="02020603050405020304" pitchFamily="18" charset="0"/>
                <a:ea typeface="Menlo" panose="020B0609030804020204" pitchFamily="49" charset="0"/>
                <a:cs typeface="Times New Roman" panose="02020603050405020304" pitchFamily="18" charset="0"/>
              </a:rPr>
              <a:t>piaget’s</a:t>
            </a:r>
            <a:r>
              <a:rPr lang="en-GB" sz="1800" i="1" kern="100" dirty="0">
                <a:effectLst/>
                <a:latin typeface="Times New Roman" panose="02020603050405020304" pitchFamily="18" charset="0"/>
                <a:ea typeface="Menlo" panose="020B0609030804020204" pitchFamily="49" charset="0"/>
                <a:cs typeface="Times New Roman" panose="02020603050405020304" pitchFamily="18" charset="0"/>
              </a:rPr>
              <a:t> theory of education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y-GB" sz="1800" i="1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Menlo" panose="020B0609030804020204" pitchFamily="49" charset="0"/>
                <a:cs typeface="Times New Roman" panose="02020603050405020304" pitchFamily="18" charset="0"/>
                <a:hlinkClick r:id="rId3"/>
              </a:rPr>
              <a:t>https://theeducationhub.org.nz/piagets-theory-of-education/</a:t>
            </a:r>
            <a:endParaRPr lang="en-GB" sz="1800" i="1" kern="100" dirty="0">
              <a:effectLst/>
              <a:latin typeface="Times New Roman" panose="02020603050405020304" pitchFamily="18" charset="0"/>
              <a:ea typeface="Menlo" panose="020B0609030804020204" pitchFamily="49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GB" sz="1800" i="1" kern="100" dirty="0">
                <a:effectLst/>
                <a:latin typeface="Times New Roman" panose="02020603050405020304" pitchFamily="18" charset="0"/>
                <a:ea typeface="Menlo" panose="020B0609030804020204" pitchFamily="49" charset="0"/>
                <a:cs typeface="Times New Roman" panose="02020603050405020304" pitchFamily="18" charset="0"/>
              </a:rPr>
              <a:t>12) Anon, (2023). Cold calling vs Think, pair, share vs mini whiteboards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y-GB" sz="1800" i="1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Menlo" panose="020B0609030804020204" pitchFamily="49" charset="0"/>
                <a:cs typeface="Times New Roman" panose="02020603050405020304" pitchFamily="18" charset="0"/>
                <a:hlinkClick r:id="rId4"/>
              </a:rPr>
              <a:t>https://www.innerdrive.co.uk/blog/cold-calling-vs-think-pair-share-whiteboards/</a:t>
            </a:r>
            <a:endParaRPr lang="en-GB" sz="1800" i="1" kern="100" dirty="0">
              <a:effectLst/>
              <a:latin typeface="Times New Roman" panose="02020603050405020304" pitchFamily="18" charset="0"/>
              <a:ea typeface="Menlo" panose="020B0609030804020204" pitchFamily="49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GB" sz="1800" i="1" kern="100" dirty="0">
                <a:effectLst/>
                <a:latin typeface="Times New Roman" panose="02020603050405020304" pitchFamily="18" charset="0"/>
                <a:ea typeface="Menlo" panose="020B0609030804020204" pitchFamily="49" charset="0"/>
                <a:cs typeface="Times New Roman" panose="02020603050405020304" pitchFamily="18" charset="0"/>
              </a:rPr>
              <a:t>12) Reading rockets (2023). Think-pair-share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y-GB" sz="1800" i="1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Menlo" panose="020B0609030804020204" pitchFamily="49" charset="0"/>
                <a:cs typeface="Times New Roman" panose="02020603050405020304" pitchFamily="18" charset="0"/>
                <a:hlinkClick r:id="rId5"/>
              </a:rPr>
              <a:t>https://www.readingrockets.org/classroom/classroom-strategies/think-pair-share#:~:text=Think%2Dpair%2Dshare%20is%20a%20collaborative%20learning%20strategy%20where%20students,2)%20share%20ideas%20with%20classmates</a:t>
            </a:r>
            <a:r>
              <a:rPr lang="cy-GB" sz="1800" i="1" kern="100" dirty="0">
                <a:effectLst/>
                <a:latin typeface="Times New Roman" panose="02020603050405020304" pitchFamily="18" charset="0"/>
                <a:ea typeface="Menlo" panose="020B0609030804020204" pitchFamily="49" charset="0"/>
                <a:cs typeface="Times New Roman" panose="02020603050405020304" pitchFamily="18" charset="0"/>
              </a:rPr>
              <a:t>.</a:t>
            </a:r>
            <a:endParaRPr lang="en-GB" sz="1800" i="1" kern="100" dirty="0">
              <a:effectLst/>
              <a:latin typeface="Times New Roman" panose="02020603050405020304" pitchFamily="18" charset="0"/>
              <a:ea typeface="Menlo" panose="020B0609030804020204" pitchFamily="49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cy-GB" sz="1800" i="1" kern="100" dirty="0">
                <a:effectLst/>
                <a:latin typeface="Times New Roman" panose="02020603050405020304" pitchFamily="18" charset="0"/>
                <a:ea typeface="Menlo" panose="020B0609030804020204" pitchFamily="49" charset="0"/>
                <a:cs typeface="Times New Roman" panose="02020603050405020304" pitchFamily="18" charset="0"/>
              </a:rPr>
              <a:t>13) Sampsel, A. (2013). Finding the effects of think-pair-share on student confidence and participation </a:t>
            </a:r>
            <a:endParaRPr lang="en-GB" sz="1800" i="1" kern="100" dirty="0">
              <a:effectLst/>
              <a:latin typeface="Times New Roman" panose="02020603050405020304" pitchFamily="18" charset="0"/>
              <a:ea typeface="Menlo" panose="020B0609030804020204" pitchFamily="49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cy-GB" sz="1800" i="1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Menlo" panose="020B0609030804020204" pitchFamily="49" charset="0"/>
                <a:cs typeface="Times New Roman" panose="02020603050405020304" pitchFamily="18" charset="0"/>
                <a:hlinkClick r:id="rId6"/>
              </a:rPr>
              <a:t>https://scholarworks.bgsu.edu/cgi/viewcontent.cgi?article=1029&amp;context=honorsprojects#:~:text=Also%2C%20using%20think%2Dpair%2D,responses%20(Rowe%2C%201972)</a:t>
            </a:r>
            <a:r>
              <a:rPr lang="cy-GB" sz="1800" i="1" kern="100" dirty="0">
                <a:effectLst/>
                <a:latin typeface="Times New Roman" panose="02020603050405020304" pitchFamily="18" charset="0"/>
                <a:ea typeface="Menlo" panose="020B0609030804020204" pitchFamily="49" charset="0"/>
                <a:cs typeface="Times New Roman" panose="02020603050405020304" pitchFamily="18" charset="0"/>
              </a:rPr>
              <a:t>.</a:t>
            </a:r>
            <a:endParaRPr lang="en-GB" sz="1800" i="1" kern="100" dirty="0">
              <a:effectLst/>
              <a:latin typeface="Times New Roman" panose="02020603050405020304" pitchFamily="18" charset="0"/>
              <a:ea typeface="Menlo" panose="020B0609030804020204" pitchFamily="49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cy-GB" sz="1800" i="1" kern="100" dirty="0">
                <a:effectLst/>
                <a:latin typeface="Times New Roman" panose="02020603050405020304" pitchFamily="18" charset="0"/>
                <a:ea typeface="Menlo" panose="020B0609030804020204" pitchFamily="49" charset="0"/>
                <a:cs typeface="Times New Roman" panose="02020603050405020304" pitchFamily="18" charset="0"/>
              </a:rPr>
              <a:t>14) Cypherlearning. (2021). The gains and pains of the think, pair, share strategy</a:t>
            </a:r>
            <a:endParaRPr lang="en-GB" sz="1800" i="1" kern="100" dirty="0">
              <a:effectLst/>
              <a:latin typeface="Times New Roman" panose="02020603050405020304" pitchFamily="18" charset="0"/>
              <a:ea typeface="Menlo" panose="020B0609030804020204" pitchFamily="49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cy-GB" sz="1800" i="1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Menlo" panose="020B0609030804020204" pitchFamily="49" charset="0"/>
                <a:cs typeface="Times New Roman" panose="02020603050405020304" pitchFamily="18" charset="0"/>
                <a:hlinkClick r:id="rId7"/>
              </a:rPr>
              <a:t>https://www.cypherlearning.com/blog/k-20/the-gains-and-pains-of-the-think-pair-share-strategy#:~:text=Inequities,and%20creates%20inequities%20among%20students</a:t>
            </a:r>
            <a:r>
              <a:rPr lang="cy-GB" sz="1800" i="1" kern="100" dirty="0">
                <a:effectLst/>
                <a:latin typeface="Times New Roman" panose="02020603050405020304" pitchFamily="18" charset="0"/>
                <a:ea typeface="Menlo" panose="020B0609030804020204" pitchFamily="49" charset="0"/>
                <a:cs typeface="Times New Roman" panose="02020603050405020304" pitchFamily="18" charset="0"/>
              </a:rPr>
              <a:t>.</a:t>
            </a:r>
            <a:endParaRPr lang="en-GB" sz="1800" i="1" kern="100" dirty="0">
              <a:effectLst/>
              <a:latin typeface="Times New Roman" panose="02020603050405020304" pitchFamily="18" charset="0"/>
              <a:ea typeface="Menlo" panose="020B0609030804020204" pitchFamily="49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GB" sz="1800" i="1" kern="100" dirty="0">
                <a:effectLst/>
                <a:latin typeface="Times New Roman" panose="02020603050405020304" pitchFamily="18" charset="0"/>
                <a:ea typeface="Menlo" panose="020B0609030804020204" pitchFamily="49" charset="0"/>
                <a:cs typeface="Times New Roman" panose="02020603050405020304" pitchFamily="18" charset="0"/>
              </a:rPr>
              <a:t>15) digital works, R, and Gimbutas, E. (2019). The effects of using mini whiteboards on the academic performance and engagement 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y-GB" sz="1800" i="1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Menlo" panose="020B0609030804020204" pitchFamily="49" charset="0"/>
                <a:cs typeface="Times New Roman" panose="02020603050405020304" pitchFamily="18" charset="0"/>
                <a:hlinkClick r:id="rId8"/>
              </a:rPr>
              <a:t>https://rdw.rowan.edu/cgi/viewcontent.cgi?article=3716&amp;context=etd</a:t>
            </a:r>
            <a:endParaRPr lang="en-GB" sz="1800" i="1" kern="100" dirty="0">
              <a:effectLst/>
              <a:latin typeface="Times New Roman" panose="02020603050405020304" pitchFamily="18" charset="0"/>
              <a:ea typeface="Menlo" panose="020B0609030804020204" pitchFamily="49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GB" sz="1800" i="1" kern="100" dirty="0">
                <a:effectLst/>
                <a:latin typeface="Times New Roman" panose="02020603050405020304" pitchFamily="18" charset="0"/>
                <a:ea typeface="Menlo" panose="020B0609030804020204" pitchFamily="49" charset="0"/>
                <a:cs typeface="Times New Roman" panose="02020603050405020304" pitchFamily="18" charset="0"/>
              </a:rPr>
              <a:t>16) </a:t>
            </a:r>
            <a:r>
              <a:rPr lang="en-GB" sz="1800" i="1" kern="100" dirty="0" err="1">
                <a:effectLst/>
                <a:latin typeface="Times New Roman" panose="02020603050405020304" pitchFamily="18" charset="0"/>
                <a:ea typeface="Menlo" panose="020B0609030804020204" pitchFamily="49" charset="0"/>
                <a:cs typeface="Times New Roman" panose="02020603050405020304" pitchFamily="18" charset="0"/>
              </a:rPr>
              <a:t>Mcleod</a:t>
            </a:r>
            <a:r>
              <a:rPr lang="en-GB" sz="1800" i="1" kern="100" dirty="0">
                <a:effectLst/>
                <a:latin typeface="Times New Roman" panose="02020603050405020304" pitchFamily="18" charset="0"/>
                <a:ea typeface="Menlo" panose="020B0609030804020204" pitchFamily="49" charset="0"/>
                <a:cs typeface="Times New Roman" panose="02020603050405020304" pitchFamily="18" charset="0"/>
              </a:rPr>
              <a:t>, S. (2024). Piaget’s theory of cognitive development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y-GB" sz="1800" i="1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Menlo" panose="020B0609030804020204" pitchFamily="49" charset="0"/>
                <a:cs typeface="Times New Roman" panose="02020603050405020304" pitchFamily="18" charset="0"/>
                <a:hlinkClick r:id="rId9"/>
              </a:rPr>
              <a:t>https://www.simplypsychology.org/piaget.html</a:t>
            </a:r>
            <a:endParaRPr lang="en-GB" sz="1800" i="1" kern="100" dirty="0">
              <a:effectLst/>
              <a:latin typeface="Times New Roman" panose="02020603050405020304" pitchFamily="18" charset="0"/>
              <a:ea typeface="Menlo" panose="020B0609030804020204" pitchFamily="49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GB" sz="1800" i="1" kern="100" dirty="0">
                <a:effectLst/>
                <a:latin typeface="Times New Roman" panose="02020603050405020304" pitchFamily="18" charset="0"/>
                <a:ea typeface="Menlo" panose="020B0609030804020204" pitchFamily="49" charset="0"/>
                <a:cs typeface="Times New Roman" panose="02020603050405020304" pitchFamily="18" charset="0"/>
              </a:rPr>
              <a:t>17) Crockett, B. (2022). How effective is think pair share.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y-GB" sz="1800" i="1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Menlo" panose="020B0609030804020204" pitchFamily="49" charset="0"/>
                <a:cs typeface="Times New Roman" panose="02020603050405020304" pitchFamily="18" charset="0"/>
                <a:hlinkClick r:id="rId10"/>
              </a:rPr>
              <a:t>https://researchschool.org.uk/durrington/news/how-effective-is-think-pair-share#:~:text=TPS%20was%20originally%20proposed%20by,and%20therefore%20more%20academic%20success</a:t>
            </a:r>
            <a:r>
              <a:rPr lang="cy-GB" sz="1800" i="1" kern="100" dirty="0">
                <a:effectLst/>
                <a:latin typeface="Times New Roman" panose="02020603050405020304" pitchFamily="18" charset="0"/>
                <a:ea typeface="Menlo" panose="020B0609030804020204" pitchFamily="49" charset="0"/>
                <a:cs typeface="Times New Roman" panose="02020603050405020304" pitchFamily="18" charset="0"/>
              </a:rPr>
              <a:t>.</a:t>
            </a:r>
            <a:endParaRPr lang="en-GB" sz="1800" i="1" kern="100" dirty="0">
              <a:effectLst/>
              <a:latin typeface="Times New Roman" panose="02020603050405020304" pitchFamily="18" charset="0"/>
              <a:ea typeface="Menlo" panose="020B0609030804020204" pitchFamily="49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GB" sz="1800" i="1" kern="100" dirty="0">
                <a:effectLst/>
                <a:latin typeface="Times New Roman" panose="02020603050405020304" pitchFamily="18" charset="0"/>
                <a:ea typeface="Menlo" panose="020B0609030804020204" pitchFamily="49" charset="0"/>
                <a:cs typeface="Times New Roman" panose="02020603050405020304" pitchFamily="18" charset="0"/>
              </a:rPr>
              <a:t>18) </a:t>
            </a:r>
            <a:r>
              <a:rPr lang="en-GB" sz="1800" i="1" kern="100" dirty="0" err="1">
                <a:effectLst/>
                <a:latin typeface="Times New Roman" panose="02020603050405020304" pitchFamily="18" charset="0"/>
                <a:ea typeface="Menlo" panose="020B0609030804020204" pitchFamily="49" charset="0"/>
                <a:cs typeface="Times New Roman" panose="02020603050405020304" pitchFamily="18" charset="0"/>
              </a:rPr>
              <a:t>Lemov</a:t>
            </a:r>
            <a:r>
              <a:rPr lang="en-GB" sz="1800" i="1" kern="100" dirty="0">
                <a:effectLst/>
                <a:latin typeface="Times New Roman" panose="02020603050405020304" pitchFamily="18" charset="0"/>
                <a:ea typeface="Menlo" panose="020B0609030804020204" pitchFamily="49" charset="0"/>
                <a:cs typeface="Times New Roman" panose="02020603050405020304" pitchFamily="18" charset="0"/>
              </a:rPr>
              <a:t>, D. (2010). Teach like a champion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171544481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29231</TotalTime>
  <Words>2741</Words>
  <Application>Microsoft Macintosh PowerPoint</Application>
  <PresentationFormat>Widescreen</PresentationFormat>
  <Paragraphs>147</Paragraphs>
  <Slides>21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Aptos</vt:lpstr>
      <vt:lpstr>Arial</vt:lpstr>
      <vt:lpstr>Gill Sans MT</vt:lpstr>
      <vt:lpstr>Times New Roman</vt:lpstr>
      <vt:lpstr>Parcel</vt:lpstr>
      <vt:lpstr>ECAD5012C  </vt:lpstr>
      <vt:lpstr>Beth byddaf yn werthuso yn yr aseniad</vt:lpstr>
      <vt:lpstr>Beth yw asesu ar gyfer dysgu</vt:lpstr>
      <vt:lpstr>Pam mae aagd yn bwysig</vt:lpstr>
      <vt:lpstr>Inside the Black box </vt:lpstr>
      <vt:lpstr>Safbwyntiau gwahanol ar Aagd</vt:lpstr>
      <vt:lpstr>Gwybodaeth gefndirol</vt:lpstr>
      <vt:lpstr>PowerPoint Presentation</vt:lpstr>
      <vt:lpstr>PowerPoint Presentation</vt:lpstr>
      <vt:lpstr>PowerPoint Presentation</vt:lpstr>
      <vt:lpstr>Tocynnau gadael </vt:lpstr>
      <vt:lpstr>Tocynnau gadael</vt:lpstr>
      <vt:lpstr>Byrddau gwyn bach</vt:lpstr>
      <vt:lpstr>Byrddau Gwyn Bach</vt:lpstr>
      <vt:lpstr>Meddwl, pâr, rhannu</vt:lpstr>
      <vt:lpstr>Meddwl, pâr, rhannu</vt:lpstr>
      <vt:lpstr>Trafodwch eich casgliad a'ch argymhellion ar gyfer ymarfer yn y dyfodol</vt:lpstr>
      <vt:lpstr>Safonnau </vt:lpstr>
      <vt:lpstr>Unrhyw gwestiynau?</vt:lpstr>
      <vt:lpstr>Rhestr gyfeirio</vt:lpstr>
      <vt:lpstr>Rhestr gyfeirio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ECAD5012C  </dc:title>
  <dc:creator>james le messurier</dc:creator>
  <cp:lastModifiedBy>james le messurier</cp:lastModifiedBy>
  <cp:revision>3</cp:revision>
  <dcterms:created xsi:type="dcterms:W3CDTF">2024-12-27T16:07:24Z</dcterms:created>
  <dcterms:modified xsi:type="dcterms:W3CDTF">2025-01-16T23:19:13Z</dcterms:modified>
</cp:coreProperties>
</file>