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
  </p:notesMasterIdLst>
  <p:sldIdLst>
    <p:sldId id="259" r:id="rId2"/>
    <p:sldId id="256" r:id="rId3"/>
    <p:sldId id="257" r:id="rId4"/>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B5DD"/>
    <a:srgbClr val="62A5FB"/>
    <a:srgbClr val="EE66A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520"/>
    <p:restoredTop sz="96170"/>
  </p:normalViewPr>
  <p:slideViewPr>
    <p:cSldViewPr snapToGrid="0" snapToObjects="1">
      <p:cViewPr varScale="1">
        <p:scale>
          <a:sx n="110" d="100"/>
          <a:sy n="110" d="100"/>
        </p:scale>
        <p:origin x="472" y="168"/>
      </p:cViewPr>
      <p:guideLst/>
    </p:cSldViewPr>
  </p:slideViewPr>
  <p:notesTextViewPr>
    <p:cViewPr>
      <p:scale>
        <a:sx n="1" d="1"/>
        <a:sy n="1" d="1"/>
      </p:scale>
      <p:origin x="0" y="0"/>
    </p:cViewPr>
  </p:notesTextViewPr>
  <p:notesViewPr>
    <p:cSldViewPr snapToGrid="0" snapToObjects="1">
      <p:cViewPr varScale="1">
        <p:scale>
          <a:sx n="69" d="100"/>
          <a:sy n="69" d="100"/>
        </p:scale>
        <p:origin x="4576" y="23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5_1">
  <dgm:title val=""/>
  <dgm:desc val=""/>
  <dgm:catLst>
    <dgm:cat type="accent5" pri="11100"/>
  </dgm:catLst>
  <dgm:styleLbl name="node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5">
        <a:shade val="80000"/>
      </a:schemeClr>
    </dgm:linClrLst>
    <dgm:effectClrLst/>
    <dgm:txLinClrLst/>
    <dgm:txFillClrLst/>
    <dgm:txEffectClrLst/>
  </dgm:styleLbl>
  <dgm:styleLbl name="node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f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align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b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dgm:txEffectClrLst/>
  </dgm:styleLbl>
  <dgm:styleLbl name="parChTrans2D2">
    <dgm:fillClrLst meth="repeat">
      <a:schemeClr val="accent5"/>
    </dgm:fillClrLst>
    <dgm:linClrLst meth="repeat">
      <a:schemeClr val="accent5"/>
    </dgm:linClrLst>
    <dgm:effectClrLst/>
    <dgm:txLinClrLst/>
    <dgm:txFillClrLst/>
    <dgm:txEffectClrLst/>
  </dgm:styleLbl>
  <dgm:styleLbl name="parChTrans2D3">
    <dgm:fillClrLst meth="repeat">
      <a:schemeClr val="accent5"/>
    </dgm:fillClrLst>
    <dgm:linClrLst meth="repeat">
      <a:schemeClr val="accent5"/>
    </dgm:linClrLst>
    <dgm:effectClrLst/>
    <dgm:txLinClrLst/>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con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align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trAlignAcc1">
    <dgm:fillClrLst meth="repeat">
      <a:schemeClr val="accent5">
        <a:alpha val="40000"/>
        <a:tint val="40000"/>
      </a:schemeClr>
    </dgm:fillClrLst>
    <dgm:linClrLst meth="repeat">
      <a:schemeClr val="accent5"/>
    </dgm:linClrLst>
    <dgm:effectClrLst/>
    <dgm:txLinClrLst/>
    <dgm:txFillClrLst meth="repeat">
      <a:schemeClr val="dk1"/>
    </dgm:txFillClrLst>
    <dgm:txEffectClrLst/>
  </dgm:styleLbl>
  <dgm:styleLbl name="b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fgAcc0">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2">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3">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4">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58BC24-1F43-394D-B2BD-8BFBDFC33D64}" type="doc">
      <dgm:prSet loTypeId="urn:microsoft.com/office/officeart/2005/8/layout/list1" loCatId="" qsTypeId="urn:microsoft.com/office/officeart/2005/8/quickstyle/simple2" qsCatId="simple" csTypeId="urn:microsoft.com/office/officeart/2005/8/colors/accent5_1" csCatId="accent5" phldr="1"/>
      <dgm:spPr/>
      <dgm:t>
        <a:bodyPr/>
        <a:lstStyle/>
        <a:p>
          <a:endParaRPr lang="en-GB"/>
        </a:p>
      </dgm:t>
    </dgm:pt>
    <dgm:pt modelId="{B26263AA-6079-554F-BEBB-57DA57A54C9B}">
      <dgm:prSet phldrT="[Text]" custT="1"/>
      <dgm:spPr/>
      <dgm:t>
        <a:bodyPr/>
        <a:lstStyle/>
        <a:p>
          <a:pPr>
            <a:buNone/>
          </a:pPr>
          <a:r>
            <a:rPr lang="en-US" sz="1050" b="0" dirty="0">
              <a:latin typeface="Times New Roman" panose="02020603050405020304" pitchFamily="18" charset="0"/>
              <a:ea typeface="Calibri" pitchFamily="34" charset="-122"/>
              <a:cs typeface="Times New Roman" panose="02020603050405020304" pitchFamily="18" charset="0"/>
            </a:rPr>
            <a:t>Early screening in primary care to reduce diagnostic delay (Arch et al., 2017).</a:t>
          </a:r>
          <a:endParaRPr lang="en-GB" sz="1050" b="0" dirty="0"/>
        </a:p>
      </dgm:t>
    </dgm:pt>
    <dgm:pt modelId="{697EA009-6191-4A40-8E4A-2AD31692F1D7}" type="parTrans" cxnId="{A2D17C8C-24DE-304F-A3EC-AA78B1CEDA78}">
      <dgm:prSet/>
      <dgm:spPr/>
      <dgm:t>
        <a:bodyPr/>
        <a:lstStyle/>
        <a:p>
          <a:endParaRPr lang="en-GB" sz="1050" b="0"/>
        </a:p>
      </dgm:t>
    </dgm:pt>
    <dgm:pt modelId="{E5DA2FB1-71BB-5B48-BECE-1E9F0769B507}" type="sibTrans" cxnId="{A2D17C8C-24DE-304F-A3EC-AA78B1CEDA78}">
      <dgm:prSet/>
      <dgm:spPr/>
      <dgm:t>
        <a:bodyPr/>
        <a:lstStyle/>
        <a:p>
          <a:endParaRPr lang="en-GB" sz="1050" b="0"/>
        </a:p>
      </dgm:t>
    </dgm:pt>
    <dgm:pt modelId="{A79B7164-3A93-4748-8F55-2E11168D5687}">
      <dgm:prSet phldrT="[Text]" custT="1"/>
      <dgm:spPr/>
      <dgm:t>
        <a:bodyPr/>
        <a:lstStyle/>
        <a:p>
          <a:pPr>
            <a:buNone/>
          </a:pPr>
          <a:r>
            <a:rPr lang="en-US" sz="1050" b="0" dirty="0">
              <a:latin typeface="Times New Roman" panose="02020603050405020304" pitchFamily="18" charset="0"/>
              <a:ea typeface="Calibri" pitchFamily="34" charset="-122"/>
              <a:cs typeface="Times New Roman" panose="02020603050405020304" pitchFamily="18" charset="0"/>
            </a:rPr>
            <a:t>CBT access should be expanded; waiting times must decrease (Dey et al., 2022).</a:t>
          </a:r>
          <a:endParaRPr lang="en-GB" sz="1050" b="0" dirty="0"/>
        </a:p>
      </dgm:t>
    </dgm:pt>
    <dgm:pt modelId="{5434BD44-0D75-9F40-8BE8-573AF7BA41AA}" type="parTrans" cxnId="{E5C4DFF0-185C-EF4F-8B88-204622B90C7F}">
      <dgm:prSet/>
      <dgm:spPr/>
      <dgm:t>
        <a:bodyPr/>
        <a:lstStyle/>
        <a:p>
          <a:endParaRPr lang="en-GB" sz="1050" b="0"/>
        </a:p>
      </dgm:t>
    </dgm:pt>
    <dgm:pt modelId="{A56980AF-59FF-4149-97B9-AC73ED9347EB}" type="sibTrans" cxnId="{E5C4DFF0-185C-EF4F-8B88-204622B90C7F}">
      <dgm:prSet/>
      <dgm:spPr/>
      <dgm:t>
        <a:bodyPr/>
        <a:lstStyle/>
        <a:p>
          <a:endParaRPr lang="en-GB" sz="1050" b="0"/>
        </a:p>
      </dgm:t>
    </dgm:pt>
    <dgm:pt modelId="{D0C66507-F7C5-FA4D-8326-4A0EC0B0210C}">
      <dgm:prSet phldrT="[Text]" custT="1"/>
      <dgm:spPr/>
      <dgm:t>
        <a:bodyPr/>
        <a:lstStyle/>
        <a:p>
          <a:pPr>
            <a:buNone/>
          </a:pPr>
          <a:r>
            <a:rPr lang="en-US" sz="1050" b="0" dirty="0">
              <a:latin typeface="Times New Roman" panose="02020603050405020304" pitchFamily="18" charset="0"/>
              <a:ea typeface="Calibri" pitchFamily="34" charset="-122"/>
              <a:cs typeface="Times New Roman" panose="02020603050405020304" pitchFamily="18" charset="0"/>
            </a:rPr>
            <a:t>Psychoeducation for patients and families to reduce stigma.</a:t>
          </a:r>
          <a:endParaRPr lang="en-GB" sz="1050" b="0" dirty="0"/>
        </a:p>
      </dgm:t>
    </dgm:pt>
    <dgm:pt modelId="{B56ABC32-D429-9B46-9DFD-D4A58DAF5EB9}" type="parTrans" cxnId="{F5DC2DF9-22A4-0E4A-B3D0-87847DBB4754}">
      <dgm:prSet/>
      <dgm:spPr/>
      <dgm:t>
        <a:bodyPr/>
        <a:lstStyle/>
        <a:p>
          <a:endParaRPr lang="en-GB" sz="1050" b="0"/>
        </a:p>
      </dgm:t>
    </dgm:pt>
    <dgm:pt modelId="{67D2F83C-42D0-D040-85B9-348A9655B4DE}" type="sibTrans" cxnId="{F5DC2DF9-22A4-0E4A-B3D0-87847DBB4754}">
      <dgm:prSet/>
      <dgm:spPr/>
      <dgm:t>
        <a:bodyPr/>
        <a:lstStyle/>
        <a:p>
          <a:endParaRPr lang="en-GB" sz="1050" b="0"/>
        </a:p>
      </dgm:t>
    </dgm:pt>
    <dgm:pt modelId="{5D291F84-D409-8445-AA9B-E92D79A402C2}">
      <dgm:prSet custT="1"/>
      <dgm:spPr/>
      <dgm:t>
        <a:bodyPr/>
        <a:lstStyle/>
        <a:p>
          <a:r>
            <a:rPr lang="en-US" sz="1050" b="0" dirty="0">
              <a:latin typeface="Times New Roman" panose="02020603050405020304" pitchFamily="18" charset="0"/>
              <a:ea typeface="Calibri" pitchFamily="34" charset="-122"/>
              <a:cs typeface="Times New Roman" panose="02020603050405020304" pitchFamily="18" charset="0"/>
            </a:rPr>
            <a:t>Digital tools as adjuncts to widen reach and accessibility.</a:t>
          </a:r>
          <a:endParaRPr lang="en-US" sz="1050" b="0" dirty="0">
            <a:latin typeface="Times New Roman" panose="02020603050405020304" pitchFamily="18" charset="0"/>
            <a:cs typeface="Times New Roman" panose="02020603050405020304" pitchFamily="18" charset="0"/>
          </a:endParaRPr>
        </a:p>
      </dgm:t>
    </dgm:pt>
    <dgm:pt modelId="{F27D2A8C-456C-2049-88D4-861F8C783B85}" type="parTrans" cxnId="{6F85B146-23E0-5D43-9BE5-98DF1649EE01}">
      <dgm:prSet/>
      <dgm:spPr/>
      <dgm:t>
        <a:bodyPr/>
        <a:lstStyle/>
        <a:p>
          <a:endParaRPr lang="en-GB" sz="1050" b="0"/>
        </a:p>
      </dgm:t>
    </dgm:pt>
    <dgm:pt modelId="{A8FE5C41-DB02-594A-9100-03CB58B40913}" type="sibTrans" cxnId="{6F85B146-23E0-5D43-9BE5-98DF1649EE01}">
      <dgm:prSet/>
      <dgm:spPr/>
      <dgm:t>
        <a:bodyPr/>
        <a:lstStyle/>
        <a:p>
          <a:endParaRPr lang="en-GB" sz="1050" b="0"/>
        </a:p>
      </dgm:t>
    </dgm:pt>
    <dgm:pt modelId="{A44ECB90-074F-6446-92B3-2B7EEAB6650C}" type="pres">
      <dgm:prSet presAssocID="{DD58BC24-1F43-394D-B2BD-8BFBDFC33D64}" presName="linear" presStyleCnt="0">
        <dgm:presLayoutVars>
          <dgm:dir/>
          <dgm:animLvl val="lvl"/>
          <dgm:resizeHandles val="exact"/>
        </dgm:presLayoutVars>
      </dgm:prSet>
      <dgm:spPr/>
    </dgm:pt>
    <dgm:pt modelId="{8D84C47A-7CAA-4147-AF3B-751301C91061}" type="pres">
      <dgm:prSet presAssocID="{B26263AA-6079-554F-BEBB-57DA57A54C9B}" presName="parentLin" presStyleCnt="0"/>
      <dgm:spPr/>
    </dgm:pt>
    <dgm:pt modelId="{2714D643-2373-0A4C-BF64-1A0FD3D7613A}" type="pres">
      <dgm:prSet presAssocID="{B26263AA-6079-554F-BEBB-57DA57A54C9B}" presName="parentLeftMargin" presStyleLbl="node1" presStyleIdx="0" presStyleCnt="4"/>
      <dgm:spPr/>
    </dgm:pt>
    <dgm:pt modelId="{9DD4FEAE-85E6-4445-AC37-5E04985F7D8A}" type="pres">
      <dgm:prSet presAssocID="{B26263AA-6079-554F-BEBB-57DA57A54C9B}" presName="parentText" presStyleLbl="node1" presStyleIdx="0" presStyleCnt="4">
        <dgm:presLayoutVars>
          <dgm:chMax val="0"/>
          <dgm:bulletEnabled val="1"/>
        </dgm:presLayoutVars>
      </dgm:prSet>
      <dgm:spPr/>
    </dgm:pt>
    <dgm:pt modelId="{6D881B73-2A8A-FB4E-A2E2-44A99FAF0E1F}" type="pres">
      <dgm:prSet presAssocID="{B26263AA-6079-554F-BEBB-57DA57A54C9B}" presName="negativeSpace" presStyleCnt="0"/>
      <dgm:spPr/>
    </dgm:pt>
    <dgm:pt modelId="{809F4E25-288D-3A4F-8818-44980E3DDC13}" type="pres">
      <dgm:prSet presAssocID="{B26263AA-6079-554F-BEBB-57DA57A54C9B}" presName="childText" presStyleLbl="conFgAcc1" presStyleIdx="0" presStyleCnt="4">
        <dgm:presLayoutVars>
          <dgm:bulletEnabled val="1"/>
        </dgm:presLayoutVars>
      </dgm:prSet>
      <dgm:spPr/>
    </dgm:pt>
    <dgm:pt modelId="{6E992114-79BD-534E-9FA8-A8EF1C4DD07D}" type="pres">
      <dgm:prSet presAssocID="{E5DA2FB1-71BB-5B48-BECE-1E9F0769B507}" presName="spaceBetweenRectangles" presStyleCnt="0"/>
      <dgm:spPr/>
    </dgm:pt>
    <dgm:pt modelId="{43A5A1CE-34C8-FF4E-8FE9-72F806289169}" type="pres">
      <dgm:prSet presAssocID="{A79B7164-3A93-4748-8F55-2E11168D5687}" presName="parentLin" presStyleCnt="0"/>
      <dgm:spPr/>
    </dgm:pt>
    <dgm:pt modelId="{6B8640E7-F57E-534B-AB97-2300F3259880}" type="pres">
      <dgm:prSet presAssocID="{A79B7164-3A93-4748-8F55-2E11168D5687}" presName="parentLeftMargin" presStyleLbl="node1" presStyleIdx="0" presStyleCnt="4"/>
      <dgm:spPr/>
    </dgm:pt>
    <dgm:pt modelId="{E6B9C827-7FC2-954D-8A36-323D2B2211F9}" type="pres">
      <dgm:prSet presAssocID="{A79B7164-3A93-4748-8F55-2E11168D5687}" presName="parentText" presStyleLbl="node1" presStyleIdx="1" presStyleCnt="4">
        <dgm:presLayoutVars>
          <dgm:chMax val="0"/>
          <dgm:bulletEnabled val="1"/>
        </dgm:presLayoutVars>
      </dgm:prSet>
      <dgm:spPr/>
    </dgm:pt>
    <dgm:pt modelId="{CB0EFB77-86AB-D443-AD71-89B7C532FE22}" type="pres">
      <dgm:prSet presAssocID="{A79B7164-3A93-4748-8F55-2E11168D5687}" presName="negativeSpace" presStyleCnt="0"/>
      <dgm:spPr/>
    </dgm:pt>
    <dgm:pt modelId="{23D0C571-4A15-154C-930F-E6B9BDAAA3F5}" type="pres">
      <dgm:prSet presAssocID="{A79B7164-3A93-4748-8F55-2E11168D5687}" presName="childText" presStyleLbl="conFgAcc1" presStyleIdx="1" presStyleCnt="4">
        <dgm:presLayoutVars>
          <dgm:bulletEnabled val="1"/>
        </dgm:presLayoutVars>
      </dgm:prSet>
      <dgm:spPr/>
    </dgm:pt>
    <dgm:pt modelId="{05C242F7-41B5-214B-AD74-A16B28E6667D}" type="pres">
      <dgm:prSet presAssocID="{A56980AF-59FF-4149-97B9-AC73ED9347EB}" presName="spaceBetweenRectangles" presStyleCnt="0"/>
      <dgm:spPr/>
    </dgm:pt>
    <dgm:pt modelId="{1E20C867-6D75-634A-B362-5E031B3C4E30}" type="pres">
      <dgm:prSet presAssocID="{D0C66507-F7C5-FA4D-8326-4A0EC0B0210C}" presName="parentLin" presStyleCnt="0"/>
      <dgm:spPr/>
    </dgm:pt>
    <dgm:pt modelId="{A8312017-FF7B-FD43-9106-B54640A8CF96}" type="pres">
      <dgm:prSet presAssocID="{D0C66507-F7C5-FA4D-8326-4A0EC0B0210C}" presName="parentLeftMargin" presStyleLbl="node1" presStyleIdx="1" presStyleCnt="4"/>
      <dgm:spPr/>
    </dgm:pt>
    <dgm:pt modelId="{41941973-D3C5-BE48-BBC3-417CF4BD7D11}" type="pres">
      <dgm:prSet presAssocID="{D0C66507-F7C5-FA4D-8326-4A0EC0B0210C}" presName="parentText" presStyleLbl="node1" presStyleIdx="2" presStyleCnt="4">
        <dgm:presLayoutVars>
          <dgm:chMax val="0"/>
          <dgm:bulletEnabled val="1"/>
        </dgm:presLayoutVars>
      </dgm:prSet>
      <dgm:spPr/>
    </dgm:pt>
    <dgm:pt modelId="{F4266876-69FF-1448-85A9-76660ACF35F1}" type="pres">
      <dgm:prSet presAssocID="{D0C66507-F7C5-FA4D-8326-4A0EC0B0210C}" presName="negativeSpace" presStyleCnt="0"/>
      <dgm:spPr/>
    </dgm:pt>
    <dgm:pt modelId="{814A7FFD-D8CB-1844-92D0-62B908F1D347}" type="pres">
      <dgm:prSet presAssocID="{D0C66507-F7C5-FA4D-8326-4A0EC0B0210C}" presName="childText" presStyleLbl="conFgAcc1" presStyleIdx="2" presStyleCnt="4">
        <dgm:presLayoutVars>
          <dgm:bulletEnabled val="1"/>
        </dgm:presLayoutVars>
      </dgm:prSet>
      <dgm:spPr/>
    </dgm:pt>
    <dgm:pt modelId="{9DC11C9D-67AB-1C43-97CC-ACF3168D8E88}" type="pres">
      <dgm:prSet presAssocID="{67D2F83C-42D0-D040-85B9-348A9655B4DE}" presName="spaceBetweenRectangles" presStyleCnt="0"/>
      <dgm:spPr/>
    </dgm:pt>
    <dgm:pt modelId="{D854D3AD-3D4D-2F4E-9729-12BE8B047554}" type="pres">
      <dgm:prSet presAssocID="{5D291F84-D409-8445-AA9B-E92D79A402C2}" presName="parentLin" presStyleCnt="0"/>
      <dgm:spPr/>
    </dgm:pt>
    <dgm:pt modelId="{2D5E1ADC-2CCB-3445-9BF9-2B1E0AF6E55E}" type="pres">
      <dgm:prSet presAssocID="{5D291F84-D409-8445-AA9B-E92D79A402C2}" presName="parentLeftMargin" presStyleLbl="node1" presStyleIdx="2" presStyleCnt="4"/>
      <dgm:spPr/>
    </dgm:pt>
    <dgm:pt modelId="{F80A3776-E6AE-954F-B8E9-5E828DEB015A}" type="pres">
      <dgm:prSet presAssocID="{5D291F84-D409-8445-AA9B-E92D79A402C2}" presName="parentText" presStyleLbl="node1" presStyleIdx="3" presStyleCnt="4">
        <dgm:presLayoutVars>
          <dgm:chMax val="0"/>
          <dgm:bulletEnabled val="1"/>
        </dgm:presLayoutVars>
      </dgm:prSet>
      <dgm:spPr/>
    </dgm:pt>
    <dgm:pt modelId="{CACF08BC-83D9-814F-B1C4-61BFA7AF19B4}" type="pres">
      <dgm:prSet presAssocID="{5D291F84-D409-8445-AA9B-E92D79A402C2}" presName="negativeSpace" presStyleCnt="0"/>
      <dgm:spPr/>
    </dgm:pt>
    <dgm:pt modelId="{DE95BC12-89DC-C14E-BC78-6C6D11093BB9}" type="pres">
      <dgm:prSet presAssocID="{5D291F84-D409-8445-AA9B-E92D79A402C2}" presName="childText" presStyleLbl="conFgAcc1" presStyleIdx="3" presStyleCnt="4">
        <dgm:presLayoutVars>
          <dgm:bulletEnabled val="1"/>
        </dgm:presLayoutVars>
      </dgm:prSet>
      <dgm:spPr/>
    </dgm:pt>
  </dgm:ptLst>
  <dgm:cxnLst>
    <dgm:cxn modelId="{0C9ACC09-8D6E-3246-96E1-0F5AA3D7ED29}" type="presOf" srcId="{D0C66507-F7C5-FA4D-8326-4A0EC0B0210C}" destId="{A8312017-FF7B-FD43-9106-B54640A8CF96}" srcOrd="0" destOrd="0" presId="urn:microsoft.com/office/officeart/2005/8/layout/list1"/>
    <dgm:cxn modelId="{1549DB16-C0F4-7C4F-B452-198C9D42C9E7}" type="presOf" srcId="{B26263AA-6079-554F-BEBB-57DA57A54C9B}" destId="{9DD4FEAE-85E6-4445-AC37-5E04985F7D8A}" srcOrd="1" destOrd="0" presId="urn:microsoft.com/office/officeart/2005/8/layout/list1"/>
    <dgm:cxn modelId="{B985B118-2FED-0E4E-9112-3ED51DE67E5A}" type="presOf" srcId="{5D291F84-D409-8445-AA9B-E92D79A402C2}" destId="{2D5E1ADC-2CCB-3445-9BF9-2B1E0AF6E55E}" srcOrd="0" destOrd="0" presId="urn:microsoft.com/office/officeart/2005/8/layout/list1"/>
    <dgm:cxn modelId="{47293E34-CB80-304B-AAE6-2C3D282FA521}" type="presOf" srcId="{5D291F84-D409-8445-AA9B-E92D79A402C2}" destId="{F80A3776-E6AE-954F-B8E9-5E828DEB015A}" srcOrd="1" destOrd="0" presId="urn:microsoft.com/office/officeart/2005/8/layout/list1"/>
    <dgm:cxn modelId="{6F85B146-23E0-5D43-9BE5-98DF1649EE01}" srcId="{DD58BC24-1F43-394D-B2BD-8BFBDFC33D64}" destId="{5D291F84-D409-8445-AA9B-E92D79A402C2}" srcOrd="3" destOrd="0" parTransId="{F27D2A8C-456C-2049-88D4-861F8C783B85}" sibTransId="{A8FE5C41-DB02-594A-9100-03CB58B40913}"/>
    <dgm:cxn modelId="{648DF258-2001-304E-9F74-8DD6D4F34401}" type="presOf" srcId="{A79B7164-3A93-4748-8F55-2E11168D5687}" destId="{E6B9C827-7FC2-954D-8A36-323D2B2211F9}" srcOrd="1" destOrd="0" presId="urn:microsoft.com/office/officeart/2005/8/layout/list1"/>
    <dgm:cxn modelId="{A45F9F68-92F0-484C-B8BD-B4B3548442B9}" type="presOf" srcId="{DD58BC24-1F43-394D-B2BD-8BFBDFC33D64}" destId="{A44ECB90-074F-6446-92B3-2B7EEAB6650C}" srcOrd="0" destOrd="0" presId="urn:microsoft.com/office/officeart/2005/8/layout/list1"/>
    <dgm:cxn modelId="{A2D17C8C-24DE-304F-A3EC-AA78B1CEDA78}" srcId="{DD58BC24-1F43-394D-B2BD-8BFBDFC33D64}" destId="{B26263AA-6079-554F-BEBB-57DA57A54C9B}" srcOrd="0" destOrd="0" parTransId="{697EA009-6191-4A40-8E4A-2AD31692F1D7}" sibTransId="{E5DA2FB1-71BB-5B48-BECE-1E9F0769B507}"/>
    <dgm:cxn modelId="{A922F7BB-53FA-8541-9531-40951DE46C1D}" type="presOf" srcId="{D0C66507-F7C5-FA4D-8326-4A0EC0B0210C}" destId="{41941973-D3C5-BE48-BBC3-417CF4BD7D11}" srcOrd="1" destOrd="0" presId="urn:microsoft.com/office/officeart/2005/8/layout/list1"/>
    <dgm:cxn modelId="{04D8FBC9-0EE2-6641-A8AC-4293CCB6D1EB}" type="presOf" srcId="{B26263AA-6079-554F-BEBB-57DA57A54C9B}" destId="{2714D643-2373-0A4C-BF64-1A0FD3D7613A}" srcOrd="0" destOrd="0" presId="urn:microsoft.com/office/officeart/2005/8/layout/list1"/>
    <dgm:cxn modelId="{57859CDC-0AD9-5C4B-9893-D54D1C57D9AB}" type="presOf" srcId="{A79B7164-3A93-4748-8F55-2E11168D5687}" destId="{6B8640E7-F57E-534B-AB97-2300F3259880}" srcOrd="0" destOrd="0" presId="urn:microsoft.com/office/officeart/2005/8/layout/list1"/>
    <dgm:cxn modelId="{E5C4DFF0-185C-EF4F-8B88-204622B90C7F}" srcId="{DD58BC24-1F43-394D-B2BD-8BFBDFC33D64}" destId="{A79B7164-3A93-4748-8F55-2E11168D5687}" srcOrd="1" destOrd="0" parTransId="{5434BD44-0D75-9F40-8BE8-573AF7BA41AA}" sibTransId="{A56980AF-59FF-4149-97B9-AC73ED9347EB}"/>
    <dgm:cxn modelId="{F5DC2DF9-22A4-0E4A-B3D0-87847DBB4754}" srcId="{DD58BC24-1F43-394D-B2BD-8BFBDFC33D64}" destId="{D0C66507-F7C5-FA4D-8326-4A0EC0B0210C}" srcOrd="2" destOrd="0" parTransId="{B56ABC32-D429-9B46-9DFD-D4A58DAF5EB9}" sibTransId="{67D2F83C-42D0-D040-85B9-348A9655B4DE}"/>
    <dgm:cxn modelId="{4341A73A-D797-774F-A895-848429479F37}" type="presParOf" srcId="{A44ECB90-074F-6446-92B3-2B7EEAB6650C}" destId="{8D84C47A-7CAA-4147-AF3B-751301C91061}" srcOrd="0" destOrd="0" presId="urn:microsoft.com/office/officeart/2005/8/layout/list1"/>
    <dgm:cxn modelId="{4DDFCE74-1514-C44E-80DE-3522392983B8}" type="presParOf" srcId="{8D84C47A-7CAA-4147-AF3B-751301C91061}" destId="{2714D643-2373-0A4C-BF64-1A0FD3D7613A}" srcOrd="0" destOrd="0" presId="urn:microsoft.com/office/officeart/2005/8/layout/list1"/>
    <dgm:cxn modelId="{5720D9D9-37BF-4A4F-BFBD-6969DEE91A6B}" type="presParOf" srcId="{8D84C47A-7CAA-4147-AF3B-751301C91061}" destId="{9DD4FEAE-85E6-4445-AC37-5E04985F7D8A}" srcOrd="1" destOrd="0" presId="urn:microsoft.com/office/officeart/2005/8/layout/list1"/>
    <dgm:cxn modelId="{DD2AC383-F0BA-B34D-BD24-CCFC933D5EE2}" type="presParOf" srcId="{A44ECB90-074F-6446-92B3-2B7EEAB6650C}" destId="{6D881B73-2A8A-FB4E-A2E2-44A99FAF0E1F}" srcOrd="1" destOrd="0" presId="urn:microsoft.com/office/officeart/2005/8/layout/list1"/>
    <dgm:cxn modelId="{46BAA763-41EC-7C42-9A19-3E2A85D40713}" type="presParOf" srcId="{A44ECB90-074F-6446-92B3-2B7EEAB6650C}" destId="{809F4E25-288D-3A4F-8818-44980E3DDC13}" srcOrd="2" destOrd="0" presId="urn:microsoft.com/office/officeart/2005/8/layout/list1"/>
    <dgm:cxn modelId="{687EA8A9-EE8B-7D4F-BF0A-B2A9F21228D9}" type="presParOf" srcId="{A44ECB90-074F-6446-92B3-2B7EEAB6650C}" destId="{6E992114-79BD-534E-9FA8-A8EF1C4DD07D}" srcOrd="3" destOrd="0" presId="urn:microsoft.com/office/officeart/2005/8/layout/list1"/>
    <dgm:cxn modelId="{901F0CFE-C4DA-1C4A-950E-CB5EA6BE14C0}" type="presParOf" srcId="{A44ECB90-074F-6446-92B3-2B7EEAB6650C}" destId="{43A5A1CE-34C8-FF4E-8FE9-72F806289169}" srcOrd="4" destOrd="0" presId="urn:microsoft.com/office/officeart/2005/8/layout/list1"/>
    <dgm:cxn modelId="{3D29BCD0-C40A-8B43-A366-F8F96EB582F3}" type="presParOf" srcId="{43A5A1CE-34C8-FF4E-8FE9-72F806289169}" destId="{6B8640E7-F57E-534B-AB97-2300F3259880}" srcOrd="0" destOrd="0" presId="urn:microsoft.com/office/officeart/2005/8/layout/list1"/>
    <dgm:cxn modelId="{61563764-E292-F64B-8BC7-446B4543D70D}" type="presParOf" srcId="{43A5A1CE-34C8-FF4E-8FE9-72F806289169}" destId="{E6B9C827-7FC2-954D-8A36-323D2B2211F9}" srcOrd="1" destOrd="0" presId="urn:microsoft.com/office/officeart/2005/8/layout/list1"/>
    <dgm:cxn modelId="{11D01824-1ECE-914F-B233-833D337E722C}" type="presParOf" srcId="{A44ECB90-074F-6446-92B3-2B7EEAB6650C}" destId="{CB0EFB77-86AB-D443-AD71-89B7C532FE22}" srcOrd="5" destOrd="0" presId="urn:microsoft.com/office/officeart/2005/8/layout/list1"/>
    <dgm:cxn modelId="{F879A357-0F97-9643-9AA9-3E64A9AB3291}" type="presParOf" srcId="{A44ECB90-074F-6446-92B3-2B7EEAB6650C}" destId="{23D0C571-4A15-154C-930F-E6B9BDAAA3F5}" srcOrd="6" destOrd="0" presId="urn:microsoft.com/office/officeart/2005/8/layout/list1"/>
    <dgm:cxn modelId="{12BC02DB-D470-6E4C-B75C-0F221C5DBF8A}" type="presParOf" srcId="{A44ECB90-074F-6446-92B3-2B7EEAB6650C}" destId="{05C242F7-41B5-214B-AD74-A16B28E6667D}" srcOrd="7" destOrd="0" presId="urn:microsoft.com/office/officeart/2005/8/layout/list1"/>
    <dgm:cxn modelId="{9F80339A-B4A9-DF4E-8DB3-E901914A91F2}" type="presParOf" srcId="{A44ECB90-074F-6446-92B3-2B7EEAB6650C}" destId="{1E20C867-6D75-634A-B362-5E031B3C4E30}" srcOrd="8" destOrd="0" presId="urn:microsoft.com/office/officeart/2005/8/layout/list1"/>
    <dgm:cxn modelId="{3A3B8F65-91D2-B548-8D2C-0FEC18E28E81}" type="presParOf" srcId="{1E20C867-6D75-634A-B362-5E031B3C4E30}" destId="{A8312017-FF7B-FD43-9106-B54640A8CF96}" srcOrd="0" destOrd="0" presId="urn:microsoft.com/office/officeart/2005/8/layout/list1"/>
    <dgm:cxn modelId="{3028FCE0-45E8-984F-96DF-8FF45A8A2831}" type="presParOf" srcId="{1E20C867-6D75-634A-B362-5E031B3C4E30}" destId="{41941973-D3C5-BE48-BBC3-417CF4BD7D11}" srcOrd="1" destOrd="0" presId="urn:microsoft.com/office/officeart/2005/8/layout/list1"/>
    <dgm:cxn modelId="{E46243A3-4110-3247-AF4B-D9BAC33AFEE8}" type="presParOf" srcId="{A44ECB90-074F-6446-92B3-2B7EEAB6650C}" destId="{F4266876-69FF-1448-85A9-76660ACF35F1}" srcOrd="9" destOrd="0" presId="urn:microsoft.com/office/officeart/2005/8/layout/list1"/>
    <dgm:cxn modelId="{60AF96DA-F7DB-9643-91A7-4CC92B05C43D}" type="presParOf" srcId="{A44ECB90-074F-6446-92B3-2B7EEAB6650C}" destId="{814A7FFD-D8CB-1844-92D0-62B908F1D347}" srcOrd="10" destOrd="0" presId="urn:microsoft.com/office/officeart/2005/8/layout/list1"/>
    <dgm:cxn modelId="{BFBED575-21B6-D643-B4F4-6C0BB0BBF3C3}" type="presParOf" srcId="{A44ECB90-074F-6446-92B3-2B7EEAB6650C}" destId="{9DC11C9D-67AB-1C43-97CC-ACF3168D8E88}" srcOrd="11" destOrd="0" presId="urn:microsoft.com/office/officeart/2005/8/layout/list1"/>
    <dgm:cxn modelId="{D0632088-8404-FC45-AB34-2E6282E2375D}" type="presParOf" srcId="{A44ECB90-074F-6446-92B3-2B7EEAB6650C}" destId="{D854D3AD-3D4D-2F4E-9729-12BE8B047554}" srcOrd="12" destOrd="0" presId="urn:microsoft.com/office/officeart/2005/8/layout/list1"/>
    <dgm:cxn modelId="{1A4C1D9C-D31A-A242-B2DF-982CE3B936F7}" type="presParOf" srcId="{D854D3AD-3D4D-2F4E-9729-12BE8B047554}" destId="{2D5E1ADC-2CCB-3445-9BF9-2B1E0AF6E55E}" srcOrd="0" destOrd="0" presId="urn:microsoft.com/office/officeart/2005/8/layout/list1"/>
    <dgm:cxn modelId="{6B43CA3E-C94E-1F49-87C1-32495A1C9496}" type="presParOf" srcId="{D854D3AD-3D4D-2F4E-9729-12BE8B047554}" destId="{F80A3776-E6AE-954F-B8E9-5E828DEB015A}" srcOrd="1" destOrd="0" presId="urn:microsoft.com/office/officeart/2005/8/layout/list1"/>
    <dgm:cxn modelId="{D518688E-3E4A-0C41-A151-5B6954123CD7}" type="presParOf" srcId="{A44ECB90-074F-6446-92B3-2B7EEAB6650C}" destId="{CACF08BC-83D9-814F-B1C4-61BFA7AF19B4}" srcOrd="13" destOrd="0" presId="urn:microsoft.com/office/officeart/2005/8/layout/list1"/>
    <dgm:cxn modelId="{A088F290-4A3F-DE41-B7D5-F33EA1C1C408}" type="presParOf" srcId="{A44ECB90-074F-6446-92B3-2B7EEAB6650C}" destId="{DE95BC12-89DC-C14E-BC78-6C6D11093BB9}" srcOrd="14" destOrd="0" presId="urn:microsoft.com/office/officeart/2005/8/layout/list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9F4E25-288D-3A4F-8818-44980E3DDC13}">
      <dsp:nvSpPr>
        <dsp:cNvPr id="0" name=""/>
        <dsp:cNvSpPr/>
      </dsp:nvSpPr>
      <dsp:spPr>
        <a:xfrm>
          <a:off x="0" y="262027"/>
          <a:ext cx="2571124" cy="378000"/>
        </a:xfrm>
        <a:prstGeom prst="rect">
          <a:avLst/>
        </a:prstGeom>
        <a:solidFill>
          <a:schemeClr val="accent5">
            <a:alpha val="90000"/>
            <a:tint val="4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DD4FEAE-85E6-4445-AC37-5E04985F7D8A}">
      <dsp:nvSpPr>
        <dsp:cNvPr id="0" name=""/>
        <dsp:cNvSpPr/>
      </dsp:nvSpPr>
      <dsp:spPr>
        <a:xfrm>
          <a:off x="128556" y="40627"/>
          <a:ext cx="1799786" cy="442800"/>
        </a:xfrm>
        <a:prstGeom prst="roundRect">
          <a:avLst/>
        </a:prstGeom>
        <a:solidFill>
          <a:schemeClr val="lt1">
            <a:hueOff val="0"/>
            <a:satOff val="0"/>
            <a:lumOff val="0"/>
            <a:alphaOff val="0"/>
          </a:schemeClr>
        </a:solidFill>
        <a:ln w="19050" cap="flat" cmpd="sng" algn="ctr">
          <a:solidFill>
            <a:schemeClr val="accent5">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028" tIns="0" rIns="68028" bIns="0" numCol="1" spcCol="1270" anchor="ctr" anchorCtr="0">
          <a:noAutofit/>
        </a:bodyPr>
        <a:lstStyle/>
        <a:p>
          <a:pPr marL="0" lvl="0" indent="0" algn="l" defTabSz="466725">
            <a:lnSpc>
              <a:spcPct val="90000"/>
            </a:lnSpc>
            <a:spcBef>
              <a:spcPct val="0"/>
            </a:spcBef>
            <a:spcAft>
              <a:spcPct val="35000"/>
            </a:spcAft>
            <a:buNone/>
          </a:pPr>
          <a:r>
            <a:rPr lang="en-US" sz="1050" b="0" kern="1200" dirty="0">
              <a:latin typeface="Times New Roman" panose="02020603050405020304" pitchFamily="18" charset="0"/>
              <a:ea typeface="Calibri" pitchFamily="34" charset="-122"/>
              <a:cs typeface="Times New Roman" panose="02020603050405020304" pitchFamily="18" charset="0"/>
            </a:rPr>
            <a:t>Early screening in primary care to reduce diagnostic delay (Arch et al., 2017).</a:t>
          </a:r>
          <a:endParaRPr lang="en-GB" sz="1050" b="0" kern="1200" dirty="0"/>
        </a:p>
      </dsp:txBody>
      <dsp:txXfrm>
        <a:off x="150172" y="62243"/>
        <a:ext cx="1756554" cy="399568"/>
      </dsp:txXfrm>
    </dsp:sp>
    <dsp:sp modelId="{23D0C571-4A15-154C-930F-E6B9BDAAA3F5}">
      <dsp:nvSpPr>
        <dsp:cNvPr id="0" name=""/>
        <dsp:cNvSpPr/>
      </dsp:nvSpPr>
      <dsp:spPr>
        <a:xfrm>
          <a:off x="0" y="942427"/>
          <a:ext cx="2571124" cy="378000"/>
        </a:xfrm>
        <a:prstGeom prst="rect">
          <a:avLst/>
        </a:prstGeom>
        <a:solidFill>
          <a:schemeClr val="accent5">
            <a:alpha val="90000"/>
            <a:tint val="4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6B9C827-7FC2-954D-8A36-323D2B2211F9}">
      <dsp:nvSpPr>
        <dsp:cNvPr id="0" name=""/>
        <dsp:cNvSpPr/>
      </dsp:nvSpPr>
      <dsp:spPr>
        <a:xfrm>
          <a:off x="128556" y="721027"/>
          <a:ext cx="1799786" cy="442800"/>
        </a:xfrm>
        <a:prstGeom prst="roundRect">
          <a:avLst/>
        </a:prstGeom>
        <a:solidFill>
          <a:schemeClr val="lt1">
            <a:hueOff val="0"/>
            <a:satOff val="0"/>
            <a:lumOff val="0"/>
            <a:alphaOff val="0"/>
          </a:schemeClr>
        </a:solidFill>
        <a:ln w="19050" cap="flat" cmpd="sng" algn="ctr">
          <a:solidFill>
            <a:schemeClr val="accent5">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028" tIns="0" rIns="68028" bIns="0" numCol="1" spcCol="1270" anchor="ctr" anchorCtr="0">
          <a:noAutofit/>
        </a:bodyPr>
        <a:lstStyle/>
        <a:p>
          <a:pPr marL="0" lvl="0" indent="0" algn="l" defTabSz="466725">
            <a:lnSpc>
              <a:spcPct val="90000"/>
            </a:lnSpc>
            <a:spcBef>
              <a:spcPct val="0"/>
            </a:spcBef>
            <a:spcAft>
              <a:spcPct val="35000"/>
            </a:spcAft>
            <a:buNone/>
          </a:pPr>
          <a:r>
            <a:rPr lang="en-US" sz="1050" b="0" kern="1200" dirty="0">
              <a:latin typeface="Times New Roman" panose="02020603050405020304" pitchFamily="18" charset="0"/>
              <a:ea typeface="Calibri" pitchFamily="34" charset="-122"/>
              <a:cs typeface="Times New Roman" panose="02020603050405020304" pitchFamily="18" charset="0"/>
            </a:rPr>
            <a:t>CBT access should be expanded; waiting times must decrease (Dey et al., 2022).</a:t>
          </a:r>
          <a:endParaRPr lang="en-GB" sz="1050" b="0" kern="1200" dirty="0"/>
        </a:p>
      </dsp:txBody>
      <dsp:txXfrm>
        <a:off x="150172" y="742643"/>
        <a:ext cx="1756554" cy="399568"/>
      </dsp:txXfrm>
    </dsp:sp>
    <dsp:sp modelId="{814A7FFD-D8CB-1844-92D0-62B908F1D347}">
      <dsp:nvSpPr>
        <dsp:cNvPr id="0" name=""/>
        <dsp:cNvSpPr/>
      </dsp:nvSpPr>
      <dsp:spPr>
        <a:xfrm>
          <a:off x="0" y="1622827"/>
          <a:ext cx="2571124" cy="378000"/>
        </a:xfrm>
        <a:prstGeom prst="rect">
          <a:avLst/>
        </a:prstGeom>
        <a:solidFill>
          <a:schemeClr val="accent5">
            <a:alpha val="90000"/>
            <a:tint val="4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1941973-D3C5-BE48-BBC3-417CF4BD7D11}">
      <dsp:nvSpPr>
        <dsp:cNvPr id="0" name=""/>
        <dsp:cNvSpPr/>
      </dsp:nvSpPr>
      <dsp:spPr>
        <a:xfrm>
          <a:off x="128556" y="1401427"/>
          <a:ext cx="1799786" cy="442800"/>
        </a:xfrm>
        <a:prstGeom prst="roundRect">
          <a:avLst/>
        </a:prstGeom>
        <a:solidFill>
          <a:schemeClr val="lt1">
            <a:hueOff val="0"/>
            <a:satOff val="0"/>
            <a:lumOff val="0"/>
            <a:alphaOff val="0"/>
          </a:schemeClr>
        </a:solidFill>
        <a:ln w="19050" cap="flat" cmpd="sng" algn="ctr">
          <a:solidFill>
            <a:schemeClr val="accent5">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028" tIns="0" rIns="68028" bIns="0" numCol="1" spcCol="1270" anchor="ctr" anchorCtr="0">
          <a:noAutofit/>
        </a:bodyPr>
        <a:lstStyle/>
        <a:p>
          <a:pPr marL="0" lvl="0" indent="0" algn="l" defTabSz="466725">
            <a:lnSpc>
              <a:spcPct val="90000"/>
            </a:lnSpc>
            <a:spcBef>
              <a:spcPct val="0"/>
            </a:spcBef>
            <a:spcAft>
              <a:spcPct val="35000"/>
            </a:spcAft>
            <a:buNone/>
          </a:pPr>
          <a:r>
            <a:rPr lang="en-US" sz="1050" b="0" kern="1200" dirty="0">
              <a:latin typeface="Times New Roman" panose="02020603050405020304" pitchFamily="18" charset="0"/>
              <a:ea typeface="Calibri" pitchFamily="34" charset="-122"/>
              <a:cs typeface="Times New Roman" panose="02020603050405020304" pitchFamily="18" charset="0"/>
            </a:rPr>
            <a:t>Psychoeducation for patients and families to reduce stigma.</a:t>
          </a:r>
          <a:endParaRPr lang="en-GB" sz="1050" b="0" kern="1200" dirty="0"/>
        </a:p>
      </dsp:txBody>
      <dsp:txXfrm>
        <a:off x="150172" y="1423043"/>
        <a:ext cx="1756554" cy="399568"/>
      </dsp:txXfrm>
    </dsp:sp>
    <dsp:sp modelId="{DE95BC12-89DC-C14E-BC78-6C6D11093BB9}">
      <dsp:nvSpPr>
        <dsp:cNvPr id="0" name=""/>
        <dsp:cNvSpPr/>
      </dsp:nvSpPr>
      <dsp:spPr>
        <a:xfrm>
          <a:off x="0" y="2303227"/>
          <a:ext cx="2571124" cy="378000"/>
        </a:xfrm>
        <a:prstGeom prst="rect">
          <a:avLst/>
        </a:prstGeom>
        <a:solidFill>
          <a:schemeClr val="accent5">
            <a:alpha val="90000"/>
            <a:tint val="4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80A3776-E6AE-954F-B8E9-5E828DEB015A}">
      <dsp:nvSpPr>
        <dsp:cNvPr id="0" name=""/>
        <dsp:cNvSpPr/>
      </dsp:nvSpPr>
      <dsp:spPr>
        <a:xfrm>
          <a:off x="128556" y="2081827"/>
          <a:ext cx="1799786" cy="442800"/>
        </a:xfrm>
        <a:prstGeom prst="roundRect">
          <a:avLst/>
        </a:prstGeom>
        <a:solidFill>
          <a:schemeClr val="lt1">
            <a:hueOff val="0"/>
            <a:satOff val="0"/>
            <a:lumOff val="0"/>
            <a:alphaOff val="0"/>
          </a:schemeClr>
        </a:solidFill>
        <a:ln w="19050" cap="flat" cmpd="sng" algn="ctr">
          <a:solidFill>
            <a:schemeClr val="accent5">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028" tIns="0" rIns="68028" bIns="0" numCol="1" spcCol="1270" anchor="ctr" anchorCtr="0">
          <a:noAutofit/>
        </a:bodyPr>
        <a:lstStyle/>
        <a:p>
          <a:pPr marL="0" lvl="0" indent="0" algn="l" defTabSz="466725">
            <a:lnSpc>
              <a:spcPct val="90000"/>
            </a:lnSpc>
            <a:spcBef>
              <a:spcPct val="0"/>
            </a:spcBef>
            <a:spcAft>
              <a:spcPct val="35000"/>
            </a:spcAft>
            <a:buNone/>
          </a:pPr>
          <a:r>
            <a:rPr lang="en-US" sz="1050" b="0" kern="1200" dirty="0">
              <a:latin typeface="Times New Roman" panose="02020603050405020304" pitchFamily="18" charset="0"/>
              <a:ea typeface="Calibri" pitchFamily="34" charset="-122"/>
              <a:cs typeface="Times New Roman" panose="02020603050405020304" pitchFamily="18" charset="0"/>
            </a:rPr>
            <a:t>Digital tools as adjuncts to widen reach and accessibility.</a:t>
          </a:r>
          <a:endParaRPr lang="en-US" sz="1050" b="0" kern="1200" dirty="0">
            <a:latin typeface="Times New Roman" panose="02020603050405020304" pitchFamily="18" charset="0"/>
            <a:cs typeface="Times New Roman" panose="02020603050405020304" pitchFamily="18" charset="0"/>
          </a:endParaRPr>
        </a:p>
      </dsp:txBody>
      <dsp:txXfrm>
        <a:off x="150172" y="2103443"/>
        <a:ext cx="1756554" cy="399568"/>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007A83-8505-0E52-C339-98C2B640A418}"/>
              </a:ext>
            </a:extLst>
          </p:cNvPr>
          <p:cNvSpPr>
            <a:spLocks noGrp="1" noRot="1" noChangeAspect="1"/>
          </p:cNvSpPr>
          <p:nvPr>
            <p:ph type="sldImg" idx="2"/>
          </p:nvPr>
        </p:nvSpPr>
        <p:spPr>
          <a:xfrm>
            <a:off x="-228600" y="1524000"/>
            <a:ext cx="7315200" cy="4114800"/>
          </a:xfrm>
          <a:prstGeom prst="rect">
            <a:avLst/>
          </a:prstGeom>
          <a:noFill/>
          <a:ln w="12700">
            <a:solidFill>
              <a:prstClr val="black"/>
            </a:solidFill>
          </a:ln>
        </p:spPr>
        <p:txBody>
          <a:bodyPr vert="horz" lIns="91440" tIns="45720" rIns="91440" bIns="45720" rtlCol="0" anchor="ctr"/>
          <a:lstStyle/>
          <a:p>
            <a:endParaRPr lang="en-US"/>
          </a:p>
        </p:txBody>
      </p:sp>
      <p:sp>
        <p:nvSpPr>
          <p:cNvPr id="3" name="Header Placeholder 2">
            <a:extLst>
              <a:ext uri="{FF2B5EF4-FFF2-40B4-BE49-F238E27FC236}">
                <a16:creationId xmlns:a16="http://schemas.microsoft.com/office/drawing/2014/main" id="{75DE2218-E5A0-A2A5-FDCC-48EAB61EF314}"/>
              </a:ext>
            </a:extLst>
          </p:cNvPr>
          <p:cNvSpPr>
            <a:spLocks noGrp="1"/>
          </p:cNvSpPr>
          <p:nvPr>
            <p:ph type="hdr" sz="quarter"/>
          </p:nvPr>
        </p:nvSpPr>
        <p:spPr>
          <a:xfrm>
            <a:off x="0" y="0"/>
            <a:ext cx="2971800" cy="611188"/>
          </a:xfrm>
          <a:prstGeom prst="rect">
            <a:avLst/>
          </a:prstGeom>
        </p:spPr>
        <p:txBody>
          <a:bodyPr vert="horz" lIns="91440" tIns="45720" rIns="91440" bIns="45720" rtlCol="0"/>
          <a:lstStyle>
            <a:lvl1pPr algn="l">
              <a:defRPr sz="1200"/>
            </a:lvl1pPr>
          </a:lstStyle>
          <a:p>
            <a:endParaRPr lang="en-US"/>
          </a:p>
        </p:txBody>
      </p:sp>
      <p:sp>
        <p:nvSpPr>
          <p:cNvPr id="4" name="Footer Placeholder 3">
            <a:extLst>
              <a:ext uri="{FF2B5EF4-FFF2-40B4-BE49-F238E27FC236}">
                <a16:creationId xmlns:a16="http://schemas.microsoft.com/office/drawing/2014/main" id="{E69736D6-6D39-3807-C7BE-767D75B5D70D}"/>
              </a:ext>
            </a:extLst>
          </p:cNvPr>
          <p:cNvSpPr>
            <a:spLocks noGrp="1"/>
          </p:cNvSpPr>
          <p:nvPr>
            <p:ph type="ftr" sz="quarter" idx="4"/>
          </p:nvPr>
        </p:nvSpPr>
        <p:spPr>
          <a:xfrm>
            <a:off x="0" y="11580813"/>
            <a:ext cx="2971800" cy="6111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4EFE1013-37A9-5912-7912-D0C9BEC89F66}"/>
              </a:ext>
            </a:extLst>
          </p:cNvPr>
          <p:cNvSpPr>
            <a:spLocks noGrp="1"/>
          </p:cNvSpPr>
          <p:nvPr>
            <p:ph type="sldNum" sz="quarter" idx="5"/>
          </p:nvPr>
        </p:nvSpPr>
        <p:spPr>
          <a:xfrm>
            <a:off x="3884613" y="11580813"/>
            <a:ext cx="2971800" cy="611187"/>
          </a:xfrm>
          <a:prstGeom prst="rect">
            <a:avLst/>
          </a:prstGeom>
        </p:spPr>
        <p:txBody>
          <a:bodyPr vert="horz" lIns="91440" tIns="45720" rIns="91440" bIns="45720" rtlCol="0" anchor="b"/>
          <a:lstStyle>
            <a:lvl1pPr algn="r">
              <a:defRPr sz="1200"/>
            </a:lvl1pPr>
          </a:lstStyle>
          <a:p>
            <a:fld id="{2D4D8C45-D147-FC42-B4C2-2094D417BA8D}" type="slidenum">
              <a:rPr lang="en-US" smtClean="0"/>
              <a:t>‹#›</a:t>
            </a:fld>
            <a:endParaRPr lang="en-US"/>
          </a:p>
        </p:txBody>
      </p:sp>
      <p:sp>
        <p:nvSpPr>
          <p:cNvPr id="6" name="Notes Placeholder 5">
            <a:extLst>
              <a:ext uri="{FF2B5EF4-FFF2-40B4-BE49-F238E27FC236}">
                <a16:creationId xmlns:a16="http://schemas.microsoft.com/office/drawing/2014/main" id="{25A2C572-D5F6-AF6F-82FE-FE0535DE80AF}"/>
              </a:ext>
            </a:extLst>
          </p:cNvPr>
          <p:cNvSpPr>
            <a:spLocks noGrp="1"/>
          </p:cNvSpPr>
          <p:nvPr>
            <p:ph type="body" sz="quarter" idx="3"/>
          </p:nvPr>
        </p:nvSpPr>
        <p:spPr>
          <a:xfrm>
            <a:off x="685800" y="5867400"/>
            <a:ext cx="5486400" cy="48006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540393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morning/afternoon. My poster is about Panic Disorder coded 6B01 in the ICD-11 which falls under anxiety and fear-related disorders. I'll walk you through what this condition is, how it was understood historically, current treatments, and my recommendations.</a:t>
            </a:r>
          </a:p>
          <a:p>
            <a:endParaRPr lang="en-GB" dirty="0"/>
          </a:p>
          <a:p>
            <a:r>
              <a:rPr lang="en-GB" b="1" dirty="0"/>
              <a:t>Introduction: </a:t>
            </a:r>
            <a:r>
              <a:rPr lang="en-GB" dirty="0"/>
              <a:t>Panic Disorder is defined by recurrent, unexpected panic attacks sudden surges of intense fear with physical symptoms like a racing heart, shortness of breath, and dizziness. What makes it a disorder rather than just a scary experience is what happens afterwards: people develop persistent worry about future attacks, and they start avoiding situations they associate with them. It affects around 2 to 3% of adults globally, and it's roughly twice as common in women. Onset is typically in late adolescence or early adulthood.</a:t>
            </a:r>
          </a:p>
          <a:p>
            <a:endParaRPr lang="en-GB" dirty="0"/>
          </a:p>
          <a:p>
            <a:r>
              <a:rPr lang="en-GB" b="1" dirty="0"/>
              <a:t>On the Causes/Symptoms/Diagnosis table:</a:t>
            </a:r>
            <a:r>
              <a:rPr lang="en-GB" dirty="0"/>
              <a:t> In terms of causes, research points to a combination of genetic vulnerability, an overactive amygdala the brain's alarm system and life stress. For symptoms, the classic panic attack involves palpitations, sweating, chest pain, and a fear of dying or losing control, all peaking within minutes. Diagnosis follows ICD-11 criteria: recurrent unexpected attacks plus at least a month of persistent concern or behaviour change.</a:t>
            </a:r>
          </a:p>
          <a:p>
            <a:endParaRPr lang="en-GB" dirty="0"/>
          </a:p>
          <a:p>
            <a:r>
              <a:rPr lang="en-GB" b="1" dirty="0"/>
              <a:t>Historical Perspectives</a:t>
            </a:r>
            <a:r>
              <a:rPr lang="en-GB" dirty="0"/>
              <a:t> This section shows how dramatically our understanding has shifted. Before the 20th century, panic-like episodes were blamed on heart disease, moral weakness, or hysteria. The Hogarth etching on the right shows Bethlem Hospital in 1735 patients with mental illness were chained, and the public could pay to come and watch them as entertainment. That's the context in which these conditions were 'treated.' Freud later introduced the concept of anxiety neurosis in 1895, which was a step forward, but treatments were still rest cures and hydrotherapy. The real turning point came in 1980 when Panic Disorder was formally defined in DSM-III, following Donald Klein's discovery that imipramine specifically blocked panic attacks separating it clinically from generalised anxiety.</a:t>
            </a:r>
          </a:p>
          <a:p>
            <a:endParaRPr lang="en-GB" dirty="0"/>
          </a:p>
          <a:p>
            <a:r>
              <a:rPr lang="en-GB" b="1" dirty="0"/>
              <a:t>Current Services &amp; Treatments:</a:t>
            </a:r>
            <a:r>
              <a:rPr lang="en-GB" dirty="0"/>
              <a:t> Today, the gold standard is Cognitive Behavioural Therapy with interoceptive exposure that means deliberately inducing the physical sensations of panic in a safe setting, so the patient learns they are not dangerous. Studies show 70 to 80% remission rates with this approach. Pharmacologically, SSRIs like sertraline and escitalopram are first-line. Benzodiazepines are only for short-term relief because of dependency risks. Increasingly, digital tools and guided self-help are filling gaps in access. In the UK, NHS Talking Therapies formerly IAPT provides stepped-care from low-intensity self-help right through to high-intensity CBT.</a:t>
            </a:r>
          </a:p>
          <a:p>
            <a:endParaRPr lang="en-GB" dirty="0"/>
          </a:p>
          <a:p>
            <a:r>
              <a:rPr lang="en-GB" b="1" dirty="0"/>
              <a:t>The 'It's Okay to Not Be Okay' image: </a:t>
            </a:r>
            <a:r>
              <a:rPr lang="en-GB" dirty="0"/>
              <a:t>I included this image deliberately. One of the biggest barriers to treatment is stigma people with panic disorder often feel embarrassed or believe they should be able to control it. Destigmatising the experience of not being okay is the first step to people seeking help.</a:t>
            </a:r>
          </a:p>
          <a:p>
            <a:endParaRPr lang="en-GB" dirty="0"/>
          </a:p>
          <a:p>
            <a:r>
              <a:rPr lang="en-GB" b="1" dirty="0"/>
              <a:t>Recommendations: </a:t>
            </a:r>
            <a:r>
              <a:rPr lang="en-GB" dirty="0"/>
              <a:t>My four recommendations follow directly from the evidence. First, earlier screening in primary care the average delay to diagnosis is over six years, which is unacceptable. Second, expanding CBT access and reducing waiting times. Third, psychoeducation for patients and families, because understanding the disorder reduces shame and improves outcomes. And fourth, using digital tools as adjuncts not replacements to widen reach.</a:t>
            </a:r>
          </a:p>
          <a:p>
            <a:endParaRPr lang="en-GB" dirty="0"/>
          </a:p>
          <a:p>
            <a:r>
              <a:rPr lang="en-GB" b="1" dirty="0"/>
              <a:t>Conclusions: </a:t>
            </a:r>
            <a:r>
              <a:rPr lang="en-GB" dirty="0"/>
              <a:t>To summarise: Panic Disorder is well-understood, well-evidenced, and highly treatable. The interventions exist. The main problem is access and awareness. Greater public health investment and reduced stigma are the most pressing needs.</a:t>
            </a:r>
          </a:p>
          <a:p>
            <a:endParaRPr lang="en-GB" dirty="0"/>
          </a:p>
          <a:p>
            <a:r>
              <a:rPr lang="en-GB" dirty="0"/>
              <a:t>I'm happy to take any questions particularly around the diagnostic criteria, the neuroscience of the fear response, or how the NHS pathway works in practice.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1524000" y="1122363"/>
            <a:ext cx="9144000" cy="2387600"/>
          </a:xfrm>
        </p:spPr>
        <p:txBody>
          <a:bodyPr anchor="b"/>
          <a:lstStyle>
            <a:lvl1pPr algn="ctr">
              <a:defRPr sz="4499"/>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1524000" y="3602038"/>
            <a:ext cx="9144000" cy="1655762"/>
          </a:xfrm>
        </p:spPr>
        <p:txBody>
          <a:bodyPr/>
          <a:lstStyle>
            <a:lvl1pPr marL="0" indent="0" algn="ctr">
              <a:buNone/>
              <a:defRPr sz="1800"/>
            </a:lvl1pPr>
            <a:lvl2pPr marL="342845" indent="0" algn="ctr">
              <a:buNone/>
              <a:defRPr sz="1500"/>
            </a:lvl2pPr>
            <a:lvl3pPr marL="685690" indent="0" algn="ctr">
              <a:buNone/>
              <a:defRPr sz="1350"/>
            </a:lvl3pPr>
            <a:lvl4pPr marL="1028535" indent="0" algn="ctr">
              <a:buNone/>
              <a:defRPr sz="1200"/>
            </a:lvl4pPr>
            <a:lvl5pPr marL="1371381" indent="0" algn="ctr">
              <a:buNone/>
              <a:defRPr sz="1200"/>
            </a:lvl5pPr>
            <a:lvl6pPr marL="1714226" indent="0" algn="ctr">
              <a:buNone/>
              <a:defRPr sz="1200"/>
            </a:lvl6pPr>
            <a:lvl7pPr marL="2057071" indent="0" algn="ctr">
              <a:buNone/>
              <a:defRPr sz="1200"/>
            </a:lvl7pPr>
            <a:lvl8pPr marL="2399916" indent="0" algn="ctr">
              <a:buNone/>
              <a:defRPr sz="1200"/>
            </a:lvl8pPr>
            <a:lvl9pPr marL="2742761"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24/03/2026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96074004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hyperlink" Target="http://www.seemescotland.org/" TargetMode="External"/><Relationship Id="rId13"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image" Target="../media/image6.png"/><Relationship Id="rId12"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diagramQuickStyle" Target="../diagrams/quickStyle1.xml"/><Relationship Id="rId5" Type="http://schemas.openxmlformats.org/officeDocument/2006/relationships/image" Target="../media/image4.jpeg"/><Relationship Id="rId10" Type="http://schemas.openxmlformats.org/officeDocument/2006/relationships/diagramLayout" Target="../diagrams/layout1.xml"/><Relationship Id="rId4" Type="http://schemas.openxmlformats.org/officeDocument/2006/relationships/image" Target="../media/image3.jpeg"/><Relationship Id="rId9"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868237" y="2239227"/>
            <a:ext cx="8539079" cy="1032711"/>
          </a:xfrm>
        </p:spPr>
        <p:txBody>
          <a:bodyPr>
            <a:normAutofit fontScale="90000"/>
          </a:bodyPr>
          <a:lstStyle/>
          <a:p>
            <a:pPr algn="l"/>
            <a:br>
              <a:rPr lang="en-GB" sz="667" b="1" dirty="0">
                <a:ea typeface="Aptos" panose="020B0004020202020204" pitchFamily="34" charset="0"/>
              </a:rPr>
            </a:br>
            <a:br>
              <a:rPr lang="en-GB" sz="667" dirty="0"/>
            </a:br>
            <a:r>
              <a:rPr lang="en-GB" sz="2000" dirty="0">
                <a:latin typeface="Arial" panose="020B0604020202020204" pitchFamily="34" charset="0"/>
                <a:cs typeface="Arial" panose="020B0604020202020204" pitchFamily="34" charset="0"/>
              </a:rPr>
              <a:t>Student name Agnieszka Szalek</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Student number 2325666</a:t>
            </a:r>
            <a:br>
              <a:rPr lang="en-GB" sz="2000" dirty="0"/>
            </a:br>
            <a:r>
              <a:rPr lang="en-GB" sz="2000" dirty="0">
                <a:latin typeface="Arial" panose="020B0604020202020204" pitchFamily="34" charset="0"/>
                <a:cs typeface="Arial" panose="020B0604020202020204" pitchFamily="34" charset="0"/>
              </a:rPr>
              <a:t>Lecturer’s name Bianca Sanfilippo</a:t>
            </a:r>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905000" y="4381500"/>
            <a:ext cx="8301789" cy="1102895"/>
          </a:xfrm>
        </p:spPr>
        <p:txBody>
          <a:bodyPr>
            <a:normAutofit/>
          </a:bodyPr>
          <a:lstStyle/>
          <a:p>
            <a:pPr algn="l"/>
            <a:r>
              <a:rPr lang="en-GB" sz="917" b="1" dirty="0">
                <a:latin typeface="Arial" panose="020B0604020202020204" pitchFamily="34" charset="0"/>
                <a:cs typeface="Arial" panose="020B0604020202020204" pitchFamily="34" charset="0"/>
              </a:rPr>
              <a:t>Acknowledgement of the use of AI tools</a:t>
            </a:r>
          </a:p>
          <a:p>
            <a:pPr algn="l"/>
            <a:r>
              <a:rPr lang="en-GB" sz="917"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917" dirty="0">
              <a:latin typeface="Arial" panose="020B0604020202020204" pitchFamily="34" charset="0"/>
              <a:cs typeface="Arial" panose="020B0604020202020204" pitchFamily="34" charset="0"/>
            </a:endParaRPr>
          </a:p>
          <a:p>
            <a:pPr algn="l"/>
            <a:r>
              <a:rPr lang="en-GB" sz="917" dirty="0">
                <a:solidFill>
                  <a:srgbClr val="FF0000"/>
                </a:solidFill>
                <a:latin typeface="Arial" panose="020B0604020202020204" pitchFamily="34" charset="0"/>
                <a:cs typeface="Arial" panose="020B0604020202020204" pitchFamily="34" charset="0"/>
              </a:rPr>
              <a:t>PLEASE DELETE GUIDANCE TEXT IN RED</a:t>
            </a:r>
          </a:p>
        </p:txBody>
      </p:sp>
      <p:sp>
        <p:nvSpPr>
          <p:cNvPr id="4" name="TextBox 3">
            <a:extLst>
              <a:ext uri="{FF2B5EF4-FFF2-40B4-BE49-F238E27FC236}">
                <a16:creationId xmlns:a16="http://schemas.microsoft.com/office/drawing/2014/main" id="{0DB5D689-0DBF-6610-F166-1771F1505D35}"/>
              </a:ext>
            </a:extLst>
          </p:cNvPr>
          <p:cNvSpPr txBox="1"/>
          <p:nvPr/>
        </p:nvSpPr>
        <p:spPr>
          <a:xfrm>
            <a:off x="3161632" y="1373605"/>
            <a:ext cx="6049210" cy="938527"/>
          </a:xfrm>
          <a:prstGeom prst="rect">
            <a:avLst/>
          </a:prstGeom>
          <a:noFill/>
        </p:spPr>
        <p:txBody>
          <a:bodyPr wrap="square" rtlCol="0">
            <a:spAutoFit/>
          </a:bodyPr>
          <a:lstStyle/>
          <a:p>
            <a:pPr algn="ctr"/>
            <a:r>
              <a:rPr lang="en-GB" sz="1833" b="1" dirty="0">
                <a:latin typeface="Arial" panose="020B0604020202020204" pitchFamily="34" charset="0"/>
                <a:cs typeface="Arial" panose="020B0604020202020204" pitchFamily="34" charset="0"/>
              </a:rPr>
              <a:t>BMHP6029</a:t>
            </a:r>
          </a:p>
          <a:p>
            <a:pPr algn="ctr"/>
            <a:r>
              <a:rPr lang="en-GB" sz="1833" b="1" dirty="0">
                <a:latin typeface="Arial" panose="020B0604020202020204" pitchFamily="34" charset="0"/>
                <a:cs typeface="Arial" panose="020B0604020202020204" pitchFamily="34" charset="0"/>
              </a:rPr>
              <a:t>Psychopathological Classifications and Provisions </a:t>
            </a:r>
            <a:r>
              <a:rPr lang="en-GB" sz="1833" b="1" dirty="0">
                <a:latin typeface="Arial" panose="020B0604020202020204" pitchFamily="34" charset="0"/>
                <a:ea typeface="Aptos" panose="020B0004020202020204" pitchFamily="34" charset="0"/>
                <a:cs typeface="Arial" panose="020B0604020202020204" pitchFamily="34" charset="0"/>
              </a:rPr>
              <a:t>Component</a:t>
            </a:r>
            <a:endParaRPr lang="en-GB" sz="375"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68237" y="-22125"/>
            <a:ext cx="3272089" cy="13088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bg>
      <p:bgPr>
        <a:solidFill>
          <a:srgbClr val="F7F3EE"/>
        </a:solidFill>
        <a:effectLst/>
      </p:bgPr>
    </p:bg>
    <p:spTree>
      <p:nvGrpSpPr>
        <p:cNvPr id="1" name=""/>
        <p:cNvGrpSpPr/>
        <p:nvPr/>
      </p:nvGrpSpPr>
      <p:grpSpPr>
        <a:xfrm>
          <a:off x="0" y="0"/>
          <a:ext cx="0" cy="0"/>
          <a:chOff x="0" y="0"/>
          <a:chExt cx="0" cy="0"/>
        </a:xfrm>
      </p:grpSpPr>
      <p:sp>
        <p:nvSpPr>
          <p:cNvPr id="2" name="Shape 0"/>
          <p:cNvSpPr/>
          <p:nvPr/>
        </p:nvSpPr>
        <p:spPr>
          <a:xfrm>
            <a:off x="0" y="0"/>
            <a:ext cx="12192000" cy="850392"/>
          </a:xfrm>
          <a:prstGeom prst="rect">
            <a:avLst/>
          </a:prstGeom>
          <a:solidFill>
            <a:srgbClr val="EE66A8"/>
          </a:solidFill>
          <a:ln>
            <a:noFill/>
          </a:ln>
        </p:spPr>
        <p:style>
          <a:lnRef idx="0">
            <a:scrgbClr r="0" g="0" b="0"/>
          </a:lnRef>
          <a:fillRef idx="0">
            <a:scrgbClr r="0" g="0" b="0"/>
          </a:fillRef>
          <a:effectRef idx="0">
            <a:scrgbClr r="0" g="0" b="0"/>
          </a:effectRef>
          <a:fontRef idx="minor">
            <a:schemeClr val="lt1"/>
          </a:fontRef>
        </p:style>
        <p:txBody>
          <a:bodyPr/>
          <a:lstStyle/>
          <a:p>
            <a:endParaRPr lang="en-US" dirty="0"/>
          </a:p>
        </p:txBody>
      </p:sp>
      <p:sp>
        <p:nvSpPr>
          <p:cNvPr id="3" name="Shape 1"/>
          <p:cNvSpPr/>
          <p:nvPr/>
        </p:nvSpPr>
        <p:spPr>
          <a:xfrm>
            <a:off x="0" y="816654"/>
            <a:ext cx="12192000" cy="70314"/>
          </a:xfrm>
          <a:prstGeom prst="rect">
            <a:avLst/>
          </a:prstGeom>
          <a:ln/>
        </p:spPr>
        <p:style>
          <a:lnRef idx="0">
            <a:schemeClr val="accent1"/>
          </a:lnRef>
          <a:fillRef idx="3">
            <a:schemeClr val="accent1"/>
          </a:fillRef>
          <a:effectRef idx="3">
            <a:schemeClr val="accent1"/>
          </a:effectRef>
          <a:fontRef idx="minor">
            <a:schemeClr val="lt1"/>
          </a:fontRef>
        </p:style>
        <p:txBody>
          <a:bodyPr/>
          <a:lstStyle/>
          <a:p>
            <a:endParaRPr lang="en-US"/>
          </a:p>
        </p:txBody>
      </p:sp>
      <p:sp>
        <p:nvSpPr>
          <p:cNvPr id="4" name="Text 2"/>
          <p:cNvSpPr/>
          <p:nvPr/>
        </p:nvSpPr>
        <p:spPr>
          <a:xfrm>
            <a:off x="274320" y="45720"/>
            <a:ext cx="11612880" cy="292608"/>
          </a:xfrm>
          <a:prstGeom prst="rect">
            <a:avLst/>
          </a:prstGeom>
          <a:noFill/>
          <a:ln/>
        </p:spPr>
        <p:txBody>
          <a:bodyPr wrap="square" rtlCol="0" anchor="ctr"/>
          <a:lstStyle/>
          <a:p>
            <a:pPr marL="0" indent="0" algn="ctr">
              <a:buNone/>
            </a:pPr>
            <a:r>
              <a:rPr lang="en-US" sz="2000" b="1" i="1" spc="50" dirty="0">
                <a:ln w="0"/>
                <a:solidFill>
                  <a:schemeClr val="bg2"/>
                </a:solidFill>
                <a:effectLst>
                  <a:innerShdw blurRad="63500" dist="50800" dir="13500000">
                    <a:srgbClr val="000000">
                      <a:alpha val="50000"/>
                    </a:srgbClr>
                  </a:innerShdw>
                </a:effectLst>
                <a:latin typeface="Calibri" pitchFamily="34" charset="0"/>
                <a:ea typeface="Calibri" pitchFamily="34" charset="-122"/>
                <a:cs typeface="Calibri" pitchFamily="34" charset="-120"/>
              </a:rPr>
              <a:t>Anxiety or Fear-Related Disorder</a:t>
            </a:r>
            <a:endParaRPr lang="en-US" sz="2000" b="1" spc="50" dirty="0">
              <a:ln w="0"/>
              <a:solidFill>
                <a:schemeClr val="bg2"/>
              </a:solidFill>
              <a:effectLst>
                <a:innerShdw blurRad="63500" dist="50800" dir="13500000">
                  <a:srgbClr val="000000">
                    <a:alpha val="50000"/>
                  </a:srgbClr>
                </a:innerShdw>
              </a:effectLst>
            </a:endParaRPr>
          </a:p>
        </p:txBody>
      </p:sp>
      <p:sp>
        <p:nvSpPr>
          <p:cNvPr id="5" name="Text 3"/>
          <p:cNvSpPr/>
          <p:nvPr/>
        </p:nvSpPr>
        <p:spPr>
          <a:xfrm>
            <a:off x="274320" y="320040"/>
            <a:ext cx="11612880" cy="548640"/>
          </a:xfrm>
          <a:prstGeom prst="rect">
            <a:avLst/>
          </a:prstGeom>
          <a:noFill/>
          <a:ln/>
        </p:spPr>
        <p:txBody>
          <a:bodyPr wrap="square" rtlCol="0" anchor="ctr"/>
          <a:lstStyle/>
          <a:p>
            <a:pPr marL="0" indent="0" algn="ctr">
              <a:buNone/>
            </a:pPr>
            <a:r>
              <a:rPr lang="en-US" sz="3200" dirty="0">
                <a:ln w="0"/>
                <a:effectLst>
                  <a:outerShdw blurRad="38100" dist="19050" dir="2700000" algn="tl" rotWithShape="0">
                    <a:schemeClr val="dk1">
                      <a:alpha val="40000"/>
                    </a:schemeClr>
                  </a:outerShdw>
                </a:effectLst>
                <a:latin typeface="Georgia" pitchFamily="34" charset="0"/>
                <a:ea typeface="Georgia" pitchFamily="34" charset="-122"/>
                <a:cs typeface="Georgia" pitchFamily="34" charset="-120"/>
              </a:rPr>
              <a:t>Panic Disorder (6B01)</a:t>
            </a:r>
            <a:endParaRPr lang="en-US" sz="3200" dirty="0">
              <a:ln w="0"/>
              <a:effectLst>
                <a:outerShdw blurRad="38100" dist="19050" dir="2700000" algn="tl" rotWithShape="0">
                  <a:schemeClr val="dk1">
                    <a:alpha val="40000"/>
                  </a:schemeClr>
                </a:outerShdw>
              </a:effectLst>
            </a:endParaRPr>
          </a:p>
        </p:txBody>
      </p:sp>
      <p:sp>
        <p:nvSpPr>
          <p:cNvPr id="6" name="Shape 4"/>
          <p:cNvSpPr/>
          <p:nvPr/>
        </p:nvSpPr>
        <p:spPr>
          <a:xfrm>
            <a:off x="0" y="1170432"/>
            <a:ext cx="3547872" cy="1627937"/>
          </a:xfrm>
          <a:prstGeom prst="rect">
            <a:avLst/>
          </a:prstGeom>
          <a:solidFill>
            <a:srgbClr val="FFFFFF"/>
          </a:solidFill>
          <a:ln w="6350">
            <a:solidFill>
              <a:srgbClr val="D0DDE0"/>
            </a:solidFill>
            <a:prstDash val="solid"/>
          </a:ln>
          <a:effectLst>
            <a:outerShdw blurRad="63500" dist="12700" dir="8100000" algn="bl" rotWithShape="0">
              <a:srgbClr val="000000">
                <a:alpha val="7000"/>
              </a:srgbClr>
            </a:outerShdw>
          </a:effectLst>
        </p:spPr>
        <p:txBody>
          <a:bodyPr/>
          <a:lstStyle/>
          <a:p>
            <a:endParaRPr lang="en-US"/>
          </a:p>
        </p:txBody>
      </p:sp>
      <p:sp>
        <p:nvSpPr>
          <p:cNvPr id="7" name="Shape 5"/>
          <p:cNvSpPr/>
          <p:nvPr/>
        </p:nvSpPr>
        <p:spPr>
          <a:xfrm>
            <a:off x="0" y="907676"/>
            <a:ext cx="3547872" cy="277575"/>
          </a:xfrm>
          <a:prstGeom prst="rect">
            <a:avLst/>
          </a:prstGeom>
          <a:solidFill>
            <a:srgbClr val="62A5FB">
              <a:alpha val="52941"/>
            </a:srgbClr>
          </a:solidFill>
          <a:ln w="12700">
            <a:solidFill>
              <a:srgbClr val="028090"/>
            </a:solidFill>
            <a:prstDash val="solid"/>
          </a:ln>
        </p:spPr>
        <p:txBody>
          <a:bodyPr/>
          <a:lstStyle/>
          <a:p>
            <a:endParaRPr lang="en-US" dirty="0">
              <a:latin typeface="Times New Roman" panose="02020603050405020304" pitchFamily="18" charset="0"/>
              <a:cs typeface="Times New Roman" panose="02020603050405020304" pitchFamily="18" charset="0"/>
            </a:endParaRPr>
          </a:p>
        </p:txBody>
      </p:sp>
      <p:sp>
        <p:nvSpPr>
          <p:cNvPr id="8" name="Text 6"/>
          <p:cNvSpPr/>
          <p:nvPr/>
        </p:nvSpPr>
        <p:spPr>
          <a:xfrm>
            <a:off x="274320" y="925965"/>
            <a:ext cx="3163824" cy="237744"/>
          </a:xfrm>
          <a:prstGeom prst="rect">
            <a:avLst/>
          </a:prstGeom>
          <a:noFill/>
          <a:ln/>
        </p:spPr>
        <p:txBody>
          <a:bodyPr wrap="square" lIns="0" tIns="0" rIns="0" bIns="0" rtlCol="0" anchor="ctr"/>
          <a:lstStyle/>
          <a:p>
            <a:pPr marL="0" indent="0" algn="ctr">
              <a:buNone/>
            </a:pPr>
            <a:r>
              <a:rPr lang="en-US" sz="1200" b="1" dirty="0">
                <a:ln w="0"/>
                <a:effectLst>
                  <a:outerShdw blurRad="38100" dist="19050" dir="2700000" algn="tl" rotWithShape="0">
                    <a:schemeClr val="dk1">
                      <a:alpha val="40000"/>
                    </a:schemeClr>
                  </a:outerShdw>
                </a:effectLst>
                <a:latin typeface="Times New Roman" panose="02020603050405020304" pitchFamily="18" charset="0"/>
                <a:ea typeface="Calibri" pitchFamily="34" charset="-122"/>
                <a:cs typeface="Times New Roman" panose="02020603050405020304" pitchFamily="18" charset="0"/>
              </a:rPr>
              <a:t>Introduction</a:t>
            </a:r>
            <a:endParaRPr lang="en-US" sz="1200"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9" name="Text 7"/>
          <p:cNvSpPr/>
          <p:nvPr/>
        </p:nvSpPr>
        <p:spPr>
          <a:xfrm>
            <a:off x="0" y="1203540"/>
            <a:ext cx="3529584" cy="1594829"/>
          </a:xfrm>
          <a:prstGeom prst="rect">
            <a:avLst/>
          </a:prstGeom>
          <a:noFill/>
          <a:ln/>
        </p:spPr>
        <p:txBody>
          <a:bodyPr wrap="square" rtlCol="0" anchor="t"/>
          <a:lstStyle/>
          <a:p>
            <a:pPr algn="just"/>
            <a:r>
              <a:rPr lang="en-US" sz="1200" dirty="0">
                <a:solidFill>
                  <a:srgbClr val="1A2E35"/>
                </a:solidFill>
                <a:latin typeface="Times New Roman" panose="02020603050405020304" pitchFamily="18" charset="0"/>
                <a:ea typeface="Calibri" pitchFamily="34" charset="-122"/>
                <a:cs typeface="Times New Roman" panose="02020603050405020304" pitchFamily="18" charset="0"/>
              </a:rPr>
              <a:t>Panic Disorder is characterised by recurrent, unexpected panic attacks sudden surges of intense fear with physical symptoms (racing heart, shortness of breath, dizziness) accompanied by persistent worry about future attacks and avoidant </a:t>
            </a:r>
            <a:r>
              <a:rPr lang="en-US" sz="1200" dirty="0" err="1">
                <a:solidFill>
                  <a:srgbClr val="1A2E35"/>
                </a:solidFill>
                <a:latin typeface="Times New Roman" panose="02020603050405020304" pitchFamily="18" charset="0"/>
                <a:ea typeface="Calibri" pitchFamily="34" charset="-122"/>
                <a:cs typeface="Times New Roman" panose="02020603050405020304" pitchFamily="18" charset="0"/>
              </a:rPr>
              <a:t>behaviour</a:t>
            </a:r>
            <a:r>
              <a:rPr lang="en-US" sz="1200" dirty="0">
                <a:solidFill>
                  <a:srgbClr val="1A2E35"/>
                </a:solidFill>
                <a:latin typeface="Times New Roman" panose="02020603050405020304" pitchFamily="18" charset="0"/>
                <a:ea typeface="Calibri" pitchFamily="34" charset="-122"/>
                <a:cs typeface="Times New Roman" panose="02020603050405020304" pitchFamily="18" charset="0"/>
              </a:rPr>
              <a:t> (Arch et al., 2017).</a:t>
            </a:r>
            <a:r>
              <a:rPr lang="en-US" sz="1200" dirty="0">
                <a:latin typeface="Times New Roman" panose="02020603050405020304" pitchFamily="18" charset="0"/>
                <a:cs typeface="Times New Roman" panose="02020603050405020304" pitchFamily="18" charset="0"/>
              </a:rPr>
              <a:t> </a:t>
            </a:r>
            <a:r>
              <a:rPr lang="en-US" sz="1200" dirty="0">
                <a:solidFill>
                  <a:srgbClr val="1A2E35"/>
                </a:solidFill>
                <a:latin typeface="Times New Roman" panose="02020603050405020304" pitchFamily="18" charset="0"/>
                <a:ea typeface="Calibri" pitchFamily="34" charset="-122"/>
                <a:cs typeface="Times New Roman" panose="02020603050405020304" pitchFamily="18" charset="0"/>
              </a:rPr>
              <a:t>Affects 2–3% of adults globally; more common in women (de Jonge et al., 2018). Onset typically in late adolescence or early adulthood.</a:t>
            </a:r>
            <a:endParaRPr lang="en-US" sz="1200" dirty="0">
              <a:latin typeface="Times New Roman" panose="02020603050405020304" pitchFamily="18" charset="0"/>
              <a:cs typeface="Times New Roman" panose="02020603050405020304" pitchFamily="18" charset="0"/>
            </a:endParaRPr>
          </a:p>
        </p:txBody>
      </p:sp>
      <p:pic>
        <p:nvPicPr>
          <p:cNvPr id="10" name="Image 0" descr="preencoded.png"/>
          <p:cNvPicPr>
            <a:picLocks noChangeAspect="1"/>
          </p:cNvPicPr>
          <p:nvPr/>
        </p:nvPicPr>
        <p:blipFill>
          <a:blip r:embed="rId3"/>
          <a:srcRect/>
          <a:stretch/>
        </p:blipFill>
        <p:spPr>
          <a:xfrm>
            <a:off x="7132318" y="924189"/>
            <a:ext cx="2367982" cy="1454942"/>
          </a:xfrm>
          <a:prstGeom prst="rect">
            <a:avLst/>
          </a:prstGeom>
        </p:spPr>
      </p:pic>
      <p:sp>
        <p:nvSpPr>
          <p:cNvPr id="13" name="Shape 10"/>
          <p:cNvSpPr/>
          <p:nvPr/>
        </p:nvSpPr>
        <p:spPr>
          <a:xfrm>
            <a:off x="3657600" y="2578817"/>
            <a:ext cx="3383280" cy="274320"/>
          </a:xfrm>
          <a:prstGeom prst="rect">
            <a:avLst/>
          </a:prstGeom>
          <a:solidFill>
            <a:srgbClr val="62A5FB">
              <a:alpha val="50196"/>
            </a:srgbClr>
          </a:solidFill>
          <a:ln w="12700">
            <a:solidFill>
              <a:srgbClr val="01535C"/>
            </a:solidFill>
            <a:prstDash val="solid"/>
          </a:ln>
        </p:spPr>
        <p:txBody>
          <a:bodyPr/>
          <a:lstStyle/>
          <a:p>
            <a:endParaRPr lang="en-US">
              <a:ln w="0"/>
              <a:effectLst>
                <a:outerShdw blurRad="38100" dist="19050" dir="2700000" algn="tl" rotWithShape="0">
                  <a:schemeClr val="dk1">
                    <a:alpha val="40000"/>
                  </a:schemeClr>
                </a:outerShdw>
              </a:effectLst>
            </a:endParaRPr>
          </a:p>
        </p:txBody>
      </p:sp>
      <p:sp>
        <p:nvSpPr>
          <p:cNvPr id="14" name="Text 11"/>
          <p:cNvSpPr/>
          <p:nvPr/>
        </p:nvSpPr>
        <p:spPr>
          <a:xfrm>
            <a:off x="3767328" y="2597105"/>
            <a:ext cx="3163824" cy="237744"/>
          </a:xfrm>
          <a:prstGeom prst="rect">
            <a:avLst/>
          </a:prstGeom>
          <a:noFill/>
          <a:ln/>
        </p:spPr>
        <p:txBody>
          <a:bodyPr wrap="square" lIns="0" tIns="0" rIns="0" bIns="0" rtlCol="0" anchor="ctr"/>
          <a:lstStyle/>
          <a:p>
            <a:pPr marL="0" indent="0" algn="ctr">
              <a:buNone/>
            </a:pPr>
            <a:r>
              <a:rPr lang="en-US" sz="1200" b="1" dirty="0">
                <a:ln w="0"/>
                <a:effectLst>
                  <a:outerShdw blurRad="38100" dist="19050" dir="2700000" algn="tl" rotWithShape="0">
                    <a:schemeClr val="dk1">
                      <a:alpha val="40000"/>
                    </a:schemeClr>
                  </a:outerShdw>
                </a:effectLst>
                <a:latin typeface="Times New Roman" panose="02020603050405020304" pitchFamily="18" charset="0"/>
                <a:ea typeface="Calibri" pitchFamily="34" charset="-122"/>
                <a:cs typeface="Times New Roman" panose="02020603050405020304" pitchFamily="18" charset="0"/>
              </a:rPr>
              <a:t>Historical Perspectives &amp; Treatments</a:t>
            </a:r>
            <a:endParaRPr lang="en-US" sz="1200"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15" name="Text 12"/>
          <p:cNvSpPr/>
          <p:nvPr/>
        </p:nvSpPr>
        <p:spPr>
          <a:xfrm>
            <a:off x="3675888" y="2821189"/>
            <a:ext cx="3364992" cy="2306905"/>
          </a:xfrm>
          <a:prstGeom prst="rect">
            <a:avLst/>
          </a:prstGeom>
          <a:noFill/>
          <a:ln/>
        </p:spPr>
        <p:txBody>
          <a:bodyPr wrap="square" rtlCol="0" anchor="t"/>
          <a:lstStyle/>
          <a:p>
            <a:pPr algn="just"/>
            <a:r>
              <a:rPr lang="en-US" sz="1200" b="1" dirty="0">
                <a:latin typeface="Times New Roman" panose="02020603050405020304" pitchFamily="18" charset="0"/>
                <a:ea typeface="Calibri" pitchFamily="34" charset="-122"/>
                <a:cs typeface="Times New Roman" panose="02020603050405020304" pitchFamily="18" charset="0"/>
              </a:rPr>
              <a:t>Pre-20th century:</a:t>
            </a:r>
            <a:r>
              <a:rPr lang="en-US" sz="1200" dirty="0">
                <a:latin typeface="Times New Roman" panose="02020603050405020304" pitchFamily="18" charset="0"/>
                <a:ea typeface="Calibri" pitchFamily="34" charset="-122"/>
                <a:cs typeface="Times New Roman" panose="02020603050405020304" pitchFamily="18" charset="0"/>
              </a:rPr>
              <a:t> Panic-like episodes were attributed to heart disease, hysteria, or moral weakness. Patients were institutionalised, often in brutal conditions (Jarrett, 2023).</a:t>
            </a:r>
            <a:endParaRPr lang="en-US" sz="1200" dirty="0">
              <a:latin typeface="Times New Roman" panose="02020603050405020304" pitchFamily="18" charset="0"/>
              <a:cs typeface="Times New Roman" panose="02020603050405020304" pitchFamily="18" charset="0"/>
            </a:endParaRPr>
          </a:p>
          <a:p>
            <a:pPr algn="just"/>
            <a:r>
              <a:rPr lang="en-US" sz="1200" b="1" dirty="0">
                <a:latin typeface="Times New Roman" panose="02020603050405020304" pitchFamily="18" charset="0"/>
                <a:ea typeface="Calibri" pitchFamily="34" charset="-122"/>
                <a:cs typeface="Times New Roman" panose="02020603050405020304" pitchFamily="18" charset="0"/>
              </a:rPr>
              <a:t>Early psychiatry:</a:t>
            </a:r>
            <a:r>
              <a:rPr lang="en-US" sz="1200" dirty="0">
                <a:latin typeface="Times New Roman" panose="02020603050405020304" pitchFamily="18" charset="0"/>
                <a:ea typeface="Calibri" pitchFamily="34" charset="-122"/>
                <a:cs typeface="Times New Roman" panose="02020603050405020304" pitchFamily="18" charset="0"/>
              </a:rPr>
              <a:t> Freud described 'anxiety neurosis' in 1895. Treatments included rest cures, hydrotherapy, and sedatives (</a:t>
            </a:r>
            <a:r>
              <a:rPr lang="en-US" sz="1200" dirty="0" err="1">
                <a:latin typeface="Times New Roman" panose="02020603050405020304" pitchFamily="18" charset="0"/>
                <a:ea typeface="Calibri" pitchFamily="34" charset="-122"/>
                <a:cs typeface="Times New Roman" panose="02020603050405020304" pitchFamily="18" charset="0"/>
              </a:rPr>
              <a:t>Starkstein</a:t>
            </a:r>
            <a:r>
              <a:rPr lang="en-US" sz="1200" dirty="0">
                <a:latin typeface="Times New Roman" panose="02020603050405020304" pitchFamily="18" charset="0"/>
                <a:ea typeface="Calibri" pitchFamily="34" charset="-122"/>
                <a:cs typeface="Times New Roman" panose="02020603050405020304" pitchFamily="18" charset="0"/>
              </a:rPr>
              <a:t>, 2018).</a:t>
            </a:r>
            <a:endParaRPr lang="en-US" sz="1200" dirty="0">
              <a:latin typeface="Times New Roman" panose="02020603050405020304" pitchFamily="18" charset="0"/>
              <a:cs typeface="Times New Roman" panose="02020603050405020304" pitchFamily="18" charset="0"/>
            </a:endParaRPr>
          </a:p>
          <a:p>
            <a:pPr algn="just"/>
            <a:r>
              <a:rPr lang="en-US" sz="1200" b="1" dirty="0">
                <a:latin typeface="Times New Roman" panose="02020603050405020304" pitchFamily="18" charset="0"/>
                <a:ea typeface="Calibri" pitchFamily="34" charset="-122"/>
                <a:cs typeface="Times New Roman" panose="02020603050405020304" pitchFamily="18" charset="0"/>
              </a:rPr>
              <a:t>Mid-20th century:</a:t>
            </a:r>
            <a:r>
              <a:rPr lang="en-US" sz="1200" dirty="0">
                <a:latin typeface="Times New Roman" panose="02020603050405020304" pitchFamily="18" charset="0"/>
                <a:ea typeface="Calibri" pitchFamily="34" charset="-122"/>
                <a:cs typeface="Times New Roman" panose="02020603050405020304" pitchFamily="18" charset="0"/>
              </a:rPr>
              <a:t> Panic disorder formalised in DSM-III (1980) after Klein demonstrated imipramine blocked panic attacks, separating the condition from </a:t>
            </a:r>
            <a:r>
              <a:rPr lang="en-US" sz="1200" dirty="0" err="1">
                <a:latin typeface="Times New Roman" panose="02020603050405020304" pitchFamily="18" charset="0"/>
                <a:ea typeface="Calibri" pitchFamily="34" charset="-122"/>
                <a:cs typeface="Times New Roman" panose="02020603050405020304" pitchFamily="18" charset="0"/>
              </a:rPr>
              <a:t>generalised</a:t>
            </a:r>
            <a:r>
              <a:rPr lang="en-US" sz="1200" dirty="0">
                <a:latin typeface="Times New Roman" panose="02020603050405020304" pitchFamily="18" charset="0"/>
                <a:ea typeface="Calibri" pitchFamily="34" charset="-122"/>
                <a:cs typeface="Times New Roman" panose="02020603050405020304" pitchFamily="18" charset="0"/>
              </a:rPr>
              <a:t> anxiety (Koenigsberg, 2020).</a:t>
            </a:r>
            <a:endParaRPr lang="en-US" sz="1200" dirty="0">
              <a:latin typeface="Times New Roman" panose="02020603050405020304" pitchFamily="18" charset="0"/>
              <a:cs typeface="Times New Roman" panose="02020603050405020304" pitchFamily="18" charset="0"/>
            </a:endParaRPr>
          </a:p>
        </p:txBody>
      </p:sp>
      <p:pic>
        <p:nvPicPr>
          <p:cNvPr id="16" name="Image 1" descr="preencoded.png"/>
          <p:cNvPicPr>
            <a:picLocks noChangeAspect="1"/>
          </p:cNvPicPr>
          <p:nvPr/>
        </p:nvPicPr>
        <p:blipFill>
          <a:blip r:embed="rId4"/>
          <a:srcRect b="36010"/>
          <a:stretch>
            <a:fillRect/>
          </a:stretch>
        </p:blipFill>
        <p:spPr>
          <a:xfrm>
            <a:off x="3705023" y="5133776"/>
            <a:ext cx="1994738" cy="1345797"/>
          </a:xfrm>
          <a:prstGeom prst="rect">
            <a:avLst/>
          </a:prstGeom>
        </p:spPr>
      </p:pic>
      <p:sp>
        <p:nvSpPr>
          <p:cNvPr id="17" name="Text 13"/>
          <p:cNvSpPr/>
          <p:nvPr/>
        </p:nvSpPr>
        <p:spPr>
          <a:xfrm>
            <a:off x="5699761" y="5128095"/>
            <a:ext cx="1341119" cy="1350368"/>
          </a:xfrm>
          <a:prstGeom prst="rect">
            <a:avLst/>
          </a:prstGeom>
          <a:ln/>
        </p:spPr>
        <p:style>
          <a:lnRef idx="2">
            <a:schemeClr val="dk1"/>
          </a:lnRef>
          <a:fillRef idx="1">
            <a:schemeClr val="lt1"/>
          </a:fillRef>
          <a:effectRef idx="0">
            <a:schemeClr val="dk1"/>
          </a:effectRef>
          <a:fontRef idx="minor">
            <a:schemeClr val="dk1"/>
          </a:fontRef>
        </p:style>
        <p:txBody>
          <a:bodyPr wrap="square" rtlCol="0" anchor="ctr"/>
          <a:lstStyle/>
          <a:p>
            <a:pPr>
              <a:lnSpc>
                <a:spcPct val="150000"/>
              </a:lnSpc>
            </a:pPr>
            <a:r>
              <a:rPr lang="en-US" sz="800" dirty="0">
                <a:solidFill>
                  <a:srgbClr val="4A6670"/>
                </a:solidFill>
                <a:latin typeface="Times New Roman" panose="02020603050405020304" pitchFamily="18" charset="0"/>
                <a:ea typeface="Calibri" pitchFamily="34" charset="-122"/>
                <a:cs typeface="Times New Roman" panose="02020603050405020304" pitchFamily="18" charset="0"/>
              </a:rPr>
              <a:t>Hogarth etching (right) depicts the chaotic ward at </a:t>
            </a:r>
            <a:r>
              <a:rPr lang="en-US" sz="800" dirty="0" err="1">
                <a:solidFill>
                  <a:srgbClr val="4A6670"/>
                </a:solidFill>
                <a:latin typeface="Times New Roman" panose="02020603050405020304" pitchFamily="18" charset="0"/>
                <a:ea typeface="Calibri" pitchFamily="34" charset="-122"/>
                <a:cs typeface="Times New Roman" panose="02020603050405020304" pitchFamily="18" charset="0"/>
              </a:rPr>
              <a:t>Bethlem</a:t>
            </a:r>
            <a:r>
              <a:rPr lang="en-US" sz="800" dirty="0">
                <a:solidFill>
                  <a:srgbClr val="4A6670"/>
                </a:solidFill>
                <a:latin typeface="Times New Roman" panose="02020603050405020304" pitchFamily="18" charset="0"/>
                <a:ea typeface="Calibri" pitchFamily="34" charset="-122"/>
                <a:cs typeface="Times New Roman" panose="02020603050405020304" pitchFamily="18" charset="0"/>
              </a:rPr>
              <a:t> Hospital — a stark illustration of how mental illness was once managed.</a:t>
            </a:r>
            <a:endParaRPr lang="en-US" sz="800" dirty="0">
              <a:latin typeface="Times New Roman" panose="02020603050405020304" pitchFamily="18" charset="0"/>
              <a:cs typeface="Times New Roman" panose="02020603050405020304" pitchFamily="18" charset="0"/>
            </a:endParaRPr>
          </a:p>
          <a:p>
            <a:pPr marL="0" indent="0">
              <a:lnSpc>
                <a:spcPct val="150000"/>
              </a:lnSpc>
              <a:buNone/>
            </a:pPr>
            <a:endParaRPr lang="en-US" sz="650" dirty="0">
              <a:latin typeface="Times New Roman" panose="02020603050405020304" pitchFamily="18" charset="0"/>
              <a:cs typeface="Times New Roman" panose="02020603050405020304" pitchFamily="18" charset="0"/>
            </a:endParaRPr>
          </a:p>
        </p:txBody>
      </p:sp>
      <p:sp>
        <p:nvSpPr>
          <p:cNvPr id="27" name="Shape 23"/>
          <p:cNvSpPr/>
          <p:nvPr/>
        </p:nvSpPr>
        <p:spPr>
          <a:xfrm>
            <a:off x="9610028" y="929220"/>
            <a:ext cx="2597140" cy="274320"/>
          </a:xfrm>
          <a:prstGeom prst="rect">
            <a:avLst/>
          </a:prstGeom>
          <a:solidFill>
            <a:srgbClr val="62A5FB">
              <a:alpha val="52941"/>
            </a:srgbClr>
          </a:solidFill>
          <a:ln w="12700">
            <a:solidFill>
              <a:srgbClr val="E8B84B"/>
            </a:solidFill>
            <a:prstDash val="solid"/>
          </a:ln>
        </p:spPr>
        <p:txBody>
          <a:bodyPr/>
          <a:lstStyle/>
          <a:p>
            <a:endParaRPr lang="en-US">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28" name="Text 24"/>
          <p:cNvSpPr/>
          <p:nvPr/>
        </p:nvSpPr>
        <p:spPr>
          <a:xfrm>
            <a:off x="9719756" y="915978"/>
            <a:ext cx="2367981" cy="237744"/>
          </a:xfrm>
          <a:prstGeom prst="rect">
            <a:avLst/>
          </a:prstGeom>
          <a:noFill/>
          <a:ln/>
        </p:spPr>
        <p:txBody>
          <a:bodyPr wrap="square" lIns="0" tIns="0" rIns="0" bIns="0" rtlCol="0" anchor="ctr"/>
          <a:lstStyle/>
          <a:p>
            <a:pPr marL="0" indent="0" algn="ctr">
              <a:buNone/>
            </a:pPr>
            <a:r>
              <a:rPr lang="en-US" sz="1200" b="1" dirty="0">
                <a:ln w="0"/>
                <a:effectLst>
                  <a:outerShdw blurRad="38100" dist="19050" dir="2700000" algn="tl" rotWithShape="0">
                    <a:schemeClr val="dk1">
                      <a:alpha val="40000"/>
                    </a:schemeClr>
                  </a:outerShdw>
                </a:effectLst>
                <a:latin typeface="Times New Roman" panose="02020603050405020304" pitchFamily="18" charset="0"/>
                <a:ea typeface="Calibri" pitchFamily="34" charset="-122"/>
                <a:cs typeface="Times New Roman" panose="02020603050405020304" pitchFamily="18" charset="0"/>
              </a:rPr>
              <a:t>Recommendations</a:t>
            </a:r>
            <a:endParaRPr lang="en-US" sz="1200"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30" name="Shape 26"/>
          <p:cNvSpPr/>
          <p:nvPr/>
        </p:nvSpPr>
        <p:spPr>
          <a:xfrm>
            <a:off x="9610029" y="4413288"/>
            <a:ext cx="2571124" cy="2148597"/>
          </a:xfrm>
          <a:prstGeom prst="rect">
            <a:avLst/>
          </a:prstGeom>
          <a:noFill/>
          <a:ln>
            <a:noFill/>
          </a:ln>
        </p:spPr>
        <p:style>
          <a:lnRef idx="0">
            <a:scrgbClr r="0" g="0" b="0"/>
          </a:lnRef>
          <a:fillRef idx="0">
            <a:scrgbClr r="0" g="0" b="0"/>
          </a:fillRef>
          <a:effectRef idx="0">
            <a:scrgbClr r="0" g="0" b="0"/>
          </a:effectRef>
          <a:fontRef idx="minor">
            <a:schemeClr val="dk1"/>
          </a:fontRef>
        </p:style>
        <p:txBody>
          <a:bodyPr/>
          <a:lstStyle/>
          <a:p>
            <a:endParaRPr lang="en-US"/>
          </a:p>
        </p:txBody>
      </p:sp>
      <p:sp>
        <p:nvSpPr>
          <p:cNvPr id="31" name="Shape 27"/>
          <p:cNvSpPr/>
          <p:nvPr/>
        </p:nvSpPr>
        <p:spPr>
          <a:xfrm>
            <a:off x="9610029" y="4150534"/>
            <a:ext cx="2571124" cy="274320"/>
          </a:xfrm>
          <a:prstGeom prst="rect">
            <a:avLst/>
          </a:prstGeom>
          <a:solidFill>
            <a:srgbClr val="62A5FB">
              <a:alpha val="52157"/>
            </a:srgbClr>
          </a:solidFill>
          <a:ln w="12700">
            <a:solidFill>
              <a:srgbClr val="01535C"/>
            </a:solidFill>
            <a:prstDash val="solid"/>
          </a:ln>
        </p:spPr>
        <p:txBody>
          <a:bodyPr/>
          <a:lstStyle/>
          <a:p>
            <a:endParaRPr lang="en-US">
              <a:latin typeface="Times New Roman" panose="02020603050405020304" pitchFamily="18" charset="0"/>
              <a:cs typeface="Times New Roman" panose="02020603050405020304" pitchFamily="18" charset="0"/>
            </a:endParaRPr>
          </a:p>
        </p:txBody>
      </p:sp>
      <p:sp>
        <p:nvSpPr>
          <p:cNvPr id="32" name="Text 28"/>
          <p:cNvSpPr/>
          <p:nvPr/>
        </p:nvSpPr>
        <p:spPr>
          <a:xfrm>
            <a:off x="9719757" y="4168822"/>
            <a:ext cx="2344260" cy="237744"/>
          </a:xfrm>
          <a:prstGeom prst="rect">
            <a:avLst/>
          </a:prstGeom>
          <a:noFill/>
          <a:ln/>
        </p:spPr>
        <p:txBody>
          <a:bodyPr wrap="square" lIns="0" tIns="0" rIns="0" bIns="0" rtlCol="0" anchor="ctr"/>
          <a:lstStyle/>
          <a:p>
            <a:pPr marL="0" indent="0" algn="ctr">
              <a:buNone/>
            </a:pPr>
            <a:r>
              <a:rPr lang="en-US" sz="1200" b="1" dirty="0">
                <a:ln w="0"/>
                <a:effectLst>
                  <a:outerShdw blurRad="38100" dist="19050" dir="2700000" algn="tl" rotWithShape="0">
                    <a:schemeClr val="dk1">
                      <a:alpha val="40000"/>
                    </a:schemeClr>
                  </a:outerShdw>
                </a:effectLst>
                <a:latin typeface="Times New Roman" panose="02020603050405020304" pitchFamily="18" charset="0"/>
                <a:ea typeface="Calibri" pitchFamily="34" charset="-122"/>
                <a:cs typeface="Times New Roman" panose="02020603050405020304" pitchFamily="18" charset="0"/>
              </a:rPr>
              <a:t>Conclusions</a:t>
            </a:r>
            <a:endParaRPr lang="en-US" sz="1200"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33" name="Text 29"/>
          <p:cNvSpPr/>
          <p:nvPr/>
        </p:nvSpPr>
        <p:spPr>
          <a:xfrm>
            <a:off x="9719757" y="4479718"/>
            <a:ext cx="2344260" cy="1408176"/>
          </a:xfrm>
          <a:prstGeom prst="rect">
            <a:avLst/>
          </a:prstGeom>
          <a:noFill/>
          <a:ln/>
        </p:spPr>
        <p:txBody>
          <a:bodyPr wrap="square" rtlCol="0" anchor="t"/>
          <a:lstStyle/>
          <a:p>
            <a:pPr marL="0" indent="0" algn="just">
              <a:lnSpc>
                <a:spcPct val="120000"/>
              </a:lnSpc>
              <a:buNone/>
            </a:pPr>
            <a:r>
              <a:rPr lang="en-US" sz="1200" dirty="0">
                <a:solidFill>
                  <a:srgbClr val="1A2E35"/>
                </a:solidFill>
                <a:latin typeface="Times New Roman" panose="02020603050405020304" pitchFamily="18" charset="0"/>
                <a:ea typeface="Calibri" pitchFamily="34" charset="-122"/>
                <a:cs typeface="Times New Roman" panose="02020603050405020304" pitchFamily="18" charset="0"/>
              </a:rPr>
              <a:t>Panic Disorder is a well-characterised, treatable condition. Evidence-based interventions particularly CBT and SSRIs yield strong outcomes. Greater public awareness and improved access to services remain the most pressing needs.</a:t>
            </a:r>
            <a:endParaRPr lang="en-US" sz="1200" dirty="0">
              <a:latin typeface="Times New Roman" panose="02020603050405020304" pitchFamily="18" charset="0"/>
              <a:cs typeface="Times New Roman" panose="02020603050405020304" pitchFamily="18" charset="0"/>
            </a:endParaRPr>
          </a:p>
        </p:txBody>
      </p:sp>
      <p:sp>
        <p:nvSpPr>
          <p:cNvPr id="47" name="Shape 43"/>
          <p:cNvSpPr/>
          <p:nvPr/>
        </p:nvSpPr>
        <p:spPr>
          <a:xfrm>
            <a:off x="0" y="6656832"/>
            <a:ext cx="12192000" cy="201168"/>
          </a:xfrm>
          <a:prstGeom prst="rect">
            <a:avLst/>
          </a:prstGeom>
          <a:solidFill>
            <a:srgbClr val="EE66A8"/>
          </a:solidFill>
          <a:ln w="12700">
            <a:solidFill>
              <a:srgbClr val="01535C"/>
            </a:solidFill>
            <a:prstDash val="solid"/>
          </a:ln>
        </p:spPr>
        <p:txBody>
          <a:bodyPr/>
          <a:lstStyle/>
          <a:p>
            <a:endParaRPr lang="en-US"/>
          </a:p>
        </p:txBody>
      </p:sp>
      <p:sp>
        <p:nvSpPr>
          <p:cNvPr id="48" name="Text 44"/>
          <p:cNvSpPr/>
          <p:nvPr/>
        </p:nvSpPr>
        <p:spPr>
          <a:xfrm>
            <a:off x="274320" y="6665976"/>
            <a:ext cx="11612880" cy="164592"/>
          </a:xfrm>
          <a:prstGeom prst="rect">
            <a:avLst/>
          </a:prstGeom>
          <a:noFill/>
          <a:ln/>
        </p:spPr>
        <p:txBody>
          <a:bodyPr wrap="square" lIns="0" tIns="0" rIns="0" bIns="0" rtlCol="0" anchor="ctr"/>
          <a:lstStyle/>
          <a:p>
            <a:pPr marL="0" indent="0" algn="ctr">
              <a:buNone/>
            </a:pPr>
            <a:r>
              <a:rPr lang="en-US" sz="750" dirty="0">
                <a:ln w="0"/>
                <a:effectLst>
                  <a:outerShdw blurRad="38100" dist="19050" dir="2700000" algn="tl" rotWithShape="0">
                    <a:schemeClr val="dk1">
                      <a:alpha val="40000"/>
                    </a:schemeClr>
                  </a:outerShdw>
                </a:effectLst>
                <a:latin typeface="Calibri" pitchFamily="34" charset="0"/>
                <a:ea typeface="Calibri" pitchFamily="34" charset="-122"/>
                <a:cs typeface="Calibri" pitchFamily="34" charset="-120"/>
              </a:rPr>
              <a:t>Panic Disorder (6B01)  |  Anxiety &amp; Fear-Related Disorders  |  See Slide 2 for full references</a:t>
            </a:r>
            <a:endParaRPr lang="en-US" sz="750" dirty="0">
              <a:ln w="0"/>
              <a:effectLst>
                <a:outerShdw blurRad="38100" dist="19050" dir="2700000" algn="tl" rotWithShape="0">
                  <a:schemeClr val="dk1">
                    <a:alpha val="40000"/>
                  </a:schemeClr>
                </a:outerShdw>
              </a:effectLst>
            </a:endParaRPr>
          </a:p>
        </p:txBody>
      </p:sp>
      <p:graphicFrame>
        <p:nvGraphicFramePr>
          <p:cNvPr id="56" name="Table 55">
            <a:extLst>
              <a:ext uri="{FF2B5EF4-FFF2-40B4-BE49-F238E27FC236}">
                <a16:creationId xmlns:a16="http://schemas.microsoft.com/office/drawing/2014/main" id="{CC28805B-069C-700A-D553-14F025E142B3}"/>
              </a:ext>
            </a:extLst>
          </p:cNvPr>
          <p:cNvGraphicFramePr>
            <a:graphicFrameLocks noGrp="1"/>
          </p:cNvGraphicFramePr>
          <p:nvPr>
            <p:extLst>
              <p:ext uri="{D42A27DB-BD31-4B8C-83A1-F6EECF244321}">
                <p14:modId xmlns:p14="http://schemas.microsoft.com/office/powerpoint/2010/main" val="3672494830"/>
              </p:ext>
            </p:extLst>
          </p:nvPr>
        </p:nvGraphicFramePr>
        <p:xfrm>
          <a:off x="10847" y="4556029"/>
          <a:ext cx="3547872" cy="2052866"/>
        </p:xfrm>
        <a:graphic>
          <a:graphicData uri="http://schemas.openxmlformats.org/drawingml/2006/table">
            <a:tbl>
              <a:tblPr firstRow="1" bandRow="1">
                <a:tableStyleId>{BDBED569-4797-4DF1-A0F4-6AAB3CD982D8}</a:tableStyleId>
              </a:tblPr>
              <a:tblGrid>
                <a:gridCol w="1182624">
                  <a:extLst>
                    <a:ext uri="{9D8B030D-6E8A-4147-A177-3AD203B41FA5}">
                      <a16:colId xmlns:a16="http://schemas.microsoft.com/office/drawing/2014/main" val="108070863"/>
                    </a:ext>
                  </a:extLst>
                </a:gridCol>
                <a:gridCol w="1182624">
                  <a:extLst>
                    <a:ext uri="{9D8B030D-6E8A-4147-A177-3AD203B41FA5}">
                      <a16:colId xmlns:a16="http://schemas.microsoft.com/office/drawing/2014/main" val="886904676"/>
                    </a:ext>
                  </a:extLst>
                </a:gridCol>
                <a:gridCol w="1182624">
                  <a:extLst>
                    <a:ext uri="{9D8B030D-6E8A-4147-A177-3AD203B41FA5}">
                      <a16:colId xmlns:a16="http://schemas.microsoft.com/office/drawing/2014/main" val="2919021965"/>
                    </a:ext>
                  </a:extLst>
                </a:gridCol>
              </a:tblGrid>
              <a:tr h="285026">
                <a:tc>
                  <a:txBody>
                    <a:bodyPr/>
                    <a:lstStyle/>
                    <a:p>
                      <a:pPr algn="ctr"/>
                      <a:r>
                        <a:rPr lang="en-US" sz="1050" b="1"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Causes</a:t>
                      </a:r>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62A5FB">
                        <a:alpha val="52941"/>
                      </a:srgbClr>
                    </a:solidFill>
                  </a:tcPr>
                </a:tc>
                <a:tc>
                  <a:txBody>
                    <a:bodyPr/>
                    <a:lstStyle/>
                    <a:p>
                      <a:pPr algn="ctr"/>
                      <a:r>
                        <a:rPr lang="en-US" sz="1050" b="1"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Symptoms</a:t>
                      </a:r>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62A5FB">
                        <a:alpha val="52941"/>
                      </a:srgbClr>
                    </a:solidFill>
                  </a:tcPr>
                </a:tc>
                <a:tc>
                  <a:txBody>
                    <a:bodyPr/>
                    <a:lstStyle/>
                    <a:p>
                      <a:pPr algn="ctr"/>
                      <a:r>
                        <a:rPr lang="en-US" sz="1050" b="1"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Diagnosis</a:t>
                      </a:r>
                    </a:p>
                  </a:txBody>
                  <a:tcPr anchor="ct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solidFill>
                      <a:srgbClr val="62A5FB">
                        <a:alpha val="52941"/>
                      </a:srgbClr>
                    </a:solidFill>
                  </a:tcPr>
                </a:tc>
                <a:extLst>
                  <a:ext uri="{0D108BD9-81ED-4DB2-BD59-A6C34878D82A}">
                    <a16:rowId xmlns:a16="http://schemas.microsoft.com/office/drawing/2014/main" val="2958511604"/>
                  </a:ext>
                </a:extLst>
              </a:tr>
              <a:tr h="1727702">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950" dirty="0">
                          <a:solidFill>
                            <a:srgbClr val="1A2E35"/>
                          </a:solidFill>
                          <a:latin typeface="Times New Roman" panose="02020603050405020304" pitchFamily="18" charset="0"/>
                          <a:cs typeface="Times New Roman" panose="02020603050405020304" pitchFamily="18" charset="0"/>
                        </a:rPr>
                        <a:t>Genetic predisposition, hyperactive amygdala response, autonomic nervous system dysregulation, stressful life events, and learned fear responses (Kastrati et al., 2022).</a:t>
                      </a:r>
                      <a:endParaRPr lang="en-US" sz="950" dirty="0">
                        <a:latin typeface="Times New Roman" panose="02020603050405020304" pitchFamily="18" charset="0"/>
                        <a:cs typeface="Times New Roman" panose="02020603050405020304" pitchFamily="18" charset="0"/>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000" dirty="0">
                          <a:solidFill>
                            <a:srgbClr val="1A2E35"/>
                          </a:solidFill>
                          <a:latin typeface="Times New Roman" panose="02020603050405020304" pitchFamily="18" charset="0"/>
                          <a:cs typeface="Times New Roman" panose="02020603050405020304" pitchFamily="18" charset="0"/>
                        </a:rPr>
                        <a:t>Palpitations, sweating, trembling, chest pain, derealization, fear of losing control or dying. Attacks peak within minutes (Tunnell et al., 2024).</a:t>
                      </a:r>
                      <a:endParaRPr lang="en-US" sz="1000" dirty="0">
                        <a:latin typeface="Times New Roman" panose="02020603050405020304" pitchFamily="18" charset="0"/>
                        <a:cs typeface="Times New Roman" panose="02020603050405020304" pitchFamily="18" charset="0"/>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noFill/>
                  </a:tcPr>
                </a:tc>
                <a:tc>
                  <a:txBody>
                    <a:bodyPr/>
                    <a:lstStyle/>
                    <a:p>
                      <a:pPr algn="ctr"/>
                      <a:r>
                        <a:rPr lang="en-US" sz="1000" dirty="0">
                          <a:solidFill>
                            <a:srgbClr val="1A2E35"/>
                          </a:solidFill>
                          <a:latin typeface="Times New Roman" panose="02020603050405020304" pitchFamily="18" charset="0"/>
                          <a:cs typeface="Times New Roman" panose="02020603050405020304" pitchFamily="18" charset="0"/>
                        </a:rPr>
                        <a:t>Clinical interview using ICD-11 (6B01) or DSM-5 criteria. Requires recurrent unexpected attacks plus ≥1 month of persistent concern or avoidance (Kogan et al., 2016).</a:t>
                      </a:r>
                      <a:endParaRPr lang="en-US" sz="1000" dirty="0">
                        <a:latin typeface="Times New Roman" panose="02020603050405020304" pitchFamily="18" charset="0"/>
                        <a:cs typeface="Times New Roman" panose="02020603050405020304" pitchFamily="18" charset="0"/>
                      </a:endParaRPr>
                    </a:p>
                  </a:txBody>
                  <a:tcPr>
                    <a:lnL w="3175" cap="flat" cmpd="sng" algn="ctr">
                      <a:solidFill>
                        <a:schemeClr val="tx1"/>
                      </a:solidFill>
                      <a:prstDash val="solid"/>
                      <a:round/>
                      <a:headEnd type="none" w="med" len="med"/>
                      <a:tailEnd type="none" w="med" len="med"/>
                    </a:lnL>
                    <a:lnR w="3175" cap="flat" cmpd="sng" algn="ctr">
                      <a:solidFill>
                        <a:schemeClr val="tx1"/>
                      </a:solidFill>
                      <a:prstDash val="solid"/>
                      <a:round/>
                      <a:headEnd type="none" w="med" len="med"/>
                      <a:tailEnd type="none" w="med" len="med"/>
                    </a:lnR>
                    <a:lnT w="3175" cap="flat" cmpd="sng" algn="ctr">
                      <a:solidFill>
                        <a:schemeClr val="tx1"/>
                      </a:solidFill>
                      <a:prstDash val="solid"/>
                      <a:round/>
                      <a:headEnd type="none" w="med" len="med"/>
                      <a:tailEnd type="none" w="med" len="med"/>
                    </a:lnT>
                    <a:lnB w="317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003151437"/>
                  </a:ext>
                </a:extLst>
              </a:tr>
            </a:tbl>
          </a:graphicData>
        </a:graphic>
      </p:graphicFrame>
      <p:pic>
        <p:nvPicPr>
          <p:cNvPr id="58" name="Picture 57">
            <a:extLst>
              <a:ext uri="{FF2B5EF4-FFF2-40B4-BE49-F238E27FC236}">
                <a16:creationId xmlns:a16="http://schemas.microsoft.com/office/drawing/2014/main" id="{B07A2722-AB1B-5B0A-F7CB-2F62ED1B1FE4}"/>
              </a:ext>
            </a:extLst>
          </p:cNvPr>
          <p:cNvPicPr>
            <a:picLocks noChangeAspect="1"/>
          </p:cNvPicPr>
          <p:nvPr/>
        </p:nvPicPr>
        <p:blipFill>
          <a:blip r:embed="rId5"/>
          <a:srcRect/>
          <a:stretch/>
        </p:blipFill>
        <p:spPr>
          <a:xfrm>
            <a:off x="56264" y="2910191"/>
            <a:ext cx="1830750" cy="1367515"/>
          </a:xfrm>
          <a:prstGeom prst="rect">
            <a:avLst/>
          </a:prstGeom>
        </p:spPr>
      </p:pic>
      <p:pic>
        <p:nvPicPr>
          <p:cNvPr id="60" name="Picture 59">
            <a:extLst>
              <a:ext uri="{FF2B5EF4-FFF2-40B4-BE49-F238E27FC236}">
                <a16:creationId xmlns:a16="http://schemas.microsoft.com/office/drawing/2014/main" id="{3B298A83-0BCB-7D76-3C76-E06812C816DA}"/>
              </a:ext>
            </a:extLst>
          </p:cNvPr>
          <p:cNvPicPr>
            <a:picLocks noChangeAspect="1"/>
          </p:cNvPicPr>
          <p:nvPr/>
        </p:nvPicPr>
        <p:blipFill>
          <a:blip r:embed="rId6"/>
          <a:srcRect t="18302" b="5692"/>
          <a:stretch>
            <a:fillRect/>
          </a:stretch>
        </p:blipFill>
        <p:spPr>
          <a:xfrm>
            <a:off x="1987296" y="2910191"/>
            <a:ext cx="1560576" cy="1367514"/>
          </a:xfrm>
          <a:prstGeom prst="rect">
            <a:avLst/>
          </a:prstGeom>
        </p:spPr>
      </p:pic>
      <p:sp>
        <p:nvSpPr>
          <p:cNvPr id="61" name="TextBox 60">
            <a:extLst>
              <a:ext uri="{FF2B5EF4-FFF2-40B4-BE49-F238E27FC236}">
                <a16:creationId xmlns:a16="http://schemas.microsoft.com/office/drawing/2014/main" id="{0604E6CF-5E73-33F3-E3E6-E08242AA1375}"/>
              </a:ext>
            </a:extLst>
          </p:cNvPr>
          <p:cNvSpPr txBox="1"/>
          <p:nvPr/>
        </p:nvSpPr>
        <p:spPr>
          <a:xfrm>
            <a:off x="1" y="4319745"/>
            <a:ext cx="3529583" cy="200055"/>
          </a:xfrm>
          <a:prstGeom prst="rect">
            <a:avLst/>
          </a:prstGeom>
          <a:noFill/>
        </p:spPr>
        <p:txBody>
          <a:bodyPr wrap="square" rtlCol="0">
            <a:spAutoFit/>
          </a:bodyPr>
          <a:lstStyle/>
          <a:p>
            <a:pPr algn="ctr"/>
            <a:r>
              <a:rPr lang="en-US" sz="700" dirty="0">
                <a:latin typeface="Times New Roman" panose="02020603050405020304" pitchFamily="18" charset="0"/>
                <a:cs typeface="Times New Roman" panose="02020603050405020304" pitchFamily="18" charset="0"/>
              </a:rPr>
              <a:t>Source: Prevalence and Demographics of a Global Health Condition (de Jonge et al., 2018).</a:t>
            </a:r>
          </a:p>
        </p:txBody>
      </p:sp>
      <p:sp>
        <p:nvSpPr>
          <p:cNvPr id="62" name="TextBox 61">
            <a:extLst>
              <a:ext uri="{FF2B5EF4-FFF2-40B4-BE49-F238E27FC236}">
                <a16:creationId xmlns:a16="http://schemas.microsoft.com/office/drawing/2014/main" id="{EBF95C21-2763-0035-2674-24336868463A}"/>
              </a:ext>
            </a:extLst>
          </p:cNvPr>
          <p:cNvSpPr txBox="1"/>
          <p:nvPr/>
        </p:nvSpPr>
        <p:spPr>
          <a:xfrm>
            <a:off x="3675890" y="6458720"/>
            <a:ext cx="3383280" cy="200055"/>
          </a:xfrm>
          <a:prstGeom prst="rect">
            <a:avLst/>
          </a:prstGeom>
          <a:noFill/>
        </p:spPr>
        <p:txBody>
          <a:bodyPr wrap="square" rtlCol="0">
            <a:spAutoFit/>
          </a:bodyPr>
          <a:lstStyle/>
          <a:p>
            <a:pPr algn="ctr"/>
            <a:r>
              <a:rPr lang="en-US" sz="700" dirty="0">
                <a:latin typeface="Times New Roman" panose="02020603050405020304" pitchFamily="18" charset="0"/>
                <a:cs typeface="Times New Roman" panose="02020603050405020304" pitchFamily="18" charset="0"/>
              </a:rPr>
              <a:t>Source: </a:t>
            </a:r>
            <a:r>
              <a:rPr lang="en-US" sz="700" dirty="0" err="1">
                <a:latin typeface="Times New Roman" panose="02020603050405020304" pitchFamily="18" charset="0"/>
                <a:ea typeface="Calibri" pitchFamily="34" charset="-122"/>
                <a:cs typeface="Times New Roman" panose="02020603050405020304" pitchFamily="18" charset="0"/>
              </a:rPr>
              <a:t>Bethlem</a:t>
            </a:r>
            <a:r>
              <a:rPr lang="en-US" sz="700" dirty="0">
                <a:latin typeface="Times New Roman" panose="02020603050405020304" pitchFamily="18" charset="0"/>
                <a:ea typeface="Calibri" pitchFamily="34" charset="-122"/>
                <a:cs typeface="Times New Roman" panose="02020603050405020304" pitchFamily="18" charset="0"/>
              </a:rPr>
              <a:t> Hospital, Hogarth 1735</a:t>
            </a:r>
            <a:r>
              <a:rPr lang="en-US" sz="700" dirty="0">
                <a:latin typeface="Times New Roman" panose="02020603050405020304" pitchFamily="18" charset="0"/>
                <a:cs typeface="Times New Roman" panose="02020603050405020304" pitchFamily="18" charset="0"/>
              </a:rPr>
              <a:t> </a:t>
            </a:r>
            <a:r>
              <a:rPr lang="en-US" sz="700" dirty="0">
                <a:latin typeface="Times New Roman" panose="02020603050405020304" pitchFamily="18" charset="0"/>
                <a:ea typeface="Calibri" pitchFamily="34" charset="-122"/>
                <a:cs typeface="Times New Roman" panose="02020603050405020304" pitchFamily="18" charset="0"/>
              </a:rPr>
              <a:t>(</a:t>
            </a:r>
            <a:r>
              <a:rPr lang="en-US" sz="700" dirty="0" err="1">
                <a:latin typeface="Times New Roman" panose="02020603050405020304" pitchFamily="18" charset="0"/>
                <a:ea typeface="Calibri" pitchFamily="34" charset="-122"/>
                <a:cs typeface="Times New Roman" panose="02020603050405020304" pitchFamily="18" charset="0"/>
              </a:rPr>
              <a:t>Wellcome</a:t>
            </a:r>
            <a:r>
              <a:rPr lang="en-US" sz="700" dirty="0">
                <a:latin typeface="Times New Roman" panose="02020603050405020304" pitchFamily="18" charset="0"/>
                <a:ea typeface="Calibri" pitchFamily="34" charset="-122"/>
                <a:cs typeface="Times New Roman" panose="02020603050405020304" pitchFamily="18" charset="0"/>
              </a:rPr>
              <a:t> Collection, CC-BY)</a:t>
            </a:r>
          </a:p>
        </p:txBody>
      </p:sp>
      <p:sp>
        <p:nvSpPr>
          <p:cNvPr id="63" name="Shape 14">
            <a:extLst>
              <a:ext uri="{FF2B5EF4-FFF2-40B4-BE49-F238E27FC236}">
                <a16:creationId xmlns:a16="http://schemas.microsoft.com/office/drawing/2014/main" id="{0E7EFC61-575A-0F88-75C8-ADA476D6A645}"/>
              </a:ext>
            </a:extLst>
          </p:cNvPr>
          <p:cNvSpPr/>
          <p:nvPr/>
        </p:nvSpPr>
        <p:spPr>
          <a:xfrm>
            <a:off x="7132320" y="2758651"/>
            <a:ext cx="2367981" cy="3851402"/>
          </a:xfrm>
          <a:prstGeom prst="rect">
            <a:avLst/>
          </a:prstGeom>
          <a:solidFill>
            <a:srgbClr val="FFFFFF"/>
          </a:solidFill>
          <a:ln w="6350">
            <a:solidFill>
              <a:srgbClr val="D0DDE0"/>
            </a:solidFill>
            <a:prstDash val="solid"/>
          </a:ln>
          <a:effectLst>
            <a:outerShdw blurRad="63500" dist="12700" dir="8100000" algn="bl" rotWithShape="0">
              <a:srgbClr val="000000">
                <a:alpha val="7000"/>
              </a:srgbClr>
            </a:outerShdw>
          </a:effectLst>
        </p:spPr>
        <p:txBody>
          <a:bodyPr/>
          <a:lstStyle/>
          <a:p>
            <a:endParaRPr lang="en-US"/>
          </a:p>
        </p:txBody>
      </p:sp>
      <p:sp>
        <p:nvSpPr>
          <p:cNvPr id="64" name="Shape 15">
            <a:extLst>
              <a:ext uri="{FF2B5EF4-FFF2-40B4-BE49-F238E27FC236}">
                <a16:creationId xmlns:a16="http://schemas.microsoft.com/office/drawing/2014/main" id="{9E1B2123-6A44-3290-6722-DAC8D5BC7E71}"/>
              </a:ext>
            </a:extLst>
          </p:cNvPr>
          <p:cNvSpPr/>
          <p:nvPr/>
        </p:nvSpPr>
        <p:spPr>
          <a:xfrm>
            <a:off x="7132320" y="2549910"/>
            <a:ext cx="2367981" cy="316573"/>
          </a:xfrm>
          <a:prstGeom prst="rect">
            <a:avLst/>
          </a:prstGeom>
          <a:solidFill>
            <a:srgbClr val="62A5FB">
              <a:alpha val="54902"/>
            </a:srgbClr>
          </a:solidFill>
          <a:ln w="12700">
            <a:solidFill>
              <a:srgbClr val="028090"/>
            </a:solidFill>
            <a:prstDash val="solid"/>
          </a:ln>
        </p:spPr>
        <p:txBody>
          <a:bodyPr/>
          <a:lstStyle/>
          <a:p>
            <a:endParaRPr lang="en-US" sz="2000">
              <a:latin typeface="Times New Roman" panose="02020603050405020304" pitchFamily="18" charset="0"/>
              <a:cs typeface="Times New Roman" panose="02020603050405020304" pitchFamily="18" charset="0"/>
            </a:endParaRPr>
          </a:p>
        </p:txBody>
      </p:sp>
      <p:sp>
        <p:nvSpPr>
          <p:cNvPr id="65" name="Text 16">
            <a:extLst>
              <a:ext uri="{FF2B5EF4-FFF2-40B4-BE49-F238E27FC236}">
                <a16:creationId xmlns:a16="http://schemas.microsoft.com/office/drawing/2014/main" id="{DC79915F-0781-B38F-555F-353ECCE658D7}"/>
              </a:ext>
            </a:extLst>
          </p:cNvPr>
          <p:cNvSpPr/>
          <p:nvPr/>
        </p:nvSpPr>
        <p:spPr>
          <a:xfrm>
            <a:off x="7242048" y="2547178"/>
            <a:ext cx="2214382" cy="298285"/>
          </a:xfrm>
          <a:prstGeom prst="rect">
            <a:avLst/>
          </a:prstGeom>
          <a:noFill/>
          <a:ln/>
        </p:spPr>
        <p:txBody>
          <a:bodyPr wrap="square" lIns="0" tIns="0" rIns="0" bIns="0" rtlCol="0" anchor="ctr"/>
          <a:lstStyle/>
          <a:p>
            <a:pPr marL="0" indent="0" algn="ctr">
              <a:buNone/>
            </a:pPr>
            <a:r>
              <a:rPr lang="en-US" sz="1200" b="1" dirty="0">
                <a:ln w="0"/>
                <a:effectLst>
                  <a:outerShdw blurRad="38100" dist="19050" dir="2700000" algn="tl" rotWithShape="0">
                    <a:schemeClr val="dk1">
                      <a:alpha val="40000"/>
                    </a:schemeClr>
                  </a:outerShdw>
                </a:effectLst>
                <a:latin typeface="Times New Roman" panose="02020603050405020304" pitchFamily="18" charset="0"/>
                <a:ea typeface="Calibri" pitchFamily="34" charset="-122"/>
                <a:cs typeface="Times New Roman" panose="02020603050405020304" pitchFamily="18" charset="0"/>
              </a:rPr>
              <a:t>Current Services &amp; Treatments</a:t>
            </a:r>
            <a:endParaRPr lang="en-US" sz="1200"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66" name="Text 17">
            <a:extLst>
              <a:ext uri="{FF2B5EF4-FFF2-40B4-BE49-F238E27FC236}">
                <a16:creationId xmlns:a16="http://schemas.microsoft.com/office/drawing/2014/main" id="{25D76818-BE37-459A-34D1-251F7E15029D}"/>
              </a:ext>
            </a:extLst>
          </p:cNvPr>
          <p:cNvSpPr/>
          <p:nvPr/>
        </p:nvSpPr>
        <p:spPr>
          <a:xfrm>
            <a:off x="7132319" y="2853241"/>
            <a:ext cx="2367981" cy="3851402"/>
          </a:xfrm>
          <a:prstGeom prst="rect">
            <a:avLst/>
          </a:prstGeom>
          <a:noFill/>
          <a:ln/>
        </p:spPr>
        <p:txBody>
          <a:bodyPr wrap="square" rtlCol="0" anchor="t"/>
          <a:lstStyle/>
          <a:p>
            <a:pPr algn="just"/>
            <a:r>
              <a:rPr lang="en-US" sz="1200" b="1" dirty="0">
                <a:latin typeface="Times New Roman" panose="02020603050405020304" pitchFamily="18" charset="0"/>
                <a:ea typeface="Calibri" pitchFamily="34" charset="-122"/>
                <a:cs typeface="Times New Roman" panose="02020603050405020304" pitchFamily="18" charset="0"/>
              </a:rPr>
              <a:t>Psychotherapy:</a:t>
            </a:r>
            <a:r>
              <a:rPr lang="en-US" sz="1200" dirty="0">
                <a:latin typeface="Times New Roman" panose="02020603050405020304" pitchFamily="18" charset="0"/>
                <a:ea typeface="Calibri" pitchFamily="34" charset="-122"/>
                <a:cs typeface="Times New Roman" panose="02020603050405020304" pitchFamily="18" charset="0"/>
              </a:rPr>
              <a:t> Cognitive Behavioural Therapy (CBT) with interoceptive exposure is the gold-standard (</a:t>
            </a:r>
            <a:r>
              <a:rPr lang="en-US" sz="1200" dirty="0" err="1">
                <a:latin typeface="Times New Roman" panose="02020603050405020304" pitchFamily="18" charset="0"/>
                <a:ea typeface="Calibri" pitchFamily="34" charset="-122"/>
                <a:cs typeface="Times New Roman" panose="02020603050405020304" pitchFamily="18" charset="0"/>
              </a:rPr>
              <a:t>Pompoli</a:t>
            </a:r>
            <a:r>
              <a:rPr lang="en-US" sz="1200" dirty="0">
                <a:latin typeface="Times New Roman" panose="02020603050405020304" pitchFamily="18" charset="0"/>
                <a:ea typeface="Calibri" pitchFamily="34" charset="-122"/>
                <a:cs typeface="Times New Roman" panose="02020603050405020304" pitchFamily="18" charset="0"/>
              </a:rPr>
              <a:t> et al., 2018). Panic-focused CBT achieves remission in 70–80% of patients.</a:t>
            </a:r>
            <a:endParaRPr lang="en-US" sz="1200" dirty="0">
              <a:latin typeface="Times New Roman" panose="02020603050405020304" pitchFamily="18" charset="0"/>
              <a:cs typeface="Times New Roman" panose="02020603050405020304" pitchFamily="18" charset="0"/>
            </a:endParaRPr>
          </a:p>
          <a:p>
            <a:pPr algn="just"/>
            <a:r>
              <a:rPr lang="en-US" sz="1200" b="1" dirty="0">
                <a:latin typeface="Times New Roman" panose="02020603050405020304" pitchFamily="18" charset="0"/>
                <a:ea typeface="Calibri" pitchFamily="34" charset="-122"/>
                <a:cs typeface="Times New Roman" panose="02020603050405020304" pitchFamily="18" charset="0"/>
              </a:rPr>
              <a:t>Pharmacotherapy:</a:t>
            </a:r>
            <a:r>
              <a:rPr lang="en-US" sz="1200" dirty="0">
                <a:latin typeface="Times New Roman" panose="02020603050405020304" pitchFamily="18" charset="0"/>
                <a:ea typeface="Calibri" pitchFamily="34" charset="-122"/>
                <a:cs typeface="Times New Roman" panose="02020603050405020304" pitchFamily="18" charset="0"/>
              </a:rPr>
              <a:t> SSRIs (sertraline, escitalopram) and SNRIs are first-line. </a:t>
            </a:r>
            <a:r>
              <a:rPr lang="en-US" sz="1200">
                <a:latin typeface="Times New Roman" panose="02020603050405020304" pitchFamily="18" charset="0"/>
                <a:ea typeface="Calibri" pitchFamily="34" charset="-122"/>
                <a:cs typeface="Times New Roman" panose="02020603050405020304" pitchFamily="18" charset="0"/>
              </a:rPr>
              <a:t>Medication </a:t>
            </a:r>
            <a:r>
              <a:rPr lang="en-US" sz="1200" dirty="0">
                <a:latin typeface="Times New Roman" panose="02020603050405020304" pitchFamily="18" charset="0"/>
                <a:ea typeface="Calibri" pitchFamily="34" charset="-122"/>
                <a:cs typeface="Times New Roman" panose="02020603050405020304" pitchFamily="18" charset="0"/>
              </a:rPr>
              <a:t>for short-term relief only (</a:t>
            </a:r>
            <a:r>
              <a:rPr lang="en-US" sz="1200" dirty="0" err="1">
                <a:latin typeface="Times New Roman" panose="02020603050405020304" pitchFamily="18" charset="0"/>
                <a:ea typeface="Calibri" pitchFamily="34" charset="-122"/>
                <a:cs typeface="Times New Roman" panose="02020603050405020304" pitchFamily="18" charset="0"/>
              </a:rPr>
              <a:t>Bighelli</a:t>
            </a:r>
            <a:r>
              <a:rPr lang="en-US" sz="1200" dirty="0">
                <a:latin typeface="Times New Roman" panose="02020603050405020304" pitchFamily="18" charset="0"/>
                <a:ea typeface="Calibri" pitchFamily="34" charset="-122"/>
                <a:cs typeface="Times New Roman" panose="02020603050405020304" pitchFamily="18" charset="0"/>
              </a:rPr>
              <a:t> et al., 2016).</a:t>
            </a:r>
            <a:endParaRPr lang="en-US" sz="1200" dirty="0">
              <a:latin typeface="Times New Roman" panose="02020603050405020304" pitchFamily="18" charset="0"/>
              <a:cs typeface="Times New Roman" panose="02020603050405020304" pitchFamily="18" charset="0"/>
            </a:endParaRPr>
          </a:p>
          <a:p>
            <a:pPr algn="just"/>
            <a:r>
              <a:rPr lang="en-US" sz="1200" b="1" dirty="0">
                <a:latin typeface="Times New Roman" panose="02020603050405020304" pitchFamily="18" charset="0"/>
                <a:ea typeface="Calibri" pitchFamily="34" charset="-122"/>
                <a:cs typeface="Times New Roman" panose="02020603050405020304" pitchFamily="18" charset="0"/>
              </a:rPr>
              <a:t>Self-help &amp; digital:</a:t>
            </a:r>
            <a:r>
              <a:rPr lang="en-US" sz="1200" dirty="0">
                <a:latin typeface="Times New Roman" panose="02020603050405020304" pitchFamily="18" charset="0"/>
                <a:ea typeface="Calibri" pitchFamily="34" charset="-122"/>
                <a:cs typeface="Times New Roman" panose="02020603050405020304" pitchFamily="18" charset="0"/>
              </a:rPr>
              <a:t> Guided self-help, mindfulness-based stress reduction, and CBT apps (Dey et al., 2022).</a:t>
            </a:r>
            <a:endParaRPr lang="en-US" sz="1200" dirty="0">
              <a:latin typeface="Times New Roman" panose="02020603050405020304" pitchFamily="18" charset="0"/>
              <a:cs typeface="Times New Roman" panose="02020603050405020304" pitchFamily="18" charset="0"/>
            </a:endParaRPr>
          </a:p>
          <a:p>
            <a:pPr algn="just"/>
            <a:r>
              <a:rPr lang="en-US" sz="1200" b="1" dirty="0">
                <a:latin typeface="Times New Roman" panose="02020603050405020304" pitchFamily="18" charset="0"/>
                <a:ea typeface="Calibri" pitchFamily="34" charset="-122"/>
                <a:cs typeface="Times New Roman" panose="02020603050405020304" pitchFamily="18" charset="0"/>
              </a:rPr>
              <a:t>NHS pathways:</a:t>
            </a:r>
            <a:r>
              <a:rPr lang="en-US" sz="1200" dirty="0">
                <a:latin typeface="Times New Roman" panose="02020603050405020304" pitchFamily="18" charset="0"/>
                <a:ea typeface="Calibri" pitchFamily="34" charset="-122"/>
                <a:cs typeface="Times New Roman" panose="02020603050405020304" pitchFamily="18" charset="0"/>
              </a:rPr>
              <a:t> IAPT/Talking Therapies services offer stepped-care from low-intensity guided self-help to high-intensity CBT (</a:t>
            </a:r>
            <a:r>
              <a:rPr lang="en-US" sz="1200" dirty="0" err="1">
                <a:latin typeface="Times New Roman" panose="02020603050405020304" pitchFamily="18" charset="0"/>
                <a:ea typeface="Calibri" pitchFamily="34" charset="-122"/>
                <a:cs typeface="Times New Roman" panose="02020603050405020304" pitchFamily="18" charset="0"/>
              </a:rPr>
              <a:t>Hodsoll</a:t>
            </a:r>
            <a:r>
              <a:rPr lang="en-US" sz="1200" dirty="0">
                <a:latin typeface="Times New Roman" panose="02020603050405020304" pitchFamily="18" charset="0"/>
                <a:ea typeface="Calibri" pitchFamily="34" charset="-122"/>
                <a:cs typeface="Times New Roman" panose="02020603050405020304" pitchFamily="18" charset="0"/>
              </a:rPr>
              <a:t> et al., 2024).</a:t>
            </a:r>
            <a:endParaRPr lang="en-US" sz="1200" dirty="0">
              <a:latin typeface="Times New Roman" panose="02020603050405020304" pitchFamily="18" charset="0"/>
              <a:cs typeface="Times New Roman" panose="02020603050405020304" pitchFamily="18" charset="0"/>
            </a:endParaRPr>
          </a:p>
        </p:txBody>
      </p:sp>
      <p:pic>
        <p:nvPicPr>
          <p:cNvPr id="68" name="Picture 67">
            <a:extLst>
              <a:ext uri="{FF2B5EF4-FFF2-40B4-BE49-F238E27FC236}">
                <a16:creationId xmlns:a16="http://schemas.microsoft.com/office/drawing/2014/main" id="{146A9D73-5829-152C-CA3E-A4F06333CF12}"/>
              </a:ext>
            </a:extLst>
          </p:cNvPr>
          <p:cNvPicPr>
            <a:picLocks noChangeAspect="1"/>
          </p:cNvPicPr>
          <p:nvPr/>
        </p:nvPicPr>
        <p:blipFill>
          <a:blip r:embed="rId7"/>
          <a:srcRect t="24308" b="4769"/>
          <a:stretch>
            <a:fillRect/>
          </a:stretch>
        </p:blipFill>
        <p:spPr>
          <a:xfrm>
            <a:off x="3657598" y="929602"/>
            <a:ext cx="3383279" cy="1488043"/>
          </a:xfrm>
          <a:prstGeom prst="rect">
            <a:avLst/>
          </a:prstGeom>
        </p:spPr>
      </p:pic>
      <p:sp>
        <p:nvSpPr>
          <p:cNvPr id="69" name="TextBox 68">
            <a:extLst>
              <a:ext uri="{FF2B5EF4-FFF2-40B4-BE49-F238E27FC236}">
                <a16:creationId xmlns:a16="http://schemas.microsoft.com/office/drawing/2014/main" id="{8CF618FF-7598-224F-C40E-03381FA41306}"/>
              </a:ext>
            </a:extLst>
          </p:cNvPr>
          <p:cNvSpPr txBox="1"/>
          <p:nvPr/>
        </p:nvSpPr>
        <p:spPr>
          <a:xfrm>
            <a:off x="3547871" y="2391763"/>
            <a:ext cx="3529583" cy="200055"/>
          </a:xfrm>
          <a:prstGeom prst="rect">
            <a:avLst/>
          </a:prstGeom>
          <a:noFill/>
        </p:spPr>
        <p:txBody>
          <a:bodyPr wrap="square" rtlCol="0">
            <a:spAutoFit/>
          </a:bodyPr>
          <a:lstStyle/>
          <a:p>
            <a:pPr algn="ctr"/>
            <a:r>
              <a:rPr lang="en-US" sz="700" dirty="0">
                <a:latin typeface="Times New Roman" panose="02020603050405020304" pitchFamily="18" charset="0"/>
                <a:cs typeface="Times New Roman" panose="02020603050405020304" pitchFamily="18" charset="0"/>
              </a:rPr>
              <a:t>Source: Unseen Wounds-The Silent Struggle (Author, 2026)</a:t>
            </a:r>
          </a:p>
        </p:txBody>
      </p:sp>
      <p:sp>
        <p:nvSpPr>
          <p:cNvPr id="70" name="TextBox 69">
            <a:extLst>
              <a:ext uri="{FF2B5EF4-FFF2-40B4-BE49-F238E27FC236}">
                <a16:creationId xmlns:a16="http://schemas.microsoft.com/office/drawing/2014/main" id="{9F283503-19BF-D549-69EC-2960ECDC79DC}"/>
              </a:ext>
            </a:extLst>
          </p:cNvPr>
          <p:cNvSpPr txBox="1"/>
          <p:nvPr/>
        </p:nvSpPr>
        <p:spPr>
          <a:xfrm>
            <a:off x="6068040" y="2356335"/>
            <a:ext cx="3529583" cy="200055"/>
          </a:xfrm>
          <a:prstGeom prst="rect">
            <a:avLst/>
          </a:prstGeom>
          <a:noFill/>
        </p:spPr>
        <p:txBody>
          <a:bodyPr wrap="square" rtlCol="0">
            <a:spAutoFit/>
          </a:bodyPr>
          <a:lstStyle/>
          <a:p>
            <a:pPr algn="r"/>
            <a:r>
              <a:rPr lang="en-US" sz="700" dirty="0">
                <a:latin typeface="Times New Roman" panose="02020603050405020304" pitchFamily="18" charset="0"/>
                <a:cs typeface="Times New Roman" panose="02020603050405020304" pitchFamily="18" charset="0"/>
              </a:rPr>
              <a:t>Source: </a:t>
            </a:r>
            <a:r>
              <a:rPr lang="en-US" sz="700" dirty="0">
                <a:latin typeface="Times New Roman" panose="02020603050405020304" pitchFamily="18" charset="0"/>
                <a:cs typeface="Times New Roman" panose="02020603050405020304" pitchFamily="18" charset="0"/>
                <a:hlinkClick r:id="rId8"/>
              </a:rPr>
              <a:t>www.seemescotland.org</a:t>
            </a:r>
            <a:r>
              <a:rPr lang="en-US" sz="700" dirty="0">
                <a:latin typeface="Times New Roman" panose="02020603050405020304" pitchFamily="18" charset="0"/>
                <a:cs typeface="Times New Roman" panose="02020603050405020304" pitchFamily="18" charset="0"/>
              </a:rPr>
              <a:t>, 2026.</a:t>
            </a:r>
          </a:p>
        </p:txBody>
      </p:sp>
      <p:graphicFrame>
        <p:nvGraphicFramePr>
          <p:cNvPr id="71" name="Diagram 70">
            <a:extLst>
              <a:ext uri="{FF2B5EF4-FFF2-40B4-BE49-F238E27FC236}">
                <a16:creationId xmlns:a16="http://schemas.microsoft.com/office/drawing/2014/main" id="{82B29565-2DAD-148E-4015-2D1A03304ABB}"/>
              </a:ext>
            </a:extLst>
          </p:cNvPr>
          <p:cNvGraphicFramePr/>
          <p:nvPr>
            <p:extLst>
              <p:ext uri="{D42A27DB-BD31-4B8C-83A1-F6EECF244321}">
                <p14:modId xmlns:p14="http://schemas.microsoft.com/office/powerpoint/2010/main" val="3696472725"/>
              </p:ext>
            </p:extLst>
          </p:nvPr>
        </p:nvGraphicFramePr>
        <p:xfrm>
          <a:off x="9610028" y="1240116"/>
          <a:ext cx="2571124" cy="2721854"/>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bg>
      <p:bgPr>
        <a:solidFill>
          <a:srgbClr val="1A2E35"/>
        </a:solidFill>
        <a:effectLst/>
      </p:bgPr>
    </p:bg>
    <p:spTree>
      <p:nvGrpSpPr>
        <p:cNvPr id="1" name=""/>
        <p:cNvGrpSpPr/>
        <p:nvPr/>
      </p:nvGrpSpPr>
      <p:grpSpPr>
        <a:xfrm>
          <a:off x="0" y="0"/>
          <a:ext cx="0" cy="0"/>
          <a:chOff x="0" y="0"/>
          <a:chExt cx="0" cy="0"/>
        </a:xfrm>
      </p:grpSpPr>
      <p:sp>
        <p:nvSpPr>
          <p:cNvPr id="2" name="Shape 0"/>
          <p:cNvSpPr/>
          <p:nvPr/>
        </p:nvSpPr>
        <p:spPr>
          <a:xfrm>
            <a:off x="0" y="0"/>
            <a:ext cx="12161520" cy="914400"/>
          </a:xfrm>
          <a:prstGeom prst="rect">
            <a:avLst/>
          </a:prstGeom>
          <a:solidFill>
            <a:srgbClr val="FFB5DD"/>
          </a:solidFill>
          <a:ln w="12700">
            <a:solidFill>
              <a:srgbClr val="01535C"/>
            </a:solidFill>
            <a:prstDash val="solid"/>
          </a:ln>
        </p:spPr>
        <p:txBody>
          <a:bodyPr/>
          <a:lstStyle/>
          <a:p>
            <a:endParaRPr lang="en-US"/>
          </a:p>
        </p:txBody>
      </p:sp>
      <p:sp>
        <p:nvSpPr>
          <p:cNvPr id="3" name="Shape 1"/>
          <p:cNvSpPr/>
          <p:nvPr/>
        </p:nvSpPr>
        <p:spPr>
          <a:xfrm>
            <a:off x="0" y="914400"/>
            <a:ext cx="12161520" cy="54864"/>
          </a:xfrm>
          <a:prstGeom prst="rect">
            <a:avLst/>
          </a:prstGeom>
          <a:solidFill>
            <a:schemeClr val="accent1"/>
          </a:solidFill>
          <a:ln w="12700">
            <a:solidFill>
              <a:srgbClr val="E8B84B"/>
            </a:solidFill>
            <a:prstDash val="solid"/>
          </a:ln>
        </p:spPr>
        <p:txBody>
          <a:bodyPr/>
          <a:lstStyle/>
          <a:p>
            <a:endParaRPr lang="en-US"/>
          </a:p>
        </p:txBody>
      </p:sp>
      <p:sp>
        <p:nvSpPr>
          <p:cNvPr id="4" name="Text 2"/>
          <p:cNvSpPr/>
          <p:nvPr/>
        </p:nvSpPr>
        <p:spPr>
          <a:xfrm>
            <a:off x="365760" y="137160"/>
            <a:ext cx="11430000" cy="640080"/>
          </a:xfrm>
          <a:prstGeom prst="rect">
            <a:avLst/>
          </a:prstGeom>
          <a:noFill/>
          <a:ln/>
        </p:spPr>
        <p:txBody>
          <a:bodyPr wrap="square" rtlCol="0" anchor="ctr"/>
          <a:lstStyle/>
          <a:p>
            <a:pPr marL="0" indent="0" algn="ctr">
              <a:buNone/>
            </a:pPr>
            <a:r>
              <a:rPr lang="en-US" sz="3000" dirty="0">
                <a:ln w="0"/>
                <a:effectLst>
                  <a:outerShdw blurRad="38100" dist="19050" dir="2700000" algn="tl" rotWithShape="0">
                    <a:schemeClr val="dk1">
                      <a:alpha val="40000"/>
                    </a:schemeClr>
                  </a:outerShdw>
                </a:effectLst>
                <a:latin typeface="Georgia" pitchFamily="34" charset="0"/>
                <a:ea typeface="Georgia" pitchFamily="34" charset="-122"/>
                <a:cs typeface="Georgia" pitchFamily="34" charset="-120"/>
              </a:rPr>
              <a:t>References</a:t>
            </a:r>
            <a:endParaRPr lang="en-US" sz="3000" dirty="0">
              <a:ln w="0"/>
              <a:effectLst>
                <a:outerShdw blurRad="38100" dist="19050" dir="2700000" algn="tl" rotWithShape="0">
                  <a:schemeClr val="dk1">
                    <a:alpha val="40000"/>
                  </a:schemeClr>
                </a:outerShdw>
              </a:effectLst>
            </a:endParaRPr>
          </a:p>
        </p:txBody>
      </p:sp>
      <p:sp>
        <p:nvSpPr>
          <p:cNvPr id="5" name="Text 3"/>
          <p:cNvSpPr/>
          <p:nvPr/>
        </p:nvSpPr>
        <p:spPr>
          <a:xfrm>
            <a:off x="365760" y="640080"/>
            <a:ext cx="11430000" cy="256032"/>
          </a:xfrm>
          <a:prstGeom prst="rect">
            <a:avLst/>
          </a:prstGeom>
          <a:noFill/>
          <a:ln/>
        </p:spPr>
        <p:txBody>
          <a:bodyPr wrap="square" rtlCol="0" anchor="ctr"/>
          <a:lstStyle/>
          <a:p>
            <a:pPr marL="0" indent="0" algn="ctr">
              <a:buNone/>
            </a:pPr>
            <a:r>
              <a:rPr lang="en-US" sz="1100" i="1" dirty="0">
                <a:ln w="0"/>
                <a:effectLst>
                  <a:outerShdw blurRad="38100" dist="19050" dir="2700000" algn="tl" rotWithShape="0">
                    <a:schemeClr val="dk1">
                      <a:alpha val="40000"/>
                    </a:schemeClr>
                  </a:outerShdw>
                </a:effectLst>
                <a:latin typeface="Calibri" pitchFamily="34" charset="0"/>
                <a:ea typeface="Calibri" pitchFamily="34" charset="-122"/>
                <a:cs typeface="Calibri" pitchFamily="34" charset="-120"/>
              </a:rPr>
              <a:t>Panic Disorder (6B01) — Anxiety &amp; Fear-Related Disorders</a:t>
            </a:r>
            <a:endParaRPr lang="en-US" sz="1100" dirty="0">
              <a:ln w="0"/>
              <a:effectLst>
                <a:outerShdw blurRad="38100" dist="19050" dir="2700000" algn="tl" rotWithShape="0">
                  <a:schemeClr val="dk1">
                    <a:alpha val="40000"/>
                  </a:schemeClr>
                </a:outerShdw>
              </a:effectLst>
            </a:endParaRPr>
          </a:p>
        </p:txBody>
      </p:sp>
      <p:sp>
        <p:nvSpPr>
          <p:cNvPr id="8" name="Text 6"/>
          <p:cNvSpPr/>
          <p:nvPr/>
        </p:nvSpPr>
        <p:spPr>
          <a:xfrm>
            <a:off x="457200" y="1139849"/>
            <a:ext cx="11338560" cy="5120640"/>
          </a:xfrm>
          <a:prstGeom prst="rect">
            <a:avLst/>
          </a:prstGeom>
          <a:noFill/>
          <a:ln/>
        </p:spPr>
        <p:txBody>
          <a:bodyPr wrap="square" rtlCol="0" anchor="t"/>
          <a:lstStyle/>
          <a:p>
            <a:pPr>
              <a:lnSpc>
                <a:spcPct val="125000"/>
              </a:lnSpc>
            </a:pPr>
            <a:r>
              <a:rPr lang="en-US" sz="1200" dirty="0">
                <a:solidFill>
                  <a:srgbClr val="D0EEF2"/>
                </a:solidFill>
                <a:latin typeface="Times New Roman" panose="02020603050405020304" pitchFamily="18" charset="0"/>
                <a:ea typeface="Calibri" pitchFamily="34" charset="-122"/>
                <a:cs typeface="Times New Roman" panose="02020603050405020304" pitchFamily="18" charset="0"/>
              </a:rPr>
              <a:t>Arch, J. J., Kirk, A., and Craske, M. G. (2017). </a:t>
            </a:r>
            <a:r>
              <a:rPr lang="en-US" sz="1200" i="1" dirty="0">
                <a:solidFill>
                  <a:srgbClr val="D0EEF2"/>
                </a:solidFill>
                <a:latin typeface="Times New Roman" panose="02020603050405020304" pitchFamily="18" charset="0"/>
                <a:ea typeface="Calibri" pitchFamily="34" charset="-122"/>
                <a:cs typeface="Times New Roman" panose="02020603050405020304" pitchFamily="18" charset="0"/>
              </a:rPr>
              <a:t>Panic disorder. Psychopathology: History, Diagnosis, and Empirical Foundations</a:t>
            </a:r>
            <a:r>
              <a:rPr lang="en-US" sz="1200" dirty="0">
                <a:solidFill>
                  <a:srgbClr val="D0EEF2"/>
                </a:solidFill>
                <a:latin typeface="Times New Roman" panose="02020603050405020304" pitchFamily="18" charset="0"/>
                <a:ea typeface="Calibri" pitchFamily="34" charset="-122"/>
                <a:cs typeface="Times New Roman" panose="02020603050405020304" pitchFamily="18" charset="0"/>
              </a:rPr>
              <a:t>, Third Edition, 85-148.</a:t>
            </a:r>
          </a:p>
          <a:p>
            <a:pPr>
              <a:lnSpc>
                <a:spcPct val="125000"/>
              </a:lnSpc>
            </a:pPr>
            <a:r>
              <a:rPr lang="en-US" sz="1200" dirty="0">
                <a:solidFill>
                  <a:srgbClr val="D0EEF2"/>
                </a:solidFill>
                <a:latin typeface="Times New Roman" panose="02020603050405020304" pitchFamily="18" charset="0"/>
                <a:ea typeface="Calibri" pitchFamily="34" charset="-122"/>
                <a:cs typeface="Times New Roman" panose="02020603050405020304" pitchFamily="18" charset="0"/>
              </a:rPr>
              <a:t>de Jonge, P., Roest, A.M., Lim, C.C.W., Levinson, D. and Scott, K.M. (2018) </a:t>
            </a:r>
            <a:r>
              <a:rPr lang="en-US" sz="1200" i="1" dirty="0">
                <a:solidFill>
                  <a:srgbClr val="D0EEF2"/>
                </a:solidFill>
                <a:latin typeface="Times New Roman" panose="02020603050405020304" pitchFamily="18" charset="0"/>
                <a:ea typeface="Calibri" pitchFamily="34" charset="-122"/>
                <a:cs typeface="Times New Roman" panose="02020603050405020304" pitchFamily="18" charset="0"/>
              </a:rPr>
              <a:t>Panic Disorder and Panic Attacks, Cambridge University Press</a:t>
            </a:r>
            <a:r>
              <a:rPr lang="en-US" sz="1200" dirty="0">
                <a:solidFill>
                  <a:srgbClr val="D0EEF2"/>
                </a:solidFill>
                <a:latin typeface="Times New Roman" panose="02020603050405020304" pitchFamily="18" charset="0"/>
                <a:ea typeface="Calibri" pitchFamily="34" charset="-122"/>
                <a:cs typeface="Times New Roman" panose="02020603050405020304" pitchFamily="18" charset="0"/>
              </a:rPr>
              <a:t>. Edited by D.J. Stein, K.M. Scott, P. de Jonge, and R.C. Kessler. Cambridge: Cambridge University Press. Available at: https://</a:t>
            </a:r>
            <a:r>
              <a:rPr lang="en-US" sz="1200" dirty="0" err="1">
                <a:solidFill>
                  <a:srgbClr val="D0EEF2"/>
                </a:solidFill>
                <a:latin typeface="Times New Roman" panose="02020603050405020304" pitchFamily="18" charset="0"/>
                <a:ea typeface="Calibri" pitchFamily="34" charset="-122"/>
                <a:cs typeface="Times New Roman" panose="02020603050405020304" pitchFamily="18" charset="0"/>
              </a:rPr>
              <a:t>www.cambridge.org</a:t>
            </a:r>
            <a:r>
              <a:rPr lang="en-US" sz="1200" dirty="0">
                <a:solidFill>
                  <a:srgbClr val="D0EEF2"/>
                </a:solidFill>
                <a:latin typeface="Times New Roman" panose="02020603050405020304" pitchFamily="18" charset="0"/>
                <a:ea typeface="Calibri" pitchFamily="34" charset="-122"/>
                <a:cs typeface="Times New Roman" panose="02020603050405020304" pitchFamily="18" charset="0"/>
              </a:rPr>
              <a:t>/core/books/mental-disorders-around-the-world/panic-disorder-and-panic-attacks/7D831D9449353B153BD6818BFEE958F2 (Accessed: 10 March 2026).</a:t>
            </a:r>
          </a:p>
          <a:p>
            <a:pPr>
              <a:lnSpc>
                <a:spcPct val="125000"/>
              </a:lnSpc>
            </a:pPr>
            <a:r>
              <a:rPr lang="en-US" sz="1200" dirty="0">
                <a:solidFill>
                  <a:srgbClr val="D0EEF2"/>
                </a:solidFill>
                <a:latin typeface="Times New Roman" panose="02020603050405020304" pitchFamily="18" charset="0"/>
                <a:ea typeface="Calibri" pitchFamily="34" charset="-122"/>
                <a:cs typeface="Times New Roman" panose="02020603050405020304" pitchFamily="18" charset="0"/>
              </a:rPr>
              <a:t>Kastrati, G., Rosén, J., Fredrikson, M., Chen, X., Kuja-</a:t>
            </a:r>
            <a:r>
              <a:rPr lang="en-US" sz="1200" dirty="0" err="1">
                <a:solidFill>
                  <a:srgbClr val="D0EEF2"/>
                </a:solidFill>
                <a:latin typeface="Times New Roman" panose="02020603050405020304" pitchFamily="18" charset="0"/>
                <a:ea typeface="Calibri" pitchFamily="34" charset="-122"/>
                <a:cs typeface="Times New Roman" panose="02020603050405020304" pitchFamily="18" charset="0"/>
              </a:rPr>
              <a:t>Halkola</a:t>
            </a:r>
            <a:r>
              <a:rPr lang="en-US" sz="1200" dirty="0">
                <a:solidFill>
                  <a:srgbClr val="D0EEF2"/>
                </a:solidFill>
                <a:latin typeface="Times New Roman" panose="02020603050405020304" pitchFamily="18" charset="0"/>
                <a:ea typeface="Calibri" pitchFamily="34" charset="-122"/>
                <a:cs typeface="Times New Roman" panose="02020603050405020304" pitchFamily="18" charset="0"/>
              </a:rPr>
              <a:t>, R., Larsson, H., and </a:t>
            </a:r>
            <a:r>
              <a:rPr lang="en-US" sz="1200" dirty="0" err="1">
                <a:solidFill>
                  <a:srgbClr val="D0EEF2"/>
                </a:solidFill>
                <a:latin typeface="Times New Roman" panose="02020603050405020304" pitchFamily="18" charset="0"/>
                <a:ea typeface="Calibri" pitchFamily="34" charset="-122"/>
                <a:cs typeface="Times New Roman" panose="02020603050405020304" pitchFamily="18" charset="0"/>
              </a:rPr>
              <a:t>Åhs</a:t>
            </a:r>
            <a:r>
              <a:rPr lang="en-US" sz="1200" dirty="0">
                <a:solidFill>
                  <a:srgbClr val="D0EEF2"/>
                </a:solidFill>
                <a:latin typeface="Times New Roman" panose="02020603050405020304" pitchFamily="18" charset="0"/>
                <a:ea typeface="Calibri" pitchFamily="34" charset="-122"/>
                <a:cs typeface="Times New Roman" panose="02020603050405020304" pitchFamily="18" charset="0"/>
              </a:rPr>
              <a:t>, F. (2022). Genetic influences on central and peripheral nervous system activity during fear conditioning. </a:t>
            </a:r>
            <a:r>
              <a:rPr lang="en-US" sz="1200" i="1" dirty="0">
                <a:solidFill>
                  <a:srgbClr val="D0EEF2"/>
                </a:solidFill>
                <a:latin typeface="Times New Roman" panose="02020603050405020304" pitchFamily="18" charset="0"/>
                <a:ea typeface="Calibri" pitchFamily="34" charset="-122"/>
                <a:cs typeface="Times New Roman" panose="02020603050405020304" pitchFamily="18" charset="0"/>
              </a:rPr>
              <a:t>Translational psychiatry</a:t>
            </a:r>
            <a:r>
              <a:rPr lang="en-US" sz="1200" dirty="0">
                <a:solidFill>
                  <a:srgbClr val="D0EEF2"/>
                </a:solidFill>
                <a:latin typeface="Times New Roman" panose="02020603050405020304" pitchFamily="18" charset="0"/>
                <a:ea typeface="Calibri" pitchFamily="34" charset="-122"/>
                <a:cs typeface="Times New Roman" panose="02020603050405020304" pitchFamily="18" charset="0"/>
              </a:rPr>
              <a:t>, 12(1), 95.</a:t>
            </a:r>
          </a:p>
          <a:p>
            <a:pPr>
              <a:lnSpc>
                <a:spcPct val="125000"/>
              </a:lnSpc>
            </a:pPr>
            <a:r>
              <a:rPr lang="en-US" sz="1200" dirty="0">
                <a:solidFill>
                  <a:srgbClr val="D0EEF2"/>
                </a:solidFill>
                <a:latin typeface="Times New Roman" panose="02020603050405020304" pitchFamily="18" charset="0"/>
                <a:ea typeface="Calibri" pitchFamily="34" charset="-122"/>
                <a:cs typeface="Times New Roman" panose="02020603050405020304" pitchFamily="18" charset="0"/>
              </a:rPr>
              <a:t>Tunnell, N. C., Corner, S. E., Roque, A. D., Kroll, J. L., Ritz, T., &amp; Meuret, A. E. (2024). Biobehavioral approach to distinguishing panic symptoms from medical illness. </a:t>
            </a:r>
            <a:r>
              <a:rPr lang="en-US" sz="1200" i="1" dirty="0">
                <a:solidFill>
                  <a:srgbClr val="D0EEF2"/>
                </a:solidFill>
                <a:latin typeface="Times New Roman" panose="02020603050405020304" pitchFamily="18" charset="0"/>
                <a:ea typeface="Calibri" pitchFamily="34" charset="-122"/>
                <a:cs typeface="Times New Roman" panose="02020603050405020304" pitchFamily="18" charset="0"/>
              </a:rPr>
              <a:t>Frontiers in psychiatry, </a:t>
            </a:r>
            <a:r>
              <a:rPr lang="en-US" sz="1200" dirty="0">
                <a:solidFill>
                  <a:srgbClr val="D0EEF2"/>
                </a:solidFill>
                <a:latin typeface="Times New Roman" panose="02020603050405020304" pitchFamily="18" charset="0"/>
                <a:ea typeface="Calibri" pitchFamily="34" charset="-122"/>
                <a:cs typeface="Times New Roman" panose="02020603050405020304" pitchFamily="18" charset="0"/>
              </a:rPr>
              <a:t>15, 1296569.</a:t>
            </a:r>
          </a:p>
          <a:p>
            <a:pPr>
              <a:lnSpc>
                <a:spcPct val="125000"/>
              </a:lnSpc>
            </a:pPr>
            <a:r>
              <a:rPr lang="en-US" sz="1200" dirty="0">
                <a:solidFill>
                  <a:srgbClr val="D0EEF2"/>
                </a:solidFill>
                <a:latin typeface="Times New Roman" panose="02020603050405020304" pitchFamily="18" charset="0"/>
                <a:ea typeface="Calibri" pitchFamily="34" charset="-122"/>
                <a:cs typeface="Times New Roman" panose="02020603050405020304" pitchFamily="18" charset="0"/>
              </a:rPr>
              <a:t>Kogan, C. S., Stein, D. J., Maj, M., First, M. B., </a:t>
            </a:r>
            <a:r>
              <a:rPr lang="en-US" sz="1200" dirty="0" err="1">
                <a:solidFill>
                  <a:srgbClr val="D0EEF2"/>
                </a:solidFill>
                <a:latin typeface="Times New Roman" panose="02020603050405020304" pitchFamily="18" charset="0"/>
                <a:ea typeface="Calibri" pitchFamily="34" charset="-122"/>
                <a:cs typeface="Times New Roman" panose="02020603050405020304" pitchFamily="18" charset="0"/>
              </a:rPr>
              <a:t>Emmelkamp</a:t>
            </a:r>
            <a:r>
              <a:rPr lang="en-US" sz="1200" dirty="0">
                <a:solidFill>
                  <a:srgbClr val="D0EEF2"/>
                </a:solidFill>
                <a:latin typeface="Times New Roman" panose="02020603050405020304" pitchFamily="18" charset="0"/>
                <a:ea typeface="Calibri" pitchFamily="34" charset="-122"/>
                <a:cs typeface="Times New Roman" panose="02020603050405020304" pitchFamily="18" charset="0"/>
              </a:rPr>
              <a:t>, P. M., &amp; Reed, G. M. (2016). The classification of anxiety and fear‐related disorders in the ICD‐11. </a:t>
            </a:r>
            <a:r>
              <a:rPr lang="en-US" sz="1200" i="1" dirty="0">
                <a:solidFill>
                  <a:srgbClr val="D0EEF2"/>
                </a:solidFill>
                <a:latin typeface="Times New Roman" panose="02020603050405020304" pitchFamily="18" charset="0"/>
                <a:ea typeface="Calibri" pitchFamily="34" charset="-122"/>
                <a:cs typeface="Times New Roman" panose="02020603050405020304" pitchFamily="18" charset="0"/>
              </a:rPr>
              <a:t>Depression and anxiety</a:t>
            </a:r>
            <a:r>
              <a:rPr lang="en-US" sz="1200" dirty="0">
                <a:solidFill>
                  <a:srgbClr val="D0EEF2"/>
                </a:solidFill>
                <a:latin typeface="Times New Roman" panose="02020603050405020304" pitchFamily="18" charset="0"/>
                <a:ea typeface="Calibri" pitchFamily="34" charset="-122"/>
                <a:cs typeface="Times New Roman" panose="02020603050405020304" pitchFamily="18" charset="0"/>
              </a:rPr>
              <a:t>, 33(12), 1141-1154.</a:t>
            </a:r>
          </a:p>
          <a:p>
            <a:pPr>
              <a:lnSpc>
                <a:spcPct val="125000"/>
              </a:lnSpc>
            </a:pPr>
            <a:r>
              <a:rPr lang="en-US" sz="1200" dirty="0">
                <a:solidFill>
                  <a:srgbClr val="D0EEF2"/>
                </a:solidFill>
                <a:latin typeface="Times New Roman" panose="02020603050405020304" pitchFamily="18" charset="0"/>
                <a:ea typeface="Calibri" pitchFamily="34" charset="-122"/>
                <a:cs typeface="Times New Roman" panose="02020603050405020304" pitchFamily="18" charset="0"/>
              </a:rPr>
              <a:t>Jarrett, S. (2023). </a:t>
            </a:r>
            <a:r>
              <a:rPr lang="en-US" sz="1200" i="1" dirty="0">
                <a:solidFill>
                  <a:srgbClr val="D0EEF2"/>
                </a:solidFill>
                <a:latin typeface="Times New Roman" panose="02020603050405020304" pitchFamily="18" charset="0"/>
                <a:ea typeface="Calibri" pitchFamily="34" charset="-122"/>
                <a:cs typeface="Times New Roman" panose="02020603050405020304" pitchFamily="18" charset="0"/>
              </a:rPr>
              <a:t>A history of disability in England: From the medieval period to the present day</a:t>
            </a:r>
            <a:r>
              <a:rPr lang="en-US" sz="1200" dirty="0">
                <a:solidFill>
                  <a:srgbClr val="D0EEF2"/>
                </a:solidFill>
                <a:latin typeface="Times New Roman" panose="02020603050405020304" pitchFamily="18" charset="0"/>
                <a:ea typeface="Calibri" pitchFamily="34" charset="-122"/>
                <a:cs typeface="Times New Roman" panose="02020603050405020304" pitchFamily="18" charset="0"/>
              </a:rPr>
              <a:t>.</a:t>
            </a:r>
          </a:p>
          <a:p>
            <a:pPr>
              <a:lnSpc>
                <a:spcPct val="125000"/>
              </a:lnSpc>
            </a:pPr>
            <a:r>
              <a:rPr lang="en-US" sz="1200" dirty="0" err="1">
                <a:solidFill>
                  <a:srgbClr val="D0EEF2"/>
                </a:solidFill>
                <a:latin typeface="Times New Roman" panose="02020603050405020304" pitchFamily="18" charset="0"/>
                <a:ea typeface="Calibri" pitchFamily="34" charset="-122"/>
                <a:cs typeface="Times New Roman" panose="02020603050405020304" pitchFamily="18" charset="0"/>
              </a:rPr>
              <a:t>Starkstein</a:t>
            </a:r>
            <a:r>
              <a:rPr lang="en-US" sz="1200" dirty="0">
                <a:solidFill>
                  <a:srgbClr val="D0EEF2"/>
                </a:solidFill>
                <a:latin typeface="Times New Roman" panose="02020603050405020304" pitchFamily="18" charset="0"/>
                <a:ea typeface="Calibri" pitchFamily="34" charset="-122"/>
                <a:cs typeface="Times New Roman" panose="02020603050405020304" pitchFamily="18" charset="0"/>
              </a:rPr>
              <a:t>, S. (2018). </a:t>
            </a:r>
            <a:r>
              <a:rPr lang="en-US" sz="1200" i="1" dirty="0">
                <a:solidFill>
                  <a:srgbClr val="D0EEF2"/>
                </a:solidFill>
                <a:latin typeface="Times New Roman" panose="02020603050405020304" pitchFamily="18" charset="0"/>
                <a:ea typeface="Calibri" pitchFamily="34" charset="-122"/>
                <a:cs typeface="Times New Roman" panose="02020603050405020304" pitchFamily="18" charset="0"/>
              </a:rPr>
              <a:t>Sigmund Freud and the psychoanalytical concept of fear and anxiety. In A conceptual and therapeutic analysis of fear (pp. 231-257)</a:t>
            </a:r>
            <a:r>
              <a:rPr lang="en-US" sz="1200" dirty="0">
                <a:solidFill>
                  <a:srgbClr val="D0EEF2"/>
                </a:solidFill>
                <a:latin typeface="Times New Roman" panose="02020603050405020304" pitchFamily="18" charset="0"/>
                <a:ea typeface="Calibri" pitchFamily="34" charset="-122"/>
                <a:cs typeface="Times New Roman" panose="02020603050405020304" pitchFamily="18" charset="0"/>
              </a:rPr>
              <a:t>. Cham: Springer International Publishing.</a:t>
            </a:r>
          </a:p>
          <a:p>
            <a:pPr>
              <a:lnSpc>
                <a:spcPct val="125000"/>
              </a:lnSpc>
            </a:pPr>
            <a:r>
              <a:rPr lang="en-US" sz="1200" dirty="0">
                <a:solidFill>
                  <a:srgbClr val="D0EEF2"/>
                </a:solidFill>
                <a:latin typeface="Times New Roman" panose="02020603050405020304" pitchFamily="18" charset="0"/>
                <a:ea typeface="Calibri" pitchFamily="34" charset="-122"/>
                <a:cs typeface="Times New Roman" panose="02020603050405020304" pitchFamily="18" charset="0"/>
              </a:rPr>
              <a:t>Koenigsberg, J. Z. (2020). </a:t>
            </a:r>
            <a:r>
              <a:rPr lang="en-US" sz="1200" i="1" dirty="0">
                <a:solidFill>
                  <a:srgbClr val="D0EEF2"/>
                </a:solidFill>
                <a:latin typeface="Times New Roman" panose="02020603050405020304" pitchFamily="18" charset="0"/>
                <a:ea typeface="Calibri" pitchFamily="34" charset="-122"/>
                <a:cs typeface="Times New Roman" panose="02020603050405020304" pitchFamily="18" charset="0"/>
              </a:rPr>
              <a:t>Anxiety disorders: Integrated psychotherapy approaches</a:t>
            </a:r>
            <a:r>
              <a:rPr lang="en-US" sz="1200" dirty="0">
                <a:solidFill>
                  <a:srgbClr val="D0EEF2"/>
                </a:solidFill>
                <a:latin typeface="Times New Roman" panose="02020603050405020304" pitchFamily="18" charset="0"/>
                <a:ea typeface="Calibri" pitchFamily="34" charset="-122"/>
                <a:cs typeface="Times New Roman" panose="02020603050405020304" pitchFamily="18" charset="0"/>
              </a:rPr>
              <a:t>. Routledge.</a:t>
            </a:r>
          </a:p>
          <a:p>
            <a:pPr>
              <a:lnSpc>
                <a:spcPct val="125000"/>
              </a:lnSpc>
            </a:pPr>
            <a:r>
              <a:rPr lang="en-US" sz="1200" dirty="0" err="1">
                <a:solidFill>
                  <a:srgbClr val="D0EEF2"/>
                </a:solidFill>
                <a:latin typeface="Times New Roman" panose="02020603050405020304" pitchFamily="18" charset="0"/>
                <a:ea typeface="Calibri" pitchFamily="34" charset="-122"/>
                <a:cs typeface="Times New Roman" panose="02020603050405020304" pitchFamily="18" charset="0"/>
              </a:rPr>
              <a:t>Pompoli</a:t>
            </a:r>
            <a:r>
              <a:rPr lang="en-US" sz="1200" dirty="0">
                <a:solidFill>
                  <a:srgbClr val="D0EEF2"/>
                </a:solidFill>
                <a:latin typeface="Times New Roman" panose="02020603050405020304" pitchFamily="18" charset="0"/>
                <a:ea typeface="Calibri" pitchFamily="34" charset="-122"/>
                <a:cs typeface="Times New Roman" panose="02020603050405020304" pitchFamily="18" charset="0"/>
              </a:rPr>
              <a:t>, A., Furukawa, T.A., Efthimiou, O., Imai, H., </a:t>
            </a:r>
            <a:r>
              <a:rPr lang="en-US" sz="1200" dirty="0" err="1">
                <a:solidFill>
                  <a:srgbClr val="D0EEF2"/>
                </a:solidFill>
                <a:latin typeface="Times New Roman" panose="02020603050405020304" pitchFamily="18" charset="0"/>
                <a:ea typeface="Calibri" pitchFamily="34" charset="-122"/>
                <a:cs typeface="Times New Roman" panose="02020603050405020304" pitchFamily="18" charset="0"/>
              </a:rPr>
              <a:t>Tajika</a:t>
            </a:r>
            <a:r>
              <a:rPr lang="en-US" sz="1200" dirty="0">
                <a:solidFill>
                  <a:srgbClr val="D0EEF2"/>
                </a:solidFill>
                <a:latin typeface="Times New Roman" panose="02020603050405020304" pitchFamily="18" charset="0"/>
                <a:ea typeface="Calibri" pitchFamily="34" charset="-122"/>
                <a:cs typeface="Times New Roman" panose="02020603050405020304" pitchFamily="18" charset="0"/>
              </a:rPr>
              <a:t>, A. and Salanti, G. (2018) ‘Dismantling cognitive-</a:t>
            </a:r>
            <a:r>
              <a:rPr lang="en-US" sz="1200" dirty="0" err="1">
                <a:solidFill>
                  <a:srgbClr val="D0EEF2"/>
                </a:solidFill>
                <a:latin typeface="Times New Roman" panose="02020603050405020304" pitchFamily="18" charset="0"/>
                <a:ea typeface="Calibri" pitchFamily="34" charset="-122"/>
                <a:cs typeface="Times New Roman" panose="02020603050405020304" pitchFamily="18" charset="0"/>
              </a:rPr>
              <a:t>behaviour</a:t>
            </a:r>
            <a:r>
              <a:rPr lang="en-US" sz="1200" dirty="0">
                <a:solidFill>
                  <a:srgbClr val="D0EEF2"/>
                </a:solidFill>
                <a:latin typeface="Times New Roman" panose="02020603050405020304" pitchFamily="18" charset="0"/>
                <a:ea typeface="Calibri" pitchFamily="34" charset="-122"/>
                <a:cs typeface="Times New Roman" panose="02020603050405020304" pitchFamily="18" charset="0"/>
              </a:rPr>
              <a:t> Therapy for Panic disorder: a Systematic Review and Component Network meta-analysis’, </a:t>
            </a:r>
            <a:r>
              <a:rPr lang="en-US" sz="1200" i="1" dirty="0">
                <a:solidFill>
                  <a:srgbClr val="D0EEF2"/>
                </a:solidFill>
                <a:latin typeface="Times New Roman" panose="02020603050405020304" pitchFamily="18" charset="0"/>
                <a:ea typeface="Calibri" pitchFamily="34" charset="-122"/>
                <a:cs typeface="Times New Roman" panose="02020603050405020304" pitchFamily="18" charset="0"/>
              </a:rPr>
              <a:t>Psychological Medicine, 48(12), pp. 1945–1953</a:t>
            </a:r>
            <a:r>
              <a:rPr lang="en-US" sz="1200" dirty="0">
                <a:solidFill>
                  <a:srgbClr val="D0EEF2"/>
                </a:solidFill>
                <a:latin typeface="Times New Roman" panose="02020603050405020304" pitchFamily="18" charset="0"/>
                <a:ea typeface="Calibri" pitchFamily="34" charset="-122"/>
                <a:cs typeface="Times New Roman" panose="02020603050405020304" pitchFamily="18" charset="0"/>
              </a:rPr>
              <a:t>. Available at: https://</a:t>
            </a:r>
            <a:r>
              <a:rPr lang="en-US" sz="1200" dirty="0" err="1">
                <a:solidFill>
                  <a:srgbClr val="D0EEF2"/>
                </a:solidFill>
                <a:latin typeface="Times New Roman" panose="02020603050405020304" pitchFamily="18" charset="0"/>
                <a:ea typeface="Calibri" pitchFamily="34" charset="-122"/>
                <a:cs typeface="Times New Roman" panose="02020603050405020304" pitchFamily="18" charset="0"/>
              </a:rPr>
              <a:t>doi.org</a:t>
            </a:r>
            <a:r>
              <a:rPr lang="en-US" sz="1200" dirty="0">
                <a:solidFill>
                  <a:srgbClr val="D0EEF2"/>
                </a:solidFill>
                <a:latin typeface="Times New Roman" panose="02020603050405020304" pitchFamily="18" charset="0"/>
                <a:ea typeface="Calibri" pitchFamily="34" charset="-122"/>
                <a:cs typeface="Times New Roman" panose="02020603050405020304" pitchFamily="18" charset="0"/>
              </a:rPr>
              <a:t>/10.1017/s0033291717003919.</a:t>
            </a:r>
          </a:p>
          <a:p>
            <a:pPr>
              <a:lnSpc>
                <a:spcPct val="125000"/>
              </a:lnSpc>
            </a:pPr>
            <a:r>
              <a:rPr lang="en-US" sz="1200" dirty="0" err="1">
                <a:solidFill>
                  <a:srgbClr val="D0EEF2"/>
                </a:solidFill>
                <a:latin typeface="Times New Roman" panose="02020603050405020304" pitchFamily="18" charset="0"/>
                <a:ea typeface="Calibri" pitchFamily="34" charset="-122"/>
                <a:cs typeface="Times New Roman" panose="02020603050405020304" pitchFamily="18" charset="0"/>
              </a:rPr>
              <a:t>Bighelli</a:t>
            </a:r>
            <a:r>
              <a:rPr lang="en-US" sz="1200" dirty="0">
                <a:solidFill>
                  <a:srgbClr val="D0EEF2"/>
                </a:solidFill>
                <a:latin typeface="Times New Roman" panose="02020603050405020304" pitchFamily="18" charset="0"/>
                <a:ea typeface="Calibri" pitchFamily="34" charset="-122"/>
                <a:cs typeface="Times New Roman" panose="02020603050405020304" pitchFamily="18" charset="0"/>
              </a:rPr>
              <a:t>, I., </a:t>
            </a:r>
            <a:r>
              <a:rPr lang="en-US" sz="1200" dirty="0" err="1">
                <a:solidFill>
                  <a:srgbClr val="D0EEF2"/>
                </a:solidFill>
                <a:latin typeface="Times New Roman" panose="02020603050405020304" pitchFamily="18" charset="0"/>
                <a:ea typeface="Calibri" pitchFamily="34" charset="-122"/>
                <a:cs typeface="Times New Roman" panose="02020603050405020304" pitchFamily="18" charset="0"/>
              </a:rPr>
              <a:t>Trespidi</a:t>
            </a:r>
            <a:r>
              <a:rPr lang="en-US" sz="1200" dirty="0">
                <a:solidFill>
                  <a:srgbClr val="D0EEF2"/>
                </a:solidFill>
                <a:latin typeface="Times New Roman" panose="02020603050405020304" pitchFamily="18" charset="0"/>
                <a:ea typeface="Calibri" pitchFamily="34" charset="-122"/>
                <a:cs typeface="Times New Roman" panose="02020603050405020304" pitchFamily="18" charset="0"/>
              </a:rPr>
              <a:t>, C., </a:t>
            </a:r>
            <a:r>
              <a:rPr lang="en-US" sz="1200" dirty="0" err="1">
                <a:solidFill>
                  <a:srgbClr val="D0EEF2"/>
                </a:solidFill>
                <a:latin typeface="Times New Roman" panose="02020603050405020304" pitchFamily="18" charset="0"/>
                <a:ea typeface="Calibri" pitchFamily="34" charset="-122"/>
                <a:cs typeface="Times New Roman" panose="02020603050405020304" pitchFamily="18" charset="0"/>
              </a:rPr>
              <a:t>Castellazzi</a:t>
            </a:r>
            <a:r>
              <a:rPr lang="en-US" sz="1200" dirty="0">
                <a:solidFill>
                  <a:srgbClr val="D0EEF2"/>
                </a:solidFill>
                <a:latin typeface="Times New Roman" panose="02020603050405020304" pitchFamily="18" charset="0"/>
                <a:ea typeface="Calibri" pitchFamily="34" charset="-122"/>
                <a:cs typeface="Times New Roman" panose="02020603050405020304" pitchFamily="18" charset="0"/>
              </a:rPr>
              <a:t>, M., Cipriani, A., Furukawa, T. A., </a:t>
            </a:r>
            <a:r>
              <a:rPr lang="en-US" sz="1200" dirty="0" err="1">
                <a:solidFill>
                  <a:srgbClr val="D0EEF2"/>
                </a:solidFill>
                <a:latin typeface="Times New Roman" panose="02020603050405020304" pitchFamily="18" charset="0"/>
                <a:ea typeface="Calibri" pitchFamily="34" charset="-122"/>
                <a:cs typeface="Times New Roman" panose="02020603050405020304" pitchFamily="18" charset="0"/>
              </a:rPr>
              <a:t>Girlanda</a:t>
            </a:r>
            <a:r>
              <a:rPr lang="en-US" sz="1200" dirty="0">
                <a:solidFill>
                  <a:srgbClr val="D0EEF2"/>
                </a:solidFill>
                <a:latin typeface="Times New Roman" panose="02020603050405020304" pitchFamily="18" charset="0"/>
                <a:ea typeface="Calibri" pitchFamily="34" charset="-122"/>
                <a:cs typeface="Times New Roman" panose="02020603050405020304" pitchFamily="18" charset="0"/>
              </a:rPr>
              <a:t>, F., &amp; </a:t>
            </a:r>
            <a:r>
              <a:rPr lang="en-US" sz="1200" dirty="0" err="1">
                <a:solidFill>
                  <a:srgbClr val="D0EEF2"/>
                </a:solidFill>
                <a:latin typeface="Times New Roman" panose="02020603050405020304" pitchFamily="18" charset="0"/>
                <a:ea typeface="Calibri" pitchFamily="34" charset="-122"/>
                <a:cs typeface="Times New Roman" panose="02020603050405020304" pitchFamily="18" charset="0"/>
              </a:rPr>
              <a:t>Barbui</a:t>
            </a:r>
            <a:r>
              <a:rPr lang="en-US" sz="1200" dirty="0">
                <a:solidFill>
                  <a:srgbClr val="D0EEF2"/>
                </a:solidFill>
                <a:latin typeface="Times New Roman" panose="02020603050405020304" pitchFamily="18" charset="0"/>
                <a:ea typeface="Calibri" pitchFamily="34" charset="-122"/>
                <a:cs typeface="Times New Roman" panose="02020603050405020304" pitchFamily="18" charset="0"/>
              </a:rPr>
              <a:t>, C. (2016). Antidepressants and benzodiazepines for panic disorder in adults. </a:t>
            </a:r>
            <a:r>
              <a:rPr lang="en-US" sz="1200" i="1" dirty="0">
                <a:solidFill>
                  <a:srgbClr val="D0EEF2"/>
                </a:solidFill>
                <a:latin typeface="Times New Roman" panose="02020603050405020304" pitchFamily="18" charset="0"/>
                <a:ea typeface="Calibri" pitchFamily="34" charset="-122"/>
                <a:cs typeface="Times New Roman" panose="02020603050405020304" pitchFamily="18" charset="0"/>
              </a:rPr>
              <a:t>Cochrane Database of Systematic Reviews</a:t>
            </a:r>
            <a:r>
              <a:rPr lang="en-US" sz="1200" dirty="0">
                <a:solidFill>
                  <a:srgbClr val="D0EEF2"/>
                </a:solidFill>
                <a:latin typeface="Times New Roman" panose="02020603050405020304" pitchFamily="18" charset="0"/>
                <a:ea typeface="Calibri" pitchFamily="34" charset="-122"/>
                <a:cs typeface="Times New Roman" panose="02020603050405020304" pitchFamily="18" charset="0"/>
              </a:rPr>
              <a:t>, (9).</a:t>
            </a:r>
          </a:p>
          <a:p>
            <a:pPr>
              <a:lnSpc>
                <a:spcPct val="125000"/>
              </a:lnSpc>
            </a:pPr>
            <a:r>
              <a:rPr lang="en-US" sz="1200" dirty="0">
                <a:solidFill>
                  <a:srgbClr val="D0EEF2"/>
                </a:solidFill>
                <a:latin typeface="Times New Roman" panose="02020603050405020304" pitchFamily="18" charset="0"/>
                <a:ea typeface="Calibri" pitchFamily="34" charset="-122"/>
                <a:cs typeface="Times New Roman" panose="02020603050405020304" pitchFamily="18" charset="0"/>
              </a:rPr>
              <a:t>Dey, M., Wenger, A., Baumgartner, C., Herrmann, U., Augsburger, M., Haug, S., &amp; Schaub, M. P. (2022). Comparing a mindfulness-and CBT-based guided self-help Internet-and mobile-based intervention against a waiting list control condition as treatment for adults with frequent cannabis use: a randomized controlled trial of </a:t>
            </a:r>
            <a:r>
              <a:rPr lang="en-US" sz="1200" dirty="0" err="1">
                <a:solidFill>
                  <a:srgbClr val="D0EEF2"/>
                </a:solidFill>
                <a:latin typeface="Times New Roman" panose="02020603050405020304" pitchFamily="18" charset="0"/>
                <a:ea typeface="Calibri" pitchFamily="34" charset="-122"/>
                <a:cs typeface="Times New Roman" panose="02020603050405020304" pitchFamily="18" charset="0"/>
              </a:rPr>
              <a:t>CANreduce</a:t>
            </a:r>
            <a:r>
              <a:rPr lang="en-US" sz="1200" dirty="0">
                <a:solidFill>
                  <a:srgbClr val="D0EEF2"/>
                </a:solidFill>
                <a:latin typeface="Times New Roman" panose="02020603050405020304" pitchFamily="18" charset="0"/>
                <a:ea typeface="Calibri" pitchFamily="34" charset="-122"/>
                <a:cs typeface="Times New Roman" panose="02020603050405020304" pitchFamily="18" charset="0"/>
              </a:rPr>
              <a:t> 3.0. </a:t>
            </a:r>
            <a:r>
              <a:rPr lang="en-US" sz="1200" i="1" dirty="0">
                <a:solidFill>
                  <a:srgbClr val="D0EEF2"/>
                </a:solidFill>
                <a:latin typeface="Times New Roman" panose="02020603050405020304" pitchFamily="18" charset="0"/>
                <a:ea typeface="Calibri" pitchFamily="34" charset="-122"/>
                <a:cs typeface="Times New Roman" panose="02020603050405020304" pitchFamily="18" charset="0"/>
              </a:rPr>
              <a:t>BMC psychiatry, 22(1), 215</a:t>
            </a:r>
            <a:r>
              <a:rPr lang="en-US" sz="1200" dirty="0">
                <a:solidFill>
                  <a:srgbClr val="D0EEF2"/>
                </a:solidFill>
                <a:latin typeface="Times New Roman" panose="02020603050405020304" pitchFamily="18" charset="0"/>
                <a:ea typeface="Calibri" pitchFamily="34" charset="-122"/>
                <a:cs typeface="Times New Roman" panose="02020603050405020304" pitchFamily="18" charset="0"/>
              </a:rPr>
              <a:t>.</a:t>
            </a:r>
          </a:p>
          <a:p>
            <a:pPr>
              <a:lnSpc>
                <a:spcPct val="125000"/>
              </a:lnSpc>
            </a:pPr>
            <a:r>
              <a:rPr lang="en-US" sz="1200" dirty="0" err="1">
                <a:solidFill>
                  <a:srgbClr val="D0EEF2"/>
                </a:solidFill>
                <a:latin typeface="Times New Roman" panose="02020603050405020304" pitchFamily="18" charset="0"/>
                <a:ea typeface="Calibri" pitchFamily="34" charset="-122"/>
                <a:cs typeface="Times New Roman" panose="02020603050405020304" pitchFamily="18" charset="0"/>
              </a:rPr>
              <a:t>Hodsoll</a:t>
            </a:r>
            <a:r>
              <a:rPr lang="en-US" sz="1200" dirty="0">
                <a:solidFill>
                  <a:srgbClr val="D0EEF2"/>
                </a:solidFill>
                <a:latin typeface="Times New Roman" panose="02020603050405020304" pitchFamily="18" charset="0"/>
                <a:ea typeface="Calibri" pitchFamily="34" charset="-122"/>
                <a:cs typeface="Times New Roman" panose="02020603050405020304" pitchFamily="18" charset="0"/>
              </a:rPr>
              <a:t>, J., Strawbridge, R., King, S., Taylor, R. W., Breen, G., Grant, N., &amp; Cleare, A. J. (2024). Predictors of outcome following psychological therapy for depression and anxiety in an urban primary care service: a naturalistic Bayesian prediction modeling approach. </a:t>
            </a:r>
            <a:r>
              <a:rPr lang="en-US" sz="1200" i="1" dirty="0">
                <a:solidFill>
                  <a:srgbClr val="D0EEF2"/>
                </a:solidFill>
                <a:latin typeface="Times New Roman" panose="02020603050405020304" pitchFamily="18" charset="0"/>
                <a:ea typeface="Calibri" pitchFamily="34" charset="-122"/>
                <a:cs typeface="Times New Roman" panose="02020603050405020304" pitchFamily="18" charset="0"/>
              </a:rPr>
              <a:t>Psychological Medicine</a:t>
            </a:r>
            <a:r>
              <a:rPr lang="en-US" sz="1200" dirty="0">
                <a:solidFill>
                  <a:srgbClr val="D0EEF2"/>
                </a:solidFill>
                <a:latin typeface="Times New Roman" panose="02020603050405020304" pitchFamily="18" charset="0"/>
                <a:ea typeface="Calibri" pitchFamily="34" charset="-122"/>
                <a:cs typeface="Times New Roman" panose="02020603050405020304" pitchFamily="18" charset="0"/>
              </a:rPr>
              <a:t>, 54(16), 4503-4517.</a:t>
            </a:r>
            <a:endParaRPr lang="en-US" sz="1200" dirty="0">
              <a:latin typeface="Times New Roman" panose="02020603050405020304" pitchFamily="18" charset="0"/>
              <a:cs typeface="Times New Roman" panose="02020603050405020304" pitchFamily="18" charset="0"/>
            </a:endParaRPr>
          </a:p>
        </p:txBody>
      </p:sp>
      <p:sp>
        <p:nvSpPr>
          <p:cNvPr id="10" name="Shape 8"/>
          <p:cNvSpPr/>
          <p:nvPr/>
        </p:nvSpPr>
        <p:spPr>
          <a:xfrm>
            <a:off x="0" y="6656832"/>
            <a:ext cx="12161520" cy="201168"/>
          </a:xfrm>
          <a:prstGeom prst="rect">
            <a:avLst/>
          </a:prstGeom>
          <a:solidFill>
            <a:srgbClr val="FFB5DD"/>
          </a:solidFill>
          <a:ln w="12700">
            <a:solidFill>
              <a:srgbClr val="01535C"/>
            </a:solidFill>
            <a:prstDash val="solid"/>
          </a:ln>
        </p:spPr>
        <p:txBody>
          <a:bodyPr/>
          <a:lstStyle/>
          <a:p>
            <a:endParaRPr lang="en-US"/>
          </a:p>
        </p:txBody>
      </p:sp>
      <p:sp>
        <p:nvSpPr>
          <p:cNvPr id="16" name="Text 44">
            <a:extLst>
              <a:ext uri="{FF2B5EF4-FFF2-40B4-BE49-F238E27FC236}">
                <a16:creationId xmlns:a16="http://schemas.microsoft.com/office/drawing/2014/main" id="{AD03229A-0BE6-A19D-A1E3-B3669CDC941C}"/>
              </a:ext>
            </a:extLst>
          </p:cNvPr>
          <p:cNvSpPr/>
          <p:nvPr/>
        </p:nvSpPr>
        <p:spPr>
          <a:xfrm>
            <a:off x="274320" y="6665976"/>
            <a:ext cx="11612880" cy="164592"/>
          </a:xfrm>
          <a:prstGeom prst="rect">
            <a:avLst/>
          </a:prstGeom>
          <a:noFill/>
          <a:ln/>
        </p:spPr>
        <p:txBody>
          <a:bodyPr wrap="square" lIns="0" tIns="0" rIns="0" bIns="0" rtlCol="0" anchor="ctr"/>
          <a:lstStyle/>
          <a:p>
            <a:pPr marL="0" indent="0" algn="ctr">
              <a:buNone/>
            </a:pPr>
            <a:r>
              <a:rPr lang="en-US" sz="750" dirty="0">
                <a:ln w="0"/>
                <a:effectLst>
                  <a:outerShdw blurRad="38100" dist="19050" dir="2700000" algn="tl" rotWithShape="0">
                    <a:schemeClr val="dk1">
                      <a:alpha val="40000"/>
                    </a:schemeClr>
                  </a:outerShdw>
                </a:effectLst>
                <a:latin typeface="Calibri" pitchFamily="34" charset="0"/>
                <a:ea typeface="Calibri" pitchFamily="34" charset="-122"/>
                <a:cs typeface="Calibri" pitchFamily="34" charset="-120"/>
              </a:rPr>
              <a:t>Panic Disorder (6B01)  |  Anxiety &amp; Fear-Related Disorders  </a:t>
            </a:r>
            <a:endParaRPr lang="en-US" sz="750" dirty="0">
              <a:ln w="0"/>
              <a:effectLst>
                <a:outerShdw blurRad="38100" dist="19050" dir="2700000" algn="tl" rotWithShape="0">
                  <a:schemeClr val="dk1">
                    <a:alpha val="40000"/>
                  </a:schemeClr>
                </a:outerShdw>
              </a:effectLst>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223</TotalTime>
  <Words>1975</Words>
  <Application>Microsoft Macintosh PowerPoint</Application>
  <PresentationFormat>Widescreen</PresentationFormat>
  <Paragraphs>73</Paragraphs>
  <Slides>3</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Aptos</vt:lpstr>
      <vt:lpstr>Arial</vt:lpstr>
      <vt:lpstr>Calibri</vt:lpstr>
      <vt:lpstr>Georgia</vt:lpstr>
      <vt:lpstr>Times New Roman</vt:lpstr>
      <vt:lpstr>Office Theme</vt:lpstr>
      <vt:lpstr>  Student name Agnieszka Szalek Student number 2325666 Lecturer’s name Bianca Sanfilippo</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Agnieszka Szalek (2325666)</cp:lastModifiedBy>
  <cp:revision>30</cp:revision>
  <cp:lastPrinted>2026-03-19T23:39:00Z</cp:lastPrinted>
  <dcterms:created xsi:type="dcterms:W3CDTF">2026-03-19T19:53:25Z</dcterms:created>
  <dcterms:modified xsi:type="dcterms:W3CDTF">2026-03-24T21:41:58Z</dcterms:modified>
</cp:coreProperties>
</file>