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gif" ContentType="image/gif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1" r:id="rId1"/>
  </p:sldMasterIdLst>
  <p:notesMasterIdLst>
    <p:notesMasterId r:id="rId40"/>
  </p:notesMasterIdLst>
  <p:handoutMasterIdLst>
    <p:handoutMasterId r:id="rId41"/>
  </p:handoutMasterIdLst>
  <p:sldIdLst>
    <p:sldId id="278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315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  <p:sldId id="309" r:id="rId34"/>
    <p:sldId id="310" r:id="rId35"/>
    <p:sldId id="311" r:id="rId36"/>
    <p:sldId id="312" r:id="rId37"/>
    <p:sldId id="313" r:id="rId38"/>
    <p:sldId id="314" r:id="rId3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416F"/>
    <a:srgbClr val="4DC0EF"/>
    <a:srgbClr val="4D0CEF"/>
    <a:srgbClr val="364395"/>
    <a:srgbClr val="FFCC66"/>
    <a:srgbClr val="6D7F9F"/>
    <a:srgbClr val="FDC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28" y="-16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notesMaster" Target="notesMasters/notesMaster1.xml"/><Relationship Id="rId41" Type="http://schemas.openxmlformats.org/officeDocument/2006/relationships/handoutMaster" Target="handoutMasters/handoutMaster1.xml"/><Relationship Id="rId42" Type="http://schemas.openxmlformats.org/officeDocument/2006/relationships/printerSettings" Target="printerSettings/printerSettings1.bin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59836F65-F599-714D-BB20-C56E2DDEA528}" type="datetime1">
              <a:rPr lang="en-US"/>
              <a:pPr/>
              <a:t>9/11/14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80C023B8-1038-4840-9F29-9E9223F0526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3781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22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6E79775B-AA01-7340-A03E-48CF0FFD97F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142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37926534" indent="-3746853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081123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12638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1945710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394360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8430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29166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7403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F2AEBDA8-1231-2948-A8ED-AF8141ADDD7C}" type="slidenum">
              <a:rPr lang="en-US" sz="1300">
                <a:latin typeface="Verdana" charset="0"/>
                <a:ea typeface="ヒラギノ角ゴ Pro W3" charset="0"/>
                <a:cs typeface="ヒラギノ角ゴ Pro W3" charset="0"/>
              </a:rPr>
              <a:pPr/>
              <a:t>24</a:t>
            </a:fld>
            <a:endParaRPr lang="en-US" sz="1300">
              <a:latin typeface="Verdana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>
              <a:latin typeface="Verdana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37926534" indent="-3746853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081123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12638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1945710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394360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8430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29166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7403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ACB91830-56AD-6D44-B34A-ABCD1C39259A}" type="slidenum">
              <a:rPr lang="en-US" sz="1300">
                <a:latin typeface="Verdana" charset="0"/>
                <a:ea typeface="ヒラギノ角ゴ Pro W3" charset="0"/>
                <a:cs typeface="ヒラギノ角ゴ Pro W3" charset="0"/>
              </a:rPr>
              <a:pPr/>
              <a:t>25</a:t>
            </a:fld>
            <a:endParaRPr lang="en-US" sz="1300">
              <a:latin typeface="Verdana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>
              <a:latin typeface="Verdana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37926534" indent="-3746853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081123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12638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1945710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394360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8430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29166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7403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4CEEEBCC-6BAA-6B4C-99FC-7AD909272EED}" type="slidenum">
              <a:rPr lang="en-US" sz="1300">
                <a:latin typeface="Verdana" charset="0"/>
                <a:ea typeface="ヒラギノ角ゴ Pro W3" charset="0"/>
                <a:cs typeface="ヒラギノ角ゴ Pro W3" charset="0"/>
              </a:rPr>
              <a:pPr/>
              <a:t>26</a:t>
            </a:fld>
            <a:endParaRPr lang="en-US" sz="1300">
              <a:latin typeface="Verdana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>
              <a:latin typeface="Verdana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37926534" indent="-3746853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081123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12638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1945710" indent="-214978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394360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8430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29166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740311" indent="-21497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C216E434-1516-EC4B-B61F-1D2A5A96B87D}" type="slidenum">
              <a:rPr lang="en-US" sz="1300">
                <a:latin typeface="Verdana" charset="0"/>
                <a:ea typeface="ヒラギノ角ゴ Pro W3" charset="0"/>
                <a:cs typeface="ヒラギノ角ゴ Pro W3" charset="0"/>
              </a:rPr>
              <a:pPr/>
              <a:t>34</a:t>
            </a:fld>
            <a:endParaRPr lang="en-US" sz="1300">
              <a:latin typeface="Verdana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>
              <a:latin typeface="Verdana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4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em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ChangeArrowheads="1"/>
          </p:cNvSpPr>
          <p:nvPr/>
        </p:nvSpPr>
        <p:spPr bwMode="gray">
          <a:xfrm>
            <a:off x="0" y="6397625"/>
            <a:ext cx="9144000" cy="457200"/>
          </a:xfrm>
          <a:prstGeom prst="rect">
            <a:avLst/>
          </a:prstGeom>
          <a:solidFill>
            <a:srgbClr val="1F416F"/>
          </a:solidFill>
          <a:ln>
            <a:noFill/>
          </a:ln>
          <a:effectLst/>
          <a:extLst/>
        </p:spPr>
        <p:txBody>
          <a:bodyPr wrap="none" lIns="0" tIns="0" rIns="0" bIns="0" anchor="ctr"/>
          <a:lstStyle/>
          <a:p>
            <a:pPr eaLnBrk="0" hangingPunct="0">
              <a:defRPr/>
            </a:pPr>
            <a:endParaRPr lang="en-US" sz="1800">
              <a:cs typeface="+mn-cs"/>
            </a:endParaRPr>
          </a:p>
        </p:txBody>
      </p:sp>
      <p:pic>
        <p:nvPicPr>
          <p:cNvPr id="3" name="Picture 12" descr="Pearson_Bound_Wh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6356350"/>
            <a:ext cx="1655762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3" descr="Pearson_Strap_Bound_Whi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6350"/>
            <a:ext cx="1908175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4"/>
          <p:cNvSpPr>
            <a:spLocks noChangeArrowheads="1"/>
          </p:cNvSpPr>
          <p:nvPr/>
        </p:nvSpPr>
        <p:spPr bwMode="auto">
          <a:xfrm>
            <a:off x="5153025" y="2209800"/>
            <a:ext cx="3914775" cy="1390650"/>
          </a:xfrm>
          <a:prstGeom prst="rect">
            <a:avLst/>
          </a:prstGeom>
          <a:noFill/>
          <a:ln>
            <a:noFill/>
          </a:ln>
          <a:extLst/>
        </p:spPr>
        <p:txBody>
          <a:bodyPr anchor="ctr"/>
          <a:lstStyle/>
          <a:p>
            <a:pPr algn="ctr">
              <a:defRPr/>
            </a:pPr>
            <a:r>
              <a:rPr lang="en-US" sz="3600" b="1" dirty="0">
                <a:solidFill>
                  <a:srgbClr val="1F416F"/>
                </a:solidFill>
                <a:cs typeface="+mn-cs"/>
              </a:rPr>
              <a:t>Chapter </a:t>
            </a:r>
            <a:r>
              <a:rPr lang="en-US" sz="3600" b="1" dirty="0" smtClean="0">
                <a:solidFill>
                  <a:srgbClr val="1F416F"/>
                </a:solidFill>
                <a:cs typeface="+mn-cs"/>
              </a:rPr>
              <a:t>2</a:t>
            </a:r>
            <a:endParaRPr lang="en-US" sz="3600" b="1" dirty="0">
              <a:solidFill>
                <a:srgbClr val="1F416F"/>
              </a:solidFill>
              <a:cs typeface="+mn-cs"/>
            </a:endParaRPr>
          </a:p>
        </p:txBody>
      </p:sp>
      <p:sp>
        <p:nvSpPr>
          <p:cNvPr id="6" name="Rectangle 15"/>
          <p:cNvSpPr>
            <a:spLocks noChangeArrowheads="1"/>
          </p:cNvSpPr>
          <p:nvPr/>
        </p:nvSpPr>
        <p:spPr bwMode="auto">
          <a:xfrm>
            <a:off x="5257800" y="3581400"/>
            <a:ext cx="3657600" cy="1981200"/>
          </a:xfrm>
          <a:prstGeom prst="rect">
            <a:avLst/>
          </a:prstGeom>
          <a:noFill/>
          <a:ln>
            <a:noFill/>
          </a:ln>
          <a:extLst/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en-US" sz="2800" b="1" dirty="0" smtClean="0">
                <a:solidFill>
                  <a:srgbClr val="1F416F"/>
                </a:solidFill>
                <a:latin typeface="Verdana"/>
                <a:cs typeface="Verdana"/>
              </a:rPr>
              <a:t>The International Monetary System</a:t>
            </a:r>
            <a:endParaRPr lang="en-US" sz="2800" b="1" dirty="0">
              <a:solidFill>
                <a:srgbClr val="1F416F"/>
              </a:solidFill>
              <a:latin typeface="Verdana"/>
              <a:cs typeface="Verdana"/>
            </a:endParaRPr>
          </a:p>
        </p:txBody>
      </p:sp>
      <p:pic>
        <p:nvPicPr>
          <p:cNvPr id="7" name="Picture 13" descr="moffett_0205989756.jp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75238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0400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6220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997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809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158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339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10883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48833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563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172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24650" y="0"/>
            <a:ext cx="2114550" cy="6096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0"/>
            <a:ext cx="6191250" cy="6096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74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emf"/><Relationship Id="rId14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23" name="Rectangle 11"/>
          <p:cNvSpPr>
            <a:spLocks noChangeArrowheads="1"/>
          </p:cNvSpPr>
          <p:nvPr/>
        </p:nvSpPr>
        <p:spPr bwMode="gray">
          <a:xfrm>
            <a:off x="0" y="6400800"/>
            <a:ext cx="9144000" cy="457200"/>
          </a:xfrm>
          <a:prstGeom prst="rect">
            <a:avLst/>
          </a:prstGeom>
          <a:solidFill>
            <a:srgbClr val="1F416F"/>
          </a:solidFill>
          <a:ln>
            <a:noFill/>
          </a:ln>
          <a:effectLst/>
          <a:extLst/>
        </p:spPr>
        <p:txBody>
          <a:bodyPr wrap="none" lIns="0" tIns="0" rIns="0" bIns="0" anchor="ctr"/>
          <a:lstStyle/>
          <a:p>
            <a:pPr eaLnBrk="0" hangingPunct="0">
              <a:defRPr/>
            </a:pPr>
            <a:endParaRPr lang="en-US" sz="1800">
              <a:cs typeface="+mn-cs"/>
            </a:endParaRPr>
          </a:p>
        </p:txBody>
      </p:sp>
      <p:pic>
        <p:nvPicPr>
          <p:cNvPr id="1027" name="Picture 12" descr="Pearson_Bound_White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6359525"/>
            <a:ext cx="1655762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8" name="Rectangle 17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447800"/>
            <a:ext cx="83820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29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6931" name="Rectangle 19"/>
          <p:cNvSpPr>
            <a:spLocks noChangeArrowheads="1"/>
          </p:cNvSpPr>
          <p:nvPr/>
        </p:nvSpPr>
        <p:spPr bwMode="gray">
          <a:xfrm>
            <a:off x="925513" y="6553200"/>
            <a:ext cx="5399087" cy="1793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0" tIns="0" rIns="0" bIns="0"/>
          <a:lstStyle/>
          <a:p>
            <a:r>
              <a:rPr lang="en-GB" sz="900" dirty="0">
                <a:solidFill>
                  <a:schemeClr val="bg1"/>
                </a:solidFill>
                <a:cs typeface="Arial" charset="0"/>
              </a:rPr>
              <a:t>© </a:t>
            </a:r>
            <a:r>
              <a:rPr lang="en-GB" sz="900" dirty="0" smtClean="0">
                <a:solidFill>
                  <a:schemeClr val="bg1"/>
                </a:solidFill>
                <a:cs typeface="Arial" charset="0"/>
              </a:rPr>
              <a:t>2015 </a:t>
            </a:r>
            <a:r>
              <a:rPr lang="en-GB" sz="900" dirty="0">
                <a:solidFill>
                  <a:schemeClr val="bg1"/>
                </a:solidFill>
                <a:cs typeface="Arial" charset="0"/>
              </a:rPr>
              <a:t>Pearson Education, Inc. All rights reserved. </a:t>
            </a:r>
          </a:p>
        </p:txBody>
      </p:sp>
      <p:sp>
        <p:nvSpPr>
          <p:cNvPr id="166932" name="Rectangle 20"/>
          <p:cNvSpPr>
            <a:spLocks noChangeArrowheads="1"/>
          </p:cNvSpPr>
          <p:nvPr/>
        </p:nvSpPr>
        <p:spPr bwMode="gray">
          <a:xfrm>
            <a:off x="244475" y="6553200"/>
            <a:ext cx="360363" cy="1793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0" tIns="0" rIns="0" bIns="0"/>
          <a:lstStyle/>
          <a:p>
            <a:pPr>
              <a:defRPr/>
            </a:pPr>
            <a:r>
              <a:rPr lang="en-GB" sz="900" dirty="0">
                <a:solidFill>
                  <a:schemeClr val="bg1"/>
                </a:solidFill>
                <a:cs typeface="Arial" charset="0"/>
              </a:rPr>
              <a:t>2</a:t>
            </a:r>
            <a:r>
              <a:rPr lang="en-GB" sz="900" dirty="0" smtClean="0">
                <a:solidFill>
                  <a:schemeClr val="bg1"/>
                </a:solidFill>
                <a:cs typeface="Arial" charset="0"/>
              </a:rPr>
              <a:t>-</a:t>
            </a:r>
            <a:fld id="{1216B5C5-D511-B34A-961A-1EC63627EAEE}" type="slidenum">
              <a:rPr lang="en-GB" sz="900">
                <a:solidFill>
                  <a:schemeClr val="bg1"/>
                </a:solidFill>
                <a:cs typeface="Arial" charset="0"/>
              </a:rPr>
              <a:pPr>
                <a:defRPr/>
              </a:pPr>
              <a:t>‹#›</a:t>
            </a:fld>
            <a:r>
              <a:rPr lang="en-GB" sz="900" dirty="0">
                <a:solidFill>
                  <a:schemeClr val="bg1"/>
                </a:solidFill>
                <a:cs typeface="Arial" charset="0"/>
              </a:rPr>
              <a:t> </a:t>
            </a:r>
          </a:p>
        </p:txBody>
      </p:sp>
      <p:pic>
        <p:nvPicPr>
          <p:cNvPr id="1032" name="Picture 1" descr="moffett_corner_0205989756.jpg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90600" cy="130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+mj-lt"/>
          <a:ea typeface="+mj-ea"/>
          <a:cs typeface="ＭＳ Ｐゴシック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gi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gi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gi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gi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gi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gi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gi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gi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gi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Learning 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spcBef>
                <a:spcPct val="40000"/>
              </a:spcBef>
            </a:pPr>
            <a:r>
              <a:rPr lang="en-US" sz="2400">
                <a:latin typeface="Verdana" charset="0"/>
              </a:rPr>
              <a:t>Learn how the international monetary system has evolved from the days of the gold standard to today’s eclectic currency arrangement</a:t>
            </a:r>
          </a:p>
          <a:p>
            <a:pPr eaLnBrk="1" hangingPunct="1">
              <a:spcBef>
                <a:spcPct val="40000"/>
              </a:spcBef>
            </a:pPr>
            <a:r>
              <a:rPr lang="en-US" sz="2400">
                <a:latin typeface="Verdana" charset="0"/>
              </a:rPr>
              <a:t>Analyze the characteristics of an ideal currency</a:t>
            </a:r>
          </a:p>
          <a:p>
            <a:pPr eaLnBrk="1" hangingPunct="1">
              <a:spcBef>
                <a:spcPct val="40000"/>
              </a:spcBef>
            </a:pPr>
            <a:r>
              <a:rPr lang="en-US" sz="2400">
                <a:latin typeface="Verdana" charset="0"/>
              </a:rPr>
              <a:t>Explain the currency regime choices faced by emerging market countries</a:t>
            </a:r>
          </a:p>
          <a:p>
            <a:pPr eaLnBrk="1" hangingPunct="1">
              <a:spcBef>
                <a:spcPct val="40000"/>
              </a:spcBef>
            </a:pPr>
            <a:r>
              <a:rPr lang="en-US" sz="2400">
                <a:latin typeface="Verdana" charset="0"/>
              </a:rPr>
              <a:t>Examine how the euro, a single currency for the European Union, was created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</a:p>
        </p:txBody>
      </p:sp>
      <p:sp>
        <p:nvSpPr>
          <p:cNvPr id="7171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Exhibit 2.1 summarizes exchange rate regimes since 1860</a:t>
            </a:r>
          </a:p>
          <a:p>
            <a:pPr eaLnBrk="1" hangingPunct="1"/>
            <a:r>
              <a:rPr lang="en-US" sz="2400">
                <a:latin typeface="Verdana" charset="0"/>
              </a:rPr>
              <a:t>The Gold Standard, 1876-1913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Countries set par value for their currency in terms of gold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Exchange rates were in effect “fixed”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Gold reserves were needed to back a currency’s value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The gold standard worked until the outbreak of WWI, which interrupted trade flows and free movement of gold</a:t>
            </a:r>
          </a:p>
          <a:p>
            <a:pPr lvl="2" eaLnBrk="1" hangingPunct="1"/>
            <a:endParaRPr lang="en-US" sz="1800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Exhibit 2.1  The Evolution of Capital Mobility</a:t>
            </a:r>
          </a:p>
        </p:txBody>
      </p:sp>
      <p:pic>
        <p:nvPicPr>
          <p:cNvPr id="5" name="Picture 4" descr="ex02_01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600200"/>
            <a:ext cx="8077200" cy="4454474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</a:p>
        </p:txBody>
      </p:sp>
      <p:sp>
        <p:nvSpPr>
          <p:cNvPr id="9219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lnSpc>
                <a:spcPct val="90000"/>
              </a:lnSpc>
            </a:pPr>
            <a:r>
              <a:rPr lang="en-US" sz="2400">
                <a:latin typeface="Verdana" charset="0"/>
              </a:rPr>
              <a:t>The Inter-War years and WWII, 1914-1944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During this period currencies were allowed to fluctuate in terms of gold and each other</a:t>
            </a:r>
            <a:endParaRPr lang="en-US">
              <a:latin typeface="Verdana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Increasing fluctuations in currency values became realized as speculators </a:t>
            </a:r>
            <a:r>
              <a:rPr lang="en-US" sz="2000" i="1">
                <a:latin typeface="Verdana" charset="0"/>
              </a:rPr>
              <a:t>sold short</a:t>
            </a:r>
            <a:r>
              <a:rPr lang="en-US" sz="2000">
                <a:latin typeface="Verdana" charset="0"/>
              </a:rPr>
              <a:t>  weak currencies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In 1934, the U.S. dollar was devalued to $35/oz from $20.67/oz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During WWII and its chaotic aftermath the US dollar was the only major trading currency that continued to be convertible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</a:p>
        </p:txBody>
      </p:sp>
      <p:sp>
        <p:nvSpPr>
          <p:cNvPr id="10243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Bretton Woods and the IMF, 1944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Allied Powers met in Bretton Woods, NH and created a post-war international monetary system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The agreement established a US dollar based monetary system and created the IMF and World Bank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Countries fixed their currencies in terms of gold but were not required to exchange their currencies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Only the US dollar remained convertible into gold (at $35/oz with Central banks, not individuals)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</a:p>
        </p:txBody>
      </p:sp>
      <p:sp>
        <p:nvSpPr>
          <p:cNvPr id="11267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lvl="1" eaLnBrk="1" hangingPunct="1"/>
            <a:r>
              <a:rPr lang="en-US" sz="2000">
                <a:latin typeface="Verdana" charset="0"/>
              </a:rPr>
              <a:t>Therefore, each country established its exchange rate vis-à-vis the USD and then calculated the gold par value of their currency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Participating countries agreed to try to maintain the currency values within 1% of par by buying or selling foreign or gold reserves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Devaluation was not to be used as a competitive trade policy and up to a 10% devaluation was allowed without formal approval from the IMF 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  <a:endParaRPr lang="en-US" sz="1800">
              <a:latin typeface="Verdana" charset="0"/>
            </a:endParaRPr>
          </a:p>
        </p:txBody>
      </p:sp>
      <p:sp>
        <p:nvSpPr>
          <p:cNvPr id="12291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lvl="1" eaLnBrk="1" hangingPunct="1"/>
            <a:r>
              <a:rPr lang="en-US" i="1">
                <a:latin typeface="Verdana" charset="0"/>
              </a:rPr>
              <a:t>The Special Drawing Right</a:t>
            </a:r>
            <a:r>
              <a:rPr lang="en-US">
                <a:latin typeface="Verdana" charset="0"/>
              </a:rPr>
              <a:t> </a:t>
            </a:r>
            <a:r>
              <a:rPr lang="en-US" i="1">
                <a:latin typeface="Verdana" charset="0"/>
              </a:rPr>
              <a:t>(SDR)</a:t>
            </a:r>
            <a:endParaRPr lang="en-US">
              <a:latin typeface="Verdana" charset="0"/>
            </a:endParaRPr>
          </a:p>
          <a:p>
            <a:pPr lvl="2" eaLnBrk="1" hangingPunct="1"/>
            <a:r>
              <a:rPr lang="en-US">
                <a:latin typeface="Verdana" charset="0"/>
              </a:rPr>
              <a:t>Created by the IMF to supplement existing foreign exchange reserves</a:t>
            </a:r>
          </a:p>
          <a:p>
            <a:pPr lvl="2" eaLnBrk="1" hangingPunct="1"/>
            <a:r>
              <a:rPr lang="en-US">
                <a:latin typeface="Verdana" charset="0"/>
              </a:rPr>
              <a:t>Used as unit of account</a:t>
            </a:r>
          </a:p>
          <a:p>
            <a:pPr lvl="2" eaLnBrk="1" hangingPunct="1"/>
            <a:r>
              <a:rPr lang="en-US">
                <a:latin typeface="Verdana" charset="0"/>
              </a:rPr>
              <a:t>Base against which some countries peg their currency</a:t>
            </a:r>
          </a:p>
          <a:p>
            <a:pPr lvl="2" eaLnBrk="1" hangingPunct="1"/>
            <a:r>
              <a:rPr lang="en-US">
                <a:latin typeface="Verdana" charset="0"/>
              </a:rPr>
              <a:t>Defined initially in terms of fixed quantity of gold</a:t>
            </a:r>
          </a:p>
          <a:p>
            <a:pPr lvl="2" eaLnBrk="1" hangingPunct="1"/>
            <a:r>
              <a:rPr lang="en-US">
                <a:latin typeface="Verdana" charset="0"/>
              </a:rPr>
              <a:t>Currently, it is the weighted average value of currencies of 5 IMF members having the largest exports</a:t>
            </a:r>
          </a:p>
          <a:p>
            <a:pPr lvl="2" eaLnBrk="1" hangingPunct="1"/>
            <a:r>
              <a:rPr lang="en-US">
                <a:latin typeface="Verdana" charset="0"/>
              </a:rPr>
              <a:t>Individual countries hold SDRs as deposits at the IMF and settle IMF transactions through SDR transfers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</a:p>
        </p:txBody>
      </p:sp>
      <p:sp>
        <p:nvSpPr>
          <p:cNvPr id="13315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Fixed exchange rates, 1945-1973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Bretton Woods and IMF worked well post WWII, but diverging fiscal and monetary policies and external shocks caused the system’s demise</a:t>
            </a:r>
          </a:p>
          <a:p>
            <a:pPr lvl="2" eaLnBrk="1" hangingPunct="1"/>
            <a:r>
              <a:rPr lang="en-US" sz="1800">
                <a:latin typeface="Verdana" charset="0"/>
              </a:rPr>
              <a:t>The US dollar remained the key to the web of exchange rates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Heavy capital outflows of dollars became required to meet investors’ and deficit needs and eventually created a lack of confidence in the US’ ability to convert dollars to gold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  <a:endParaRPr lang="en-US" sz="1800">
              <a:latin typeface="Verdana" charset="0"/>
            </a:endParaRPr>
          </a:p>
        </p:txBody>
      </p:sp>
      <p:sp>
        <p:nvSpPr>
          <p:cNvPr id="14339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lvl="1" eaLnBrk="1" hangingPunct="1"/>
            <a:r>
              <a:rPr lang="en-US" sz="2000">
                <a:latin typeface="Verdana" charset="0"/>
              </a:rPr>
              <a:t>This lack of confidence forced President Nixon to suspend official purchases or sales of gold on Aug. 15, 1971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Exchange rates of most leading countries were allowed to float in relation to the US dollar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A year and a half later, the dollar came under attack again and lost 10% of its value 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By early 1973 a fixed rate system no longer seemed feasible and the dollar, along with the other major currencies was allowed to float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History of the International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Monetary System</a:t>
            </a:r>
          </a:p>
        </p:txBody>
      </p:sp>
      <p:sp>
        <p:nvSpPr>
          <p:cNvPr id="11267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Floating Era, 1973-1997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Exchange rates became much more volatile and less predictable they were during the “fixed” period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Several emerging market currency crises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EMS restructuring (1992) and introduction of the Euro (1999)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The volatility of the U.S. dollar exchange rate index is illustrated in Exhibit 2.2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Key world currency events are summarized in Exhibit 2.3</a:t>
            </a:r>
          </a:p>
          <a:p>
            <a:pPr lvl="2" eaLnBrk="1" hangingPunct="1"/>
            <a:endParaRPr lang="en-US" sz="1800">
              <a:solidFill>
                <a:srgbClr val="FF0000"/>
              </a:solidFill>
              <a:latin typeface="Verdana" charset="0"/>
            </a:endParaRPr>
          </a:p>
          <a:p>
            <a:pPr lvl="2" eaLnBrk="1" hangingPunct="1"/>
            <a:r>
              <a:rPr lang="en-US" sz="2400">
                <a:latin typeface="Verdana" charset="0"/>
              </a:rPr>
              <a:t>Emerging Era, 1997-Present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Growth in emerging market economies and currencies</a:t>
            </a:r>
            <a:endParaRPr lang="en-US" sz="1800">
              <a:solidFill>
                <a:srgbClr val="FF0000"/>
              </a:solidFill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1143000" y="120650"/>
            <a:ext cx="76962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Exhibit 2.2 The BIS Exchange Rate Index of the Dollar</a:t>
            </a:r>
          </a:p>
        </p:txBody>
      </p:sp>
      <p:pic>
        <p:nvPicPr>
          <p:cNvPr id="2" name="Picture 1" descr="ex02_02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524000"/>
            <a:ext cx="7162800" cy="4797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dirty="0">
                <a:latin typeface="Verdana" charset="0"/>
              </a:rPr>
              <a:t>Exhibit 2.3  World Currency Events 1971 </a:t>
            </a:r>
            <a:r>
              <a:rPr lang="en-US" dirty="0" smtClean="0">
                <a:latin typeface="Verdana" charset="0"/>
              </a:rPr>
              <a:t>– 2014 (cont.)</a:t>
            </a:r>
            <a:endParaRPr lang="en-US" dirty="0">
              <a:latin typeface="Verdana" charset="0"/>
            </a:endParaRPr>
          </a:p>
        </p:txBody>
      </p:sp>
      <p:pic>
        <p:nvPicPr>
          <p:cNvPr id="2" name="Picture 1" descr="ex02_03a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524000"/>
            <a:ext cx="7903335" cy="4220902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dirty="0">
                <a:latin typeface="Verdana" charset="0"/>
              </a:rPr>
              <a:t>Exhibit 2.3  World Currency Events 1971 </a:t>
            </a:r>
            <a:r>
              <a:rPr lang="en-US" dirty="0" smtClean="0">
                <a:latin typeface="Verdana" charset="0"/>
              </a:rPr>
              <a:t>– 2014 (cont.)</a:t>
            </a:r>
            <a:endParaRPr lang="en-US" dirty="0">
              <a:latin typeface="Verdana" charset="0"/>
            </a:endParaRPr>
          </a:p>
        </p:txBody>
      </p:sp>
      <p:pic>
        <p:nvPicPr>
          <p:cNvPr id="2" name="Picture 1" descr="ex02_03b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524000"/>
            <a:ext cx="6934200" cy="4576262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dirty="0">
                <a:latin typeface="Verdana" charset="0"/>
              </a:rPr>
              <a:t>Exhibit 2.3  World Currency Events 1971 </a:t>
            </a:r>
            <a:r>
              <a:rPr lang="en-US" dirty="0" smtClean="0">
                <a:latin typeface="Verdana" charset="0"/>
              </a:rPr>
              <a:t>– 2014</a:t>
            </a:r>
            <a:endParaRPr lang="en-US" dirty="0">
              <a:latin typeface="Verdana" charset="0"/>
            </a:endParaRPr>
          </a:p>
        </p:txBody>
      </p:sp>
      <p:pic>
        <p:nvPicPr>
          <p:cNvPr id="3" name="Picture 2" descr="ex02_03c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219200"/>
            <a:ext cx="6178345" cy="5051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999472"/>
      </p:ext>
    </p:extLst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IMF Classification of Currency Regimes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81000" y="1447800"/>
            <a:ext cx="8382000" cy="4648200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Exhibit 2.4 presents the IMF’s regime classification methodology in effect since January 2009</a:t>
            </a:r>
          </a:p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Category 1: Hard Pegs</a:t>
            </a:r>
          </a:p>
          <a:p>
            <a:pPr marL="742950" lvl="1" indent="-285750" eaLnBrk="1" hangingPunct="1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r>
              <a:rPr lang="en-US" sz="1800"/>
              <a:t>Countries that have given up their own sovereignty over monetary policy</a:t>
            </a:r>
          </a:p>
          <a:p>
            <a:pPr marL="742950" lvl="1" indent="-285750" eaLnBrk="1" hangingPunct="1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r>
              <a:rPr lang="en-US" sz="1800"/>
              <a:t>E.g. dollarization or currency boards</a:t>
            </a:r>
          </a:p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Category 2: Soft Pegs</a:t>
            </a:r>
          </a:p>
          <a:p>
            <a:pPr marL="742950" lvl="1" indent="-285750" eaLnBrk="1" hangingPunct="1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r>
              <a:rPr lang="en-US" sz="1800"/>
              <a:t>AKA fixed exchange rates, with five subcategories of classification</a:t>
            </a:r>
          </a:p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Category 3: Floating Arrangements</a:t>
            </a:r>
          </a:p>
          <a:p>
            <a:pPr marL="742950" lvl="1" indent="-285750" eaLnBrk="1" hangingPunct="1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r>
              <a:rPr lang="en-US" sz="1800"/>
              <a:t>Mostly market driven, these may be free floating or floating with occasional government intervention</a:t>
            </a:r>
          </a:p>
          <a:p>
            <a:pPr marL="342900" indent="-342900"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Category 4: Residual</a:t>
            </a:r>
          </a:p>
          <a:p>
            <a:pPr marL="742950" lvl="1" indent="-285750" eaLnBrk="1" hangingPunct="1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r>
              <a:rPr lang="en-US" sz="1800"/>
              <a:t>The remains of currency arrangements that don’t well fit the previous categorizations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eaLnBrk="1" hangingPunct="1"/>
            <a:r>
              <a:rPr lang="en-US" b="1" dirty="0"/>
              <a:t>Exhibit 2.4  IMF Exchange Rate </a:t>
            </a:r>
            <a:r>
              <a:rPr lang="en-US" b="1" dirty="0" smtClean="0"/>
              <a:t>Classifications (cont.)</a:t>
            </a:r>
            <a:endParaRPr lang="en-US" b="1" dirty="0"/>
          </a:p>
        </p:txBody>
      </p:sp>
      <p:pic>
        <p:nvPicPr>
          <p:cNvPr id="4" name="Picture 3" descr="ex02_04a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133600"/>
            <a:ext cx="8077200" cy="328743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eaLnBrk="1" hangingPunct="1"/>
            <a:r>
              <a:rPr lang="en-US" b="1"/>
              <a:t>Exhibit 2.4  IMF Exchange Rate Classifications</a:t>
            </a:r>
          </a:p>
        </p:txBody>
      </p:sp>
      <p:pic>
        <p:nvPicPr>
          <p:cNvPr id="2" name="Picture 1" descr="ex02_04b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524000"/>
            <a:ext cx="8077200" cy="465856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eaLnBrk="1" hangingPunct="1"/>
            <a:r>
              <a:rPr lang="en-US" b="1"/>
              <a:t>Exhibit 2.5  Taxonomy of Exchange Rate Regimes</a:t>
            </a:r>
          </a:p>
        </p:txBody>
      </p:sp>
      <p:pic>
        <p:nvPicPr>
          <p:cNvPr id="2" name="Picture 1" descr="ex02_05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524000"/>
            <a:ext cx="7487777" cy="4718813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9pPr>
          </a:lstStyle>
          <a:p>
            <a:pPr eaLnBrk="1" hangingPunct="1">
              <a:defRPr/>
            </a:pPr>
            <a:r>
              <a:rPr lang="en-US" altLang="en-US" kern="0" dirty="0" smtClean="0"/>
              <a:t>Fixed versus Flexible Exchange Rates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81000" y="1600200"/>
            <a:ext cx="8077200" cy="4343400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400"/>
              <a:t>A nation’s choice as to which currency regime to follow reflects national priorities about all facets of the economy, including: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US" sz="2000"/>
              <a:t>inflation,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US" sz="2000"/>
              <a:t>unemployment,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US" sz="2000"/>
              <a:t>interest rate levels,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US" sz="2000"/>
              <a:t>trade balances, and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US" sz="2000"/>
              <a:t>economic growth.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en-US" sz="2400"/>
              <a:t>The choice between fixed and flexible rates may change over time as priorities change.</a:t>
            </a:r>
            <a:endParaRPr lang="en-US"/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9pPr>
          </a:lstStyle>
          <a:p>
            <a:pPr eaLnBrk="1" hangingPunct="1">
              <a:defRPr/>
            </a:pPr>
            <a:r>
              <a:rPr lang="en-US" altLang="en-US" kern="0" dirty="0" smtClean="0"/>
              <a:t>Fixed versus Flexible Exchange Rates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1000" y="1447800"/>
            <a:ext cx="8382000" cy="4648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kern="0" dirty="0" smtClean="0"/>
              <a:t>Fixed rate regime pros: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kern="0" dirty="0" smtClean="0">
                <a:ea typeface="+mn-ea"/>
              </a:rPr>
              <a:t>stability in international prices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kern="0" dirty="0" smtClean="0">
                <a:ea typeface="+mn-ea"/>
              </a:rPr>
              <a:t>inherent anti-inflationary nature of fixed prices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2400" kern="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kern="0" dirty="0" smtClean="0"/>
              <a:t>Fixed rate regime cons: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kern="0" dirty="0" smtClean="0">
                <a:ea typeface="+mn-ea"/>
              </a:rPr>
              <a:t>Need for central banks to maintain large quantities of hard currencies and gold to defend the fixed rate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kern="0" dirty="0" smtClean="0">
                <a:ea typeface="+mn-ea"/>
              </a:rPr>
              <a:t>Fixed rates can be maintained at rates that are inconsistent with economic fundamentals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000">
                <a:latin typeface="Verdana" charset="0"/>
              </a:rPr>
              <a:t>The “ideal currency” possesses three attributes, often referred to as </a:t>
            </a:r>
            <a:r>
              <a:rPr lang="en-US" sz="2000" i="1">
                <a:latin typeface="Verdana" charset="0"/>
              </a:rPr>
              <a:t>The Impossible Trinity</a:t>
            </a:r>
            <a:r>
              <a:rPr lang="en-US" sz="2000">
                <a:latin typeface="Verdana" charset="0"/>
              </a:rPr>
              <a:t>: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000" i="1">
                <a:latin typeface="Verdana" charset="0"/>
              </a:rPr>
              <a:t>Exchange rate stability 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000" i="1">
                <a:latin typeface="Verdana" charset="0"/>
              </a:rPr>
              <a:t>Full financial integration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000" i="1">
                <a:latin typeface="Verdana" charset="0"/>
              </a:rPr>
              <a:t>Monetary independence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>
                <a:latin typeface="Verdana" charset="0"/>
              </a:rPr>
              <a:t>The forces of economics do not allow the simultaneous achievement of all three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>
                <a:latin typeface="Verdana" charset="0"/>
              </a:rPr>
              <a:t>Exhibit 2.6 illustrates how pursuit of one element of the trinity must result in giving up one of the other elements</a:t>
            </a:r>
          </a:p>
          <a:p>
            <a:pPr eaLnBrk="1" hangingPunct="1">
              <a:spcBef>
                <a:spcPct val="50000"/>
              </a:spcBef>
            </a:pPr>
            <a:endParaRPr lang="en-US" sz="2000">
              <a:latin typeface="Verdana" charset="0"/>
            </a:endParaRPr>
          </a:p>
        </p:txBody>
      </p:sp>
      <p:sp>
        <p:nvSpPr>
          <p:cNvPr id="4" name="Rectangle 6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9pPr>
          </a:lstStyle>
          <a:p>
            <a:pPr eaLnBrk="1" hangingPunct="1">
              <a:defRPr/>
            </a:pPr>
            <a:r>
              <a:rPr lang="en-US" altLang="en-US" kern="0" dirty="0" smtClean="0"/>
              <a:t>Fixed versus Flexible Exchange Rates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Exhibit 2.6  The Impossible Trinity</a:t>
            </a:r>
          </a:p>
        </p:txBody>
      </p:sp>
      <p:pic>
        <p:nvPicPr>
          <p:cNvPr id="2" name="Picture 1" descr="ex02_06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600200"/>
            <a:ext cx="8069855" cy="45720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A Single Currency for Europe: The Euro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400">
                <a:latin typeface="Verdana" charset="0"/>
              </a:rPr>
              <a:t>In December 1991, the members of the European Union met at Maastricht, the Netherlands, to finalize a treaty that changed Europe’s currency future.</a:t>
            </a:r>
          </a:p>
          <a:p>
            <a:pPr eaLnBrk="1" hangingPunct="1">
              <a:spcBef>
                <a:spcPct val="40000"/>
              </a:spcBef>
            </a:pPr>
            <a:r>
              <a:rPr lang="en-US" sz="2400">
                <a:latin typeface="Verdana" charset="0"/>
              </a:rPr>
              <a:t>This treaty set out a timetable and a plan to replace all individual EMS currencies with a single currency called the euro.</a:t>
            </a:r>
          </a:p>
          <a:p>
            <a:pPr eaLnBrk="1" hangingPunct="1">
              <a:buFontTx/>
              <a:buNone/>
            </a:pPr>
            <a:endParaRPr lang="en-US">
              <a:latin typeface="Verdana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A Single Currency for Europe: The Euro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600200"/>
            <a:ext cx="8294688" cy="44164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>
                <a:latin typeface="Verdana" charset="0"/>
              </a:rPr>
              <a:t>To prepare for the EMU, a </a:t>
            </a:r>
            <a:r>
              <a:rPr lang="en-US" sz="2400" i="1">
                <a:latin typeface="Verdana" charset="0"/>
              </a:rPr>
              <a:t>convergence</a:t>
            </a:r>
            <a:r>
              <a:rPr lang="en-US" sz="2400">
                <a:latin typeface="Verdana" charset="0"/>
              </a:rPr>
              <a:t> criteria was laid out whereby each member country was responsible for managing the following to a specific level:</a:t>
            </a:r>
          </a:p>
          <a:p>
            <a:pPr lvl="1"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000">
                <a:latin typeface="Verdana" charset="0"/>
              </a:rPr>
              <a:t>Nominal inflation rates</a:t>
            </a:r>
          </a:p>
          <a:p>
            <a:pPr lvl="1"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000">
                <a:latin typeface="Verdana" charset="0"/>
              </a:rPr>
              <a:t>Long-term interest rates</a:t>
            </a:r>
          </a:p>
          <a:p>
            <a:pPr lvl="1"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000">
                <a:latin typeface="Verdana" charset="0"/>
              </a:rPr>
              <a:t>Fiscal deficits</a:t>
            </a:r>
          </a:p>
          <a:p>
            <a:pPr lvl="1"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000">
                <a:latin typeface="Verdana" charset="0"/>
              </a:rPr>
              <a:t>Government debt</a:t>
            </a:r>
          </a:p>
          <a:p>
            <a:pPr eaLnBrk="1" hangingPunct="1">
              <a:lnSpc>
                <a:spcPct val="80000"/>
              </a:lnSpc>
              <a:spcBef>
                <a:spcPct val="45000"/>
              </a:spcBef>
            </a:pPr>
            <a:r>
              <a:rPr lang="en-US" sz="2400">
                <a:latin typeface="Verdana" charset="0"/>
              </a:rPr>
              <a:t>In addition, a strong </a:t>
            </a:r>
            <a:r>
              <a:rPr lang="en-US" sz="2400" i="1">
                <a:latin typeface="Verdana" charset="0"/>
              </a:rPr>
              <a:t>central bank, </a:t>
            </a:r>
            <a:r>
              <a:rPr lang="en-US" sz="2400">
                <a:latin typeface="Verdana" charset="0"/>
              </a:rPr>
              <a:t>called the European Central Bank (ECB), was established in Frankfurt, Germany.</a:t>
            </a:r>
            <a:endParaRPr lang="en-US" sz="2400" i="1">
              <a:latin typeface="Verdana" charset="0"/>
            </a:endParaRPr>
          </a:p>
          <a:p>
            <a:pPr lvl="1" eaLnBrk="1" hangingPunct="1">
              <a:lnSpc>
                <a:spcPct val="80000"/>
              </a:lnSpc>
            </a:pPr>
            <a:endParaRPr lang="en-US" sz="2000">
              <a:latin typeface="Verdana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400">
                <a:latin typeface="Verdana" charset="0"/>
              </a:rPr>
              <a:t>EMU initiated by 11 members in 1999 and with 28 member states by 2014.</a:t>
            </a:r>
          </a:p>
          <a:p>
            <a:pPr eaLnBrk="1" hangingPunct="1"/>
            <a:r>
              <a:rPr lang="en-US" sz="2400">
                <a:latin typeface="Verdana" charset="0"/>
              </a:rPr>
              <a:t>The euro affects markets in three ways:</a:t>
            </a:r>
          </a:p>
          <a:p>
            <a:pPr lvl="1" eaLnBrk="1" hangingPunct="1">
              <a:spcBef>
                <a:spcPct val="40000"/>
              </a:spcBef>
            </a:pPr>
            <a:r>
              <a:rPr lang="en-US" sz="2000">
                <a:latin typeface="Verdana" charset="0"/>
              </a:rPr>
              <a:t>Cheaper transactions costs in the </a:t>
            </a:r>
            <a:r>
              <a:rPr lang="en-US" sz="2000" i="1">
                <a:latin typeface="Verdana" charset="0"/>
              </a:rPr>
              <a:t>eurozone</a:t>
            </a:r>
          </a:p>
          <a:p>
            <a:pPr lvl="1" eaLnBrk="1" hangingPunct="1">
              <a:spcBef>
                <a:spcPct val="40000"/>
              </a:spcBef>
            </a:pPr>
            <a:r>
              <a:rPr lang="en-US" sz="2000">
                <a:latin typeface="Verdana" charset="0"/>
              </a:rPr>
              <a:t>Currency risks and costs related to uncertainty are reduced</a:t>
            </a:r>
          </a:p>
          <a:p>
            <a:pPr lvl="1" eaLnBrk="1" hangingPunct="1">
              <a:spcBef>
                <a:spcPct val="40000"/>
              </a:spcBef>
            </a:pPr>
            <a:r>
              <a:rPr lang="en-US" sz="2000">
                <a:latin typeface="Verdana" charset="0"/>
              </a:rPr>
              <a:t>Price transparency and increased price-based competition</a:t>
            </a:r>
            <a:r>
              <a:rPr lang="en-US" sz="2000" i="1">
                <a:latin typeface="Verdana" charset="0"/>
              </a:rPr>
              <a:t> </a:t>
            </a: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A Single Currency for Europe: The Euro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Emerging Markets &amp; Regime Choices</a:t>
            </a:r>
          </a:p>
        </p:txBody>
      </p:sp>
      <p:sp>
        <p:nvSpPr>
          <p:cNvPr id="25603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Currency Boards – exist when a country’s central bank commits to back its monetary base, money supply, entirely with foreign reserves at all times</a:t>
            </a:r>
          </a:p>
          <a:p>
            <a:pPr marL="342900" lvl="1" indent="-342900" eaLnBrk="1" hangingPunct="1">
              <a:buFontTx/>
              <a:buChar char="•"/>
            </a:pPr>
            <a:endParaRPr lang="en-US">
              <a:latin typeface="Verdana" charset="0"/>
            </a:endParaRPr>
          </a:p>
          <a:p>
            <a:pPr marL="342900" lvl="1" indent="-342900" eaLnBrk="1" hangingPunct="1">
              <a:buFontTx/>
              <a:buChar char="•"/>
            </a:pPr>
            <a:r>
              <a:rPr lang="en-US">
                <a:latin typeface="Verdana" charset="0"/>
              </a:rPr>
              <a:t>This means that a unit of the domestic currency cannot be introduced into the economy without an additional unit of foreign exchange reserves being obtained first</a:t>
            </a:r>
          </a:p>
          <a:p>
            <a:pPr lvl="2" eaLnBrk="1" hangingPunct="1"/>
            <a:r>
              <a:rPr lang="en-US" sz="1800">
                <a:latin typeface="Verdana" charset="0"/>
              </a:rPr>
              <a:t>Example is Argentina between 1991 and 2002 when it fixed the Argentinean Peso to the US Dollar 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8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Emerging Markets &amp; Regime Choices</a:t>
            </a:r>
          </a:p>
        </p:txBody>
      </p:sp>
      <p:sp>
        <p:nvSpPr>
          <p:cNvPr id="34819" name="Rectangle 9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382000" cy="4419600"/>
          </a:xfrm>
        </p:spPr>
        <p:txBody>
          <a:bodyPr lIns="91440" tIns="45720" rIns="91440" bIns="45720"/>
          <a:lstStyle/>
          <a:p>
            <a:pPr eaLnBrk="1" hangingPunct="1">
              <a:lnSpc>
                <a:spcPct val="90000"/>
              </a:lnSpc>
            </a:pPr>
            <a:r>
              <a:rPr lang="en-US" sz="2000" i="1">
                <a:latin typeface="Verdana" charset="0"/>
              </a:rPr>
              <a:t>Dollarization </a:t>
            </a:r>
            <a:r>
              <a:rPr lang="en-US" sz="2000">
                <a:latin typeface="Verdana" charset="0"/>
              </a:rPr>
              <a:t>is the use of the USD as the official currency of the country</a:t>
            </a:r>
          </a:p>
          <a:p>
            <a:pPr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Arguments for include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No currency volatility and currency crises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Greater economic integration with dollar based markets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Arguments against include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Loss of monetary policy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Loss of power of seignorage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The central bank of the country no longer can serve as lender of last resort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1600">
                <a:latin typeface="Verdana" charset="0"/>
              </a:rPr>
              <a:t>Examples include Panama circa 1907 and Ecuador circa 2000</a:t>
            </a:r>
            <a:endParaRPr lang="en-US" sz="1800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 dirty="0">
                <a:latin typeface="Verdana" charset="0"/>
              </a:rPr>
              <a:t>Exhibit 2.8  Ecuadorian Sucre/US Dollar Exchange Rate</a:t>
            </a:r>
            <a:r>
              <a:rPr lang="en-US" sz="2400" dirty="0" smtClean="0">
                <a:latin typeface="Verdana" charset="0"/>
              </a:rPr>
              <a:t>, 1998</a:t>
            </a:r>
            <a:r>
              <a:rPr lang="en-US" sz="2400" dirty="0">
                <a:latin typeface="Verdana" charset="0"/>
              </a:rPr>
              <a:t>-2000</a:t>
            </a:r>
          </a:p>
        </p:txBody>
      </p:sp>
      <p:pic>
        <p:nvPicPr>
          <p:cNvPr id="2" name="Picture 1" descr="ex02_08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981200"/>
            <a:ext cx="8577520" cy="3738262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Exhibit 2.9  Regime Choices for Emerging Markets</a:t>
            </a:r>
          </a:p>
        </p:txBody>
      </p:sp>
      <p:pic>
        <p:nvPicPr>
          <p:cNvPr id="5" name="Picture 4" descr="ex02_09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1447800"/>
            <a:ext cx="6630129" cy="46482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8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Globalizing the Chinese Renminbi</a:t>
            </a:r>
          </a:p>
        </p:txBody>
      </p:sp>
      <p:sp>
        <p:nvSpPr>
          <p:cNvPr id="4" name="Rectangle 7"/>
          <p:cNvSpPr txBox="1">
            <a:spLocks noChangeArrowheads="1"/>
          </p:cNvSpPr>
          <p:nvPr/>
        </p:nvSpPr>
        <p:spPr bwMode="auto">
          <a:xfrm>
            <a:off x="381000" y="1447800"/>
            <a:ext cx="8382000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defRPr/>
            </a:pPr>
            <a:r>
              <a:rPr lang="en-US" altLang="en-US" sz="2000" kern="0" dirty="0" smtClean="0"/>
              <a:t>The Chinese </a:t>
            </a:r>
            <a:r>
              <a:rPr lang="en-US" altLang="en-US" sz="2000" i="1" kern="0" dirty="0" err="1" smtClean="0"/>
              <a:t>renminbi</a:t>
            </a:r>
            <a:r>
              <a:rPr lang="en-US" altLang="en-US" sz="2000" kern="0" dirty="0" smtClean="0"/>
              <a:t> (RMB) or </a:t>
            </a:r>
            <a:r>
              <a:rPr lang="en-US" altLang="en-US" sz="2000" i="1" kern="0" dirty="0" err="1" smtClean="0"/>
              <a:t>yuan</a:t>
            </a:r>
            <a:r>
              <a:rPr lang="en-US" altLang="en-US" sz="2000" kern="0" dirty="0" smtClean="0"/>
              <a:t> (CNY) is becoming a true international currency</a:t>
            </a:r>
          </a:p>
          <a:p>
            <a:pPr marL="342900" lvl="1" indent="-342900" eaLnBrk="1" hangingPunct="1">
              <a:buFontTx/>
              <a:buChar char="•"/>
              <a:defRPr/>
            </a:pPr>
            <a:r>
              <a:rPr lang="en-US" altLang="en-US" sz="2000" i="1" kern="0" dirty="0" smtClean="0">
                <a:ea typeface="+mn-ea"/>
              </a:rPr>
              <a:t>Yuan,</a:t>
            </a:r>
            <a:r>
              <a:rPr lang="en-US" altLang="en-US" sz="2000" kern="0" dirty="0" smtClean="0">
                <a:ea typeface="+mn-ea"/>
              </a:rPr>
              <a:t> unit of account; </a:t>
            </a:r>
            <a:r>
              <a:rPr lang="en-US" altLang="en-US" sz="2000" i="1" kern="0" dirty="0" err="1" smtClean="0">
                <a:ea typeface="+mn-ea"/>
              </a:rPr>
              <a:t>renminbi</a:t>
            </a:r>
            <a:r>
              <a:rPr lang="en-US" altLang="en-US" sz="2000" i="1" kern="0" dirty="0" smtClean="0">
                <a:ea typeface="+mn-ea"/>
              </a:rPr>
              <a:t>, </a:t>
            </a:r>
            <a:r>
              <a:rPr lang="en-US" altLang="en-US" sz="2000" kern="0" dirty="0" smtClean="0">
                <a:ea typeface="+mn-ea"/>
              </a:rPr>
              <a:t>physical currency</a:t>
            </a:r>
          </a:p>
          <a:p>
            <a:pPr marL="342900" lvl="1" indent="-342900" eaLnBrk="1" hangingPunct="1">
              <a:buFontTx/>
              <a:buChar char="•"/>
              <a:defRPr/>
            </a:pPr>
            <a:r>
              <a:rPr lang="en-US" altLang="en-US" sz="2000" kern="0" dirty="0" smtClean="0">
                <a:ea typeface="+mn-ea"/>
              </a:rPr>
              <a:t>Since 2005 has a managed float regime and has gradually revalued against the US dollar</a:t>
            </a:r>
          </a:p>
          <a:p>
            <a:pPr marL="342900" lvl="1" indent="-342900" eaLnBrk="1" hangingPunct="1">
              <a:buFontTx/>
              <a:buChar char="•"/>
              <a:defRPr/>
            </a:pPr>
            <a:r>
              <a:rPr lang="en-US" altLang="en-US" sz="2000" kern="0" dirty="0" smtClean="0">
                <a:ea typeface="+mn-ea"/>
              </a:rPr>
              <a:t>The RMB has a two-market structure, </a:t>
            </a:r>
            <a:r>
              <a:rPr lang="en-US" altLang="en-US" sz="2000" i="1" kern="0" dirty="0" smtClean="0">
                <a:ea typeface="+mn-ea"/>
              </a:rPr>
              <a:t>onshore</a:t>
            </a:r>
            <a:r>
              <a:rPr lang="en-US" altLang="en-US" sz="2000" kern="0" dirty="0" smtClean="0">
                <a:ea typeface="+mn-ea"/>
              </a:rPr>
              <a:t> and </a:t>
            </a:r>
            <a:r>
              <a:rPr lang="en-US" altLang="en-US" sz="2000" i="1" kern="0" dirty="0" smtClean="0">
                <a:ea typeface="+mn-ea"/>
              </a:rPr>
              <a:t>offshore</a:t>
            </a:r>
            <a:r>
              <a:rPr lang="en-US" altLang="en-US" sz="2000" kern="0" dirty="0" smtClean="0">
                <a:ea typeface="+mn-ea"/>
              </a:rPr>
              <a:t> (mainly Hong Kong)</a:t>
            </a:r>
          </a:p>
          <a:p>
            <a:pPr marL="342900" lvl="1" indent="-342900" eaLnBrk="1" hangingPunct="1">
              <a:buFontTx/>
              <a:buChar char="•"/>
              <a:defRPr/>
            </a:pPr>
            <a:r>
              <a:rPr lang="en-US" altLang="en-US" sz="2000" kern="0" dirty="0" smtClean="0">
                <a:ea typeface="+mn-ea"/>
              </a:rPr>
              <a:t>Degrees of internationalization:</a:t>
            </a:r>
          </a:p>
          <a:p>
            <a:pPr marL="742950" lvl="2" indent="-342900" eaLnBrk="1" hangingPunct="1">
              <a:buFont typeface="+mj-lt"/>
              <a:buAutoNum type="arabicPeriod"/>
              <a:defRPr/>
            </a:pPr>
            <a:r>
              <a:rPr lang="en-US" altLang="en-US" sz="1800" kern="0" dirty="0" smtClean="0">
                <a:ea typeface="+mn-ea"/>
              </a:rPr>
              <a:t>Readily accessible for trade</a:t>
            </a:r>
          </a:p>
          <a:p>
            <a:pPr marL="742950" lvl="2" indent="-342900" eaLnBrk="1" hangingPunct="1">
              <a:buFont typeface="+mj-lt"/>
              <a:buAutoNum type="arabicPeriod"/>
              <a:defRPr/>
            </a:pPr>
            <a:r>
              <a:rPr lang="en-US" altLang="en-US" sz="1800" kern="0" dirty="0" smtClean="0">
                <a:ea typeface="+mn-ea"/>
              </a:rPr>
              <a:t>Used for international investments</a:t>
            </a:r>
          </a:p>
          <a:p>
            <a:pPr marL="742950" lvl="2" indent="-342900" eaLnBrk="1" hangingPunct="1">
              <a:buFont typeface="+mj-lt"/>
              <a:buAutoNum type="arabicPeriod"/>
              <a:defRPr/>
            </a:pPr>
            <a:r>
              <a:rPr lang="en-US" altLang="en-US" sz="1800" kern="0" dirty="0" smtClean="0">
                <a:ea typeface="+mn-ea"/>
              </a:rPr>
              <a:t>Used as </a:t>
            </a:r>
            <a:r>
              <a:rPr lang="en-US" altLang="en-US" sz="1800" i="1" kern="0" dirty="0" smtClean="0">
                <a:ea typeface="+mn-ea"/>
              </a:rPr>
              <a:t>reserve currency </a:t>
            </a:r>
            <a:r>
              <a:rPr lang="en-US" altLang="en-US" sz="1800" kern="0" dirty="0" smtClean="0">
                <a:ea typeface="+mn-ea"/>
              </a:rPr>
              <a:t>(</a:t>
            </a:r>
            <a:r>
              <a:rPr lang="en-US" altLang="en-US" sz="1800" kern="0" dirty="0" err="1" smtClean="0">
                <a:ea typeface="+mn-ea"/>
              </a:rPr>
              <a:t>Triffin</a:t>
            </a:r>
            <a:r>
              <a:rPr lang="en-US" altLang="en-US" sz="1800" kern="0" dirty="0" smtClean="0">
                <a:ea typeface="+mn-ea"/>
              </a:rPr>
              <a:t> Paradox)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8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Exhibit 2.10  The Gradual Revaluation of the RMB</a:t>
            </a:r>
          </a:p>
        </p:txBody>
      </p:sp>
      <p:pic>
        <p:nvPicPr>
          <p:cNvPr id="2" name="Picture 1" descr="ex02_10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28800"/>
            <a:ext cx="7467600" cy="3845129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eaLnBrk="1" hangingPunct="1"/>
            <a:r>
              <a:rPr lang="en-US" b="1"/>
              <a:t>Exhibit 2.11  Structure of the Chinese Renminbi Market</a:t>
            </a:r>
          </a:p>
        </p:txBody>
      </p:sp>
      <p:pic>
        <p:nvPicPr>
          <p:cNvPr id="2" name="Picture 1" descr="ex02_11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524000"/>
            <a:ext cx="7471299" cy="452672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Exchange Rate Regimes: </a:t>
            </a:r>
            <a:br>
              <a:rPr lang="en-US">
                <a:latin typeface="Verdana" charset="0"/>
              </a:rPr>
            </a:br>
            <a:r>
              <a:rPr lang="en-US">
                <a:latin typeface="Verdana" charset="0"/>
              </a:rPr>
              <a:t>What Lies Ahead?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400">
                <a:latin typeface="Verdana" charset="0"/>
              </a:rPr>
              <a:t>Exchange rate regimes tradeoffs: rules vs. discretion and  cooperation vs. independence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400">
                <a:latin typeface="Verdana" charset="0"/>
              </a:rPr>
              <a:t>The pre WWI Gold Standard: rules and independence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400">
                <a:latin typeface="Verdana" charset="0"/>
              </a:rPr>
              <a:t>The Bretton Woods agreement (and to a certain extent the EMS): rules and cooperation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400">
                <a:latin typeface="Verdana" charset="0"/>
              </a:rPr>
              <a:t>The  present system: no rules with varying degrees of cooperation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sz="2400">
                <a:latin typeface="Verdana" charset="0"/>
              </a:rPr>
              <a:t>International monetary systems could only succeed if it combined cooperation with individual discretion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Exhibit 2.12  Exchange Rate Regimes Trade-offs</a:t>
            </a:r>
          </a:p>
        </p:txBody>
      </p:sp>
      <p:pic>
        <p:nvPicPr>
          <p:cNvPr id="2" name="Picture 1" descr="ex02_12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1447800"/>
            <a:ext cx="6434491" cy="46482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4035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lnSpc>
                <a:spcPct val="90000"/>
              </a:lnSpc>
            </a:pPr>
            <a:r>
              <a:rPr lang="en-US" sz="2400">
                <a:latin typeface="Verdana" charset="0"/>
              </a:rPr>
              <a:t>The </a:t>
            </a:r>
            <a:r>
              <a:rPr lang="en-US" sz="2400" i="1">
                <a:latin typeface="Verdana" charset="0"/>
              </a:rPr>
              <a:t>international monetary system</a:t>
            </a:r>
            <a:r>
              <a:rPr lang="en-US" sz="2400">
                <a:latin typeface="Verdana" charset="0"/>
              </a:rPr>
              <a:t> has evolved from the days of the gold standard to today’s eclectic currency arrangement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Gold Standard (1876 – 1913)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Inter-war period (1914 – 1944)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Bretton Woods (1944)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Fixed exchange rates (1945-1973)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Elimination of dollar convertibility into gold (1971)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Floating Era (1973-1997)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latin typeface="Verdana" charset="0"/>
              </a:rPr>
              <a:t>Emerging Era (1997-Present)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5059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If the ideal currency existed in today’s world, it would have three attributes: a fixed value, convertibility, and independent monetary policy</a:t>
            </a:r>
          </a:p>
          <a:p>
            <a:pPr eaLnBrk="1" hangingPunct="1"/>
            <a:r>
              <a:rPr lang="en-US" sz="2400">
                <a:latin typeface="Verdana" charset="0"/>
              </a:rPr>
              <a:t>Emerging market countries must often choose between two extreme exchange rate regimes, either free-floating or fixed regime such as a </a:t>
            </a:r>
            <a:r>
              <a:rPr lang="en-US" sz="2400" i="1">
                <a:latin typeface="Verdana" charset="0"/>
              </a:rPr>
              <a:t>currency</a:t>
            </a:r>
            <a:r>
              <a:rPr lang="en-US" sz="2400" b="1" i="1">
                <a:latin typeface="Verdana" charset="0"/>
              </a:rPr>
              <a:t> </a:t>
            </a:r>
            <a:r>
              <a:rPr lang="en-US" sz="2400" i="1">
                <a:latin typeface="Verdana" charset="0"/>
              </a:rPr>
              <a:t>board</a:t>
            </a:r>
            <a:r>
              <a:rPr lang="en-US" sz="2400">
                <a:latin typeface="Verdana" charset="0"/>
              </a:rPr>
              <a:t> or </a:t>
            </a:r>
            <a:r>
              <a:rPr lang="en-US" sz="2400" i="1">
                <a:latin typeface="Verdana" charset="0"/>
              </a:rPr>
              <a:t>dollarization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6083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000">
                <a:latin typeface="Verdana" charset="0"/>
              </a:rPr>
              <a:t>The members of the EU are also members of the EMS. 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Members of this group have formed an island of fixed exchange rates amongst themselves in a sea of floating currencies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They rely heavily on trade among themselves, so day-to-day benefits are great</a:t>
            </a:r>
          </a:p>
          <a:p>
            <a:pPr eaLnBrk="1" hangingPunct="1"/>
            <a:r>
              <a:rPr lang="en-US" sz="2000">
                <a:latin typeface="Verdana" charset="0"/>
              </a:rPr>
              <a:t>The euro affects markets in three ways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Countries within the zone enjoy cheaper transaction costs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Currency risks and costs related to exchange rate uncertainty are reduced, 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All consumers and businesses enjoy price transparency and increased price-based competition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FMF_MOFF_05_0000_PP_C01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Theme">
      <a:majorFont>
        <a:latin typeface="Verdana"/>
        <a:ea typeface="ＭＳ Ｐゴシック"/>
        <a:cs typeface=""/>
      </a:majorFont>
      <a:minorFont>
        <a:latin typeface="Verdana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Verdana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Verdana" charset="0"/>
            <a:ea typeface="ＭＳ Ｐゴシック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FMF_MOFF_05_0000_PP_C01.pot</Template>
  <TotalTime>156</TotalTime>
  <Words>1779</Words>
  <Application>Microsoft Macintosh PowerPoint</Application>
  <PresentationFormat>On-screen Show (4:3)</PresentationFormat>
  <Paragraphs>174</Paragraphs>
  <Slides>38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FMF_MOFF_05_0000_PP_C01</vt:lpstr>
      <vt:lpstr>PowerPoint Presentation</vt:lpstr>
      <vt:lpstr>Learning Objectives</vt:lpstr>
      <vt:lpstr>History of the International Monetary System</vt:lpstr>
      <vt:lpstr>Exhibit 2.1  The Evolution of Capital Mobility</vt:lpstr>
      <vt:lpstr>History of the International Monetary System</vt:lpstr>
      <vt:lpstr>History of the International Monetary System</vt:lpstr>
      <vt:lpstr>History of the International Monetary System</vt:lpstr>
      <vt:lpstr>History of the International Monetary System</vt:lpstr>
      <vt:lpstr>History of the International Monetary System</vt:lpstr>
      <vt:lpstr>History of the International Monetary System</vt:lpstr>
      <vt:lpstr>History of the International Monetary System</vt:lpstr>
      <vt:lpstr>PowerPoint Presentation</vt:lpstr>
      <vt:lpstr>Exhibit 2.3  World Currency Events 1971 – 2014 (cont.)</vt:lpstr>
      <vt:lpstr>Exhibit 2.3  World Currency Events 1971 – 2014 (cont.)</vt:lpstr>
      <vt:lpstr>Exhibit 2.3  World Currency Events 1971 – 2014</vt:lpstr>
      <vt:lpstr>IMF Classification of Currency Regimes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Exhibit 2.6  The Impossible Trinity</vt:lpstr>
      <vt:lpstr>A Single Currency for Europe: The Euro</vt:lpstr>
      <vt:lpstr>A Single Currency for Europe: The Euro</vt:lpstr>
      <vt:lpstr>A Single Currency for Europe: The Euro</vt:lpstr>
      <vt:lpstr>Emerging Markets &amp; Regime Choices</vt:lpstr>
      <vt:lpstr>Emerging Markets &amp; Regime Choices</vt:lpstr>
      <vt:lpstr>Exhibit 2.8  Ecuadorian Sucre/US Dollar Exchange Rate, 1998-2000</vt:lpstr>
      <vt:lpstr>Exhibit 2.9  Regime Choices for Emerging Markets</vt:lpstr>
      <vt:lpstr>Globalizing the Chinese Renminbi</vt:lpstr>
      <vt:lpstr>Exhibit 2.10  The Gradual Revaluation of the RMB</vt:lpstr>
      <vt:lpstr>PowerPoint Presentation</vt:lpstr>
      <vt:lpstr>Exchange Rate Regimes:  What Lies Ahead?</vt:lpstr>
      <vt:lpstr>Exhibit 2.12  Exchange Rate Regimes Trade-offs</vt:lpstr>
      <vt:lpstr>Summary of Learning Objectives</vt:lpstr>
      <vt:lpstr>Summary of Learning Objectives</vt:lpstr>
      <vt:lpstr>Summary of Learning Objectives</vt:lpstr>
    </vt:vector>
  </TitlesOfParts>
  <Manager/>
  <Company>Copyright ©2015 Pearson Education, Inc. All rights reserved. 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</dc:title>
  <dc:subject>Fundamentals of Multinational Finance, 5e </dc:subject>
  <dc:creator>Moffett, Stonehill, Eiteman </dc:creator>
  <cp:keywords/>
  <dc:description/>
  <cp:lastModifiedBy>Stephanie Lindsey</cp:lastModifiedBy>
  <cp:revision>8</cp:revision>
  <cp:lastPrinted>2008-10-27T20:14:13Z</cp:lastPrinted>
  <dcterms:created xsi:type="dcterms:W3CDTF">2014-08-21T20:56:03Z</dcterms:created>
  <dcterms:modified xsi:type="dcterms:W3CDTF">2014-09-11T10:21:34Z</dcterms:modified>
  <cp:category/>
</cp:coreProperties>
</file>