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6" userDrawn="1">
          <p15:clr>
            <a:srgbClr val="A4A3A4"/>
          </p15:clr>
        </p15:guide>
        <p15:guide id="2" pos="13482" userDrawn="1">
          <p15:clr>
            <a:srgbClr val="A4A3A4"/>
          </p15:clr>
        </p15:guide>
        <p15:guide id="4" pos="8038" userDrawn="1">
          <p15:clr>
            <a:srgbClr val="A4A3A4"/>
          </p15:clr>
        </p15:guide>
        <p15:guide id="5" pos="1892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showGuides="1">
      <p:cViewPr>
        <p:scale>
          <a:sx n="21" d="100"/>
          <a:sy n="21" d="100"/>
        </p:scale>
        <p:origin x="807" y="9"/>
      </p:cViewPr>
      <p:guideLst>
        <p:guide orient="horz" pos="9536"/>
        <p:guide pos="13482"/>
        <p:guide pos="8038"/>
        <p:guide pos="1892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1">
                <a:lumMod val="75000"/>
              </a:schemeClr>
            </a:soli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Sheet1!$D$4:$D$5</c:f>
              <c:strCache>
                <c:ptCount val="2"/>
                <c:pt idx="0">
                  <c:v>Male</c:v>
                </c:pt>
                <c:pt idx="1">
                  <c:v>Female</c:v>
                </c:pt>
              </c:strCache>
            </c:strRef>
          </c:cat>
          <c:val>
            <c:numRef>
              <c:f>Sheet1!$E$4:$E$5</c:f>
              <c:numCache>
                <c:formatCode>General</c:formatCode>
                <c:ptCount val="2"/>
                <c:pt idx="0">
                  <c:v>2</c:v>
                </c:pt>
                <c:pt idx="1">
                  <c:v>2</c:v>
                </c:pt>
              </c:numCache>
            </c:numRef>
          </c:val>
          <c:extLst>
            <c:ext xmlns:c16="http://schemas.microsoft.com/office/drawing/2014/chart" uri="{C3380CC4-5D6E-409C-BE32-E72D297353CC}">
              <c16:uniqueId val="{00000000-A190-4474-9BAB-734B3C22CB07}"/>
            </c:ext>
          </c:extLst>
        </c:ser>
        <c:dLbls>
          <c:showLegendKey val="0"/>
          <c:showVal val="0"/>
          <c:showCatName val="0"/>
          <c:showSerName val="0"/>
          <c:showPercent val="0"/>
          <c:showBubbleSize val="0"/>
        </c:dLbls>
        <c:gapWidth val="50"/>
        <c:overlap val="-20"/>
        <c:axId val="376604511"/>
        <c:axId val="376601151"/>
      </c:barChart>
      <c:catAx>
        <c:axId val="376604511"/>
        <c:scaling>
          <c:orientation val="minMax"/>
        </c:scaling>
        <c:delete val="0"/>
        <c:axPos val="l"/>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376601151"/>
        <c:crosses val="autoZero"/>
        <c:auto val="1"/>
        <c:lblAlgn val="ctr"/>
        <c:lblOffset val="100"/>
        <c:noMultiLvlLbl val="0"/>
      </c:catAx>
      <c:valAx>
        <c:axId val="376601151"/>
        <c:scaling>
          <c:orientation val="minMax"/>
          <c:max val="2"/>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376604511"/>
        <c:crosses val="autoZero"/>
        <c:crossBetween val="between"/>
        <c:majorUnit val="1"/>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1">
                <a:lumMod val="75000"/>
              </a:schemeClr>
            </a:solidFill>
            <a:ln>
              <a:solidFill>
                <a:schemeClr val="accent1">
                  <a:lumMod val="75000"/>
                </a:schemeClr>
              </a:solid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Sheet1!$D$6:$D$9</c:f>
              <c:strCache>
                <c:ptCount val="4"/>
                <c:pt idx="0">
                  <c:v>40-44</c:v>
                </c:pt>
                <c:pt idx="1">
                  <c:v>45-49</c:v>
                </c:pt>
                <c:pt idx="2">
                  <c:v>55-59</c:v>
                </c:pt>
                <c:pt idx="3">
                  <c:v>60+</c:v>
                </c:pt>
              </c:strCache>
            </c:strRef>
          </c:cat>
          <c:val>
            <c:numRef>
              <c:f>Sheet1!$E$6:$E$9</c:f>
              <c:numCache>
                <c:formatCode>General</c:formatCode>
                <c:ptCount val="4"/>
                <c:pt idx="0">
                  <c:v>1</c:v>
                </c:pt>
                <c:pt idx="1">
                  <c:v>1</c:v>
                </c:pt>
                <c:pt idx="2">
                  <c:v>1</c:v>
                </c:pt>
                <c:pt idx="3">
                  <c:v>1</c:v>
                </c:pt>
              </c:numCache>
            </c:numRef>
          </c:val>
          <c:extLst>
            <c:ext xmlns:c16="http://schemas.microsoft.com/office/drawing/2014/chart" uri="{C3380CC4-5D6E-409C-BE32-E72D297353CC}">
              <c16:uniqueId val="{00000000-4BF0-4D3C-B6EF-A8BD28541251}"/>
            </c:ext>
          </c:extLst>
        </c:ser>
        <c:dLbls>
          <c:dLblPos val="outEnd"/>
          <c:showLegendKey val="0"/>
          <c:showVal val="1"/>
          <c:showCatName val="0"/>
          <c:showSerName val="0"/>
          <c:showPercent val="0"/>
          <c:showBubbleSize val="0"/>
        </c:dLbls>
        <c:gapWidth val="50"/>
        <c:overlap val="-20"/>
        <c:axId val="667711423"/>
        <c:axId val="667712383"/>
      </c:barChart>
      <c:catAx>
        <c:axId val="667711423"/>
        <c:scaling>
          <c:orientation val="minMax"/>
        </c:scaling>
        <c:delete val="0"/>
        <c:axPos val="l"/>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667712383"/>
        <c:crosses val="autoZero"/>
        <c:auto val="1"/>
        <c:lblAlgn val="ctr"/>
        <c:lblOffset val="100"/>
        <c:noMultiLvlLbl val="0"/>
      </c:catAx>
      <c:valAx>
        <c:axId val="667712383"/>
        <c:scaling>
          <c:orientation val="minMax"/>
          <c:max val="2"/>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667711423"/>
        <c:crosses val="autoZero"/>
        <c:crossBetween val="between"/>
        <c:majorUnit val="1"/>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2"/>
          <c:order val="2"/>
          <c:spPr>
            <a:solidFill>
              <a:schemeClr val="accent3"/>
            </a:solidFill>
            <a:ln>
              <a:noFill/>
            </a:ln>
            <a:effectLst/>
          </c:spPr>
          <c:invertIfNegative val="0"/>
          <c:dPt>
            <c:idx val="0"/>
            <c:invertIfNegative val="0"/>
            <c:bubble3D val="0"/>
            <c:spPr>
              <a:solidFill>
                <a:schemeClr val="accent1">
                  <a:lumMod val="75000"/>
                </a:schemeClr>
              </a:solidFill>
              <a:ln>
                <a:solidFill>
                  <a:schemeClr val="accent1">
                    <a:lumMod val="75000"/>
                  </a:schemeClr>
                </a:solidFill>
              </a:ln>
              <a:effectLst/>
            </c:spPr>
            <c:extLst>
              <c:ext xmlns:c16="http://schemas.microsoft.com/office/drawing/2014/chart" uri="{C3380CC4-5D6E-409C-BE32-E72D297353CC}">
                <c16:uniqueId val="{00000001-65CC-4DA8-9FC5-66A9C73ECFCF}"/>
              </c:ext>
            </c:extLst>
          </c:dPt>
          <c:dPt>
            <c:idx val="1"/>
            <c:invertIfNegative val="0"/>
            <c:bubble3D val="0"/>
            <c:spPr>
              <a:solidFill>
                <a:schemeClr val="accent1">
                  <a:lumMod val="75000"/>
                </a:schemeClr>
              </a:solidFill>
              <a:ln>
                <a:noFill/>
              </a:ln>
              <a:effectLst/>
            </c:spPr>
            <c:extLst>
              <c:ext xmlns:c16="http://schemas.microsoft.com/office/drawing/2014/chart" uri="{C3380CC4-5D6E-409C-BE32-E72D297353CC}">
                <c16:uniqueId val="{00000003-65CC-4DA8-9FC5-66A9C73ECFCF}"/>
              </c:ext>
            </c:extLst>
          </c:dPt>
          <c:dPt>
            <c:idx val="2"/>
            <c:invertIfNegative val="0"/>
            <c:bubble3D val="0"/>
            <c:spPr>
              <a:solidFill>
                <a:schemeClr val="accent1">
                  <a:lumMod val="75000"/>
                </a:schemeClr>
              </a:solidFill>
              <a:ln>
                <a:noFill/>
              </a:ln>
              <a:effectLst/>
            </c:spPr>
            <c:extLst>
              <c:ext xmlns:c16="http://schemas.microsoft.com/office/drawing/2014/chart" uri="{C3380CC4-5D6E-409C-BE32-E72D297353CC}">
                <c16:uniqueId val="{00000005-65CC-4DA8-9FC5-66A9C73ECFCF}"/>
              </c:ext>
            </c:extLst>
          </c:dPt>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Sheet1!$A$5:$A$7</c:f>
              <c:strCache>
                <c:ptCount val="3"/>
                <c:pt idx="0">
                  <c:v>Increased Rest Days</c:v>
                </c:pt>
                <c:pt idx="1">
                  <c:v>Modified Exercise Selection</c:v>
                </c:pt>
                <c:pt idx="2">
                  <c:v>Increased Protein Intake</c:v>
                </c:pt>
              </c:strCache>
            </c:strRef>
          </c:cat>
          <c:val>
            <c:numRef>
              <c:f>Sheet1!$D$5:$D$7</c:f>
              <c:numCache>
                <c:formatCode>General</c:formatCode>
                <c:ptCount val="3"/>
                <c:pt idx="0">
                  <c:v>4</c:v>
                </c:pt>
                <c:pt idx="1">
                  <c:v>3</c:v>
                </c:pt>
                <c:pt idx="2">
                  <c:v>3</c:v>
                </c:pt>
              </c:numCache>
            </c:numRef>
          </c:val>
          <c:extLst>
            <c:ext xmlns:c16="http://schemas.microsoft.com/office/drawing/2014/chart" uri="{C3380CC4-5D6E-409C-BE32-E72D297353CC}">
              <c16:uniqueId val="{00000006-65CC-4DA8-9FC5-66A9C73ECFCF}"/>
            </c:ext>
          </c:extLst>
        </c:ser>
        <c:dLbls>
          <c:showLegendKey val="0"/>
          <c:showVal val="0"/>
          <c:showCatName val="0"/>
          <c:showSerName val="0"/>
          <c:showPercent val="0"/>
          <c:showBubbleSize val="0"/>
        </c:dLbls>
        <c:gapWidth val="50"/>
        <c:axId val="220036847"/>
        <c:axId val="222833279"/>
        <c:extLst>
          <c:ext xmlns:c15="http://schemas.microsoft.com/office/drawing/2012/chart" uri="{02D57815-91ED-43cb-92C2-25804820EDAC}">
            <c15:filteredBarSeries>
              <c15:ser>
                <c:idx val="0"/>
                <c:order val="0"/>
                <c:spPr>
                  <a:solidFill>
                    <a:schemeClr val="accent1"/>
                  </a:solidFill>
                  <a:ln>
                    <a:noFill/>
                  </a:ln>
                  <a:effectLst/>
                </c:spPr>
                <c:invertIfNegative val="0"/>
                <c:cat>
                  <c:strRef>
                    <c:extLst>
                      <c:ext uri="{02D57815-91ED-43cb-92C2-25804820EDAC}">
                        <c15:formulaRef>
                          <c15:sqref>Sheet1!$A$5:$A$7</c15:sqref>
                        </c15:formulaRef>
                      </c:ext>
                    </c:extLst>
                    <c:strCache>
                      <c:ptCount val="3"/>
                      <c:pt idx="0">
                        <c:v>Increased Rest Days</c:v>
                      </c:pt>
                      <c:pt idx="1">
                        <c:v>Modified Exercise Selection</c:v>
                      </c:pt>
                      <c:pt idx="2">
                        <c:v>Increased Protein Intake</c:v>
                      </c:pt>
                    </c:strCache>
                  </c:strRef>
                </c:cat>
                <c:val>
                  <c:numRef>
                    <c:extLst>
                      <c:ext uri="{02D57815-91ED-43cb-92C2-25804820EDAC}">
                        <c15:formulaRef>
                          <c15:sqref>Sheet1!$B$5:$B$7</c15:sqref>
                        </c15:formulaRef>
                      </c:ext>
                    </c:extLst>
                    <c:numCache>
                      <c:formatCode>General</c:formatCode>
                      <c:ptCount val="3"/>
                    </c:numCache>
                  </c:numRef>
                </c:val>
                <c:extLst>
                  <c:ext xmlns:c16="http://schemas.microsoft.com/office/drawing/2014/chart" uri="{C3380CC4-5D6E-409C-BE32-E72D297353CC}">
                    <c16:uniqueId val="{00000007-65CC-4DA8-9FC5-66A9C73ECFCF}"/>
                  </c:ext>
                </c:extLst>
              </c15:ser>
            </c15:filteredBarSeries>
            <c15:filteredBarSeries>
              <c15:ser>
                <c:idx val="1"/>
                <c:order val="1"/>
                <c:spPr>
                  <a:solidFill>
                    <a:schemeClr val="accent2"/>
                  </a:solidFill>
                  <a:ln>
                    <a:noFill/>
                  </a:ln>
                  <a:effectLst/>
                </c:spPr>
                <c:invertIfNegative val="0"/>
                <c:cat>
                  <c:strRef>
                    <c:extLst xmlns:c15="http://schemas.microsoft.com/office/drawing/2012/chart">
                      <c:ext xmlns:c15="http://schemas.microsoft.com/office/drawing/2012/chart" uri="{02D57815-91ED-43cb-92C2-25804820EDAC}">
                        <c15:formulaRef>
                          <c15:sqref>Sheet1!$A$5:$A$7</c15:sqref>
                        </c15:formulaRef>
                      </c:ext>
                    </c:extLst>
                    <c:strCache>
                      <c:ptCount val="3"/>
                      <c:pt idx="0">
                        <c:v>Increased Rest Days</c:v>
                      </c:pt>
                      <c:pt idx="1">
                        <c:v>Modified Exercise Selection</c:v>
                      </c:pt>
                      <c:pt idx="2">
                        <c:v>Increased Protein Intake</c:v>
                      </c:pt>
                    </c:strCache>
                  </c:strRef>
                </c:cat>
                <c:val>
                  <c:numRef>
                    <c:extLst xmlns:c15="http://schemas.microsoft.com/office/drawing/2012/chart">
                      <c:ext xmlns:c15="http://schemas.microsoft.com/office/drawing/2012/chart" uri="{02D57815-91ED-43cb-92C2-25804820EDAC}">
                        <c15:formulaRef>
                          <c15:sqref>Sheet1!$C$5:$C$7</c15:sqref>
                        </c15:formulaRef>
                      </c:ext>
                    </c:extLst>
                    <c:numCache>
                      <c:formatCode>General</c:formatCode>
                      <c:ptCount val="3"/>
                    </c:numCache>
                  </c:numRef>
                </c:val>
                <c:extLst>
                  <c:ext xmlns:c16="http://schemas.microsoft.com/office/drawing/2014/chart" uri="{C3380CC4-5D6E-409C-BE32-E72D297353CC}">
                    <c16:uniqueId val="{00000008-65CC-4DA8-9FC5-66A9C73ECFCF}"/>
                  </c:ext>
                </c:extLst>
              </c15:ser>
            </c15:filteredBarSeries>
          </c:ext>
        </c:extLst>
      </c:barChart>
      <c:catAx>
        <c:axId val="22003684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222833279"/>
        <c:crosses val="autoZero"/>
        <c:auto val="1"/>
        <c:lblAlgn val="ctr"/>
        <c:lblOffset val="100"/>
        <c:noMultiLvlLbl val="0"/>
      </c:catAx>
      <c:valAx>
        <c:axId val="222833279"/>
        <c:scaling>
          <c:orientation val="minMax"/>
          <c:max val="4"/>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220036847"/>
        <c:crosses val="autoZero"/>
        <c:crossBetween val="between"/>
        <c:majorUnit val="1"/>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2"/>
          <c:order val="2"/>
          <c:tx>
            <c:strRef>
              <c:f>Sheet1!$F$4</c:f>
              <c:strCache>
                <c:ptCount val="1"/>
                <c:pt idx="0">
                  <c:v>Yes</c:v>
                </c:pt>
              </c:strCache>
            </c:strRef>
          </c:tx>
          <c:spPr>
            <a:solidFill>
              <a:schemeClr val="accent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Sheet1!$B$5:$C$8</c:f>
              <c:strCache>
                <c:ptCount val="3"/>
                <c:pt idx="0">
                  <c:v>Slower Recovery</c:v>
                </c:pt>
                <c:pt idx="1">
                  <c:v>Joint Pain/Injury</c:v>
                </c:pt>
                <c:pt idx="2">
                  <c:v>Reduced Strength</c:v>
                </c:pt>
              </c:strCache>
            </c:strRef>
          </c:cat>
          <c:val>
            <c:numRef>
              <c:f>Sheet1!$F$5:$F$8</c:f>
              <c:numCache>
                <c:formatCode>General</c:formatCode>
                <c:ptCount val="4"/>
                <c:pt idx="0">
                  <c:v>4</c:v>
                </c:pt>
                <c:pt idx="1">
                  <c:v>3</c:v>
                </c:pt>
                <c:pt idx="2">
                  <c:v>2</c:v>
                </c:pt>
              </c:numCache>
            </c:numRef>
          </c:val>
          <c:extLst>
            <c:ext xmlns:c16="http://schemas.microsoft.com/office/drawing/2014/chart" uri="{C3380CC4-5D6E-409C-BE32-E72D297353CC}">
              <c16:uniqueId val="{00000000-6BBF-44D2-8416-8EF39BF8FCAA}"/>
            </c:ext>
          </c:extLst>
        </c:ser>
        <c:ser>
          <c:idx val="4"/>
          <c:order val="4"/>
          <c:tx>
            <c:strRef>
              <c:f>Sheet1!$H$4</c:f>
              <c:strCache>
                <c:ptCount val="1"/>
                <c:pt idx="0">
                  <c:v>No</c:v>
                </c:pt>
              </c:strCache>
            </c:strRef>
          </c:tx>
          <c:spPr>
            <a:solidFill>
              <a:schemeClr val="accent2"/>
            </a:solidFill>
            <a:ln>
              <a:solidFill>
                <a:schemeClr val="accent2"/>
              </a:solidFill>
            </a:ln>
            <a:effectLst/>
          </c:spPr>
          <c:invertIfNegative val="0"/>
          <c:dLbls>
            <c:dLbl>
              <c:idx val="0"/>
              <c:delete val="1"/>
              <c:extLst>
                <c:ext xmlns:c15="http://schemas.microsoft.com/office/drawing/2012/chart" uri="{CE6537A1-D6FC-4f65-9D91-7224C49458BB}"/>
                <c:ext xmlns:c16="http://schemas.microsoft.com/office/drawing/2014/chart" uri="{C3380CC4-5D6E-409C-BE32-E72D297353CC}">
                  <c16:uniqueId val="{00000001-6BBF-44D2-8416-8EF39BF8FCAA}"/>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bg1"/>
                    </a:solidFill>
                    <a:latin typeface="Calibri" panose="020F0502020204030204" pitchFamily="34" charset="0"/>
                    <a:ea typeface="Calibri" panose="020F0502020204030204" pitchFamily="34" charset="0"/>
                    <a:cs typeface="Calibri" panose="020F0502020204030204" pitchFamily="34"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Sheet1!$B$5:$C$8</c:f>
              <c:strCache>
                <c:ptCount val="3"/>
                <c:pt idx="0">
                  <c:v>Slower Recovery</c:v>
                </c:pt>
                <c:pt idx="1">
                  <c:v>Joint Pain/Injury</c:v>
                </c:pt>
                <c:pt idx="2">
                  <c:v>Reduced Strength</c:v>
                </c:pt>
              </c:strCache>
            </c:strRef>
          </c:cat>
          <c:val>
            <c:numRef>
              <c:f>Sheet1!$H$5:$H$8</c:f>
              <c:numCache>
                <c:formatCode>General</c:formatCode>
                <c:ptCount val="4"/>
                <c:pt idx="0">
                  <c:v>0</c:v>
                </c:pt>
                <c:pt idx="1">
                  <c:v>1</c:v>
                </c:pt>
                <c:pt idx="2">
                  <c:v>2</c:v>
                </c:pt>
              </c:numCache>
            </c:numRef>
          </c:val>
          <c:extLst>
            <c:ext xmlns:c16="http://schemas.microsoft.com/office/drawing/2014/chart" uri="{C3380CC4-5D6E-409C-BE32-E72D297353CC}">
              <c16:uniqueId val="{00000002-6BBF-44D2-8416-8EF39BF8FCAA}"/>
            </c:ext>
          </c:extLst>
        </c:ser>
        <c:dLbls>
          <c:dLblPos val="inEnd"/>
          <c:showLegendKey val="0"/>
          <c:showVal val="1"/>
          <c:showCatName val="0"/>
          <c:showSerName val="0"/>
          <c:showPercent val="0"/>
          <c:showBubbleSize val="0"/>
        </c:dLbls>
        <c:gapWidth val="50"/>
        <c:overlap val="100"/>
        <c:axId val="849466767"/>
        <c:axId val="849465327"/>
        <c:extLst>
          <c:ext xmlns:c15="http://schemas.microsoft.com/office/drawing/2012/chart" uri="{02D57815-91ED-43cb-92C2-25804820EDAC}">
            <c15:filteredBarSeries>
              <c15:ser>
                <c:idx val="0"/>
                <c:order val="0"/>
                <c:tx>
                  <c:strRef>
                    <c:extLst>
                      <c:ext uri="{02D57815-91ED-43cb-92C2-25804820EDAC}">
                        <c15:formulaRef>
                          <c15:sqref>Sheet1!$D$4</c15:sqref>
                        </c15:formulaRef>
                      </c:ext>
                    </c:extLst>
                    <c:strCache>
                      <c:ptCount val="1"/>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Sheet1!$B$5:$C$8</c15:sqref>
                        </c15:formulaRef>
                      </c:ext>
                    </c:extLst>
                    <c:strCache>
                      <c:ptCount val="3"/>
                      <c:pt idx="0">
                        <c:v>Slower Recovery</c:v>
                      </c:pt>
                      <c:pt idx="1">
                        <c:v>Joint Pain/Injury</c:v>
                      </c:pt>
                      <c:pt idx="2">
                        <c:v>Reduced Strength</c:v>
                      </c:pt>
                    </c:strCache>
                  </c:strRef>
                </c:cat>
                <c:val>
                  <c:numRef>
                    <c:extLst>
                      <c:ext uri="{02D57815-91ED-43cb-92C2-25804820EDAC}">
                        <c15:formulaRef>
                          <c15:sqref>Sheet1!$D$5:$D$8</c15:sqref>
                        </c15:formulaRef>
                      </c:ext>
                    </c:extLst>
                    <c:numCache>
                      <c:formatCode>General</c:formatCode>
                      <c:ptCount val="4"/>
                    </c:numCache>
                  </c:numRef>
                </c:val>
                <c:extLst>
                  <c:ext xmlns:c16="http://schemas.microsoft.com/office/drawing/2014/chart" uri="{C3380CC4-5D6E-409C-BE32-E72D297353CC}">
                    <c16:uniqueId val="{00000003-6BBF-44D2-8416-8EF39BF8FCAA}"/>
                  </c:ext>
                </c:extLst>
              </c15:ser>
            </c15:filteredBarSeries>
            <c15:filteredBarSeries>
              <c15:ser>
                <c:idx val="1"/>
                <c:order val="1"/>
                <c:tx>
                  <c:strRef>
                    <c:extLst xmlns:c15="http://schemas.microsoft.com/office/drawing/2012/chart">
                      <c:ext xmlns:c15="http://schemas.microsoft.com/office/drawing/2012/chart" uri="{02D57815-91ED-43cb-92C2-25804820EDAC}">
                        <c15:formulaRef>
                          <c15:sqref>Sheet1!$E$4</c15:sqref>
                        </c15:formulaRef>
                      </c:ext>
                    </c:extLst>
                    <c:strCache>
                      <c:ptCount val="1"/>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Sheet1!$B$5:$C$8</c15:sqref>
                        </c15:formulaRef>
                      </c:ext>
                    </c:extLst>
                    <c:strCache>
                      <c:ptCount val="3"/>
                      <c:pt idx="0">
                        <c:v>Slower Recovery</c:v>
                      </c:pt>
                      <c:pt idx="1">
                        <c:v>Joint Pain/Injury</c:v>
                      </c:pt>
                      <c:pt idx="2">
                        <c:v>Reduced Strength</c:v>
                      </c:pt>
                    </c:strCache>
                  </c:strRef>
                </c:cat>
                <c:val>
                  <c:numRef>
                    <c:extLst xmlns:c15="http://schemas.microsoft.com/office/drawing/2012/chart">
                      <c:ext xmlns:c15="http://schemas.microsoft.com/office/drawing/2012/chart" uri="{02D57815-91ED-43cb-92C2-25804820EDAC}">
                        <c15:formulaRef>
                          <c15:sqref>Sheet1!$E$5:$E$8</c15:sqref>
                        </c15:formulaRef>
                      </c:ext>
                    </c:extLst>
                    <c:numCache>
                      <c:formatCode>General</c:formatCode>
                      <c:ptCount val="4"/>
                    </c:numCache>
                  </c:numRef>
                </c:val>
                <c:extLst>
                  <c:ext xmlns:c16="http://schemas.microsoft.com/office/drawing/2014/chart" uri="{C3380CC4-5D6E-409C-BE32-E72D297353CC}">
                    <c16:uniqueId val="{00000004-6BBF-44D2-8416-8EF39BF8FCAA}"/>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Sheet1!$G$4</c15:sqref>
                        </c15:formulaRef>
                      </c:ext>
                    </c:extLst>
                    <c:strCache>
                      <c:ptCount val="1"/>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xmlns:c15="http://schemas.microsoft.com/office/drawing/2012/chart">
                      <c:ext xmlns:c15="http://schemas.microsoft.com/office/drawing/2012/chart" uri="{02D57815-91ED-43cb-92C2-25804820EDAC}">
                        <c15:formulaRef>
                          <c15:sqref>Sheet1!$B$5:$C$8</c15:sqref>
                        </c15:formulaRef>
                      </c:ext>
                    </c:extLst>
                    <c:strCache>
                      <c:ptCount val="3"/>
                      <c:pt idx="0">
                        <c:v>Slower Recovery</c:v>
                      </c:pt>
                      <c:pt idx="1">
                        <c:v>Joint Pain/Injury</c:v>
                      </c:pt>
                      <c:pt idx="2">
                        <c:v>Reduced Strength</c:v>
                      </c:pt>
                    </c:strCache>
                  </c:strRef>
                </c:cat>
                <c:val>
                  <c:numRef>
                    <c:extLst xmlns:c15="http://schemas.microsoft.com/office/drawing/2012/chart">
                      <c:ext xmlns:c15="http://schemas.microsoft.com/office/drawing/2012/chart" uri="{02D57815-91ED-43cb-92C2-25804820EDAC}">
                        <c15:formulaRef>
                          <c15:sqref>Sheet1!$G$5:$G$8</c15:sqref>
                        </c15:formulaRef>
                      </c:ext>
                    </c:extLst>
                    <c:numCache>
                      <c:formatCode>General</c:formatCode>
                      <c:ptCount val="4"/>
                    </c:numCache>
                  </c:numRef>
                </c:val>
                <c:extLst>
                  <c:ext xmlns:c16="http://schemas.microsoft.com/office/drawing/2014/chart" uri="{C3380CC4-5D6E-409C-BE32-E72D297353CC}">
                    <c16:uniqueId val="{00000005-6BBF-44D2-8416-8EF39BF8FCAA}"/>
                  </c:ext>
                </c:extLst>
              </c15:ser>
            </c15:filteredBarSeries>
          </c:ext>
        </c:extLst>
      </c:barChart>
      <c:catAx>
        <c:axId val="84946676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crossAx val="849465327"/>
        <c:crosses val="autoZero"/>
        <c:auto val="1"/>
        <c:lblAlgn val="ctr"/>
        <c:lblOffset val="100"/>
        <c:noMultiLvlLbl val="0"/>
      </c:catAx>
      <c:valAx>
        <c:axId val="849465327"/>
        <c:scaling>
          <c:orientation val="minMax"/>
          <c:max val="4"/>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9466767"/>
        <c:crosses val="autoZero"/>
        <c:crossBetween val="between"/>
        <c:majorUnit val="1"/>
      </c:valAx>
      <c:spPr>
        <a:noFill/>
        <a:ln>
          <a:noFill/>
        </a:ln>
        <a:effectLst/>
      </c:spPr>
    </c:plotArea>
    <c:legend>
      <c:legendPos val="b"/>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GB"/>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4E0CD0-4E16-4566-9069-441F49486A2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3633057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4E0CD0-4E16-4566-9069-441F49486A2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2028154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GB"/>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tint val="82000"/>
                  </a:schemeClr>
                </a:solidFill>
              </a:defRPr>
            </a:lvl1pPr>
            <a:lvl2pPr marL="2018355" indent="0">
              <a:buNone/>
              <a:defRPr sz="8829">
                <a:solidFill>
                  <a:schemeClr val="tx1">
                    <a:tint val="82000"/>
                  </a:schemeClr>
                </a:solidFill>
              </a:defRPr>
            </a:lvl2pPr>
            <a:lvl3pPr marL="4036710" indent="0">
              <a:buNone/>
              <a:defRPr sz="7946">
                <a:solidFill>
                  <a:schemeClr val="tx1">
                    <a:tint val="82000"/>
                  </a:schemeClr>
                </a:solidFill>
              </a:defRPr>
            </a:lvl3pPr>
            <a:lvl4pPr marL="6055065" indent="0">
              <a:buNone/>
              <a:defRPr sz="7063">
                <a:solidFill>
                  <a:schemeClr val="tx1">
                    <a:tint val="82000"/>
                  </a:schemeClr>
                </a:solidFill>
              </a:defRPr>
            </a:lvl4pPr>
            <a:lvl5pPr marL="8073420" indent="0">
              <a:buNone/>
              <a:defRPr sz="7063">
                <a:solidFill>
                  <a:schemeClr val="tx1">
                    <a:tint val="82000"/>
                  </a:schemeClr>
                </a:solidFill>
              </a:defRPr>
            </a:lvl5pPr>
            <a:lvl6pPr marL="10091776" indent="0">
              <a:buNone/>
              <a:defRPr sz="7063">
                <a:solidFill>
                  <a:schemeClr val="tx1">
                    <a:tint val="82000"/>
                  </a:schemeClr>
                </a:solidFill>
              </a:defRPr>
            </a:lvl6pPr>
            <a:lvl7pPr marL="12110131" indent="0">
              <a:buNone/>
              <a:defRPr sz="7063">
                <a:solidFill>
                  <a:schemeClr val="tx1">
                    <a:tint val="82000"/>
                  </a:schemeClr>
                </a:solidFill>
              </a:defRPr>
            </a:lvl7pPr>
            <a:lvl8pPr marL="14128486" indent="0">
              <a:buNone/>
              <a:defRPr sz="7063">
                <a:solidFill>
                  <a:schemeClr val="tx1">
                    <a:tint val="82000"/>
                  </a:schemeClr>
                </a:solidFill>
              </a:defRPr>
            </a:lvl8pPr>
            <a:lvl9pPr marL="16146841" indent="0">
              <a:buNone/>
              <a:defRPr sz="706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4E0CD0-4E16-4566-9069-441F49486A2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178636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4E0CD0-4E16-4566-9069-441F49486A20}"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3063997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GB"/>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4E0CD0-4E16-4566-9069-441F49486A20}"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1878409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14E0CD0-4E16-4566-9069-441F49486A20}"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2928158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4E0CD0-4E16-4566-9069-441F49486A20}"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4154574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114E0CD0-4E16-4566-9069-441F49486A20}"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3074904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GB"/>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GB"/>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114E0CD0-4E16-4566-9069-441F49486A20}"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3945081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4E0CD0-4E16-4566-9069-441F49486A2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2303538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4E0CD0-4E16-4566-9069-441F49486A20}"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467C26-9133-4E10-8128-F1AD6810B3EE}" type="slidenum">
              <a:rPr lang="en-GB" smtClean="0"/>
              <a:t>‹#›</a:t>
            </a:fld>
            <a:endParaRPr lang="en-GB"/>
          </a:p>
        </p:txBody>
      </p:sp>
    </p:spTree>
    <p:extLst>
      <p:ext uri="{BB962C8B-B14F-4D97-AF65-F5344CB8AC3E}">
        <p14:creationId xmlns:p14="http://schemas.microsoft.com/office/powerpoint/2010/main" val="3051955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82000"/>
                  </a:schemeClr>
                </a:solidFill>
              </a:defRPr>
            </a:lvl1pPr>
          </a:lstStyle>
          <a:p>
            <a:fld id="{114E0CD0-4E16-4566-9069-441F49486A20}" type="datetimeFigureOut">
              <a:rPr lang="en-GB" smtClean="0"/>
              <a:t>20/04/2026</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82000"/>
                  </a:schemeClr>
                </a:solidFill>
              </a:defRPr>
            </a:lvl1pPr>
          </a:lstStyle>
          <a:p>
            <a:fld id="{BB467C26-9133-4E10-8128-F1AD6810B3EE}" type="slidenum">
              <a:rPr lang="en-GB" smtClean="0"/>
              <a:t>‹#›</a:t>
            </a:fld>
            <a:endParaRPr lang="en-GB"/>
          </a:p>
        </p:txBody>
      </p:sp>
    </p:spTree>
    <p:extLst>
      <p:ext uri="{BB962C8B-B14F-4D97-AF65-F5344CB8AC3E}">
        <p14:creationId xmlns:p14="http://schemas.microsoft.com/office/powerpoint/2010/main" val="1345769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D4BC868-F98F-7302-7C32-83A1CD11C4C0}"/>
              </a:ext>
            </a:extLst>
          </p:cNvPr>
          <p:cNvSpPr/>
          <p:nvPr/>
        </p:nvSpPr>
        <p:spPr>
          <a:xfrm>
            <a:off x="793" y="-188258"/>
            <a:ext cx="42803763" cy="3200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3601A9AD-51F7-FD61-3E8C-B12FD34A0D3C}"/>
              </a:ext>
            </a:extLst>
          </p:cNvPr>
          <p:cNvSpPr/>
          <p:nvPr/>
        </p:nvSpPr>
        <p:spPr>
          <a:xfrm>
            <a:off x="0" y="3012142"/>
            <a:ext cx="42803763" cy="376518"/>
          </a:xfrm>
          <a:prstGeom prst="rect">
            <a:avLst/>
          </a:prstGeom>
          <a:solidFill>
            <a:schemeClr val="accent2"/>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cxnSp>
        <p:nvCxnSpPr>
          <p:cNvPr id="7" name="Straight Connector 6">
            <a:extLst>
              <a:ext uri="{FF2B5EF4-FFF2-40B4-BE49-F238E27FC236}">
                <a16:creationId xmlns:a16="http://schemas.microsoft.com/office/drawing/2014/main" id="{BF2FE652-1CA4-0F8E-C127-2A26B735D7E2}"/>
              </a:ext>
            </a:extLst>
          </p:cNvPr>
          <p:cNvCxnSpPr>
            <a:cxnSpLocks/>
          </p:cNvCxnSpPr>
          <p:nvPr/>
        </p:nvCxnSpPr>
        <p:spPr>
          <a:xfrm>
            <a:off x="12760325" y="3388660"/>
            <a:ext cx="0" cy="27074812"/>
          </a:xfrm>
          <a:prstGeom prst="line">
            <a:avLst/>
          </a:prstGeom>
          <a:ln w="76200"/>
        </p:spPr>
        <p:style>
          <a:lnRef idx="3">
            <a:schemeClr val="accent2"/>
          </a:lnRef>
          <a:fillRef idx="0">
            <a:schemeClr val="accent2"/>
          </a:fillRef>
          <a:effectRef idx="2">
            <a:schemeClr val="accent2"/>
          </a:effectRef>
          <a:fontRef idx="minor">
            <a:schemeClr val="tx1"/>
          </a:fontRef>
        </p:style>
      </p:cxnSp>
      <p:cxnSp>
        <p:nvCxnSpPr>
          <p:cNvPr id="9" name="Straight Connector 8">
            <a:extLst>
              <a:ext uri="{FF2B5EF4-FFF2-40B4-BE49-F238E27FC236}">
                <a16:creationId xmlns:a16="http://schemas.microsoft.com/office/drawing/2014/main" id="{6F7AA521-58A1-A586-E882-1BC8D3364402}"/>
              </a:ext>
            </a:extLst>
          </p:cNvPr>
          <p:cNvCxnSpPr>
            <a:cxnSpLocks/>
          </p:cNvCxnSpPr>
          <p:nvPr/>
        </p:nvCxnSpPr>
        <p:spPr>
          <a:xfrm>
            <a:off x="30043438" y="3388660"/>
            <a:ext cx="0" cy="27074812"/>
          </a:xfrm>
          <a:prstGeom prst="line">
            <a:avLst/>
          </a:prstGeom>
          <a:ln w="76200"/>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E1895872-369C-0272-11CA-9E09627D4A84}"/>
              </a:ext>
            </a:extLst>
          </p:cNvPr>
          <p:cNvSpPr txBox="1"/>
          <p:nvPr/>
        </p:nvSpPr>
        <p:spPr>
          <a:xfrm>
            <a:off x="340029" y="4114800"/>
            <a:ext cx="12080265" cy="923330"/>
          </a:xfrm>
          <a:prstGeom prst="rect">
            <a:avLst/>
          </a:prstGeom>
          <a:noFill/>
        </p:spPr>
        <p:txBody>
          <a:bodyPr wrap="square" rtlCol="0">
            <a:spAutoFit/>
          </a:bodyPr>
          <a:lstStyle/>
          <a:p>
            <a:pPr algn="ctr"/>
            <a:r>
              <a:rPr lang="en-GB" sz="5400" b="1" dirty="0">
                <a:solidFill>
                  <a:schemeClr val="accent1"/>
                </a:solidFill>
                <a:latin typeface="Calibri" panose="020F0502020204030204" pitchFamily="34" charset="0"/>
                <a:ea typeface="Calibri" panose="020F0502020204030204" pitchFamily="34" charset="0"/>
                <a:cs typeface="Calibri" panose="020F0502020204030204" pitchFamily="34" charset="0"/>
              </a:rPr>
              <a:t>Introduction</a:t>
            </a:r>
          </a:p>
        </p:txBody>
      </p:sp>
      <p:sp>
        <p:nvSpPr>
          <p:cNvPr id="14" name="TextBox 13">
            <a:extLst>
              <a:ext uri="{FF2B5EF4-FFF2-40B4-BE49-F238E27FC236}">
                <a16:creationId xmlns:a16="http://schemas.microsoft.com/office/drawing/2014/main" id="{846E6B93-38AC-8A5F-6577-F528B22E4F6E}"/>
              </a:ext>
            </a:extLst>
          </p:cNvPr>
          <p:cNvSpPr txBox="1"/>
          <p:nvPr/>
        </p:nvSpPr>
        <p:spPr>
          <a:xfrm>
            <a:off x="340027" y="5271561"/>
            <a:ext cx="12080265" cy="8463855"/>
          </a:xfrm>
          <a:prstGeom prst="rect">
            <a:avLst/>
          </a:prstGeom>
          <a:noFill/>
        </p:spPr>
        <p:txBody>
          <a:bodyPr wrap="square" rtlCol="0">
            <a:spAutoFit/>
          </a:bodyPr>
          <a:lstStyle/>
          <a:p>
            <a:pPr algn="just"/>
            <a:r>
              <a:rPr lang="en-GB" sz="3400" dirty="0">
                <a:latin typeface="Calibri" panose="020F0502020204030204" pitchFamily="34" charset="0"/>
                <a:ea typeface="Calibri" panose="020F0502020204030204" pitchFamily="34" charset="0"/>
                <a:cs typeface="Calibri" panose="020F0502020204030204" pitchFamily="34" charset="0"/>
              </a:rPr>
              <a:t>As individuals age, they inevitably experience a physiological decline in muscle mass and recovery, a condition known as sarcopenia. Granic et al. (2022) confirmed that this onset typically occurs during middle age and is often exacerbated by anabolic resistance, as described by Prokopidis et al. (2021), which represents a complex attenuation of the muscle protein synthesis response to both exercise and nutrition. Although this represents a significant challenge to global functional longevity, extensive clinical data remain largely focused on sedentary or frail populations. Aslam et al. (2025) identified a significant research gap concerning the "recreational" gym-goer, whose physiological needs and psychological motivations differ vastly from clinical cohorts. This qualitative study addresses this critical knowledge void by examining how adults over 40 perceive age-related changes and autonomously adapt their resistance training and dietary strategies to sustain physical performance.</a:t>
            </a:r>
          </a:p>
        </p:txBody>
      </p:sp>
      <p:sp>
        <p:nvSpPr>
          <p:cNvPr id="16" name="TextBox 15">
            <a:extLst>
              <a:ext uri="{FF2B5EF4-FFF2-40B4-BE49-F238E27FC236}">
                <a16:creationId xmlns:a16="http://schemas.microsoft.com/office/drawing/2014/main" id="{382199DD-7DD2-ACC0-F599-642E9FF7B2D3}"/>
              </a:ext>
            </a:extLst>
          </p:cNvPr>
          <p:cNvSpPr txBox="1"/>
          <p:nvPr/>
        </p:nvSpPr>
        <p:spPr>
          <a:xfrm>
            <a:off x="-66253" y="14465883"/>
            <a:ext cx="12619205" cy="923330"/>
          </a:xfrm>
          <a:prstGeom prst="rect">
            <a:avLst/>
          </a:prstGeom>
          <a:noFill/>
        </p:spPr>
        <p:txBody>
          <a:bodyPr wrap="square">
            <a:spAutoFit/>
          </a:bodyPr>
          <a:lstStyle/>
          <a:p>
            <a:pPr algn="ctr"/>
            <a:r>
              <a:rPr lang="en-GB" sz="5400" b="1" dirty="0">
                <a:solidFill>
                  <a:schemeClr val="accent1"/>
                </a:solidFill>
                <a:latin typeface="Calibri" panose="020F0502020204030204" pitchFamily="34" charset="0"/>
                <a:ea typeface="Calibri" panose="020F0502020204030204" pitchFamily="34" charset="0"/>
                <a:cs typeface="Calibri" panose="020F0502020204030204" pitchFamily="34" charset="0"/>
              </a:rPr>
              <a:t>Objective</a:t>
            </a:r>
          </a:p>
        </p:txBody>
      </p:sp>
      <p:sp>
        <p:nvSpPr>
          <p:cNvPr id="18" name="TextBox 17">
            <a:extLst>
              <a:ext uri="{FF2B5EF4-FFF2-40B4-BE49-F238E27FC236}">
                <a16:creationId xmlns:a16="http://schemas.microsoft.com/office/drawing/2014/main" id="{A3116ECC-EB00-8139-1170-886923491F9D}"/>
              </a:ext>
            </a:extLst>
          </p:cNvPr>
          <p:cNvSpPr txBox="1"/>
          <p:nvPr/>
        </p:nvSpPr>
        <p:spPr>
          <a:xfrm>
            <a:off x="358820" y="15604036"/>
            <a:ext cx="12080263" cy="2185214"/>
          </a:xfrm>
          <a:prstGeom prst="rect">
            <a:avLst/>
          </a:prstGeom>
          <a:noFill/>
        </p:spPr>
        <p:txBody>
          <a:bodyPr wrap="square" rtlCol="0">
            <a:spAutoFit/>
          </a:bodyPr>
          <a:lstStyle/>
          <a:p>
            <a:pPr algn="just"/>
            <a:r>
              <a:rPr lang="en-GB" sz="3400" dirty="0">
                <a:latin typeface="Calibri" panose="020F0502020204030204" pitchFamily="34" charset="0"/>
                <a:ea typeface="Calibri" panose="020F0502020204030204" pitchFamily="34" charset="0"/>
                <a:cs typeface="Calibri" panose="020F0502020204030204" pitchFamily="34" charset="0"/>
              </a:rPr>
              <a:t>This qualitative study sought to assess the perceptions of sarcopenia and recovery among resistance-trained adults aged 40 years and older, as well as to identify the specific dietary and exercise strategies employed to counteract age-related decline.</a:t>
            </a:r>
          </a:p>
        </p:txBody>
      </p:sp>
      <p:sp>
        <p:nvSpPr>
          <p:cNvPr id="19" name="TextBox 18">
            <a:extLst>
              <a:ext uri="{FF2B5EF4-FFF2-40B4-BE49-F238E27FC236}">
                <a16:creationId xmlns:a16="http://schemas.microsoft.com/office/drawing/2014/main" id="{CE0B9388-1248-789C-0FB7-4E009F5AFB1F}"/>
              </a:ext>
            </a:extLst>
          </p:cNvPr>
          <p:cNvSpPr txBox="1"/>
          <p:nvPr/>
        </p:nvSpPr>
        <p:spPr>
          <a:xfrm>
            <a:off x="321289" y="19236685"/>
            <a:ext cx="12080262" cy="7417415"/>
          </a:xfrm>
          <a:prstGeom prst="rect">
            <a:avLst/>
          </a:prstGeom>
          <a:noFill/>
        </p:spPr>
        <p:txBody>
          <a:bodyPr wrap="square" rtlCol="0">
            <a:spAutoFit/>
          </a:bodyPr>
          <a:lstStyle/>
          <a:p>
            <a:pPr algn="just"/>
            <a:r>
              <a:rPr lang="en-GB" sz="3400" dirty="0">
                <a:latin typeface="Calibri" panose="020F0502020204030204" pitchFamily="34" charset="0"/>
                <a:ea typeface="Calibri" panose="020F0502020204030204" pitchFamily="34" charset="0"/>
                <a:cs typeface="Calibri" panose="020F0502020204030204" pitchFamily="34" charset="0"/>
              </a:rPr>
              <a:t>This study utilised a qualitative descriptive methodology within the interpretivist paradigm. As proposed by Wells and Giacco (2024), this framework was chosen to investigate the participants lived experiences and the personal meanings associated with recreational gym activities. A convenience sample of four adults (age &gt; 40 years) who engaged in resistance training at least twice a week was recruited. Data collection involved a three-day food diary and training logs to document the participants’ dietary and exercise practices. Consistent with Villamin et al. (2024), these were supplemented by semi-structured interviews to explore perceptions of age-related changes and questionnaires to assess the participants' training and nutritional knowledge. Thematic analysis, following Braun and Clarke’s (2006) six-phase framework, was used to identify recurring patterns and themes in the data.</a:t>
            </a:r>
          </a:p>
        </p:txBody>
      </p:sp>
      <p:sp>
        <p:nvSpPr>
          <p:cNvPr id="21" name="TextBox 20">
            <a:extLst>
              <a:ext uri="{FF2B5EF4-FFF2-40B4-BE49-F238E27FC236}">
                <a16:creationId xmlns:a16="http://schemas.microsoft.com/office/drawing/2014/main" id="{88A85CE2-9F0B-3254-4A37-04F72DAD2C31}"/>
              </a:ext>
            </a:extLst>
          </p:cNvPr>
          <p:cNvSpPr txBox="1"/>
          <p:nvPr/>
        </p:nvSpPr>
        <p:spPr>
          <a:xfrm>
            <a:off x="884238" y="18205359"/>
            <a:ext cx="10718221" cy="923330"/>
          </a:xfrm>
          <a:prstGeom prst="rect">
            <a:avLst/>
          </a:prstGeom>
          <a:noFill/>
        </p:spPr>
        <p:txBody>
          <a:bodyPr wrap="square">
            <a:spAutoFit/>
          </a:bodyPr>
          <a:lstStyle/>
          <a:p>
            <a:pPr algn="ctr"/>
            <a:r>
              <a:rPr lang="en-GB" sz="5400" b="1" dirty="0">
                <a:solidFill>
                  <a:schemeClr val="accent1"/>
                </a:solidFill>
                <a:latin typeface="Calibri" panose="020F0502020204030204" pitchFamily="34" charset="0"/>
                <a:ea typeface="Calibri" panose="020F0502020204030204" pitchFamily="34" charset="0"/>
                <a:cs typeface="Calibri" panose="020F0502020204030204" pitchFamily="34" charset="0"/>
              </a:rPr>
              <a:t>Methods</a:t>
            </a:r>
            <a:endParaRPr lang="en-GB" sz="5400" dirty="0">
              <a:solidFill>
                <a:schemeClr val="accent1"/>
              </a:solidFill>
            </a:endParaRPr>
          </a:p>
        </p:txBody>
      </p:sp>
      <p:sp>
        <p:nvSpPr>
          <p:cNvPr id="22" name="TextBox 21">
            <a:extLst>
              <a:ext uri="{FF2B5EF4-FFF2-40B4-BE49-F238E27FC236}">
                <a16:creationId xmlns:a16="http://schemas.microsoft.com/office/drawing/2014/main" id="{F162AB23-958F-A42F-758E-86340B35FBD3}"/>
              </a:ext>
            </a:extLst>
          </p:cNvPr>
          <p:cNvSpPr txBox="1"/>
          <p:nvPr/>
        </p:nvSpPr>
        <p:spPr>
          <a:xfrm>
            <a:off x="30632408" y="5038129"/>
            <a:ext cx="11513113" cy="13572946"/>
          </a:xfrm>
          <a:prstGeom prst="rect">
            <a:avLst/>
          </a:prstGeom>
          <a:noFill/>
        </p:spPr>
        <p:txBody>
          <a:bodyPr wrap="square" rtlCol="0">
            <a:spAutoFit/>
          </a:bodyPr>
          <a:lstStyle/>
          <a:p>
            <a:pPr algn="just"/>
            <a:r>
              <a:rPr lang="en-GB" sz="3600" b="1" dirty="0">
                <a:latin typeface="Calibri" panose="020F0502020204030204" pitchFamily="34" charset="0"/>
                <a:ea typeface="Calibri" panose="020F0502020204030204" pitchFamily="34" charset="0"/>
                <a:cs typeface="Calibri" panose="020F0502020204030204" pitchFamily="34" charset="0"/>
              </a:rPr>
              <a:t>Perceptions &amp; Physical Change</a:t>
            </a:r>
            <a:endParaRPr lang="en-GB" sz="3600" dirty="0">
              <a:latin typeface="Calibri" panose="020F0502020204030204" pitchFamily="34" charset="0"/>
              <a:ea typeface="Calibri" panose="020F0502020204030204" pitchFamily="34" charset="0"/>
              <a:cs typeface="Calibri" panose="020F0502020204030204" pitchFamily="34" charset="0"/>
            </a:endParaRPr>
          </a:p>
          <a:p>
            <a:pPr algn="just"/>
            <a:r>
              <a:rPr lang="en-GB" sz="3400" dirty="0">
                <a:latin typeface="Calibri" panose="020F0502020204030204" pitchFamily="34" charset="0"/>
                <a:ea typeface="Calibri" panose="020F0502020204030204" pitchFamily="34" charset="0"/>
                <a:cs typeface="Calibri" panose="020F0502020204030204" pitchFamily="34" charset="0"/>
              </a:rPr>
              <a:t>All participants (n=4) reported that aging resulted in slower recovery, (Figure 3) corroborating Granic et al. (2022) regarding physiological decline in middle age. Seventy-five percent (n=3) of the participants experienced chronic joint pain, predominantly in the rotator cuff or sacroiliac joints (Figure 3). A "Strength Paradox" was observed; while Aslam </a:t>
            </a:r>
            <a:r>
              <a:rPr lang="en-GB" sz="3400" i="1" dirty="0">
                <a:latin typeface="Calibri" panose="020F0502020204030204" pitchFamily="34" charset="0"/>
                <a:ea typeface="Calibri" panose="020F0502020204030204" pitchFamily="34" charset="0"/>
                <a:cs typeface="Calibri" panose="020F0502020204030204" pitchFamily="34" charset="0"/>
              </a:rPr>
              <a:t>et al. </a:t>
            </a:r>
            <a:r>
              <a:rPr lang="en-GB" sz="3400" dirty="0">
                <a:latin typeface="Calibri" panose="020F0502020204030204" pitchFamily="34" charset="0"/>
                <a:ea typeface="Calibri" panose="020F0502020204030204" pitchFamily="34" charset="0"/>
                <a:cs typeface="Calibri" panose="020F0502020204030204" pitchFamily="34" charset="0"/>
              </a:rPr>
              <a:t>(2025) identify neuromuscular decline as a standard aging factor, half of this cohort maintained or enhanced strength through "progressive overload”, (Figure 4) suggesting that specific training methodologies can influence physiological outcomes despite chronological age.</a:t>
            </a:r>
          </a:p>
          <a:p>
            <a:pPr algn="just"/>
            <a:r>
              <a:rPr lang="en-GB" sz="3600" b="1" dirty="0">
                <a:latin typeface="Calibri" panose="020F0502020204030204" pitchFamily="34" charset="0"/>
                <a:ea typeface="Calibri" panose="020F0502020204030204" pitchFamily="34" charset="0"/>
                <a:cs typeface="Calibri" panose="020F0502020204030204" pitchFamily="34" charset="0"/>
              </a:rPr>
              <a:t>Adaptations &amp; Nutrition</a:t>
            </a:r>
            <a:endParaRPr lang="en-GB" sz="3600" dirty="0">
              <a:latin typeface="Calibri" panose="020F0502020204030204" pitchFamily="34" charset="0"/>
              <a:ea typeface="Calibri" panose="020F0502020204030204" pitchFamily="34" charset="0"/>
              <a:cs typeface="Calibri" panose="020F0502020204030204" pitchFamily="34" charset="0"/>
            </a:endParaRPr>
          </a:p>
          <a:p>
            <a:pPr algn="just"/>
            <a:r>
              <a:rPr lang="en-GB" sz="3400" dirty="0">
                <a:latin typeface="Calibri" panose="020F0502020204030204" pitchFamily="34" charset="0"/>
                <a:ea typeface="Calibri" panose="020F0502020204030204" pitchFamily="34" charset="0"/>
                <a:cs typeface="Calibri" panose="020F0502020204030204" pitchFamily="34" charset="0"/>
              </a:rPr>
              <a:t>All participants increased their rest days to manage fatigue, consistent with the recovery demands noted by Granic </a:t>
            </a:r>
            <a:r>
              <a:rPr lang="en-GB" sz="3400" i="1" dirty="0">
                <a:latin typeface="Calibri" panose="020F0502020204030204" pitchFamily="34" charset="0"/>
                <a:ea typeface="Calibri" panose="020F0502020204030204" pitchFamily="34" charset="0"/>
                <a:cs typeface="Calibri" panose="020F0502020204030204" pitchFamily="34" charset="0"/>
              </a:rPr>
              <a:t>et al. </a:t>
            </a:r>
            <a:r>
              <a:rPr lang="en-GB" sz="3400" dirty="0">
                <a:latin typeface="Calibri" panose="020F0502020204030204" pitchFamily="34" charset="0"/>
                <a:ea typeface="Calibri" panose="020F0502020204030204" pitchFamily="34" charset="0"/>
                <a:cs typeface="Calibri" panose="020F0502020204030204" pitchFamily="34" charset="0"/>
              </a:rPr>
              <a:t>(2022) (Figure 4). Seventy-five percent (n=3) modified routines to prioritise technique and mobility, aligning with Tamariz-Ellemann </a:t>
            </a:r>
            <a:r>
              <a:rPr lang="en-GB" sz="3400" i="1" dirty="0">
                <a:latin typeface="Calibri" panose="020F0502020204030204" pitchFamily="34" charset="0"/>
                <a:ea typeface="Calibri" panose="020F0502020204030204" pitchFamily="34" charset="0"/>
                <a:cs typeface="Calibri" panose="020F0502020204030204" pitchFamily="34" charset="0"/>
              </a:rPr>
              <a:t>et al. </a:t>
            </a:r>
            <a:r>
              <a:rPr lang="en-GB" sz="3400" dirty="0">
                <a:latin typeface="Calibri" panose="020F0502020204030204" pitchFamily="34" charset="0"/>
                <a:ea typeface="Calibri" panose="020F0502020204030204" pitchFamily="34" charset="0"/>
                <a:cs typeface="Calibri" panose="020F0502020204030204" pitchFamily="34" charset="0"/>
              </a:rPr>
              <a:t>(2022) to preserve their joint integrity (Figure 4). Despite neuromuscular shifts, these adaptations preserved the performance levels. Furthermore, 75% (n=3) increased their protein intake via lean meats and supplements to counteract "anabolic resistance”, as described by Prokopidis </a:t>
            </a:r>
            <a:r>
              <a:rPr lang="en-GB" sz="3400" i="1" dirty="0">
                <a:latin typeface="Calibri" panose="020F0502020204030204" pitchFamily="34" charset="0"/>
                <a:ea typeface="Calibri" panose="020F0502020204030204" pitchFamily="34" charset="0"/>
                <a:cs typeface="Calibri" panose="020F0502020204030204" pitchFamily="34" charset="0"/>
              </a:rPr>
              <a:t>et al</a:t>
            </a:r>
            <a:r>
              <a:rPr lang="en-GB" sz="3400" dirty="0">
                <a:latin typeface="Calibri" panose="020F0502020204030204" pitchFamily="34" charset="0"/>
                <a:ea typeface="Calibri" panose="020F0502020204030204" pitchFamily="34" charset="0"/>
                <a:cs typeface="Calibri" panose="020F0502020204030204" pitchFamily="34" charset="0"/>
              </a:rPr>
              <a:t>. (2021) (Figure 4, Figure 5. All participants self-rated their nutrition knowledge as "Moderate to High”, actively utilising dietary strategies to combat sarcopenia (Figure 4)</a:t>
            </a:r>
          </a:p>
        </p:txBody>
      </p:sp>
      <p:sp>
        <p:nvSpPr>
          <p:cNvPr id="24" name="TextBox 23">
            <a:extLst>
              <a:ext uri="{FF2B5EF4-FFF2-40B4-BE49-F238E27FC236}">
                <a16:creationId xmlns:a16="http://schemas.microsoft.com/office/drawing/2014/main" id="{EBAB9023-F92B-978D-09AD-4139012FF357}"/>
              </a:ext>
            </a:extLst>
          </p:cNvPr>
          <p:cNvSpPr txBox="1"/>
          <p:nvPr/>
        </p:nvSpPr>
        <p:spPr>
          <a:xfrm>
            <a:off x="32207490" y="4015026"/>
            <a:ext cx="8432221" cy="830997"/>
          </a:xfrm>
          <a:prstGeom prst="rect">
            <a:avLst/>
          </a:prstGeom>
          <a:noFill/>
        </p:spPr>
        <p:txBody>
          <a:bodyPr wrap="square">
            <a:spAutoFit/>
          </a:bodyPr>
          <a:lstStyle/>
          <a:p>
            <a:pPr algn="ctr"/>
            <a:r>
              <a:rPr lang="en-GB" sz="4800" b="1" dirty="0">
                <a:solidFill>
                  <a:schemeClr val="accent1"/>
                </a:solidFill>
                <a:latin typeface="Calibri" panose="020F0502020204030204" pitchFamily="34" charset="0"/>
                <a:ea typeface="Calibri" panose="020F0502020204030204" pitchFamily="34" charset="0"/>
                <a:cs typeface="Calibri" panose="020F0502020204030204" pitchFamily="34" charset="0"/>
              </a:rPr>
              <a:t>Results</a:t>
            </a:r>
            <a:endParaRPr lang="en-GB" sz="4800" dirty="0"/>
          </a:p>
        </p:txBody>
      </p:sp>
      <p:sp>
        <p:nvSpPr>
          <p:cNvPr id="27" name="TextBox 26">
            <a:extLst>
              <a:ext uri="{FF2B5EF4-FFF2-40B4-BE49-F238E27FC236}">
                <a16:creationId xmlns:a16="http://schemas.microsoft.com/office/drawing/2014/main" id="{91D3899C-3887-AEE0-3CAA-E5E3CBF638A2}"/>
              </a:ext>
            </a:extLst>
          </p:cNvPr>
          <p:cNvSpPr txBox="1"/>
          <p:nvPr/>
        </p:nvSpPr>
        <p:spPr>
          <a:xfrm>
            <a:off x="30760988" y="19862295"/>
            <a:ext cx="11658590" cy="8987076"/>
          </a:xfrm>
          <a:prstGeom prst="rect">
            <a:avLst/>
          </a:prstGeom>
          <a:noFill/>
        </p:spPr>
        <p:txBody>
          <a:bodyPr wrap="square" rtlCol="0">
            <a:spAutoFit/>
          </a:bodyPr>
          <a:lstStyle/>
          <a:p>
            <a:pPr algn="just"/>
            <a:r>
              <a:rPr lang="en-GB" sz="3400" dirty="0">
                <a:latin typeface="Calibri" panose="020F0502020204030204" pitchFamily="34" charset="0"/>
                <a:ea typeface="Calibri" panose="020F0502020204030204" pitchFamily="34" charset="0"/>
                <a:cs typeface="Calibri" panose="020F0502020204030204" pitchFamily="34" charset="0"/>
              </a:rPr>
              <a:t>The findings reveal a 'Strength Paradox', wherein subjective performance (M=6.5) does not correspond with biological aging trends. As observed by Prokopidis et al. (2021), although neuromuscular decline is a natural phenomenon, elevated subjective scores indicate 'functional resilience'. This resilience is corroborated by Figure 4, which demonstrates a 75% adoption rate of high-protein diets aimed at mitigating anabolic resistance in older adults. This suggests that recreational gym-goers employ a dual strategy: psychological adaptations to maintain their 'athletic identity' and specific nutritional interventions to prevent reaching the clinical sarcopenia threshold. As depicted in the Narrative Cluster (Figure 5), these actions are driven by a high degree of health literacy and self-directed agency. Future research should investigate the neurophysiological underpinnings, particularly motor unit stability, to enhance our understanding of the relationship between resistance training and functional longevity in non-elite populations.</a:t>
            </a:r>
          </a:p>
        </p:txBody>
      </p:sp>
      <p:sp>
        <p:nvSpPr>
          <p:cNvPr id="29" name="TextBox 28">
            <a:extLst>
              <a:ext uri="{FF2B5EF4-FFF2-40B4-BE49-F238E27FC236}">
                <a16:creationId xmlns:a16="http://schemas.microsoft.com/office/drawing/2014/main" id="{2BFED3A2-4D36-CF79-34E6-F57D71A2EE19}"/>
              </a:ext>
            </a:extLst>
          </p:cNvPr>
          <p:cNvSpPr txBox="1"/>
          <p:nvPr/>
        </p:nvSpPr>
        <p:spPr>
          <a:xfrm>
            <a:off x="32546926" y="18775020"/>
            <a:ext cx="7684076" cy="923330"/>
          </a:xfrm>
          <a:prstGeom prst="rect">
            <a:avLst/>
          </a:prstGeom>
          <a:noFill/>
        </p:spPr>
        <p:txBody>
          <a:bodyPr wrap="square">
            <a:spAutoFit/>
          </a:bodyPr>
          <a:lstStyle/>
          <a:p>
            <a:pPr algn="ctr"/>
            <a:r>
              <a:rPr lang="en-GB" sz="5400" b="1" dirty="0">
                <a:solidFill>
                  <a:schemeClr val="accent1"/>
                </a:solidFill>
                <a:latin typeface="Calibri" panose="020F0502020204030204" pitchFamily="34" charset="0"/>
                <a:ea typeface="Calibri" panose="020F0502020204030204" pitchFamily="34" charset="0"/>
                <a:cs typeface="Calibri" panose="020F0502020204030204" pitchFamily="34" charset="0"/>
              </a:rPr>
              <a:t>Conclusion</a:t>
            </a:r>
            <a:endParaRPr lang="en-GB" sz="5400" dirty="0"/>
          </a:p>
        </p:txBody>
      </p:sp>
      <p:sp>
        <p:nvSpPr>
          <p:cNvPr id="39" name="TextBox 38">
            <a:extLst>
              <a:ext uri="{FF2B5EF4-FFF2-40B4-BE49-F238E27FC236}">
                <a16:creationId xmlns:a16="http://schemas.microsoft.com/office/drawing/2014/main" id="{3945B52A-96E8-5091-5E4D-4B35AD51662F}"/>
              </a:ext>
            </a:extLst>
          </p:cNvPr>
          <p:cNvSpPr txBox="1"/>
          <p:nvPr/>
        </p:nvSpPr>
        <p:spPr>
          <a:xfrm>
            <a:off x="-2" y="282991"/>
            <a:ext cx="42803765" cy="1015663"/>
          </a:xfrm>
          <a:prstGeom prst="rect">
            <a:avLst/>
          </a:prstGeom>
          <a:noFill/>
          <a:ln>
            <a:solidFill>
              <a:schemeClr val="accent1">
                <a:lumMod val="75000"/>
              </a:schemeClr>
            </a:solidFill>
          </a:ln>
        </p:spPr>
        <p:txBody>
          <a:bodyPr wrap="square" rtlCol="0">
            <a:spAutoFit/>
          </a:bodyPr>
          <a:lstStyle/>
          <a:p>
            <a:pPr algn="ctr"/>
            <a:r>
              <a:rPr lang="en-GB" sz="6000" b="1" dirty="0">
                <a:solidFill>
                  <a:schemeClr val="bg1"/>
                </a:solidFill>
                <a:latin typeface="Calibri" panose="020F0502020204030204" pitchFamily="34" charset="0"/>
                <a:ea typeface="Calibri" panose="020F0502020204030204" pitchFamily="34" charset="0"/>
                <a:cs typeface="Calibri" panose="020F0502020204030204" pitchFamily="34" charset="0"/>
              </a:rPr>
              <a:t>Perceptions and Adaptations to Age-Related Physiological Changes Among Recreationally Resistance-Trained Adults Aged 40+</a:t>
            </a:r>
          </a:p>
        </p:txBody>
      </p:sp>
      <p:sp>
        <p:nvSpPr>
          <p:cNvPr id="45" name="TextBox 44">
            <a:extLst>
              <a:ext uri="{FF2B5EF4-FFF2-40B4-BE49-F238E27FC236}">
                <a16:creationId xmlns:a16="http://schemas.microsoft.com/office/drawing/2014/main" id="{41A28F54-1946-79EA-0F56-678788987252}"/>
              </a:ext>
            </a:extLst>
          </p:cNvPr>
          <p:cNvSpPr txBox="1"/>
          <p:nvPr/>
        </p:nvSpPr>
        <p:spPr>
          <a:xfrm>
            <a:off x="13309624" y="8776804"/>
            <a:ext cx="8641551" cy="1261884"/>
          </a:xfrm>
          <a:prstGeom prst="rect">
            <a:avLst/>
          </a:prstGeom>
          <a:noFill/>
        </p:spPr>
        <p:txBody>
          <a:bodyPr wrap="square" rtlCol="0">
            <a:spAutoFit/>
          </a:bodyPr>
          <a:lstStyle/>
          <a:p>
            <a:pPr algn="ctr"/>
            <a:r>
              <a:rPr lang="en-GB" sz="3800" b="1" dirty="0">
                <a:latin typeface="Calibri" panose="020F0502020204030204" pitchFamily="34" charset="0"/>
                <a:ea typeface="Calibri" panose="020F0502020204030204" pitchFamily="34" charset="0"/>
                <a:cs typeface="Calibri" panose="020F0502020204030204" pitchFamily="34" charset="0"/>
              </a:rPr>
              <a:t>Figure 1: Participant Gender Distribution (n=4) </a:t>
            </a:r>
          </a:p>
        </p:txBody>
      </p:sp>
      <p:sp>
        <p:nvSpPr>
          <p:cNvPr id="49" name="TextBox 48">
            <a:extLst>
              <a:ext uri="{FF2B5EF4-FFF2-40B4-BE49-F238E27FC236}">
                <a16:creationId xmlns:a16="http://schemas.microsoft.com/office/drawing/2014/main" id="{4E8D0063-1AD1-7FE9-8EDC-76F31179EC55}"/>
              </a:ext>
            </a:extLst>
          </p:cNvPr>
          <p:cNvSpPr txBox="1"/>
          <p:nvPr/>
        </p:nvSpPr>
        <p:spPr>
          <a:xfrm>
            <a:off x="21302264" y="8799398"/>
            <a:ext cx="8641562" cy="1261884"/>
          </a:xfrm>
          <a:prstGeom prst="rect">
            <a:avLst/>
          </a:prstGeom>
          <a:noFill/>
        </p:spPr>
        <p:txBody>
          <a:bodyPr wrap="square">
            <a:spAutoFit/>
          </a:bodyPr>
          <a:lstStyle/>
          <a:p>
            <a:pPr algn="ctr"/>
            <a:r>
              <a:rPr lang="en-GB" sz="3800" b="1" dirty="0">
                <a:latin typeface="Calibri" panose="020F0502020204030204" pitchFamily="34" charset="0"/>
                <a:ea typeface="Calibri" panose="020F0502020204030204" pitchFamily="34" charset="0"/>
                <a:cs typeface="Calibri" panose="020F0502020204030204" pitchFamily="34" charset="0"/>
              </a:rPr>
              <a:t>Figure 2: Participant Age Distribution (n=4) </a:t>
            </a:r>
          </a:p>
        </p:txBody>
      </p:sp>
      <p:sp>
        <p:nvSpPr>
          <p:cNvPr id="55" name="TextBox 54">
            <a:extLst>
              <a:ext uri="{FF2B5EF4-FFF2-40B4-BE49-F238E27FC236}">
                <a16:creationId xmlns:a16="http://schemas.microsoft.com/office/drawing/2014/main" id="{84981D63-9BC4-F01A-741A-132777BE5765}"/>
              </a:ext>
            </a:extLst>
          </p:cNvPr>
          <p:cNvSpPr txBox="1"/>
          <p:nvPr/>
        </p:nvSpPr>
        <p:spPr>
          <a:xfrm>
            <a:off x="12685611" y="16451218"/>
            <a:ext cx="8642356" cy="1261884"/>
          </a:xfrm>
          <a:prstGeom prst="rect">
            <a:avLst/>
          </a:prstGeom>
          <a:noFill/>
        </p:spPr>
        <p:txBody>
          <a:bodyPr wrap="square">
            <a:spAutoFit/>
          </a:bodyPr>
          <a:lstStyle/>
          <a:p>
            <a:pPr algn="ctr"/>
            <a:r>
              <a:rPr lang="en-GB" sz="3800" b="1" dirty="0">
                <a:latin typeface="Calibri" panose="020F0502020204030204" pitchFamily="34" charset="0"/>
                <a:ea typeface="Calibri" panose="020F0502020204030204" pitchFamily="34" charset="0"/>
                <a:cs typeface="Calibri" panose="020F0502020204030204" pitchFamily="34" charset="0"/>
              </a:rPr>
              <a:t>Figure 3: Self-Reported Physiological Impacts of Ageing on Training (n=4)</a:t>
            </a:r>
          </a:p>
        </p:txBody>
      </p:sp>
      <p:pic>
        <p:nvPicPr>
          <p:cNvPr id="64" name="Picture 63" descr="The image depicts a fitness enthusiast reflecting on their journey of weightlifting, increased protein intake, and muscle strength, while acknowledging the need for recovery and planning.&#10;&#10;AI-generated content may be incorrect.">
            <a:extLst>
              <a:ext uri="{FF2B5EF4-FFF2-40B4-BE49-F238E27FC236}">
                <a16:creationId xmlns:a16="http://schemas.microsoft.com/office/drawing/2014/main" id="{E3CAE8EC-8F6C-B18E-DE5D-1FC637582F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63249" y="16773552"/>
            <a:ext cx="17133694" cy="11429999"/>
          </a:xfrm>
          <a:prstGeom prst="rect">
            <a:avLst/>
          </a:prstGeom>
        </p:spPr>
      </p:pic>
      <p:sp>
        <p:nvSpPr>
          <p:cNvPr id="70" name="Rectangle 7">
            <a:extLst>
              <a:ext uri="{FF2B5EF4-FFF2-40B4-BE49-F238E27FC236}">
                <a16:creationId xmlns:a16="http://schemas.microsoft.com/office/drawing/2014/main" id="{B309E3CA-0CEE-BC68-5ACC-CF9390AEE7E6}"/>
              </a:ext>
            </a:extLst>
          </p:cNvPr>
          <p:cNvSpPr>
            <a:spLocks noChangeArrowheads="1"/>
          </p:cNvSpPr>
          <p:nvPr/>
        </p:nvSpPr>
        <p:spPr bwMode="auto">
          <a:xfrm>
            <a:off x="12685611" y="27219473"/>
            <a:ext cx="17233305" cy="1492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Figure 5</a:t>
            </a:r>
            <a:r>
              <a:rPr lang="en-US" altLang="en-US" sz="3800" b="1" dirty="0">
                <a:latin typeface="Calibri" panose="020F0502020204030204" pitchFamily="34" charset="0"/>
                <a:ea typeface="Calibri" panose="020F0502020204030204" pitchFamily="34" charset="0"/>
                <a:cs typeface="Calibri" panose="020F0502020204030204" pitchFamily="34" charset="0"/>
              </a:rPr>
              <a:t>:</a:t>
            </a:r>
            <a:r>
              <a:rPr kumimoji="0" lang="en-US" altLang="en-US" sz="3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Participant Narrative Cluster highlighting qualitative themes of resilience and adaptation</a:t>
            </a:r>
            <a:r>
              <a:rPr kumimoji="0" lang="en-US" altLang="en-US" sz="3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78" name="Chart 77">
            <a:extLst>
              <a:ext uri="{FF2B5EF4-FFF2-40B4-BE49-F238E27FC236}">
                <a16:creationId xmlns:a16="http://schemas.microsoft.com/office/drawing/2014/main" id="{7E9F7213-B987-962D-F5AC-3BDEA93B6D5B}"/>
              </a:ext>
            </a:extLst>
          </p:cNvPr>
          <p:cNvGraphicFramePr>
            <a:graphicFrameLocks/>
          </p:cNvGraphicFramePr>
          <p:nvPr>
            <p:extLst>
              <p:ext uri="{D42A27DB-BD31-4B8C-83A1-F6EECF244321}">
                <p14:modId xmlns:p14="http://schemas.microsoft.com/office/powerpoint/2010/main" val="3073681511"/>
              </p:ext>
            </p:extLst>
          </p:nvPr>
        </p:nvGraphicFramePr>
        <p:xfrm>
          <a:off x="13309610" y="4428732"/>
          <a:ext cx="7542979" cy="419264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9" name="Chart 78">
            <a:extLst>
              <a:ext uri="{FF2B5EF4-FFF2-40B4-BE49-F238E27FC236}">
                <a16:creationId xmlns:a16="http://schemas.microsoft.com/office/drawing/2014/main" id="{00804CC1-80CF-3CD0-304E-A0019CAE86EE}"/>
              </a:ext>
            </a:extLst>
          </p:cNvPr>
          <p:cNvGraphicFramePr>
            <a:graphicFrameLocks/>
          </p:cNvGraphicFramePr>
          <p:nvPr>
            <p:extLst>
              <p:ext uri="{D42A27DB-BD31-4B8C-83A1-F6EECF244321}">
                <p14:modId xmlns:p14="http://schemas.microsoft.com/office/powerpoint/2010/main" val="2194556232"/>
              </p:ext>
            </p:extLst>
          </p:nvPr>
        </p:nvGraphicFramePr>
        <p:xfrm>
          <a:off x="21695707" y="3865418"/>
          <a:ext cx="7854676" cy="476418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0" name="Chart 79">
            <a:extLst>
              <a:ext uri="{FF2B5EF4-FFF2-40B4-BE49-F238E27FC236}">
                <a16:creationId xmlns:a16="http://schemas.microsoft.com/office/drawing/2014/main" id="{D8030924-0BC1-03F1-478B-BCE642890335}"/>
              </a:ext>
            </a:extLst>
          </p:cNvPr>
          <p:cNvGraphicFramePr>
            <a:graphicFrameLocks/>
          </p:cNvGraphicFramePr>
          <p:nvPr>
            <p:extLst>
              <p:ext uri="{D42A27DB-BD31-4B8C-83A1-F6EECF244321}">
                <p14:modId xmlns:p14="http://schemas.microsoft.com/office/powerpoint/2010/main" val="1823918436"/>
              </p:ext>
            </p:extLst>
          </p:nvPr>
        </p:nvGraphicFramePr>
        <p:xfrm>
          <a:off x="21920201" y="10820400"/>
          <a:ext cx="7405688" cy="5348415"/>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83" name="Chart 82">
            <a:extLst>
              <a:ext uri="{FF2B5EF4-FFF2-40B4-BE49-F238E27FC236}">
                <a16:creationId xmlns:a16="http://schemas.microsoft.com/office/drawing/2014/main" id="{03266359-8D6F-5C46-EE37-9A3BFC0DA057}"/>
              </a:ext>
            </a:extLst>
          </p:cNvPr>
          <p:cNvGraphicFramePr>
            <a:graphicFrameLocks/>
          </p:cNvGraphicFramePr>
          <p:nvPr>
            <p:extLst>
              <p:ext uri="{D42A27DB-BD31-4B8C-83A1-F6EECF244321}">
                <p14:modId xmlns:p14="http://schemas.microsoft.com/office/powerpoint/2010/main" val="1606014418"/>
              </p:ext>
            </p:extLst>
          </p:nvPr>
        </p:nvGraphicFramePr>
        <p:xfrm>
          <a:off x="13613715" y="10038689"/>
          <a:ext cx="7228603" cy="6150616"/>
        </p:xfrm>
        <a:graphic>
          <a:graphicData uri="http://schemas.openxmlformats.org/drawingml/2006/chart">
            <c:chart xmlns:c="http://schemas.openxmlformats.org/drawingml/2006/chart" xmlns:r="http://schemas.openxmlformats.org/officeDocument/2006/relationships" r:id="rId6"/>
          </a:graphicData>
        </a:graphic>
      </p:graphicFrame>
      <p:sp>
        <p:nvSpPr>
          <p:cNvPr id="86" name="TextBox 85">
            <a:extLst>
              <a:ext uri="{FF2B5EF4-FFF2-40B4-BE49-F238E27FC236}">
                <a16:creationId xmlns:a16="http://schemas.microsoft.com/office/drawing/2014/main" id="{F826DA5B-A72D-E3F3-02A8-B40F3CBE7D78}"/>
              </a:ext>
            </a:extLst>
          </p:cNvPr>
          <p:cNvSpPr txBox="1"/>
          <p:nvPr/>
        </p:nvSpPr>
        <p:spPr>
          <a:xfrm>
            <a:off x="21522096" y="16370394"/>
            <a:ext cx="8499369" cy="1261884"/>
          </a:xfrm>
          <a:prstGeom prst="rect">
            <a:avLst/>
          </a:prstGeom>
          <a:noFill/>
        </p:spPr>
        <p:txBody>
          <a:bodyPr wrap="square">
            <a:spAutoFit/>
          </a:bodyPr>
          <a:lstStyle/>
          <a:p>
            <a:pPr algn="ctr"/>
            <a:r>
              <a:rPr lang="en-GB" sz="3800" b="1" dirty="0">
                <a:latin typeface="Calibri" panose="020F0502020204030204" pitchFamily="34" charset="0"/>
                <a:ea typeface="Calibri" panose="020F0502020204030204" pitchFamily="34" charset="0"/>
                <a:cs typeface="Calibri" panose="020F0502020204030204" pitchFamily="34" charset="0"/>
              </a:rPr>
              <a:t>Figure 4 Strategic Behavioural and Nutrition Adaptations to Aging    (n=4)</a:t>
            </a:r>
          </a:p>
        </p:txBody>
      </p:sp>
      <p:sp>
        <p:nvSpPr>
          <p:cNvPr id="87" name="TextBox 86">
            <a:extLst>
              <a:ext uri="{FF2B5EF4-FFF2-40B4-BE49-F238E27FC236}">
                <a16:creationId xmlns:a16="http://schemas.microsoft.com/office/drawing/2014/main" id="{A34B722C-F045-2F40-386D-A67096FD5241}"/>
              </a:ext>
            </a:extLst>
          </p:cNvPr>
          <p:cNvSpPr txBox="1"/>
          <p:nvPr/>
        </p:nvSpPr>
        <p:spPr>
          <a:xfrm>
            <a:off x="15676580" y="1754119"/>
            <a:ext cx="11691032" cy="923330"/>
          </a:xfrm>
          <a:prstGeom prst="rect">
            <a:avLst/>
          </a:prstGeom>
          <a:noFill/>
        </p:spPr>
        <p:txBody>
          <a:bodyPr wrap="square" rtlCol="0">
            <a:spAutoFit/>
          </a:bodyPr>
          <a:lstStyle/>
          <a:p>
            <a:pPr algn="ctr"/>
            <a:r>
              <a:rPr lang="en-GB" sz="5400" dirty="0">
                <a:solidFill>
                  <a:schemeClr val="bg1"/>
                </a:solidFill>
                <a:latin typeface="Calibri" panose="020F0502020204030204" pitchFamily="34" charset="0"/>
                <a:ea typeface="Calibri" panose="020F0502020204030204" pitchFamily="34" charset="0"/>
                <a:cs typeface="Calibri" panose="020F0502020204030204" pitchFamily="34" charset="0"/>
              </a:rPr>
              <a:t>M Watson: Student Number  2417689</a:t>
            </a:r>
          </a:p>
        </p:txBody>
      </p:sp>
    </p:spTree>
    <p:extLst>
      <p:ext uri="{BB962C8B-B14F-4D97-AF65-F5344CB8AC3E}">
        <p14:creationId xmlns:p14="http://schemas.microsoft.com/office/powerpoint/2010/main" val="2472051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48BB54-6451-A0BB-3A5B-CCF8655F4F0C}"/>
              </a:ext>
            </a:extLst>
          </p:cNvPr>
          <p:cNvSpPr/>
          <p:nvPr/>
        </p:nvSpPr>
        <p:spPr>
          <a:xfrm>
            <a:off x="793" y="0"/>
            <a:ext cx="42803763" cy="3200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0CB2AA06-22F1-DC8F-1ADA-1BFC46BAFEE2}"/>
              </a:ext>
            </a:extLst>
          </p:cNvPr>
          <p:cNvSpPr/>
          <p:nvPr/>
        </p:nvSpPr>
        <p:spPr>
          <a:xfrm>
            <a:off x="0" y="3012142"/>
            <a:ext cx="42803763" cy="376518"/>
          </a:xfrm>
          <a:prstGeom prst="rect">
            <a:avLst/>
          </a:prstGeom>
          <a:solidFill>
            <a:schemeClr val="accent2"/>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D0532BFA-058F-2763-515F-B7DEE519CA5E}"/>
              </a:ext>
            </a:extLst>
          </p:cNvPr>
          <p:cNvSpPr txBox="1"/>
          <p:nvPr/>
        </p:nvSpPr>
        <p:spPr>
          <a:xfrm>
            <a:off x="12823938" y="938480"/>
            <a:ext cx="17155885" cy="1323439"/>
          </a:xfrm>
          <a:prstGeom prst="rect">
            <a:avLst/>
          </a:prstGeom>
          <a:noFill/>
        </p:spPr>
        <p:txBody>
          <a:bodyPr wrap="square" rtlCol="0">
            <a:spAutoFit/>
          </a:bodyPr>
          <a:lstStyle/>
          <a:p>
            <a:pPr algn="ctr"/>
            <a:r>
              <a:rPr lang="en-GB" sz="8000" dirty="0">
                <a:solidFill>
                  <a:schemeClr val="bg1"/>
                </a:solidFill>
              </a:rPr>
              <a:t>Reference List</a:t>
            </a:r>
          </a:p>
        </p:txBody>
      </p:sp>
      <p:sp>
        <p:nvSpPr>
          <p:cNvPr id="12" name="TextBox 11">
            <a:extLst>
              <a:ext uri="{FF2B5EF4-FFF2-40B4-BE49-F238E27FC236}">
                <a16:creationId xmlns:a16="http://schemas.microsoft.com/office/drawing/2014/main" id="{20BDE681-ED9A-4241-B42F-F24CD2020D9B}"/>
              </a:ext>
            </a:extLst>
          </p:cNvPr>
          <p:cNvSpPr txBox="1"/>
          <p:nvPr/>
        </p:nvSpPr>
        <p:spPr>
          <a:xfrm>
            <a:off x="2220685" y="6662057"/>
            <a:ext cx="29979257" cy="769441"/>
          </a:xfrm>
          <a:prstGeom prst="rect">
            <a:avLst/>
          </a:prstGeom>
          <a:noFill/>
        </p:spPr>
        <p:txBody>
          <a:bodyPr wrap="square" rtlCol="0">
            <a:spAutoFit/>
          </a:bodyPr>
          <a:lstStyle/>
          <a:p>
            <a:endParaRPr lang="en-GB" sz="4400" dirty="0"/>
          </a:p>
        </p:txBody>
      </p:sp>
      <p:sp>
        <p:nvSpPr>
          <p:cNvPr id="32" name="Rectangle 11">
            <a:extLst>
              <a:ext uri="{FF2B5EF4-FFF2-40B4-BE49-F238E27FC236}">
                <a16:creationId xmlns:a16="http://schemas.microsoft.com/office/drawing/2014/main" id="{38B7605A-6480-95CD-F5F4-4E07B6D41340}"/>
              </a:ext>
            </a:extLst>
          </p:cNvPr>
          <p:cNvSpPr>
            <a:spLocks noChangeArrowheads="1"/>
          </p:cNvSpPr>
          <p:nvPr/>
        </p:nvSpPr>
        <p:spPr bwMode="auto">
          <a:xfrm>
            <a:off x="1885950" y="6247899"/>
            <a:ext cx="34290000" cy="13911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Aslam, S., Habyarimana, J.D.D. and Bin, S.Y. (2025) ‘Neuromuscular adaptations to resistance training in elite versus recreational athletes’, </a:t>
            </a:r>
            <a:r>
              <a:rPr kumimoji="0" lang="en-GB" altLang="en-US" sz="4000" b="0" i="1"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Frontiers in Physiology</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16, article 1598149. Available at: https://doi.org/10.3389/fphys.2025.1598149 (Accessed: 7 April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Braun, V. and Clarke, V. (2006) ‘Using thematic analysis in psychology’, </a:t>
            </a:r>
            <a:r>
              <a:rPr kumimoji="0" lang="en-GB" altLang="en-US" sz="4000" b="0" i="1"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Qualitative Research in Psychology</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3(2), pp. 77–101. Available at: https://doi.org/10.1191/1478088706qp063oa (Accessed: 12 April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Granic, A., Hurst, C., Dismore, L., Dodds, R.M., Witham, M.D., Robinson, S.M. and Sayer, A.A. (2022) ‘Advanced glycation end products in skeletal muscle health and sarcopenia: a systematic review of observational studies’, </a:t>
            </a:r>
            <a:r>
              <a:rPr kumimoji="0" lang="en-GB" altLang="en-US" sz="4000" b="0" i="1"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Mechanisms of Ageing and Development</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209, article 111744. Available at: https://doi.org/10.1016/j.mad.2022.111744 (Accessed: 18 April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Prokopidis, K., Chambers, E., Ni Lochlainn, M. and </a:t>
            </a:r>
            <a:r>
              <a:rPr kumimoji="0" lang="en-GB" altLang="en-US" sz="4000" b="0" i="0" strike="noStrike" cap="none" normalizeH="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Witard</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O.C. (2021) ‘Mechanisms linking the gut-muscle axis with muscle protein metabolism and anabolic resistance: implications for older adults at risk of sarcopenia’, </a:t>
            </a:r>
            <a:r>
              <a:rPr kumimoji="0" lang="en-GB" altLang="en-US" sz="4000" b="0" i="1"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Frontiers in Physiology</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12, article 770455. Available at: https://doi.org/10.3389/fphys.2021.770455 (Accessed: 22 April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Tamariz-Ellemann, A., Wickham, K.A., Nørregaard, L.B., Gliemann, L. and Hellsten, Y. (2022) ‘The time is now: regular exercise maintains vascular health in ageing women’, </a:t>
            </a:r>
            <a:r>
              <a:rPr kumimoji="0" lang="en-GB" altLang="en-US" sz="4000" b="0" i="1"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Journal of Physiology</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601(11), pp. 2085–2098. Available at: https://doi.org/10.1113/jp282896 (Accessed: 9 April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Villamin, P., Lopez, V., Thapa, D.K. and Cleary, M. (2024) ‘A worked example of qualitative descriptive design: a step-by-step guide for novice and early career researchers’, </a:t>
            </a:r>
            <a:r>
              <a:rPr kumimoji="0" lang="en-GB" altLang="en-US" sz="4000" b="0" i="1"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Journal of Advanced Nursing</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81(8), pp. 5181–5195. Available at: https://doi.org/10.1111/jan.16481 (Accessed: 27 April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Wells, I. and Giacco, D. (2024) ‘Theoretical frameworks used to inform qualitative mental health research: a focus on positivism, interpretivism and critical realism’, </a:t>
            </a:r>
            <a:r>
              <a:rPr kumimoji="0" lang="en-GB" altLang="en-US" sz="4000" b="0" i="1" strike="noStrike" cap="none" normalizeH="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BJPsych</a:t>
            </a:r>
            <a:r>
              <a:rPr kumimoji="0" lang="en-GB" altLang="en-US" sz="4000" b="0" i="1"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Advances</a:t>
            </a:r>
            <a:r>
              <a:rPr kumimoji="0" lang="en-GB" altLang="en-US" sz="4000" b="0" i="0" strike="noStrike" cap="none" normalizeH="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31(5), pp. 299–307. Available at: https://doi.org/10.1192/bja.2024.66 (Accessed: 15 April 2026).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70508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1340</Words>
  <Application>Microsoft Office PowerPoint</Application>
  <PresentationFormat>Custom</PresentationFormat>
  <Paragraphs>34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Michael Watson</dc:creator>
  <cp:lastModifiedBy>Michael Watson</cp:lastModifiedBy>
  <cp:revision>33</cp:revision>
  <dcterms:created xsi:type="dcterms:W3CDTF">2026-04-20T18:10:32Z</dcterms:created>
  <dcterms:modified xsi:type="dcterms:W3CDTF">2026-05-06T19:18:05Z</dcterms:modified>
</cp:coreProperties>
</file>