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747" r:id="rId7"/>
    <p:sldMasterId id="2147483662" r:id="rId8"/>
    <p:sldMasterId id="2147483736" r:id="rId9"/>
  </p:sldMasterIdLst>
  <p:notesMasterIdLst>
    <p:notesMasterId r:id="rId28"/>
  </p:notesMasterIdLst>
  <p:sldIdLst>
    <p:sldId id="257" r:id="rId10"/>
    <p:sldId id="427" r:id="rId11"/>
    <p:sldId id="432" r:id="rId12"/>
    <p:sldId id="456" r:id="rId13"/>
    <p:sldId id="435" r:id="rId14"/>
    <p:sldId id="436" r:id="rId15"/>
    <p:sldId id="437" r:id="rId16"/>
    <p:sldId id="428" r:id="rId17"/>
    <p:sldId id="439" r:id="rId18"/>
    <p:sldId id="433" r:id="rId19"/>
    <p:sldId id="441" r:id="rId20"/>
    <p:sldId id="442" r:id="rId21"/>
    <p:sldId id="443" r:id="rId22"/>
    <p:sldId id="444" r:id="rId23"/>
    <p:sldId id="445" r:id="rId24"/>
    <p:sldId id="440" r:id="rId25"/>
    <p:sldId id="429" r:id="rId26"/>
    <p:sldId id="457" r:id="rId2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4F9F"/>
    <a:srgbClr val="E1BC4C"/>
    <a:srgbClr val="003B5C"/>
    <a:srgbClr val="FFFFED"/>
    <a:srgbClr val="023B59"/>
    <a:srgbClr val="003E5B"/>
    <a:srgbClr val="DE94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6C61E6-6885-9515-CBB5-A32FFBA8C8DD}" v="2" dt="2024-12-03T10:34:59.862"/>
    <p1510:client id="{3FF73DBB-C421-476C-81DB-3770BC39A459}" v="38" dt="2024-12-03T07:07:20.1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2960" autoAdjust="0"/>
  </p:normalViewPr>
  <p:slideViewPr>
    <p:cSldViewPr snapToGrid="0">
      <p:cViewPr varScale="1">
        <p:scale>
          <a:sx n="89" d="100"/>
          <a:sy n="89" d="100"/>
        </p:scale>
        <p:origin x="1236" y="8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34" Type="http://schemas.microsoft.com/office/2018/10/relationships/authors" Target="author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notesMaster" Target="notesMasters/notesMaster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viewProps" Target="viewProps.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889938" cy="489374"/>
          </a:xfrm>
          <a:prstGeom prst="rect">
            <a:avLst/>
          </a:prstGeom>
        </p:spPr>
        <p:txBody>
          <a:bodyPr vert="horz" lIns="93823" tIns="46911" rIns="93823" bIns="46911" rtlCol="0"/>
          <a:lstStyle>
            <a:lvl1pPr algn="l">
              <a:defRPr sz="1300"/>
            </a:lvl1pPr>
          </a:lstStyle>
          <a:p>
            <a:endParaRPr lang="en-US"/>
          </a:p>
        </p:txBody>
      </p:sp>
      <p:sp>
        <p:nvSpPr>
          <p:cNvPr id="3" name="Date Placeholder 2"/>
          <p:cNvSpPr>
            <a:spLocks noGrp="1"/>
          </p:cNvSpPr>
          <p:nvPr>
            <p:ph type="dt" idx="1"/>
          </p:nvPr>
        </p:nvSpPr>
        <p:spPr>
          <a:xfrm>
            <a:off x="3777606" y="1"/>
            <a:ext cx="2889938" cy="489374"/>
          </a:xfrm>
          <a:prstGeom prst="rect">
            <a:avLst/>
          </a:prstGeom>
        </p:spPr>
        <p:txBody>
          <a:bodyPr vert="horz" lIns="93823" tIns="46911" rIns="93823" bIns="46911" rtlCol="0"/>
          <a:lstStyle>
            <a:lvl1pPr algn="r">
              <a:defRPr sz="1300"/>
            </a:lvl1pPr>
          </a:lstStyle>
          <a:p>
            <a:fld id="{E5F72602-11D0-4A68-99E4-49F27021502F}" type="datetimeFigureOut">
              <a:t>4/24/2026</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3823" tIns="46911" rIns="93823" bIns="46911"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3823" tIns="46911" rIns="93823" bIns="4691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8"/>
            <a:ext cx="2889938" cy="489374"/>
          </a:xfrm>
          <a:prstGeom prst="rect">
            <a:avLst/>
          </a:prstGeom>
        </p:spPr>
        <p:txBody>
          <a:bodyPr vert="horz" lIns="93823" tIns="46911" rIns="93823" bIns="46911" rtlCol="0" anchor="b"/>
          <a:lstStyle>
            <a:lvl1pPr algn="l">
              <a:defRPr sz="1300"/>
            </a:lvl1pPr>
          </a:lstStyle>
          <a:p>
            <a:endParaRPr lang="en-US"/>
          </a:p>
        </p:txBody>
      </p:sp>
      <p:sp>
        <p:nvSpPr>
          <p:cNvPr id="7" name="Slide Number Placeholder 6"/>
          <p:cNvSpPr>
            <a:spLocks noGrp="1"/>
          </p:cNvSpPr>
          <p:nvPr>
            <p:ph type="sldNum" sz="quarter" idx="5"/>
          </p:nvPr>
        </p:nvSpPr>
        <p:spPr>
          <a:xfrm>
            <a:off x="3777606" y="9264228"/>
            <a:ext cx="2889938" cy="489374"/>
          </a:xfrm>
          <a:prstGeom prst="rect">
            <a:avLst/>
          </a:prstGeom>
        </p:spPr>
        <p:txBody>
          <a:bodyPr vert="horz" lIns="93823" tIns="46911" rIns="93823" bIns="46911" rtlCol="0" anchor="b"/>
          <a:lstStyle>
            <a:lvl1pPr algn="r">
              <a:defRPr sz="1300"/>
            </a:lvl1pPr>
          </a:lstStyle>
          <a:p>
            <a:fld id="{F224FA7D-0C8C-463C-9E3B-116964E282E0}" type="slidenum">
              <a:t>‹#›</a:t>
            </a:fld>
            <a:endParaRPr lang="en-US"/>
          </a:p>
        </p:txBody>
      </p:sp>
    </p:spTree>
    <p:extLst>
      <p:ext uri="{BB962C8B-B14F-4D97-AF65-F5344CB8AC3E}">
        <p14:creationId xmlns:p14="http://schemas.microsoft.com/office/powerpoint/2010/main" val="4254771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a:t>1</a:t>
            </a:fld>
            <a:endParaRPr lang="en-GB"/>
          </a:p>
        </p:txBody>
      </p:sp>
    </p:spTree>
    <p:extLst>
      <p:ext uri="{BB962C8B-B14F-4D97-AF65-F5344CB8AC3E}">
        <p14:creationId xmlns:p14="http://schemas.microsoft.com/office/powerpoint/2010/main" val="3295492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STARTER – Ask them to brainstorm the different ways in which we might consider Wales to be Diverse. There is a list of ideas on the next slide. </a:t>
            </a:r>
          </a:p>
        </p:txBody>
      </p:sp>
      <p:sp>
        <p:nvSpPr>
          <p:cNvPr id="4" name="Slide Number Placeholder 3"/>
          <p:cNvSpPr>
            <a:spLocks noGrp="1"/>
          </p:cNvSpPr>
          <p:nvPr>
            <p:ph type="sldNum" sz="quarter" idx="5"/>
          </p:nvPr>
        </p:nvSpPr>
        <p:spPr/>
        <p:txBody>
          <a:bodyPr/>
          <a:lstStyle/>
          <a:p>
            <a:fld id="{F224FA7D-0C8C-463C-9E3B-116964E282E0}" type="slidenum">
              <a:rPr lang="en-GB" smtClean="0"/>
              <a:t>2</a:t>
            </a:fld>
            <a:endParaRPr lang="en-GB"/>
          </a:p>
        </p:txBody>
      </p:sp>
    </p:spTree>
    <p:extLst>
      <p:ext uri="{BB962C8B-B14F-4D97-AF65-F5344CB8AC3E}">
        <p14:creationId xmlns:p14="http://schemas.microsoft.com/office/powerpoint/2010/main" val="1156342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with this list.</a:t>
            </a:r>
          </a:p>
          <a:p>
            <a:endParaRPr lang="en-GB" dirty="0"/>
          </a:p>
          <a:p>
            <a:r>
              <a:rPr lang="en-GB" dirty="0"/>
              <a:t>In what ways did they see this diversity in PTE1?</a:t>
            </a:r>
          </a:p>
        </p:txBody>
      </p:sp>
      <p:sp>
        <p:nvSpPr>
          <p:cNvPr id="4" name="Slide Number Placeholder 3"/>
          <p:cNvSpPr>
            <a:spLocks noGrp="1"/>
          </p:cNvSpPr>
          <p:nvPr>
            <p:ph type="sldNum" sz="quarter" idx="5"/>
          </p:nvPr>
        </p:nvSpPr>
        <p:spPr/>
        <p:txBody>
          <a:bodyPr/>
          <a:lstStyle/>
          <a:p>
            <a:fld id="{F224FA7D-0C8C-463C-9E3B-116964E282E0}" type="slidenum">
              <a:rPr lang="en-GB" smtClean="0"/>
              <a:t>3</a:t>
            </a:fld>
            <a:endParaRPr lang="en-GB"/>
          </a:p>
        </p:txBody>
      </p:sp>
    </p:spTree>
    <p:extLst>
      <p:ext uri="{BB962C8B-B14F-4D97-AF65-F5344CB8AC3E}">
        <p14:creationId xmlns:p14="http://schemas.microsoft.com/office/powerpoint/2010/main" val="649334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Choice of books</a:t>
            </a:r>
          </a:p>
          <a:p>
            <a:r>
              <a:rPr lang="en-GB" dirty="0"/>
              <a:t>Choice of examples in maths problems </a:t>
            </a:r>
          </a:p>
          <a:p>
            <a:r>
              <a:rPr lang="en-GB" dirty="0"/>
              <a:t>Diversity of stories</a:t>
            </a:r>
          </a:p>
          <a:p>
            <a:r>
              <a:rPr lang="en-GB" dirty="0" err="1"/>
              <a:t>Assessblies</a:t>
            </a:r>
            <a:r>
              <a:rPr lang="en-GB" dirty="0"/>
              <a:t> that covered different religious groups</a:t>
            </a:r>
          </a:p>
        </p:txBody>
      </p:sp>
      <p:sp>
        <p:nvSpPr>
          <p:cNvPr id="4" name="Slide Number Placeholder 3"/>
          <p:cNvSpPr>
            <a:spLocks noGrp="1"/>
          </p:cNvSpPr>
          <p:nvPr>
            <p:ph type="sldNum" sz="quarter" idx="5"/>
          </p:nvPr>
        </p:nvSpPr>
        <p:spPr/>
        <p:txBody>
          <a:bodyPr/>
          <a:lstStyle/>
          <a:p>
            <a:fld id="{F224FA7D-0C8C-463C-9E3B-116964E282E0}" type="slidenum">
              <a:rPr lang="en-GB" smtClean="0"/>
              <a:t>4</a:t>
            </a:fld>
            <a:endParaRPr lang="en-GB"/>
          </a:p>
        </p:txBody>
      </p:sp>
    </p:spTree>
    <p:extLst>
      <p:ext uri="{BB962C8B-B14F-4D97-AF65-F5344CB8AC3E}">
        <p14:creationId xmlns:p14="http://schemas.microsoft.com/office/powerpoint/2010/main" val="1696986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just the curriculum – </a:t>
            </a:r>
          </a:p>
          <a:p>
            <a:endParaRPr lang="en-GB" dirty="0"/>
          </a:p>
          <a:p>
            <a:r>
              <a:rPr lang="en-GB" dirty="0"/>
              <a:t>This is a list of policies that name specific groups that schools need to consider. They may not have come across them, but it’s important that they know they exist. </a:t>
            </a:r>
          </a:p>
        </p:txBody>
      </p:sp>
      <p:sp>
        <p:nvSpPr>
          <p:cNvPr id="4" name="Slide Number Placeholder 3"/>
          <p:cNvSpPr>
            <a:spLocks noGrp="1"/>
          </p:cNvSpPr>
          <p:nvPr>
            <p:ph type="sldNum" sz="quarter" idx="5"/>
          </p:nvPr>
        </p:nvSpPr>
        <p:spPr/>
        <p:txBody>
          <a:bodyPr/>
          <a:lstStyle/>
          <a:p>
            <a:fld id="{F224FA7D-0C8C-463C-9E3B-116964E282E0}" type="slidenum">
              <a:rPr lang="en-GB" smtClean="0"/>
              <a:t>5</a:t>
            </a:fld>
            <a:endParaRPr lang="en-GB"/>
          </a:p>
        </p:txBody>
      </p:sp>
    </p:spTree>
    <p:extLst>
      <p:ext uri="{BB962C8B-B14F-4D97-AF65-F5344CB8AC3E}">
        <p14:creationId xmlns:p14="http://schemas.microsoft.com/office/powerpoint/2010/main" val="758276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the flip side of diversity is inclusion – and many schools will have policies and practices around inclusion. </a:t>
            </a:r>
          </a:p>
        </p:txBody>
      </p:sp>
      <p:sp>
        <p:nvSpPr>
          <p:cNvPr id="4" name="Slide Number Placeholder 3"/>
          <p:cNvSpPr>
            <a:spLocks noGrp="1"/>
          </p:cNvSpPr>
          <p:nvPr>
            <p:ph type="sldNum" sz="quarter" idx="5"/>
          </p:nvPr>
        </p:nvSpPr>
        <p:spPr/>
        <p:txBody>
          <a:bodyPr/>
          <a:lstStyle/>
          <a:p>
            <a:fld id="{F224FA7D-0C8C-463C-9E3B-116964E282E0}" type="slidenum">
              <a:rPr lang="en-GB" smtClean="0"/>
              <a:t>6</a:t>
            </a:fld>
            <a:endParaRPr lang="en-GB"/>
          </a:p>
        </p:txBody>
      </p:sp>
    </p:spTree>
    <p:extLst>
      <p:ext uri="{BB962C8B-B14F-4D97-AF65-F5344CB8AC3E}">
        <p14:creationId xmlns:p14="http://schemas.microsoft.com/office/powerpoint/2010/main" val="1397846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smtClean="0"/>
              <a:t>7</a:t>
            </a:fld>
            <a:endParaRPr lang="en-GB"/>
          </a:p>
        </p:txBody>
      </p:sp>
    </p:spTree>
    <p:extLst>
      <p:ext uri="{BB962C8B-B14F-4D97-AF65-F5344CB8AC3E}">
        <p14:creationId xmlns:p14="http://schemas.microsoft.com/office/powerpoint/2010/main" val="659338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time to look at the definitions and ensure they understand the differences between them. </a:t>
            </a:r>
          </a:p>
        </p:txBody>
      </p:sp>
      <p:sp>
        <p:nvSpPr>
          <p:cNvPr id="4" name="Slide Number Placeholder 3"/>
          <p:cNvSpPr>
            <a:spLocks noGrp="1"/>
          </p:cNvSpPr>
          <p:nvPr>
            <p:ph type="sldNum" sz="quarter" idx="5"/>
          </p:nvPr>
        </p:nvSpPr>
        <p:spPr/>
        <p:txBody>
          <a:bodyPr/>
          <a:lstStyle/>
          <a:p>
            <a:fld id="{F224FA7D-0C8C-463C-9E3B-116964E282E0}" type="slidenum">
              <a:rPr lang="en-GB" smtClean="0"/>
              <a:t>9</a:t>
            </a:fld>
            <a:endParaRPr lang="en-GB"/>
          </a:p>
        </p:txBody>
      </p:sp>
    </p:spTree>
    <p:extLst>
      <p:ext uri="{BB962C8B-B14F-4D97-AF65-F5344CB8AC3E}">
        <p14:creationId xmlns:p14="http://schemas.microsoft.com/office/powerpoint/2010/main" val="378459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that an individual may be impacted by more than one form of diversity. We call this </a:t>
            </a:r>
          </a:p>
        </p:txBody>
      </p:sp>
      <p:sp>
        <p:nvSpPr>
          <p:cNvPr id="4" name="Slide Number Placeholder 3"/>
          <p:cNvSpPr>
            <a:spLocks noGrp="1"/>
          </p:cNvSpPr>
          <p:nvPr>
            <p:ph type="sldNum" sz="quarter" idx="5"/>
          </p:nvPr>
        </p:nvSpPr>
        <p:spPr/>
        <p:txBody>
          <a:bodyPr/>
          <a:lstStyle/>
          <a:p>
            <a:fld id="{F224FA7D-0C8C-463C-9E3B-116964E282E0}" type="slidenum">
              <a:rPr lang="en-GB" smtClean="0"/>
              <a:t>10</a:t>
            </a:fld>
            <a:endParaRPr lang="en-GB"/>
          </a:p>
        </p:txBody>
      </p:sp>
    </p:spTree>
    <p:extLst>
      <p:ext uri="{BB962C8B-B14F-4D97-AF65-F5344CB8AC3E}">
        <p14:creationId xmlns:p14="http://schemas.microsoft.com/office/powerpoint/2010/main" val="668516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Note down some of your ideas before we explore quotes from other organisations. </a:t>
            </a:r>
          </a:p>
        </p:txBody>
      </p:sp>
      <p:sp>
        <p:nvSpPr>
          <p:cNvPr id="4" name="Slide Number Placeholder 3"/>
          <p:cNvSpPr>
            <a:spLocks noGrp="1"/>
          </p:cNvSpPr>
          <p:nvPr>
            <p:ph type="sldNum" sz="quarter" idx="5"/>
          </p:nvPr>
        </p:nvSpPr>
        <p:spPr/>
        <p:txBody>
          <a:bodyPr/>
          <a:lstStyle/>
          <a:p>
            <a:fld id="{F224FA7D-0C8C-463C-9E3B-116964E282E0}" type="slidenum">
              <a:rPr lang="en-GB" smtClean="0"/>
              <a:t>11</a:t>
            </a:fld>
            <a:endParaRPr lang="en-GB"/>
          </a:p>
        </p:txBody>
      </p:sp>
    </p:spTree>
    <p:extLst>
      <p:ext uri="{BB962C8B-B14F-4D97-AF65-F5344CB8AC3E}">
        <p14:creationId xmlns:p14="http://schemas.microsoft.com/office/powerpoint/2010/main" val="7997669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b="1">
                <a:solidFill>
                  <a:srgbClr val="312B39"/>
                </a:solidFill>
                <a:latin typeface="Arial"/>
                <a:ea typeface="Arial"/>
                <a:cs typeface="Arial"/>
                <a:sym typeface="Arial"/>
              </a:defRPr>
            </a:pPr>
            <a:r>
              <a:rPr lang="en-GB" dirty="0">
                <a:latin typeface="Comic Sans MS" panose="030F0702030302020204" pitchFamily="66" charset="0"/>
              </a:rPr>
              <a:t>Equity Group – A group of members that are either disabled, parents of disabled children and various supporters based in Scotland. </a:t>
            </a:r>
          </a:p>
        </p:txBody>
      </p:sp>
      <p:sp>
        <p:nvSpPr>
          <p:cNvPr id="4" name="Slide Number Placeholder 3"/>
          <p:cNvSpPr>
            <a:spLocks noGrp="1"/>
          </p:cNvSpPr>
          <p:nvPr>
            <p:ph type="sldNum" sz="quarter" idx="5"/>
          </p:nvPr>
        </p:nvSpPr>
        <p:spPr/>
        <p:txBody>
          <a:bodyPr/>
          <a:lstStyle/>
          <a:p>
            <a:fld id="{F224FA7D-0C8C-463C-9E3B-116964E282E0}" type="slidenum">
              <a:rPr lang="en-GB" smtClean="0"/>
              <a:t>12</a:t>
            </a:fld>
            <a:endParaRPr lang="en-GB"/>
          </a:p>
        </p:txBody>
      </p:sp>
    </p:spTree>
    <p:extLst>
      <p:ext uri="{BB962C8B-B14F-4D97-AF65-F5344CB8AC3E}">
        <p14:creationId xmlns:p14="http://schemas.microsoft.com/office/powerpoint/2010/main" val="17003927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Chris Darlington</a:t>
            </a:r>
            <a:r>
              <a:rPr lang="en-GB" b="0" dirty="0"/>
              <a:t> </a:t>
            </a:r>
            <a:r>
              <a:rPr lang="en-GB" b="0" dirty="0" err="1"/>
              <a:t>yw</a:t>
            </a:r>
            <a:r>
              <a:rPr lang="en-GB" b="0" dirty="0"/>
              <a:t> </a:t>
            </a:r>
            <a:r>
              <a:rPr lang="en-GB" b="0" dirty="0" err="1"/>
              <a:t>llywydd</a:t>
            </a:r>
            <a:r>
              <a:rPr lang="en-GB" b="0" dirty="0"/>
              <a:t> y </a:t>
            </a:r>
            <a:r>
              <a:rPr lang="en-GB" b="0" dirty="0" err="1"/>
              <a:t>Gymdeithas</a:t>
            </a:r>
            <a:r>
              <a:rPr lang="en-GB" b="0" dirty="0"/>
              <a:t> </a:t>
            </a:r>
            <a:r>
              <a:rPr lang="en-GB" b="0" dirty="0" err="1"/>
              <a:t>Genedlaethol</a:t>
            </a:r>
            <a:r>
              <a:rPr lang="en-GB" b="0" dirty="0"/>
              <a:t> </a:t>
            </a:r>
            <a:r>
              <a:rPr lang="en-GB" b="0" dirty="0" err="1"/>
              <a:t>ar</a:t>
            </a:r>
            <a:r>
              <a:rPr lang="en-GB" b="0" dirty="0"/>
              <a:t> </a:t>
            </a:r>
            <a:r>
              <a:rPr lang="en-GB" b="0" dirty="0" err="1"/>
              <a:t>gyfer</a:t>
            </a:r>
            <a:r>
              <a:rPr lang="en-GB" b="0" dirty="0"/>
              <a:t> </a:t>
            </a:r>
            <a:r>
              <a:rPr lang="en-GB" b="0" dirty="0" err="1"/>
              <a:t>Anghenion</a:t>
            </a:r>
            <a:r>
              <a:rPr lang="en-GB" b="0" dirty="0"/>
              <a:t> </a:t>
            </a:r>
            <a:r>
              <a:rPr lang="en-GB" b="0" dirty="0" err="1"/>
              <a:t>Addysgol</a:t>
            </a:r>
            <a:r>
              <a:rPr lang="en-GB" b="0" dirty="0"/>
              <a:t> </a:t>
            </a:r>
            <a:r>
              <a:rPr lang="en-GB" b="0" dirty="0" err="1"/>
              <a:t>Arbennig</a:t>
            </a:r>
            <a:r>
              <a:rPr lang="en-GB" b="0" dirty="0"/>
              <a:t> (NASEN), </a:t>
            </a:r>
            <a:r>
              <a:rPr lang="en-GB" b="0" dirty="0" err="1"/>
              <a:t>sef</a:t>
            </a:r>
            <a:r>
              <a:rPr lang="en-GB" b="0" dirty="0"/>
              <a:t> </a:t>
            </a:r>
            <a:r>
              <a:rPr lang="en-GB" b="0" dirty="0" err="1"/>
              <a:t>sefydliad</a:t>
            </a:r>
            <a:r>
              <a:rPr lang="en-GB" b="0" dirty="0"/>
              <a:t> </a:t>
            </a:r>
            <a:r>
              <a:rPr lang="en-GB" b="0" dirty="0" err="1"/>
              <a:t>cenedlaethol</a:t>
            </a:r>
            <a:r>
              <a:rPr lang="en-GB" b="0" dirty="0"/>
              <a:t> </a:t>
            </a:r>
            <a:r>
              <a:rPr lang="en-GB" b="0" dirty="0" err="1"/>
              <a:t>i</a:t>
            </a:r>
            <a:r>
              <a:rPr lang="en-GB" b="0" dirty="0"/>
              <a:t> </a:t>
            </a:r>
            <a:r>
              <a:rPr lang="en-GB" b="0" dirty="0" err="1"/>
              <a:t>weithwyr</a:t>
            </a:r>
            <a:r>
              <a:rPr lang="en-GB" b="0" dirty="0"/>
              <a:t> </a:t>
            </a:r>
            <a:r>
              <a:rPr lang="en-GB" b="0" dirty="0" err="1"/>
              <a:t>proffesiynol</a:t>
            </a:r>
            <a:r>
              <a:rPr lang="en-GB" b="0" dirty="0"/>
              <a:t> </a:t>
            </a:r>
            <a:r>
              <a:rPr lang="en-GB" b="0" dirty="0" err="1"/>
              <a:t>sy'n</a:t>
            </a:r>
            <a:r>
              <a:rPr lang="en-GB" b="0" dirty="0"/>
              <a:t> </a:t>
            </a:r>
            <a:r>
              <a:rPr lang="en-GB" b="0" dirty="0" err="1"/>
              <a:t>gweithio</a:t>
            </a:r>
            <a:r>
              <a:rPr lang="en-GB" b="0" dirty="0"/>
              <a:t> </a:t>
            </a:r>
            <a:r>
              <a:rPr lang="en-GB" b="0" dirty="0" err="1"/>
              <a:t>ym</a:t>
            </a:r>
            <a:r>
              <a:rPr lang="en-GB" b="0" dirty="0"/>
              <a:t> </a:t>
            </a:r>
            <a:r>
              <a:rPr lang="en-GB" b="0" dirty="0" err="1"/>
              <a:t>maes</a:t>
            </a:r>
            <a:r>
              <a:rPr lang="en-GB" b="0" dirty="0"/>
              <a:t> </a:t>
            </a:r>
            <a:r>
              <a:rPr lang="en-GB" b="0" dirty="0" err="1"/>
              <a:t>cynhwysiant</a:t>
            </a:r>
            <a:r>
              <a:rPr lang="en-GB" b="0" dirty="0"/>
              <a:t>.</a:t>
            </a:r>
          </a:p>
          <a:p>
            <a:endParaRPr lang="en-GB" dirty="0">
              <a:latin typeface="Comic Sans MS" panose="030F0702030302020204" pitchFamily="66" charset="0"/>
            </a:endParaRPr>
          </a:p>
          <a:p>
            <a:r>
              <a:rPr lang="en-GB" dirty="0">
                <a:latin typeface="Comic Sans MS" panose="030F0702030302020204" pitchFamily="66" charset="0"/>
              </a:rPr>
              <a:t>Chris Darlington is the president of the National Society of Special Educational Needs (NASEN), a national institute for professional workers who works within the field of inclusion. </a:t>
            </a:r>
          </a:p>
        </p:txBody>
      </p:sp>
      <p:sp>
        <p:nvSpPr>
          <p:cNvPr id="4" name="Slide Number Placeholder 3"/>
          <p:cNvSpPr>
            <a:spLocks noGrp="1"/>
          </p:cNvSpPr>
          <p:nvPr>
            <p:ph type="sldNum" sz="quarter" idx="5"/>
          </p:nvPr>
        </p:nvSpPr>
        <p:spPr/>
        <p:txBody>
          <a:bodyPr/>
          <a:lstStyle/>
          <a:p>
            <a:fld id="{F224FA7D-0C8C-463C-9E3B-116964E282E0}" type="slidenum">
              <a:rPr lang="en-GB" smtClean="0"/>
              <a:t>13</a:t>
            </a:fld>
            <a:endParaRPr lang="en-GB"/>
          </a:p>
        </p:txBody>
      </p:sp>
    </p:spTree>
    <p:extLst>
      <p:ext uri="{BB962C8B-B14F-4D97-AF65-F5344CB8AC3E}">
        <p14:creationId xmlns:p14="http://schemas.microsoft.com/office/powerpoint/2010/main" val="2217549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omic Sans MS" panose="030F0702030302020204" pitchFamily="66" charset="0"/>
              </a:rPr>
              <a:t>The following response if from ‘Inclusive Schooling’, (</a:t>
            </a:r>
            <a:r>
              <a:rPr lang="en-GB" sz="1200" dirty="0" err="1">
                <a:latin typeface="Comic Sans MS" panose="030F0702030302020204" pitchFamily="66" charset="0"/>
              </a:rPr>
              <a:t>AdAS</a:t>
            </a:r>
            <a:r>
              <a:rPr lang="en-GB" sz="1200" dirty="0">
                <a:latin typeface="Comic Sans MS" panose="030F0702030302020204" pitchFamily="66" charset="0"/>
              </a:rPr>
              <a:t>, 2001b), which is the official document that was published by the Education and Skills Section, (</a:t>
            </a:r>
            <a:r>
              <a:rPr lang="en-GB" sz="1200" dirty="0" err="1">
                <a:latin typeface="Comic Sans MS" panose="030F0702030302020204" pitchFamily="66" charset="0"/>
              </a:rPr>
              <a:t>AdAS</a:t>
            </a:r>
            <a:r>
              <a:rPr lang="en-GB" sz="1200" dirty="0">
                <a:latin typeface="Comic Sans MS" panose="030F0702030302020204" pitchFamily="66" charset="0"/>
              </a:rPr>
              <a:t>) following legal changes back in 2001 which reinforced children’s rights within mainstream settings.</a:t>
            </a:r>
          </a:p>
          <a:p>
            <a:endParaRPr lang="en-GB" sz="1200" dirty="0">
              <a:latin typeface="Comic Sans MS" panose="030F0702030302020204" pitchFamily="66"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Daw'r</a:t>
            </a:r>
            <a:r>
              <a:rPr lang="en-GB" dirty="0"/>
              <a:t> </a:t>
            </a:r>
            <a:r>
              <a:rPr lang="en-GB" dirty="0" err="1"/>
              <a:t>dyfyniad</a:t>
            </a:r>
            <a:r>
              <a:rPr lang="en-GB" dirty="0"/>
              <a:t> </a:t>
            </a:r>
            <a:r>
              <a:rPr lang="en-GB" dirty="0" err="1"/>
              <a:t>nesaf</a:t>
            </a:r>
            <a:r>
              <a:rPr lang="en-GB" dirty="0"/>
              <a:t> o </a:t>
            </a:r>
            <a:r>
              <a:rPr lang="en-GB" b="1" i="1" dirty="0"/>
              <a:t>Inclusive Schooling</a:t>
            </a:r>
            <a:r>
              <a:rPr lang="en-GB" dirty="0"/>
              <a:t> (</a:t>
            </a:r>
            <a:r>
              <a:rPr lang="en-GB" dirty="0" err="1"/>
              <a:t>AdAS</a:t>
            </a:r>
            <a:r>
              <a:rPr lang="en-GB" dirty="0"/>
              <a:t>, 2001b), </a:t>
            </a:r>
            <a:r>
              <a:rPr lang="en-GB" dirty="0" err="1"/>
              <a:t>sef</a:t>
            </a:r>
            <a:r>
              <a:rPr lang="en-GB" dirty="0"/>
              <a:t> y </a:t>
            </a:r>
            <a:r>
              <a:rPr lang="en-GB" dirty="0" err="1"/>
              <a:t>ddogfen</a:t>
            </a:r>
            <a:r>
              <a:rPr lang="en-GB" dirty="0"/>
              <a:t> </a:t>
            </a:r>
            <a:r>
              <a:rPr lang="en-GB" dirty="0" err="1"/>
              <a:t>swyddogol</a:t>
            </a:r>
            <a:r>
              <a:rPr lang="en-GB" dirty="0"/>
              <a:t> a </a:t>
            </a:r>
            <a:r>
              <a:rPr lang="en-GB" dirty="0" err="1"/>
              <a:t>gyhoeddwyd</a:t>
            </a:r>
            <a:r>
              <a:rPr lang="en-GB" dirty="0"/>
              <a:t> </a:t>
            </a:r>
            <a:r>
              <a:rPr lang="en-GB" dirty="0" err="1"/>
              <a:t>gan</a:t>
            </a:r>
            <a:r>
              <a:rPr lang="en-GB" dirty="0"/>
              <a:t> yr </a:t>
            </a:r>
            <a:r>
              <a:rPr lang="en-GB" dirty="0" err="1"/>
              <a:t>Adran</a:t>
            </a:r>
            <a:r>
              <a:rPr lang="en-GB" dirty="0"/>
              <a:t> </a:t>
            </a:r>
            <a:r>
              <a:rPr lang="en-GB" dirty="0" err="1"/>
              <a:t>Addysg</a:t>
            </a:r>
            <a:r>
              <a:rPr lang="en-GB" dirty="0"/>
              <a:t> a </a:t>
            </a:r>
            <a:r>
              <a:rPr lang="en-GB" dirty="0" err="1"/>
              <a:t>Sgiliau</a:t>
            </a:r>
            <a:r>
              <a:rPr lang="en-GB" dirty="0"/>
              <a:t> (</a:t>
            </a:r>
            <a:r>
              <a:rPr lang="en-GB" dirty="0" err="1"/>
              <a:t>AdAS</a:t>
            </a:r>
            <a:r>
              <a:rPr lang="en-GB" dirty="0"/>
              <a:t>) </a:t>
            </a:r>
            <a:r>
              <a:rPr lang="en-GB" dirty="0" err="1"/>
              <a:t>yn</a:t>
            </a:r>
            <a:r>
              <a:rPr lang="en-GB" dirty="0"/>
              <a:t> </a:t>
            </a:r>
            <a:r>
              <a:rPr lang="en-GB" dirty="0" err="1"/>
              <a:t>dilyn</a:t>
            </a:r>
            <a:r>
              <a:rPr lang="en-GB" dirty="0"/>
              <a:t> </a:t>
            </a:r>
            <a:r>
              <a:rPr lang="en-GB" dirty="0" err="1"/>
              <a:t>newidiadau</a:t>
            </a:r>
            <a:r>
              <a:rPr lang="en-GB" dirty="0"/>
              <a:t> </a:t>
            </a:r>
            <a:r>
              <a:rPr lang="en-GB" dirty="0" err="1"/>
              <a:t>i'r</a:t>
            </a:r>
            <a:r>
              <a:rPr lang="en-GB" dirty="0"/>
              <a:t> </a:t>
            </a:r>
            <a:r>
              <a:rPr lang="en-GB" dirty="0" err="1"/>
              <a:t>gyfraith</a:t>
            </a:r>
            <a:r>
              <a:rPr lang="en-GB" dirty="0"/>
              <a:t> </a:t>
            </a:r>
            <a:r>
              <a:rPr lang="en-GB" dirty="0" err="1"/>
              <a:t>yn</a:t>
            </a:r>
            <a:r>
              <a:rPr lang="en-GB" dirty="0"/>
              <a:t> 2001 a </a:t>
            </a:r>
            <a:r>
              <a:rPr lang="en-GB" dirty="0" err="1"/>
              <a:t>atgyfnerthodd</a:t>
            </a:r>
            <a:r>
              <a:rPr lang="en-GB" dirty="0"/>
              <a:t> </a:t>
            </a:r>
            <a:r>
              <a:rPr lang="en-GB" dirty="0" err="1"/>
              <a:t>hawliau</a:t>
            </a:r>
            <a:r>
              <a:rPr lang="en-GB" dirty="0"/>
              <a:t> </a:t>
            </a:r>
            <a:r>
              <a:rPr lang="en-GB" dirty="0" err="1"/>
              <a:t>myfyrwyr</a:t>
            </a:r>
            <a:r>
              <a:rPr lang="en-GB" dirty="0"/>
              <a:t> </a:t>
            </a:r>
            <a:r>
              <a:rPr lang="en-GB" dirty="0" err="1"/>
              <a:t>i</a:t>
            </a:r>
            <a:r>
              <a:rPr lang="en-GB" dirty="0"/>
              <a:t> </a:t>
            </a:r>
            <a:r>
              <a:rPr lang="en-GB" dirty="0" err="1"/>
              <a:t>leoliadau</a:t>
            </a:r>
            <a:r>
              <a:rPr lang="en-GB" dirty="0"/>
              <a:t> </a:t>
            </a:r>
            <a:r>
              <a:rPr lang="en-GB" dirty="0" err="1"/>
              <a:t>prif</a:t>
            </a:r>
            <a:r>
              <a:rPr lang="en-GB" dirty="0"/>
              <a:t> </a:t>
            </a:r>
            <a:r>
              <a:rPr lang="en-GB" dirty="0" err="1"/>
              <a:t>ffrwd</a:t>
            </a:r>
            <a:r>
              <a:rPr lang="en-GB" dirty="0"/>
              <a:t>:</a:t>
            </a:r>
          </a:p>
          <a:p>
            <a:endParaRPr lang="en-GB" sz="1200" dirty="0">
              <a:latin typeface="Comic Sans MS" panose="030F0702030302020204" pitchFamily="66" charset="0"/>
            </a:endParaRPr>
          </a:p>
        </p:txBody>
      </p:sp>
      <p:sp>
        <p:nvSpPr>
          <p:cNvPr id="4" name="Slide Number Placeholder 3"/>
          <p:cNvSpPr>
            <a:spLocks noGrp="1"/>
          </p:cNvSpPr>
          <p:nvPr>
            <p:ph type="sldNum" sz="quarter" idx="5"/>
          </p:nvPr>
        </p:nvSpPr>
        <p:spPr/>
        <p:txBody>
          <a:bodyPr/>
          <a:lstStyle/>
          <a:p>
            <a:fld id="{F224FA7D-0C8C-463C-9E3B-116964E282E0}" type="slidenum">
              <a:rPr lang="en-GB" smtClean="0"/>
              <a:t>14</a:t>
            </a:fld>
            <a:endParaRPr lang="en-GB"/>
          </a:p>
        </p:txBody>
      </p:sp>
    </p:spTree>
    <p:extLst>
      <p:ext uri="{BB962C8B-B14F-4D97-AF65-F5344CB8AC3E}">
        <p14:creationId xmlns:p14="http://schemas.microsoft.com/office/powerpoint/2010/main" val="3825331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Chris Darlington</a:t>
            </a:r>
            <a:r>
              <a:rPr lang="en-GB" b="0" dirty="0"/>
              <a:t> </a:t>
            </a:r>
            <a:r>
              <a:rPr lang="en-GB" b="0" dirty="0" err="1"/>
              <a:t>yw</a:t>
            </a:r>
            <a:r>
              <a:rPr lang="en-GB" b="0" dirty="0"/>
              <a:t> </a:t>
            </a:r>
            <a:r>
              <a:rPr lang="en-GB" b="0" dirty="0" err="1"/>
              <a:t>llywydd</a:t>
            </a:r>
            <a:r>
              <a:rPr lang="en-GB" b="0" dirty="0"/>
              <a:t> y </a:t>
            </a:r>
            <a:r>
              <a:rPr lang="en-GB" b="0" dirty="0" err="1"/>
              <a:t>Gymdeithas</a:t>
            </a:r>
            <a:r>
              <a:rPr lang="en-GB" b="0" dirty="0"/>
              <a:t> </a:t>
            </a:r>
            <a:r>
              <a:rPr lang="en-GB" b="0" dirty="0" err="1"/>
              <a:t>Genedlaethol</a:t>
            </a:r>
            <a:r>
              <a:rPr lang="en-GB" b="0" dirty="0"/>
              <a:t> </a:t>
            </a:r>
            <a:r>
              <a:rPr lang="en-GB" b="0" dirty="0" err="1"/>
              <a:t>ar</a:t>
            </a:r>
            <a:r>
              <a:rPr lang="en-GB" b="0" dirty="0"/>
              <a:t> </a:t>
            </a:r>
            <a:r>
              <a:rPr lang="en-GB" b="0" dirty="0" err="1"/>
              <a:t>gyfer</a:t>
            </a:r>
            <a:r>
              <a:rPr lang="en-GB" b="0" dirty="0"/>
              <a:t> </a:t>
            </a:r>
            <a:r>
              <a:rPr lang="en-GB" b="0" dirty="0" err="1"/>
              <a:t>Anghenion</a:t>
            </a:r>
            <a:r>
              <a:rPr lang="en-GB" b="0" dirty="0"/>
              <a:t> </a:t>
            </a:r>
            <a:r>
              <a:rPr lang="en-GB" b="0" dirty="0" err="1"/>
              <a:t>Addysgol</a:t>
            </a:r>
            <a:r>
              <a:rPr lang="en-GB" b="0" dirty="0"/>
              <a:t> </a:t>
            </a:r>
            <a:r>
              <a:rPr lang="en-GB" b="0" dirty="0" err="1"/>
              <a:t>Arbennig</a:t>
            </a:r>
            <a:r>
              <a:rPr lang="en-GB" b="0" dirty="0"/>
              <a:t> (NASEN), </a:t>
            </a:r>
            <a:r>
              <a:rPr lang="en-GB" b="0" dirty="0" err="1"/>
              <a:t>sef</a:t>
            </a:r>
            <a:r>
              <a:rPr lang="en-GB" b="0" dirty="0"/>
              <a:t> </a:t>
            </a:r>
            <a:r>
              <a:rPr lang="en-GB" b="0" dirty="0" err="1"/>
              <a:t>sefydliad</a:t>
            </a:r>
            <a:r>
              <a:rPr lang="en-GB" b="0" dirty="0"/>
              <a:t> </a:t>
            </a:r>
            <a:r>
              <a:rPr lang="en-GB" b="0" dirty="0" err="1"/>
              <a:t>cenedlaethol</a:t>
            </a:r>
            <a:r>
              <a:rPr lang="en-GB" b="0" dirty="0"/>
              <a:t> </a:t>
            </a:r>
            <a:r>
              <a:rPr lang="en-GB" b="0" dirty="0" err="1"/>
              <a:t>i</a:t>
            </a:r>
            <a:r>
              <a:rPr lang="en-GB" b="0" dirty="0"/>
              <a:t> </a:t>
            </a:r>
            <a:r>
              <a:rPr lang="en-GB" b="0" dirty="0" err="1"/>
              <a:t>weithwyr</a:t>
            </a:r>
            <a:r>
              <a:rPr lang="en-GB" b="0" dirty="0"/>
              <a:t> </a:t>
            </a:r>
            <a:r>
              <a:rPr lang="en-GB" b="0" dirty="0" err="1"/>
              <a:t>proffesiynol</a:t>
            </a:r>
            <a:r>
              <a:rPr lang="en-GB" b="0" dirty="0"/>
              <a:t> </a:t>
            </a:r>
            <a:r>
              <a:rPr lang="en-GB" b="0" dirty="0" err="1"/>
              <a:t>sy'n</a:t>
            </a:r>
            <a:r>
              <a:rPr lang="en-GB" b="0" dirty="0"/>
              <a:t> </a:t>
            </a:r>
            <a:r>
              <a:rPr lang="en-GB" b="0" dirty="0" err="1"/>
              <a:t>gweithio</a:t>
            </a:r>
            <a:r>
              <a:rPr lang="en-GB" b="0" dirty="0"/>
              <a:t> </a:t>
            </a:r>
            <a:r>
              <a:rPr lang="en-GB" b="0" dirty="0" err="1"/>
              <a:t>ym</a:t>
            </a:r>
            <a:r>
              <a:rPr lang="en-GB" b="0" dirty="0"/>
              <a:t> </a:t>
            </a:r>
            <a:r>
              <a:rPr lang="en-GB" b="0" dirty="0" err="1"/>
              <a:t>maes</a:t>
            </a:r>
            <a:r>
              <a:rPr lang="en-GB" b="0" dirty="0"/>
              <a:t> </a:t>
            </a:r>
            <a:r>
              <a:rPr lang="en-GB" b="0" dirty="0" err="1"/>
              <a:t>cynhwysiant</a:t>
            </a:r>
            <a:r>
              <a:rPr lang="en-GB" b="0" dirty="0"/>
              <a:t>.</a:t>
            </a:r>
          </a:p>
          <a:p>
            <a:endParaRPr lang="en-GB" dirty="0">
              <a:latin typeface="Comic Sans MS" panose="030F0702030302020204" pitchFamily="66" charset="0"/>
            </a:endParaRPr>
          </a:p>
          <a:p>
            <a:r>
              <a:rPr lang="en-GB" dirty="0">
                <a:latin typeface="Comic Sans MS" panose="030F0702030302020204" pitchFamily="66" charset="0"/>
              </a:rPr>
              <a:t>Chris Darlington is the president of the National Society of Special Educational Needs (NASEN), a national institute for professional workers who works within the field of inclusion. </a:t>
            </a:r>
          </a:p>
        </p:txBody>
      </p:sp>
      <p:sp>
        <p:nvSpPr>
          <p:cNvPr id="4" name="Slide Number Placeholder 3"/>
          <p:cNvSpPr>
            <a:spLocks noGrp="1"/>
          </p:cNvSpPr>
          <p:nvPr>
            <p:ph type="sldNum" sz="quarter" idx="5"/>
          </p:nvPr>
        </p:nvSpPr>
        <p:spPr/>
        <p:txBody>
          <a:bodyPr/>
          <a:lstStyle/>
          <a:p>
            <a:fld id="{F224FA7D-0C8C-463C-9E3B-116964E282E0}" type="slidenum">
              <a:rPr lang="en-GB" smtClean="0"/>
              <a:t>15</a:t>
            </a:fld>
            <a:endParaRPr lang="en-GB"/>
          </a:p>
        </p:txBody>
      </p:sp>
    </p:spTree>
    <p:extLst>
      <p:ext uri="{BB962C8B-B14F-4D97-AF65-F5344CB8AC3E}">
        <p14:creationId xmlns:p14="http://schemas.microsoft.com/office/powerpoint/2010/main" val="30042420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then discuss the key points</a:t>
            </a:r>
          </a:p>
        </p:txBody>
      </p:sp>
      <p:sp>
        <p:nvSpPr>
          <p:cNvPr id="4" name="Slide Number Placeholder 3"/>
          <p:cNvSpPr>
            <a:spLocks noGrp="1"/>
          </p:cNvSpPr>
          <p:nvPr>
            <p:ph type="sldNum" sz="quarter" idx="5"/>
          </p:nvPr>
        </p:nvSpPr>
        <p:spPr/>
        <p:txBody>
          <a:bodyPr/>
          <a:lstStyle/>
          <a:p>
            <a:fld id="{F224FA7D-0C8C-463C-9E3B-116964E282E0}" type="slidenum">
              <a:rPr lang="en-GB" smtClean="0"/>
              <a:t>16</a:t>
            </a:fld>
            <a:endParaRPr lang="en-GB"/>
          </a:p>
        </p:txBody>
      </p:sp>
    </p:spTree>
    <p:extLst>
      <p:ext uri="{BB962C8B-B14F-4D97-AF65-F5344CB8AC3E}">
        <p14:creationId xmlns:p14="http://schemas.microsoft.com/office/powerpoint/2010/main" val="2082073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pic>
        <p:nvPicPr>
          <p:cNvPr id="3" name="Picture 2" descr="A logo for a company&#10;&#10;Description automatically generated">
            <a:extLst>
              <a:ext uri="{FF2B5EF4-FFF2-40B4-BE49-F238E27FC236}">
                <a16:creationId xmlns:a16="http://schemas.microsoft.com/office/drawing/2014/main" id="{5098B199-B181-015E-E21D-80E24E84CA91}"/>
              </a:ext>
            </a:extLst>
          </p:cNvPr>
          <p:cNvPicPr>
            <a:picLocks noChangeAspect="1"/>
          </p:cNvPicPr>
          <p:nvPr userDrawn="1"/>
        </p:nvPicPr>
        <p:blipFill>
          <a:blip r:embed="rId2"/>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2" name="Picture 1" descr="A logo for a company&#10;&#10;Description automatically generated">
            <a:extLst>
              <a:ext uri="{FF2B5EF4-FFF2-40B4-BE49-F238E27FC236}">
                <a16:creationId xmlns:a16="http://schemas.microsoft.com/office/drawing/2014/main" id="{81BBDA77-6C71-AC71-5C19-59FAAF4100F1}"/>
              </a:ext>
            </a:extLst>
          </p:cNvPr>
          <p:cNvPicPr>
            <a:picLocks noChangeAspect="1"/>
          </p:cNvPicPr>
          <p:nvPr userDrawn="1"/>
        </p:nvPicPr>
        <p:blipFill>
          <a:blip r:embed="rId3"/>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pic>
        <p:nvPicPr>
          <p:cNvPr id="2" name="Picture 1" descr="A logo for a company&#10;&#10;Description automatically generated">
            <a:extLst>
              <a:ext uri="{FF2B5EF4-FFF2-40B4-BE49-F238E27FC236}">
                <a16:creationId xmlns:a16="http://schemas.microsoft.com/office/drawing/2014/main" id="{4FE1F28B-D2BA-3FFA-C810-83DC4D8D24FE}"/>
              </a:ext>
            </a:extLst>
          </p:cNvPr>
          <p:cNvPicPr>
            <a:picLocks noChangeAspect="1"/>
          </p:cNvPicPr>
          <p:nvPr userDrawn="1"/>
        </p:nvPicPr>
        <p:blipFill>
          <a:blip r:embed="rId3"/>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82992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8469277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2607870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607390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24/04/2026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15883321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962207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737394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745313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53116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6383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A logo for a company&#10;&#10;Description automatically generated">
            <a:extLst>
              <a:ext uri="{FF2B5EF4-FFF2-40B4-BE49-F238E27FC236}">
                <a16:creationId xmlns:a16="http://schemas.microsoft.com/office/drawing/2014/main" id="{F5C575FC-4009-22A7-0AC2-C8E69D951A4C}"/>
              </a:ext>
            </a:extLst>
          </p:cNvPr>
          <p:cNvPicPr>
            <a:picLocks noChangeAspect="1"/>
          </p:cNvPicPr>
          <p:nvPr userDrawn="1"/>
        </p:nvPicPr>
        <p:blipFill>
          <a:blip r:embed="rId3"/>
          <a:stretch>
            <a:fillRect/>
          </a:stretch>
        </p:blipFill>
        <p:spPr>
          <a:xfrm>
            <a:off x="695751" y="1128100"/>
            <a:ext cx="1593053" cy="1031717"/>
          </a:xfrm>
          <a:prstGeom prst="rect">
            <a:avLst/>
          </a:prstGeom>
        </p:spPr>
      </p:pic>
    </p:spTree>
    <p:extLst>
      <p:ext uri="{BB962C8B-B14F-4D97-AF65-F5344CB8AC3E}">
        <p14:creationId xmlns:p14="http://schemas.microsoft.com/office/powerpoint/2010/main" val="886075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logo for a company&#10;&#10;Description automatically generated">
            <a:extLst>
              <a:ext uri="{FF2B5EF4-FFF2-40B4-BE49-F238E27FC236}">
                <a16:creationId xmlns:a16="http://schemas.microsoft.com/office/drawing/2014/main" id="{13F0CB2A-E363-48D8-EE13-7D10E6651BD3}"/>
              </a:ext>
            </a:extLst>
          </p:cNvPr>
          <p:cNvPicPr>
            <a:picLocks noChangeAspect="1"/>
          </p:cNvPicPr>
          <p:nvPr userDrawn="1"/>
        </p:nvPicPr>
        <p:blipFill>
          <a:blip r:embed="rId3"/>
          <a:stretch>
            <a:fillRect/>
          </a:stretch>
        </p:blipFill>
        <p:spPr>
          <a:xfrm>
            <a:off x="695751" y="1128100"/>
            <a:ext cx="1593053" cy="1031717"/>
          </a:xfrm>
          <a:prstGeom prst="rect">
            <a:avLst/>
          </a:prstGeom>
        </p:spPr>
      </p:pic>
    </p:spTree>
    <p:extLst>
      <p:ext uri="{BB962C8B-B14F-4D97-AF65-F5344CB8AC3E}">
        <p14:creationId xmlns:p14="http://schemas.microsoft.com/office/powerpoint/2010/main" val="26943821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55736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logo for a company&#10;&#10;Description automatically generated">
            <a:extLst>
              <a:ext uri="{FF2B5EF4-FFF2-40B4-BE49-F238E27FC236}">
                <a16:creationId xmlns:a16="http://schemas.microsoft.com/office/drawing/2014/main" id="{71C8DB96-BD92-77EC-CDB3-B28289A98898}"/>
              </a:ext>
            </a:extLst>
          </p:cNvPr>
          <p:cNvPicPr>
            <a:picLocks noChangeAspect="1"/>
          </p:cNvPicPr>
          <p:nvPr userDrawn="1"/>
        </p:nvPicPr>
        <p:blipFill>
          <a:blip r:embed="rId3"/>
          <a:stretch>
            <a:fillRect/>
          </a:stretch>
        </p:blipFill>
        <p:spPr>
          <a:xfrm>
            <a:off x="1026731" y="1122490"/>
            <a:ext cx="1593053" cy="1031717"/>
          </a:xfrm>
          <a:prstGeom prst="rect">
            <a:avLst/>
          </a:prstGeom>
        </p:spPr>
      </p:pic>
    </p:spTree>
    <p:extLst>
      <p:ext uri="{BB962C8B-B14F-4D97-AF65-F5344CB8AC3E}">
        <p14:creationId xmlns:p14="http://schemas.microsoft.com/office/powerpoint/2010/main" val="136370854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2" name="Picture 1" descr="A logo for a company&#10;&#10;Description automatically generated">
            <a:extLst>
              <a:ext uri="{FF2B5EF4-FFF2-40B4-BE49-F238E27FC236}">
                <a16:creationId xmlns:a16="http://schemas.microsoft.com/office/drawing/2014/main" id="{EF397F0B-762C-4245-D1E8-F79AF5F0815A}"/>
              </a:ext>
            </a:extLst>
          </p:cNvPr>
          <p:cNvPicPr>
            <a:picLocks noChangeAspect="1"/>
          </p:cNvPicPr>
          <p:nvPr userDrawn="1"/>
        </p:nvPicPr>
        <p:blipFill>
          <a:blip r:embed="rId3"/>
          <a:stretch>
            <a:fillRect/>
          </a:stretch>
        </p:blipFill>
        <p:spPr>
          <a:xfrm>
            <a:off x="1026731" y="1122490"/>
            <a:ext cx="1593053" cy="1031717"/>
          </a:xfrm>
          <a:prstGeom prst="rect">
            <a:avLst/>
          </a:prstGeom>
        </p:spPr>
      </p:pic>
    </p:spTree>
    <p:extLst>
      <p:ext uri="{BB962C8B-B14F-4D97-AF65-F5344CB8AC3E}">
        <p14:creationId xmlns:p14="http://schemas.microsoft.com/office/powerpoint/2010/main" val="1579956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image" Target="../media/image2.jpeg"/><Relationship Id="rId5" Type="http://schemas.openxmlformats.org/officeDocument/2006/relationships/slideLayout" Target="../slideLayouts/slideLayout10.xml"/><Relationship Id="rId10" Type="http://schemas.openxmlformats.org/officeDocument/2006/relationships/image" Target="../media/image7.png"/><Relationship Id="rId4" Type="http://schemas.openxmlformats.org/officeDocument/2006/relationships/slideLayout" Target="../slideLayouts/slideLayout9.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6.xml"/><Relationship Id="rId7"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2.jpe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22.xml"/><Relationship Id="rId7" Type="http://schemas.openxmlformats.org/officeDocument/2006/relationships/image" Target="../media/image14.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4.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2.jpeg"/><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2.jpeg"/><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9.png"/><Relationship Id="rId5" Type="http://schemas.openxmlformats.org/officeDocument/2006/relationships/theme" Target="../theme/theme6.xml"/><Relationship Id="rId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10"/>
          <a:stretch>
            <a:fillRect/>
          </a:stretch>
        </p:blipFill>
        <p:spPr>
          <a:xfrm>
            <a:off x="0" y="0"/>
            <a:ext cx="12192000" cy="6858000"/>
          </a:xfrm>
          <a:prstGeom prst="rect">
            <a:avLst/>
          </a:prstGeom>
        </p:spPr>
      </p:pic>
      <p:pic>
        <p:nvPicPr>
          <p:cNvPr id="2" name="Picture 1" descr="A logo for a company&#10;&#10;Description automatically generated">
            <a:extLst>
              <a:ext uri="{FF2B5EF4-FFF2-40B4-BE49-F238E27FC236}">
                <a16:creationId xmlns:a16="http://schemas.microsoft.com/office/drawing/2014/main" id="{077B94D9-165E-AFDC-EBCB-473641DDEB6A}"/>
              </a:ext>
            </a:extLst>
          </p:cNvPr>
          <p:cNvPicPr>
            <a:picLocks noChangeAspect="1"/>
          </p:cNvPicPr>
          <p:nvPr userDrawn="1"/>
        </p:nvPicPr>
        <p:blipFill>
          <a:blip r:embed="rId11"/>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 id="214748375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1E322069-DFC0-1B27-F636-197BB68CAD2C}"/>
              </a:ext>
            </a:extLst>
          </p:cNvPr>
          <p:cNvSpPr/>
          <p:nvPr userDrawn="1"/>
        </p:nvSpPr>
        <p:spPr>
          <a:xfrm>
            <a:off x="1" y="-21581"/>
            <a:ext cx="12192000" cy="1331495"/>
          </a:xfrm>
          <a:prstGeom prst="rect">
            <a:avLst/>
          </a:prstGeom>
          <a:gradFill flip="none" rotWithShape="1">
            <a:gsLst>
              <a:gs pos="100000">
                <a:srgbClr val="023B59"/>
              </a:gs>
              <a:gs pos="0">
                <a:srgbClr val="004F9F"/>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588168"/>
            <a:ext cx="11481847" cy="38133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9B2E9204-513F-1412-7D39-1C9874F2E670}"/>
              </a:ext>
            </a:extLst>
          </p:cNvPr>
          <p:cNvSpPr txBox="1">
            <a:spLocks/>
          </p:cNvSpPr>
          <p:nvPr userDrawn="1"/>
        </p:nvSpPr>
        <p:spPr>
          <a:xfrm>
            <a:off x="5063433" y="2027207"/>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bg1"/>
                </a:solidFill>
                <a:latin typeface="+mn-lt"/>
                <a:ea typeface="+mj-ea"/>
                <a:cs typeface="+mj-cs"/>
              </a:defRPr>
            </a:lvl1pPr>
          </a:lstStyle>
          <a:p>
            <a:r>
              <a:rPr lang="en-GB"/>
              <a:t>Click to edit Master title style</a:t>
            </a:r>
            <a:br>
              <a:rPr lang="en-GB"/>
            </a:br>
            <a:r>
              <a:rPr lang="en-GB"/>
              <a:t>Click to edit Master title style</a:t>
            </a:r>
            <a:endParaRPr lang="en-US"/>
          </a:p>
        </p:txBody>
      </p:sp>
      <p:pic>
        <p:nvPicPr>
          <p:cNvPr id="11" name="Picture 10" descr="A logo for a company&#10;&#10;Description automatically generated">
            <a:extLst>
              <a:ext uri="{FF2B5EF4-FFF2-40B4-BE49-F238E27FC236}">
                <a16:creationId xmlns:a16="http://schemas.microsoft.com/office/drawing/2014/main" id="{E8DC1A2B-756C-B876-2CE4-856F08EA177D}"/>
              </a:ext>
            </a:extLst>
          </p:cNvPr>
          <p:cNvPicPr>
            <a:picLocks noChangeAspect="1"/>
          </p:cNvPicPr>
          <p:nvPr userDrawn="1"/>
        </p:nvPicPr>
        <p:blipFill>
          <a:blip r:embed="rId9"/>
          <a:stretch>
            <a:fillRect/>
          </a:stretch>
        </p:blipFill>
        <p:spPr>
          <a:xfrm>
            <a:off x="2145871" y="5898801"/>
            <a:ext cx="1142760" cy="74009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43" r:id="rId2"/>
    <p:sldLayoutId id="2147483746" r:id="rId3"/>
    <p:sldLayoutId id="2147483745" r:id="rId4"/>
    <p:sldLayoutId id="2147483684" r:id="rId5"/>
    <p:sldLayoutId id="2147483754" r:id="rId6"/>
  </p:sldLayoutIdLst>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588168"/>
            <a:ext cx="11481847" cy="38133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9B2E9204-513F-1412-7D39-1C9874F2E670}"/>
              </a:ext>
            </a:extLst>
          </p:cNvPr>
          <p:cNvSpPr txBox="1">
            <a:spLocks/>
          </p:cNvSpPr>
          <p:nvPr userDrawn="1"/>
        </p:nvSpPr>
        <p:spPr>
          <a:xfrm>
            <a:off x="5063433" y="2027207"/>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bg1"/>
                </a:solidFill>
                <a:latin typeface="+mn-lt"/>
                <a:ea typeface="+mj-ea"/>
                <a:cs typeface="+mj-cs"/>
              </a:defRPr>
            </a:lvl1pPr>
          </a:lstStyle>
          <a:p>
            <a:r>
              <a:rPr lang="en-GB"/>
              <a:t>Click to edit Master title style</a:t>
            </a:r>
            <a:br>
              <a:rPr lang="en-GB"/>
            </a:br>
            <a:r>
              <a:rPr lang="en-GB"/>
              <a:t>Click to edit Master title style</a:t>
            </a:r>
            <a:endParaRPr lang="en-US"/>
          </a:p>
        </p:txBody>
      </p:sp>
      <p:pic>
        <p:nvPicPr>
          <p:cNvPr id="11" name="Picture 10" descr="A logo for a company&#10;&#10;Description automatically generated">
            <a:extLst>
              <a:ext uri="{FF2B5EF4-FFF2-40B4-BE49-F238E27FC236}">
                <a16:creationId xmlns:a16="http://schemas.microsoft.com/office/drawing/2014/main" id="{E8DC1A2B-756C-B876-2CE4-856F08EA177D}"/>
              </a:ext>
            </a:extLst>
          </p:cNvPr>
          <p:cNvPicPr>
            <a:picLocks noChangeAspect="1"/>
          </p:cNvPicPr>
          <p:nvPr userDrawn="1"/>
        </p:nvPicPr>
        <p:blipFill>
          <a:blip r:embed="rId8"/>
          <a:stretch>
            <a:fillRect/>
          </a:stretch>
        </p:blipFill>
        <p:spPr>
          <a:xfrm>
            <a:off x="2145871" y="5898801"/>
            <a:ext cx="1142760" cy="74009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047450850"/>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Lst>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pic>
        <p:nvPicPr>
          <p:cNvPr id="6" name="Picture 5" descr="A logo for a company&#10;&#10;Description automatically generated">
            <a:extLst>
              <a:ext uri="{FF2B5EF4-FFF2-40B4-BE49-F238E27FC236}">
                <a16:creationId xmlns:a16="http://schemas.microsoft.com/office/drawing/2014/main" id="{518956CF-BB32-F524-3730-411648FDD498}"/>
              </a:ext>
            </a:extLst>
          </p:cNvPr>
          <p:cNvPicPr>
            <a:picLocks noChangeAspect="1"/>
          </p:cNvPicPr>
          <p:nvPr userDrawn="1"/>
        </p:nvPicPr>
        <p:blipFill>
          <a:blip r:embed="rId6"/>
          <a:stretch>
            <a:fillRect/>
          </a:stretch>
        </p:blipFill>
        <p:spPr>
          <a:xfrm>
            <a:off x="695751" y="1128100"/>
            <a:ext cx="1593053" cy="1031717"/>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4" name="Picture 3" descr="A logo for a company&#10;&#10;Description automatically generated">
            <a:extLst>
              <a:ext uri="{FF2B5EF4-FFF2-40B4-BE49-F238E27FC236}">
                <a16:creationId xmlns:a16="http://schemas.microsoft.com/office/drawing/2014/main" id="{86033AAE-885B-B3D7-EEA0-1AD7812AED7E}"/>
              </a:ext>
            </a:extLst>
          </p:cNvPr>
          <p:cNvPicPr>
            <a:picLocks noChangeAspect="1"/>
          </p:cNvPicPr>
          <p:nvPr userDrawn="1"/>
        </p:nvPicPr>
        <p:blipFill>
          <a:blip r:embed="rId7"/>
          <a:stretch>
            <a:fillRect/>
          </a:stretch>
        </p:blipFill>
        <p:spPr>
          <a:xfrm>
            <a:off x="1026731" y="1122490"/>
            <a:ext cx="1593053" cy="1031717"/>
          </a:xfrm>
          <a:prstGeom prst="rect">
            <a:avLst/>
          </a:prstGeom>
        </p:spPr>
      </p:pic>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44" r:id="rId2"/>
    <p:sldLayoutId id="2147483738" r:id="rId3"/>
    <p:sldLayoutId id="214748373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22.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hyperlink" Target="https://www.youtube.com/watch?v=1_SS45EkNdY"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A0C28A-248D-C9C5-268D-A53696B031BD}"/>
              </a:ext>
            </a:extLst>
          </p:cNvPr>
          <p:cNvSpPr>
            <a:spLocks noGrp="1"/>
          </p:cNvSpPr>
          <p:nvPr>
            <p:ph idx="1"/>
          </p:nvPr>
        </p:nvSpPr>
        <p:spPr/>
        <p:txBody>
          <a:bodyPr/>
          <a:lstStyle/>
          <a:p>
            <a:pPr marL="0" indent="0">
              <a:buNone/>
            </a:pPr>
            <a:endParaRPr lang="en-GB" dirty="0">
              <a:highlight>
                <a:srgbClr val="FFFF00"/>
              </a:highlight>
            </a:endParaRPr>
          </a:p>
          <a:p>
            <a:pPr marL="0" indent="0">
              <a:buNone/>
            </a:pPr>
            <a:endParaRPr lang="en-GB" dirty="0"/>
          </a:p>
        </p:txBody>
      </p:sp>
      <p:sp>
        <p:nvSpPr>
          <p:cNvPr id="6" name="TextBox 5">
            <a:extLst>
              <a:ext uri="{FF2B5EF4-FFF2-40B4-BE49-F238E27FC236}">
                <a16:creationId xmlns:a16="http://schemas.microsoft.com/office/drawing/2014/main" id="{EBEE33A7-F235-FE36-C2EE-31C29005A29E}"/>
              </a:ext>
            </a:extLst>
          </p:cNvPr>
          <p:cNvSpPr txBox="1"/>
          <p:nvPr/>
        </p:nvSpPr>
        <p:spPr>
          <a:xfrm>
            <a:off x="323079" y="1362483"/>
            <a:ext cx="5254752" cy="1384995"/>
          </a:xfrm>
          <a:prstGeom prst="rect">
            <a:avLst/>
          </a:prstGeom>
          <a:noFill/>
        </p:spPr>
        <p:txBody>
          <a:bodyPr wrap="square">
            <a:spAutoFit/>
          </a:bodyPr>
          <a:lstStyle/>
          <a:p>
            <a:pPr>
              <a:defRPr/>
            </a:pPr>
            <a:r>
              <a:rPr lang="cy-GB" sz="2800" b="1" dirty="0">
                <a:solidFill>
                  <a:schemeClr val="bg1"/>
                </a:solidFill>
                <a:cs typeface="Calibri"/>
              </a:rPr>
              <a:t>ECAD4018C</a:t>
            </a:r>
          </a:p>
          <a:p>
            <a:pPr>
              <a:defRPr/>
            </a:pPr>
            <a:endParaRPr lang="cy-GB" sz="2800" b="1" dirty="0">
              <a:solidFill>
                <a:schemeClr val="bg1"/>
              </a:solidFill>
              <a:cs typeface="Calibri"/>
            </a:endParaRPr>
          </a:p>
          <a:p>
            <a:pPr>
              <a:defRPr/>
            </a:pPr>
            <a:r>
              <a:rPr lang="cy-GB" sz="2800" b="1" dirty="0">
                <a:solidFill>
                  <a:schemeClr val="bg1"/>
                </a:solidFill>
                <a:cs typeface="Calibri"/>
              </a:rPr>
              <a:t>Ysgolion Amrywiol a Chynhwysol</a:t>
            </a:r>
          </a:p>
        </p:txBody>
      </p:sp>
      <p:sp>
        <p:nvSpPr>
          <p:cNvPr id="8" name="TextBox 7">
            <a:extLst>
              <a:ext uri="{FF2B5EF4-FFF2-40B4-BE49-F238E27FC236}">
                <a16:creationId xmlns:a16="http://schemas.microsoft.com/office/drawing/2014/main" id="{EA3E3C16-C435-C8C8-3AD9-E4AF1792994E}"/>
              </a:ext>
            </a:extLst>
          </p:cNvPr>
          <p:cNvSpPr txBox="1"/>
          <p:nvPr/>
        </p:nvSpPr>
        <p:spPr>
          <a:xfrm>
            <a:off x="323079" y="3520440"/>
            <a:ext cx="5465073" cy="1384995"/>
          </a:xfrm>
          <a:prstGeom prst="rect">
            <a:avLst/>
          </a:prstGeom>
          <a:noFill/>
        </p:spPr>
        <p:txBody>
          <a:bodyPr wrap="square">
            <a:spAutoFit/>
          </a:bodyPr>
          <a:lstStyle/>
          <a:p>
            <a:pPr marL="0" indent="0">
              <a:buFont typeface="Arial" panose="020B0604020202020204" pitchFamily="34" charset="0"/>
              <a:buNone/>
            </a:pPr>
            <a:r>
              <a:rPr lang="en-GB" sz="2800" b="1" dirty="0">
                <a:solidFill>
                  <a:srgbClr val="E1BC4C"/>
                </a:solidFill>
                <a:cs typeface="Calibri"/>
              </a:rPr>
              <a:t>ECAD4018 – </a:t>
            </a:r>
          </a:p>
          <a:p>
            <a:pPr marL="0" indent="0">
              <a:buFont typeface="Arial" panose="020B0604020202020204" pitchFamily="34" charset="0"/>
              <a:buNone/>
            </a:pPr>
            <a:endParaRPr lang="en-GB" sz="2800" b="1" dirty="0">
              <a:solidFill>
                <a:srgbClr val="E1BC4C"/>
              </a:solidFill>
              <a:cs typeface="Calibri"/>
            </a:endParaRPr>
          </a:p>
          <a:p>
            <a:pPr marL="0" indent="0">
              <a:buFont typeface="Arial" panose="020B0604020202020204" pitchFamily="34" charset="0"/>
              <a:buNone/>
            </a:pPr>
            <a:r>
              <a:rPr lang="en-GB" sz="2800" b="1" dirty="0">
                <a:solidFill>
                  <a:srgbClr val="E1BC4C"/>
                </a:solidFill>
                <a:cs typeface="Calibri"/>
              </a:rPr>
              <a:t>Diverse and Inclusive Schools</a:t>
            </a:r>
          </a:p>
        </p:txBody>
      </p:sp>
      <p:pic>
        <p:nvPicPr>
          <p:cNvPr id="10" name="Picture 9" descr="A logo for a company&#10;&#10;Description automatically generated">
            <a:extLst>
              <a:ext uri="{FF2B5EF4-FFF2-40B4-BE49-F238E27FC236}">
                <a16:creationId xmlns:a16="http://schemas.microsoft.com/office/drawing/2014/main" id="{BDCE53C3-8758-3AA6-6FFD-23CF40C46B17}"/>
              </a:ext>
            </a:extLst>
          </p:cNvPr>
          <p:cNvPicPr>
            <a:picLocks noChangeAspect="1"/>
          </p:cNvPicPr>
          <p:nvPr/>
        </p:nvPicPr>
        <p:blipFill>
          <a:blip r:embed="rId3"/>
          <a:stretch>
            <a:fillRect/>
          </a:stretch>
        </p:blipFill>
        <p:spPr>
          <a:xfrm>
            <a:off x="3360415" y="224919"/>
            <a:ext cx="1372006" cy="888559"/>
          </a:xfrm>
          <a:prstGeom prst="rect">
            <a:avLst/>
          </a:prstGeom>
        </p:spPr>
      </p:pic>
      <p:pic>
        <p:nvPicPr>
          <p:cNvPr id="3" name="Picture 2">
            <a:extLst>
              <a:ext uri="{FF2B5EF4-FFF2-40B4-BE49-F238E27FC236}">
                <a16:creationId xmlns:a16="http://schemas.microsoft.com/office/drawing/2014/main" id="{A14623B4-6ECD-2F37-7948-0FCE454A9C59}"/>
              </a:ext>
            </a:extLst>
          </p:cNvPr>
          <p:cNvPicPr>
            <a:picLocks noChangeAspect="1"/>
          </p:cNvPicPr>
          <p:nvPr/>
        </p:nvPicPr>
        <p:blipFill>
          <a:blip r:embed="rId4" cstate="print">
            <a:extLst>
              <a:ext uri="{28A0092B-C50C-407E-A947-70E740481C1C}">
                <a14:useLocalDpi xmlns:a14="http://schemas.microsoft.com/office/drawing/2010/main" val="0"/>
              </a:ext>
            </a:extLst>
          </a:blip>
          <a:srcRect l="2385" r="29862"/>
          <a:stretch/>
        </p:blipFill>
        <p:spPr>
          <a:xfrm>
            <a:off x="6095884" y="0"/>
            <a:ext cx="6195354" cy="6858000"/>
          </a:xfrm>
          <a:prstGeom prst="rect">
            <a:avLst/>
          </a:prstGeom>
          <a:ln w="76200">
            <a:noFill/>
          </a:ln>
        </p:spPr>
      </p:pic>
    </p:spTree>
    <p:extLst>
      <p:ext uri="{BB962C8B-B14F-4D97-AF65-F5344CB8AC3E}">
        <p14:creationId xmlns:p14="http://schemas.microsoft.com/office/powerpoint/2010/main" val="2079596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a:bodyPr>
          <a:lstStyle/>
          <a:p>
            <a:pPr marL="0" indent="0">
              <a:buNone/>
            </a:pPr>
            <a:r>
              <a:rPr lang="en-GB" dirty="0"/>
              <a:t>Wales is a diverse nation.</a:t>
            </a:r>
          </a:p>
          <a:p>
            <a:pPr marL="0" indent="0">
              <a:buNone/>
            </a:pPr>
            <a:r>
              <a:rPr lang="en-GB" dirty="0"/>
              <a:t>In which ways is it diverse?</a:t>
            </a:r>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a:bodyPr>
          <a:lstStyle/>
          <a:p>
            <a:pPr marL="0" indent="0">
              <a:buNone/>
            </a:pPr>
            <a:r>
              <a:rPr lang="en-GB" dirty="0"/>
              <a:t>Mae Cymru </a:t>
            </a:r>
            <a:r>
              <a:rPr lang="en-GB" dirty="0" err="1"/>
              <a:t>yn</a:t>
            </a:r>
            <a:r>
              <a:rPr lang="en-GB" dirty="0"/>
              <a:t> </a:t>
            </a:r>
            <a:r>
              <a:rPr lang="en-GB" dirty="0" err="1"/>
              <a:t>genedl</a:t>
            </a:r>
            <a:r>
              <a:rPr lang="en-GB" dirty="0"/>
              <a:t> </a:t>
            </a:r>
            <a:r>
              <a:rPr lang="en-GB" dirty="0" err="1"/>
              <a:t>amrywiol</a:t>
            </a:r>
            <a:r>
              <a:rPr lang="en-GB" dirty="0"/>
              <a:t>. </a:t>
            </a:r>
          </a:p>
          <a:p>
            <a:pPr marL="0" indent="0">
              <a:buNone/>
            </a:pPr>
            <a:r>
              <a:rPr lang="en-GB" dirty="0" err="1"/>
              <a:t>Ym</a:t>
            </a:r>
            <a:r>
              <a:rPr lang="en-GB" dirty="0"/>
              <a:t> </a:t>
            </a:r>
            <a:r>
              <a:rPr lang="en-GB" dirty="0" err="1"/>
              <a:t>mha</a:t>
            </a:r>
            <a:r>
              <a:rPr lang="en-GB" dirty="0"/>
              <a:t> </a:t>
            </a:r>
            <a:r>
              <a:rPr lang="en-GB" dirty="0" err="1"/>
              <a:t>ffyrdd</a:t>
            </a:r>
            <a:r>
              <a:rPr lang="en-GB" dirty="0"/>
              <a:t> y </a:t>
            </a:r>
            <a:r>
              <a:rPr lang="en-GB" dirty="0" err="1"/>
              <a:t>mae’n</a:t>
            </a:r>
            <a:r>
              <a:rPr lang="en-GB" dirty="0"/>
              <a:t> </a:t>
            </a:r>
            <a:r>
              <a:rPr lang="en-GB" dirty="0" err="1"/>
              <a:t>amrywiol</a:t>
            </a:r>
            <a:r>
              <a:rPr lang="en-GB" dirty="0"/>
              <a:t>?</a:t>
            </a:r>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Trafodaeth</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Discussion</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1301420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fontScale="92500" lnSpcReduction="20000"/>
          </a:bodyPr>
          <a:lstStyle/>
          <a:p>
            <a:pPr marL="0" indent="0">
              <a:buNone/>
            </a:pPr>
            <a:r>
              <a:rPr lang="en-GB" dirty="0"/>
              <a:t>Language</a:t>
            </a:r>
          </a:p>
          <a:p>
            <a:pPr marL="0" indent="0">
              <a:buNone/>
            </a:pPr>
            <a:r>
              <a:rPr lang="en-GB" dirty="0"/>
              <a:t>Ethnicity</a:t>
            </a:r>
          </a:p>
          <a:p>
            <a:pPr marL="0" indent="0">
              <a:buNone/>
            </a:pPr>
            <a:r>
              <a:rPr lang="en-GB" dirty="0"/>
              <a:t>Body shape</a:t>
            </a:r>
          </a:p>
          <a:p>
            <a:pPr marL="0" indent="0">
              <a:buNone/>
            </a:pPr>
            <a:r>
              <a:rPr lang="en-GB" dirty="0"/>
              <a:t>Culture</a:t>
            </a:r>
          </a:p>
          <a:p>
            <a:pPr marL="0" indent="0">
              <a:buNone/>
            </a:pPr>
            <a:r>
              <a:rPr lang="en-GB" dirty="0"/>
              <a:t>Gender</a:t>
            </a:r>
          </a:p>
          <a:p>
            <a:pPr marL="0" indent="0">
              <a:buNone/>
            </a:pPr>
            <a:r>
              <a:rPr lang="en-GB" dirty="0"/>
              <a:t>Beliefs / religions</a:t>
            </a:r>
          </a:p>
          <a:p>
            <a:pPr marL="0" indent="0">
              <a:buNone/>
            </a:pPr>
            <a:r>
              <a:rPr lang="en-GB" dirty="0"/>
              <a:t>Family composition</a:t>
            </a:r>
          </a:p>
          <a:p>
            <a:pPr marL="0" indent="0">
              <a:buNone/>
            </a:pPr>
            <a:r>
              <a:rPr lang="en-GB" dirty="0"/>
              <a:t>Socioeconomic status</a:t>
            </a:r>
          </a:p>
          <a:p>
            <a:pPr marL="0" indent="0">
              <a:buNone/>
            </a:pPr>
            <a:r>
              <a:rPr lang="en-GB" dirty="0"/>
              <a:t>Learning needs</a:t>
            </a:r>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a:bodyPr>
          <a:lstStyle/>
          <a:p>
            <a:pPr marL="0" indent="0">
              <a:lnSpc>
                <a:spcPct val="70000"/>
              </a:lnSpc>
              <a:buNone/>
            </a:pPr>
            <a:r>
              <a:rPr lang="en-GB" dirty="0"/>
              <a:t>Iaith</a:t>
            </a:r>
          </a:p>
          <a:p>
            <a:pPr marL="0" indent="0">
              <a:lnSpc>
                <a:spcPct val="70000"/>
              </a:lnSpc>
              <a:buNone/>
            </a:pPr>
            <a:r>
              <a:rPr lang="en-GB" dirty="0" err="1"/>
              <a:t>Ethnigrwydd</a:t>
            </a:r>
            <a:endParaRPr lang="en-GB" dirty="0"/>
          </a:p>
          <a:p>
            <a:pPr marL="0" indent="0">
              <a:lnSpc>
                <a:spcPct val="70000"/>
              </a:lnSpc>
              <a:buNone/>
            </a:pPr>
            <a:r>
              <a:rPr lang="en-GB" dirty="0" err="1"/>
              <a:t>Siâp</a:t>
            </a:r>
            <a:r>
              <a:rPr lang="en-GB" dirty="0"/>
              <a:t> y </a:t>
            </a:r>
            <a:r>
              <a:rPr lang="en-GB" dirty="0" err="1"/>
              <a:t>corff</a:t>
            </a:r>
            <a:endParaRPr lang="en-GB" dirty="0"/>
          </a:p>
          <a:p>
            <a:pPr marL="0" indent="0">
              <a:lnSpc>
                <a:spcPct val="70000"/>
              </a:lnSpc>
              <a:buNone/>
            </a:pPr>
            <a:r>
              <a:rPr lang="en-GB" dirty="0" err="1"/>
              <a:t>Diwylliant</a:t>
            </a:r>
            <a:endParaRPr lang="en-GB" dirty="0"/>
          </a:p>
          <a:p>
            <a:pPr marL="0" indent="0">
              <a:lnSpc>
                <a:spcPct val="70000"/>
              </a:lnSpc>
              <a:buNone/>
            </a:pPr>
            <a:r>
              <a:rPr lang="en-GB" dirty="0" err="1"/>
              <a:t>Rhyw</a:t>
            </a:r>
            <a:endParaRPr lang="en-GB" dirty="0"/>
          </a:p>
          <a:p>
            <a:pPr marL="0" indent="0">
              <a:lnSpc>
                <a:spcPct val="70000"/>
              </a:lnSpc>
              <a:buNone/>
            </a:pPr>
            <a:r>
              <a:rPr lang="en-GB" dirty="0" err="1"/>
              <a:t>Creodau</a:t>
            </a:r>
            <a:r>
              <a:rPr lang="en-GB" dirty="0"/>
              <a:t> / </a:t>
            </a:r>
            <a:r>
              <a:rPr lang="en-GB" dirty="0" err="1"/>
              <a:t>crefydd</a:t>
            </a:r>
            <a:endParaRPr lang="en-GB" dirty="0"/>
          </a:p>
          <a:p>
            <a:pPr marL="0" indent="0">
              <a:lnSpc>
                <a:spcPct val="70000"/>
              </a:lnSpc>
              <a:buNone/>
            </a:pPr>
            <a:r>
              <a:rPr lang="en-GB" dirty="0"/>
              <a:t>Math o </a:t>
            </a:r>
            <a:r>
              <a:rPr lang="en-GB" dirty="0" err="1"/>
              <a:t>deulu</a:t>
            </a:r>
            <a:endParaRPr lang="en-GB" dirty="0"/>
          </a:p>
          <a:p>
            <a:pPr marL="0" indent="0">
              <a:lnSpc>
                <a:spcPct val="70000"/>
              </a:lnSpc>
              <a:buNone/>
            </a:pPr>
            <a:r>
              <a:rPr lang="en-GB" dirty="0" err="1"/>
              <a:t>statws</a:t>
            </a:r>
            <a:r>
              <a:rPr lang="en-GB" dirty="0"/>
              <a:t> </a:t>
            </a:r>
            <a:r>
              <a:rPr lang="en-GB" dirty="0" err="1"/>
              <a:t>economaidd-gymdeithasol</a:t>
            </a:r>
            <a:endParaRPr lang="en-GB" dirty="0"/>
          </a:p>
          <a:p>
            <a:pPr marL="0" indent="0">
              <a:lnSpc>
                <a:spcPct val="70000"/>
              </a:lnSpc>
              <a:buNone/>
            </a:pPr>
            <a:r>
              <a:rPr lang="en-GB" dirty="0" err="1"/>
              <a:t>Anghenion</a:t>
            </a:r>
            <a:r>
              <a:rPr lang="en-GB" dirty="0"/>
              <a:t> </a:t>
            </a:r>
            <a:r>
              <a:rPr lang="en-GB" dirty="0" err="1"/>
              <a:t>dysgu</a:t>
            </a:r>
            <a:endParaRPr lang="en-GB" dirty="0"/>
          </a:p>
          <a:p>
            <a:pPr marL="0" indent="0">
              <a:lnSpc>
                <a:spcPct val="70000"/>
              </a:lnSpc>
              <a:buNone/>
            </a:pPr>
            <a:endParaRPr lang="en-GB" dirty="0"/>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Mae Cymru </a:t>
            </a:r>
            <a:r>
              <a:rPr lang="en-US" sz="4000" dirty="0" err="1">
                <a:solidFill>
                  <a:schemeClr val="bg1"/>
                </a:solidFill>
                <a:latin typeface="+mn-lt"/>
                <a:ea typeface="Calibri" panose="020F0502020204030204" pitchFamily="34" charset="0"/>
                <a:cs typeface="Calibri"/>
              </a:rPr>
              <a:t>yn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genedl</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amrywiol</a:t>
            </a:r>
            <a:r>
              <a:rPr lang="en-US" sz="4000" dirty="0">
                <a:solidFill>
                  <a:schemeClr val="bg1"/>
                </a:solidFill>
                <a:latin typeface="+mn-lt"/>
                <a:ea typeface="Calibri" panose="020F0502020204030204" pitchFamily="34" charset="0"/>
                <a:cs typeface="Calibri"/>
              </a:rPr>
              <a:t>. </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Wales is a diverse nation</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3440193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E8F84CD-3F85-EA77-5C02-2E6DBE4C3B88}"/>
              </a:ext>
            </a:extLst>
          </p:cNvPr>
          <p:cNvSpPr>
            <a:spLocks noGrp="1"/>
          </p:cNvSpPr>
          <p:nvPr>
            <p:ph idx="1"/>
          </p:nvPr>
        </p:nvSpPr>
        <p:spPr/>
        <p:txBody>
          <a:bodyPr/>
          <a:lstStyle/>
          <a:p>
            <a:pPr marL="0" indent="0">
              <a:buNone/>
            </a:pPr>
            <a:r>
              <a:rPr lang="en-GB" dirty="0"/>
              <a:t>Schools have a responsibility to be inclusive – to reflect the diversity of their communities in their curriculum and in the day to day running of the school. </a:t>
            </a:r>
          </a:p>
          <a:p>
            <a:pPr marL="0" indent="0">
              <a:buNone/>
            </a:pPr>
            <a:endParaRPr lang="en-GB" dirty="0"/>
          </a:p>
          <a:p>
            <a:pPr marL="0" indent="0">
              <a:buNone/>
            </a:pPr>
            <a:r>
              <a:rPr lang="en-GB" b="1" dirty="0"/>
              <a:t>Where did you see this in PTE1? </a:t>
            </a:r>
          </a:p>
        </p:txBody>
      </p:sp>
      <p:sp>
        <p:nvSpPr>
          <p:cNvPr id="3" name="Content Placeholder 2">
            <a:extLst>
              <a:ext uri="{FF2B5EF4-FFF2-40B4-BE49-F238E27FC236}">
                <a16:creationId xmlns:a16="http://schemas.microsoft.com/office/drawing/2014/main" id="{CC300A72-0EEC-EEF2-A270-2385AF7DCF40}"/>
              </a:ext>
            </a:extLst>
          </p:cNvPr>
          <p:cNvSpPr>
            <a:spLocks noGrp="1"/>
          </p:cNvSpPr>
          <p:nvPr>
            <p:ph idx="10"/>
          </p:nvPr>
        </p:nvSpPr>
        <p:spPr/>
        <p:txBody>
          <a:bodyPr/>
          <a:lstStyle/>
          <a:p>
            <a:pPr marL="0" indent="0">
              <a:buNone/>
            </a:pPr>
            <a:r>
              <a:rPr lang="en-GB" dirty="0"/>
              <a:t>Mae </a:t>
            </a:r>
            <a:r>
              <a:rPr lang="en-GB" dirty="0" err="1"/>
              <a:t>gan</a:t>
            </a:r>
            <a:r>
              <a:rPr lang="en-GB" dirty="0"/>
              <a:t> </a:t>
            </a:r>
            <a:r>
              <a:rPr lang="en-GB" dirty="0" err="1"/>
              <a:t>ysgolion</a:t>
            </a:r>
            <a:r>
              <a:rPr lang="en-GB" dirty="0"/>
              <a:t> </a:t>
            </a:r>
            <a:r>
              <a:rPr lang="en-GB" dirty="0" err="1"/>
              <a:t>gyfrifoldeb</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gynhwysol</a:t>
            </a:r>
            <a:r>
              <a:rPr lang="en-GB" dirty="0"/>
              <a:t> – </a:t>
            </a:r>
            <a:r>
              <a:rPr lang="en-GB" dirty="0" err="1"/>
              <a:t>i</a:t>
            </a:r>
            <a:r>
              <a:rPr lang="en-GB" dirty="0"/>
              <a:t> </a:t>
            </a:r>
            <a:r>
              <a:rPr lang="en-GB" dirty="0" err="1"/>
              <a:t>adlewyrchu</a:t>
            </a:r>
            <a:r>
              <a:rPr lang="en-GB" dirty="0"/>
              <a:t> </a:t>
            </a:r>
            <a:r>
              <a:rPr lang="en-GB" dirty="0" err="1"/>
              <a:t>amrywiaeth</a:t>
            </a:r>
            <a:r>
              <a:rPr lang="en-GB" dirty="0"/>
              <a:t> </a:t>
            </a:r>
            <a:r>
              <a:rPr lang="en-GB" dirty="0" err="1"/>
              <a:t>eu</a:t>
            </a:r>
            <a:r>
              <a:rPr lang="en-GB" dirty="0"/>
              <a:t> </a:t>
            </a:r>
            <a:r>
              <a:rPr lang="en-GB" dirty="0" err="1"/>
              <a:t>cymunedau</a:t>
            </a:r>
            <a:r>
              <a:rPr lang="en-GB" dirty="0"/>
              <a:t> </a:t>
            </a:r>
            <a:r>
              <a:rPr lang="en-GB" dirty="0" err="1"/>
              <a:t>yn</a:t>
            </a:r>
            <a:r>
              <a:rPr lang="en-GB" dirty="0"/>
              <a:t> </a:t>
            </a:r>
            <a:r>
              <a:rPr lang="en-GB" dirty="0" err="1"/>
              <a:t>eu</a:t>
            </a:r>
            <a:r>
              <a:rPr lang="en-GB" dirty="0"/>
              <a:t> </a:t>
            </a:r>
            <a:r>
              <a:rPr lang="en-GB" dirty="0" err="1"/>
              <a:t>cwricwlwm</a:t>
            </a:r>
            <a:r>
              <a:rPr lang="en-GB" dirty="0"/>
              <a:t> ac </a:t>
            </a:r>
            <a:r>
              <a:rPr lang="en-GB" dirty="0" err="1"/>
              <a:t>yn</a:t>
            </a:r>
            <a:r>
              <a:rPr lang="en-GB" dirty="0"/>
              <a:t> </a:t>
            </a:r>
            <a:r>
              <a:rPr lang="en-GB" dirty="0" err="1"/>
              <a:t>rhedeg</a:t>
            </a:r>
            <a:r>
              <a:rPr lang="en-GB" dirty="0"/>
              <a:t> yr </a:t>
            </a:r>
            <a:r>
              <a:rPr lang="en-GB" dirty="0" err="1"/>
              <a:t>ysgol</a:t>
            </a:r>
            <a:r>
              <a:rPr lang="en-GB" dirty="0"/>
              <a:t> o </a:t>
            </a:r>
            <a:r>
              <a:rPr lang="en-GB" dirty="0" err="1"/>
              <a:t>ddydd</a:t>
            </a:r>
            <a:r>
              <a:rPr lang="en-GB" dirty="0"/>
              <a:t> </a:t>
            </a:r>
            <a:r>
              <a:rPr lang="en-GB" dirty="0" err="1"/>
              <a:t>i</a:t>
            </a:r>
            <a:r>
              <a:rPr lang="en-GB" dirty="0"/>
              <a:t> </a:t>
            </a:r>
            <a:r>
              <a:rPr lang="en-GB" dirty="0" err="1"/>
              <a:t>ddydd</a:t>
            </a:r>
            <a:r>
              <a:rPr lang="en-GB" dirty="0"/>
              <a:t>.  
</a:t>
            </a:r>
          </a:p>
          <a:p>
            <a:pPr marL="0" indent="0">
              <a:buNone/>
            </a:pPr>
            <a:r>
              <a:rPr lang="en-GB" b="1" dirty="0"/>
              <a:t>Ble </a:t>
            </a:r>
            <a:r>
              <a:rPr lang="en-GB" b="1" dirty="0" err="1"/>
              <a:t>wnaethoch</a:t>
            </a:r>
            <a:r>
              <a:rPr lang="en-GB" b="1" dirty="0"/>
              <a:t> chi weld </a:t>
            </a:r>
            <a:r>
              <a:rPr lang="en-GB" b="1" dirty="0" err="1"/>
              <a:t>hyn</a:t>
            </a:r>
            <a:r>
              <a:rPr lang="en-GB" b="1" dirty="0"/>
              <a:t> </a:t>
            </a:r>
            <a:r>
              <a:rPr lang="en-GB" b="1" dirty="0" err="1"/>
              <a:t>yn</a:t>
            </a:r>
            <a:r>
              <a:rPr lang="en-GB" b="1" dirty="0"/>
              <a:t> PAP1?</a:t>
            </a:r>
          </a:p>
        </p:txBody>
      </p:sp>
      <p:sp>
        <p:nvSpPr>
          <p:cNvPr id="4" name="Title 1">
            <a:extLst>
              <a:ext uri="{FF2B5EF4-FFF2-40B4-BE49-F238E27FC236}">
                <a16:creationId xmlns:a16="http://schemas.microsoft.com/office/drawing/2014/main" id="{62E9A249-15BC-2D20-6935-346655B315F8}"/>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Mae Cymru </a:t>
            </a:r>
            <a:r>
              <a:rPr lang="en-US" sz="4000" dirty="0" err="1">
                <a:solidFill>
                  <a:schemeClr val="bg1"/>
                </a:solidFill>
                <a:latin typeface="+mn-lt"/>
                <a:ea typeface="Calibri" panose="020F0502020204030204" pitchFamily="34" charset="0"/>
                <a:cs typeface="Calibri"/>
              </a:rPr>
              <a:t>yn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genedl</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amrywiol</a:t>
            </a:r>
            <a:r>
              <a:rPr lang="en-US" sz="4000" dirty="0">
                <a:solidFill>
                  <a:schemeClr val="bg1"/>
                </a:solidFill>
                <a:latin typeface="+mn-lt"/>
                <a:ea typeface="Calibri" panose="020F0502020204030204" pitchFamily="34" charset="0"/>
                <a:cs typeface="Calibri"/>
              </a:rPr>
              <a:t>. </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Wales is a diverse nation</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3930791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fontScale="32500" lnSpcReduction="20000"/>
          </a:bodyPr>
          <a:lstStyle/>
          <a:p>
            <a:pPr marL="285750" indent="-285750">
              <a:spcBef>
                <a:spcPts val="0"/>
              </a:spcBef>
              <a:buSzPct val="100000"/>
              <a:buFont typeface="Arial"/>
              <a:buChar char="•"/>
            </a:pPr>
            <a:r>
              <a:rPr lang="en-GB" sz="5600" dirty="0"/>
              <a:t>Children in difficult family situations, domestic abuse, violence, family strains.</a:t>
            </a:r>
          </a:p>
          <a:p>
            <a:pPr marL="285750" indent="-285750">
              <a:spcBef>
                <a:spcPts val="0"/>
              </a:spcBef>
              <a:buSzPct val="100000"/>
              <a:buFont typeface="Arial"/>
              <a:buChar char="•"/>
            </a:pPr>
            <a:r>
              <a:rPr lang="en-GB" sz="5600" dirty="0"/>
              <a:t>Pupils with ALN</a:t>
            </a:r>
          </a:p>
          <a:p>
            <a:pPr marL="285750" indent="-285750">
              <a:spcBef>
                <a:spcPts val="0"/>
              </a:spcBef>
              <a:buSzPct val="100000"/>
              <a:buFont typeface="Arial"/>
              <a:buChar char="•"/>
            </a:pPr>
            <a:r>
              <a:rPr lang="en-GB" sz="5600" dirty="0"/>
              <a:t>Pupils with disabilities</a:t>
            </a:r>
          </a:p>
          <a:p>
            <a:pPr marL="285750" indent="-285750">
              <a:spcBef>
                <a:spcPts val="0"/>
              </a:spcBef>
              <a:buSzPct val="100000"/>
              <a:buFont typeface="Arial"/>
              <a:buChar char="•"/>
            </a:pPr>
            <a:r>
              <a:rPr lang="en-GB" sz="5600" dirty="0"/>
              <a:t>Children from ethnic minority groups</a:t>
            </a:r>
          </a:p>
          <a:p>
            <a:pPr marL="285750" indent="-285750">
              <a:spcBef>
                <a:spcPts val="0"/>
              </a:spcBef>
              <a:buSzPct val="100000"/>
              <a:buFont typeface="Arial"/>
              <a:buChar char="•"/>
            </a:pPr>
            <a:r>
              <a:rPr lang="en-GB" sz="5600" dirty="0"/>
              <a:t>Children who seek asylum and children of refugees</a:t>
            </a:r>
          </a:p>
          <a:p>
            <a:pPr marL="285750" indent="-285750">
              <a:spcBef>
                <a:spcPts val="0"/>
              </a:spcBef>
              <a:buSzPct val="100000"/>
              <a:buFont typeface="Arial"/>
              <a:buChar char="•"/>
            </a:pPr>
            <a:r>
              <a:rPr lang="en-GB" sz="5600" dirty="0"/>
              <a:t>Children of travellers, gypsies and Roma</a:t>
            </a:r>
          </a:p>
          <a:p>
            <a:pPr marL="285750" indent="-285750">
              <a:spcBef>
                <a:spcPts val="0"/>
              </a:spcBef>
              <a:buSzPct val="100000"/>
              <a:buFont typeface="Arial"/>
              <a:buChar char="•"/>
            </a:pPr>
            <a:r>
              <a:rPr lang="en-GB" sz="5600" dirty="0"/>
              <a:t>Children of migrant workers</a:t>
            </a:r>
          </a:p>
          <a:p>
            <a:pPr marL="285750" indent="-285750">
              <a:spcBef>
                <a:spcPts val="0"/>
              </a:spcBef>
              <a:buSzPct val="100000"/>
              <a:buFont typeface="Arial"/>
              <a:buChar char="•"/>
            </a:pPr>
            <a:r>
              <a:rPr lang="en-GB" sz="5600" dirty="0"/>
              <a:t>MAT Pupils</a:t>
            </a:r>
          </a:p>
          <a:p>
            <a:pPr marL="285750" indent="-285750">
              <a:spcBef>
                <a:spcPts val="0"/>
              </a:spcBef>
              <a:buSzPct val="100000"/>
              <a:buFont typeface="Arial"/>
              <a:buChar char="•"/>
            </a:pPr>
            <a:r>
              <a:rPr lang="en-GB" sz="5600" dirty="0"/>
              <a:t>Children under the care of local authorities</a:t>
            </a:r>
          </a:p>
          <a:p>
            <a:pPr marL="285750" indent="-285750">
              <a:spcBef>
                <a:spcPts val="0"/>
              </a:spcBef>
              <a:buSzPct val="100000"/>
              <a:buFont typeface="Arial"/>
              <a:buChar char="•"/>
            </a:pPr>
            <a:r>
              <a:rPr lang="en-GB" sz="5600" dirty="0"/>
              <a:t>Pupils with health care needs</a:t>
            </a:r>
          </a:p>
          <a:p>
            <a:pPr marL="285750" indent="-285750">
              <a:spcBef>
                <a:spcPts val="0"/>
              </a:spcBef>
              <a:buSzPct val="100000"/>
              <a:buFont typeface="Arial"/>
              <a:buChar char="•"/>
            </a:pPr>
            <a:r>
              <a:rPr lang="en-GB" sz="5600" dirty="0"/>
              <a:t>Pupils who are pregnant or are young parents</a:t>
            </a:r>
          </a:p>
          <a:p>
            <a:pPr marL="285750" indent="-285750">
              <a:spcBef>
                <a:spcPts val="0"/>
              </a:spcBef>
              <a:buSzPct val="100000"/>
              <a:buFont typeface="Arial"/>
              <a:buChar char="•"/>
            </a:pPr>
            <a:r>
              <a:rPr lang="en-GB" sz="5600" dirty="0"/>
              <a:t>Children and young people who have committed a crime</a:t>
            </a:r>
          </a:p>
          <a:p>
            <a:pPr marL="285750" indent="-285750">
              <a:spcBef>
                <a:spcPts val="0"/>
              </a:spcBef>
              <a:buSzPct val="100000"/>
              <a:buFont typeface="Arial"/>
              <a:buChar char="•"/>
            </a:pPr>
            <a:r>
              <a:rPr lang="en-GB" sz="5600" dirty="0"/>
              <a:t>Young carers</a:t>
            </a:r>
          </a:p>
          <a:p>
            <a:pPr marL="285750" indent="-285750">
              <a:spcBef>
                <a:spcPts val="0"/>
              </a:spcBef>
              <a:buSzPct val="100000"/>
              <a:buFont typeface="Arial"/>
              <a:buChar char="•"/>
            </a:pPr>
            <a:r>
              <a:rPr lang="en-GB" sz="5600" dirty="0"/>
              <a:t>Lesbian pupils, gay, bisexual and transgender.</a:t>
            </a:r>
          </a:p>
          <a:p>
            <a:pPr marL="285750" indent="-285750">
              <a:spcBef>
                <a:spcPts val="0"/>
              </a:spcBef>
              <a:buSzPct val="100000"/>
              <a:buFont typeface="Arial"/>
              <a:buChar char="•"/>
            </a:pPr>
            <a:r>
              <a:rPr lang="en-GB" sz="5600" dirty="0"/>
              <a:t>Children who refuse to go to school.</a:t>
            </a:r>
          </a:p>
          <a:p>
            <a:pPr marL="285750" indent="-285750">
              <a:spcBef>
                <a:spcPts val="0"/>
              </a:spcBef>
              <a:buSzPct val="100000"/>
              <a:buFont typeface="Arial"/>
              <a:buChar char="•"/>
            </a:pPr>
            <a:r>
              <a:rPr lang="en-GB" sz="5600" dirty="0"/>
              <a:t>Pupils who perform or work</a:t>
            </a:r>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0" indent="0">
              <a:buNone/>
            </a:pPr>
            <a:endParaRPr lang="en-GB" dirty="0"/>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Grwpiau</a:t>
            </a:r>
            <a:r>
              <a:rPr lang="en-US" sz="4000" dirty="0">
                <a:solidFill>
                  <a:schemeClr val="bg1"/>
                </a:solidFill>
                <a:latin typeface="+mn-lt"/>
                <a:ea typeface="Calibri" panose="020F0502020204030204" pitchFamily="34" charset="0"/>
                <a:cs typeface="Calibri"/>
              </a:rPr>
              <a:t> o </a:t>
            </a:r>
            <a:r>
              <a:rPr lang="en-US" sz="4000" dirty="0" err="1">
                <a:solidFill>
                  <a:schemeClr val="bg1"/>
                </a:solidFill>
                <a:latin typeface="+mn-lt"/>
                <a:ea typeface="Calibri" panose="020F0502020204030204" pitchFamily="34" charset="0"/>
                <a:cs typeface="Calibri"/>
              </a:rPr>
              <a:t>ddysgwyr</a:t>
            </a:r>
            <a:r>
              <a:rPr lang="en-US" sz="4000" dirty="0">
                <a:solidFill>
                  <a:schemeClr val="bg1"/>
                </a:solidFill>
                <a:latin typeface="+mn-lt"/>
                <a:ea typeface="Calibri" panose="020F0502020204030204" pitchFamily="34" charset="0"/>
                <a:cs typeface="Calibri"/>
              </a:rPr>
              <a:t> a </a:t>
            </a:r>
            <a:r>
              <a:rPr lang="en-US" sz="4000" dirty="0" err="1">
                <a:solidFill>
                  <a:schemeClr val="bg1"/>
                </a:solidFill>
                <a:latin typeface="+mn-lt"/>
                <a:ea typeface="Calibri" panose="020F0502020204030204" pitchFamily="34" charset="0"/>
                <a:cs typeface="Calibri"/>
              </a:rPr>
              <a:t>llunio</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polisïau</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Groups of learners and policy making</a:t>
            </a:r>
          </a:p>
        </p:txBody>
      </p:sp>
      <p:pic>
        <p:nvPicPr>
          <p:cNvPr id="2" name="Picture 2" descr="Picture 2">
            <a:extLst>
              <a:ext uri="{FF2B5EF4-FFF2-40B4-BE49-F238E27FC236}">
                <a16:creationId xmlns:a16="http://schemas.microsoft.com/office/drawing/2014/main" id="{ED4652AD-9472-4B1E-E24F-6FBC695A7BA1}"/>
              </a:ext>
            </a:extLst>
          </p:cNvPr>
          <p:cNvPicPr>
            <a:picLocks noChangeAspect="1"/>
          </p:cNvPicPr>
          <p:nvPr/>
        </p:nvPicPr>
        <p:blipFill>
          <a:blip r:embed="rId3"/>
          <a:stretch>
            <a:fillRect/>
          </a:stretch>
        </p:blipFill>
        <p:spPr>
          <a:xfrm>
            <a:off x="0" y="1691621"/>
            <a:ext cx="6201035" cy="3474758"/>
          </a:xfrm>
          <a:prstGeom prst="rect">
            <a:avLst/>
          </a:prstGeom>
          <a:ln w="12700">
            <a:miter lim="400000"/>
          </a:ln>
        </p:spPr>
      </p:pic>
    </p:spTree>
    <p:extLst>
      <p:ext uri="{BB962C8B-B14F-4D97-AF65-F5344CB8AC3E}">
        <p14:creationId xmlns:p14="http://schemas.microsoft.com/office/powerpoint/2010/main" val="3148751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a:bodyPr>
          <a:lstStyle/>
          <a:p>
            <a:pPr marL="0" indent="0">
              <a:buSzPct val="100000"/>
              <a:buNone/>
            </a:pPr>
            <a:r>
              <a:rPr lang="en-GB" dirty="0" err="1"/>
              <a:t>Cynhwysiant</a:t>
            </a:r>
            <a:r>
              <a:rPr lang="en-GB" dirty="0"/>
              <a:t> / Inclusion</a:t>
            </a:r>
          </a:p>
          <a:p>
            <a:pPr marL="285750" indent="-285750">
              <a:buSzPct val="100000"/>
              <a:buFont typeface="Arial"/>
              <a:buChar char="•"/>
            </a:pPr>
            <a:endParaRPr lang="en-GB" dirty="0"/>
          </a:p>
          <a:p>
            <a:pPr marL="0" indent="0">
              <a:buNone/>
            </a:pPr>
            <a:endParaRPr lang="en-GB" dirty="0"/>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Egwyddorion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Addysg</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Gynhwysol</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Principles of Inclusive Education</a:t>
            </a:r>
          </a:p>
        </p:txBody>
      </p:sp>
      <p:sp>
        <p:nvSpPr>
          <p:cNvPr id="4" name="Content Placeholder 2">
            <a:extLst>
              <a:ext uri="{FF2B5EF4-FFF2-40B4-BE49-F238E27FC236}">
                <a16:creationId xmlns:a16="http://schemas.microsoft.com/office/drawing/2014/main" id="{83408728-D7A2-F466-47A0-17707852F1E8}"/>
              </a:ext>
            </a:extLst>
          </p:cNvPr>
          <p:cNvSpPr txBox="1">
            <a:spLocks/>
          </p:cNvSpPr>
          <p:nvPr/>
        </p:nvSpPr>
        <p:spPr>
          <a:xfrm>
            <a:off x="393073" y="1641033"/>
            <a:ext cx="5444876" cy="39070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SzPct val="100000"/>
              <a:buFont typeface="Arial" panose="020B0604020202020204" pitchFamily="34" charset="0"/>
              <a:buNone/>
            </a:pPr>
            <a:r>
              <a:rPr lang="en-GB"/>
              <a:t>Amrywiaeth / Diversity</a:t>
            </a:r>
          </a:p>
          <a:p>
            <a:pPr marL="285750" indent="-285750">
              <a:buSzPct val="100000"/>
              <a:buFont typeface="Arial"/>
              <a:buChar char="•"/>
            </a:pPr>
            <a:endParaRPr lang="en-GB"/>
          </a:p>
          <a:p>
            <a:pPr marL="285750" indent="-285750">
              <a:buSzPct val="100000"/>
              <a:buFont typeface="Arial"/>
              <a:buChar char="•"/>
            </a:pPr>
            <a:endParaRPr lang="en-GB"/>
          </a:p>
          <a:p>
            <a:pPr marL="0" indent="0">
              <a:buFont typeface="Arial" panose="020B0604020202020204" pitchFamily="34" charset="0"/>
              <a:buNone/>
            </a:pPr>
            <a:endParaRPr lang="en-GB" dirty="0"/>
          </a:p>
        </p:txBody>
      </p:sp>
      <p:pic>
        <p:nvPicPr>
          <p:cNvPr id="6" name="Picture 5" descr="Picture 5">
            <a:extLst>
              <a:ext uri="{FF2B5EF4-FFF2-40B4-BE49-F238E27FC236}">
                <a16:creationId xmlns:a16="http://schemas.microsoft.com/office/drawing/2014/main" id="{68021FC3-8CA1-6080-5A85-B581AC3E5D28}"/>
              </a:ext>
            </a:extLst>
          </p:cNvPr>
          <p:cNvPicPr>
            <a:picLocks noChangeAspect="1"/>
          </p:cNvPicPr>
          <p:nvPr/>
        </p:nvPicPr>
        <p:blipFill>
          <a:blip r:embed="rId3"/>
          <a:stretch>
            <a:fillRect/>
          </a:stretch>
        </p:blipFill>
        <p:spPr>
          <a:xfrm>
            <a:off x="393072" y="2446168"/>
            <a:ext cx="2907546" cy="2296804"/>
          </a:xfrm>
          <a:prstGeom prst="rect">
            <a:avLst/>
          </a:prstGeom>
          <a:ln w="12700">
            <a:miter lim="400000"/>
          </a:ln>
        </p:spPr>
      </p:pic>
      <p:pic>
        <p:nvPicPr>
          <p:cNvPr id="7" name="Picture 7" descr="Picture 7">
            <a:extLst>
              <a:ext uri="{FF2B5EF4-FFF2-40B4-BE49-F238E27FC236}">
                <a16:creationId xmlns:a16="http://schemas.microsoft.com/office/drawing/2014/main" id="{D0AB5ED9-655A-F035-BF28-FEDBF73EA01F}"/>
              </a:ext>
            </a:extLst>
          </p:cNvPr>
          <p:cNvPicPr>
            <a:picLocks noChangeAspect="1"/>
          </p:cNvPicPr>
          <p:nvPr/>
        </p:nvPicPr>
        <p:blipFill>
          <a:blip r:embed="rId4"/>
          <a:stretch>
            <a:fillRect/>
          </a:stretch>
        </p:blipFill>
        <p:spPr>
          <a:xfrm>
            <a:off x="6354052" y="2446168"/>
            <a:ext cx="2862522" cy="2296806"/>
          </a:xfrm>
          <a:prstGeom prst="rect">
            <a:avLst/>
          </a:prstGeom>
          <a:ln w="12700">
            <a:miter lim="400000"/>
          </a:ln>
        </p:spPr>
      </p:pic>
    </p:spTree>
    <p:extLst>
      <p:ext uri="{BB962C8B-B14F-4D97-AF65-F5344CB8AC3E}">
        <p14:creationId xmlns:p14="http://schemas.microsoft.com/office/powerpoint/2010/main" val="321888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iterate>
                                    <p:tmAbs val="0"/>
                                  </p:iterate>
                                  <p:childTnLst>
                                    <p:set>
                                      <p:cBhvr>
                                        <p:cTn id="6" fill="hold"/>
                                        <p:tgtEl>
                                          <p:spTgt spid="6"/>
                                        </p:tgtEl>
                                        <p:attrNameLst>
                                          <p:attrName>style.visibility</p:attrName>
                                        </p:attrNameLst>
                                      </p:cBhvr>
                                      <p:to>
                                        <p:strVal val="visible"/>
                                      </p:to>
                                    </p:set>
                                    <p:anim calcmode="lin" valueType="num">
                                      <p:cBhvr>
                                        <p:cTn id="7" dur="500" fill="hold"/>
                                        <p:tgtEl>
                                          <p:spTgt spid="6"/>
                                        </p:tgtEl>
                                        <p:attrNameLst>
                                          <p:attrName>ppt_x</p:attrName>
                                        </p:attrNameLst>
                                      </p:cBhvr>
                                      <p:tavLst>
                                        <p:tav tm="0">
                                          <p:val>
                                            <p:strVal val="#ppt_x"/>
                                          </p:val>
                                        </p:tav>
                                        <p:tav tm="100000">
                                          <p:val>
                                            <p:strVal val="#ppt_x"/>
                                          </p:val>
                                        </p:tav>
                                      </p:tavLst>
                                    </p:anim>
                                    <p:anim calcmode="lin" valueType="num">
                                      <p:cBhvr>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iterate>
                                    <p:tmAbs val="0"/>
                                  </p:iterate>
                                  <p:childTnLst>
                                    <p:set>
                                      <p:cBhvr>
                                        <p:cTn id="12" fill="hold"/>
                                        <p:tgtEl>
                                          <p:spTgt spid="7"/>
                                        </p:tgtEl>
                                        <p:attrNameLst>
                                          <p:attrName>style.visibility</p:attrName>
                                        </p:attrNameLst>
                                      </p:cBhvr>
                                      <p:to>
                                        <p:strVal val="visible"/>
                                      </p:to>
                                    </p:set>
                                    <p:anim calcmode="lin" valueType="num">
                                      <p:cBhvr>
                                        <p:cTn id="13" dur="500" fill="hold"/>
                                        <p:tgtEl>
                                          <p:spTgt spid="7"/>
                                        </p:tgtEl>
                                        <p:attrNameLst>
                                          <p:attrName>ppt_x</p:attrName>
                                        </p:attrNameLst>
                                      </p:cBhvr>
                                      <p:tavLst>
                                        <p:tav tm="0">
                                          <p:val>
                                            <p:strVal val="#ppt_x"/>
                                          </p:val>
                                        </p:tav>
                                        <p:tav tm="100000">
                                          <p:val>
                                            <p:strVal val="#ppt_x"/>
                                          </p:val>
                                        </p:tav>
                                      </p:tavLst>
                                    </p:anim>
                                    <p:anim calcmode="lin" valueType="num">
                                      <p:cBhvr>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advAuto="0"/>
      <p:bldP spid="7" grpId="0" animBg="1" advAuto="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Cwiricwlwm</a:t>
            </a:r>
            <a:r>
              <a:rPr lang="en-US" sz="4000" dirty="0">
                <a:solidFill>
                  <a:schemeClr val="bg1"/>
                </a:solidFill>
                <a:latin typeface="+mn-lt"/>
                <a:ea typeface="Calibri" panose="020F0502020204030204" pitchFamily="34" charset="0"/>
                <a:cs typeface="Calibri"/>
              </a:rPr>
              <a:t> I </a:t>
            </a:r>
            <a:r>
              <a:rPr lang="en-US" sz="4000" dirty="0" err="1">
                <a:solidFill>
                  <a:schemeClr val="bg1"/>
                </a:solidFill>
                <a:latin typeface="+mn-lt"/>
                <a:ea typeface="Calibri" panose="020F0502020204030204" pitchFamily="34" charset="0"/>
                <a:cs typeface="Calibri"/>
              </a:rPr>
              <a:t>Gymru</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Curriculum for Wales</a:t>
            </a:r>
          </a:p>
        </p:txBody>
      </p:sp>
      <p:pic>
        <p:nvPicPr>
          <p:cNvPr id="2" name="Picture 3" descr="Picture 3">
            <a:extLst>
              <a:ext uri="{FF2B5EF4-FFF2-40B4-BE49-F238E27FC236}">
                <a16:creationId xmlns:a16="http://schemas.microsoft.com/office/drawing/2014/main" id="{AF40135C-A117-9834-55C9-4708DD2B564E}"/>
              </a:ext>
            </a:extLst>
          </p:cNvPr>
          <p:cNvPicPr>
            <a:picLocks noChangeAspect="1"/>
          </p:cNvPicPr>
          <p:nvPr/>
        </p:nvPicPr>
        <p:blipFill>
          <a:blip r:embed="rId3"/>
          <a:stretch>
            <a:fillRect/>
          </a:stretch>
        </p:blipFill>
        <p:spPr>
          <a:xfrm>
            <a:off x="2224743" y="3200559"/>
            <a:ext cx="7194989" cy="2206256"/>
          </a:xfrm>
          <a:prstGeom prst="rect">
            <a:avLst/>
          </a:prstGeom>
          <a:ln w="12700">
            <a:miter lim="400000"/>
          </a:ln>
        </p:spPr>
      </p:pic>
      <p:pic>
        <p:nvPicPr>
          <p:cNvPr id="10" name="Picture 4" descr="Picture 4">
            <a:extLst>
              <a:ext uri="{FF2B5EF4-FFF2-40B4-BE49-F238E27FC236}">
                <a16:creationId xmlns:a16="http://schemas.microsoft.com/office/drawing/2014/main" id="{044EFE8E-B584-0AA4-DEAC-1FB8A8B9D42D}"/>
              </a:ext>
            </a:extLst>
          </p:cNvPr>
          <p:cNvPicPr>
            <a:picLocks noChangeAspect="1"/>
          </p:cNvPicPr>
          <p:nvPr/>
        </p:nvPicPr>
        <p:blipFill>
          <a:blip r:embed="rId4"/>
          <a:stretch>
            <a:fillRect/>
          </a:stretch>
        </p:blipFill>
        <p:spPr>
          <a:xfrm>
            <a:off x="2224744" y="1454890"/>
            <a:ext cx="7621004" cy="1745669"/>
          </a:xfrm>
          <a:prstGeom prst="rect">
            <a:avLst/>
          </a:prstGeom>
          <a:ln w="12700">
            <a:miter lim="400000"/>
          </a:ln>
        </p:spPr>
      </p:pic>
      <p:sp>
        <p:nvSpPr>
          <p:cNvPr id="11" name="TextBox 10">
            <a:extLst>
              <a:ext uri="{FF2B5EF4-FFF2-40B4-BE49-F238E27FC236}">
                <a16:creationId xmlns:a16="http://schemas.microsoft.com/office/drawing/2014/main" id="{2A41B739-9378-F591-C066-427942ABA7A7}"/>
              </a:ext>
            </a:extLst>
          </p:cNvPr>
          <p:cNvSpPr txBox="1"/>
          <p:nvPr/>
        </p:nvSpPr>
        <p:spPr>
          <a:xfrm>
            <a:off x="9845748" y="5317683"/>
            <a:ext cx="2143215" cy="369332"/>
          </a:xfrm>
          <a:prstGeom prst="rect">
            <a:avLst/>
          </a:prstGeom>
          <a:noFill/>
        </p:spPr>
        <p:txBody>
          <a:bodyPr wrap="none" rtlCol="0">
            <a:spAutoFit/>
          </a:bodyPr>
          <a:lstStyle/>
          <a:p>
            <a:r>
              <a:rPr lang="en-GB" dirty="0"/>
              <a:t>Image: Impact Wales</a:t>
            </a:r>
          </a:p>
        </p:txBody>
      </p:sp>
      <p:sp>
        <p:nvSpPr>
          <p:cNvPr id="3" name="Oval 2">
            <a:extLst>
              <a:ext uri="{FF2B5EF4-FFF2-40B4-BE49-F238E27FC236}">
                <a16:creationId xmlns:a16="http://schemas.microsoft.com/office/drawing/2014/main" id="{5C168D3E-517D-15A0-8366-92534D71FACC}"/>
              </a:ext>
            </a:extLst>
          </p:cNvPr>
          <p:cNvSpPr/>
          <p:nvPr/>
        </p:nvSpPr>
        <p:spPr>
          <a:xfrm>
            <a:off x="4848625" y="1098817"/>
            <a:ext cx="2143215" cy="5063778"/>
          </a:xfrm>
          <a:prstGeom prst="ellipse">
            <a:avLst/>
          </a:prstGeom>
          <a:noFill/>
          <a:ln w="5715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32635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Termau</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allweddol</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Key terms</a:t>
            </a:r>
            <a:endParaRPr lang="en-GB" sz="4000" dirty="0">
              <a:solidFill>
                <a:srgbClr val="E1BC4C"/>
              </a:solidFill>
              <a:latin typeface="+mn-lt"/>
              <a:cs typeface="Times New Roman"/>
            </a:endParaRPr>
          </a:p>
        </p:txBody>
      </p:sp>
      <p:graphicFrame>
        <p:nvGraphicFramePr>
          <p:cNvPr id="9" name="Table 2">
            <a:extLst>
              <a:ext uri="{FF2B5EF4-FFF2-40B4-BE49-F238E27FC236}">
                <a16:creationId xmlns:a16="http://schemas.microsoft.com/office/drawing/2014/main" id="{DF0EDBE2-E319-5E64-94BE-0415DB241A5B}"/>
              </a:ext>
            </a:extLst>
          </p:cNvPr>
          <p:cNvGraphicFramePr/>
          <p:nvPr>
            <p:extLst>
              <p:ext uri="{D42A27DB-BD31-4B8C-83A1-F6EECF244321}">
                <p14:modId xmlns:p14="http://schemas.microsoft.com/office/powerpoint/2010/main" val="2963259548"/>
              </p:ext>
            </p:extLst>
          </p:nvPr>
        </p:nvGraphicFramePr>
        <p:xfrm>
          <a:off x="1906704" y="1391139"/>
          <a:ext cx="7556272" cy="4236720"/>
        </p:xfrm>
        <a:graphic>
          <a:graphicData uri="http://schemas.openxmlformats.org/drawingml/2006/table">
            <a:tbl>
              <a:tblPr firstRow="1" bandRow="1"/>
              <a:tblGrid>
                <a:gridCol w="3778136">
                  <a:extLst>
                    <a:ext uri="{9D8B030D-6E8A-4147-A177-3AD203B41FA5}">
                      <a16:colId xmlns:a16="http://schemas.microsoft.com/office/drawing/2014/main" val="20000"/>
                    </a:ext>
                  </a:extLst>
                </a:gridCol>
                <a:gridCol w="3778136">
                  <a:extLst>
                    <a:ext uri="{9D8B030D-6E8A-4147-A177-3AD203B41FA5}">
                      <a16:colId xmlns:a16="http://schemas.microsoft.com/office/drawing/2014/main" val="20001"/>
                    </a:ext>
                  </a:extLst>
                </a:gridCol>
              </a:tblGrid>
              <a:tr h="652919">
                <a:tc>
                  <a:txBody>
                    <a:bodyPr/>
                    <a:lstStyle/>
                    <a:p>
                      <a:pPr algn="ctr">
                        <a:defRPr sz="1800" b="0">
                          <a:solidFill>
                            <a:srgbClr val="000000"/>
                          </a:solidFill>
                        </a:defRPr>
                      </a:pPr>
                      <a:r>
                        <a:rPr sz="4000" kern="1200">
                          <a:solidFill>
                            <a:srgbClr val="E1BC4C"/>
                          </a:solidFill>
                          <a:latin typeface="+mn-lt"/>
                          <a:ea typeface="Comic Sans MS"/>
                          <a:cs typeface="Calibri"/>
                          <a:sym typeface="Comic Sans MS"/>
                        </a:rPr>
                        <a:t>Saesneg</a:t>
                      </a:r>
                    </a:p>
                  </a:txBody>
                  <a:tcPr marL="45720" marR="45720" horzOverflow="overflow"/>
                </a:tc>
                <a:tc>
                  <a:txBody>
                    <a:bodyPr/>
                    <a:lstStyle/>
                    <a:p>
                      <a:pPr algn="ctr">
                        <a:defRPr sz="1800" b="0">
                          <a:solidFill>
                            <a:srgbClr val="000000"/>
                          </a:solidFill>
                        </a:defRPr>
                      </a:pPr>
                      <a:r>
                        <a:rPr sz="4000" kern="1200" dirty="0" err="1">
                          <a:solidFill>
                            <a:srgbClr val="E1BC4C"/>
                          </a:solidFill>
                          <a:latin typeface="+mn-lt"/>
                          <a:ea typeface="Comic Sans MS"/>
                          <a:cs typeface="Calibri"/>
                          <a:sym typeface="Comic Sans MS"/>
                        </a:rPr>
                        <a:t>Cymraeg</a:t>
                      </a:r>
                      <a:endParaRPr sz="4000" kern="1200" dirty="0">
                        <a:solidFill>
                          <a:srgbClr val="E1BC4C"/>
                        </a:solidFill>
                        <a:latin typeface="+mn-lt"/>
                        <a:ea typeface="Comic Sans MS"/>
                        <a:cs typeface="Calibri"/>
                        <a:sym typeface="Comic Sans MS"/>
                      </a:endParaRPr>
                    </a:p>
                  </a:txBody>
                  <a:tcPr marL="45720" marR="45720" horzOverflow="overflow"/>
                </a:tc>
                <a:extLst>
                  <a:ext uri="{0D108BD9-81ED-4DB2-BD59-A6C34878D82A}">
                    <a16:rowId xmlns:a16="http://schemas.microsoft.com/office/drawing/2014/main" val="10000"/>
                  </a:ext>
                </a:extLst>
              </a:tr>
              <a:tr h="524848">
                <a:tc>
                  <a:txBody>
                    <a:bodyPr/>
                    <a:lstStyle/>
                    <a:p>
                      <a:pPr algn="ctr">
                        <a:defRPr sz="1800"/>
                      </a:pPr>
                      <a:r>
                        <a:rPr sz="2600" dirty="0">
                          <a:latin typeface="+mn-lt"/>
                          <a:ea typeface="Comic Sans MS"/>
                          <a:cs typeface="Comic Sans MS"/>
                          <a:sym typeface="Comic Sans MS"/>
                        </a:rPr>
                        <a:t>Exclusion</a:t>
                      </a:r>
                    </a:p>
                  </a:txBody>
                  <a:tcPr marL="45720" marR="45720" horzOverflow="overflow"/>
                </a:tc>
                <a:tc>
                  <a:txBody>
                    <a:bodyPr/>
                    <a:lstStyle/>
                    <a:p>
                      <a:pPr algn="ctr">
                        <a:defRPr sz="2800">
                          <a:latin typeface="Comic Sans MS"/>
                          <a:ea typeface="Comic Sans MS"/>
                          <a:cs typeface="Comic Sans MS"/>
                          <a:sym typeface="Comic Sans MS"/>
                        </a:defRPr>
                      </a:pPr>
                      <a:r>
                        <a:rPr sz="2600">
                          <a:latin typeface="+mn-lt"/>
                        </a:rPr>
                        <a:t>Gwaharddiad</a:t>
                      </a:r>
                    </a:p>
                    <a:p>
                      <a:pPr algn="ctr">
                        <a:defRPr sz="2800">
                          <a:latin typeface="Comic Sans MS"/>
                          <a:ea typeface="Comic Sans MS"/>
                          <a:cs typeface="Comic Sans MS"/>
                          <a:sym typeface="Comic Sans MS"/>
                        </a:defRPr>
                      </a:pPr>
                      <a:r>
                        <a:rPr sz="2600">
                          <a:latin typeface="+mn-lt"/>
                        </a:rPr>
                        <a:t>Dieithrio </a:t>
                      </a:r>
                    </a:p>
                  </a:txBody>
                  <a:tcPr marL="45720" marR="45720" horzOverflow="overflow"/>
                </a:tc>
                <a:extLst>
                  <a:ext uri="{0D108BD9-81ED-4DB2-BD59-A6C34878D82A}">
                    <a16:rowId xmlns:a16="http://schemas.microsoft.com/office/drawing/2014/main" val="10001"/>
                  </a:ext>
                </a:extLst>
              </a:tr>
              <a:tr h="587759">
                <a:tc>
                  <a:txBody>
                    <a:bodyPr/>
                    <a:lstStyle/>
                    <a:p>
                      <a:pPr algn="ctr">
                        <a:defRPr sz="1800"/>
                      </a:pPr>
                      <a:r>
                        <a:rPr sz="2600">
                          <a:latin typeface="+mn-lt"/>
                          <a:ea typeface="Comic Sans MS"/>
                          <a:cs typeface="Comic Sans MS"/>
                          <a:sym typeface="Comic Sans MS"/>
                        </a:rPr>
                        <a:t>Segregation</a:t>
                      </a:r>
                    </a:p>
                  </a:txBody>
                  <a:tcPr marL="45720" marR="45720" horzOverflow="overflow"/>
                </a:tc>
                <a:tc>
                  <a:txBody>
                    <a:bodyPr/>
                    <a:lstStyle/>
                    <a:p>
                      <a:pPr algn="ctr">
                        <a:defRPr sz="3200">
                          <a:latin typeface="Comic Sans MS"/>
                          <a:ea typeface="Comic Sans MS"/>
                          <a:cs typeface="Comic Sans MS"/>
                          <a:sym typeface="Comic Sans MS"/>
                        </a:defRPr>
                      </a:pPr>
                      <a:r>
                        <a:rPr sz="2600" dirty="0" err="1">
                          <a:latin typeface="+mn-lt"/>
                        </a:rPr>
                        <a:t>Gwahanu</a:t>
                      </a:r>
                      <a:r>
                        <a:rPr sz="2600" dirty="0">
                          <a:latin typeface="+mn-lt"/>
                        </a:rPr>
                        <a:t> </a:t>
                      </a:r>
                    </a:p>
                    <a:p>
                      <a:pPr algn="ctr">
                        <a:defRPr sz="3200">
                          <a:latin typeface="Comic Sans MS"/>
                          <a:ea typeface="Comic Sans MS"/>
                          <a:cs typeface="Comic Sans MS"/>
                          <a:sym typeface="Comic Sans MS"/>
                        </a:defRPr>
                      </a:pPr>
                      <a:r>
                        <a:rPr sz="2600" dirty="0">
                          <a:latin typeface="+mn-lt"/>
                        </a:rPr>
                        <a:t> </a:t>
                      </a:r>
                      <a:r>
                        <a:rPr sz="2600" dirty="0" err="1">
                          <a:latin typeface="+mn-lt"/>
                        </a:rPr>
                        <a:t>Arwahanu</a:t>
                      </a:r>
                      <a:endParaRPr sz="2600" dirty="0">
                        <a:latin typeface="+mn-lt"/>
                      </a:endParaRPr>
                    </a:p>
                  </a:txBody>
                  <a:tcPr marL="45720" marR="45720" horzOverflow="overflow"/>
                </a:tc>
                <a:extLst>
                  <a:ext uri="{0D108BD9-81ED-4DB2-BD59-A6C34878D82A}">
                    <a16:rowId xmlns:a16="http://schemas.microsoft.com/office/drawing/2014/main" val="10002"/>
                  </a:ext>
                </a:extLst>
              </a:tr>
              <a:tr h="587759">
                <a:tc>
                  <a:txBody>
                    <a:bodyPr/>
                    <a:lstStyle/>
                    <a:p>
                      <a:pPr algn="ctr">
                        <a:defRPr sz="1800"/>
                      </a:pPr>
                      <a:r>
                        <a:rPr sz="2600">
                          <a:latin typeface="+mn-lt"/>
                          <a:ea typeface="Comic Sans MS"/>
                          <a:cs typeface="Comic Sans MS"/>
                          <a:sym typeface="Comic Sans MS"/>
                        </a:rPr>
                        <a:t>Integration</a:t>
                      </a:r>
                    </a:p>
                  </a:txBody>
                  <a:tcPr marL="45720" marR="45720" horzOverflow="overflow"/>
                </a:tc>
                <a:tc>
                  <a:txBody>
                    <a:bodyPr/>
                    <a:lstStyle/>
                    <a:p>
                      <a:pPr algn="ctr">
                        <a:defRPr sz="3200">
                          <a:latin typeface="Comic Sans MS"/>
                          <a:ea typeface="Comic Sans MS"/>
                          <a:cs typeface="Comic Sans MS"/>
                          <a:sym typeface="Comic Sans MS"/>
                        </a:defRPr>
                      </a:pPr>
                      <a:r>
                        <a:rPr sz="2600" dirty="0" err="1">
                          <a:latin typeface="+mn-lt"/>
                        </a:rPr>
                        <a:t>Integreiddiad</a:t>
                      </a:r>
                      <a:endParaRPr sz="2600" dirty="0">
                        <a:latin typeface="+mn-lt"/>
                      </a:endParaRPr>
                    </a:p>
                    <a:p>
                      <a:pPr algn="ctr">
                        <a:defRPr sz="3200">
                          <a:latin typeface="Comic Sans MS"/>
                          <a:ea typeface="Comic Sans MS"/>
                          <a:cs typeface="Comic Sans MS"/>
                          <a:sym typeface="Comic Sans MS"/>
                        </a:defRPr>
                      </a:pPr>
                      <a:r>
                        <a:rPr sz="2600" dirty="0" err="1">
                          <a:latin typeface="+mn-lt"/>
                        </a:rPr>
                        <a:t>Intergreiddio</a:t>
                      </a:r>
                      <a:endParaRPr sz="2600" dirty="0">
                        <a:latin typeface="+mn-lt"/>
                      </a:endParaRPr>
                    </a:p>
                  </a:txBody>
                  <a:tcPr marL="45720" marR="45720" horzOverflow="overflow"/>
                </a:tc>
                <a:extLst>
                  <a:ext uri="{0D108BD9-81ED-4DB2-BD59-A6C34878D82A}">
                    <a16:rowId xmlns:a16="http://schemas.microsoft.com/office/drawing/2014/main" val="10003"/>
                  </a:ext>
                </a:extLst>
              </a:tr>
              <a:tr h="524848">
                <a:tc>
                  <a:txBody>
                    <a:bodyPr/>
                    <a:lstStyle/>
                    <a:p>
                      <a:pPr algn="ctr">
                        <a:defRPr sz="1800"/>
                      </a:pPr>
                      <a:r>
                        <a:rPr sz="2600" dirty="0">
                          <a:latin typeface="+mn-lt"/>
                          <a:ea typeface="Comic Sans MS"/>
                          <a:cs typeface="Comic Sans MS"/>
                          <a:sym typeface="Comic Sans MS"/>
                        </a:rPr>
                        <a:t>Inclusion</a:t>
                      </a:r>
                    </a:p>
                  </a:txBody>
                  <a:tcPr marL="45720" marR="45720" horzOverflow="overflow"/>
                </a:tc>
                <a:tc>
                  <a:txBody>
                    <a:bodyPr/>
                    <a:lstStyle/>
                    <a:p>
                      <a:pPr algn="ctr">
                        <a:defRPr sz="2800">
                          <a:latin typeface="Comic Sans MS"/>
                          <a:ea typeface="Comic Sans MS"/>
                          <a:cs typeface="Comic Sans MS"/>
                          <a:sym typeface="Comic Sans MS"/>
                        </a:defRPr>
                      </a:pPr>
                      <a:r>
                        <a:rPr sz="2600" dirty="0" err="1">
                          <a:latin typeface="+mn-lt"/>
                        </a:rPr>
                        <a:t>Cynhwysiant</a:t>
                      </a:r>
                      <a:endParaRPr sz="2600" dirty="0">
                        <a:latin typeface="+mn-lt"/>
                      </a:endParaRPr>
                    </a:p>
                    <a:p>
                      <a:pPr algn="ctr">
                        <a:defRPr sz="2800">
                          <a:latin typeface="Comic Sans MS"/>
                          <a:ea typeface="Comic Sans MS"/>
                          <a:cs typeface="Comic Sans MS"/>
                          <a:sym typeface="Comic Sans MS"/>
                        </a:defRPr>
                      </a:pPr>
                      <a:r>
                        <a:rPr sz="2600" dirty="0" err="1">
                          <a:latin typeface="+mn-lt"/>
                        </a:rPr>
                        <a:t>Cynhwysiad</a:t>
                      </a:r>
                      <a:endParaRPr sz="2600" dirty="0">
                        <a:latin typeface="+mn-lt"/>
                      </a:endParaRPr>
                    </a:p>
                  </a:txBody>
                  <a:tcPr marL="45720" marR="45720" horzOverflow="overflow"/>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924104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Termau</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allweddol</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Key terms</a:t>
            </a:r>
            <a:endParaRPr lang="en-GB" sz="4000" dirty="0">
              <a:solidFill>
                <a:srgbClr val="E1BC4C"/>
              </a:solidFill>
              <a:latin typeface="+mn-lt"/>
              <a:cs typeface="Times New Roman"/>
            </a:endParaRPr>
          </a:p>
        </p:txBody>
      </p:sp>
      <p:pic>
        <p:nvPicPr>
          <p:cNvPr id="2" name="Picture 1" descr="Picture 1">
            <a:extLst>
              <a:ext uri="{FF2B5EF4-FFF2-40B4-BE49-F238E27FC236}">
                <a16:creationId xmlns:a16="http://schemas.microsoft.com/office/drawing/2014/main" id="{2EAB961E-449E-4983-14DB-FCE3B8EEAC9B}"/>
              </a:ext>
            </a:extLst>
          </p:cNvPr>
          <p:cNvPicPr>
            <a:picLocks noChangeAspect="1"/>
          </p:cNvPicPr>
          <p:nvPr/>
        </p:nvPicPr>
        <p:blipFill>
          <a:blip r:embed="rId3"/>
          <a:stretch>
            <a:fillRect/>
          </a:stretch>
        </p:blipFill>
        <p:spPr>
          <a:xfrm>
            <a:off x="4508205" y="364873"/>
            <a:ext cx="7462023" cy="5221181"/>
          </a:xfrm>
          <a:prstGeom prst="rect">
            <a:avLst/>
          </a:prstGeom>
          <a:ln w="12700">
            <a:miter lim="400000"/>
          </a:ln>
        </p:spPr>
      </p:pic>
    </p:spTree>
    <p:extLst>
      <p:ext uri="{BB962C8B-B14F-4D97-AF65-F5344CB8AC3E}">
        <p14:creationId xmlns:p14="http://schemas.microsoft.com/office/powerpoint/2010/main" val="3696949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a:bodyPr>
          <a:lstStyle/>
          <a:p>
            <a:pPr marL="0" indent="0">
              <a:buNone/>
            </a:pPr>
            <a:r>
              <a:rPr lang="en-GB" dirty="0"/>
              <a:t>“The concept of intersectionality describes the ways in which systems of inequality based on gender, race, ethnicity, sexual orientation, gender identity, disability, class and other forms of discrimination “intersect” to create unique dynamics and effects.”</a:t>
            </a:r>
          </a:p>
          <a:p>
            <a:pPr marL="0" indent="0">
              <a:buNone/>
            </a:pPr>
            <a:endParaRPr lang="en-GB" dirty="0"/>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lnSpcReduction="10000"/>
          </a:bodyPr>
          <a:lstStyle/>
          <a:p>
            <a:pPr marL="0" indent="0">
              <a:lnSpc>
                <a:spcPct val="100000"/>
              </a:lnSpc>
              <a:buNone/>
            </a:pPr>
            <a:r>
              <a:rPr lang="en-GB" dirty="0"/>
              <a:t>"</a:t>
            </a:r>
            <a:r>
              <a:rPr lang="en-GB" dirty="0" err="1"/>
              <a:t>Mae'r</a:t>
            </a:r>
            <a:r>
              <a:rPr lang="en-GB" dirty="0"/>
              <a:t> </a:t>
            </a:r>
            <a:r>
              <a:rPr lang="en-GB" dirty="0" err="1"/>
              <a:t>cysyniad</a:t>
            </a:r>
            <a:r>
              <a:rPr lang="en-GB" dirty="0"/>
              <a:t> o </a:t>
            </a:r>
            <a:r>
              <a:rPr lang="en-GB" dirty="0" err="1"/>
              <a:t>croestoriad</a:t>
            </a:r>
            <a:r>
              <a:rPr lang="en-GB" dirty="0"/>
              <a:t> (intersectionality) </a:t>
            </a:r>
            <a:r>
              <a:rPr lang="en-GB" dirty="0" err="1"/>
              <a:t>yn</a:t>
            </a:r>
            <a:r>
              <a:rPr lang="en-GB" dirty="0"/>
              <a:t> </a:t>
            </a:r>
            <a:r>
              <a:rPr lang="en-GB" dirty="0" err="1"/>
              <a:t>disgrifio'r</a:t>
            </a:r>
            <a:r>
              <a:rPr lang="en-GB" dirty="0"/>
              <a:t> </a:t>
            </a:r>
            <a:r>
              <a:rPr lang="en-GB" dirty="0" err="1"/>
              <a:t>ffyrdd</a:t>
            </a:r>
            <a:r>
              <a:rPr lang="en-GB" dirty="0"/>
              <a:t> y </a:t>
            </a:r>
            <a:r>
              <a:rPr lang="en-GB" dirty="0" err="1"/>
              <a:t>mae</a:t>
            </a:r>
            <a:r>
              <a:rPr lang="en-GB" dirty="0"/>
              <a:t> </a:t>
            </a:r>
            <a:r>
              <a:rPr lang="en-GB" dirty="0" err="1"/>
              <a:t>systemau</a:t>
            </a:r>
            <a:r>
              <a:rPr lang="en-GB" dirty="0"/>
              <a:t> </a:t>
            </a:r>
            <a:r>
              <a:rPr lang="en-GB" dirty="0" err="1"/>
              <a:t>anghydraddoldeb</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ryw</a:t>
            </a:r>
            <a:r>
              <a:rPr lang="en-GB" dirty="0"/>
              <a:t>, </a:t>
            </a:r>
            <a:r>
              <a:rPr lang="en-GB" dirty="0" err="1"/>
              <a:t>hil</a:t>
            </a:r>
            <a:r>
              <a:rPr lang="en-GB" dirty="0"/>
              <a:t>, </a:t>
            </a:r>
            <a:r>
              <a:rPr lang="en-GB" dirty="0" err="1"/>
              <a:t>ethnigrwydd</a:t>
            </a:r>
            <a:r>
              <a:rPr lang="en-GB" dirty="0"/>
              <a:t>, </a:t>
            </a:r>
            <a:r>
              <a:rPr lang="en-GB" dirty="0" err="1"/>
              <a:t>cyfeiriadedd</a:t>
            </a:r>
            <a:r>
              <a:rPr lang="en-GB" dirty="0"/>
              <a:t> </a:t>
            </a:r>
            <a:r>
              <a:rPr lang="en-GB" dirty="0" err="1"/>
              <a:t>rhywiol</a:t>
            </a:r>
            <a:r>
              <a:rPr lang="en-GB" dirty="0"/>
              <a:t>, </a:t>
            </a:r>
            <a:r>
              <a:rPr lang="en-GB" dirty="0" err="1"/>
              <a:t>hunaniaeth</a:t>
            </a:r>
            <a:r>
              <a:rPr lang="en-GB" dirty="0"/>
              <a:t> </a:t>
            </a:r>
            <a:r>
              <a:rPr lang="en-GB" dirty="0" err="1"/>
              <a:t>rhywedd</a:t>
            </a:r>
            <a:r>
              <a:rPr lang="en-GB" dirty="0"/>
              <a:t>, </a:t>
            </a:r>
            <a:r>
              <a:rPr lang="en-GB" dirty="0" err="1"/>
              <a:t>anabledd</a:t>
            </a:r>
            <a:r>
              <a:rPr lang="en-GB" dirty="0"/>
              <a:t>, </a:t>
            </a:r>
            <a:r>
              <a:rPr lang="en-GB" dirty="0" err="1"/>
              <a:t>dosbarth</a:t>
            </a:r>
            <a:r>
              <a:rPr lang="en-GB" dirty="0"/>
              <a:t> a </a:t>
            </a:r>
            <a:r>
              <a:rPr lang="en-GB" dirty="0" err="1"/>
              <a:t>mathau</a:t>
            </a:r>
            <a:r>
              <a:rPr lang="en-GB" dirty="0"/>
              <a:t> </a:t>
            </a:r>
            <a:r>
              <a:rPr lang="en-GB" dirty="0" err="1"/>
              <a:t>eraill</a:t>
            </a:r>
            <a:r>
              <a:rPr lang="en-GB" dirty="0"/>
              <a:t> o </a:t>
            </a:r>
            <a:r>
              <a:rPr lang="en-GB" dirty="0" err="1"/>
              <a:t>wahaniaethu</a:t>
            </a:r>
            <a:r>
              <a:rPr lang="en-GB" dirty="0"/>
              <a:t> "</a:t>
            </a:r>
            <a:r>
              <a:rPr lang="en-GB" dirty="0" err="1"/>
              <a:t>croesdorri</a:t>
            </a:r>
            <a:r>
              <a:rPr lang="en-GB" dirty="0"/>
              <a:t>" </a:t>
            </a:r>
            <a:r>
              <a:rPr lang="en-GB" dirty="0" err="1"/>
              <a:t>i</a:t>
            </a:r>
            <a:r>
              <a:rPr lang="en-GB" dirty="0"/>
              <a:t> </a:t>
            </a:r>
            <a:r>
              <a:rPr lang="en-GB" dirty="0" err="1"/>
              <a:t>greu</a:t>
            </a:r>
            <a:r>
              <a:rPr lang="en-GB" dirty="0"/>
              <a:t> </a:t>
            </a:r>
            <a:r>
              <a:rPr lang="en-GB" dirty="0" err="1"/>
              <a:t>deinameg</a:t>
            </a:r>
            <a:r>
              <a:rPr lang="en-GB" dirty="0"/>
              <a:t> ac </a:t>
            </a:r>
            <a:r>
              <a:rPr lang="en-GB" dirty="0" err="1"/>
              <a:t>effeithiau</a:t>
            </a:r>
            <a:r>
              <a:rPr lang="en-GB" dirty="0"/>
              <a:t> </a:t>
            </a:r>
            <a:r>
              <a:rPr lang="en-GB" dirty="0" err="1"/>
              <a:t>unigryw</a:t>
            </a:r>
            <a:r>
              <a:rPr lang="en-GB" dirty="0"/>
              <a:t>."</a:t>
            </a:r>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Croestoriad</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Intersectionality</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3816197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Pam </a:t>
            </a:r>
            <a:r>
              <a:rPr lang="en-US" sz="4000" dirty="0" err="1">
                <a:solidFill>
                  <a:schemeClr val="bg1"/>
                </a:solidFill>
                <a:latin typeface="+mn-lt"/>
                <a:ea typeface="Calibri" panose="020F0502020204030204" pitchFamily="34" charset="0"/>
                <a:cs typeface="Calibri"/>
              </a:rPr>
              <a:t>fod</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angen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cynhwysiant</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Why do we need to be inclusive?</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3859361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Pam </a:t>
            </a:r>
            <a:r>
              <a:rPr lang="en-US" sz="4000" dirty="0" err="1">
                <a:solidFill>
                  <a:schemeClr val="bg1"/>
                </a:solidFill>
                <a:latin typeface="+mn-lt"/>
                <a:ea typeface="Calibri" panose="020F0502020204030204" pitchFamily="34" charset="0"/>
                <a:cs typeface="Calibri"/>
              </a:rPr>
              <a:t>fod</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angen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cynhwysiant</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Why do we need to be inclusive?</a:t>
            </a:r>
            <a:endParaRPr lang="en-GB" sz="4000" dirty="0">
              <a:solidFill>
                <a:srgbClr val="E1BC4C"/>
              </a:solidFill>
              <a:latin typeface="+mn-lt"/>
              <a:cs typeface="Times New Roman"/>
            </a:endParaRPr>
          </a:p>
        </p:txBody>
      </p:sp>
      <p:sp>
        <p:nvSpPr>
          <p:cNvPr id="2" name="Content Placeholder 2">
            <a:extLst>
              <a:ext uri="{FF2B5EF4-FFF2-40B4-BE49-F238E27FC236}">
                <a16:creationId xmlns:a16="http://schemas.microsoft.com/office/drawing/2014/main" id="{F4B2896D-2EF7-26FF-C4E9-08250251B4B8}"/>
              </a:ext>
            </a:extLst>
          </p:cNvPr>
          <p:cNvSpPr>
            <a:spLocks noGrp="1"/>
          </p:cNvSpPr>
          <p:nvPr>
            <p:ph idx="1"/>
          </p:nvPr>
        </p:nvSpPr>
        <p:spPr>
          <a:xfrm>
            <a:off x="6354052" y="1641033"/>
            <a:ext cx="5444876" cy="3907074"/>
          </a:xfrm>
        </p:spPr>
        <p:txBody>
          <a:bodyPr>
            <a:normAutofit/>
          </a:bodyPr>
          <a:lstStyle/>
          <a:p>
            <a:pPr marL="0" indent="0">
              <a:buNone/>
            </a:pPr>
            <a:r>
              <a:rPr lang="en-GB" dirty="0"/>
              <a:t>“Essentially, we believe that inclusive education is about recognizing that children are equal, and have equal rights. It should be a basic starting point for educational and social policy in modern society.”</a:t>
            </a:r>
          </a:p>
          <a:p>
            <a:pPr marL="0" indent="0">
              <a:buNone/>
            </a:pPr>
            <a:r>
              <a:rPr lang="en-GB" dirty="0"/>
              <a:t>(The Equity Group, 2004)</a:t>
            </a:r>
          </a:p>
        </p:txBody>
      </p:sp>
      <p:sp>
        <p:nvSpPr>
          <p:cNvPr id="3" name="Content Placeholder 3">
            <a:extLst>
              <a:ext uri="{FF2B5EF4-FFF2-40B4-BE49-F238E27FC236}">
                <a16:creationId xmlns:a16="http://schemas.microsoft.com/office/drawing/2014/main" id="{766335B2-470E-CB66-3990-4F6A138DBA58}"/>
              </a:ext>
            </a:extLst>
          </p:cNvPr>
          <p:cNvSpPr>
            <a:spLocks noGrp="1"/>
          </p:cNvSpPr>
          <p:nvPr>
            <p:ph idx="10"/>
          </p:nvPr>
        </p:nvSpPr>
        <p:spPr>
          <a:xfrm>
            <a:off x="352870" y="1641032"/>
            <a:ext cx="5444876" cy="3907075"/>
          </a:xfrm>
        </p:spPr>
        <p:txBody>
          <a:bodyPr>
            <a:normAutofit fontScale="92500"/>
          </a:bodyPr>
          <a:lstStyle/>
          <a:p>
            <a:pPr marL="0" indent="0">
              <a:lnSpc>
                <a:spcPct val="100000"/>
              </a:lnSpc>
              <a:buNone/>
              <a:defRPr sz="2800">
                <a:solidFill>
                  <a:srgbClr val="312B39"/>
                </a:solidFill>
                <a:latin typeface="Arial"/>
                <a:ea typeface="Arial"/>
                <a:cs typeface="Arial"/>
                <a:sym typeface="Arial"/>
              </a:defRPr>
            </a:pPr>
            <a:r>
              <a:rPr lang="en-GB" sz="2600" dirty="0"/>
              <a:t>“Yn y </a:t>
            </a:r>
            <a:r>
              <a:rPr lang="en-GB" sz="2600" dirty="0" err="1"/>
              <a:t>bôn</a:t>
            </a:r>
            <a:r>
              <a:rPr lang="en-GB" sz="2600" dirty="0"/>
              <a:t>, </a:t>
            </a:r>
            <a:r>
              <a:rPr lang="en-GB" sz="2600" dirty="0" err="1"/>
              <a:t>rydym</a:t>
            </a:r>
            <a:r>
              <a:rPr lang="en-GB" sz="2600" dirty="0"/>
              <a:t> </a:t>
            </a:r>
            <a:r>
              <a:rPr lang="en-GB" sz="2600" dirty="0" err="1"/>
              <a:t>yn</a:t>
            </a:r>
            <a:r>
              <a:rPr lang="en-GB" sz="2600" dirty="0"/>
              <a:t> </a:t>
            </a:r>
            <a:r>
              <a:rPr lang="en-GB" sz="2600" dirty="0" err="1"/>
              <a:t>credu</a:t>
            </a:r>
            <a:r>
              <a:rPr lang="en-GB" sz="2600" dirty="0"/>
              <a:t> bod </a:t>
            </a:r>
            <a:r>
              <a:rPr lang="en-GB" sz="2600" dirty="0" err="1"/>
              <a:t>addysg</a:t>
            </a:r>
            <a:r>
              <a:rPr lang="en-GB" sz="2600" dirty="0"/>
              <a:t> </a:t>
            </a:r>
            <a:r>
              <a:rPr lang="en-GB" sz="2600" dirty="0" err="1"/>
              <a:t>gynhwysol</a:t>
            </a:r>
            <a:r>
              <a:rPr lang="en-GB" sz="2600" dirty="0"/>
              <a:t> </a:t>
            </a:r>
            <a:r>
              <a:rPr lang="en-GB" sz="2600" dirty="0" err="1"/>
              <a:t>yn</a:t>
            </a:r>
            <a:r>
              <a:rPr lang="en-GB" sz="2600" dirty="0"/>
              <a:t> </a:t>
            </a:r>
            <a:r>
              <a:rPr lang="en-GB" sz="2600" dirty="0" err="1"/>
              <a:t>ymwneud</a:t>
            </a:r>
            <a:r>
              <a:rPr lang="en-GB" sz="2600" dirty="0"/>
              <a:t> â </a:t>
            </a:r>
            <a:r>
              <a:rPr lang="en-GB" sz="2600" dirty="0" err="1"/>
              <a:t>chydnabod</a:t>
            </a:r>
            <a:r>
              <a:rPr lang="en-GB" sz="2600" dirty="0"/>
              <a:t> bod plant </a:t>
            </a:r>
            <a:r>
              <a:rPr lang="en-GB" sz="2600" dirty="0" err="1"/>
              <a:t>yn</a:t>
            </a:r>
            <a:r>
              <a:rPr lang="en-GB" sz="2600" dirty="0"/>
              <a:t> </a:t>
            </a:r>
            <a:r>
              <a:rPr lang="en-GB" sz="2600" dirty="0" err="1"/>
              <a:t>gyfartal</a:t>
            </a:r>
            <a:r>
              <a:rPr lang="en-GB" sz="2600" dirty="0"/>
              <a:t>, a bod </a:t>
            </a:r>
            <a:r>
              <a:rPr lang="en-GB" sz="2600" dirty="0" err="1"/>
              <a:t>ganddynt</a:t>
            </a:r>
            <a:r>
              <a:rPr lang="en-GB" sz="2600" dirty="0"/>
              <a:t> </a:t>
            </a:r>
            <a:r>
              <a:rPr lang="en-GB" sz="2600" dirty="0" err="1"/>
              <a:t>hawliau</a:t>
            </a:r>
            <a:r>
              <a:rPr lang="en-GB" sz="2600" dirty="0"/>
              <a:t> </a:t>
            </a:r>
            <a:r>
              <a:rPr lang="en-GB" sz="2600" dirty="0" err="1"/>
              <a:t>cyfartal</a:t>
            </a:r>
            <a:r>
              <a:rPr lang="en-GB" sz="2600" dirty="0"/>
              <a:t>. </a:t>
            </a:r>
            <a:r>
              <a:rPr lang="en-GB" sz="2600" dirty="0" err="1"/>
              <a:t>Dylai</a:t>
            </a:r>
            <a:r>
              <a:rPr lang="en-GB" sz="2600" dirty="0"/>
              <a:t> </a:t>
            </a:r>
            <a:r>
              <a:rPr lang="en-GB" sz="2600" dirty="0" err="1"/>
              <a:t>hyn</a:t>
            </a:r>
            <a:r>
              <a:rPr lang="en-GB" sz="2600" dirty="0"/>
              <a:t> </a:t>
            </a:r>
            <a:r>
              <a:rPr lang="en-GB" sz="2600" dirty="0" err="1"/>
              <a:t>fod</a:t>
            </a:r>
            <a:r>
              <a:rPr lang="en-GB" sz="2600" dirty="0"/>
              <a:t> </a:t>
            </a:r>
            <a:r>
              <a:rPr lang="en-GB" sz="2600" dirty="0" err="1"/>
              <a:t>yn</a:t>
            </a:r>
            <a:r>
              <a:rPr lang="en-GB" sz="2600" dirty="0"/>
              <a:t> fan </a:t>
            </a:r>
            <a:r>
              <a:rPr lang="en-GB" sz="2600" dirty="0" err="1"/>
              <a:t>cychwyn</a:t>
            </a:r>
            <a:r>
              <a:rPr lang="en-GB" sz="2600" dirty="0"/>
              <a:t> </a:t>
            </a:r>
            <a:r>
              <a:rPr lang="en-GB" sz="2600" dirty="0" err="1"/>
              <a:t>sylfaenol</a:t>
            </a:r>
            <a:r>
              <a:rPr lang="en-GB" sz="2600" dirty="0"/>
              <a:t> </a:t>
            </a:r>
            <a:r>
              <a:rPr lang="en-GB" sz="2600" dirty="0" err="1"/>
              <a:t>ar</a:t>
            </a:r>
            <a:r>
              <a:rPr lang="en-GB" sz="2600" dirty="0"/>
              <a:t> </a:t>
            </a:r>
            <a:r>
              <a:rPr lang="en-GB" sz="2600" dirty="0" err="1"/>
              <a:t>gyfer</a:t>
            </a:r>
            <a:r>
              <a:rPr lang="en-GB" sz="2600" dirty="0"/>
              <a:t> </a:t>
            </a:r>
            <a:r>
              <a:rPr lang="en-GB" sz="2600" dirty="0" err="1"/>
              <a:t>polisi</a:t>
            </a:r>
            <a:r>
              <a:rPr lang="en-GB" sz="2600" dirty="0"/>
              <a:t> </a:t>
            </a:r>
            <a:r>
              <a:rPr lang="en-GB" sz="2600" dirty="0" err="1"/>
              <a:t>addysgol</a:t>
            </a:r>
            <a:r>
              <a:rPr lang="en-GB" sz="2600" dirty="0"/>
              <a:t> a </a:t>
            </a:r>
            <a:r>
              <a:rPr lang="en-GB" sz="2600" dirty="0" err="1"/>
              <a:t>chymdeithasol</a:t>
            </a:r>
            <a:r>
              <a:rPr lang="en-GB" sz="2600" dirty="0"/>
              <a:t> </a:t>
            </a:r>
            <a:r>
              <a:rPr lang="en-GB" sz="2600" dirty="0" err="1"/>
              <a:t>mewn</a:t>
            </a:r>
            <a:r>
              <a:rPr lang="en-GB" sz="2600" dirty="0"/>
              <a:t> </a:t>
            </a:r>
            <a:r>
              <a:rPr lang="en-GB" sz="2600" dirty="0" err="1"/>
              <a:t>cymdeithas</a:t>
            </a:r>
            <a:r>
              <a:rPr lang="en-GB" sz="2600" dirty="0"/>
              <a:t> </a:t>
            </a:r>
            <a:r>
              <a:rPr lang="en-GB" sz="2600" dirty="0" err="1"/>
              <a:t>fodern</a:t>
            </a:r>
            <a:r>
              <a:rPr lang="en-GB" sz="2600" dirty="0"/>
              <a:t>.”</a:t>
            </a:r>
          </a:p>
          <a:p>
            <a:pPr marL="0" indent="0">
              <a:lnSpc>
                <a:spcPct val="100000"/>
              </a:lnSpc>
              <a:buNone/>
              <a:defRPr sz="3200">
                <a:solidFill>
                  <a:srgbClr val="333333"/>
                </a:solidFill>
                <a:latin typeface="Arial"/>
                <a:ea typeface="Arial"/>
                <a:cs typeface="Arial"/>
                <a:sym typeface="Arial"/>
              </a:defRPr>
            </a:pPr>
            <a:endParaRPr lang="en-GB" sz="2600" dirty="0"/>
          </a:p>
          <a:p>
            <a:pPr marL="0" indent="0">
              <a:lnSpc>
                <a:spcPct val="100000"/>
              </a:lnSpc>
              <a:buNone/>
              <a:defRPr sz="3200" b="1">
                <a:solidFill>
                  <a:srgbClr val="333333"/>
                </a:solidFill>
                <a:latin typeface="Arial"/>
                <a:ea typeface="Arial"/>
                <a:cs typeface="Arial"/>
                <a:sym typeface="Arial"/>
              </a:defRPr>
            </a:pPr>
            <a:r>
              <a:rPr lang="en-GB" sz="2600" dirty="0"/>
              <a:t>(The Equity Group, 2004)</a:t>
            </a:r>
          </a:p>
          <a:p>
            <a:pPr marL="0" indent="0">
              <a:lnSpc>
                <a:spcPct val="70000"/>
              </a:lnSpc>
              <a:buNone/>
            </a:pPr>
            <a:endParaRPr lang="en-GB" dirty="0"/>
          </a:p>
        </p:txBody>
      </p:sp>
    </p:spTree>
    <p:extLst>
      <p:ext uri="{BB962C8B-B14F-4D97-AF65-F5344CB8AC3E}">
        <p14:creationId xmlns:p14="http://schemas.microsoft.com/office/powerpoint/2010/main" val="2613211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Pam </a:t>
            </a:r>
            <a:r>
              <a:rPr lang="en-US" sz="4000" dirty="0" err="1">
                <a:solidFill>
                  <a:schemeClr val="bg1"/>
                </a:solidFill>
                <a:latin typeface="+mn-lt"/>
                <a:ea typeface="Calibri" panose="020F0502020204030204" pitchFamily="34" charset="0"/>
                <a:cs typeface="Calibri"/>
              </a:rPr>
              <a:t>fod</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angen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cynhwysiant</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Why do we need to be inclusive?</a:t>
            </a:r>
            <a:endParaRPr lang="en-GB" sz="4000" dirty="0">
              <a:solidFill>
                <a:srgbClr val="E1BC4C"/>
              </a:solidFill>
              <a:latin typeface="+mn-lt"/>
              <a:cs typeface="Times New Roman"/>
            </a:endParaRPr>
          </a:p>
        </p:txBody>
      </p:sp>
      <p:sp>
        <p:nvSpPr>
          <p:cNvPr id="2" name="Content Placeholder 2">
            <a:extLst>
              <a:ext uri="{FF2B5EF4-FFF2-40B4-BE49-F238E27FC236}">
                <a16:creationId xmlns:a16="http://schemas.microsoft.com/office/drawing/2014/main" id="{F4B2896D-2EF7-26FF-C4E9-08250251B4B8}"/>
              </a:ext>
            </a:extLst>
          </p:cNvPr>
          <p:cNvSpPr>
            <a:spLocks noGrp="1"/>
          </p:cNvSpPr>
          <p:nvPr>
            <p:ph idx="1"/>
          </p:nvPr>
        </p:nvSpPr>
        <p:spPr>
          <a:xfrm>
            <a:off x="6354052" y="1641033"/>
            <a:ext cx="5444876" cy="3907074"/>
          </a:xfrm>
        </p:spPr>
        <p:txBody>
          <a:bodyPr>
            <a:normAutofit fontScale="92500" lnSpcReduction="10000"/>
          </a:bodyPr>
          <a:lstStyle/>
          <a:p>
            <a:pPr marL="0" indent="0">
              <a:buNone/>
              <a:defRPr sz="2800">
                <a:solidFill>
                  <a:srgbClr val="312B39"/>
                </a:solidFill>
                <a:latin typeface="Comic Sans MS"/>
                <a:ea typeface="Comic Sans MS"/>
                <a:cs typeface="Comic Sans MS"/>
                <a:sym typeface="Comic Sans MS"/>
              </a:defRPr>
            </a:pPr>
            <a:r>
              <a:rPr lang="en-GB" dirty="0">
                <a:solidFill>
                  <a:srgbClr val="312B39"/>
                </a:solidFill>
                <a:latin typeface="Arial"/>
                <a:cs typeface="Arial"/>
              </a:rPr>
              <a:t>Inclusion is a process not a condition, or a state with an ending point. It is not a simple concept confined to issues of positioning. The key principles of inclusion includes valuing diversity, rights, dignity, individual needs, planning, shared responsibility, professional development and equal opportunities. </a:t>
            </a:r>
          </a:p>
          <a:p>
            <a:pPr marL="0" indent="0">
              <a:buNone/>
              <a:defRPr sz="2800">
                <a:solidFill>
                  <a:srgbClr val="312B39"/>
                </a:solidFill>
                <a:latin typeface="Comic Sans MS"/>
                <a:ea typeface="Comic Sans MS"/>
                <a:cs typeface="Comic Sans MS"/>
                <a:sym typeface="Comic Sans MS"/>
              </a:defRPr>
            </a:pPr>
            <a:r>
              <a:rPr lang="en-GB" dirty="0">
                <a:solidFill>
                  <a:srgbClr val="312B39"/>
                </a:solidFill>
                <a:latin typeface="Arial"/>
                <a:cs typeface="Arial"/>
                <a:sym typeface="Arial"/>
              </a:rPr>
              <a:t>(Darlington, 2003, p2)</a:t>
            </a:r>
          </a:p>
        </p:txBody>
      </p:sp>
      <p:sp>
        <p:nvSpPr>
          <p:cNvPr id="3" name="Content Placeholder 3">
            <a:extLst>
              <a:ext uri="{FF2B5EF4-FFF2-40B4-BE49-F238E27FC236}">
                <a16:creationId xmlns:a16="http://schemas.microsoft.com/office/drawing/2014/main" id="{766335B2-470E-CB66-3990-4F6A138DBA58}"/>
              </a:ext>
            </a:extLst>
          </p:cNvPr>
          <p:cNvSpPr>
            <a:spLocks noGrp="1"/>
          </p:cNvSpPr>
          <p:nvPr>
            <p:ph idx="10"/>
          </p:nvPr>
        </p:nvSpPr>
        <p:spPr>
          <a:xfrm>
            <a:off x="352870" y="1641032"/>
            <a:ext cx="5444876" cy="3907075"/>
          </a:xfrm>
        </p:spPr>
        <p:txBody>
          <a:bodyPr>
            <a:normAutofit fontScale="85000" lnSpcReduction="20000"/>
          </a:bodyPr>
          <a:lstStyle/>
          <a:p>
            <a:pPr marL="0" indent="0">
              <a:buNone/>
              <a:defRPr sz="2800">
                <a:solidFill>
                  <a:srgbClr val="312B39"/>
                </a:solidFill>
                <a:latin typeface="Comic Sans MS"/>
                <a:ea typeface="Comic Sans MS"/>
                <a:cs typeface="Comic Sans MS"/>
                <a:sym typeface="Comic Sans MS"/>
              </a:defRPr>
            </a:pPr>
            <a:r>
              <a:rPr lang="en-GB" sz="3200" dirty="0">
                <a:latin typeface="Aptos" panose="020B0004020202020204" pitchFamily="34" charset="0"/>
              </a:rPr>
              <a:t>“Proses, </a:t>
            </a:r>
            <a:r>
              <a:rPr lang="en-GB" sz="3200" dirty="0" err="1">
                <a:latin typeface="Aptos" panose="020B0004020202020204" pitchFamily="34" charset="0"/>
              </a:rPr>
              <a:t>nid</a:t>
            </a:r>
            <a:r>
              <a:rPr lang="en-GB" sz="3200" dirty="0">
                <a:latin typeface="Aptos" panose="020B0004020202020204" pitchFamily="34" charset="0"/>
              </a:rPr>
              <a:t> </a:t>
            </a:r>
            <a:r>
              <a:rPr lang="en-GB" sz="3200" dirty="0" err="1">
                <a:latin typeface="Aptos" panose="020B0004020202020204" pitchFamily="34" charset="0"/>
              </a:rPr>
              <a:t>cyflwr</a:t>
            </a:r>
            <a:r>
              <a:rPr lang="en-GB" sz="3200" dirty="0">
                <a:latin typeface="Aptos" panose="020B0004020202020204" pitchFamily="34" charset="0"/>
              </a:rPr>
              <a:t> … </a:t>
            </a:r>
            <a:r>
              <a:rPr lang="en-GB" sz="3200" dirty="0" err="1">
                <a:latin typeface="Aptos" panose="020B0004020202020204" pitchFamily="34" charset="0"/>
              </a:rPr>
              <a:t>nid</a:t>
            </a:r>
            <a:r>
              <a:rPr lang="en-GB" sz="3200" dirty="0">
                <a:latin typeface="Aptos" panose="020B0004020202020204" pitchFamily="34" charset="0"/>
              </a:rPr>
              <a:t> </a:t>
            </a:r>
            <a:r>
              <a:rPr lang="en-GB" sz="3200" dirty="0" err="1">
                <a:latin typeface="Aptos" panose="020B0004020202020204" pitchFamily="34" charset="0"/>
              </a:rPr>
              <a:t>yw</a:t>
            </a:r>
            <a:r>
              <a:rPr lang="en-GB" sz="3200" dirty="0">
                <a:latin typeface="Aptos" panose="020B0004020202020204" pitchFamily="34" charset="0"/>
              </a:rPr>
              <a:t> </a:t>
            </a:r>
            <a:r>
              <a:rPr lang="en-GB" sz="3200" dirty="0" err="1">
                <a:latin typeface="Aptos" panose="020B0004020202020204" pitchFamily="34" charset="0"/>
              </a:rPr>
              <a:t>cynhwysiant</a:t>
            </a:r>
            <a:r>
              <a:rPr lang="en-GB" sz="3200" dirty="0">
                <a:latin typeface="Aptos" panose="020B0004020202020204" pitchFamily="34" charset="0"/>
              </a:rPr>
              <a:t> </a:t>
            </a:r>
            <a:r>
              <a:rPr lang="en-GB" sz="3200" dirty="0" err="1">
                <a:latin typeface="Aptos" panose="020B0004020202020204" pitchFamily="34" charset="0"/>
              </a:rPr>
              <a:t>yn</a:t>
            </a:r>
            <a:r>
              <a:rPr lang="en-GB" sz="3200" dirty="0">
                <a:latin typeface="Aptos" panose="020B0004020202020204" pitchFamily="34" charset="0"/>
              </a:rPr>
              <a:t> </a:t>
            </a:r>
            <a:r>
              <a:rPr lang="en-GB" sz="3200" dirty="0" err="1">
                <a:latin typeface="Aptos" panose="020B0004020202020204" pitchFamily="34" charset="0"/>
              </a:rPr>
              <a:t>gysyniad</a:t>
            </a:r>
            <a:r>
              <a:rPr lang="en-GB" sz="3200" dirty="0">
                <a:latin typeface="Aptos" panose="020B0004020202020204" pitchFamily="34" charset="0"/>
              </a:rPr>
              <a:t> </a:t>
            </a:r>
            <a:r>
              <a:rPr lang="en-GB" sz="3200" dirty="0" err="1">
                <a:latin typeface="Aptos" panose="020B0004020202020204" pitchFamily="34" charset="0"/>
              </a:rPr>
              <a:t>syml</a:t>
            </a:r>
            <a:r>
              <a:rPr lang="en-GB" sz="3200" dirty="0">
                <a:latin typeface="Aptos" panose="020B0004020202020204" pitchFamily="34" charset="0"/>
              </a:rPr>
              <a:t> </a:t>
            </a:r>
            <a:r>
              <a:rPr lang="en-GB" sz="3200" dirty="0" err="1">
                <a:latin typeface="Aptos" panose="020B0004020202020204" pitchFamily="34" charset="0"/>
              </a:rPr>
              <a:t>sydd</a:t>
            </a:r>
            <a:r>
              <a:rPr lang="en-GB" sz="3200" dirty="0">
                <a:latin typeface="Aptos" panose="020B0004020202020204" pitchFamily="34" charset="0"/>
              </a:rPr>
              <a:t> </a:t>
            </a:r>
            <a:r>
              <a:rPr lang="en-GB" sz="3200" dirty="0" err="1">
                <a:latin typeface="Aptos" panose="020B0004020202020204" pitchFamily="34" charset="0"/>
              </a:rPr>
              <a:t>wedi'i</a:t>
            </a:r>
            <a:r>
              <a:rPr lang="en-GB" sz="3200" dirty="0">
                <a:latin typeface="Aptos" panose="020B0004020202020204" pitchFamily="34" charset="0"/>
              </a:rPr>
              <a:t> </a:t>
            </a:r>
            <a:r>
              <a:rPr lang="en-GB" sz="3200" dirty="0" err="1">
                <a:latin typeface="Aptos" panose="020B0004020202020204" pitchFamily="34" charset="0"/>
              </a:rPr>
              <a:t>gyfyngu</a:t>
            </a:r>
            <a:r>
              <a:rPr lang="en-GB" sz="3200" dirty="0">
                <a:latin typeface="Aptos" panose="020B0004020202020204" pitchFamily="34" charset="0"/>
              </a:rPr>
              <a:t> </a:t>
            </a:r>
            <a:r>
              <a:rPr lang="en-GB" sz="3200" dirty="0" err="1">
                <a:latin typeface="Aptos" panose="020B0004020202020204" pitchFamily="34" charset="0"/>
              </a:rPr>
              <a:t>i</a:t>
            </a:r>
            <a:r>
              <a:rPr lang="en-GB" sz="3200" dirty="0">
                <a:latin typeface="Aptos" panose="020B0004020202020204" pitchFamily="34" charset="0"/>
              </a:rPr>
              <a:t> </a:t>
            </a:r>
            <a:r>
              <a:rPr lang="en-GB" sz="3200" dirty="0" err="1">
                <a:latin typeface="Aptos" panose="020B0004020202020204" pitchFamily="34" charset="0"/>
              </a:rPr>
              <a:t>faterion</a:t>
            </a:r>
            <a:r>
              <a:rPr lang="en-GB" sz="3200" dirty="0">
                <a:latin typeface="Aptos" panose="020B0004020202020204" pitchFamily="34" charset="0"/>
              </a:rPr>
              <a:t> o ran </a:t>
            </a:r>
            <a:r>
              <a:rPr lang="en-GB" sz="3200" dirty="0" err="1">
                <a:latin typeface="Aptos" panose="020B0004020202020204" pitchFamily="34" charset="0"/>
              </a:rPr>
              <a:t>lleoli</a:t>
            </a:r>
            <a:r>
              <a:rPr lang="en-GB" sz="3200" dirty="0">
                <a:latin typeface="Aptos" panose="020B0004020202020204" pitchFamily="34" charset="0"/>
              </a:rPr>
              <a:t>.… </a:t>
            </a:r>
            <a:endParaRPr lang="en-GB" sz="3200" dirty="0">
              <a:latin typeface="Aptos" panose="020B0004020202020204" pitchFamily="34" charset="0"/>
              <a:ea typeface="Arial"/>
              <a:cs typeface="Arial"/>
              <a:sym typeface="Arial"/>
            </a:endParaRPr>
          </a:p>
          <a:p>
            <a:pPr marL="0" indent="0">
              <a:buNone/>
              <a:defRPr sz="2800">
                <a:solidFill>
                  <a:srgbClr val="312B39"/>
                </a:solidFill>
                <a:latin typeface="Comic Sans MS"/>
                <a:ea typeface="Comic Sans MS"/>
                <a:cs typeface="Comic Sans MS"/>
                <a:sym typeface="Comic Sans MS"/>
              </a:defRPr>
            </a:pPr>
            <a:r>
              <a:rPr lang="en-GB" sz="3200" dirty="0" err="1">
                <a:latin typeface="Aptos" panose="020B0004020202020204" pitchFamily="34" charset="0"/>
              </a:rPr>
              <a:t>Rhai</a:t>
            </a:r>
            <a:r>
              <a:rPr lang="en-GB" sz="3200" dirty="0">
                <a:latin typeface="Aptos" panose="020B0004020202020204" pitchFamily="34" charset="0"/>
              </a:rPr>
              <a:t> </a:t>
            </a:r>
            <a:r>
              <a:rPr lang="en-GB" sz="3200" dirty="0" err="1">
                <a:latin typeface="Aptos" panose="020B0004020202020204" pitchFamily="34" charset="0"/>
              </a:rPr>
              <a:t>o'r</a:t>
            </a:r>
            <a:r>
              <a:rPr lang="en-GB" sz="3200" dirty="0">
                <a:latin typeface="Aptos" panose="020B0004020202020204" pitchFamily="34" charset="0"/>
              </a:rPr>
              <a:t> </a:t>
            </a:r>
            <a:r>
              <a:rPr lang="en-GB" sz="3200" dirty="0" err="1">
                <a:latin typeface="Aptos" panose="020B0004020202020204" pitchFamily="34" charset="0"/>
              </a:rPr>
              <a:t>egwyddorion</a:t>
            </a:r>
            <a:r>
              <a:rPr lang="en-GB" sz="3200" dirty="0">
                <a:latin typeface="Aptos" panose="020B0004020202020204" pitchFamily="34" charset="0"/>
              </a:rPr>
              <a:t> </a:t>
            </a:r>
            <a:r>
              <a:rPr lang="en-GB" sz="3200" dirty="0" err="1">
                <a:latin typeface="Aptos" panose="020B0004020202020204" pitchFamily="34" charset="0"/>
              </a:rPr>
              <a:t>allweddol</a:t>
            </a:r>
            <a:r>
              <a:rPr lang="en-GB" sz="3200" dirty="0">
                <a:latin typeface="Aptos" panose="020B0004020202020204" pitchFamily="34" charset="0"/>
              </a:rPr>
              <a:t> </a:t>
            </a:r>
            <a:r>
              <a:rPr lang="en-GB" sz="3200" dirty="0" err="1">
                <a:latin typeface="Aptos" panose="020B0004020202020204" pitchFamily="34" charset="0"/>
              </a:rPr>
              <a:t>yw</a:t>
            </a:r>
            <a:r>
              <a:rPr lang="en-GB" sz="3200" dirty="0">
                <a:latin typeface="Aptos" panose="020B0004020202020204" pitchFamily="34" charset="0"/>
              </a:rPr>
              <a:t> </a:t>
            </a:r>
            <a:r>
              <a:rPr lang="en-GB" sz="3200" dirty="0" err="1">
                <a:latin typeface="Aptos" panose="020B0004020202020204" pitchFamily="34" charset="0"/>
              </a:rPr>
              <a:t>gwerthfawrogi</a:t>
            </a:r>
            <a:r>
              <a:rPr lang="en-GB" sz="3200" dirty="0">
                <a:latin typeface="Aptos" panose="020B0004020202020204" pitchFamily="34" charset="0"/>
              </a:rPr>
              <a:t> </a:t>
            </a:r>
            <a:r>
              <a:rPr lang="en-GB" sz="3200" dirty="0" err="1">
                <a:latin typeface="Aptos" panose="020B0004020202020204" pitchFamily="34" charset="0"/>
              </a:rPr>
              <a:t>amrywiaeth</a:t>
            </a:r>
            <a:r>
              <a:rPr lang="en-GB" sz="3200" dirty="0">
                <a:latin typeface="Aptos" panose="020B0004020202020204" pitchFamily="34" charset="0"/>
              </a:rPr>
              <a:t>, </a:t>
            </a:r>
            <a:r>
              <a:rPr lang="en-GB" sz="3200" dirty="0" err="1">
                <a:latin typeface="Aptos" panose="020B0004020202020204" pitchFamily="34" charset="0"/>
              </a:rPr>
              <a:t>hawliau</a:t>
            </a:r>
            <a:r>
              <a:rPr lang="en-GB" sz="3200" dirty="0">
                <a:latin typeface="Aptos" panose="020B0004020202020204" pitchFamily="34" charset="0"/>
              </a:rPr>
              <a:t>, </a:t>
            </a:r>
            <a:r>
              <a:rPr lang="en-GB" sz="3200" dirty="0" err="1">
                <a:latin typeface="Aptos" panose="020B0004020202020204" pitchFamily="34" charset="0"/>
              </a:rPr>
              <a:t>urddas,anghenion</a:t>
            </a:r>
            <a:r>
              <a:rPr lang="en-GB" sz="3200" dirty="0">
                <a:latin typeface="Aptos" panose="020B0004020202020204" pitchFamily="34" charset="0"/>
              </a:rPr>
              <a:t> </a:t>
            </a:r>
            <a:r>
              <a:rPr lang="en-GB" sz="3200" dirty="0" err="1">
                <a:latin typeface="Aptos" panose="020B0004020202020204" pitchFamily="34" charset="0"/>
              </a:rPr>
              <a:t>unigol,cynllunio</a:t>
            </a:r>
            <a:r>
              <a:rPr lang="en-GB" sz="3200" dirty="0">
                <a:latin typeface="Aptos" panose="020B0004020202020204" pitchFamily="34" charset="0"/>
              </a:rPr>
              <a:t>, </a:t>
            </a:r>
            <a:r>
              <a:rPr lang="en-GB" sz="3200" dirty="0" err="1">
                <a:latin typeface="Aptos" panose="020B0004020202020204" pitchFamily="34" charset="0"/>
              </a:rPr>
              <a:t>cyfrifoldeb</a:t>
            </a:r>
            <a:r>
              <a:rPr lang="en-GB" sz="3200" dirty="0">
                <a:latin typeface="Aptos" panose="020B0004020202020204" pitchFamily="34" charset="0"/>
              </a:rPr>
              <a:t> </a:t>
            </a:r>
            <a:r>
              <a:rPr lang="en-GB" sz="3200" dirty="0" err="1">
                <a:latin typeface="Aptos" panose="020B0004020202020204" pitchFamily="34" charset="0"/>
              </a:rPr>
              <a:t>ar</a:t>
            </a:r>
            <a:r>
              <a:rPr lang="en-GB" sz="3200" dirty="0">
                <a:latin typeface="Aptos" panose="020B0004020202020204" pitchFamily="34" charset="0"/>
              </a:rPr>
              <a:t> y </a:t>
            </a:r>
            <a:r>
              <a:rPr lang="en-GB" sz="3200" dirty="0" err="1">
                <a:latin typeface="Aptos" panose="020B0004020202020204" pitchFamily="34" charset="0"/>
              </a:rPr>
              <a:t>cyd</a:t>
            </a:r>
            <a:r>
              <a:rPr lang="en-GB" sz="3200" dirty="0">
                <a:latin typeface="Aptos" panose="020B0004020202020204" pitchFamily="34" charset="0"/>
              </a:rPr>
              <a:t>, </a:t>
            </a:r>
            <a:r>
              <a:rPr lang="en-GB" sz="3200" dirty="0" err="1">
                <a:latin typeface="Aptos" panose="020B0004020202020204" pitchFamily="34" charset="0"/>
              </a:rPr>
              <a:t>datblygiad</a:t>
            </a:r>
            <a:r>
              <a:rPr lang="en-GB" sz="3200" dirty="0">
                <a:latin typeface="Aptos" panose="020B0004020202020204" pitchFamily="34" charset="0"/>
              </a:rPr>
              <a:t> </a:t>
            </a:r>
            <a:r>
              <a:rPr lang="en-GB" sz="3200" dirty="0" err="1">
                <a:latin typeface="Aptos" panose="020B0004020202020204" pitchFamily="34" charset="0"/>
              </a:rPr>
              <a:t>proffesiynol</a:t>
            </a:r>
            <a:r>
              <a:rPr lang="en-GB" sz="3200" dirty="0">
                <a:latin typeface="Aptos" panose="020B0004020202020204" pitchFamily="34" charset="0"/>
              </a:rPr>
              <a:t>, a </a:t>
            </a:r>
            <a:r>
              <a:rPr lang="en-GB" sz="3200" dirty="0" err="1">
                <a:latin typeface="Aptos" panose="020B0004020202020204" pitchFamily="34" charset="0"/>
              </a:rPr>
              <a:t>chyfle</a:t>
            </a:r>
            <a:r>
              <a:rPr lang="en-GB" sz="3200" dirty="0">
                <a:latin typeface="Aptos" panose="020B0004020202020204" pitchFamily="34" charset="0"/>
              </a:rPr>
              <a:t> </a:t>
            </a:r>
            <a:r>
              <a:rPr lang="en-GB" sz="3200" dirty="0" err="1">
                <a:latin typeface="Aptos" panose="020B0004020202020204" pitchFamily="34" charset="0"/>
              </a:rPr>
              <a:t>cyfartal</a:t>
            </a:r>
            <a:r>
              <a:rPr lang="en-GB" sz="3200" dirty="0">
                <a:latin typeface="Aptos" panose="020B0004020202020204" pitchFamily="34" charset="0"/>
              </a:rPr>
              <a:t>.“</a:t>
            </a:r>
          </a:p>
          <a:p>
            <a:pPr>
              <a:defRPr sz="2800">
                <a:latin typeface="Comic Sans MS"/>
                <a:ea typeface="Comic Sans MS"/>
                <a:cs typeface="Comic Sans MS"/>
                <a:sym typeface="Comic Sans MS"/>
              </a:defRPr>
            </a:pPr>
            <a:r>
              <a:rPr lang="en-GB" sz="3200" dirty="0">
                <a:latin typeface="Aptos" panose="020B0004020202020204" pitchFamily="34" charset="0"/>
              </a:rPr>
              <a:t>				</a:t>
            </a:r>
            <a:r>
              <a:rPr lang="en-GB" sz="3200" dirty="0">
                <a:solidFill>
                  <a:srgbClr val="333333"/>
                </a:solidFill>
                <a:latin typeface="Aptos" panose="020B0004020202020204" pitchFamily="34" charset="0"/>
              </a:rPr>
              <a:t>(Darlington, 2003, t 2)</a:t>
            </a:r>
          </a:p>
          <a:p>
            <a:pPr marL="0" indent="0">
              <a:lnSpc>
                <a:spcPct val="70000"/>
              </a:lnSpc>
              <a:buNone/>
            </a:pPr>
            <a:endParaRPr lang="en-GB" dirty="0"/>
          </a:p>
        </p:txBody>
      </p:sp>
    </p:spTree>
    <p:extLst>
      <p:ext uri="{BB962C8B-B14F-4D97-AF65-F5344CB8AC3E}">
        <p14:creationId xmlns:p14="http://schemas.microsoft.com/office/powerpoint/2010/main" val="1976669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Pam </a:t>
            </a:r>
            <a:r>
              <a:rPr lang="en-US" sz="4000" dirty="0" err="1">
                <a:solidFill>
                  <a:schemeClr val="bg1"/>
                </a:solidFill>
                <a:latin typeface="+mn-lt"/>
                <a:ea typeface="Calibri" panose="020F0502020204030204" pitchFamily="34" charset="0"/>
                <a:cs typeface="Calibri"/>
              </a:rPr>
              <a:t>fod</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angen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cynhwysiant</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Why do we need to be inclusive?</a:t>
            </a:r>
            <a:endParaRPr lang="en-GB" sz="4000" dirty="0">
              <a:solidFill>
                <a:srgbClr val="E1BC4C"/>
              </a:solidFill>
              <a:latin typeface="+mn-lt"/>
              <a:cs typeface="Times New Roman"/>
            </a:endParaRPr>
          </a:p>
        </p:txBody>
      </p:sp>
      <p:sp>
        <p:nvSpPr>
          <p:cNvPr id="3" name="Content Placeholder 3">
            <a:extLst>
              <a:ext uri="{FF2B5EF4-FFF2-40B4-BE49-F238E27FC236}">
                <a16:creationId xmlns:a16="http://schemas.microsoft.com/office/drawing/2014/main" id="{766335B2-470E-CB66-3990-4F6A138DBA58}"/>
              </a:ext>
            </a:extLst>
          </p:cNvPr>
          <p:cNvSpPr>
            <a:spLocks noGrp="1"/>
          </p:cNvSpPr>
          <p:nvPr>
            <p:ph idx="10"/>
          </p:nvPr>
        </p:nvSpPr>
        <p:spPr>
          <a:xfrm>
            <a:off x="352870" y="1641032"/>
            <a:ext cx="5444876" cy="3907075"/>
          </a:xfrm>
        </p:spPr>
        <p:txBody>
          <a:bodyPr>
            <a:normAutofit fontScale="77500" lnSpcReduction="20000"/>
          </a:bodyPr>
          <a:lstStyle/>
          <a:p>
            <a:pPr marL="0" indent="0">
              <a:buNone/>
              <a:defRPr sz="2800">
                <a:solidFill>
                  <a:srgbClr val="312B39"/>
                </a:solidFill>
                <a:latin typeface="Comic Sans MS"/>
                <a:ea typeface="Comic Sans MS"/>
                <a:cs typeface="Comic Sans MS"/>
                <a:sym typeface="Comic Sans MS"/>
              </a:defRPr>
            </a:pPr>
            <a:r>
              <a:rPr lang="en-GB" sz="3200" dirty="0" err="1">
                <a:latin typeface="Aptos" panose="020B0004020202020204" pitchFamily="34" charset="0"/>
              </a:rPr>
              <a:t>Ystyr</a:t>
            </a:r>
            <a:r>
              <a:rPr lang="en-GB" sz="3200" dirty="0">
                <a:latin typeface="Aptos" panose="020B0004020202020204" pitchFamily="34" charset="0"/>
              </a:rPr>
              <a:t> </a:t>
            </a:r>
            <a:r>
              <a:rPr lang="en-GB" sz="3200" dirty="0" err="1">
                <a:latin typeface="Aptos" panose="020B0004020202020204" pitchFamily="34" charset="0"/>
              </a:rPr>
              <a:t>cynhwysiant</a:t>
            </a:r>
            <a:r>
              <a:rPr lang="en-GB" sz="3200" dirty="0">
                <a:latin typeface="Aptos" panose="020B0004020202020204" pitchFamily="34" charset="0"/>
              </a:rPr>
              <a:t> </a:t>
            </a:r>
            <a:r>
              <a:rPr lang="en-GB" sz="3200" dirty="0" err="1">
                <a:latin typeface="Aptos" panose="020B0004020202020204" pitchFamily="34" charset="0"/>
              </a:rPr>
              <a:t>yw</a:t>
            </a:r>
            <a:r>
              <a:rPr lang="en-GB" sz="3200" dirty="0">
                <a:latin typeface="Aptos" panose="020B0004020202020204" pitchFamily="34" charset="0"/>
              </a:rPr>
              <a:t> </a:t>
            </a:r>
            <a:r>
              <a:rPr lang="en-GB" sz="3200" dirty="0" err="1">
                <a:latin typeface="Aptos" panose="020B0004020202020204" pitchFamily="34" charset="0"/>
              </a:rPr>
              <a:t>galluogi</a:t>
            </a:r>
            <a:r>
              <a:rPr lang="en-GB" sz="3200" dirty="0">
                <a:latin typeface="Aptos" panose="020B0004020202020204" pitchFamily="34" charset="0"/>
              </a:rPr>
              <a:t> </a:t>
            </a:r>
            <a:r>
              <a:rPr lang="en-GB" sz="3200" dirty="0" err="1">
                <a:latin typeface="Aptos" panose="020B0004020202020204" pitchFamily="34" charset="0"/>
              </a:rPr>
              <a:t>pob</a:t>
            </a:r>
            <a:r>
              <a:rPr lang="en-GB" sz="3200" dirty="0">
                <a:latin typeface="Aptos" panose="020B0004020202020204" pitchFamily="34" charset="0"/>
              </a:rPr>
              <a:t> </a:t>
            </a:r>
            <a:r>
              <a:rPr lang="en-GB" sz="3200" dirty="0" err="1">
                <a:latin typeface="Aptos" panose="020B0004020202020204" pitchFamily="34" charset="0"/>
              </a:rPr>
              <a:t>myfyriwr</a:t>
            </a:r>
            <a:r>
              <a:rPr lang="en-GB" sz="3200" dirty="0">
                <a:latin typeface="Aptos" panose="020B0004020202020204" pitchFamily="34" charset="0"/>
              </a:rPr>
              <a:t> </a:t>
            </a:r>
            <a:r>
              <a:rPr lang="en-GB" sz="3200" dirty="0" err="1">
                <a:latin typeface="Aptos" panose="020B0004020202020204" pitchFamily="34" charset="0"/>
              </a:rPr>
              <a:t>i</a:t>
            </a:r>
            <a:r>
              <a:rPr lang="en-GB" sz="3200" dirty="0">
                <a:latin typeface="Aptos" panose="020B0004020202020204" pitchFamily="34" charset="0"/>
              </a:rPr>
              <a:t> </a:t>
            </a:r>
            <a:r>
              <a:rPr lang="en-GB" sz="3200" dirty="0" err="1">
                <a:latin typeface="Aptos" panose="020B0004020202020204" pitchFamily="34" charset="0"/>
              </a:rPr>
              <a:t>gymryd</a:t>
            </a:r>
            <a:r>
              <a:rPr lang="en-GB" sz="3200" dirty="0">
                <a:latin typeface="Aptos" panose="020B0004020202020204" pitchFamily="34" charset="0"/>
              </a:rPr>
              <a:t> </a:t>
            </a:r>
            <a:r>
              <a:rPr lang="en-GB" sz="3200" dirty="0" err="1">
                <a:latin typeface="Aptos" panose="020B0004020202020204" pitchFamily="34" charset="0"/>
              </a:rPr>
              <a:t>rhan</a:t>
            </a:r>
            <a:r>
              <a:rPr lang="en-GB" sz="3200" dirty="0">
                <a:latin typeface="Aptos" panose="020B0004020202020204" pitchFamily="34" charset="0"/>
              </a:rPr>
              <a:t> lawn </a:t>
            </a:r>
            <a:r>
              <a:rPr lang="en-GB" sz="3200" dirty="0" err="1">
                <a:latin typeface="Aptos" panose="020B0004020202020204" pitchFamily="34" charset="0"/>
              </a:rPr>
              <a:t>ym</a:t>
            </a:r>
            <a:r>
              <a:rPr lang="en-GB" sz="3200" dirty="0">
                <a:latin typeface="Aptos" panose="020B0004020202020204" pitchFamily="34" charset="0"/>
              </a:rPr>
              <a:t> </a:t>
            </a:r>
            <a:r>
              <a:rPr lang="en-GB" sz="3200" dirty="0" err="1">
                <a:latin typeface="Aptos" panose="020B0004020202020204" pitchFamily="34" charset="0"/>
              </a:rPr>
              <a:t>mywyd</a:t>
            </a:r>
            <a:r>
              <a:rPr lang="en-GB" sz="3200" dirty="0">
                <a:latin typeface="Aptos" panose="020B0004020202020204" pitchFamily="34" charset="0"/>
              </a:rPr>
              <a:t> a </a:t>
            </a:r>
            <a:r>
              <a:rPr lang="en-GB" sz="3200" dirty="0" err="1">
                <a:latin typeface="Aptos" panose="020B0004020202020204" pitchFamily="34" charset="0"/>
              </a:rPr>
              <a:t>gwaith</a:t>
            </a:r>
            <a:r>
              <a:rPr lang="en-GB" sz="3200" dirty="0">
                <a:latin typeface="Aptos" panose="020B0004020202020204" pitchFamily="34" charset="0"/>
              </a:rPr>
              <a:t> </a:t>
            </a:r>
            <a:r>
              <a:rPr lang="en-GB" sz="3200" dirty="0" err="1">
                <a:latin typeface="Aptos" panose="020B0004020202020204" pitchFamily="34" charset="0"/>
              </a:rPr>
              <a:t>lleoliadau</a:t>
            </a:r>
            <a:r>
              <a:rPr lang="en-GB" sz="3200" dirty="0">
                <a:latin typeface="Aptos" panose="020B0004020202020204" pitchFamily="34" charset="0"/>
              </a:rPr>
              <a:t> </a:t>
            </a:r>
            <a:r>
              <a:rPr lang="en-GB" sz="3200" dirty="0" err="1">
                <a:latin typeface="Aptos" panose="020B0004020202020204" pitchFamily="34" charset="0"/>
              </a:rPr>
              <a:t>prif</a:t>
            </a:r>
            <a:r>
              <a:rPr lang="en-GB" sz="3200" dirty="0">
                <a:latin typeface="Aptos" panose="020B0004020202020204" pitchFamily="34" charset="0"/>
              </a:rPr>
              <a:t> </a:t>
            </a:r>
            <a:r>
              <a:rPr lang="en-GB" sz="3200" dirty="0" err="1">
                <a:latin typeface="Aptos" panose="020B0004020202020204" pitchFamily="34" charset="0"/>
              </a:rPr>
              <a:t>ffrwd</a:t>
            </a:r>
            <a:r>
              <a:rPr lang="en-GB" sz="3200" dirty="0">
                <a:latin typeface="Aptos" panose="020B0004020202020204" pitchFamily="34" charset="0"/>
              </a:rPr>
              <a:t>, </a:t>
            </a:r>
            <a:r>
              <a:rPr lang="en-GB" sz="3200" dirty="0" err="1">
                <a:latin typeface="Aptos" panose="020B0004020202020204" pitchFamily="34" charset="0"/>
              </a:rPr>
              <a:t>beth</a:t>
            </a:r>
            <a:r>
              <a:rPr lang="en-GB" sz="3200" dirty="0">
                <a:latin typeface="Aptos" panose="020B0004020202020204" pitchFamily="34" charset="0"/>
              </a:rPr>
              <a:t> </a:t>
            </a:r>
            <a:r>
              <a:rPr lang="en-GB" sz="3200" dirty="0" err="1">
                <a:latin typeface="Aptos" panose="020B0004020202020204" pitchFamily="34" charset="0"/>
              </a:rPr>
              <a:t>bynnag</a:t>
            </a:r>
            <a:r>
              <a:rPr lang="en-GB" sz="3200" dirty="0">
                <a:latin typeface="Aptos" panose="020B0004020202020204" pitchFamily="34" charset="0"/>
              </a:rPr>
              <a:t> </a:t>
            </a:r>
            <a:r>
              <a:rPr lang="en-GB" sz="3200" dirty="0" err="1">
                <a:latin typeface="Aptos" panose="020B0004020202020204" pitchFamily="34" charset="0"/>
              </a:rPr>
              <a:t>fo'u</a:t>
            </a:r>
            <a:r>
              <a:rPr lang="en-GB" sz="3200" dirty="0">
                <a:latin typeface="Aptos" panose="020B0004020202020204" pitchFamily="34" charset="0"/>
              </a:rPr>
              <a:t> </a:t>
            </a:r>
            <a:r>
              <a:rPr lang="en-GB" sz="3200" dirty="0" err="1">
                <a:latin typeface="Aptos" panose="020B0004020202020204" pitchFamily="34" charset="0"/>
              </a:rPr>
              <a:t>hanghenion</a:t>
            </a:r>
            <a:r>
              <a:rPr lang="en-GB" sz="3200" dirty="0">
                <a:latin typeface="Aptos" panose="020B0004020202020204" pitchFamily="34" charset="0"/>
              </a:rPr>
              <a:t>. …</a:t>
            </a:r>
          </a:p>
          <a:p>
            <a:pPr marL="0" indent="0">
              <a:buNone/>
              <a:defRPr sz="2800">
                <a:solidFill>
                  <a:srgbClr val="312B39"/>
                </a:solidFill>
                <a:latin typeface="Comic Sans MS"/>
                <a:ea typeface="Comic Sans MS"/>
                <a:cs typeface="Comic Sans MS"/>
                <a:sym typeface="Comic Sans MS"/>
              </a:defRPr>
            </a:pPr>
            <a:r>
              <a:rPr lang="en-GB" sz="3200" dirty="0">
                <a:latin typeface="Aptos" panose="020B0004020202020204" pitchFamily="34" charset="0"/>
              </a:rPr>
              <a:t>“</a:t>
            </a:r>
            <a:r>
              <a:rPr lang="en-GB" sz="3200" dirty="0" err="1">
                <a:latin typeface="Aptos" panose="020B0004020202020204" pitchFamily="34" charset="0"/>
              </a:rPr>
              <a:t>Gellir</a:t>
            </a:r>
            <a:r>
              <a:rPr lang="en-GB" sz="3200" dirty="0">
                <a:latin typeface="Aptos" panose="020B0004020202020204" pitchFamily="34" charset="0"/>
              </a:rPr>
              <a:t> </a:t>
            </a:r>
            <a:r>
              <a:rPr lang="en-GB" sz="3200" dirty="0" err="1">
                <a:latin typeface="Aptos" panose="020B0004020202020204" pitchFamily="34" charset="0"/>
              </a:rPr>
              <a:t>ystyried</a:t>
            </a:r>
            <a:r>
              <a:rPr lang="en-GB" sz="3200" dirty="0">
                <a:latin typeface="Aptos" panose="020B0004020202020204" pitchFamily="34" charset="0"/>
              </a:rPr>
              <a:t> </a:t>
            </a:r>
            <a:r>
              <a:rPr lang="en-GB" sz="3200" dirty="0" err="1">
                <a:latin typeface="Aptos" panose="020B0004020202020204" pitchFamily="34" charset="0"/>
              </a:rPr>
              <a:t>cynhwysiant</a:t>
            </a:r>
            <a:r>
              <a:rPr lang="en-GB" sz="3200" dirty="0">
                <a:latin typeface="Aptos" panose="020B0004020202020204" pitchFamily="34" charset="0"/>
              </a:rPr>
              <a:t> </a:t>
            </a:r>
            <a:r>
              <a:rPr lang="en-GB" sz="3200" dirty="0" err="1">
                <a:latin typeface="Aptos" panose="020B0004020202020204" pitchFamily="34" charset="0"/>
              </a:rPr>
              <a:t>hefyd</a:t>
            </a:r>
            <a:r>
              <a:rPr lang="en-GB" sz="3200" dirty="0">
                <a:latin typeface="Aptos" panose="020B0004020202020204" pitchFamily="34" charset="0"/>
              </a:rPr>
              <a:t> </a:t>
            </a:r>
            <a:r>
              <a:rPr lang="en-GB" sz="3200" dirty="0" err="1">
                <a:latin typeface="Aptos" panose="020B0004020202020204" pitchFamily="34" charset="0"/>
              </a:rPr>
              <a:t>fel</a:t>
            </a:r>
            <a:r>
              <a:rPr lang="en-GB" sz="3200" dirty="0">
                <a:latin typeface="Aptos" panose="020B0004020202020204" pitchFamily="34" charset="0"/>
              </a:rPr>
              <a:t> proses  </a:t>
            </a:r>
            <a:r>
              <a:rPr lang="en-GB" sz="3200" dirty="0" err="1">
                <a:latin typeface="Aptos" panose="020B0004020202020204" pitchFamily="34" charset="0"/>
              </a:rPr>
              <a:t>barhaus</a:t>
            </a:r>
            <a:r>
              <a:rPr lang="en-GB" sz="3200" dirty="0">
                <a:latin typeface="Aptos" panose="020B0004020202020204" pitchFamily="34" charset="0"/>
              </a:rPr>
              <a:t> o </a:t>
            </a:r>
            <a:r>
              <a:rPr lang="en-GB" sz="3200" dirty="0" err="1">
                <a:latin typeface="Aptos" panose="020B0004020202020204" pitchFamily="34" charset="0"/>
              </a:rPr>
              <a:t>chwalu'r</a:t>
            </a:r>
            <a:r>
              <a:rPr lang="en-GB" sz="3200" dirty="0">
                <a:latin typeface="Aptos" panose="020B0004020202020204" pitchFamily="34" charset="0"/>
              </a:rPr>
              <a:t> </a:t>
            </a:r>
            <a:r>
              <a:rPr lang="en-GB" sz="3200" dirty="0" err="1">
                <a:latin typeface="Aptos" panose="020B0004020202020204" pitchFamily="34" charset="0"/>
              </a:rPr>
              <a:t>rhwystrau</a:t>
            </a:r>
            <a:r>
              <a:rPr lang="en-GB" sz="3200" dirty="0">
                <a:latin typeface="Aptos" panose="020B0004020202020204" pitchFamily="34" charset="0"/>
              </a:rPr>
              <a:t> </a:t>
            </a:r>
            <a:r>
              <a:rPr lang="en-GB" sz="3200" dirty="0" err="1">
                <a:latin typeface="Aptos" panose="020B0004020202020204" pitchFamily="34" charset="0"/>
              </a:rPr>
              <a:t>i</a:t>
            </a:r>
            <a:r>
              <a:rPr lang="en-GB" sz="3200" dirty="0">
                <a:latin typeface="Aptos" panose="020B0004020202020204" pitchFamily="34" charset="0"/>
              </a:rPr>
              <a:t> </a:t>
            </a:r>
            <a:r>
              <a:rPr lang="en-GB" sz="3200" dirty="0" err="1">
                <a:latin typeface="Aptos" panose="020B0004020202020204" pitchFamily="34" charset="0"/>
              </a:rPr>
              <a:t>ddysgu</a:t>
            </a:r>
            <a:r>
              <a:rPr lang="en-GB" sz="3200" dirty="0">
                <a:latin typeface="Aptos" panose="020B0004020202020204" pitchFamily="34" charset="0"/>
              </a:rPr>
              <a:t> a </a:t>
            </a:r>
            <a:r>
              <a:rPr lang="en-GB" sz="3200" dirty="0" err="1">
                <a:latin typeface="Aptos" panose="020B0004020202020204" pitchFamily="34" charset="0"/>
              </a:rPr>
              <a:t>chyfranogi</a:t>
            </a:r>
            <a:r>
              <a:rPr lang="en-GB" sz="3200" dirty="0">
                <a:latin typeface="Aptos" panose="020B0004020202020204" pitchFamily="34" charset="0"/>
              </a:rPr>
              <a:t> </a:t>
            </a:r>
            <a:r>
              <a:rPr lang="en-GB" sz="3200" dirty="0" err="1">
                <a:latin typeface="Aptos" panose="020B0004020202020204" pitchFamily="34" charset="0"/>
              </a:rPr>
              <a:t>ar</a:t>
            </a:r>
            <a:r>
              <a:rPr lang="en-GB" sz="3200" dirty="0">
                <a:latin typeface="Aptos" panose="020B0004020202020204" pitchFamily="34" charset="0"/>
              </a:rPr>
              <a:t> </a:t>
            </a:r>
            <a:r>
              <a:rPr lang="en-GB" sz="3200" dirty="0" err="1">
                <a:latin typeface="Aptos" panose="020B0004020202020204" pitchFamily="34" charset="0"/>
              </a:rPr>
              <a:t>gyfer</a:t>
            </a:r>
            <a:r>
              <a:rPr lang="en-GB" sz="3200" dirty="0">
                <a:latin typeface="Aptos" panose="020B0004020202020204" pitchFamily="34" charset="0"/>
              </a:rPr>
              <a:t> </a:t>
            </a:r>
            <a:r>
              <a:rPr lang="en-GB" sz="3200" dirty="0" err="1">
                <a:latin typeface="Aptos" panose="020B0004020202020204" pitchFamily="34" charset="0"/>
              </a:rPr>
              <a:t>pob</a:t>
            </a:r>
            <a:r>
              <a:rPr lang="en-GB" sz="3200" dirty="0">
                <a:latin typeface="Aptos" panose="020B0004020202020204" pitchFamily="34" charset="0"/>
              </a:rPr>
              <a:t> </a:t>
            </a:r>
            <a:r>
              <a:rPr lang="en-GB" sz="3200" dirty="0" err="1">
                <a:latin typeface="Aptos" panose="020B0004020202020204" pitchFamily="34" charset="0"/>
              </a:rPr>
              <a:t>plentyn</a:t>
            </a:r>
            <a:r>
              <a:rPr lang="en-GB" sz="3200" dirty="0">
                <a:latin typeface="Aptos" panose="020B0004020202020204" pitchFamily="34" charset="0"/>
              </a:rPr>
              <a:t> a </a:t>
            </a:r>
            <a:r>
              <a:rPr lang="en-GB" sz="3200" dirty="0" err="1">
                <a:latin typeface="Aptos" panose="020B0004020202020204" pitchFamily="34" charset="0"/>
              </a:rPr>
              <a:t>pherson</a:t>
            </a:r>
            <a:r>
              <a:rPr lang="en-GB" sz="3200" dirty="0">
                <a:latin typeface="Aptos" panose="020B0004020202020204" pitchFamily="34" charset="0"/>
              </a:rPr>
              <a:t>  </a:t>
            </a:r>
            <a:r>
              <a:rPr lang="en-GB" sz="3200" dirty="0" err="1">
                <a:latin typeface="Aptos" panose="020B0004020202020204" pitchFamily="34" charset="0"/>
              </a:rPr>
              <a:t>ifanc</a:t>
            </a:r>
            <a:r>
              <a:rPr lang="en-GB" sz="3200" dirty="0">
                <a:latin typeface="Aptos" panose="020B0004020202020204" pitchFamily="34" charset="0"/>
              </a:rPr>
              <a:t>. Mae </a:t>
            </a:r>
            <a:r>
              <a:rPr lang="en-GB" sz="3200" dirty="0" err="1">
                <a:latin typeface="Aptos" panose="020B0004020202020204" pitchFamily="34" charset="0"/>
              </a:rPr>
              <a:t>arwahanu</a:t>
            </a:r>
            <a:r>
              <a:rPr lang="en-GB" sz="3200" dirty="0">
                <a:latin typeface="Aptos" panose="020B0004020202020204" pitchFamily="34" charset="0"/>
              </a:rPr>
              <a:t>, </a:t>
            </a:r>
            <a:r>
              <a:rPr lang="en-GB" sz="3200" dirty="0" err="1">
                <a:latin typeface="Aptos" panose="020B0004020202020204" pitchFamily="34" charset="0"/>
              </a:rPr>
              <a:t>ar</a:t>
            </a:r>
            <a:r>
              <a:rPr lang="en-GB" sz="3200" dirty="0">
                <a:latin typeface="Aptos" panose="020B0004020202020204" pitchFamily="34" charset="0"/>
              </a:rPr>
              <a:t> y </a:t>
            </a:r>
            <a:r>
              <a:rPr lang="en-GB" sz="3200" dirty="0" err="1">
                <a:latin typeface="Aptos" panose="020B0004020202020204" pitchFamily="34" charset="0"/>
              </a:rPr>
              <a:t>llaw</a:t>
            </a:r>
            <a:r>
              <a:rPr lang="en-GB" sz="3200" dirty="0">
                <a:latin typeface="Aptos" panose="020B0004020202020204" pitchFamily="34" charset="0"/>
              </a:rPr>
              <a:t> </a:t>
            </a:r>
            <a:r>
              <a:rPr lang="en-GB" sz="3200" dirty="0" err="1">
                <a:latin typeface="Aptos" panose="020B0004020202020204" pitchFamily="34" charset="0"/>
              </a:rPr>
              <a:t>arall</a:t>
            </a:r>
            <a:r>
              <a:rPr lang="en-GB" sz="3200" dirty="0">
                <a:latin typeface="Aptos" panose="020B0004020202020204" pitchFamily="34" charset="0"/>
              </a:rPr>
              <a:t>, </a:t>
            </a:r>
            <a:r>
              <a:rPr lang="en-GB" sz="3200" dirty="0" err="1">
                <a:latin typeface="Aptos" panose="020B0004020202020204" pitchFamily="34" charset="0"/>
              </a:rPr>
              <a:t>yn</a:t>
            </a:r>
            <a:r>
              <a:rPr lang="en-GB" sz="3200" dirty="0">
                <a:latin typeface="Aptos" panose="020B0004020202020204" pitchFamily="34" charset="0"/>
              </a:rPr>
              <a:t>  </a:t>
            </a:r>
            <a:r>
              <a:rPr lang="en-GB" sz="3200" dirty="0" err="1">
                <a:latin typeface="Aptos" panose="020B0004020202020204" pitchFamily="34" charset="0"/>
              </a:rPr>
              <a:t>duedd</a:t>
            </a:r>
            <a:r>
              <a:rPr lang="en-GB" sz="3200" dirty="0">
                <a:latin typeface="Aptos" panose="020B0004020202020204" pitchFamily="34" charset="0"/>
              </a:rPr>
              <a:t> </a:t>
            </a:r>
            <a:r>
              <a:rPr lang="en-GB" sz="3200" dirty="0" err="1">
                <a:latin typeface="Aptos" panose="020B0004020202020204" pitchFamily="34" charset="0"/>
              </a:rPr>
              <a:t>fynych</a:t>
            </a:r>
            <a:r>
              <a:rPr lang="en-GB" sz="3200" dirty="0">
                <a:latin typeface="Aptos" panose="020B0004020202020204" pitchFamily="34" charset="0"/>
              </a:rPr>
              <a:t> </a:t>
            </a:r>
            <a:r>
              <a:rPr lang="en-GB" sz="3200" dirty="0" err="1">
                <a:latin typeface="Aptos" panose="020B0004020202020204" pitchFamily="34" charset="0"/>
              </a:rPr>
              <a:t>i</a:t>
            </a:r>
            <a:r>
              <a:rPr lang="en-GB" sz="3200" dirty="0">
                <a:latin typeface="Aptos" panose="020B0004020202020204" pitchFamily="34" charset="0"/>
              </a:rPr>
              <a:t> </a:t>
            </a:r>
            <a:r>
              <a:rPr lang="en-GB" sz="3200" dirty="0" err="1">
                <a:latin typeface="Aptos" panose="020B0004020202020204" pitchFamily="34" charset="0"/>
              </a:rPr>
              <a:t>hepgor</a:t>
            </a:r>
            <a:r>
              <a:rPr lang="en-GB" sz="3200" dirty="0">
                <a:latin typeface="Aptos" panose="020B0004020202020204" pitchFamily="34" charset="0"/>
              </a:rPr>
              <a:t> </a:t>
            </a:r>
            <a:r>
              <a:rPr lang="en-GB" sz="3200" dirty="0" err="1">
                <a:latin typeface="Aptos" panose="020B0004020202020204" pitchFamily="34" charset="0"/>
              </a:rPr>
              <a:t>gwahaniaeth</a:t>
            </a:r>
            <a:r>
              <a:rPr lang="en-GB" sz="3200" dirty="0">
                <a:latin typeface="Aptos" panose="020B0004020202020204" pitchFamily="34" charset="0"/>
              </a:rPr>
              <a:t>.”</a:t>
            </a:r>
          </a:p>
          <a:p>
            <a:pPr marL="0" indent="0">
              <a:buNone/>
              <a:defRPr sz="2800">
                <a:solidFill>
                  <a:srgbClr val="312B39"/>
                </a:solidFill>
                <a:latin typeface="Comic Sans MS"/>
                <a:ea typeface="Comic Sans MS"/>
                <a:cs typeface="Comic Sans MS"/>
                <a:sym typeface="Comic Sans MS"/>
              </a:defRPr>
            </a:pPr>
            <a:r>
              <a:rPr lang="en-GB" sz="3200" dirty="0">
                <a:latin typeface="Aptos" panose="020B0004020202020204" pitchFamily="34" charset="0"/>
              </a:rPr>
              <a:t>(CSIE, 2018)</a:t>
            </a:r>
          </a:p>
          <a:p>
            <a:pPr marL="0" indent="0">
              <a:lnSpc>
                <a:spcPct val="70000"/>
              </a:lnSpc>
              <a:buNone/>
            </a:pPr>
            <a:endParaRPr lang="en-GB" dirty="0"/>
          </a:p>
        </p:txBody>
      </p:sp>
      <p:sp>
        <p:nvSpPr>
          <p:cNvPr id="4" name="Content Placeholder 3">
            <a:extLst>
              <a:ext uri="{FF2B5EF4-FFF2-40B4-BE49-F238E27FC236}">
                <a16:creationId xmlns:a16="http://schemas.microsoft.com/office/drawing/2014/main" id="{BF499E53-453B-7CC8-C1DB-99CC55E35104}"/>
              </a:ext>
            </a:extLst>
          </p:cNvPr>
          <p:cNvSpPr txBox="1">
            <a:spLocks/>
          </p:cNvSpPr>
          <p:nvPr/>
        </p:nvSpPr>
        <p:spPr>
          <a:xfrm>
            <a:off x="6095999" y="1641032"/>
            <a:ext cx="5444876" cy="3907075"/>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sz="2800">
                <a:solidFill>
                  <a:srgbClr val="312B39"/>
                </a:solidFill>
                <a:latin typeface="Comic Sans MS"/>
                <a:ea typeface="Comic Sans MS"/>
                <a:cs typeface="Comic Sans MS"/>
                <a:sym typeface="Comic Sans MS"/>
              </a:defRPr>
            </a:pPr>
            <a:r>
              <a:rPr lang="en-GB" sz="3200" dirty="0">
                <a:solidFill>
                  <a:srgbClr val="312B39"/>
                </a:solidFill>
                <a:latin typeface="Aptos" panose="020B0004020202020204" pitchFamily="34" charset="0"/>
                <a:ea typeface="Comic Sans MS"/>
                <a:cs typeface="Comic Sans MS"/>
                <a:sym typeface="Comic Sans MS"/>
              </a:rPr>
              <a:t>Inclusion means to enable each and every learner to participate fully in all aspect of work and life within mainstream settings, whatever their needs.</a:t>
            </a:r>
          </a:p>
          <a:p>
            <a:pPr marL="0" indent="0">
              <a:buFont typeface="Arial" panose="020B0604020202020204" pitchFamily="34" charset="0"/>
              <a:buNone/>
              <a:defRPr sz="2800">
                <a:solidFill>
                  <a:srgbClr val="312B39"/>
                </a:solidFill>
                <a:latin typeface="Comic Sans MS"/>
                <a:ea typeface="Comic Sans MS"/>
                <a:cs typeface="Comic Sans MS"/>
                <a:sym typeface="Comic Sans MS"/>
              </a:defRPr>
            </a:pPr>
            <a:r>
              <a:rPr lang="en-GB" sz="3200" dirty="0">
                <a:solidFill>
                  <a:srgbClr val="312B39"/>
                </a:solidFill>
                <a:latin typeface="Aptos" panose="020B0004020202020204" pitchFamily="34" charset="0"/>
                <a:ea typeface="Comic Sans MS"/>
                <a:cs typeface="Comic Sans MS"/>
                <a:sym typeface="Comic Sans MS"/>
              </a:rPr>
              <a:t>Inclusion could also be considered as a continual process of breaking down barriers so that each child and young person can learn and participate, where exclusion on the other hand highlights the differences.</a:t>
            </a:r>
          </a:p>
          <a:p>
            <a:pPr marL="0" indent="0">
              <a:buFont typeface="Arial" panose="020B0604020202020204" pitchFamily="34" charset="0"/>
              <a:buNone/>
              <a:defRPr sz="2800">
                <a:solidFill>
                  <a:srgbClr val="312B39"/>
                </a:solidFill>
                <a:latin typeface="Comic Sans MS"/>
                <a:ea typeface="Comic Sans MS"/>
                <a:cs typeface="Comic Sans MS"/>
                <a:sym typeface="Comic Sans MS"/>
              </a:defRPr>
            </a:pPr>
            <a:r>
              <a:rPr lang="en-GB" sz="3200" dirty="0">
                <a:solidFill>
                  <a:srgbClr val="312B39"/>
                </a:solidFill>
                <a:latin typeface="Aptos" panose="020B0004020202020204" pitchFamily="34" charset="0"/>
                <a:ea typeface="Comic Sans MS"/>
                <a:cs typeface="Comic Sans MS"/>
                <a:sym typeface="Comic Sans MS"/>
              </a:rPr>
              <a:t>(CSIE, 2018)</a:t>
            </a:r>
          </a:p>
          <a:p>
            <a:pPr marL="0" indent="0">
              <a:lnSpc>
                <a:spcPct val="70000"/>
              </a:lnSpc>
              <a:buFont typeface="Arial" panose="020B0604020202020204" pitchFamily="34" charset="0"/>
              <a:buNone/>
            </a:pPr>
            <a:endParaRPr lang="en-GB" dirty="0"/>
          </a:p>
        </p:txBody>
      </p:sp>
    </p:spTree>
    <p:extLst>
      <p:ext uri="{BB962C8B-B14F-4D97-AF65-F5344CB8AC3E}">
        <p14:creationId xmlns:p14="http://schemas.microsoft.com/office/powerpoint/2010/main" val="3974892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Pam </a:t>
            </a:r>
            <a:r>
              <a:rPr lang="en-US" sz="4000" dirty="0" err="1">
                <a:solidFill>
                  <a:schemeClr val="bg1"/>
                </a:solidFill>
                <a:latin typeface="+mn-lt"/>
                <a:ea typeface="Calibri" panose="020F0502020204030204" pitchFamily="34" charset="0"/>
                <a:cs typeface="Calibri"/>
              </a:rPr>
              <a:t>fod</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angen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cynhwysiant</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Why do we need to be inclusive?</a:t>
            </a:r>
            <a:endParaRPr lang="en-GB" sz="4000" dirty="0">
              <a:solidFill>
                <a:srgbClr val="E1BC4C"/>
              </a:solidFill>
              <a:latin typeface="+mn-lt"/>
              <a:cs typeface="Times New Roman"/>
            </a:endParaRPr>
          </a:p>
        </p:txBody>
      </p:sp>
      <p:sp>
        <p:nvSpPr>
          <p:cNvPr id="2" name="Content Placeholder 2">
            <a:extLst>
              <a:ext uri="{FF2B5EF4-FFF2-40B4-BE49-F238E27FC236}">
                <a16:creationId xmlns:a16="http://schemas.microsoft.com/office/drawing/2014/main" id="{F4B2896D-2EF7-26FF-C4E9-08250251B4B8}"/>
              </a:ext>
            </a:extLst>
          </p:cNvPr>
          <p:cNvSpPr>
            <a:spLocks noGrp="1"/>
          </p:cNvSpPr>
          <p:nvPr>
            <p:ph idx="1"/>
          </p:nvPr>
        </p:nvSpPr>
        <p:spPr>
          <a:xfrm>
            <a:off x="6354052" y="1641033"/>
            <a:ext cx="5444876" cy="3907074"/>
          </a:xfrm>
        </p:spPr>
        <p:txBody>
          <a:bodyPr>
            <a:normAutofit fontScale="92500" lnSpcReduction="10000"/>
          </a:bodyPr>
          <a:lstStyle/>
          <a:p>
            <a:pPr marL="0" indent="0">
              <a:buNone/>
              <a:defRPr sz="2800">
                <a:solidFill>
                  <a:srgbClr val="312B39"/>
                </a:solidFill>
                <a:latin typeface="Comic Sans MS"/>
                <a:ea typeface="Comic Sans MS"/>
                <a:cs typeface="Comic Sans MS"/>
                <a:sym typeface="Comic Sans MS"/>
              </a:defRPr>
            </a:pPr>
            <a:r>
              <a:rPr lang="en-GB" dirty="0">
                <a:solidFill>
                  <a:srgbClr val="312B39"/>
                </a:solidFill>
                <a:latin typeface="Arial"/>
                <a:cs typeface="Arial"/>
              </a:rPr>
              <a:t>Inclusion is a process not a condition, or a state with an ending point. It is not a simple concept confined to issues of positioning. The key </a:t>
            </a:r>
            <a:r>
              <a:rPr lang="en-GB" dirty="0" err="1">
                <a:solidFill>
                  <a:srgbClr val="312B39"/>
                </a:solidFill>
                <a:latin typeface="Arial"/>
                <a:cs typeface="Arial"/>
              </a:rPr>
              <a:t>principlesof</a:t>
            </a:r>
            <a:r>
              <a:rPr lang="en-GB" dirty="0">
                <a:solidFill>
                  <a:srgbClr val="312B39"/>
                </a:solidFill>
                <a:latin typeface="Arial"/>
                <a:cs typeface="Arial"/>
              </a:rPr>
              <a:t> inclusion includes valuing diversity, rights, dignity, individual needs, planning, shared responsibility, professional development and equal opportunities. </a:t>
            </a:r>
          </a:p>
          <a:p>
            <a:pPr marL="0" indent="0">
              <a:buNone/>
              <a:defRPr sz="2800">
                <a:solidFill>
                  <a:srgbClr val="312B39"/>
                </a:solidFill>
                <a:latin typeface="Comic Sans MS"/>
                <a:ea typeface="Comic Sans MS"/>
                <a:cs typeface="Comic Sans MS"/>
                <a:sym typeface="Comic Sans MS"/>
              </a:defRPr>
            </a:pPr>
            <a:r>
              <a:rPr lang="en-GB" dirty="0">
                <a:solidFill>
                  <a:srgbClr val="312B39"/>
                </a:solidFill>
                <a:latin typeface="Arial"/>
                <a:cs typeface="Arial"/>
                <a:sym typeface="Arial"/>
              </a:rPr>
              <a:t>(Darlington, 2003, p2)</a:t>
            </a:r>
          </a:p>
        </p:txBody>
      </p:sp>
      <p:sp>
        <p:nvSpPr>
          <p:cNvPr id="3" name="Content Placeholder 3">
            <a:extLst>
              <a:ext uri="{FF2B5EF4-FFF2-40B4-BE49-F238E27FC236}">
                <a16:creationId xmlns:a16="http://schemas.microsoft.com/office/drawing/2014/main" id="{766335B2-470E-CB66-3990-4F6A138DBA58}"/>
              </a:ext>
            </a:extLst>
          </p:cNvPr>
          <p:cNvSpPr>
            <a:spLocks noGrp="1"/>
          </p:cNvSpPr>
          <p:nvPr>
            <p:ph idx="10"/>
          </p:nvPr>
        </p:nvSpPr>
        <p:spPr>
          <a:xfrm>
            <a:off x="352870" y="1641032"/>
            <a:ext cx="5444876" cy="3907075"/>
          </a:xfrm>
        </p:spPr>
        <p:txBody>
          <a:bodyPr>
            <a:normAutofit fontScale="85000" lnSpcReduction="20000"/>
          </a:bodyPr>
          <a:lstStyle/>
          <a:p>
            <a:pPr marL="0" indent="0">
              <a:buNone/>
              <a:defRPr sz="2800">
                <a:solidFill>
                  <a:srgbClr val="312B39"/>
                </a:solidFill>
                <a:latin typeface="Comic Sans MS"/>
                <a:ea typeface="Comic Sans MS"/>
                <a:cs typeface="Comic Sans MS"/>
                <a:sym typeface="Comic Sans MS"/>
              </a:defRPr>
            </a:pPr>
            <a:r>
              <a:rPr lang="en-GB" sz="3200" dirty="0">
                <a:latin typeface="Aptos" panose="020B0004020202020204" pitchFamily="34" charset="0"/>
              </a:rPr>
              <a:t>“Proses, </a:t>
            </a:r>
            <a:r>
              <a:rPr lang="en-GB" sz="3200" dirty="0" err="1">
                <a:latin typeface="Aptos" panose="020B0004020202020204" pitchFamily="34" charset="0"/>
              </a:rPr>
              <a:t>nid</a:t>
            </a:r>
            <a:r>
              <a:rPr lang="en-GB" sz="3200" dirty="0">
                <a:latin typeface="Aptos" panose="020B0004020202020204" pitchFamily="34" charset="0"/>
              </a:rPr>
              <a:t> </a:t>
            </a:r>
            <a:r>
              <a:rPr lang="en-GB" sz="3200" dirty="0" err="1">
                <a:latin typeface="Aptos" panose="020B0004020202020204" pitchFamily="34" charset="0"/>
              </a:rPr>
              <a:t>cyflwr</a:t>
            </a:r>
            <a:r>
              <a:rPr lang="en-GB" sz="3200" dirty="0">
                <a:latin typeface="Aptos" panose="020B0004020202020204" pitchFamily="34" charset="0"/>
              </a:rPr>
              <a:t> … </a:t>
            </a:r>
            <a:r>
              <a:rPr lang="en-GB" sz="3200" dirty="0" err="1">
                <a:latin typeface="Aptos" panose="020B0004020202020204" pitchFamily="34" charset="0"/>
              </a:rPr>
              <a:t>nid</a:t>
            </a:r>
            <a:r>
              <a:rPr lang="en-GB" sz="3200" dirty="0">
                <a:latin typeface="Aptos" panose="020B0004020202020204" pitchFamily="34" charset="0"/>
              </a:rPr>
              <a:t> </a:t>
            </a:r>
            <a:r>
              <a:rPr lang="en-GB" sz="3200" dirty="0" err="1">
                <a:latin typeface="Aptos" panose="020B0004020202020204" pitchFamily="34" charset="0"/>
              </a:rPr>
              <a:t>yw</a:t>
            </a:r>
            <a:r>
              <a:rPr lang="en-GB" sz="3200" dirty="0">
                <a:latin typeface="Aptos" panose="020B0004020202020204" pitchFamily="34" charset="0"/>
              </a:rPr>
              <a:t> </a:t>
            </a:r>
            <a:r>
              <a:rPr lang="en-GB" sz="3200" dirty="0" err="1">
                <a:latin typeface="Aptos" panose="020B0004020202020204" pitchFamily="34" charset="0"/>
              </a:rPr>
              <a:t>cynhwysiant</a:t>
            </a:r>
            <a:r>
              <a:rPr lang="en-GB" sz="3200" dirty="0">
                <a:latin typeface="Aptos" panose="020B0004020202020204" pitchFamily="34" charset="0"/>
              </a:rPr>
              <a:t> </a:t>
            </a:r>
            <a:r>
              <a:rPr lang="en-GB" sz="3200" dirty="0" err="1">
                <a:latin typeface="Aptos" panose="020B0004020202020204" pitchFamily="34" charset="0"/>
              </a:rPr>
              <a:t>yn</a:t>
            </a:r>
            <a:r>
              <a:rPr lang="en-GB" sz="3200" dirty="0">
                <a:latin typeface="Aptos" panose="020B0004020202020204" pitchFamily="34" charset="0"/>
              </a:rPr>
              <a:t> </a:t>
            </a:r>
            <a:r>
              <a:rPr lang="en-GB" sz="3200" dirty="0" err="1">
                <a:latin typeface="Aptos" panose="020B0004020202020204" pitchFamily="34" charset="0"/>
              </a:rPr>
              <a:t>gysyniad</a:t>
            </a:r>
            <a:r>
              <a:rPr lang="en-GB" sz="3200" dirty="0">
                <a:latin typeface="Aptos" panose="020B0004020202020204" pitchFamily="34" charset="0"/>
              </a:rPr>
              <a:t> </a:t>
            </a:r>
            <a:r>
              <a:rPr lang="en-GB" sz="3200" dirty="0" err="1">
                <a:latin typeface="Aptos" panose="020B0004020202020204" pitchFamily="34" charset="0"/>
              </a:rPr>
              <a:t>syml</a:t>
            </a:r>
            <a:r>
              <a:rPr lang="en-GB" sz="3200" dirty="0">
                <a:latin typeface="Aptos" panose="020B0004020202020204" pitchFamily="34" charset="0"/>
              </a:rPr>
              <a:t> </a:t>
            </a:r>
            <a:r>
              <a:rPr lang="en-GB" sz="3200" dirty="0" err="1">
                <a:latin typeface="Aptos" panose="020B0004020202020204" pitchFamily="34" charset="0"/>
              </a:rPr>
              <a:t>sydd</a:t>
            </a:r>
            <a:r>
              <a:rPr lang="en-GB" sz="3200" dirty="0">
                <a:latin typeface="Aptos" panose="020B0004020202020204" pitchFamily="34" charset="0"/>
              </a:rPr>
              <a:t> </a:t>
            </a:r>
            <a:r>
              <a:rPr lang="en-GB" sz="3200" dirty="0" err="1">
                <a:latin typeface="Aptos" panose="020B0004020202020204" pitchFamily="34" charset="0"/>
              </a:rPr>
              <a:t>wedi'i</a:t>
            </a:r>
            <a:r>
              <a:rPr lang="en-GB" sz="3200" dirty="0">
                <a:latin typeface="Aptos" panose="020B0004020202020204" pitchFamily="34" charset="0"/>
              </a:rPr>
              <a:t> </a:t>
            </a:r>
            <a:r>
              <a:rPr lang="en-GB" sz="3200" dirty="0" err="1">
                <a:latin typeface="Aptos" panose="020B0004020202020204" pitchFamily="34" charset="0"/>
              </a:rPr>
              <a:t>gyfyngu</a:t>
            </a:r>
            <a:r>
              <a:rPr lang="en-GB" sz="3200" dirty="0">
                <a:latin typeface="Aptos" panose="020B0004020202020204" pitchFamily="34" charset="0"/>
              </a:rPr>
              <a:t> </a:t>
            </a:r>
            <a:r>
              <a:rPr lang="en-GB" sz="3200" dirty="0" err="1">
                <a:latin typeface="Aptos" panose="020B0004020202020204" pitchFamily="34" charset="0"/>
              </a:rPr>
              <a:t>i</a:t>
            </a:r>
            <a:r>
              <a:rPr lang="en-GB" sz="3200" dirty="0">
                <a:latin typeface="Aptos" panose="020B0004020202020204" pitchFamily="34" charset="0"/>
              </a:rPr>
              <a:t> </a:t>
            </a:r>
            <a:r>
              <a:rPr lang="en-GB" sz="3200" dirty="0" err="1">
                <a:latin typeface="Aptos" panose="020B0004020202020204" pitchFamily="34" charset="0"/>
              </a:rPr>
              <a:t>faterion</a:t>
            </a:r>
            <a:r>
              <a:rPr lang="en-GB" sz="3200" dirty="0">
                <a:latin typeface="Aptos" panose="020B0004020202020204" pitchFamily="34" charset="0"/>
              </a:rPr>
              <a:t> o ran </a:t>
            </a:r>
            <a:r>
              <a:rPr lang="en-GB" sz="3200" dirty="0" err="1">
                <a:latin typeface="Aptos" panose="020B0004020202020204" pitchFamily="34" charset="0"/>
              </a:rPr>
              <a:t>lleoli</a:t>
            </a:r>
            <a:r>
              <a:rPr lang="en-GB" sz="3200" dirty="0">
                <a:latin typeface="Aptos" panose="020B0004020202020204" pitchFamily="34" charset="0"/>
              </a:rPr>
              <a:t>.… </a:t>
            </a:r>
            <a:endParaRPr lang="en-GB" sz="3200" dirty="0">
              <a:latin typeface="Aptos" panose="020B0004020202020204" pitchFamily="34" charset="0"/>
              <a:ea typeface="Arial"/>
              <a:cs typeface="Arial"/>
              <a:sym typeface="Arial"/>
            </a:endParaRPr>
          </a:p>
          <a:p>
            <a:pPr marL="0" indent="0">
              <a:buNone/>
              <a:defRPr sz="2800">
                <a:solidFill>
                  <a:srgbClr val="312B39"/>
                </a:solidFill>
                <a:latin typeface="Comic Sans MS"/>
                <a:ea typeface="Comic Sans MS"/>
                <a:cs typeface="Comic Sans MS"/>
                <a:sym typeface="Comic Sans MS"/>
              </a:defRPr>
            </a:pPr>
            <a:r>
              <a:rPr lang="en-GB" sz="3200" dirty="0" err="1">
                <a:latin typeface="Aptos" panose="020B0004020202020204" pitchFamily="34" charset="0"/>
              </a:rPr>
              <a:t>Rhai</a:t>
            </a:r>
            <a:r>
              <a:rPr lang="en-GB" sz="3200" dirty="0">
                <a:latin typeface="Aptos" panose="020B0004020202020204" pitchFamily="34" charset="0"/>
              </a:rPr>
              <a:t> </a:t>
            </a:r>
            <a:r>
              <a:rPr lang="en-GB" sz="3200" dirty="0" err="1">
                <a:latin typeface="Aptos" panose="020B0004020202020204" pitchFamily="34" charset="0"/>
              </a:rPr>
              <a:t>o'r</a:t>
            </a:r>
            <a:r>
              <a:rPr lang="en-GB" sz="3200" dirty="0">
                <a:latin typeface="Aptos" panose="020B0004020202020204" pitchFamily="34" charset="0"/>
              </a:rPr>
              <a:t> </a:t>
            </a:r>
            <a:r>
              <a:rPr lang="en-GB" sz="3200" dirty="0" err="1">
                <a:latin typeface="Aptos" panose="020B0004020202020204" pitchFamily="34" charset="0"/>
              </a:rPr>
              <a:t>egwyddorion</a:t>
            </a:r>
            <a:r>
              <a:rPr lang="en-GB" sz="3200" dirty="0">
                <a:latin typeface="Aptos" panose="020B0004020202020204" pitchFamily="34" charset="0"/>
              </a:rPr>
              <a:t> </a:t>
            </a:r>
            <a:r>
              <a:rPr lang="en-GB" sz="3200" dirty="0" err="1">
                <a:latin typeface="Aptos" panose="020B0004020202020204" pitchFamily="34" charset="0"/>
              </a:rPr>
              <a:t>allweddol</a:t>
            </a:r>
            <a:r>
              <a:rPr lang="en-GB" sz="3200" dirty="0">
                <a:latin typeface="Aptos" panose="020B0004020202020204" pitchFamily="34" charset="0"/>
              </a:rPr>
              <a:t> </a:t>
            </a:r>
            <a:r>
              <a:rPr lang="en-GB" sz="3200" dirty="0" err="1">
                <a:latin typeface="Aptos" panose="020B0004020202020204" pitchFamily="34" charset="0"/>
              </a:rPr>
              <a:t>yw</a:t>
            </a:r>
            <a:r>
              <a:rPr lang="en-GB" sz="3200" dirty="0">
                <a:latin typeface="Aptos" panose="020B0004020202020204" pitchFamily="34" charset="0"/>
              </a:rPr>
              <a:t> </a:t>
            </a:r>
            <a:r>
              <a:rPr lang="en-GB" sz="3200" dirty="0" err="1">
                <a:latin typeface="Aptos" panose="020B0004020202020204" pitchFamily="34" charset="0"/>
              </a:rPr>
              <a:t>gwerthfawrogi</a:t>
            </a:r>
            <a:r>
              <a:rPr lang="en-GB" sz="3200" dirty="0">
                <a:latin typeface="Aptos" panose="020B0004020202020204" pitchFamily="34" charset="0"/>
              </a:rPr>
              <a:t> </a:t>
            </a:r>
            <a:r>
              <a:rPr lang="en-GB" sz="3200" dirty="0" err="1">
                <a:latin typeface="Aptos" panose="020B0004020202020204" pitchFamily="34" charset="0"/>
              </a:rPr>
              <a:t>amrywiaeth</a:t>
            </a:r>
            <a:r>
              <a:rPr lang="en-GB" sz="3200" dirty="0">
                <a:latin typeface="Aptos" panose="020B0004020202020204" pitchFamily="34" charset="0"/>
              </a:rPr>
              <a:t>, </a:t>
            </a:r>
            <a:r>
              <a:rPr lang="en-GB" sz="3200" dirty="0" err="1">
                <a:latin typeface="Aptos" panose="020B0004020202020204" pitchFamily="34" charset="0"/>
              </a:rPr>
              <a:t>hawliau</a:t>
            </a:r>
            <a:r>
              <a:rPr lang="en-GB" sz="3200" dirty="0">
                <a:latin typeface="Aptos" panose="020B0004020202020204" pitchFamily="34" charset="0"/>
              </a:rPr>
              <a:t>, </a:t>
            </a:r>
            <a:r>
              <a:rPr lang="en-GB" sz="3200" dirty="0" err="1">
                <a:latin typeface="Aptos" panose="020B0004020202020204" pitchFamily="34" charset="0"/>
              </a:rPr>
              <a:t>urddas,anghenion</a:t>
            </a:r>
            <a:r>
              <a:rPr lang="en-GB" sz="3200" dirty="0">
                <a:latin typeface="Aptos" panose="020B0004020202020204" pitchFamily="34" charset="0"/>
              </a:rPr>
              <a:t> </a:t>
            </a:r>
            <a:r>
              <a:rPr lang="en-GB" sz="3200" dirty="0" err="1">
                <a:latin typeface="Aptos" panose="020B0004020202020204" pitchFamily="34" charset="0"/>
              </a:rPr>
              <a:t>unigol,cynllunio</a:t>
            </a:r>
            <a:r>
              <a:rPr lang="en-GB" sz="3200" dirty="0">
                <a:latin typeface="Aptos" panose="020B0004020202020204" pitchFamily="34" charset="0"/>
              </a:rPr>
              <a:t>, </a:t>
            </a:r>
            <a:r>
              <a:rPr lang="en-GB" sz="3200" dirty="0" err="1">
                <a:latin typeface="Aptos" panose="020B0004020202020204" pitchFamily="34" charset="0"/>
              </a:rPr>
              <a:t>cyfrifoldeb</a:t>
            </a:r>
            <a:r>
              <a:rPr lang="en-GB" sz="3200" dirty="0">
                <a:latin typeface="Aptos" panose="020B0004020202020204" pitchFamily="34" charset="0"/>
              </a:rPr>
              <a:t> </a:t>
            </a:r>
            <a:r>
              <a:rPr lang="en-GB" sz="3200" dirty="0" err="1">
                <a:latin typeface="Aptos" panose="020B0004020202020204" pitchFamily="34" charset="0"/>
              </a:rPr>
              <a:t>ar</a:t>
            </a:r>
            <a:r>
              <a:rPr lang="en-GB" sz="3200" dirty="0">
                <a:latin typeface="Aptos" panose="020B0004020202020204" pitchFamily="34" charset="0"/>
              </a:rPr>
              <a:t> y </a:t>
            </a:r>
            <a:r>
              <a:rPr lang="en-GB" sz="3200" dirty="0" err="1">
                <a:latin typeface="Aptos" panose="020B0004020202020204" pitchFamily="34" charset="0"/>
              </a:rPr>
              <a:t>cyd</a:t>
            </a:r>
            <a:r>
              <a:rPr lang="en-GB" sz="3200" dirty="0">
                <a:latin typeface="Aptos" panose="020B0004020202020204" pitchFamily="34" charset="0"/>
              </a:rPr>
              <a:t>, </a:t>
            </a:r>
            <a:r>
              <a:rPr lang="en-GB" sz="3200" dirty="0" err="1">
                <a:latin typeface="Aptos" panose="020B0004020202020204" pitchFamily="34" charset="0"/>
              </a:rPr>
              <a:t>datblygiad</a:t>
            </a:r>
            <a:r>
              <a:rPr lang="en-GB" sz="3200" dirty="0">
                <a:latin typeface="Aptos" panose="020B0004020202020204" pitchFamily="34" charset="0"/>
              </a:rPr>
              <a:t> </a:t>
            </a:r>
            <a:r>
              <a:rPr lang="en-GB" sz="3200" dirty="0" err="1">
                <a:latin typeface="Aptos" panose="020B0004020202020204" pitchFamily="34" charset="0"/>
              </a:rPr>
              <a:t>proffesiynol</a:t>
            </a:r>
            <a:r>
              <a:rPr lang="en-GB" sz="3200" dirty="0">
                <a:latin typeface="Aptos" panose="020B0004020202020204" pitchFamily="34" charset="0"/>
              </a:rPr>
              <a:t>, a </a:t>
            </a:r>
            <a:r>
              <a:rPr lang="en-GB" sz="3200" dirty="0" err="1">
                <a:latin typeface="Aptos" panose="020B0004020202020204" pitchFamily="34" charset="0"/>
              </a:rPr>
              <a:t>chyfle</a:t>
            </a:r>
            <a:r>
              <a:rPr lang="en-GB" sz="3200" dirty="0">
                <a:latin typeface="Aptos" panose="020B0004020202020204" pitchFamily="34" charset="0"/>
              </a:rPr>
              <a:t> </a:t>
            </a:r>
            <a:r>
              <a:rPr lang="en-GB" sz="3200" dirty="0" err="1">
                <a:latin typeface="Aptos" panose="020B0004020202020204" pitchFamily="34" charset="0"/>
              </a:rPr>
              <a:t>cyfartal</a:t>
            </a:r>
            <a:r>
              <a:rPr lang="en-GB" sz="3200" dirty="0">
                <a:latin typeface="Aptos" panose="020B0004020202020204" pitchFamily="34" charset="0"/>
              </a:rPr>
              <a:t>.“</a:t>
            </a:r>
          </a:p>
          <a:p>
            <a:pPr>
              <a:defRPr sz="2800">
                <a:latin typeface="Comic Sans MS"/>
                <a:ea typeface="Comic Sans MS"/>
                <a:cs typeface="Comic Sans MS"/>
                <a:sym typeface="Comic Sans MS"/>
              </a:defRPr>
            </a:pPr>
            <a:r>
              <a:rPr lang="en-GB" sz="3200" dirty="0">
                <a:latin typeface="Aptos" panose="020B0004020202020204" pitchFamily="34" charset="0"/>
              </a:rPr>
              <a:t>				</a:t>
            </a:r>
            <a:r>
              <a:rPr lang="en-GB" sz="3200" dirty="0">
                <a:solidFill>
                  <a:srgbClr val="333333"/>
                </a:solidFill>
                <a:latin typeface="Aptos" panose="020B0004020202020204" pitchFamily="34" charset="0"/>
              </a:rPr>
              <a:t>(Darlington, 2003, t 2)</a:t>
            </a:r>
          </a:p>
          <a:p>
            <a:pPr marL="0" indent="0">
              <a:lnSpc>
                <a:spcPct val="70000"/>
              </a:lnSpc>
              <a:buNone/>
            </a:pPr>
            <a:endParaRPr lang="en-GB" dirty="0"/>
          </a:p>
        </p:txBody>
      </p:sp>
    </p:spTree>
    <p:extLst>
      <p:ext uri="{BB962C8B-B14F-4D97-AF65-F5344CB8AC3E}">
        <p14:creationId xmlns:p14="http://schemas.microsoft.com/office/powerpoint/2010/main" val="450551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1C44AF-18BD-314C-3428-C38879B05345}"/>
              </a:ext>
            </a:extLst>
          </p:cNvPr>
          <p:cNvSpPr>
            <a:spLocks noGrp="1"/>
          </p:cNvSpPr>
          <p:nvPr>
            <p:ph idx="10"/>
          </p:nvPr>
        </p:nvSpPr>
        <p:spPr>
          <a:xfrm>
            <a:off x="161484" y="2704946"/>
            <a:ext cx="5444876" cy="2220116"/>
          </a:xfrm>
        </p:spPr>
        <p:txBody>
          <a:bodyPr>
            <a:normAutofit fontScale="85000" lnSpcReduction="10000"/>
          </a:bodyPr>
          <a:lstStyle/>
          <a:p>
            <a:pPr marL="0" indent="0">
              <a:buNone/>
            </a:pPr>
            <a:r>
              <a:rPr lang="en-GB" dirty="0"/>
              <a:t>Natalie Jones, </a:t>
            </a:r>
            <a:r>
              <a:rPr lang="en-GB" dirty="0" err="1"/>
              <a:t>cyn-fyfyrwraig</a:t>
            </a:r>
            <a:r>
              <a:rPr lang="en-GB" dirty="0"/>
              <a:t> </a:t>
            </a:r>
            <a:r>
              <a:rPr lang="en-GB" dirty="0" err="1"/>
              <a:t>yn</a:t>
            </a:r>
            <a:r>
              <a:rPr lang="en-GB" dirty="0"/>
              <a:t> Y </a:t>
            </a:r>
            <a:r>
              <a:rPr lang="en-GB" dirty="0" err="1"/>
              <a:t>Drindod</a:t>
            </a:r>
            <a:r>
              <a:rPr lang="en-GB" dirty="0"/>
              <a:t> Dewi Sant. </a:t>
            </a:r>
            <a:r>
              <a:rPr lang="en-GB" dirty="0" err="1"/>
              <a:t>Gwyliwch</a:t>
            </a:r>
            <a:r>
              <a:rPr lang="en-GB" dirty="0"/>
              <a:t> </a:t>
            </a:r>
            <a:r>
              <a:rPr lang="en-GB" dirty="0" err="1"/>
              <a:t>ei</a:t>
            </a:r>
            <a:r>
              <a:rPr lang="en-GB" dirty="0"/>
              <a:t> </a:t>
            </a:r>
            <a:r>
              <a:rPr lang="en-GB" dirty="0" err="1"/>
              <a:t>fideo</a:t>
            </a:r>
            <a:r>
              <a:rPr lang="en-GB" dirty="0"/>
              <a:t> a </a:t>
            </a:r>
            <a:r>
              <a:rPr lang="en-GB" dirty="0" err="1"/>
              <a:t>chymryd</a:t>
            </a:r>
            <a:r>
              <a:rPr lang="en-GB" dirty="0"/>
              <a:t> </a:t>
            </a:r>
            <a:r>
              <a:rPr lang="en-GB" dirty="0" err="1"/>
              <a:t>nodiadau</a:t>
            </a:r>
            <a:r>
              <a:rPr lang="en-GB" dirty="0"/>
              <a:t>.</a:t>
            </a:r>
          </a:p>
          <a:p>
            <a:pPr marL="0" indent="0">
              <a:buNone/>
            </a:pPr>
            <a:endParaRPr lang="en-GB" dirty="0"/>
          </a:p>
          <a:p>
            <a:pPr marL="0" indent="0">
              <a:buNone/>
            </a:pPr>
            <a:r>
              <a:rPr lang="en-GB" dirty="0"/>
              <a:t>Natalie Jones, a former student at UWTSD. Watch her video and take notes.</a:t>
            </a:r>
          </a:p>
          <a:p>
            <a:pPr marL="0" indent="0">
              <a:buNone/>
            </a:pPr>
            <a:endParaRPr lang="en-GB" dirty="0"/>
          </a:p>
        </p:txBody>
      </p:sp>
      <p:pic>
        <p:nvPicPr>
          <p:cNvPr id="4" name="Picture 2" descr="Picture 2">
            <a:extLst>
              <a:ext uri="{FF2B5EF4-FFF2-40B4-BE49-F238E27FC236}">
                <a16:creationId xmlns:a16="http://schemas.microsoft.com/office/drawing/2014/main" id="{FC2C6AEB-1965-1678-D64B-88CB846F02AC}"/>
              </a:ext>
            </a:extLst>
          </p:cNvPr>
          <p:cNvPicPr>
            <a:picLocks noGrp="1" noChangeAspect="1"/>
          </p:cNvPicPr>
          <p:nvPr>
            <p:ph idx="1"/>
          </p:nvPr>
        </p:nvPicPr>
        <p:blipFill>
          <a:blip r:embed="rId3"/>
          <a:stretch>
            <a:fillRect/>
          </a:stretch>
        </p:blipFill>
        <p:spPr>
          <a:xfrm>
            <a:off x="6354763" y="2063899"/>
            <a:ext cx="5443537" cy="3061989"/>
          </a:xfrm>
          <a:prstGeom prst="rect">
            <a:avLst/>
          </a:prstGeom>
          <a:ln w="12700">
            <a:miter lim="400000"/>
          </a:ln>
        </p:spPr>
      </p:pic>
      <p:sp>
        <p:nvSpPr>
          <p:cNvPr id="5" name="TextBox 4">
            <a:extLst>
              <a:ext uri="{FF2B5EF4-FFF2-40B4-BE49-F238E27FC236}">
                <a16:creationId xmlns:a16="http://schemas.microsoft.com/office/drawing/2014/main" id="{3369B54F-8F2C-27E1-15A7-4E073FEAF2DC}"/>
              </a:ext>
            </a:extLst>
          </p:cNvPr>
          <p:cNvSpPr txBox="1"/>
          <p:nvPr/>
        </p:nvSpPr>
        <p:spPr>
          <a:xfrm>
            <a:off x="393700" y="1409719"/>
            <a:ext cx="7976663" cy="52322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tIns="45720" rIns="45719" bIns="45720" anchor="t">
            <a:spAutoFit/>
          </a:bodyPr>
          <a:lstStyle/>
          <a:p>
            <a:pPr>
              <a:defRPr sz="2800">
                <a:latin typeface="+mn-lt"/>
                <a:ea typeface="+mn-ea"/>
                <a:cs typeface="+mn-cs"/>
                <a:sym typeface="Calibri"/>
              </a:defRPr>
            </a:pPr>
            <a:r>
              <a:rPr u="sng">
                <a:solidFill>
                  <a:srgbClr val="0563C1"/>
                </a:solidFill>
                <a:uFill>
                  <a:solidFill>
                    <a:srgbClr val="0563C1"/>
                  </a:solidFill>
                </a:uFill>
                <a:hlinkClick r:id="rId4">
                  <a:extLst>
                    <a:ext uri="{A12FA001-AC4F-418D-AE19-62706E023703}">
                      <ahyp:hlinkClr xmlns:ahyp="http://schemas.microsoft.com/office/drawing/2018/hyperlinkcolor" val="tx"/>
                    </a:ext>
                  </a:extLst>
                </a:hlinkClick>
              </a:rPr>
              <a:t>AfE21 Stage5 </a:t>
            </a:r>
            <a:r>
              <a:rPr lang="en-US" u="sng">
                <a:solidFill>
                  <a:srgbClr val="0563C1"/>
                </a:solidFill>
                <a:uFill>
                  <a:solidFill>
                    <a:srgbClr val="0563C1"/>
                  </a:solidFill>
                </a:uFill>
                <a:hlinkClick r:id="rId4"/>
              </a:rPr>
              <a:t>06Natal+ieJones</a:t>
            </a:r>
            <a:r>
              <a:rPr u="sng">
                <a:solidFill>
                  <a:srgbClr val="0563C1"/>
                </a:solidFill>
                <a:uFill>
                  <a:solidFill>
                    <a:srgbClr val="0563C1"/>
                  </a:solidFill>
                </a:uFill>
                <a:hlinkClick r:id="rId4">
                  <a:extLst>
                    <a:ext uri="{A12FA001-AC4F-418D-AE19-62706E023703}">
                      <ahyp:hlinkClr xmlns:ahyp="http://schemas.microsoft.com/office/drawing/2018/hyperlinkcolor" val="tx"/>
                    </a:ext>
                  </a:extLst>
                </a:hlinkClick>
              </a:rPr>
              <a:t> – YouTube</a:t>
            </a:r>
          </a:p>
        </p:txBody>
      </p:sp>
    </p:spTree>
    <p:extLst>
      <p:ext uri="{BB962C8B-B14F-4D97-AF65-F5344CB8AC3E}">
        <p14:creationId xmlns:p14="http://schemas.microsoft.com/office/powerpoint/2010/main" val="139853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Addysg</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Gynhwysol</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Inclusive Education?</a:t>
            </a:r>
            <a:endParaRPr lang="en-GB" sz="4000" dirty="0">
              <a:solidFill>
                <a:srgbClr val="E1BC4C"/>
              </a:solidFill>
              <a:latin typeface="+mn-lt"/>
              <a:cs typeface="Times New Roman"/>
            </a:endParaRPr>
          </a:p>
        </p:txBody>
      </p:sp>
      <p:pic>
        <p:nvPicPr>
          <p:cNvPr id="9" name="Picture 1" descr="Picture 1">
            <a:extLst>
              <a:ext uri="{FF2B5EF4-FFF2-40B4-BE49-F238E27FC236}">
                <a16:creationId xmlns:a16="http://schemas.microsoft.com/office/drawing/2014/main" id="{FB2247A6-EFE5-2CEC-1BFE-081781C997FB}"/>
              </a:ext>
            </a:extLst>
          </p:cNvPr>
          <p:cNvPicPr>
            <a:picLocks noChangeAspect="1"/>
          </p:cNvPicPr>
          <p:nvPr/>
        </p:nvPicPr>
        <p:blipFill>
          <a:blip r:embed="rId2"/>
          <a:stretch>
            <a:fillRect/>
          </a:stretch>
        </p:blipFill>
        <p:spPr>
          <a:xfrm>
            <a:off x="6539024" y="0"/>
            <a:ext cx="4887371" cy="6651104"/>
          </a:xfrm>
          <a:prstGeom prst="rect">
            <a:avLst/>
          </a:prstGeom>
          <a:ln w="12700">
            <a:miter lim="400000"/>
          </a:ln>
        </p:spPr>
      </p:pic>
    </p:spTree>
    <p:extLst>
      <p:ext uri="{BB962C8B-B14F-4D97-AF65-F5344CB8AC3E}">
        <p14:creationId xmlns:p14="http://schemas.microsoft.com/office/powerpoint/2010/main" val="865670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EA900AB-0F86-EB47-64E7-08F0A63EF479}"/>
              </a:ext>
            </a:extLst>
          </p:cNvPr>
          <p:cNvSpPr>
            <a:spLocks noGrp="1"/>
          </p:cNvSpPr>
          <p:nvPr>
            <p:ph idx="1"/>
          </p:nvPr>
        </p:nvSpPr>
        <p:spPr/>
        <p:txBody>
          <a:bodyPr/>
          <a:lstStyle/>
          <a:p>
            <a:pPr marL="0" indent="0">
              <a:buNone/>
            </a:pPr>
            <a:r>
              <a:rPr lang="en-GB" dirty="0"/>
              <a:t>Review one lesson or activity from PTE1. </a:t>
            </a:r>
          </a:p>
          <a:p>
            <a:pPr marL="0" indent="0">
              <a:buNone/>
            </a:pPr>
            <a:endParaRPr lang="en-GB" dirty="0"/>
          </a:p>
          <a:p>
            <a:pPr marL="0" indent="0">
              <a:buNone/>
            </a:pPr>
            <a:r>
              <a:rPr lang="en-GB" dirty="0"/>
              <a:t>How inclusive was it? </a:t>
            </a:r>
          </a:p>
          <a:p>
            <a:pPr marL="0" indent="0">
              <a:buNone/>
            </a:pPr>
            <a:endParaRPr lang="en-GB" dirty="0"/>
          </a:p>
          <a:p>
            <a:pPr marL="0" indent="0">
              <a:buNone/>
            </a:pPr>
            <a:r>
              <a:rPr lang="en-GB" dirty="0"/>
              <a:t>How could you adapt it to be more inclusive and / or better reflect a diverse student body?</a:t>
            </a:r>
          </a:p>
        </p:txBody>
      </p:sp>
      <p:sp>
        <p:nvSpPr>
          <p:cNvPr id="3" name="Content Placeholder 2">
            <a:extLst>
              <a:ext uri="{FF2B5EF4-FFF2-40B4-BE49-F238E27FC236}">
                <a16:creationId xmlns:a16="http://schemas.microsoft.com/office/drawing/2014/main" id="{AA536041-DF23-022E-95A5-99643DDEDCD9}"/>
              </a:ext>
            </a:extLst>
          </p:cNvPr>
          <p:cNvSpPr>
            <a:spLocks noGrp="1"/>
          </p:cNvSpPr>
          <p:nvPr>
            <p:ph idx="10"/>
          </p:nvPr>
        </p:nvSpPr>
        <p:spPr/>
        <p:txBody>
          <a:bodyPr/>
          <a:lstStyle/>
          <a:p>
            <a:pPr marL="0" indent="0">
              <a:buNone/>
            </a:pPr>
            <a:r>
              <a:rPr lang="en-GB" dirty="0" err="1"/>
              <a:t>Adolygwch</a:t>
            </a:r>
            <a:r>
              <a:rPr lang="en-GB" dirty="0"/>
              <a:t> un </a:t>
            </a:r>
            <a:r>
              <a:rPr lang="en-GB" dirty="0" err="1"/>
              <a:t>wers</a:t>
            </a:r>
            <a:r>
              <a:rPr lang="en-GB" dirty="0"/>
              <a:t> neu </a:t>
            </a:r>
            <a:r>
              <a:rPr lang="en-GB" dirty="0" err="1"/>
              <a:t>weithgaredd</a:t>
            </a:r>
            <a:r>
              <a:rPr lang="en-GB" dirty="0"/>
              <a:t> o PAP1.</a:t>
            </a:r>
            <a:br>
              <a:rPr lang="en-GB" dirty="0"/>
            </a:br>
            <a:r>
              <a:rPr lang="en-GB" dirty="0"/>
              <a:t>  
Pa mor </a:t>
            </a:r>
            <a:r>
              <a:rPr lang="en-GB" dirty="0" err="1"/>
              <a:t>gynhwysol</a:t>
            </a:r>
            <a:r>
              <a:rPr lang="en-GB" dirty="0"/>
              <a:t> </a:t>
            </a:r>
            <a:r>
              <a:rPr lang="en-GB" dirty="0" err="1"/>
              <a:t>oedd</a:t>
            </a:r>
            <a:r>
              <a:rPr lang="en-GB" dirty="0"/>
              <a:t> e?  </a:t>
            </a:r>
            <a:br>
              <a:rPr lang="en-GB" dirty="0"/>
            </a:br>
            <a:r>
              <a:rPr lang="en-GB" dirty="0"/>
              <a:t>
Sut </a:t>
            </a:r>
            <a:r>
              <a:rPr lang="en-GB" dirty="0" err="1"/>
              <a:t>allech</a:t>
            </a:r>
            <a:r>
              <a:rPr lang="en-GB" dirty="0"/>
              <a:t> chi </a:t>
            </a:r>
            <a:r>
              <a:rPr lang="en-GB" dirty="0" err="1"/>
              <a:t>ei</a:t>
            </a:r>
            <a:r>
              <a:rPr lang="en-GB" dirty="0"/>
              <a:t> </a:t>
            </a:r>
            <a:r>
              <a:rPr lang="en-GB" dirty="0" err="1"/>
              <a:t>addasu</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fwy</a:t>
            </a:r>
            <a:r>
              <a:rPr lang="en-GB" dirty="0"/>
              <a:t> </a:t>
            </a:r>
            <a:r>
              <a:rPr lang="en-GB" dirty="0" err="1"/>
              <a:t>cynhwysol</a:t>
            </a:r>
            <a:r>
              <a:rPr lang="en-GB" dirty="0"/>
              <a:t> a / neu </a:t>
            </a:r>
            <a:r>
              <a:rPr lang="en-GB" dirty="0" err="1"/>
              <a:t>adlewyrchu</a:t>
            </a:r>
            <a:r>
              <a:rPr lang="en-GB" dirty="0"/>
              <a:t> </a:t>
            </a:r>
            <a:r>
              <a:rPr lang="en-GB" dirty="0" err="1"/>
              <a:t>corff</a:t>
            </a:r>
            <a:r>
              <a:rPr lang="en-GB" dirty="0"/>
              <a:t> </a:t>
            </a:r>
            <a:r>
              <a:rPr lang="en-GB" dirty="0" err="1"/>
              <a:t>myfyrwyr</a:t>
            </a:r>
            <a:r>
              <a:rPr lang="en-GB" dirty="0"/>
              <a:t> </a:t>
            </a:r>
            <a:r>
              <a:rPr lang="en-GB" dirty="0" err="1"/>
              <a:t>amrywiol</a:t>
            </a:r>
            <a:r>
              <a:rPr lang="en-GB" dirty="0"/>
              <a:t> </a:t>
            </a:r>
            <a:r>
              <a:rPr lang="en-GB" dirty="0" err="1"/>
              <a:t>yn</a:t>
            </a:r>
            <a:r>
              <a:rPr lang="en-GB" dirty="0"/>
              <a:t> well?</a:t>
            </a:r>
          </a:p>
        </p:txBody>
      </p:sp>
      <p:sp>
        <p:nvSpPr>
          <p:cNvPr id="4" name="Title 1">
            <a:extLst>
              <a:ext uri="{FF2B5EF4-FFF2-40B4-BE49-F238E27FC236}">
                <a16:creationId xmlns:a16="http://schemas.microsoft.com/office/drawing/2014/main" id="{352C5A35-5AC7-884D-DEA3-B27A7E25EB01}"/>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TASG</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TASK</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368216876"/>
      </p:ext>
    </p:extLst>
  </p:cSld>
  <p:clrMapOvr>
    <a:masterClrMapping/>
  </p:clrMapOvr>
</p:sld>
</file>

<file path=ppt/theme/theme1.xml><?xml version="1.0" encoding="utf-8"?>
<a:theme xmlns:a="http://schemas.openxmlformats.org/drawingml/2006/main" name="UWTSD Title Page 1">
  <a:themeElements>
    <a:clrScheme name="UWTSD Corporate">
      <a:dk1>
        <a:sysClr val="windowText" lastClr="000000"/>
      </a:dk1>
      <a:lt1>
        <a:sysClr val="window" lastClr="FFFFFF"/>
      </a:lt1>
      <a:dk2>
        <a:srgbClr val="003B5C"/>
      </a:dk2>
      <a:lt2>
        <a:srgbClr val="8BD6FF"/>
      </a:lt2>
      <a:accent1>
        <a:srgbClr val="284734"/>
      </a:accent1>
      <a:accent2>
        <a:srgbClr val="ED6E51"/>
      </a:accent2>
      <a:accent3>
        <a:srgbClr val="A9926F"/>
      </a:accent3>
      <a:accent4>
        <a:srgbClr val="FFC000"/>
      </a:accent4>
      <a:accent5>
        <a:srgbClr val="5B9BD5"/>
      </a:accent5>
      <a:accent6>
        <a:srgbClr val="6FA28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684AEBFC-3A93-484B-BFDF-B7F8C1A2BD35}"/>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85B510CA-8E58-4397-812E-63087EC85AF7}"/>
    </a:ext>
  </a:extLst>
</a:theme>
</file>

<file path=ppt/theme/theme3.xml><?xml version="1.0" encoding="utf-8"?>
<a:theme xmlns:a="http://schemas.openxmlformats.org/drawingml/2006/main" name="UWTSD Text 2">
  <a:themeElements>
    <a:clrScheme name="UWTSD Corporate">
      <a:dk1>
        <a:sysClr val="windowText" lastClr="000000"/>
      </a:dk1>
      <a:lt1>
        <a:sysClr val="window" lastClr="FFFFFF"/>
      </a:lt1>
      <a:dk2>
        <a:srgbClr val="003B5C"/>
      </a:dk2>
      <a:lt2>
        <a:srgbClr val="8BD6FF"/>
      </a:lt2>
      <a:accent1>
        <a:srgbClr val="284734"/>
      </a:accent1>
      <a:accent2>
        <a:srgbClr val="ED6E51"/>
      </a:accent2>
      <a:accent3>
        <a:srgbClr val="A9926F"/>
      </a:accent3>
      <a:accent4>
        <a:srgbClr val="FFC000"/>
      </a:accent4>
      <a:accent5>
        <a:srgbClr val="5B9BD5"/>
      </a:accent5>
      <a:accent6>
        <a:srgbClr val="6FA28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2CA2C1AB-964E-46A0-9C6B-DC730D530C08}"/>
    </a:ext>
  </a:extLst>
</a:theme>
</file>

<file path=ppt/theme/theme4.xml><?xml version="1.0" encoding="utf-8"?>
<a:theme xmlns:a="http://schemas.openxmlformats.org/drawingml/2006/main" name="1_UWTSD Text 2">
  <a:themeElements>
    <a:clrScheme name="UWTSD Corporate">
      <a:dk1>
        <a:sysClr val="windowText" lastClr="000000"/>
      </a:dk1>
      <a:lt1>
        <a:sysClr val="window" lastClr="FFFFFF"/>
      </a:lt1>
      <a:dk2>
        <a:srgbClr val="003B5C"/>
      </a:dk2>
      <a:lt2>
        <a:srgbClr val="8BD6FF"/>
      </a:lt2>
      <a:accent1>
        <a:srgbClr val="284734"/>
      </a:accent1>
      <a:accent2>
        <a:srgbClr val="ED6E51"/>
      </a:accent2>
      <a:accent3>
        <a:srgbClr val="A9926F"/>
      </a:accent3>
      <a:accent4>
        <a:srgbClr val="FFC000"/>
      </a:accent4>
      <a:accent5>
        <a:srgbClr val="5B9BD5"/>
      </a:accent5>
      <a:accent6>
        <a:srgbClr val="6FA28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2CA2C1AB-964E-46A0-9C6B-DC730D530C0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2E734342-E651-46D4-8165-785D3D125494}"/>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98EDE1DB-CD80-4646-9B33-E990BD336E22}"/>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7ECBD989-1752-45D5-9A0B-45B06982A4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3.xml><?xml version="1.0" encoding="utf-8"?>
<ds:datastoreItem xmlns:ds="http://schemas.openxmlformats.org/officeDocument/2006/customXml" ds:itemID="{A49A2445-4FDF-4BF5-985E-F311AD087781}">
  <ds:schemaRefs>
    <ds:schemaRef ds:uri="http://purl.org/dc/terms/"/>
    <ds:schemaRef ds:uri="http://schemas.microsoft.com/office/2006/metadata/properties"/>
    <ds:schemaRef ds:uri="http://purl.org/dc/elements/1.1/"/>
    <ds:schemaRef ds:uri="3eb6308f-0309-4f07-a109-b71d4ba07be8"/>
    <ds:schemaRef ds:uri="http://schemas.microsoft.com/office/2006/documentManagement/types"/>
    <ds:schemaRef ds:uri="http://purl.org/dc/dcmitype/"/>
    <ds:schemaRef ds:uri="http://www.w3.org/XML/1998/namespace"/>
    <ds:schemaRef ds:uri="http://schemas.microsoft.com/office/infopath/2007/PartnerControls"/>
    <ds:schemaRef ds:uri="http://schemas.openxmlformats.org/package/2006/metadata/core-properties"/>
    <ds:schemaRef ds:uri="fca732d2-42aa-479a-949b-5201afea3092"/>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emplate>APLP updated 2024</Template>
  <TotalTime>0</TotalTime>
  <Words>1512</Words>
  <Application>Microsoft Office PowerPoint</Application>
  <PresentationFormat>Widescreen</PresentationFormat>
  <Paragraphs>159</Paragraphs>
  <Slides>18</Slides>
  <Notes>15</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18</vt:i4>
      </vt:variant>
    </vt:vector>
  </HeadingPairs>
  <TitlesOfParts>
    <vt:vector size="29" baseType="lpstr">
      <vt:lpstr>Aptos</vt:lpstr>
      <vt:lpstr>Arial</vt:lpstr>
      <vt:lpstr>Calibri</vt:lpstr>
      <vt:lpstr>Calibri Light</vt:lpstr>
      <vt:lpstr>Comic Sans MS</vt:lpstr>
      <vt:lpstr>UWTSD Title Page 1</vt:lpstr>
      <vt:lpstr>UWTSD Text 1</vt:lpstr>
      <vt:lpstr>UWTSD Text 2</vt:lpstr>
      <vt:lpstr>1_UWTSD Text 2</vt:lpstr>
      <vt:lpstr>UWTSD Text 3</vt:lpstr>
      <vt:lpstr>UWTSD Text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Stacey</dc:creator>
  <cp:lastModifiedBy>Dave Stacey</cp:lastModifiedBy>
  <cp:revision>8</cp:revision>
  <cp:lastPrinted>2024-03-12T08:55:28Z</cp:lastPrinted>
  <dcterms:created xsi:type="dcterms:W3CDTF">2024-11-12T06:46:08Z</dcterms:created>
  <dcterms:modified xsi:type="dcterms:W3CDTF">2026-04-24T15:27:20Z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