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
  </p:notesMasterIdLst>
  <p:sldIdLst>
    <p:sldId id="257" r:id="rId2"/>
    <p:sldId id="259" r:id="rId3"/>
    <p:sldId id="263" r:id="rId4"/>
    <p:sldId id="260"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3885" autoAdjust="0"/>
  </p:normalViewPr>
  <p:slideViewPr>
    <p:cSldViewPr snapToGrid="0">
      <p:cViewPr varScale="1">
        <p:scale>
          <a:sx n="112" d="100"/>
          <a:sy n="112" d="100"/>
        </p:scale>
        <p:origin x="43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2F8152-54FA-420B-B0E2-7BFD02390C56}" type="datetimeFigureOut">
              <a:rPr lang="en-GB" smtClean="0"/>
              <a:t>09/03/2022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3CB6F-956F-4327-BA2B-BDFA22D66A3F}"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3CB6F-956F-4327-BA2B-BDFA22D66A3F}"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3CB6F-956F-4327-BA2B-BDFA22D66A3F}"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3CB6F-956F-4327-BA2B-BDFA22D66A3F}" type="slidenum">
              <a:rPr lang="en-GB" smtClean="0"/>
              <a:t>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467CA8C-D654-4619-8C44-C82B62566206}"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67CA8C-D654-4619-8C44-C82B62566206}"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67CA8C-D654-4619-8C44-C82B62566206}"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467CA8C-D654-4619-8C44-C82B62566206}"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467CA8C-D654-4619-8C44-C82B62566206}" type="datetimeFigureOut">
              <a:rPr lang="en-GB" smtClean="0"/>
              <a:t>09/03/2022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467CA8C-D654-4619-8C44-C82B62566206}" type="datetimeFigureOut">
              <a:rPr lang="en-GB" smtClean="0"/>
              <a:t>09/03/2022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67CA8C-D654-4619-8C44-C82B62566206}" type="datetimeFigureOut">
              <a:rPr lang="en-GB" smtClean="0"/>
              <a:t>09/03/2022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67CA8C-D654-4619-8C44-C82B62566206}"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67CA8C-D654-4619-8C44-C82B62566206}"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67CA8C-D654-4619-8C44-C82B62566206}"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67CA8C-D654-4619-8C44-C82B62566206}"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183F7F-22C6-49DA-B1A1-B2A56D1FF57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67CA8C-D654-4619-8C44-C82B62566206}" type="datetimeFigureOut">
              <a:rPr lang="en-GB" smtClean="0"/>
              <a:t>09/03/2022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183F7F-22C6-49DA-B1A1-B2A56D1FF57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azamba.com/2019/08/27/the-6-pillars-of-crm-data-quality/"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smallbusiness.chron.com/advantages-disadvantages-total-quality-management-strategies-22160.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researchgate.net/publication/306010707_The_Balanced_Scorecard_vs_Total_Quality_Management" TargetMode="External"/><Relationship Id="rId4" Type="http://schemas.openxmlformats.org/officeDocument/2006/relationships/hyperlink" Target="https://heartpace.com/blog/post/balanced-scorecard-in-2020-advantages-and-disadvantages/" TargetMode="Externa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www.ipedr.com/vol2/35-P20005.pdf"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researchgate.net/publication/306010707_The_Balanced_Scorecard_vs_Total_Quality_Management" TargetMode="External"/><Relationship Id="rId2" Type="http://schemas.openxmlformats.org/officeDocument/2006/relationships/hyperlink" Target="https://heartpace.com/blog/post/balanced-scorecard-in-2020-advantages-and-disadvantages/" TargetMode="External"/><Relationship Id="rId1" Type="http://schemas.openxmlformats.org/officeDocument/2006/relationships/slideLayout" Target="../slideLayouts/slideLayout2.xml"/><Relationship Id="rId6" Type="http://schemas.openxmlformats.org/officeDocument/2006/relationships/hyperlink" Target="https://www.azamba.com/2019/08/27/the-6-pillars-of-crm-data-quality/" TargetMode="External"/><Relationship Id="rId5" Type="http://schemas.openxmlformats.org/officeDocument/2006/relationships/hyperlink" Target="http://www.ipedr.com/vol2/35-P20005.pdf" TargetMode="External"/><Relationship Id="rId4" Type="http://schemas.openxmlformats.org/officeDocument/2006/relationships/hyperlink" Target="https://smallbusiness.chron.com/advantages-disadvantages-total-quality-management-strategies-22160.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76291" y="341449"/>
            <a:ext cx="3004560" cy="646331"/>
          </a:xfrm>
          <a:prstGeom prst="rect">
            <a:avLst/>
          </a:prstGeom>
        </p:spPr>
        <p:txBody>
          <a:bodyPr wrap="square">
            <a:spAutoFit/>
          </a:bodyPr>
          <a:lstStyle/>
          <a:p>
            <a:pPr algn="ctr"/>
            <a:r>
              <a:rPr lang="en-US" sz="3600" b="1" i="1" u="sng" dirty="0">
                <a:ln w="0"/>
                <a:gradFill>
                  <a:gsLst>
                    <a:gs pos="21000">
                      <a:srgbClr val="53575C"/>
                    </a:gs>
                    <a:gs pos="88000">
                      <a:srgbClr val="C5C7CA"/>
                    </a:gs>
                  </a:gsLst>
                  <a:lin ang="5400000"/>
                </a:gradFill>
              </a:rPr>
              <a:t>Quality &amp; CRM</a:t>
            </a:r>
          </a:p>
        </p:txBody>
      </p:sp>
      <p:sp>
        <p:nvSpPr>
          <p:cNvPr id="3" name="TextBox 2"/>
          <p:cNvSpPr txBox="1"/>
          <p:nvPr/>
        </p:nvSpPr>
        <p:spPr>
          <a:xfrm>
            <a:off x="5302242" y="2413337"/>
            <a:ext cx="6552658" cy="2031325"/>
          </a:xfrm>
          <a:prstGeom prst="rect">
            <a:avLst/>
          </a:prstGeom>
          <a:noFill/>
        </p:spPr>
        <p:txBody>
          <a:bodyPr wrap="square" rtlCol="0">
            <a:spAutoFit/>
          </a:bodyPr>
          <a:lstStyle/>
          <a:p>
            <a:r>
              <a:rPr lang="en-GB" b="1" i="1" dirty="0" err="1"/>
              <a:t>Marincic</a:t>
            </a:r>
            <a:r>
              <a:rPr lang="en-GB" b="1" i="1" dirty="0"/>
              <a:t> (2019) states that Quality in regards to CRM refers to the value and accuracy of the obtained information across multiple transactions, touchpoints and channels that could be analysed and utilised to improve products or services by implementing the most cost-effective solution and optimising the cost of data collection, processing, and storage.</a:t>
            </a:r>
          </a:p>
          <a:p>
            <a:endParaRPr lang="en-GB" dirty="0"/>
          </a:p>
        </p:txBody>
      </p:sp>
      <p:pic>
        <p:nvPicPr>
          <p:cNvPr id="4" name="Picture 3"/>
          <p:cNvPicPr>
            <a:picLocks noChangeAspect="1"/>
          </p:cNvPicPr>
          <p:nvPr/>
        </p:nvPicPr>
        <p:blipFill rotWithShape="1">
          <a:blip r:embed="rId3"/>
          <a:srcRect b="956"/>
          <a:stretch>
            <a:fillRect/>
          </a:stretch>
        </p:blipFill>
        <p:spPr>
          <a:xfrm>
            <a:off x="590746" y="987780"/>
            <a:ext cx="4561867" cy="4882440"/>
          </a:xfrm>
          <a:prstGeom prst="rect">
            <a:avLst/>
          </a:prstGeom>
        </p:spPr>
      </p:pic>
      <p:sp>
        <p:nvSpPr>
          <p:cNvPr id="5" name="TextBox 4">
            <a:extLst>
              <a:ext uri="{FF2B5EF4-FFF2-40B4-BE49-F238E27FC236}">
                <a16:creationId xmlns:a16="http://schemas.microsoft.com/office/drawing/2014/main" id="{E6D7ADB0-C1F0-49D8-8371-B508CE167854}"/>
              </a:ext>
            </a:extLst>
          </p:cNvPr>
          <p:cNvSpPr txBox="1"/>
          <p:nvPr/>
        </p:nvSpPr>
        <p:spPr>
          <a:xfrm>
            <a:off x="5302242" y="5993331"/>
            <a:ext cx="5758900" cy="584775"/>
          </a:xfrm>
          <a:prstGeom prst="rect">
            <a:avLst/>
          </a:prstGeom>
          <a:noFill/>
        </p:spPr>
        <p:txBody>
          <a:bodyPr wrap="square" rtlCol="0">
            <a:spAutoFit/>
          </a:bodyPr>
          <a:lstStyle/>
          <a:p>
            <a:r>
              <a:rPr lang="en-GB" sz="1600" b="1" i="1" dirty="0"/>
              <a:t>Source: </a:t>
            </a:r>
            <a:r>
              <a:rPr lang="en-GB" sz="1600" i="1" kern="100" dirty="0">
                <a:effectLst/>
                <a:latin typeface="Times New Roman" panose="02020603050405020304" pitchFamily="18" charset="0"/>
                <a:ea typeface="SimSun" panose="02010600030101010101" pitchFamily="2" charset="-122"/>
                <a:hlinkClick r:id="rId4"/>
              </a:rPr>
              <a:t>https://www.azamba.com/2019/08/27/the-6-pillars-of-crm-data-quality/</a:t>
            </a:r>
            <a:r>
              <a:rPr lang="en-GB" sz="1600" i="1" kern="100" dirty="0">
                <a:effectLst/>
                <a:latin typeface="Times New Roman" panose="02020603050405020304" pitchFamily="18" charset="0"/>
                <a:ea typeface="SimSun" panose="02010600030101010101" pitchFamily="2" charset="-122"/>
              </a:rPr>
              <a:t> </a:t>
            </a:r>
            <a:endParaRPr lang="en-GB" sz="1600"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9"/>
          <p:cNvGraphicFramePr>
            <a:graphicFrameLocks noGrp="1"/>
          </p:cNvGraphicFramePr>
          <p:nvPr>
            <p:extLst>
              <p:ext uri="{D42A27DB-BD31-4B8C-83A1-F6EECF244321}">
                <p14:modId xmlns:p14="http://schemas.microsoft.com/office/powerpoint/2010/main" val="2027323325"/>
              </p:ext>
            </p:extLst>
          </p:nvPr>
        </p:nvGraphicFramePr>
        <p:xfrm>
          <a:off x="199544" y="1398758"/>
          <a:ext cx="5722620" cy="3931920"/>
        </p:xfrm>
        <a:graphic>
          <a:graphicData uri="http://schemas.openxmlformats.org/drawingml/2006/table">
            <a:tbl>
              <a:tblPr firstRow="1" bandRow="1">
                <a:tableStyleId>{5C22544A-7EE6-4342-B048-85BDC9FD1C3A}</a:tableStyleId>
              </a:tblPr>
              <a:tblGrid>
                <a:gridCol w="2799715">
                  <a:extLst>
                    <a:ext uri="{9D8B030D-6E8A-4147-A177-3AD203B41FA5}">
                      <a16:colId xmlns:a16="http://schemas.microsoft.com/office/drawing/2014/main" val="20000"/>
                    </a:ext>
                  </a:extLst>
                </a:gridCol>
                <a:gridCol w="2922905">
                  <a:extLst>
                    <a:ext uri="{9D8B030D-6E8A-4147-A177-3AD203B41FA5}">
                      <a16:colId xmlns:a16="http://schemas.microsoft.com/office/drawing/2014/main" val="20001"/>
                    </a:ext>
                  </a:extLst>
                </a:gridCol>
              </a:tblGrid>
              <a:tr h="456062">
                <a:tc>
                  <a:txBody>
                    <a:bodyPr/>
                    <a:lstStyle/>
                    <a:p>
                      <a:pPr marL="0" marR="0" lvl="0" indent="0" algn="ctr" defTabSz="914400" rtl="0" eaLnBrk="1" fontAlgn="auto" latinLnBrk="0" hangingPunct="1">
                        <a:lnSpc>
                          <a:spcPct val="100000"/>
                        </a:lnSpc>
                        <a:spcBef>
                          <a:spcPts val="0"/>
                        </a:spcBef>
                        <a:spcAft>
                          <a:spcPts val="0"/>
                        </a:spcAft>
                        <a:buClrTx/>
                        <a:buSzTx/>
                        <a:buFontTx/>
                        <a:buNone/>
                        <a:defRPr/>
                      </a:pPr>
                      <a:r>
                        <a:rPr lang="en-GB" sz="2400" i="1" dirty="0"/>
                        <a:t>Positive </a:t>
                      </a:r>
                    </a:p>
                  </a:txBody>
                  <a:tcPr>
                    <a:solidFill>
                      <a:schemeClr val="tx2">
                        <a:lumMod val="7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defRPr/>
                      </a:pPr>
                      <a:r>
                        <a:rPr lang="en-GB" sz="2400" i="1" dirty="0"/>
                        <a:t>Negative</a:t>
                      </a:r>
                    </a:p>
                  </a:txBody>
                  <a:tcPr>
                    <a:solidFill>
                      <a:schemeClr val="tx2">
                        <a:lumMod val="75000"/>
                      </a:schemeClr>
                    </a:solidFill>
                  </a:tcPr>
                </a:tc>
                <a:extLst>
                  <a:ext uri="{0D108BD9-81ED-4DB2-BD59-A6C34878D82A}">
                    <a16:rowId xmlns:a16="http://schemas.microsoft.com/office/drawing/2014/main" val="10000"/>
                  </a:ext>
                </a:extLst>
              </a:tr>
              <a:tr h="638486">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b="1" i="1" dirty="0"/>
                        <a:t>1. Broad prevalence.       </a:t>
                      </a:r>
                    </a:p>
                  </a:txBody>
                  <a:tcPr/>
                </a:tc>
                <a:tc>
                  <a:txBody>
                    <a:bodyPr/>
                    <a:lstStyle/>
                    <a:p>
                      <a:r>
                        <a:rPr lang="en-GB" b="1" i="1" dirty="0"/>
                        <a:t>1. Mandatory organisational customisation</a:t>
                      </a:r>
                    </a:p>
                  </a:txBody>
                  <a:tcPr/>
                </a:tc>
                <a:extLst>
                  <a:ext uri="{0D108BD9-81ED-4DB2-BD59-A6C34878D82A}">
                    <a16:rowId xmlns:a16="http://schemas.microsoft.com/office/drawing/2014/main" val="10001"/>
                  </a:ext>
                </a:extLst>
              </a:tr>
              <a:tr h="912123">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b="1" i="1" dirty="0"/>
                        <a:t>2. Structure business strategy. </a:t>
                      </a:r>
                    </a:p>
                  </a:txBody>
                  <a:tcPr/>
                </a:tc>
                <a:tc>
                  <a:txBody>
                    <a:bodyPr/>
                    <a:lstStyle/>
                    <a:p>
                      <a:r>
                        <a:rPr lang="en-GB" b="1" i="1" dirty="0"/>
                        <a:t>2. Implementation throughout the management vertical</a:t>
                      </a:r>
                    </a:p>
                  </a:txBody>
                  <a:tcPr/>
                </a:tc>
                <a:extLst>
                  <a:ext uri="{0D108BD9-81ED-4DB2-BD59-A6C34878D82A}">
                    <a16:rowId xmlns:a16="http://schemas.microsoft.com/office/drawing/2014/main" val="10002"/>
                  </a:ext>
                </a:extLst>
              </a:tr>
              <a:tr h="638486">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b="1" i="1" dirty="0"/>
                        <a:t>3. Facilitating communication.</a:t>
                      </a:r>
                    </a:p>
                  </a:txBody>
                  <a:tcPr/>
                </a:tc>
                <a:tc>
                  <a:txBody>
                    <a:bodyPr/>
                    <a:lstStyle/>
                    <a:p>
                      <a:r>
                        <a:rPr lang="en-GB" b="1" i="1" dirty="0"/>
                        <a:t>3. Time consuming </a:t>
                      </a:r>
                    </a:p>
                  </a:txBody>
                  <a:tcPr/>
                </a:tc>
                <a:extLst>
                  <a:ext uri="{0D108BD9-81ED-4DB2-BD59-A6C34878D82A}">
                    <a16:rowId xmlns:a16="http://schemas.microsoft.com/office/drawing/2014/main" val="10003"/>
                  </a:ext>
                </a:extLst>
              </a:tr>
              <a:tr h="638486">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b="1" i="1" dirty="0"/>
                        <a:t>4. Connect the individual and organisational goals.</a:t>
                      </a:r>
                    </a:p>
                  </a:txBody>
                  <a:tcPr/>
                </a:tc>
                <a:tc>
                  <a:txBody>
                    <a:bodyPr/>
                    <a:lstStyle/>
                    <a:p>
                      <a:r>
                        <a:rPr lang="en-GB" b="1" i="1" dirty="0"/>
                        <a:t>4. It requires a lot of data</a:t>
                      </a:r>
                    </a:p>
                  </a:txBody>
                  <a:tcPr/>
                </a:tc>
                <a:extLst>
                  <a:ext uri="{0D108BD9-81ED-4DB2-BD59-A6C34878D82A}">
                    <a16:rowId xmlns:a16="http://schemas.microsoft.com/office/drawing/2014/main" val="10004"/>
                  </a:ext>
                </a:extLst>
              </a:tr>
              <a:tr h="638486">
                <a:tc>
                  <a:txBody>
                    <a:bodyPr/>
                    <a:lstStyle/>
                    <a:p>
                      <a:r>
                        <a:rPr lang="en-GB" sz="1800" b="1" i="1" dirty="0"/>
                        <a:t>5. Aligning business objectives and initiatives.</a:t>
                      </a:r>
                    </a:p>
                  </a:txBody>
                  <a:tcPr/>
                </a:tc>
                <a:tc>
                  <a:txBody>
                    <a:bodyPr/>
                    <a:lstStyle/>
                    <a:p>
                      <a:endParaRPr lang="en-GB" b="1" i="1" dirty="0"/>
                    </a:p>
                  </a:txBody>
                  <a:tcPr/>
                </a:tc>
                <a:extLst>
                  <a:ext uri="{0D108BD9-81ED-4DB2-BD59-A6C34878D82A}">
                    <a16:rowId xmlns:a16="http://schemas.microsoft.com/office/drawing/2014/main" val="10005"/>
                  </a:ext>
                </a:extLst>
              </a:tr>
            </a:tbl>
          </a:graphicData>
        </a:graphic>
      </p:graphicFrame>
      <p:sp>
        <p:nvSpPr>
          <p:cNvPr id="2" name="Rectangle 1"/>
          <p:cNvSpPr/>
          <p:nvPr/>
        </p:nvSpPr>
        <p:spPr>
          <a:xfrm>
            <a:off x="3617717" y="85469"/>
            <a:ext cx="4956566" cy="646331"/>
          </a:xfrm>
          <a:prstGeom prst="rect">
            <a:avLst/>
          </a:prstGeom>
        </p:spPr>
        <p:txBody>
          <a:bodyPr wrap="square">
            <a:spAutoFit/>
          </a:bodyPr>
          <a:lstStyle/>
          <a:p>
            <a:pPr algn="ctr"/>
            <a:r>
              <a:rPr lang="en-US" sz="3600" b="1" i="1" u="sng" dirty="0">
                <a:ln w="0"/>
                <a:gradFill>
                  <a:gsLst>
                    <a:gs pos="21000">
                      <a:srgbClr val="53575C"/>
                    </a:gs>
                    <a:gs pos="88000">
                      <a:srgbClr val="C5C7CA"/>
                    </a:gs>
                  </a:gsLst>
                  <a:lin ang="5400000"/>
                </a:gradFill>
              </a:rPr>
              <a:t>Quality Models</a:t>
            </a:r>
          </a:p>
        </p:txBody>
      </p:sp>
      <p:sp>
        <p:nvSpPr>
          <p:cNvPr id="3" name="TextBox 2"/>
          <p:cNvSpPr txBox="1"/>
          <p:nvPr/>
        </p:nvSpPr>
        <p:spPr>
          <a:xfrm>
            <a:off x="538062" y="621845"/>
            <a:ext cx="5203284" cy="830997"/>
          </a:xfrm>
          <a:prstGeom prst="rect">
            <a:avLst/>
          </a:prstGeom>
          <a:noFill/>
          <a:ln>
            <a:noFill/>
          </a:ln>
        </p:spPr>
        <p:txBody>
          <a:bodyPr wrap="square" rtlCol="0">
            <a:spAutoFit/>
          </a:bodyPr>
          <a:lstStyle/>
          <a:p>
            <a:pPr algn="ctr"/>
            <a:r>
              <a:rPr lang="en-GB" sz="2800" b="1" i="1" u="sng" dirty="0">
                <a:solidFill>
                  <a:schemeClr val="bg2">
                    <a:lumMod val="50000"/>
                  </a:schemeClr>
                </a:solidFill>
              </a:rPr>
              <a:t>BSC</a:t>
            </a:r>
            <a:r>
              <a:rPr lang="en-GB" sz="2000" b="1" i="1" u="sng" dirty="0"/>
              <a:t> </a:t>
            </a:r>
          </a:p>
          <a:p>
            <a:pPr algn="ctr"/>
            <a:r>
              <a:rPr lang="en-GB" sz="2000" b="1" i="1" u="sng" dirty="0"/>
              <a:t>Balance Score Card Model</a:t>
            </a:r>
            <a:endParaRPr lang="en-GB" sz="2800" b="1" i="1" u="sng" dirty="0"/>
          </a:p>
        </p:txBody>
      </p:sp>
      <p:sp>
        <p:nvSpPr>
          <p:cNvPr id="4" name="TextBox 3"/>
          <p:cNvSpPr txBox="1"/>
          <p:nvPr/>
        </p:nvSpPr>
        <p:spPr>
          <a:xfrm>
            <a:off x="7690047" y="1249491"/>
            <a:ext cx="3691677" cy="646331"/>
          </a:xfrm>
          <a:prstGeom prst="rect">
            <a:avLst/>
          </a:prstGeom>
          <a:noFill/>
        </p:spPr>
        <p:txBody>
          <a:bodyPr wrap="square" rtlCol="0">
            <a:spAutoFit/>
          </a:bodyPr>
          <a:lstStyle/>
          <a:p>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1968940795"/>
              </p:ext>
            </p:extLst>
          </p:nvPr>
        </p:nvGraphicFramePr>
        <p:xfrm>
          <a:off x="6325870" y="1398758"/>
          <a:ext cx="5637530" cy="3955415"/>
        </p:xfrm>
        <a:graphic>
          <a:graphicData uri="http://schemas.openxmlformats.org/drawingml/2006/table">
            <a:tbl>
              <a:tblPr firstRow="1" bandRow="1">
                <a:tableStyleId>{5C22544A-7EE6-4342-B048-85BDC9FD1C3A}</a:tableStyleId>
              </a:tblPr>
              <a:tblGrid>
                <a:gridCol w="2818765">
                  <a:extLst>
                    <a:ext uri="{9D8B030D-6E8A-4147-A177-3AD203B41FA5}">
                      <a16:colId xmlns:a16="http://schemas.microsoft.com/office/drawing/2014/main" val="20000"/>
                    </a:ext>
                  </a:extLst>
                </a:gridCol>
                <a:gridCol w="2818765">
                  <a:extLst>
                    <a:ext uri="{9D8B030D-6E8A-4147-A177-3AD203B41FA5}">
                      <a16:colId xmlns:a16="http://schemas.microsoft.com/office/drawing/2014/main" val="20001"/>
                    </a:ext>
                  </a:extLst>
                </a:gridCol>
              </a:tblGrid>
              <a:tr h="505460">
                <a:tc>
                  <a:txBody>
                    <a:bodyPr/>
                    <a:lstStyle/>
                    <a:p>
                      <a:pPr algn="ctr"/>
                      <a:r>
                        <a:rPr lang="en-GB" sz="2400" i="1" dirty="0"/>
                        <a:t>Positive </a:t>
                      </a:r>
                    </a:p>
                  </a:txBody>
                  <a:tcPr>
                    <a:solidFill>
                      <a:schemeClr val="tx2">
                        <a:lumMod val="75000"/>
                      </a:schemeClr>
                    </a:solidFill>
                  </a:tcPr>
                </a:tc>
                <a:tc>
                  <a:txBody>
                    <a:bodyPr/>
                    <a:lstStyle/>
                    <a:p>
                      <a:pPr algn="ctr"/>
                      <a:r>
                        <a:rPr lang="en-GB" sz="2400" i="1" dirty="0"/>
                        <a:t>Negative</a:t>
                      </a:r>
                    </a:p>
                  </a:txBody>
                  <a:tcPr>
                    <a:solidFill>
                      <a:schemeClr val="tx2">
                        <a:lumMod val="75000"/>
                      </a:schemeClr>
                    </a:solidFill>
                  </a:tcPr>
                </a:tc>
                <a:extLst>
                  <a:ext uri="{0D108BD9-81ED-4DB2-BD59-A6C34878D82A}">
                    <a16:rowId xmlns:a16="http://schemas.microsoft.com/office/drawing/2014/main" val="10000"/>
                  </a:ext>
                </a:extLst>
              </a:tr>
              <a:tr h="708025">
                <a:tc>
                  <a:txBody>
                    <a:bodyPr/>
                    <a:lstStyle/>
                    <a:p>
                      <a:r>
                        <a:rPr lang="en-GB" b="1" i="1" dirty="0"/>
                        <a:t>1. Better products at lower cost</a:t>
                      </a:r>
                    </a:p>
                  </a:txBody>
                  <a:tcPr/>
                </a:tc>
                <a:tc>
                  <a:txBody>
                    <a:bodyPr/>
                    <a:lstStyle/>
                    <a:p>
                      <a:r>
                        <a:rPr lang="en-GB" b="1" i="1" dirty="0"/>
                        <a:t>1. Require deep commitment</a:t>
                      </a:r>
                    </a:p>
                  </a:txBody>
                  <a:tcPr/>
                </a:tc>
                <a:extLst>
                  <a:ext uri="{0D108BD9-81ED-4DB2-BD59-A6C34878D82A}">
                    <a16:rowId xmlns:a16="http://schemas.microsoft.com/office/drawing/2014/main" val="10001"/>
                  </a:ext>
                </a:extLst>
              </a:tr>
              <a:tr h="444500">
                <a:tc>
                  <a:txBody>
                    <a:bodyPr/>
                    <a:lstStyle/>
                    <a:p>
                      <a:r>
                        <a:rPr lang="en-GB" b="1" i="1" dirty="0"/>
                        <a:t>2. Process focused</a:t>
                      </a:r>
                    </a:p>
                  </a:txBody>
                  <a:tcPr/>
                </a:tc>
                <a:tc>
                  <a:txBody>
                    <a:bodyPr/>
                    <a:lstStyle/>
                    <a:p>
                      <a:r>
                        <a:rPr lang="en-GB" b="1" i="1" dirty="0"/>
                        <a:t>2. Changes push back </a:t>
                      </a:r>
                    </a:p>
                  </a:txBody>
                  <a:tcPr/>
                </a:tc>
                <a:extLst>
                  <a:ext uri="{0D108BD9-81ED-4DB2-BD59-A6C34878D82A}">
                    <a16:rowId xmlns:a16="http://schemas.microsoft.com/office/drawing/2014/main" val="10002"/>
                  </a:ext>
                </a:extLst>
              </a:tr>
              <a:tr h="640080">
                <a:tc>
                  <a:txBody>
                    <a:bodyPr/>
                    <a:lstStyle/>
                    <a:p>
                      <a:r>
                        <a:rPr lang="en-GB" b="1" i="1" dirty="0"/>
                        <a:t>3. Leadership skills enhancement</a:t>
                      </a:r>
                    </a:p>
                  </a:txBody>
                  <a:tcPr/>
                </a:tc>
                <a:tc>
                  <a:txBody>
                    <a:bodyPr/>
                    <a:lstStyle/>
                    <a:p>
                      <a:r>
                        <a:rPr lang="en-GB" b="1" i="1" dirty="0"/>
                        <a:t>3. Full implementation requirements</a:t>
                      </a:r>
                    </a:p>
                  </a:txBody>
                  <a:tcPr/>
                </a:tc>
                <a:extLst>
                  <a:ext uri="{0D108BD9-81ED-4DB2-BD59-A6C34878D82A}">
                    <a16:rowId xmlns:a16="http://schemas.microsoft.com/office/drawing/2014/main" val="10003"/>
                  </a:ext>
                </a:extLst>
              </a:tr>
              <a:tr h="742950">
                <a:tc>
                  <a:txBody>
                    <a:bodyPr/>
                    <a:lstStyle/>
                    <a:p>
                      <a:pPr algn="l"/>
                      <a:r>
                        <a:rPr lang="en-GB" b="1" i="1" dirty="0"/>
                        <a:t>4. Encouraging innovation</a:t>
                      </a:r>
                    </a:p>
                  </a:txBody>
                  <a:tcPr/>
                </a:tc>
                <a:tc>
                  <a:txBody>
                    <a:bodyPr/>
                    <a:lstStyle/>
                    <a:p>
                      <a:r>
                        <a:rPr lang="en-GB" b="1" i="1" dirty="0"/>
                        <a:t>4. Employees constant training and coaching</a:t>
                      </a:r>
                    </a:p>
                  </a:txBody>
                  <a:tcPr/>
                </a:tc>
                <a:extLst>
                  <a:ext uri="{0D108BD9-81ED-4DB2-BD59-A6C34878D82A}">
                    <a16:rowId xmlns:a16="http://schemas.microsoft.com/office/drawing/2014/main" val="10004"/>
                  </a:ext>
                </a:extLst>
              </a:tr>
              <a:tr h="914400">
                <a:tc>
                  <a:txBody>
                    <a:bodyPr/>
                    <a:lstStyle/>
                    <a:p>
                      <a:r>
                        <a:rPr lang="en-GB" b="1" i="1" dirty="0"/>
                        <a:t>5. Organisational resources optimisation</a:t>
                      </a:r>
                    </a:p>
                  </a:txBody>
                  <a:tcPr/>
                </a:tc>
                <a:tc>
                  <a:txBody>
                    <a:bodyPr/>
                    <a:lstStyle/>
                    <a:p>
                      <a:r>
                        <a:rPr lang="en-GB" b="1" i="1" dirty="0"/>
                        <a:t>5. Constant collection/evaluation of statistic </a:t>
                      </a:r>
                    </a:p>
                  </a:txBody>
                  <a:tcPr/>
                </a:tc>
                <a:extLst>
                  <a:ext uri="{0D108BD9-81ED-4DB2-BD59-A6C34878D82A}">
                    <a16:rowId xmlns:a16="http://schemas.microsoft.com/office/drawing/2014/main" val="10005"/>
                  </a:ext>
                </a:extLst>
              </a:tr>
            </a:tbl>
          </a:graphicData>
        </a:graphic>
      </p:graphicFrame>
      <p:sp>
        <p:nvSpPr>
          <p:cNvPr id="7" name="TextBox 6"/>
          <p:cNvSpPr txBox="1"/>
          <p:nvPr/>
        </p:nvSpPr>
        <p:spPr>
          <a:xfrm>
            <a:off x="6582146" y="621845"/>
            <a:ext cx="5203284" cy="830997"/>
          </a:xfrm>
          <a:prstGeom prst="rect">
            <a:avLst/>
          </a:prstGeom>
          <a:noFill/>
          <a:ln>
            <a:noFill/>
          </a:ln>
        </p:spPr>
        <p:txBody>
          <a:bodyPr wrap="square" rtlCol="0">
            <a:spAutoFit/>
          </a:bodyPr>
          <a:lstStyle/>
          <a:p>
            <a:pPr algn="ctr"/>
            <a:r>
              <a:rPr lang="en-GB" sz="2800" b="1" i="1" u="sng" dirty="0">
                <a:solidFill>
                  <a:schemeClr val="bg2">
                    <a:lumMod val="50000"/>
                  </a:schemeClr>
                </a:solidFill>
              </a:rPr>
              <a:t>TQM</a:t>
            </a:r>
          </a:p>
          <a:p>
            <a:pPr algn="ctr"/>
            <a:r>
              <a:rPr lang="en-GB" sz="2000" b="1" i="1" u="sng" dirty="0"/>
              <a:t>Total Quality Management</a:t>
            </a:r>
            <a:endParaRPr lang="en-GB" sz="2800" b="1" i="1" u="sng" dirty="0"/>
          </a:p>
        </p:txBody>
      </p:sp>
      <p:sp>
        <p:nvSpPr>
          <p:cNvPr id="9" name="TextBox 8"/>
          <p:cNvSpPr txBox="1"/>
          <p:nvPr/>
        </p:nvSpPr>
        <p:spPr>
          <a:xfrm>
            <a:off x="6325870" y="5454650"/>
            <a:ext cx="6057265" cy="1015663"/>
          </a:xfrm>
          <a:prstGeom prst="rect">
            <a:avLst/>
          </a:prstGeom>
          <a:noFill/>
        </p:spPr>
        <p:txBody>
          <a:bodyPr wrap="square" rtlCol="0">
            <a:spAutoFit/>
          </a:bodyPr>
          <a:lstStyle/>
          <a:p>
            <a:r>
              <a:rPr lang="en-GB" sz="1400" b="1" i="1" dirty="0"/>
              <a:t>(</a:t>
            </a:r>
            <a:r>
              <a:rPr lang="en-GB" sz="1400" b="1" i="1" dirty="0" err="1"/>
              <a:t>Gartenstein</a:t>
            </a:r>
            <a:r>
              <a:rPr lang="en-GB" sz="1400" b="1" i="1" dirty="0"/>
              <a:t>, 2011)</a:t>
            </a:r>
          </a:p>
          <a:p>
            <a:r>
              <a:rPr lang="en-GB" sz="1400" b="1" i="1" dirty="0">
                <a:hlinkClick r:id="rId3">
                  <a:extLst>
                    <a:ext uri="{A12FA001-AC4F-418D-AE19-62706E023703}">
                      <ahyp:hlinkClr xmlns:ahyp="http://schemas.microsoft.com/office/drawing/2018/hyperlinkcolor" val="tx"/>
                    </a:ext>
                  </a:extLst>
                </a:hlinkClick>
              </a:rPr>
              <a:t>Source: </a:t>
            </a:r>
            <a:r>
              <a:rPr lang="en-GB" sz="1400" i="1" dirty="0">
                <a:solidFill>
                  <a:srgbClr val="0563C1"/>
                </a:solidFill>
                <a:hlinkClick r:id="rId3">
                  <a:extLst>
                    <a:ext uri="{A12FA001-AC4F-418D-AE19-62706E023703}">
                      <ahyp:hlinkClr xmlns:ahyp="http://schemas.microsoft.com/office/drawing/2018/hyperlinkcolor" val="tx"/>
                    </a:ext>
                  </a:extLst>
                </a:hlinkClick>
              </a:rPr>
              <a:t>https://smallbusiness.chron.com/advantages-disadvantages-total-quality-management-strategies-22160.html</a:t>
            </a:r>
            <a:r>
              <a:rPr lang="en-GB" sz="1400" i="1" dirty="0"/>
              <a:t>    </a:t>
            </a:r>
          </a:p>
          <a:p>
            <a:endParaRPr lang="en-GB" b="1" dirty="0"/>
          </a:p>
        </p:txBody>
      </p:sp>
      <p:sp>
        <p:nvSpPr>
          <p:cNvPr id="5" name="TextBox 4"/>
          <p:cNvSpPr txBox="1"/>
          <p:nvPr/>
        </p:nvSpPr>
        <p:spPr>
          <a:xfrm>
            <a:off x="176968" y="5388821"/>
            <a:ext cx="6398631" cy="738664"/>
          </a:xfrm>
          <a:prstGeom prst="rect">
            <a:avLst/>
          </a:prstGeom>
          <a:noFill/>
        </p:spPr>
        <p:txBody>
          <a:bodyPr wrap="square" rtlCol="0">
            <a:spAutoFit/>
          </a:bodyPr>
          <a:lstStyle/>
          <a:p>
            <a:r>
              <a:rPr lang="en-GB" sz="1400" b="1" i="1" dirty="0"/>
              <a:t>(</a:t>
            </a:r>
            <a:r>
              <a:rPr lang="en-GB" sz="1400" b="1" i="1" dirty="0" err="1"/>
              <a:t>Dannert</a:t>
            </a:r>
            <a:r>
              <a:rPr lang="en-GB" sz="1400" b="1" i="1" dirty="0"/>
              <a:t>, 2020)</a:t>
            </a:r>
          </a:p>
          <a:p>
            <a:r>
              <a:rPr lang="en-GB" sz="1400" b="1" i="1" dirty="0"/>
              <a:t>Source:  </a:t>
            </a:r>
            <a:r>
              <a:rPr lang="en-GB" sz="1400" i="1" dirty="0">
                <a:hlinkClick r:id="rId4"/>
              </a:rPr>
              <a:t>https://heartpace.com/blog/post/balanced-scorecard-in-2020-advantages-and-disadvantages/</a:t>
            </a:r>
            <a:r>
              <a:rPr lang="en-GB" sz="1400" i="1" dirty="0"/>
              <a:t> </a:t>
            </a:r>
          </a:p>
        </p:txBody>
      </p:sp>
      <p:sp>
        <p:nvSpPr>
          <p:cNvPr id="8" name="TextBox 7"/>
          <p:cNvSpPr txBox="1"/>
          <p:nvPr/>
        </p:nvSpPr>
        <p:spPr>
          <a:xfrm>
            <a:off x="176967" y="5985976"/>
            <a:ext cx="6398631" cy="954107"/>
          </a:xfrm>
          <a:prstGeom prst="rect">
            <a:avLst/>
          </a:prstGeom>
          <a:noFill/>
        </p:spPr>
        <p:txBody>
          <a:bodyPr wrap="square" rtlCol="0">
            <a:spAutoFit/>
          </a:bodyPr>
          <a:lstStyle/>
          <a:p>
            <a:r>
              <a:rPr lang="en-GB" sz="1400" b="1" i="1" dirty="0"/>
              <a:t>(</a:t>
            </a:r>
            <a:r>
              <a:rPr lang="en-GB" sz="1400" b="1" i="1" dirty="0" err="1"/>
              <a:t>Dzenopoljac</a:t>
            </a:r>
            <a:r>
              <a:rPr lang="en-GB" sz="1400" b="1" i="1" dirty="0"/>
              <a:t> and </a:t>
            </a:r>
            <a:r>
              <a:rPr lang="en-GB" sz="1400" b="1" i="1" dirty="0" err="1"/>
              <a:t>Janosevic</a:t>
            </a:r>
            <a:r>
              <a:rPr lang="en-GB" sz="1400" b="1" i="1" dirty="0"/>
              <a:t>, 2013)</a:t>
            </a:r>
          </a:p>
          <a:p>
            <a:r>
              <a:rPr lang="en-GB" sz="1400" b="1" i="1" dirty="0"/>
              <a:t>Source: </a:t>
            </a:r>
            <a:r>
              <a:rPr lang="en-GB" sz="1400" i="1" dirty="0">
                <a:hlinkClick r:id="rId5"/>
              </a:rPr>
              <a:t>https://www.researchgate.net/publication/306010707_The_Balanced_Scorecard_vs_Total_Quality_Management</a:t>
            </a:r>
            <a:r>
              <a:rPr lang="en-GB" sz="1400" i="1"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455C5A3-4A04-4014-92D2-9EE2E4CF461F}"/>
              </a:ext>
            </a:extLst>
          </p:cNvPr>
          <p:cNvSpPr txBox="1"/>
          <p:nvPr/>
        </p:nvSpPr>
        <p:spPr>
          <a:xfrm>
            <a:off x="6350696" y="350048"/>
            <a:ext cx="5203284" cy="523220"/>
          </a:xfrm>
          <a:prstGeom prst="rect">
            <a:avLst/>
          </a:prstGeom>
          <a:noFill/>
          <a:ln>
            <a:noFill/>
          </a:ln>
        </p:spPr>
        <p:txBody>
          <a:bodyPr wrap="square" rtlCol="0">
            <a:spAutoFit/>
          </a:bodyPr>
          <a:lstStyle/>
          <a:p>
            <a:pPr algn="ctr"/>
            <a:r>
              <a:rPr lang="en-GB" sz="2800" b="1" i="1" u="sng" dirty="0">
                <a:solidFill>
                  <a:schemeClr val="bg2">
                    <a:lumMod val="50000"/>
                  </a:schemeClr>
                </a:solidFill>
              </a:rPr>
              <a:t>TQM Benefits for TESCO</a:t>
            </a:r>
          </a:p>
        </p:txBody>
      </p:sp>
      <p:pic>
        <p:nvPicPr>
          <p:cNvPr id="10" name="Picture 9">
            <a:extLst>
              <a:ext uri="{FF2B5EF4-FFF2-40B4-BE49-F238E27FC236}">
                <a16:creationId xmlns:a16="http://schemas.microsoft.com/office/drawing/2014/main" id="{E75496B1-527F-47AF-AADE-D16447D478D9}"/>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40000"/>
                    </a14:imgEffect>
                    <a14:imgEffect>
                      <a14:brightnessContrast bright="-20000" contrast="20000"/>
                    </a14:imgEffect>
                  </a14:imgLayer>
                </a14:imgProps>
              </a:ext>
            </a:extLst>
          </a:blip>
          <a:srcRect t="1217"/>
          <a:stretch/>
        </p:blipFill>
        <p:spPr>
          <a:xfrm>
            <a:off x="290553" y="1488051"/>
            <a:ext cx="6060143" cy="3881897"/>
          </a:xfrm>
          <a:prstGeom prst="rect">
            <a:avLst/>
          </a:prstGeom>
        </p:spPr>
      </p:pic>
      <p:sp>
        <p:nvSpPr>
          <p:cNvPr id="11" name="TextBox 10">
            <a:extLst>
              <a:ext uri="{FF2B5EF4-FFF2-40B4-BE49-F238E27FC236}">
                <a16:creationId xmlns:a16="http://schemas.microsoft.com/office/drawing/2014/main" id="{B97B8C0D-75C9-4683-BC9A-F331BEB2C278}"/>
              </a:ext>
            </a:extLst>
          </p:cNvPr>
          <p:cNvSpPr txBox="1"/>
          <p:nvPr/>
        </p:nvSpPr>
        <p:spPr>
          <a:xfrm>
            <a:off x="6923314" y="1627833"/>
            <a:ext cx="4630666" cy="369332"/>
          </a:xfrm>
          <a:prstGeom prst="rect">
            <a:avLst/>
          </a:prstGeom>
          <a:noFill/>
        </p:spPr>
        <p:txBody>
          <a:bodyPr wrap="square" rtlCol="0">
            <a:spAutoFit/>
          </a:bodyPr>
          <a:lstStyle/>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DA7006DB-C28C-4715-99C6-91F001BF85B0}"/>
              </a:ext>
            </a:extLst>
          </p:cNvPr>
          <p:cNvSpPr txBox="1"/>
          <p:nvPr/>
        </p:nvSpPr>
        <p:spPr>
          <a:xfrm>
            <a:off x="6923314" y="2690335"/>
            <a:ext cx="5203284" cy="3970318"/>
          </a:xfrm>
          <a:prstGeom prst="rect">
            <a:avLst/>
          </a:prstGeom>
          <a:noFill/>
        </p:spPr>
        <p:txBody>
          <a:bodyPr wrap="square" rtlCol="0">
            <a:spAutoFit/>
          </a:bodyPr>
          <a:lstStyle/>
          <a:p>
            <a:pPr marL="285750" indent="-285750">
              <a:buFont typeface="Arial" panose="020B0604020202020204" pitchFamily="34" charset="0"/>
              <a:buChar char="•"/>
            </a:pPr>
            <a:r>
              <a:rPr lang="en-GB" b="1" i="1" dirty="0"/>
              <a:t>Improved quality control of the suppliers </a:t>
            </a:r>
          </a:p>
          <a:p>
            <a:pPr marL="285750" indent="-285750">
              <a:buFont typeface="Arial" panose="020B0604020202020204" pitchFamily="34" charset="0"/>
              <a:buChar char="•"/>
            </a:pPr>
            <a:endParaRPr lang="en-GB" b="1" i="1" dirty="0"/>
          </a:p>
          <a:p>
            <a:pPr marL="285750" indent="-285750">
              <a:buFont typeface="Arial" panose="020B0604020202020204" pitchFamily="34" charset="0"/>
              <a:buChar char="•"/>
            </a:pPr>
            <a:r>
              <a:rPr lang="en-GB" b="1" i="1" dirty="0"/>
              <a:t>Effective problem-solving process</a:t>
            </a:r>
          </a:p>
          <a:p>
            <a:pPr marL="285750" indent="-285750">
              <a:buFont typeface="Arial" panose="020B0604020202020204" pitchFamily="34" charset="0"/>
              <a:buChar char="•"/>
            </a:pPr>
            <a:endParaRPr lang="en-GB" b="1" i="1" dirty="0"/>
          </a:p>
          <a:p>
            <a:pPr marL="285750" indent="-285750">
              <a:buFont typeface="Arial" panose="020B0604020202020204" pitchFamily="34" charset="0"/>
              <a:buChar char="•"/>
            </a:pPr>
            <a:r>
              <a:rPr lang="en-GB" b="1" i="1" dirty="0"/>
              <a:t>Enhanced employee engagement and motivation</a:t>
            </a:r>
            <a:endParaRPr lang="ru-RU" b="1" i="1" dirty="0"/>
          </a:p>
          <a:p>
            <a:pPr marL="285750" indent="-285750">
              <a:buFont typeface="Arial" panose="020B0604020202020204" pitchFamily="34" charset="0"/>
              <a:buChar char="•"/>
            </a:pPr>
            <a:endParaRPr lang="ru-RU" b="1" i="1" dirty="0"/>
          </a:p>
          <a:p>
            <a:endParaRPr lang="ru-RU" b="1" i="1" dirty="0"/>
          </a:p>
          <a:p>
            <a:endParaRPr lang="ru-RU" b="1" i="1" dirty="0"/>
          </a:p>
          <a:p>
            <a:endParaRPr lang="ru-RU" b="1" i="1" dirty="0"/>
          </a:p>
          <a:p>
            <a:endParaRPr lang="ru-RU" b="1" i="1" dirty="0"/>
          </a:p>
          <a:p>
            <a:endParaRPr lang="ru-RU" b="1" i="1" dirty="0"/>
          </a:p>
          <a:p>
            <a:endParaRPr lang="ru-RU" b="1" i="1" dirty="0"/>
          </a:p>
          <a:p>
            <a:r>
              <a:rPr lang="ru-RU" sz="1600" b="1" i="1" dirty="0"/>
              <a:t>(</a:t>
            </a:r>
            <a:r>
              <a:rPr lang="en-GB" sz="1600" b="1" i="1" dirty="0" err="1"/>
              <a:t>Jalaliyoon</a:t>
            </a:r>
            <a:r>
              <a:rPr lang="en-GB" sz="1600" b="1" i="1" dirty="0"/>
              <a:t>, 2010)</a:t>
            </a:r>
            <a:endParaRPr lang="ru-RU" sz="1600" b="1" i="1" dirty="0"/>
          </a:p>
          <a:p>
            <a:r>
              <a:rPr lang="en-GB" sz="1600" b="1" i="1" dirty="0">
                <a:hlinkClick r:id="rId4">
                  <a:extLst>
                    <a:ext uri="{A12FA001-AC4F-418D-AE19-62706E023703}">
                      <ahyp:hlinkClr xmlns:ahyp="http://schemas.microsoft.com/office/drawing/2018/hyperlinkcolor" val="tx"/>
                    </a:ext>
                  </a:extLst>
                </a:hlinkClick>
              </a:rPr>
              <a:t>Source: </a:t>
            </a:r>
            <a:r>
              <a:rPr lang="en-GB" sz="1600" i="1" dirty="0">
                <a:solidFill>
                  <a:srgbClr val="0563C1"/>
                </a:solidFill>
                <a:hlinkClick r:id="rId4">
                  <a:extLst>
                    <a:ext uri="{A12FA001-AC4F-418D-AE19-62706E023703}">
                      <ahyp:hlinkClr xmlns:ahyp="http://schemas.microsoft.com/office/drawing/2018/hyperlinkcolor" val="tx"/>
                    </a:ext>
                  </a:extLst>
                </a:hlinkClick>
              </a:rPr>
              <a:t>http://www.ipedr.com/vol2/35-P20005.pdf</a:t>
            </a:r>
            <a:r>
              <a:rPr lang="ru-RU" sz="1600" i="1" dirty="0"/>
              <a:t> </a:t>
            </a:r>
            <a:endParaRPr lang="en-GB" sz="1600" i="1" dirty="0"/>
          </a:p>
        </p:txBody>
      </p:sp>
    </p:spTree>
    <p:extLst>
      <p:ext uri="{BB962C8B-B14F-4D97-AF65-F5344CB8AC3E}">
        <p14:creationId xmlns:p14="http://schemas.microsoft.com/office/powerpoint/2010/main" val="1089699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5" name="Straight Connector 14"/>
          <p:cNvCxnSpPr/>
          <p:nvPr/>
        </p:nvCxnSpPr>
        <p:spPr>
          <a:xfrm flipV="1">
            <a:off x="751002" y="3398363"/>
            <a:ext cx="10693138" cy="35350"/>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6102285" y="372309"/>
            <a:ext cx="0" cy="6143920"/>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4" name="Flowchart: Connector 3"/>
          <p:cNvSpPr/>
          <p:nvPr/>
        </p:nvSpPr>
        <p:spPr>
          <a:xfrm>
            <a:off x="4983637" y="2346047"/>
            <a:ext cx="2224726" cy="2196445"/>
          </a:xfrm>
          <a:prstGeom prst="flowChartConnector">
            <a:avLst/>
          </a:prstGeom>
          <a:ln w="5715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TESCO</a:t>
            </a:r>
          </a:p>
        </p:txBody>
      </p:sp>
      <p:sp>
        <p:nvSpPr>
          <p:cNvPr id="7" name="Rectangle 6"/>
          <p:cNvSpPr/>
          <p:nvPr/>
        </p:nvSpPr>
        <p:spPr>
          <a:xfrm>
            <a:off x="10587320" y="4102308"/>
            <a:ext cx="1713639" cy="1938992"/>
          </a:xfrm>
          <a:prstGeom prst="rect">
            <a:avLst/>
          </a:prstGeom>
        </p:spPr>
        <p:txBody>
          <a:bodyPr wrap="square">
            <a:spAutoFit/>
          </a:bodyPr>
          <a:lstStyle/>
          <a:p>
            <a:pPr algn="ctr"/>
            <a:r>
              <a:rPr lang="en-US" sz="12000" b="1" dirty="0">
                <a:ln w="0"/>
                <a:gradFill>
                  <a:gsLst>
                    <a:gs pos="21000">
                      <a:srgbClr val="53575C"/>
                    </a:gs>
                    <a:gs pos="88000">
                      <a:srgbClr val="C5C7CA"/>
                    </a:gs>
                  </a:gsLst>
                  <a:lin ang="5400000"/>
                </a:gradFill>
              </a:rPr>
              <a:t>T</a:t>
            </a:r>
          </a:p>
        </p:txBody>
      </p:sp>
      <p:sp>
        <p:nvSpPr>
          <p:cNvPr id="8" name="Rectangle 7"/>
          <p:cNvSpPr/>
          <p:nvPr/>
        </p:nvSpPr>
        <p:spPr>
          <a:xfrm>
            <a:off x="-231741" y="776387"/>
            <a:ext cx="1713639" cy="1938992"/>
          </a:xfrm>
          <a:prstGeom prst="rect">
            <a:avLst/>
          </a:prstGeom>
        </p:spPr>
        <p:txBody>
          <a:bodyPr wrap="square">
            <a:spAutoFit/>
          </a:bodyPr>
          <a:lstStyle/>
          <a:p>
            <a:pPr algn="ctr"/>
            <a:r>
              <a:rPr lang="en-US" sz="12000" b="1" dirty="0">
                <a:ln w="0"/>
                <a:gradFill>
                  <a:gsLst>
                    <a:gs pos="21000">
                      <a:srgbClr val="53575C"/>
                    </a:gs>
                    <a:gs pos="88000">
                      <a:srgbClr val="C5C7CA"/>
                    </a:gs>
                  </a:gsLst>
                  <a:lin ang="5400000"/>
                </a:gradFill>
              </a:rPr>
              <a:t>S</a:t>
            </a:r>
          </a:p>
        </p:txBody>
      </p:sp>
      <p:sp>
        <p:nvSpPr>
          <p:cNvPr id="9" name="Rectangle 8"/>
          <p:cNvSpPr/>
          <p:nvPr/>
        </p:nvSpPr>
        <p:spPr>
          <a:xfrm>
            <a:off x="10469444" y="790293"/>
            <a:ext cx="1713639" cy="1938992"/>
          </a:xfrm>
          <a:prstGeom prst="rect">
            <a:avLst/>
          </a:prstGeom>
          <a:noFill/>
        </p:spPr>
        <p:txBody>
          <a:bodyPr wrap="square">
            <a:spAutoFit/>
          </a:bodyPr>
          <a:lstStyle/>
          <a:p>
            <a:pPr algn="ctr"/>
            <a:r>
              <a:rPr lang="en-US" sz="12000" b="1" dirty="0">
                <a:ln w="0"/>
                <a:gradFill>
                  <a:gsLst>
                    <a:gs pos="21000">
                      <a:srgbClr val="53575C"/>
                    </a:gs>
                    <a:gs pos="88000">
                      <a:srgbClr val="C5C7CA"/>
                    </a:gs>
                  </a:gsLst>
                  <a:lin ang="5400000"/>
                </a:gradFill>
              </a:rPr>
              <a:t>W</a:t>
            </a:r>
          </a:p>
        </p:txBody>
      </p:sp>
      <p:sp>
        <p:nvSpPr>
          <p:cNvPr id="10" name="Rectangle 9"/>
          <p:cNvSpPr/>
          <p:nvPr/>
        </p:nvSpPr>
        <p:spPr>
          <a:xfrm>
            <a:off x="-221318" y="4097459"/>
            <a:ext cx="1713638" cy="1938992"/>
          </a:xfrm>
          <a:prstGeom prst="rect">
            <a:avLst/>
          </a:prstGeom>
        </p:spPr>
        <p:txBody>
          <a:bodyPr wrap="square">
            <a:spAutoFit/>
          </a:bodyPr>
          <a:lstStyle/>
          <a:p>
            <a:pPr algn="ctr"/>
            <a:r>
              <a:rPr lang="en-US" sz="12000" b="1" dirty="0">
                <a:ln w="0"/>
                <a:gradFill>
                  <a:gsLst>
                    <a:gs pos="21000">
                      <a:srgbClr val="53575C"/>
                    </a:gs>
                    <a:gs pos="88000">
                      <a:srgbClr val="C5C7CA"/>
                    </a:gs>
                  </a:gsLst>
                  <a:lin ang="5400000"/>
                </a:gradFill>
              </a:rPr>
              <a:t>O</a:t>
            </a:r>
          </a:p>
        </p:txBody>
      </p:sp>
      <p:sp>
        <p:nvSpPr>
          <p:cNvPr id="32" name="TextBox 31"/>
          <p:cNvSpPr txBox="1"/>
          <p:nvPr/>
        </p:nvSpPr>
        <p:spPr>
          <a:xfrm>
            <a:off x="2219185" y="187643"/>
            <a:ext cx="1361576" cy="369332"/>
          </a:xfrm>
          <a:prstGeom prst="rect">
            <a:avLst/>
          </a:prstGeom>
          <a:noFill/>
        </p:spPr>
        <p:txBody>
          <a:bodyPr wrap="square" rtlCol="0">
            <a:spAutoFit/>
          </a:bodyPr>
          <a:lstStyle/>
          <a:p>
            <a:r>
              <a:rPr lang="en-GB" b="1" u="sng" dirty="0">
                <a:solidFill>
                  <a:schemeClr val="bg1">
                    <a:lumMod val="65000"/>
                  </a:schemeClr>
                </a:solidFill>
              </a:rPr>
              <a:t>STRENGTHS</a:t>
            </a:r>
          </a:p>
        </p:txBody>
      </p:sp>
      <p:sp>
        <p:nvSpPr>
          <p:cNvPr id="33" name="TextBox 32"/>
          <p:cNvSpPr txBox="1"/>
          <p:nvPr/>
        </p:nvSpPr>
        <p:spPr>
          <a:xfrm>
            <a:off x="8259176" y="187643"/>
            <a:ext cx="1713639" cy="369332"/>
          </a:xfrm>
          <a:prstGeom prst="rect">
            <a:avLst/>
          </a:prstGeom>
          <a:noFill/>
        </p:spPr>
        <p:txBody>
          <a:bodyPr wrap="square" rtlCol="0">
            <a:spAutoFit/>
          </a:bodyPr>
          <a:lstStyle/>
          <a:p>
            <a:r>
              <a:rPr lang="en-GB" b="1" u="sng" dirty="0">
                <a:solidFill>
                  <a:schemeClr val="bg1">
                    <a:lumMod val="65000"/>
                  </a:schemeClr>
                </a:solidFill>
              </a:rPr>
              <a:t>WEAKNESSES</a:t>
            </a:r>
          </a:p>
        </p:txBody>
      </p:sp>
      <p:sp>
        <p:nvSpPr>
          <p:cNvPr id="34" name="TextBox 33"/>
          <p:cNvSpPr txBox="1"/>
          <p:nvPr/>
        </p:nvSpPr>
        <p:spPr>
          <a:xfrm>
            <a:off x="1991383" y="3612860"/>
            <a:ext cx="1853194" cy="369332"/>
          </a:xfrm>
          <a:prstGeom prst="rect">
            <a:avLst/>
          </a:prstGeom>
          <a:noFill/>
        </p:spPr>
        <p:txBody>
          <a:bodyPr wrap="square" rtlCol="0">
            <a:spAutoFit/>
          </a:bodyPr>
          <a:lstStyle/>
          <a:p>
            <a:r>
              <a:rPr lang="en-GB" b="1" u="sng" dirty="0">
                <a:solidFill>
                  <a:schemeClr val="bg1">
                    <a:lumMod val="65000"/>
                  </a:schemeClr>
                </a:solidFill>
              </a:rPr>
              <a:t>OPPORTUNITIES</a:t>
            </a:r>
          </a:p>
        </p:txBody>
      </p:sp>
      <p:sp>
        <p:nvSpPr>
          <p:cNvPr id="35" name="TextBox 34"/>
          <p:cNvSpPr txBox="1"/>
          <p:nvPr/>
        </p:nvSpPr>
        <p:spPr>
          <a:xfrm>
            <a:off x="8589058" y="3603241"/>
            <a:ext cx="1053873" cy="369332"/>
          </a:xfrm>
          <a:prstGeom prst="rect">
            <a:avLst/>
          </a:prstGeom>
          <a:noFill/>
        </p:spPr>
        <p:txBody>
          <a:bodyPr wrap="square" rtlCol="0">
            <a:spAutoFit/>
          </a:bodyPr>
          <a:lstStyle/>
          <a:p>
            <a:r>
              <a:rPr lang="en-GB" b="1" u="sng" dirty="0">
                <a:solidFill>
                  <a:schemeClr val="bg1">
                    <a:lumMod val="65000"/>
                  </a:schemeClr>
                </a:solidFill>
              </a:rPr>
              <a:t>THREATS</a:t>
            </a:r>
          </a:p>
        </p:txBody>
      </p:sp>
      <p:sp>
        <p:nvSpPr>
          <p:cNvPr id="36" name="TextBox 35"/>
          <p:cNvSpPr txBox="1"/>
          <p:nvPr/>
        </p:nvSpPr>
        <p:spPr>
          <a:xfrm>
            <a:off x="1032390" y="923985"/>
            <a:ext cx="5129603" cy="2308324"/>
          </a:xfrm>
          <a:prstGeom prst="rect">
            <a:avLst/>
          </a:prstGeom>
          <a:noFill/>
        </p:spPr>
        <p:txBody>
          <a:bodyPr wrap="square" rtlCol="0">
            <a:spAutoFit/>
          </a:bodyPr>
          <a:lstStyle/>
          <a:p>
            <a:pPr marL="285750" indent="-285750">
              <a:buFont typeface="Arial" panose="020B0604020202020204" pitchFamily="34" charset="0"/>
              <a:buChar char="•"/>
            </a:pPr>
            <a:r>
              <a:rPr lang="en-GB" b="1" i="1" dirty="0"/>
              <a:t>CRM – Club Cart </a:t>
            </a:r>
          </a:p>
          <a:p>
            <a:pPr marL="285750" indent="-285750">
              <a:buFont typeface="Arial" panose="020B0604020202020204" pitchFamily="34" charset="0"/>
              <a:buChar char="•"/>
            </a:pPr>
            <a:r>
              <a:rPr lang="en-GB" i="1" dirty="0"/>
              <a:t>COVID-19 Business adaptivity (10.5% growth)</a:t>
            </a:r>
          </a:p>
          <a:p>
            <a:pPr marL="285750" indent="-285750">
              <a:buFont typeface="Arial" panose="020B0604020202020204" pitchFamily="34" charset="0"/>
              <a:buChar char="•"/>
            </a:pPr>
            <a:r>
              <a:rPr lang="en-GB" i="1" dirty="0"/>
              <a:t>Integration with </a:t>
            </a:r>
            <a:r>
              <a:rPr lang="en-GB" i="1" dirty="0" err="1"/>
              <a:t>Dunnhumby</a:t>
            </a:r>
            <a:r>
              <a:rPr lang="en-GB" i="1" dirty="0"/>
              <a:t> </a:t>
            </a:r>
            <a:endParaRPr lang="en-GB" b="1" i="1" dirty="0"/>
          </a:p>
          <a:p>
            <a:pPr marL="285750" indent="-285750">
              <a:buFont typeface="Arial" panose="020B0604020202020204" pitchFamily="34" charset="0"/>
              <a:buChar char="•"/>
            </a:pPr>
            <a:r>
              <a:rPr lang="en-GB" i="1" dirty="0"/>
              <a:t>Multifaceted business (Bank, Insurance, etc.)</a:t>
            </a:r>
          </a:p>
          <a:p>
            <a:pPr marL="285750" indent="-285750">
              <a:buFont typeface="Arial" panose="020B0604020202020204" pitchFamily="34" charset="0"/>
              <a:buChar char="•"/>
            </a:pPr>
            <a:r>
              <a:rPr lang="en-GB" i="1" dirty="0"/>
              <a:t>Strong online presence </a:t>
            </a:r>
          </a:p>
          <a:p>
            <a:pPr marL="285750" indent="-285750">
              <a:buFont typeface="Arial" panose="020B0604020202020204" pitchFamily="34" charset="0"/>
              <a:buChar char="•"/>
            </a:pPr>
            <a:r>
              <a:rPr lang="en-GB" i="1" dirty="0"/>
              <a:t>Delivery service</a:t>
            </a:r>
          </a:p>
          <a:p>
            <a:pPr marL="285750" indent="-285750">
              <a:buFont typeface="Arial" panose="020B0604020202020204" pitchFamily="34" charset="0"/>
              <a:buChar char="•"/>
            </a:pPr>
            <a:r>
              <a:rPr lang="en-GB" i="1" dirty="0"/>
              <a:t>Digitalisation</a:t>
            </a:r>
          </a:p>
          <a:p>
            <a:pPr marL="285750" indent="-285750">
              <a:buFont typeface="Arial" panose="020B0604020202020204" pitchFamily="34" charset="0"/>
              <a:buChar char="•"/>
            </a:pPr>
            <a:endParaRPr lang="en-GB" dirty="0"/>
          </a:p>
        </p:txBody>
      </p:sp>
      <p:sp>
        <p:nvSpPr>
          <p:cNvPr id="37" name="TextBox 36"/>
          <p:cNvSpPr txBox="1"/>
          <p:nvPr/>
        </p:nvSpPr>
        <p:spPr>
          <a:xfrm>
            <a:off x="6829664" y="925585"/>
            <a:ext cx="4134761" cy="2585323"/>
          </a:xfrm>
          <a:prstGeom prst="rect">
            <a:avLst/>
          </a:prstGeom>
          <a:noFill/>
        </p:spPr>
        <p:txBody>
          <a:bodyPr wrap="square" rtlCol="0">
            <a:spAutoFit/>
          </a:bodyPr>
          <a:lstStyle/>
          <a:p>
            <a:pPr marL="285750" indent="-285750">
              <a:buFont typeface="Arial" panose="020B0604020202020204" pitchFamily="34" charset="0"/>
              <a:buChar char="•"/>
            </a:pPr>
            <a:r>
              <a:rPr lang="en-GB" i="1" dirty="0"/>
              <a:t>Silber security issues </a:t>
            </a:r>
          </a:p>
          <a:p>
            <a:pPr marL="285750" indent="-285750">
              <a:buFont typeface="Arial" panose="020B0604020202020204" pitchFamily="34" charset="0"/>
              <a:buChar char="•"/>
            </a:pPr>
            <a:r>
              <a:rPr lang="en-GB" i="1" dirty="0"/>
              <a:t>Data retention and storage</a:t>
            </a:r>
          </a:p>
          <a:p>
            <a:pPr marL="285750" indent="-285750">
              <a:buFont typeface="Arial" panose="020B0604020202020204" pitchFamily="34" charset="0"/>
              <a:buChar char="•"/>
            </a:pPr>
            <a:r>
              <a:rPr lang="en-GB" b="1" i="1" dirty="0"/>
              <a:t>Suppliers' ethical practices control</a:t>
            </a:r>
          </a:p>
          <a:p>
            <a:pPr marL="285750" indent="-285750">
              <a:buFont typeface="Arial" panose="020B0604020202020204" pitchFamily="34" charset="0"/>
              <a:buChar char="•"/>
            </a:pPr>
            <a:r>
              <a:rPr lang="en-GB" i="1" dirty="0"/>
              <a:t>Quality control </a:t>
            </a:r>
          </a:p>
          <a:p>
            <a:pPr marL="285750" indent="-285750">
              <a:buFont typeface="Arial" panose="020B0604020202020204" pitchFamily="34" charset="0"/>
              <a:buChar char="•"/>
            </a:pPr>
            <a:r>
              <a:rPr lang="en-GB" i="1" dirty="0"/>
              <a:t>Inventory management issues</a:t>
            </a:r>
          </a:p>
          <a:p>
            <a:pPr marL="285750" indent="-285750">
              <a:buFont typeface="Arial" panose="020B0604020202020204" pitchFamily="34" charset="0"/>
              <a:buChar char="•"/>
            </a:pPr>
            <a:r>
              <a:rPr lang="en-GB" i="1" dirty="0"/>
              <a:t>Food safety issues</a:t>
            </a:r>
          </a:p>
          <a:p>
            <a:pPr marL="285750" indent="-285750">
              <a:buFont typeface="Arial" panose="020B0604020202020204" pitchFamily="34" charset="0"/>
              <a:buChar char="•"/>
            </a:pPr>
            <a:endParaRPr lang="en-GB" dirty="0"/>
          </a:p>
          <a:p>
            <a:r>
              <a:rPr lang="en-GB" dirty="0"/>
              <a:t>              </a:t>
            </a:r>
          </a:p>
          <a:p>
            <a:pPr marL="285750" indent="-285750">
              <a:buFont typeface="Arial" panose="020B0604020202020204" pitchFamily="34" charset="0"/>
              <a:buChar char="•"/>
            </a:pPr>
            <a:endParaRPr lang="en-GB" dirty="0"/>
          </a:p>
        </p:txBody>
      </p:sp>
      <p:sp>
        <p:nvSpPr>
          <p:cNvPr id="38" name="TextBox 37"/>
          <p:cNvSpPr txBox="1"/>
          <p:nvPr/>
        </p:nvSpPr>
        <p:spPr>
          <a:xfrm>
            <a:off x="1203621" y="4324625"/>
            <a:ext cx="4686863" cy="1754326"/>
          </a:xfrm>
          <a:prstGeom prst="rect">
            <a:avLst/>
          </a:prstGeom>
          <a:noFill/>
        </p:spPr>
        <p:txBody>
          <a:bodyPr wrap="square" rtlCol="0">
            <a:spAutoFit/>
          </a:bodyPr>
          <a:lstStyle/>
          <a:p>
            <a:pPr marL="285750" indent="-285750">
              <a:buFont typeface="Arial" panose="020B0604020202020204" pitchFamily="34" charset="0"/>
              <a:buChar char="•"/>
            </a:pPr>
            <a:r>
              <a:rPr lang="en-GB" i="1" dirty="0"/>
              <a:t>Growth of online Grocery Sales</a:t>
            </a:r>
          </a:p>
          <a:p>
            <a:pPr marL="285750" indent="-285750">
              <a:buFont typeface="Arial" panose="020B0604020202020204" pitchFamily="34" charset="0"/>
              <a:buChar char="•"/>
            </a:pPr>
            <a:r>
              <a:rPr lang="en-GB" i="1" dirty="0"/>
              <a:t>High-Unemployment Rates (16-24 years old)</a:t>
            </a:r>
          </a:p>
          <a:p>
            <a:pPr marL="285750" indent="-285750">
              <a:buFont typeface="Arial" panose="020B0604020202020204" pitchFamily="34" charset="0"/>
              <a:buChar char="•"/>
            </a:pPr>
            <a:r>
              <a:rPr lang="en-GB" i="1" dirty="0"/>
              <a:t>Vegan trends</a:t>
            </a:r>
          </a:p>
          <a:p>
            <a:pPr marL="285750" indent="-285750">
              <a:buFont typeface="Arial" panose="020B0604020202020204" pitchFamily="34" charset="0"/>
              <a:buChar char="•"/>
            </a:pPr>
            <a:r>
              <a:rPr lang="en-GB" b="1" i="1" dirty="0"/>
              <a:t>Social Supermarket (minimal food waste)</a:t>
            </a:r>
          </a:p>
          <a:p>
            <a:pPr marL="285750" indent="-285750">
              <a:buFont typeface="Arial" panose="020B0604020202020204" pitchFamily="34" charset="0"/>
              <a:buChar char="•"/>
            </a:pPr>
            <a:r>
              <a:rPr lang="en-GB" i="1" dirty="0"/>
              <a:t>AI and Machine Learning development</a:t>
            </a:r>
          </a:p>
          <a:p>
            <a:r>
              <a:rPr lang="en-GB" dirty="0"/>
              <a:t>                                                  </a:t>
            </a:r>
            <a:endParaRPr lang="en-GB" b="1" dirty="0"/>
          </a:p>
        </p:txBody>
      </p:sp>
      <p:sp>
        <p:nvSpPr>
          <p:cNvPr id="39" name="TextBox 38"/>
          <p:cNvSpPr txBox="1"/>
          <p:nvPr/>
        </p:nvSpPr>
        <p:spPr>
          <a:xfrm>
            <a:off x="6865179" y="4327287"/>
            <a:ext cx="4461085" cy="1200329"/>
          </a:xfrm>
          <a:prstGeom prst="rect">
            <a:avLst/>
          </a:prstGeom>
          <a:noFill/>
        </p:spPr>
        <p:txBody>
          <a:bodyPr wrap="square" rtlCol="0">
            <a:spAutoFit/>
          </a:bodyPr>
          <a:lstStyle/>
          <a:p>
            <a:pPr marL="285750" indent="-285750">
              <a:buFont typeface="Arial" panose="020B0604020202020204" pitchFamily="34" charset="0"/>
              <a:buChar char="•"/>
            </a:pPr>
            <a:r>
              <a:rPr lang="en-GB" i="1" dirty="0"/>
              <a:t>Brexit and Supply Chain</a:t>
            </a:r>
          </a:p>
          <a:p>
            <a:pPr marL="285750" indent="-285750">
              <a:buFont typeface="Arial" panose="020B0604020202020204" pitchFamily="34" charset="0"/>
              <a:buChar char="•"/>
            </a:pPr>
            <a:r>
              <a:rPr lang="en-GB" b="1" i="1" dirty="0"/>
              <a:t>Hackers  </a:t>
            </a:r>
          </a:p>
          <a:p>
            <a:pPr marL="285750" indent="-285750">
              <a:buFont typeface="Arial" panose="020B0604020202020204" pitchFamily="34" charset="0"/>
              <a:buChar char="•"/>
            </a:pPr>
            <a:r>
              <a:rPr lang="en-GB" i="1" dirty="0"/>
              <a:t>COVID-19 pandemic </a:t>
            </a:r>
          </a:p>
          <a:p>
            <a:pPr marL="285750" indent="-285750">
              <a:buFont typeface="Arial" panose="020B0604020202020204" pitchFamily="34" charset="0"/>
              <a:buChar char="•"/>
            </a:pPr>
            <a:r>
              <a:rPr lang="en-GB" i="1" dirty="0"/>
              <a:t>Competitors and </a:t>
            </a:r>
            <a:r>
              <a:rPr lang="en-GB" i="1"/>
              <a:t>customers retention</a:t>
            </a:r>
            <a:endParaRPr lang="en-GB" i="1" dirty="0"/>
          </a:p>
        </p:txBody>
      </p:sp>
      <p:sp>
        <p:nvSpPr>
          <p:cNvPr id="2" name="Arrow: Chevron 1"/>
          <p:cNvSpPr/>
          <p:nvPr/>
        </p:nvSpPr>
        <p:spPr>
          <a:xfrm>
            <a:off x="5398584" y="3700866"/>
            <a:ext cx="339362" cy="174087"/>
          </a:xfrm>
          <a:prstGeom prst="chevron">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Arrow: Chevron 17"/>
          <p:cNvSpPr/>
          <p:nvPr/>
        </p:nvSpPr>
        <p:spPr>
          <a:xfrm>
            <a:off x="5796773" y="3700865"/>
            <a:ext cx="339362" cy="174087"/>
          </a:xfrm>
          <a:prstGeom prst="chevron">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Chevron 18"/>
          <p:cNvSpPr/>
          <p:nvPr/>
        </p:nvSpPr>
        <p:spPr>
          <a:xfrm>
            <a:off x="6161993" y="3706451"/>
            <a:ext cx="339362" cy="174087"/>
          </a:xfrm>
          <a:prstGeom prst="chevron">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Arrow: Chevron 19"/>
          <p:cNvSpPr/>
          <p:nvPr/>
        </p:nvSpPr>
        <p:spPr>
          <a:xfrm>
            <a:off x="6527213" y="3700864"/>
            <a:ext cx="339362" cy="174087"/>
          </a:xfrm>
          <a:prstGeom prst="chevron">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617717" y="0"/>
            <a:ext cx="4956566" cy="646331"/>
          </a:xfrm>
          <a:prstGeom prst="rect">
            <a:avLst/>
          </a:prstGeom>
        </p:spPr>
        <p:txBody>
          <a:bodyPr wrap="square">
            <a:spAutoFit/>
          </a:bodyPr>
          <a:lstStyle/>
          <a:p>
            <a:pPr algn="ctr"/>
            <a:r>
              <a:rPr lang="en-US" sz="3600" b="1" i="1" u="sng" dirty="0">
                <a:ln w="0"/>
                <a:gradFill>
                  <a:gsLst>
                    <a:gs pos="21000">
                      <a:srgbClr val="53575C"/>
                    </a:gs>
                    <a:gs pos="88000">
                      <a:srgbClr val="C5C7CA"/>
                    </a:gs>
                  </a:gsLst>
                  <a:lin ang="5400000"/>
                </a:gradFill>
              </a:rPr>
              <a:t>References </a:t>
            </a:r>
          </a:p>
        </p:txBody>
      </p:sp>
      <p:sp>
        <p:nvSpPr>
          <p:cNvPr id="5" name="TextBox 4">
            <a:extLst>
              <a:ext uri="{FF2B5EF4-FFF2-40B4-BE49-F238E27FC236}">
                <a16:creationId xmlns:a16="http://schemas.microsoft.com/office/drawing/2014/main" id="{AFB4C37D-EC35-4620-ACB7-5426AC91B438}"/>
              </a:ext>
            </a:extLst>
          </p:cNvPr>
          <p:cNvSpPr txBox="1"/>
          <p:nvPr/>
        </p:nvSpPr>
        <p:spPr>
          <a:xfrm>
            <a:off x="317607" y="646331"/>
            <a:ext cx="11556786" cy="6059608"/>
          </a:xfrm>
          <a:prstGeom prst="rect">
            <a:avLst/>
          </a:prstGeom>
          <a:noFill/>
        </p:spPr>
        <p:txBody>
          <a:bodyPr wrap="square" rtlCol="0">
            <a:spAutoFit/>
          </a:bodyPr>
          <a:lstStyle/>
          <a:p>
            <a:pPr marL="0" marR="0" algn="l">
              <a:lnSpc>
                <a:spcPct val="150000"/>
              </a:lnSpc>
              <a:spcBef>
                <a:spcPts val="0"/>
              </a:spcBef>
              <a:spcAft>
                <a:spcPts val="1200"/>
              </a:spcAft>
            </a:pPr>
            <a:r>
              <a:rPr lang="en-GB" sz="1800" kern="100" dirty="0" err="1">
                <a:effectLst/>
                <a:latin typeface="Times New Roman" panose="02020603050405020304" pitchFamily="18" charset="0"/>
                <a:ea typeface="SimSun" panose="02010600030101010101" pitchFamily="2" charset="-122"/>
              </a:rPr>
              <a:t>Dannert</a:t>
            </a:r>
            <a:r>
              <a:rPr lang="en-GB" sz="1800" kern="100" dirty="0">
                <a:effectLst/>
                <a:latin typeface="Times New Roman" panose="02020603050405020304" pitchFamily="18" charset="0"/>
                <a:ea typeface="SimSun" panose="02010600030101010101" pitchFamily="2" charset="-122"/>
              </a:rPr>
              <a:t>, H. (2020). Balanced Scorecard in 2020: Advantages and Disadvantages. [online] heartpace.com. Available at: </a:t>
            </a:r>
            <a:r>
              <a:rPr lang="en-GB" sz="1800" kern="100" dirty="0">
                <a:effectLst/>
                <a:latin typeface="Times New Roman" panose="02020603050405020304" pitchFamily="18" charset="0"/>
                <a:ea typeface="SimSun" panose="02010600030101010101" pitchFamily="2" charset="-122"/>
                <a:hlinkClick r:id="rId2"/>
              </a:rPr>
              <a:t>https://heartpace.com/blog/post/balanced-scorecard-in-2020-advantages-and-disadvantages/</a:t>
            </a:r>
            <a:r>
              <a:rPr lang="en-GB" sz="1800" kern="100" dirty="0">
                <a:effectLst/>
                <a:latin typeface="Times New Roman" panose="02020603050405020304" pitchFamily="18" charset="0"/>
                <a:ea typeface="SimSun" panose="02010600030101010101" pitchFamily="2" charset="-122"/>
              </a:rPr>
              <a:t> [Accessed 7 Mar. 2022].</a:t>
            </a:r>
          </a:p>
          <a:p>
            <a:pPr marL="0" marR="0" algn="l">
              <a:lnSpc>
                <a:spcPct val="150000"/>
              </a:lnSpc>
              <a:spcBef>
                <a:spcPts val="0"/>
              </a:spcBef>
              <a:spcAft>
                <a:spcPts val="1200"/>
              </a:spcAft>
            </a:pPr>
            <a:r>
              <a:rPr lang="en-GB" sz="1800" kern="100" dirty="0">
                <a:effectLst/>
                <a:latin typeface="Times New Roman" panose="02020603050405020304" pitchFamily="18" charset="0"/>
                <a:ea typeface="SimSun" panose="02010600030101010101" pitchFamily="2" charset="-122"/>
              </a:rPr>
              <a:t>‌</a:t>
            </a:r>
            <a:r>
              <a:rPr lang="en-GB" sz="1800" kern="100" dirty="0" err="1">
                <a:effectLst/>
                <a:latin typeface="Times New Roman" panose="02020603050405020304" pitchFamily="18" charset="0"/>
                <a:ea typeface="SimSun" panose="02010600030101010101" pitchFamily="2" charset="-122"/>
              </a:rPr>
              <a:t>Dzenopoljac</a:t>
            </a:r>
            <a:r>
              <a:rPr lang="en-GB" sz="1800" kern="100" dirty="0">
                <a:effectLst/>
                <a:latin typeface="Times New Roman" panose="02020603050405020304" pitchFamily="18" charset="0"/>
                <a:ea typeface="SimSun" panose="02010600030101010101" pitchFamily="2" charset="-122"/>
              </a:rPr>
              <a:t>, V. and </a:t>
            </a:r>
            <a:r>
              <a:rPr lang="en-GB" sz="1800" kern="100" dirty="0" err="1">
                <a:effectLst/>
                <a:latin typeface="Times New Roman" panose="02020603050405020304" pitchFamily="18" charset="0"/>
                <a:ea typeface="SimSun" panose="02010600030101010101" pitchFamily="2" charset="-122"/>
              </a:rPr>
              <a:t>Janosevic</a:t>
            </a:r>
            <a:r>
              <a:rPr lang="en-GB" sz="1800" kern="100" dirty="0">
                <a:effectLst/>
                <a:latin typeface="Times New Roman" panose="02020603050405020304" pitchFamily="18" charset="0"/>
                <a:ea typeface="SimSun" panose="02010600030101010101" pitchFamily="2" charset="-122"/>
              </a:rPr>
              <a:t>, S. (2013). (PDF) The Balanced Scorecard vs. Total Quality Management. </a:t>
            </a:r>
            <a:r>
              <a:rPr lang="en-GB" sz="1800" i="1" kern="100" dirty="0">
                <a:effectLst/>
                <a:latin typeface="Times New Roman" panose="02020603050405020304" pitchFamily="18" charset="0"/>
                <a:ea typeface="SimSun" panose="02010600030101010101" pitchFamily="2" charset="-122"/>
              </a:rPr>
              <a:t>ResearchGate</a:t>
            </a:r>
            <a:r>
              <a:rPr lang="en-GB" sz="1800" kern="100" dirty="0">
                <a:effectLst/>
                <a:latin typeface="Times New Roman" panose="02020603050405020304" pitchFamily="18" charset="0"/>
                <a:ea typeface="SimSun" panose="02010600030101010101" pitchFamily="2" charset="-122"/>
              </a:rPr>
              <a:t>, [online] 8(1). Available at: </a:t>
            </a:r>
            <a:r>
              <a:rPr lang="en-GB" sz="1800" kern="100" dirty="0">
                <a:effectLst/>
                <a:latin typeface="Times New Roman" panose="02020603050405020304" pitchFamily="18" charset="0"/>
                <a:ea typeface="SimSun" panose="02010600030101010101" pitchFamily="2" charset="-122"/>
                <a:hlinkClick r:id="rId3"/>
              </a:rPr>
              <a:t>https://www.researchgate.net/publication/306010707_The_Balanced_Scorecard_vs_Total_Quality_Management</a:t>
            </a:r>
            <a:r>
              <a:rPr lang="en-GB" sz="1800" kern="100" dirty="0">
                <a:effectLst/>
                <a:latin typeface="Times New Roman" panose="02020603050405020304" pitchFamily="18" charset="0"/>
                <a:ea typeface="SimSun" panose="02010600030101010101" pitchFamily="2" charset="-122"/>
              </a:rPr>
              <a:t> [Accessed 7 Mar. 2022].</a:t>
            </a:r>
          </a:p>
          <a:p>
            <a:pPr marL="0" marR="0" algn="l">
              <a:lnSpc>
                <a:spcPct val="150000"/>
              </a:lnSpc>
              <a:spcBef>
                <a:spcPts val="0"/>
              </a:spcBef>
              <a:spcAft>
                <a:spcPts val="1200"/>
              </a:spcAft>
            </a:pPr>
            <a:r>
              <a:rPr lang="en-GB" sz="1800" kern="100" dirty="0" err="1">
                <a:effectLst/>
                <a:latin typeface="Times New Roman" panose="02020603050405020304" pitchFamily="18" charset="0"/>
                <a:ea typeface="SimSun" panose="02010600030101010101" pitchFamily="2" charset="-122"/>
              </a:rPr>
              <a:t>Gartenstein</a:t>
            </a:r>
            <a:r>
              <a:rPr lang="en-GB" sz="1800" kern="100" dirty="0">
                <a:effectLst/>
                <a:latin typeface="Times New Roman" panose="02020603050405020304" pitchFamily="18" charset="0"/>
                <a:ea typeface="SimSun" panose="02010600030101010101" pitchFamily="2" charset="-122"/>
              </a:rPr>
              <a:t>, D. (2011). </a:t>
            </a:r>
            <a:r>
              <a:rPr lang="en-GB" sz="1800" i="1" kern="100" dirty="0">
                <a:effectLst/>
                <a:latin typeface="Times New Roman" panose="02020603050405020304" pitchFamily="18" charset="0"/>
                <a:ea typeface="SimSun" panose="02010600030101010101" pitchFamily="2" charset="-122"/>
              </a:rPr>
              <a:t>Advantages &amp; Disadvantages of Total Quality Management Strategies</a:t>
            </a:r>
            <a:r>
              <a:rPr lang="en-GB" sz="1800" kern="100" dirty="0">
                <a:effectLst/>
                <a:latin typeface="Times New Roman" panose="02020603050405020304" pitchFamily="18" charset="0"/>
                <a:ea typeface="SimSun" panose="02010600030101010101" pitchFamily="2" charset="-122"/>
              </a:rPr>
              <a:t>. [online] Chron.com. Available at: </a:t>
            </a:r>
            <a:r>
              <a:rPr lang="en-GB" sz="1800" kern="100" dirty="0">
                <a:effectLst/>
                <a:latin typeface="Times New Roman" panose="02020603050405020304" pitchFamily="18" charset="0"/>
                <a:ea typeface="SimSun" panose="02010600030101010101" pitchFamily="2" charset="-122"/>
                <a:hlinkClick r:id="rId4"/>
              </a:rPr>
              <a:t>https://smallbusiness.chron.com/advantages-disadvantages-total-quality-management-strategies-22160.html</a:t>
            </a:r>
            <a:r>
              <a:rPr lang="en-GB" sz="1800" kern="100" dirty="0">
                <a:effectLst/>
                <a:latin typeface="Times New Roman" panose="02020603050405020304" pitchFamily="18" charset="0"/>
                <a:ea typeface="SimSun" panose="02010600030101010101" pitchFamily="2" charset="-122"/>
              </a:rPr>
              <a:t> [Accessed 7 Mar. 2022].</a:t>
            </a:r>
          </a:p>
          <a:p>
            <a:pPr marL="0" marR="0" algn="l">
              <a:lnSpc>
                <a:spcPct val="150000"/>
              </a:lnSpc>
              <a:spcBef>
                <a:spcPts val="0"/>
              </a:spcBef>
              <a:spcAft>
                <a:spcPts val="1200"/>
              </a:spcAft>
            </a:pPr>
            <a:r>
              <a:rPr lang="en-GB" sz="1800" kern="100" dirty="0" err="1">
                <a:effectLst/>
                <a:latin typeface="Times New Roman" panose="02020603050405020304" pitchFamily="18" charset="0"/>
                <a:ea typeface="SimSun" panose="02010600030101010101" pitchFamily="2" charset="-122"/>
              </a:rPr>
              <a:t>Jalaliyoon</a:t>
            </a:r>
            <a:r>
              <a:rPr lang="en-GB" sz="1800" kern="100" dirty="0">
                <a:effectLst/>
                <a:latin typeface="Times New Roman" panose="02020603050405020304" pitchFamily="18" charset="0"/>
                <a:ea typeface="SimSun" panose="02010600030101010101" pitchFamily="2" charset="-122"/>
              </a:rPr>
              <a:t>, N. (2010). </a:t>
            </a:r>
            <a:r>
              <a:rPr lang="en-GB" sz="1800" i="1" kern="100" dirty="0">
                <a:effectLst/>
                <a:latin typeface="Times New Roman" panose="02020603050405020304" pitchFamily="18" charset="0"/>
                <a:ea typeface="SimSun" panose="02010600030101010101" pitchFamily="2" charset="-122"/>
              </a:rPr>
              <a:t>International Conference on Economics, Business and Management</a:t>
            </a:r>
            <a:r>
              <a:rPr lang="en-GB" sz="1800" kern="100" dirty="0">
                <a:effectLst/>
                <a:latin typeface="Times New Roman" panose="02020603050405020304" pitchFamily="18" charset="0"/>
                <a:ea typeface="SimSun" panose="02010600030101010101" pitchFamily="2" charset="-122"/>
              </a:rPr>
              <a:t>. [online] Available at: </a:t>
            </a:r>
            <a:r>
              <a:rPr lang="en-GB" sz="1800" kern="100" dirty="0">
                <a:effectLst/>
                <a:latin typeface="Times New Roman" panose="02020603050405020304" pitchFamily="18" charset="0"/>
                <a:ea typeface="SimSun" panose="02010600030101010101" pitchFamily="2" charset="-122"/>
                <a:hlinkClick r:id="rId5"/>
              </a:rPr>
              <a:t>http://www.ipedr.com/vol2/35-P20005.pdf</a:t>
            </a:r>
            <a:r>
              <a:rPr lang="en-GB" sz="1800" kern="100" dirty="0">
                <a:effectLst/>
                <a:latin typeface="Times New Roman" panose="02020603050405020304" pitchFamily="18" charset="0"/>
                <a:ea typeface="SimSun" panose="02010600030101010101" pitchFamily="2" charset="-122"/>
              </a:rPr>
              <a:t> [Accessed 17 May 2021].</a:t>
            </a:r>
          </a:p>
          <a:p>
            <a:pPr marL="0" marR="0" algn="l">
              <a:lnSpc>
                <a:spcPct val="150000"/>
              </a:lnSpc>
              <a:spcBef>
                <a:spcPts val="0"/>
              </a:spcBef>
              <a:spcAft>
                <a:spcPts val="1200"/>
              </a:spcAft>
            </a:pPr>
            <a:r>
              <a:rPr lang="en-GB" sz="1800" kern="100" dirty="0" err="1">
                <a:effectLst/>
                <a:latin typeface="Times New Roman" panose="02020603050405020304" pitchFamily="18" charset="0"/>
                <a:ea typeface="SimSun" panose="02010600030101010101" pitchFamily="2" charset="-122"/>
              </a:rPr>
              <a:t>Marincic</a:t>
            </a:r>
            <a:r>
              <a:rPr lang="en-GB" sz="1800" kern="100" dirty="0">
                <a:effectLst/>
                <a:latin typeface="Times New Roman" panose="02020603050405020304" pitchFamily="18" charset="0"/>
                <a:ea typeface="SimSun" panose="02010600030101010101" pitchFamily="2" charset="-122"/>
              </a:rPr>
              <a:t>, D. (2019). </a:t>
            </a:r>
            <a:r>
              <a:rPr lang="en-GB" sz="1800" i="1" kern="100" dirty="0">
                <a:effectLst/>
                <a:latin typeface="Times New Roman" panose="02020603050405020304" pitchFamily="18" charset="0"/>
                <a:ea typeface="SimSun" panose="02010600030101010101" pitchFamily="2" charset="-122"/>
              </a:rPr>
              <a:t>The 6 Pillars of CRM Data Quality</a:t>
            </a:r>
            <a:r>
              <a:rPr lang="en-GB" sz="1800" kern="100" dirty="0">
                <a:effectLst/>
                <a:latin typeface="Times New Roman" panose="02020603050405020304" pitchFamily="18" charset="0"/>
                <a:ea typeface="SimSun" panose="02010600030101010101" pitchFamily="2" charset="-122"/>
              </a:rPr>
              <a:t>. [online] </a:t>
            </a:r>
            <a:r>
              <a:rPr lang="en-GB" sz="1800" kern="100" dirty="0" err="1">
                <a:effectLst/>
                <a:latin typeface="Times New Roman" panose="02020603050405020304" pitchFamily="18" charset="0"/>
                <a:ea typeface="SimSun" panose="02010600030101010101" pitchFamily="2" charset="-122"/>
              </a:rPr>
              <a:t>Azamba</a:t>
            </a:r>
            <a:r>
              <a:rPr lang="en-GB" sz="1800" kern="100" dirty="0">
                <a:effectLst/>
                <a:latin typeface="Times New Roman" panose="02020603050405020304" pitchFamily="18" charset="0"/>
                <a:ea typeface="SimSun" panose="02010600030101010101" pitchFamily="2" charset="-122"/>
              </a:rPr>
              <a:t>. Available at: </a:t>
            </a:r>
            <a:r>
              <a:rPr lang="en-GB" sz="1800" kern="100" dirty="0">
                <a:effectLst/>
                <a:latin typeface="Times New Roman" panose="02020603050405020304" pitchFamily="18" charset="0"/>
                <a:ea typeface="SimSun" panose="02010600030101010101" pitchFamily="2" charset="-122"/>
                <a:hlinkClick r:id="rId6"/>
              </a:rPr>
              <a:t>https://www.azamba.com/2019/08/27/the-6-pillars-of-crm-data-quality/</a:t>
            </a:r>
            <a:r>
              <a:rPr lang="en-GB" sz="1800" kern="100" dirty="0">
                <a:effectLst/>
                <a:latin typeface="Times New Roman" panose="02020603050405020304" pitchFamily="18" charset="0"/>
                <a:ea typeface="SimSun" panose="02010600030101010101" pitchFamily="2" charset="-122"/>
              </a:rPr>
              <a:t> [Accessed 4 Mar. 2022].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647</Words>
  <Application>Microsoft Office PowerPoint</Application>
  <PresentationFormat>Widescreen</PresentationFormat>
  <Paragraphs>95</Paragraphs>
  <Slides>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Pavlo Gladkyi</dc:creator>
  <cp:lastModifiedBy>Pavlo Gladkyi</cp:lastModifiedBy>
  <cp:revision>41</cp:revision>
  <dcterms:created xsi:type="dcterms:W3CDTF">2022-03-02T23:07:00Z</dcterms:created>
  <dcterms:modified xsi:type="dcterms:W3CDTF">2022-03-09T18:44:40Z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4DFB032336A94CB38E3EC3A7350FC001</vt:lpwstr>
  </property>
  <property fmtid="{D5CDD505-2E9C-101B-9397-08002B2CF9AE}" pid="3" name="KSOProductBuildVer">
    <vt:lpwstr>2057-11.2.0.11029</vt:lpwstr>
  </property>
</Properties>
</file>