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60" r:id="rId4"/>
    <p:sldId id="261" r:id="rId5"/>
    <p:sldId id="262" r:id="rId6"/>
    <p:sldId id="263" r:id="rId7"/>
    <p:sldId id="268" r:id="rId8"/>
    <p:sldId id="269" r:id="rId9"/>
    <p:sldId id="264" r:id="rId10"/>
    <p:sldId id="270" r:id="rId11"/>
    <p:sldId id="265" r:id="rId12"/>
    <p:sldId id="271" r:id="rId13"/>
    <p:sldId id="266" r:id="rId14"/>
    <p:sldId id="267" r:id="rId15"/>
    <p:sldId id="25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5D6CA"/>
    <a:srgbClr val="C1CFCD"/>
    <a:srgbClr val="DCF4FD"/>
    <a:srgbClr val="C7827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3" autoAdjust="0"/>
    <p:restoredTop sz="65082" autoAdjust="0"/>
  </p:normalViewPr>
  <p:slideViewPr>
    <p:cSldViewPr snapToGrid="0">
      <p:cViewPr varScale="1">
        <p:scale>
          <a:sx n="54" d="100"/>
          <a:sy n="54" d="100"/>
        </p:scale>
        <p:origin x="1810" y="53"/>
      </p:cViewPr>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9E971B5-C71E-403D-9215-2785339FCBEC}" type="datetimeFigureOut">
              <a:rPr lang="en-US" smtClean="0"/>
              <a:t>6/23/2026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2688721-61EF-4F23-8232-E4BF3B9F66FD}" type="slidenum">
              <a:rPr lang="en-US" smtClean="0"/>
              <a:t>‹#›</a:t>
            </a:fld>
            <a:endParaRPr lang="en-US"/>
          </a:p>
        </p:txBody>
      </p:sp>
    </p:spTree>
    <p:extLst>
      <p:ext uri="{BB962C8B-B14F-4D97-AF65-F5344CB8AC3E}">
        <p14:creationId xmlns:p14="http://schemas.microsoft.com/office/powerpoint/2010/main" val="21049025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8" Type="http://schemas.openxmlformats.org/officeDocument/2006/relationships/hyperlink" Target="https://www.gov.uk/government/statistics/adult-social-care-in-england-monthly-statistics-march-2024/adult-social-care-in-england-monthly-statistics-march-2024" TargetMode="External"/><Relationship Id="rId13" Type="http://schemas.openxmlformats.org/officeDocument/2006/relationships/hyperlink" Target="https://www.scie.org.uk/assessment-and-eligibility/process/" TargetMode="External"/><Relationship Id="rId3" Type="http://schemas.openxmlformats.org/officeDocument/2006/relationships/hyperlink" Target="https://bccare.ca/2017/10/the-butterfly-effect-changing-dementia-care-in-british-columbia/" TargetMode="External"/><Relationship Id="rId7" Type="http://schemas.openxmlformats.org/officeDocument/2006/relationships/hyperlink" Target="https://www.legislation.gov.uk/ukpga/2014/23/contents" TargetMode="External"/><Relationship Id="rId12" Type="http://schemas.openxmlformats.org/officeDocument/2006/relationships/hyperlink" Target="https://doi.org/10.1186/s12913-022-08215-8" TargetMode="External"/><Relationship Id="rId17" Type="http://schemas.openxmlformats.org/officeDocument/2006/relationships/hyperlink" Target="https://www.who.int/news/item/30-09-2015-who-number-of-people-over-60-years-set-to-double-by-2050-major-societal-changes-required" TargetMode="External"/><Relationship Id="rId2" Type="http://schemas.openxmlformats.org/officeDocument/2006/relationships/slide" Target="../slides/slide15.xml"/><Relationship Id="rId16" Type="http://schemas.openxmlformats.org/officeDocument/2006/relationships/hyperlink" Target="https://www.bbc.com/news/health-47616491" TargetMode="External"/><Relationship Id="rId1" Type="http://schemas.openxmlformats.org/officeDocument/2006/relationships/notesMaster" Target="../notesMasters/notesMaster1.xml"/><Relationship Id="rId6" Type="http://schemas.openxmlformats.org/officeDocument/2006/relationships/hyperlink" Target="https://www.legislation.gov.uk/ukpga/2010/15/contents" TargetMode="External"/><Relationship Id="rId11" Type="http://schemas.openxmlformats.org/officeDocument/2006/relationships/hyperlink" Target="https://helpfulprofessor.com/activity-theory-of-aging/" TargetMode="External"/><Relationship Id="rId5" Type="http://schemas.openxmlformats.org/officeDocument/2006/relationships/hyperlink" Target="https://www.cqc.org.uk/publications/major-report/state-care/2023-2024" TargetMode="External"/><Relationship Id="rId15" Type="http://schemas.openxmlformats.org/officeDocument/2006/relationships/hyperlink" Target="https://www.health.org.uk/reports-and-analysis/analysis/social-care-funding" TargetMode="External"/><Relationship Id="rId10" Type="http://schemas.openxmlformats.org/officeDocument/2006/relationships/hyperlink" Target="https://www.legislation.gov.uk/ukpga/1998/42/contents" TargetMode="External"/><Relationship Id="rId4" Type="http://schemas.openxmlformats.org/officeDocument/2006/relationships/hyperlink" Target="https://ageing-better.org.uk/our-ageing-population-state-ageing-2025" TargetMode="External"/><Relationship Id="rId9" Type="http://schemas.openxmlformats.org/officeDocument/2006/relationships/hyperlink" Target="https://www.statista.com/statistics/1082379/number-of-people-living-in-care-homes-in-the-united-kingdom/?srsltid=AfmBOopz7W4FZdwyKRORvh0vld5xVI--joeEy02nmmaNBjYcjzGDjO9p" TargetMode="External"/><Relationship Id="rId14" Type="http://schemas.openxmlformats.org/officeDocument/2006/relationships/hyperlink" Target="https://www.tatvasoft.com/blog/telehealth-software/"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Introduction</a:t>
            </a:r>
          </a:p>
          <a:p>
            <a:r>
              <a:rPr lang="en-GB" sz="1200" kern="1200" dirty="0">
                <a:solidFill>
                  <a:schemeClr val="tx1"/>
                </a:solidFill>
                <a:effectLst/>
                <a:latin typeface="+mn-lt"/>
                <a:ea typeface="+mn-ea"/>
                <a:cs typeface="+mn-cs"/>
              </a:rPr>
              <a:t>This report examines the care and support required by older people and focuses on aspects of provision, policy, theories and technological innovations in play. Age is a complex biological and social process; for instance, there is the biological theory of genetic programming, which proposes a programmed life span, and the wear and tear theory that states ageing is caused by the accumulation of cellular damage over time. Key themes are covered, such as assessment of current care services, how ageing theory guides practice and the impact of legislation, as well as how technology is increasingly being used to support practice, through case studies and recommendations. This topic is critical to explore, as there is increasing population ageing by 2050; the proportion of people over 65 years old in the world is projected to be twice as high as the present (Callaway et al., 2025). This transition has raised concerns about the sustainability of care systems, and ageism remains entrenched in the perception of and care for older people in society (Swift et al., 2022).</a:t>
            </a:r>
          </a:p>
        </p:txBody>
      </p:sp>
      <p:sp>
        <p:nvSpPr>
          <p:cNvPr id="4" name="Slide Number Placeholder 3"/>
          <p:cNvSpPr>
            <a:spLocks noGrp="1"/>
          </p:cNvSpPr>
          <p:nvPr>
            <p:ph type="sldNum" sz="quarter" idx="5"/>
          </p:nvPr>
        </p:nvSpPr>
        <p:spPr/>
        <p:txBody>
          <a:bodyPr/>
          <a:lstStyle/>
          <a:p>
            <a:fld id="{A2688721-61EF-4F23-8232-E4BF3B9F66FD}" type="slidenum">
              <a:rPr lang="en-US" smtClean="0"/>
              <a:t>2</a:t>
            </a:fld>
            <a:endParaRPr lang="en-US"/>
          </a:p>
        </p:txBody>
      </p:sp>
    </p:spTree>
    <p:extLst>
      <p:ext uri="{BB962C8B-B14F-4D97-AF65-F5344CB8AC3E}">
        <p14:creationId xmlns:p14="http://schemas.microsoft.com/office/powerpoint/2010/main" val="8102274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The Ageing Population: Setting the Scene</a:t>
            </a:r>
          </a:p>
          <a:p>
            <a:r>
              <a:rPr lang="en-GB" sz="1200" kern="1200" dirty="0">
                <a:solidFill>
                  <a:schemeClr val="tx1"/>
                </a:solidFill>
                <a:effectLst/>
                <a:latin typeface="+mn-lt"/>
                <a:ea typeface="+mn-ea"/>
                <a:cs typeface="+mn-cs"/>
              </a:rPr>
              <a:t>The ageing population has been identified as a major UK demographic change as the Office for National Statistics suggests that one in every five people in the UK is 65 years old or over (Scripps et al., 2025) and, as the proportion of older young and elderly people continues to grow, this figure is likely to increase significantly by 2040. This trend puts increasing stress on health and social care systems. Older adults often have complicated and interconnected care needs, physical needs such as frailty and multimorbidity, emotional needs such as loneliness and depression, and social needs such as isolation and loss of independence (Kim and Rockwood, 2024). Psychological wellbeing is also of concern and relates to cognitive decline and dementia. Multi-dimensional needs must be met with coordinated and responsive care systems. Innovation and effective policy are therefore central, paving the way for a more personalised, efficient, and sustainable approach to delivering care. Integrated care systems, person-centred approaches and empowerment improve autonomy and outcomes, keeping older people active in their own care in these policies (Khatri et al., 2023).</a:t>
            </a:r>
          </a:p>
        </p:txBody>
      </p:sp>
      <p:sp>
        <p:nvSpPr>
          <p:cNvPr id="4" name="Slide Number Placeholder 3"/>
          <p:cNvSpPr>
            <a:spLocks noGrp="1"/>
          </p:cNvSpPr>
          <p:nvPr>
            <p:ph type="sldNum" sz="quarter" idx="5"/>
          </p:nvPr>
        </p:nvSpPr>
        <p:spPr/>
        <p:txBody>
          <a:bodyPr/>
          <a:lstStyle/>
          <a:p>
            <a:fld id="{A2688721-61EF-4F23-8232-E4BF3B9F66FD}" type="slidenum">
              <a:rPr lang="en-US" smtClean="0"/>
              <a:t>3</a:t>
            </a:fld>
            <a:endParaRPr lang="en-US"/>
          </a:p>
        </p:txBody>
      </p:sp>
    </p:spTree>
    <p:extLst>
      <p:ext uri="{BB962C8B-B14F-4D97-AF65-F5344CB8AC3E}">
        <p14:creationId xmlns:p14="http://schemas.microsoft.com/office/powerpoint/2010/main" val="33873058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Theoretical Frameworks</a:t>
            </a:r>
          </a:p>
          <a:p>
            <a:r>
              <a:rPr lang="en-GB" sz="1200" kern="1200" dirty="0">
                <a:solidFill>
                  <a:schemeClr val="tx1"/>
                </a:solidFill>
                <a:effectLst/>
                <a:latin typeface="+mn-lt"/>
                <a:ea typeface="+mn-ea"/>
                <a:cs typeface="+mn-cs"/>
              </a:rPr>
              <a:t>Theoretical perspectives underlie an understanding of ageing and an assessment of care practices. The theory of activity implies that social engagement supports wellbeing in old age, while the disengagement theory indicates that it is natural to withdraw from social roles when ageing (</a:t>
            </a:r>
            <a:r>
              <a:rPr lang="en-GB" sz="1200" kern="1200" dirty="0" err="1">
                <a:solidFill>
                  <a:schemeClr val="tx1"/>
                </a:solidFill>
                <a:effectLst/>
                <a:latin typeface="+mn-lt"/>
                <a:ea typeface="+mn-ea"/>
                <a:cs typeface="+mn-cs"/>
              </a:rPr>
              <a:t>Teles</a:t>
            </a:r>
            <a:r>
              <a:rPr lang="en-GB" sz="1200" kern="1200" dirty="0">
                <a:solidFill>
                  <a:schemeClr val="tx1"/>
                </a:solidFill>
                <a:effectLst/>
                <a:latin typeface="+mn-lt"/>
                <a:ea typeface="+mn-ea"/>
                <a:cs typeface="+mn-cs"/>
              </a:rPr>
              <a:t> and Ribeiro, 2022). Continuity theory focuses on maintenance of current lifestyles and identities, while life course theory focuses on how previous life events influence old age outcomes (Guedes and Melo, 2022). These theories guide care in a personalised way, to foster independence, through individual history and preference. Many theories, however, operate on the premise of a uniform ageing process and can fail to consider cultural, socioeconomic, and health inequalities that are important in later life. Therefore, adopting one theoretical framework can ultimately restrict a more comprehensive analysis of complicated types of care needs, underscoring why practitioners must provide a multi-theoretical approach for care in practice (</a:t>
            </a:r>
            <a:r>
              <a:rPr lang="en-GB" sz="1200" kern="1200" dirty="0" err="1">
                <a:solidFill>
                  <a:schemeClr val="tx1"/>
                </a:solidFill>
                <a:effectLst/>
                <a:latin typeface="+mn-lt"/>
                <a:ea typeface="+mn-ea"/>
                <a:cs typeface="+mn-cs"/>
              </a:rPr>
              <a:t>Chinnaraju</a:t>
            </a:r>
            <a:r>
              <a:rPr lang="en-GB" sz="1200" kern="1200" dirty="0">
                <a:solidFill>
                  <a:schemeClr val="tx1"/>
                </a:solidFill>
                <a:effectLst/>
                <a:latin typeface="+mn-lt"/>
                <a:ea typeface="+mn-ea"/>
                <a:cs typeface="+mn-cs"/>
              </a:rPr>
              <a:t>, 2025).</a:t>
            </a:r>
          </a:p>
        </p:txBody>
      </p:sp>
      <p:sp>
        <p:nvSpPr>
          <p:cNvPr id="4" name="Slide Number Placeholder 3"/>
          <p:cNvSpPr>
            <a:spLocks noGrp="1"/>
          </p:cNvSpPr>
          <p:nvPr>
            <p:ph type="sldNum" sz="quarter" idx="5"/>
          </p:nvPr>
        </p:nvSpPr>
        <p:spPr/>
        <p:txBody>
          <a:bodyPr/>
          <a:lstStyle/>
          <a:p>
            <a:fld id="{A2688721-61EF-4F23-8232-E4BF3B9F66FD}" type="slidenum">
              <a:rPr lang="en-US" smtClean="0"/>
              <a:t>4</a:t>
            </a:fld>
            <a:endParaRPr lang="en-US"/>
          </a:p>
        </p:txBody>
      </p:sp>
    </p:spTree>
    <p:extLst>
      <p:ext uri="{BB962C8B-B14F-4D97-AF65-F5344CB8AC3E}">
        <p14:creationId xmlns:p14="http://schemas.microsoft.com/office/powerpoint/2010/main" val="30127715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Policy and Legislation</a:t>
            </a:r>
            <a:endParaRPr lang="en-US"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the UK, policy and legislation exercise a prominent influence on the planning of care for older people. The Care Act 2014 emphasises 'person-centred care, wellbeing and safeguarding' and places a duty on local authorities to assess and meet current and future individual needs (GOV.UK, 2014). The Equality Act 2010 makes provision for age discrimination, and the Human Rights Act 1998 gives a family a right to dignity, autonomy and the respect enjoyed in the provision of care (GOV.UK, 1998; 2010). The NHS Long Term Plan adds to the emphasis on systems of integration and on supporting an ageing population (England, 2023).</a:t>
            </a:r>
          </a:p>
          <a:p>
            <a:r>
              <a:rPr lang="en-GB" sz="1200" kern="1200" dirty="0">
                <a:solidFill>
                  <a:schemeClr val="tx1"/>
                </a:solidFill>
                <a:effectLst/>
                <a:latin typeface="+mn-lt"/>
                <a:ea typeface="+mn-ea"/>
                <a:cs typeface="+mn-cs"/>
              </a:rPr>
              <a:t>These frameworks all have the goals of improving empowerment and quality of care. However, their integration has been inconsistent. </a:t>
            </a:r>
            <a:r>
              <a:rPr lang="en-GB" sz="1200" kern="1200" dirty="0" err="1">
                <a:solidFill>
                  <a:schemeClr val="tx1"/>
                </a:solidFill>
                <a:effectLst/>
                <a:latin typeface="+mn-lt"/>
                <a:ea typeface="+mn-ea"/>
                <a:cs typeface="+mn-cs"/>
              </a:rPr>
              <a:t>Karagiannidou</a:t>
            </a:r>
            <a:r>
              <a:rPr lang="en-GB" sz="1200" kern="1200" dirty="0">
                <a:solidFill>
                  <a:schemeClr val="tx1"/>
                </a:solidFill>
                <a:effectLst/>
                <a:latin typeface="+mn-lt"/>
                <a:ea typeface="+mn-ea"/>
                <a:cs typeface="+mn-cs"/>
              </a:rPr>
              <a:t> and Wittenberg (2022) suggest that although the Care Act aims to be progressive, funding difficulties prevent its application in practice, especially at local authority level. Likewise, Kirk et al. (2023) question the policies that leave persons without sufficient support for personalisation. This is reinforced by the findings of </a:t>
            </a:r>
            <a:r>
              <a:rPr lang="en-GB" sz="1200" kern="1200" dirty="0" err="1">
                <a:solidFill>
                  <a:schemeClr val="tx1"/>
                </a:solidFill>
                <a:effectLst/>
                <a:latin typeface="+mn-lt"/>
                <a:ea typeface="+mn-ea"/>
                <a:cs typeface="+mn-cs"/>
              </a:rPr>
              <a:t>Stolarchuk</a:t>
            </a:r>
            <a:r>
              <a:rPr lang="en-GB" sz="1200" kern="1200" dirty="0">
                <a:solidFill>
                  <a:schemeClr val="tx1"/>
                </a:solidFill>
                <a:effectLst/>
                <a:latin typeface="+mn-lt"/>
                <a:ea typeface="+mn-ea"/>
                <a:cs typeface="+mn-cs"/>
              </a:rPr>
              <a:t> et al. (2025), which identified inadequate numbers of personnel and regional disparity as challenges to get the job done. Policy frameworks exist in robust forms; however, their lack of implementation in the field of oversight can still be hindered due to structural and financial constraints. </a:t>
            </a:r>
          </a:p>
        </p:txBody>
      </p:sp>
      <p:sp>
        <p:nvSpPr>
          <p:cNvPr id="4" name="Slide Number Placeholder 3"/>
          <p:cNvSpPr>
            <a:spLocks noGrp="1"/>
          </p:cNvSpPr>
          <p:nvPr>
            <p:ph type="sldNum" sz="quarter" idx="5"/>
          </p:nvPr>
        </p:nvSpPr>
        <p:spPr/>
        <p:txBody>
          <a:bodyPr/>
          <a:lstStyle/>
          <a:p>
            <a:fld id="{A2688721-61EF-4F23-8232-E4BF3B9F66FD}" type="slidenum">
              <a:rPr lang="en-US" smtClean="0"/>
              <a:t>5</a:t>
            </a:fld>
            <a:endParaRPr lang="en-US"/>
          </a:p>
        </p:txBody>
      </p:sp>
    </p:spTree>
    <p:extLst>
      <p:ext uri="{BB962C8B-B14F-4D97-AF65-F5344CB8AC3E}">
        <p14:creationId xmlns:p14="http://schemas.microsoft.com/office/powerpoint/2010/main" val="3765472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Evaluation of Current Care Provisions</a:t>
            </a:r>
          </a:p>
          <a:p>
            <a:r>
              <a:rPr lang="en-GB" sz="1200" kern="1200" dirty="0">
                <a:solidFill>
                  <a:schemeClr val="tx1"/>
                </a:solidFill>
                <a:effectLst/>
                <a:latin typeface="+mn-lt"/>
                <a:ea typeface="+mn-ea"/>
                <a:cs typeface="+mn-cs"/>
              </a:rPr>
              <a:t>The UK currently offers care to older people within a ‘mixed economy of care' that ranges from residential homes for older people to domiciliary care and day services as well as specialist palliative care. For people with high dependency needs, residential care is also an important type of care they use, with around 410,000 older people in England living in residential care homes (GOV.UK, 2026). In comparison, there are more than 800,000 people using domiciliary care to stay living at home, in line with policy focus on ageing in place (</a:t>
            </a:r>
            <a:r>
              <a:rPr lang="en-GB" sz="1200" kern="1200" dirty="0" err="1">
                <a:solidFill>
                  <a:schemeClr val="tx1"/>
                </a:solidFill>
                <a:effectLst/>
                <a:latin typeface="+mn-lt"/>
                <a:ea typeface="+mn-ea"/>
                <a:cs typeface="+mn-cs"/>
              </a:rPr>
              <a:t>Lowies</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Lushington</a:t>
            </a:r>
            <a:r>
              <a:rPr lang="en-GB" sz="1200" kern="1200" dirty="0">
                <a:solidFill>
                  <a:schemeClr val="tx1"/>
                </a:solidFill>
                <a:effectLst/>
                <a:latin typeface="+mn-lt"/>
                <a:ea typeface="+mn-ea"/>
                <a:cs typeface="+mn-cs"/>
              </a:rPr>
              <a:t>, 2024). The provision of such services demonstrates elements of flexible, person-centred care, but there are still considerable restrictions in place.</a:t>
            </a:r>
          </a:p>
          <a:p>
            <a:endParaRPr lang="en-US" dirty="0"/>
          </a:p>
        </p:txBody>
      </p:sp>
      <p:sp>
        <p:nvSpPr>
          <p:cNvPr id="4" name="Slide Number Placeholder 3"/>
          <p:cNvSpPr>
            <a:spLocks noGrp="1"/>
          </p:cNvSpPr>
          <p:nvPr>
            <p:ph type="sldNum" sz="quarter" idx="5"/>
          </p:nvPr>
        </p:nvSpPr>
        <p:spPr/>
        <p:txBody>
          <a:bodyPr/>
          <a:lstStyle/>
          <a:p>
            <a:fld id="{A2688721-61EF-4F23-8232-E4BF3B9F66FD}" type="slidenum">
              <a:rPr lang="en-US" smtClean="0"/>
              <a:t>6</a:t>
            </a:fld>
            <a:endParaRPr lang="en-US"/>
          </a:p>
        </p:txBody>
      </p:sp>
    </p:spTree>
    <p:extLst>
      <p:ext uri="{BB962C8B-B14F-4D97-AF65-F5344CB8AC3E}">
        <p14:creationId xmlns:p14="http://schemas.microsoft.com/office/powerpoint/2010/main" val="16185495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Evaluation of Current Care Provisions</a:t>
            </a:r>
          </a:p>
          <a:p>
            <a:r>
              <a:rPr lang="en-GB" sz="1200" kern="1200" dirty="0">
                <a:solidFill>
                  <a:schemeClr val="tx1"/>
                </a:solidFill>
                <a:effectLst/>
                <a:latin typeface="+mn-lt"/>
                <a:ea typeface="+mn-ea"/>
                <a:cs typeface="+mn-cs"/>
              </a:rPr>
              <a:t>Through organised social engagement, residential care offers structured support and risk management, as well as multidisciplinary input through activity theory. However, </a:t>
            </a:r>
            <a:r>
              <a:rPr lang="en-GB" sz="1200" kern="1200" dirty="0" err="1">
                <a:solidFill>
                  <a:schemeClr val="tx1"/>
                </a:solidFill>
                <a:effectLst/>
                <a:latin typeface="+mn-lt"/>
                <a:ea typeface="+mn-ea"/>
                <a:cs typeface="+mn-cs"/>
              </a:rPr>
              <a:t>Lowies</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Lushington</a:t>
            </a:r>
            <a:r>
              <a:rPr lang="en-GB" sz="1200" kern="1200" dirty="0">
                <a:solidFill>
                  <a:schemeClr val="tx1"/>
                </a:solidFill>
                <a:effectLst/>
                <a:latin typeface="+mn-lt"/>
                <a:ea typeface="+mn-ea"/>
                <a:cs typeface="+mn-cs"/>
              </a:rPr>
              <a:t> (2024) object that institutional routines can undermine autonomy and can further become a source of passive dependency, which suggests a divergence from an active ageing approach. Domiciliary, on the other hand, reflects more of the theory of continuity by allowing people to follow familiar ways and routines and maintaining familiar environments. However, </a:t>
            </a:r>
            <a:r>
              <a:rPr lang="en-GB" sz="1200" kern="1200" dirty="0" err="1">
                <a:solidFill>
                  <a:schemeClr val="tx1"/>
                </a:solidFill>
                <a:effectLst/>
                <a:latin typeface="+mn-lt"/>
                <a:ea typeface="+mn-ea"/>
                <a:cs typeface="+mn-cs"/>
              </a:rPr>
              <a:t>Karagiannidou</a:t>
            </a:r>
            <a:r>
              <a:rPr lang="en-GB" sz="1200" kern="1200" dirty="0">
                <a:solidFill>
                  <a:schemeClr val="tx1"/>
                </a:solidFill>
                <a:effectLst/>
                <a:latin typeface="+mn-lt"/>
                <a:ea typeface="+mn-ea"/>
                <a:cs typeface="+mn-cs"/>
              </a:rPr>
              <a:t> and Wittenberg (2022) state that this underfunding and brevity of care visits weaken the quality and relationality of care.</a:t>
            </a:r>
          </a:p>
          <a:p>
            <a:endParaRPr lang="en-US" dirty="0"/>
          </a:p>
        </p:txBody>
      </p:sp>
      <p:sp>
        <p:nvSpPr>
          <p:cNvPr id="4" name="Slide Number Placeholder 3"/>
          <p:cNvSpPr>
            <a:spLocks noGrp="1"/>
          </p:cNvSpPr>
          <p:nvPr>
            <p:ph type="sldNum" sz="quarter" idx="5"/>
          </p:nvPr>
        </p:nvSpPr>
        <p:spPr/>
        <p:txBody>
          <a:bodyPr/>
          <a:lstStyle/>
          <a:p>
            <a:fld id="{A2688721-61EF-4F23-8232-E4BF3B9F66FD}" type="slidenum">
              <a:rPr lang="en-US" smtClean="0"/>
              <a:t>7</a:t>
            </a:fld>
            <a:endParaRPr lang="en-US"/>
          </a:p>
        </p:txBody>
      </p:sp>
    </p:spTree>
    <p:extLst>
      <p:ext uri="{BB962C8B-B14F-4D97-AF65-F5344CB8AC3E}">
        <p14:creationId xmlns:p14="http://schemas.microsoft.com/office/powerpoint/2010/main" val="9627187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Evaluation of Current Care Provisions</a:t>
            </a:r>
          </a:p>
          <a:p>
            <a:r>
              <a:rPr lang="en-GB" sz="1200" kern="1200" dirty="0">
                <a:solidFill>
                  <a:schemeClr val="tx1"/>
                </a:solidFill>
                <a:effectLst/>
                <a:latin typeface="+mn-lt"/>
                <a:ea typeface="+mn-ea"/>
                <a:cs typeface="+mn-cs"/>
              </a:rPr>
              <a:t>The Care Quality Commission (2025) backs this up, highlighting significant variation regionally and concerns about unmet need and safeguarding. These forces are worsened by population ageing. According to The Health Foundation (2023), demand for adult social care is growing at a quicker rate than funding, which means there is a structural gap in provision. Further, there are more than 150,000 jobs in the adult social care sector in England (Skills for Care 2026) that directly affect service quality and service continuity. The issues highlight that although the provisions are theoretically in line with the concepts of person-centred and theory-informed care, they are severely hindered in their implementation by systemic challenges.</a:t>
            </a:r>
          </a:p>
          <a:p>
            <a:endParaRPr lang="en-US" dirty="0"/>
          </a:p>
        </p:txBody>
      </p:sp>
      <p:sp>
        <p:nvSpPr>
          <p:cNvPr id="4" name="Slide Number Placeholder 3"/>
          <p:cNvSpPr>
            <a:spLocks noGrp="1"/>
          </p:cNvSpPr>
          <p:nvPr>
            <p:ph type="sldNum" sz="quarter" idx="5"/>
          </p:nvPr>
        </p:nvSpPr>
        <p:spPr/>
        <p:txBody>
          <a:bodyPr/>
          <a:lstStyle/>
          <a:p>
            <a:fld id="{A2688721-61EF-4F23-8232-E4BF3B9F66FD}" type="slidenum">
              <a:rPr lang="en-US" smtClean="0"/>
              <a:t>8</a:t>
            </a:fld>
            <a:endParaRPr lang="en-US"/>
          </a:p>
        </p:txBody>
      </p:sp>
    </p:spTree>
    <p:extLst>
      <p:ext uri="{BB962C8B-B14F-4D97-AF65-F5344CB8AC3E}">
        <p14:creationId xmlns:p14="http://schemas.microsoft.com/office/powerpoint/2010/main" val="19139293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Technological Innovations in Elderly Care</a:t>
            </a:r>
          </a:p>
          <a:p>
            <a:r>
              <a:rPr lang="en-GB" sz="1200" kern="1200" dirty="0">
                <a:solidFill>
                  <a:schemeClr val="tx1"/>
                </a:solidFill>
                <a:effectLst/>
                <a:latin typeface="+mn-lt"/>
                <a:ea typeface="+mn-ea"/>
                <a:cs typeface="+mn-cs"/>
              </a:rPr>
              <a:t>Technological innovation is more commonly presented as a means to meet growing care needs for ageing populations in the UK. Some notable advances occur in the fields of assistive technologies for the care of dementia patients, tele-service, wearable monitoring devices, and smart home technology. Telehealth refers to the ability to consult remotely and manage chronic conditions, which has been advanced by COVID-19, and portable devices can monitor vital signs and provide fall detection (Sharma, 2021). Smart home technology (such as automated lighting and voice assistants) contributes to independent living, and there are dementia-focused devices like GPS trackers and reminder systems that provide greater safety and orientation (</a:t>
            </a:r>
            <a:r>
              <a:rPr lang="en-GB" sz="1200" kern="1200" dirty="0" err="1">
                <a:solidFill>
                  <a:schemeClr val="tx1"/>
                </a:solidFill>
                <a:effectLst/>
                <a:latin typeface="+mn-lt"/>
                <a:ea typeface="+mn-ea"/>
                <a:cs typeface="+mn-cs"/>
              </a:rPr>
              <a:t>Paananen</a:t>
            </a:r>
            <a:r>
              <a:rPr lang="en-GB" sz="1200" kern="1200" dirty="0">
                <a:solidFill>
                  <a:schemeClr val="tx1"/>
                </a:solidFill>
                <a:effectLst/>
                <a:latin typeface="+mn-lt"/>
                <a:ea typeface="+mn-ea"/>
                <a:cs typeface="+mn-cs"/>
              </a:rPr>
              <a:t> 2025). The benefits of these innovations are evident. Telehealth has been suggested to enhance access to health services and help minimise hospital admissions, including among those suffering from chronic conditions (</a:t>
            </a:r>
            <a:r>
              <a:rPr lang="en-GB" sz="1200" kern="1200" dirty="0" err="1">
                <a:solidFill>
                  <a:schemeClr val="tx1"/>
                </a:solidFill>
                <a:effectLst/>
                <a:latin typeface="+mn-lt"/>
                <a:ea typeface="+mn-ea"/>
                <a:cs typeface="+mn-cs"/>
              </a:rPr>
              <a:t>Ezeamii</a:t>
            </a:r>
            <a:r>
              <a:rPr lang="en-GB" sz="1200" kern="1200" dirty="0">
                <a:solidFill>
                  <a:schemeClr val="tx1"/>
                </a:solidFill>
                <a:effectLst/>
                <a:latin typeface="+mn-lt"/>
                <a:ea typeface="+mn-ea"/>
                <a:cs typeface="+mn-cs"/>
              </a:rPr>
              <a:t> et al., 2024).</a:t>
            </a:r>
          </a:p>
          <a:p>
            <a:endParaRPr lang="en-US" dirty="0"/>
          </a:p>
        </p:txBody>
      </p:sp>
      <p:sp>
        <p:nvSpPr>
          <p:cNvPr id="4" name="Slide Number Placeholder 3"/>
          <p:cNvSpPr>
            <a:spLocks noGrp="1"/>
          </p:cNvSpPr>
          <p:nvPr>
            <p:ph type="sldNum" sz="quarter" idx="5"/>
          </p:nvPr>
        </p:nvSpPr>
        <p:spPr/>
        <p:txBody>
          <a:bodyPr/>
          <a:lstStyle/>
          <a:p>
            <a:fld id="{A2688721-61EF-4F23-8232-E4BF3B9F66FD}" type="slidenum">
              <a:rPr lang="en-US" smtClean="0"/>
              <a:t>9</a:t>
            </a:fld>
            <a:endParaRPr lang="en-US"/>
          </a:p>
        </p:txBody>
      </p:sp>
    </p:spTree>
    <p:extLst>
      <p:ext uri="{BB962C8B-B14F-4D97-AF65-F5344CB8AC3E}">
        <p14:creationId xmlns:p14="http://schemas.microsoft.com/office/powerpoint/2010/main" val="35554269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Technological Innovations in Elderly Care</a:t>
            </a:r>
          </a:p>
          <a:p>
            <a:r>
              <a:rPr lang="en-GB" sz="1200" kern="1200" dirty="0">
                <a:solidFill>
                  <a:schemeClr val="tx1"/>
                </a:solidFill>
                <a:effectLst/>
                <a:latin typeface="+mn-lt"/>
                <a:ea typeface="+mn-ea"/>
                <a:cs typeface="+mn-cs"/>
              </a:rPr>
              <a:t>Likewise, a Whole System Demonstrator trial by Stevens et al. (2025) indicates that remote monitoring has the potential to improve clinical outcomes and patient satisfaction. Despite this, </a:t>
            </a:r>
            <a:r>
              <a:rPr lang="en-GB" sz="1200" kern="1200" dirty="0" err="1">
                <a:solidFill>
                  <a:schemeClr val="tx1"/>
                </a:solidFill>
                <a:effectLst/>
                <a:latin typeface="+mn-lt"/>
                <a:ea typeface="+mn-ea"/>
                <a:cs typeface="+mn-cs"/>
              </a:rPr>
              <a:t>Petersson</a:t>
            </a:r>
            <a:r>
              <a:rPr lang="en-GB" sz="1200" kern="1200" dirty="0">
                <a:solidFill>
                  <a:schemeClr val="tx1"/>
                </a:solidFill>
                <a:effectLst/>
                <a:latin typeface="+mn-lt"/>
                <a:ea typeface="+mn-ea"/>
                <a:cs typeface="+mn-cs"/>
              </a:rPr>
              <a:t> et al. (2022) question the feasibility of large-scale implementation because of the challenge in integration with established health services and low uptake among end users. Significant challenges remain. A significant barrier is digital exclusion, with Age UK (2021) finding that many older people do not have the skills to use digital technologies or access to a reliable Internet connection. Scalability is constrained by cost and infrastructure. There are also concerns about how this affects data privacy and how much people are being monitored, which raises significant ethical questions (</a:t>
            </a:r>
            <a:r>
              <a:rPr lang="en-GB" sz="1200" kern="1200" dirty="0" err="1">
                <a:solidFill>
                  <a:schemeClr val="tx1"/>
                </a:solidFill>
                <a:effectLst/>
                <a:latin typeface="+mn-lt"/>
                <a:ea typeface="+mn-ea"/>
                <a:cs typeface="+mn-cs"/>
              </a:rPr>
              <a:t>Mittelstadt</a:t>
            </a:r>
            <a:r>
              <a:rPr lang="en-GB" sz="1200" kern="1200" dirty="0">
                <a:solidFill>
                  <a:schemeClr val="tx1"/>
                </a:solidFill>
                <a:effectLst/>
                <a:latin typeface="+mn-lt"/>
                <a:ea typeface="+mn-ea"/>
                <a:cs typeface="+mn-cs"/>
              </a:rPr>
              <a:t>, 2019). The inclusion of these findings highlights the transformative power of technology, yet the effects of tech are not uniform and require attention to structural, ethical and accessibility issues. </a:t>
            </a:r>
          </a:p>
          <a:p>
            <a:endParaRPr lang="en-US" dirty="0"/>
          </a:p>
        </p:txBody>
      </p:sp>
      <p:sp>
        <p:nvSpPr>
          <p:cNvPr id="4" name="Slide Number Placeholder 3"/>
          <p:cNvSpPr>
            <a:spLocks noGrp="1"/>
          </p:cNvSpPr>
          <p:nvPr>
            <p:ph type="sldNum" sz="quarter" idx="5"/>
          </p:nvPr>
        </p:nvSpPr>
        <p:spPr/>
        <p:txBody>
          <a:bodyPr/>
          <a:lstStyle/>
          <a:p>
            <a:fld id="{A2688721-61EF-4F23-8232-E4BF3B9F66FD}" type="slidenum">
              <a:rPr lang="en-US" smtClean="0"/>
              <a:t>10</a:t>
            </a:fld>
            <a:endParaRPr lang="en-US"/>
          </a:p>
        </p:txBody>
      </p:sp>
    </p:spTree>
    <p:extLst>
      <p:ext uri="{BB962C8B-B14F-4D97-AF65-F5344CB8AC3E}">
        <p14:creationId xmlns:p14="http://schemas.microsoft.com/office/powerpoint/2010/main" val="40016279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Case Studies</a:t>
            </a:r>
          </a:p>
          <a:p>
            <a:r>
              <a:rPr lang="en-GB" sz="1200" kern="1200" dirty="0">
                <a:solidFill>
                  <a:schemeClr val="tx1"/>
                </a:solidFill>
                <a:effectLst/>
                <a:latin typeface="+mn-lt"/>
                <a:ea typeface="+mn-ea"/>
                <a:cs typeface="+mn-cs"/>
              </a:rPr>
              <a:t>Two case studies take place in the UK, a country where theory, policy and technology meet. One of England's largest randomised trials of telehealth and telecare, the Whole System Demonstrator (WSD) programme, tested more than 6,000 people with chronic illnesses. Byrne et al. (2022) identified that emergency admissions were reduced by 15% and there was an improvement in self-management, with activity and continuity theory supported by providing older adults the opportunity to be involved in their care from their home base. Despite this, Cartwright et al., (2013) argues that the programme was problematic in a number of regards, including a lack of scalability because of high cost and low integration into routine NHS practice, suggesting that, when it comes to implementation, there was a gap between the ambition of the NHS Long Term Plan and the real-life experience. </a:t>
            </a: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2688721-61EF-4F23-8232-E4BF3B9F66FD}" type="slidenum">
              <a:rPr lang="en-US" smtClean="0"/>
              <a:t>11</a:t>
            </a:fld>
            <a:endParaRPr lang="en-US"/>
          </a:p>
        </p:txBody>
      </p:sp>
    </p:spTree>
    <p:extLst>
      <p:ext uri="{BB962C8B-B14F-4D97-AF65-F5344CB8AC3E}">
        <p14:creationId xmlns:p14="http://schemas.microsoft.com/office/powerpoint/2010/main" val="13529556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Case Studies</a:t>
            </a:r>
          </a:p>
          <a:p>
            <a:r>
              <a:rPr lang="en-GB" sz="1200" kern="1200" dirty="0">
                <a:solidFill>
                  <a:schemeClr val="tx1"/>
                </a:solidFill>
                <a:effectLst/>
                <a:latin typeface="+mn-lt"/>
                <a:ea typeface="+mn-ea"/>
                <a:cs typeface="+mn-cs"/>
              </a:rPr>
              <a:t>Another example is the use of person-centred care models for people living in care settings, for example the 'Butterfly Model' in certain dementia UK care homes. This puts emotional attachment and active involvement at the heart of community involvement, reflecting activity theory and the Care Act 2014, including wellbeing as a key theme. BC Care Providers Association (2017) reported that there was an improvement in mood shared by residents and a decrease in distress behaviours. However, there are also signs that staff training and the availability of resources vary in some areas, impacting upon the consistency with which they are delivered. The cases collectively show that innovative and theory-based strategies can improve outcomes; however, they must be well-funded, staffed, and policy-enabled to work.</a:t>
            </a: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2688721-61EF-4F23-8232-E4BF3B9F66FD}" type="slidenum">
              <a:rPr lang="en-US" smtClean="0"/>
              <a:t>12</a:t>
            </a:fld>
            <a:endParaRPr lang="en-US"/>
          </a:p>
        </p:txBody>
      </p:sp>
    </p:spTree>
    <p:extLst>
      <p:ext uri="{BB962C8B-B14F-4D97-AF65-F5344CB8AC3E}">
        <p14:creationId xmlns:p14="http://schemas.microsoft.com/office/powerpoint/2010/main" val="31022425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Recommendations for Improvement</a:t>
            </a:r>
            <a:endParaRPr lang="en-US"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Skills for Health (2023) highlights that there are chronic staffing shortages across the UK which would be addressed by increasing the capacity of practitioners by focusing on targeted training, effective retention measures and enhanced pay conditions. The King's Fund (2025) identified many health and social care services as disjointed and suggested the development of further systems in order to improve care co-ordination. Theoretically, activity and continuity theories argue for activities designed to meet the needs of maintaining active ageing, community-based activities, and personalised care planning that sustains identity, independence and participation. Implementation of the Care and Support Statutory Guidance needs to be strengthened and access to assessments and support services needs to be increased across the local authority with a view to ensuring children have equal access to support services and assessments (GOV.UK, 2025). However, challenges like financial hurdles, institutional opposition to change, and ICT disparity can restrict progress. These need to be met with continued government funding, inter-sector coordination, and actively inclusive technological, service and digital approaches to make technological and service innovation accessible for everyone older adults. </a:t>
            </a:r>
            <a:endParaRPr lang="en-US" sz="1200" kern="1200" dirty="0">
              <a:solidFill>
                <a:schemeClr val="tx1"/>
              </a:solidFill>
              <a:effectLst/>
              <a:latin typeface="+mn-lt"/>
              <a:ea typeface="+mn-ea"/>
              <a:cs typeface="+mn-cs"/>
            </a:endParaRPr>
          </a:p>
          <a:p>
            <a:endParaRPr lang="en-US" dirty="0"/>
          </a:p>
          <a:p>
            <a:endParaRPr lang="en-US" dirty="0"/>
          </a:p>
        </p:txBody>
      </p:sp>
      <p:sp>
        <p:nvSpPr>
          <p:cNvPr id="4" name="Slide Number Placeholder 3"/>
          <p:cNvSpPr>
            <a:spLocks noGrp="1"/>
          </p:cNvSpPr>
          <p:nvPr>
            <p:ph type="sldNum" sz="quarter" idx="5"/>
          </p:nvPr>
        </p:nvSpPr>
        <p:spPr/>
        <p:txBody>
          <a:bodyPr/>
          <a:lstStyle/>
          <a:p>
            <a:fld id="{A2688721-61EF-4F23-8232-E4BF3B9F66FD}" type="slidenum">
              <a:rPr lang="en-US" smtClean="0"/>
              <a:t>13</a:t>
            </a:fld>
            <a:endParaRPr lang="en-US"/>
          </a:p>
        </p:txBody>
      </p:sp>
    </p:spTree>
    <p:extLst>
      <p:ext uri="{BB962C8B-B14F-4D97-AF65-F5344CB8AC3E}">
        <p14:creationId xmlns:p14="http://schemas.microsoft.com/office/powerpoint/2010/main" val="39397781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Conclusion</a:t>
            </a:r>
            <a:endParaRPr lang="en-US"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report has demonstrated the diversity and complexity of older people's care needs and the understandings that underpin them, recognising the physical, emotional and social factors affecting their ageing. It described how policy frameworks, like the Care Act 2014 and NHS Long Term Plan, are intended to drive for person-centred and integrated service delivery and how theories can explain and set out the pathway for service delivery. Technological innovations present good opportunities to improve independence and monitoring, but there are inequalities moreover, barriers to implementation. Sustainable and integrated care models with the help of technology are key for moving forward. Continued research is needed to minimize digital exclusion and enhance the resilience of care providers in aged care environments.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A2688721-61EF-4F23-8232-E4BF3B9F66FD}" type="slidenum">
              <a:rPr lang="en-US" smtClean="0"/>
              <a:t>14</a:t>
            </a:fld>
            <a:endParaRPr lang="en-US"/>
          </a:p>
        </p:txBody>
      </p:sp>
    </p:spTree>
    <p:extLst>
      <p:ext uri="{BB962C8B-B14F-4D97-AF65-F5344CB8AC3E}">
        <p14:creationId xmlns:p14="http://schemas.microsoft.com/office/powerpoint/2010/main" val="18110425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BC Care Providers Association. (2017). </a:t>
            </a:r>
            <a:r>
              <a:rPr lang="en-US" sz="1200" i="1" kern="1200" dirty="0">
                <a:solidFill>
                  <a:schemeClr val="tx1"/>
                </a:solidFill>
                <a:effectLst/>
                <a:latin typeface="+mn-lt"/>
                <a:ea typeface="+mn-ea"/>
                <a:cs typeface="+mn-cs"/>
              </a:rPr>
              <a:t>The butterfly effect: Changing dementia care in British Columbia</a:t>
            </a:r>
            <a:r>
              <a:rPr lang="en-US" sz="1200" kern="1200" dirty="0">
                <a:solidFill>
                  <a:schemeClr val="tx1"/>
                </a:solidFill>
                <a:effectLst/>
                <a:latin typeface="+mn-lt"/>
                <a:ea typeface="+mn-ea"/>
                <a:cs typeface="+mn-cs"/>
              </a:rPr>
              <a:t>. </a:t>
            </a:r>
            <a:r>
              <a:rPr lang="en-US" sz="1200" u="sng" kern="1200" dirty="0">
                <a:solidFill>
                  <a:schemeClr val="tx1"/>
                </a:solidFill>
                <a:effectLst/>
                <a:latin typeface="+mn-lt"/>
                <a:ea typeface="+mn-ea"/>
                <a:cs typeface="+mn-cs"/>
                <a:hlinkClick r:id="rId3"/>
              </a:rPr>
              <a:t>https://bccare.ca/2017/10/the-butterfly-effect-changing-dementia-care-in-british-columbia/</a:t>
            </a:r>
            <a:r>
              <a:rPr lang="en-US" sz="1200" u="sng"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[Accessed 17 Jun. 2026].</a:t>
            </a:r>
          </a:p>
          <a:p>
            <a:r>
              <a:rPr lang="en-GB" sz="1200" kern="1200" dirty="0">
                <a:solidFill>
                  <a:schemeClr val="tx1"/>
                </a:solidFill>
                <a:effectLst/>
                <a:latin typeface="+mn-lt"/>
                <a:ea typeface="+mn-ea"/>
                <a:cs typeface="+mn-cs"/>
              </a:rPr>
              <a:t>Byrne, G., Keogh, B. and Daly, L., 2022. Self-management support for older adults with chronic illness: implications for nursing practice. </a:t>
            </a:r>
            <a:r>
              <a:rPr lang="en-GB" sz="1200" i="1" kern="1200" dirty="0">
                <a:solidFill>
                  <a:schemeClr val="tx1"/>
                </a:solidFill>
                <a:effectLst/>
                <a:latin typeface="+mn-lt"/>
                <a:ea typeface="+mn-ea"/>
                <a:cs typeface="+mn-cs"/>
              </a:rPr>
              <a:t>British Journal of Nursing</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31</a:t>
            </a:r>
            <a:r>
              <a:rPr lang="en-GB" sz="1200" kern="1200" dirty="0">
                <a:solidFill>
                  <a:schemeClr val="tx1"/>
                </a:solidFill>
                <a:effectLst/>
                <a:latin typeface="+mn-lt"/>
                <a:ea typeface="+mn-ea"/>
                <a:cs typeface="+mn-cs"/>
              </a:rPr>
              <a:t>(2), pp.86-94.</a:t>
            </a:r>
          </a:p>
          <a:p>
            <a:r>
              <a:rPr lang="en-GB" sz="1200" kern="1200" dirty="0">
                <a:solidFill>
                  <a:schemeClr val="tx1"/>
                </a:solidFill>
                <a:effectLst/>
                <a:latin typeface="+mn-lt"/>
                <a:ea typeface="+mn-ea"/>
                <a:cs typeface="+mn-cs"/>
              </a:rPr>
              <a:t>Callaway, J., </a:t>
            </a:r>
            <a:r>
              <a:rPr lang="en-GB" sz="1200" kern="1200" dirty="0" err="1">
                <a:solidFill>
                  <a:schemeClr val="tx1"/>
                </a:solidFill>
                <a:effectLst/>
                <a:latin typeface="+mn-lt"/>
                <a:ea typeface="+mn-ea"/>
                <a:cs typeface="+mn-cs"/>
              </a:rPr>
              <a:t>Strozza</a:t>
            </a:r>
            <a:r>
              <a:rPr lang="en-GB" sz="1200" kern="1200" dirty="0">
                <a:solidFill>
                  <a:schemeClr val="tx1"/>
                </a:solidFill>
                <a:effectLst/>
                <a:latin typeface="+mn-lt"/>
                <a:ea typeface="+mn-ea"/>
                <a:cs typeface="+mn-cs"/>
              </a:rPr>
              <a:t>, C., Christensen, K., </a:t>
            </a:r>
            <a:r>
              <a:rPr lang="en-GB" sz="1200" kern="1200" dirty="0" err="1">
                <a:solidFill>
                  <a:schemeClr val="tx1"/>
                </a:solidFill>
                <a:effectLst/>
                <a:latin typeface="+mn-lt"/>
                <a:ea typeface="+mn-ea"/>
                <a:cs typeface="+mn-cs"/>
              </a:rPr>
              <a:t>Doblhammer</a:t>
            </a:r>
            <a:r>
              <a:rPr lang="en-GB" sz="1200" kern="1200" dirty="0">
                <a:solidFill>
                  <a:schemeClr val="tx1"/>
                </a:solidFill>
                <a:effectLst/>
                <a:latin typeface="+mn-lt"/>
                <a:ea typeface="+mn-ea"/>
                <a:cs typeface="+mn-cs"/>
              </a:rPr>
              <a:t>, G., Rau, R. and </a:t>
            </a:r>
            <a:r>
              <a:rPr lang="en-GB" sz="1200" kern="1200" dirty="0" err="1">
                <a:solidFill>
                  <a:schemeClr val="tx1"/>
                </a:solidFill>
                <a:effectLst/>
                <a:latin typeface="+mn-lt"/>
                <a:ea typeface="+mn-ea"/>
                <a:cs typeface="+mn-cs"/>
              </a:rPr>
              <a:t>Søgaard</a:t>
            </a:r>
            <a:r>
              <a:rPr lang="en-GB" sz="1200" kern="1200" dirty="0">
                <a:solidFill>
                  <a:schemeClr val="tx1"/>
                </a:solidFill>
                <a:effectLst/>
                <a:latin typeface="+mn-lt"/>
                <a:ea typeface="+mn-ea"/>
                <a:cs typeface="+mn-cs"/>
              </a:rPr>
              <a:t>, J. (2025). Ageing populations: new challenges in longevity. BMC public health, 25(1), p.4395.</a:t>
            </a:r>
          </a:p>
          <a:p>
            <a:r>
              <a:rPr lang="en-GB" sz="1200" kern="1200" dirty="0">
                <a:solidFill>
                  <a:schemeClr val="tx1"/>
                </a:solidFill>
                <a:effectLst/>
                <a:latin typeface="+mn-lt"/>
                <a:ea typeface="+mn-ea"/>
                <a:cs typeface="+mn-cs"/>
              </a:rPr>
              <a:t>Cartwright, M., Hirani, S.P., </a:t>
            </a:r>
            <a:r>
              <a:rPr lang="en-GB" sz="1200" kern="1200" dirty="0" err="1">
                <a:solidFill>
                  <a:schemeClr val="tx1"/>
                </a:solidFill>
                <a:effectLst/>
                <a:latin typeface="+mn-lt"/>
                <a:ea typeface="+mn-ea"/>
                <a:cs typeface="+mn-cs"/>
              </a:rPr>
              <a:t>Rixon</a:t>
            </a:r>
            <a:r>
              <a:rPr lang="en-GB" sz="1200" kern="1200" dirty="0">
                <a:solidFill>
                  <a:schemeClr val="tx1"/>
                </a:solidFill>
                <a:effectLst/>
                <a:latin typeface="+mn-lt"/>
                <a:ea typeface="+mn-ea"/>
                <a:cs typeface="+mn-cs"/>
              </a:rPr>
              <a:t>, L., Beynon, M., Doll, H., Bower, P., </a:t>
            </a:r>
            <a:r>
              <a:rPr lang="en-GB" sz="1200" kern="1200" dirty="0" err="1">
                <a:solidFill>
                  <a:schemeClr val="tx1"/>
                </a:solidFill>
                <a:effectLst/>
                <a:latin typeface="+mn-lt"/>
                <a:ea typeface="+mn-ea"/>
                <a:cs typeface="+mn-cs"/>
              </a:rPr>
              <a:t>Bardsley</a:t>
            </a:r>
            <a:r>
              <a:rPr lang="en-GB" sz="1200" kern="1200" dirty="0">
                <a:solidFill>
                  <a:schemeClr val="tx1"/>
                </a:solidFill>
                <a:effectLst/>
                <a:latin typeface="+mn-lt"/>
                <a:ea typeface="+mn-ea"/>
                <a:cs typeface="+mn-cs"/>
              </a:rPr>
              <a:t>, M., </a:t>
            </a:r>
            <a:r>
              <a:rPr lang="en-GB" sz="1200" kern="1200" dirty="0" err="1">
                <a:solidFill>
                  <a:schemeClr val="tx1"/>
                </a:solidFill>
                <a:effectLst/>
                <a:latin typeface="+mn-lt"/>
                <a:ea typeface="+mn-ea"/>
                <a:cs typeface="+mn-cs"/>
              </a:rPr>
              <a:t>Steventon</a:t>
            </a:r>
            <a:r>
              <a:rPr lang="en-GB" sz="1200" kern="1200" dirty="0">
                <a:solidFill>
                  <a:schemeClr val="tx1"/>
                </a:solidFill>
                <a:effectLst/>
                <a:latin typeface="+mn-lt"/>
                <a:ea typeface="+mn-ea"/>
                <a:cs typeface="+mn-cs"/>
              </a:rPr>
              <a:t>, A., Knapp, M., Henderson, C. and Rogers, A., (2013). Effect of telehealth on quality of life and psychological outcomes over 12 months (Whole Systems Demonstrator telehealth questionnaire study): nested study of patient reported outcomes in a pragmatic, cluster randomised controlled trial. </a:t>
            </a:r>
            <a:r>
              <a:rPr lang="en-GB" sz="1200" i="1" kern="1200" dirty="0" err="1">
                <a:solidFill>
                  <a:schemeClr val="tx1"/>
                </a:solidFill>
                <a:effectLst/>
                <a:latin typeface="+mn-lt"/>
                <a:ea typeface="+mn-ea"/>
                <a:cs typeface="+mn-cs"/>
              </a:rPr>
              <a:t>Bmj</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346</a:t>
            </a:r>
            <a:r>
              <a:rPr lang="en-GB" sz="1200" kern="1200" dirty="0">
                <a:solidFill>
                  <a:schemeClr val="tx1"/>
                </a:solidFill>
                <a:effectLst/>
                <a:latin typeface="+mn-lt"/>
                <a:ea typeface="+mn-ea"/>
                <a:cs typeface="+mn-cs"/>
              </a:rPr>
              <a:t>.</a:t>
            </a:r>
          </a:p>
          <a:p>
            <a:r>
              <a:rPr lang="en-US" sz="1200" kern="1200" dirty="0">
                <a:solidFill>
                  <a:schemeClr val="tx1"/>
                </a:solidFill>
                <a:effectLst/>
                <a:latin typeface="+mn-lt"/>
                <a:ea typeface="+mn-ea"/>
                <a:cs typeface="+mn-cs"/>
              </a:rPr>
              <a:t>Centre for Ageing Better. (2025). </a:t>
            </a:r>
            <a:r>
              <a:rPr lang="en-US" sz="1200" i="1" kern="1200" dirty="0">
                <a:solidFill>
                  <a:schemeClr val="tx1"/>
                </a:solidFill>
                <a:effectLst/>
                <a:latin typeface="+mn-lt"/>
                <a:ea typeface="+mn-ea"/>
                <a:cs typeface="+mn-cs"/>
              </a:rPr>
              <a:t>Our ageing population: The State of Ageing 2025</a:t>
            </a:r>
            <a:r>
              <a:rPr lang="en-US" sz="1200" kern="1200" dirty="0">
                <a:solidFill>
                  <a:schemeClr val="tx1"/>
                </a:solidFill>
                <a:effectLst/>
                <a:latin typeface="+mn-lt"/>
                <a:ea typeface="+mn-ea"/>
                <a:cs typeface="+mn-cs"/>
              </a:rPr>
              <a:t>. </a:t>
            </a:r>
            <a:r>
              <a:rPr lang="en-US" sz="1200" u="sng" kern="1200" dirty="0">
                <a:solidFill>
                  <a:schemeClr val="tx1"/>
                </a:solidFill>
                <a:effectLst/>
                <a:latin typeface="+mn-lt"/>
                <a:ea typeface="+mn-ea"/>
                <a:cs typeface="+mn-cs"/>
                <a:hlinkClick r:id="rId4"/>
              </a:rPr>
              <a:t>https://ageing-better.org.uk/our-ageing-population-state-ageing-2025</a:t>
            </a:r>
            <a:r>
              <a:rPr lang="en-US"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[Accessed 17 Jun. 2026].</a:t>
            </a:r>
          </a:p>
          <a:p>
            <a:r>
              <a:rPr lang="en-GB" sz="1200" kern="1200" dirty="0" err="1">
                <a:solidFill>
                  <a:schemeClr val="tx1"/>
                </a:solidFill>
                <a:effectLst/>
                <a:latin typeface="+mn-lt"/>
                <a:ea typeface="+mn-ea"/>
                <a:cs typeface="+mn-cs"/>
              </a:rPr>
              <a:t>Chinnaraju</a:t>
            </a:r>
            <a:r>
              <a:rPr lang="en-GB" sz="1200" kern="1200" dirty="0">
                <a:solidFill>
                  <a:schemeClr val="tx1"/>
                </a:solidFill>
                <a:effectLst/>
                <a:latin typeface="+mn-lt"/>
                <a:ea typeface="+mn-ea"/>
                <a:cs typeface="+mn-cs"/>
              </a:rPr>
              <a:t>, A. (2025). Explainable AI (XAI) for trustworthy and transparent decision-making: A theoretical framework for AI interpretability. </a:t>
            </a:r>
            <a:r>
              <a:rPr lang="en-GB" sz="1200" i="1" kern="1200" dirty="0">
                <a:solidFill>
                  <a:schemeClr val="tx1"/>
                </a:solidFill>
                <a:effectLst/>
                <a:latin typeface="+mn-lt"/>
                <a:ea typeface="+mn-ea"/>
                <a:cs typeface="+mn-cs"/>
              </a:rPr>
              <a:t>World Journal of Advanced Engineering Technology and Sciences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14</a:t>
            </a:r>
            <a:r>
              <a:rPr lang="en-GB" sz="1200" kern="1200" dirty="0">
                <a:solidFill>
                  <a:schemeClr val="tx1"/>
                </a:solidFill>
                <a:effectLst/>
                <a:latin typeface="+mn-lt"/>
                <a:ea typeface="+mn-ea"/>
                <a:cs typeface="+mn-cs"/>
              </a:rPr>
              <a:t>(3), pp.170-207.</a:t>
            </a:r>
          </a:p>
          <a:p>
            <a:r>
              <a:rPr lang="en-US" sz="1200" kern="1200" dirty="0">
                <a:solidFill>
                  <a:schemeClr val="tx1"/>
                </a:solidFill>
                <a:effectLst/>
                <a:latin typeface="+mn-lt"/>
                <a:ea typeface="+mn-ea"/>
                <a:cs typeface="+mn-cs"/>
              </a:rPr>
              <a:t>CQC. (2025). </a:t>
            </a:r>
            <a:r>
              <a:rPr lang="en-US" sz="1200" i="1" kern="1200" dirty="0">
                <a:solidFill>
                  <a:schemeClr val="tx1"/>
                </a:solidFill>
                <a:effectLst/>
                <a:latin typeface="+mn-lt"/>
                <a:ea typeface="+mn-ea"/>
                <a:cs typeface="+mn-cs"/>
              </a:rPr>
              <a:t>The state of health care and adult Social Care in England 2023/24</a:t>
            </a:r>
            <a:r>
              <a:rPr lang="en-US" sz="1200" kern="1200" dirty="0">
                <a:solidFill>
                  <a:schemeClr val="tx1"/>
                </a:solidFill>
                <a:effectLst/>
                <a:latin typeface="+mn-lt"/>
                <a:ea typeface="+mn-ea"/>
                <a:cs typeface="+mn-cs"/>
              </a:rPr>
              <a:t>. The state of health care and adult social care in England 2023/24 - Care Quality Commission. </a:t>
            </a:r>
            <a:r>
              <a:rPr lang="en-US" sz="1200" u="sng" kern="1200" dirty="0">
                <a:solidFill>
                  <a:schemeClr val="tx1"/>
                </a:solidFill>
                <a:effectLst/>
                <a:latin typeface="+mn-lt"/>
                <a:ea typeface="+mn-ea"/>
                <a:cs typeface="+mn-cs"/>
                <a:hlinkClick r:id="rId5"/>
              </a:rPr>
              <a:t>https://www.cqc.org.uk/publications/major-report/state-care/2023-2024</a:t>
            </a:r>
            <a:r>
              <a:rPr lang="en-US"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[Accessed 17 Jun. 2026].</a:t>
            </a:r>
          </a:p>
          <a:p>
            <a:r>
              <a:rPr lang="en-GB" sz="1200" kern="1200" dirty="0" err="1">
                <a:solidFill>
                  <a:schemeClr val="tx1"/>
                </a:solidFill>
                <a:effectLst/>
                <a:latin typeface="+mn-lt"/>
                <a:ea typeface="+mn-ea"/>
                <a:cs typeface="+mn-cs"/>
              </a:rPr>
              <a:t>Ezeamii</a:t>
            </a:r>
            <a:r>
              <a:rPr lang="en-GB" sz="1200" kern="1200" dirty="0">
                <a:solidFill>
                  <a:schemeClr val="tx1"/>
                </a:solidFill>
                <a:effectLst/>
                <a:latin typeface="+mn-lt"/>
                <a:ea typeface="+mn-ea"/>
                <a:cs typeface="+mn-cs"/>
              </a:rPr>
              <a:t>, V.C., </a:t>
            </a:r>
            <a:r>
              <a:rPr lang="en-GB" sz="1200" kern="1200" dirty="0" err="1">
                <a:solidFill>
                  <a:schemeClr val="tx1"/>
                </a:solidFill>
                <a:effectLst/>
                <a:latin typeface="+mn-lt"/>
                <a:ea typeface="+mn-ea"/>
                <a:cs typeface="+mn-cs"/>
              </a:rPr>
              <a:t>Okobi</a:t>
            </a:r>
            <a:r>
              <a:rPr lang="en-GB" sz="1200" kern="1200" dirty="0">
                <a:solidFill>
                  <a:schemeClr val="tx1"/>
                </a:solidFill>
                <a:effectLst/>
                <a:latin typeface="+mn-lt"/>
                <a:ea typeface="+mn-ea"/>
                <a:cs typeface="+mn-cs"/>
              </a:rPr>
              <a:t>, O.E., </a:t>
            </a:r>
            <a:r>
              <a:rPr lang="en-GB" sz="1200" kern="1200" dirty="0" err="1">
                <a:solidFill>
                  <a:schemeClr val="tx1"/>
                </a:solidFill>
                <a:effectLst/>
                <a:latin typeface="+mn-lt"/>
                <a:ea typeface="+mn-ea"/>
                <a:cs typeface="+mn-cs"/>
              </a:rPr>
              <a:t>Wambai</a:t>
            </a:r>
            <a:r>
              <a:rPr lang="en-GB" sz="1200" kern="1200" dirty="0">
                <a:solidFill>
                  <a:schemeClr val="tx1"/>
                </a:solidFill>
                <a:effectLst/>
                <a:latin typeface="+mn-lt"/>
                <a:ea typeface="+mn-ea"/>
                <a:cs typeface="+mn-cs"/>
              </a:rPr>
              <a:t>-Sani, H., </a:t>
            </a:r>
            <a:r>
              <a:rPr lang="en-GB" sz="1200" kern="1200" dirty="0" err="1">
                <a:solidFill>
                  <a:schemeClr val="tx1"/>
                </a:solidFill>
                <a:effectLst/>
                <a:latin typeface="+mn-lt"/>
                <a:ea typeface="+mn-ea"/>
                <a:cs typeface="+mn-cs"/>
              </a:rPr>
              <a:t>Perera</a:t>
            </a:r>
            <a:r>
              <a:rPr lang="en-GB" sz="1200" kern="1200" dirty="0">
                <a:solidFill>
                  <a:schemeClr val="tx1"/>
                </a:solidFill>
                <a:effectLst/>
                <a:latin typeface="+mn-lt"/>
                <a:ea typeface="+mn-ea"/>
                <a:cs typeface="+mn-cs"/>
              </a:rPr>
              <a:t>, G.S., </a:t>
            </a:r>
            <a:r>
              <a:rPr lang="en-GB" sz="1200" kern="1200" dirty="0" err="1">
                <a:solidFill>
                  <a:schemeClr val="tx1"/>
                </a:solidFill>
                <a:effectLst/>
                <a:latin typeface="+mn-lt"/>
                <a:ea typeface="+mn-ea"/>
                <a:cs typeface="+mn-cs"/>
              </a:rPr>
              <a:t>Zaynieva</a:t>
            </a:r>
            <a:r>
              <a:rPr lang="en-GB" sz="1200" kern="1200" dirty="0">
                <a:solidFill>
                  <a:schemeClr val="tx1"/>
                </a:solidFill>
                <a:effectLst/>
                <a:latin typeface="+mn-lt"/>
                <a:ea typeface="+mn-ea"/>
                <a:cs typeface="+mn-cs"/>
              </a:rPr>
              <a:t>, S., Okonkwo, C.C., </a:t>
            </a:r>
            <a:r>
              <a:rPr lang="en-GB" sz="1200" kern="1200" dirty="0" err="1">
                <a:solidFill>
                  <a:schemeClr val="tx1"/>
                </a:solidFill>
                <a:effectLst/>
                <a:latin typeface="+mn-lt"/>
                <a:ea typeface="+mn-ea"/>
                <a:cs typeface="+mn-cs"/>
              </a:rPr>
              <a:t>Ohaiba</a:t>
            </a:r>
            <a:r>
              <a:rPr lang="en-GB" sz="1200" kern="1200" dirty="0">
                <a:solidFill>
                  <a:schemeClr val="tx1"/>
                </a:solidFill>
                <a:effectLst/>
                <a:latin typeface="+mn-lt"/>
                <a:ea typeface="+mn-ea"/>
                <a:cs typeface="+mn-cs"/>
              </a:rPr>
              <a:t>, M.M., William-</a:t>
            </a:r>
            <a:r>
              <a:rPr lang="en-GB" sz="1200" kern="1200" dirty="0" err="1">
                <a:solidFill>
                  <a:schemeClr val="tx1"/>
                </a:solidFill>
                <a:effectLst/>
                <a:latin typeface="+mn-lt"/>
                <a:ea typeface="+mn-ea"/>
                <a:cs typeface="+mn-cs"/>
              </a:rPr>
              <a:t>Enemali</a:t>
            </a:r>
            <a:r>
              <a:rPr lang="en-GB" sz="1200" kern="1200" dirty="0">
                <a:solidFill>
                  <a:schemeClr val="tx1"/>
                </a:solidFill>
                <a:effectLst/>
                <a:latin typeface="+mn-lt"/>
                <a:ea typeface="+mn-ea"/>
                <a:cs typeface="+mn-cs"/>
              </a:rPr>
              <a:t>, P.C., </a:t>
            </a:r>
            <a:r>
              <a:rPr lang="en-GB" sz="1200" kern="1200" dirty="0" err="1">
                <a:solidFill>
                  <a:schemeClr val="tx1"/>
                </a:solidFill>
                <a:effectLst/>
                <a:latin typeface="+mn-lt"/>
                <a:ea typeface="+mn-ea"/>
                <a:cs typeface="+mn-cs"/>
              </a:rPr>
              <a:t>Obodo</a:t>
            </a:r>
            <a:r>
              <a:rPr lang="en-GB" sz="1200" kern="1200" dirty="0">
                <a:solidFill>
                  <a:schemeClr val="tx1"/>
                </a:solidFill>
                <a:effectLst/>
                <a:latin typeface="+mn-lt"/>
                <a:ea typeface="+mn-ea"/>
                <a:cs typeface="+mn-cs"/>
              </a:rPr>
              <a:t>, O.R. and </a:t>
            </a:r>
            <a:r>
              <a:rPr lang="en-GB" sz="1200" kern="1200" dirty="0" err="1">
                <a:solidFill>
                  <a:schemeClr val="tx1"/>
                </a:solidFill>
                <a:effectLst/>
                <a:latin typeface="+mn-lt"/>
                <a:ea typeface="+mn-ea"/>
                <a:cs typeface="+mn-cs"/>
              </a:rPr>
              <a:t>Obiefuna</a:t>
            </a:r>
            <a:r>
              <a:rPr lang="en-GB" sz="1200" kern="1200" dirty="0">
                <a:solidFill>
                  <a:schemeClr val="tx1"/>
                </a:solidFill>
                <a:effectLst/>
                <a:latin typeface="+mn-lt"/>
                <a:ea typeface="+mn-ea"/>
                <a:cs typeface="+mn-cs"/>
              </a:rPr>
              <a:t>, N.G., 2024. Revolutionizing healthcare: how telemedicine is improving patient outcomes and expanding access to care. </a:t>
            </a:r>
            <a:r>
              <a:rPr lang="en-GB" sz="1200" i="1" kern="1200" dirty="0" err="1">
                <a:solidFill>
                  <a:schemeClr val="tx1"/>
                </a:solidFill>
                <a:effectLst/>
                <a:latin typeface="+mn-lt"/>
                <a:ea typeface="+mn-ea"/>
                <a:cs typeface="+mn-cs"/>
              </a:rPr>
              <a:t>Cureus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16</a:t>
            </a:r>
            <a:r>
              <a:rPr lang="en-GB" sz="1200" kern="1200" dirty="0">
                <a:solidFill>
                  <a:schemeClr val="tx1"/>
                </a:solidFill>
                <a:effectLst/>
                <a:latin typeface="+mn-lt"/>
                <a:ea typeface="+mn-ea"/>
                <a:cs typeface="+mn-cs"/>
              </a:rPr>
              <a:t>(7).</a:t>
            </a:r>
          </a:p>
          <a:p>
            <a:r>
              <a:rPr lang="en-US" sz="1200" kern="1200" dirty="0">
                <a:solidFill>
                  <a:schemeClr val="tx1"/>
                </a:solidFill>
                <a:effectLst/>
                <a:latin typeface="+mn-lt"/>
                <a:ea typeface="+mn-ea"/>
                <a:cs typeface="+mn-cs"/>
              </a:rPr>
              <a:t>GOV.UK (2010). </a:t>
            </a:r>
            <a:r>
              <a:rPr lang="en-US" sz="1200" i="1" kern="1200" dirty="0">
                <a:solidFill>
                  <a:schemeClr val="tx1"/>
                </a:solidFill>
                <a:effectLst/>
                <a:latin typeface="+mn-lt"/>
                <a:ea typeface="+mn-ea"/>
                <a:cs typeface="+mn-cs"/>
              </a:rPr>
              <a:t>Equality act 2010</a:t>
            </a:r>
            <a:r>
              <a:rPr lang="en-US" sz="1200" kern="1200" dirty="0">
                <a:solidFill>
                  <a:schemeClr val="tx1"/>
                </a:solidFill>
                <a:effectLst/>
                <a:latin typeface="+mn-lt"/>
                <a:ea typeface="+mn-ea"/>
                <a:cs typeface="+mn-cs"/>
              </a:rPr>
              <a:t>. Legislation.gov.uk. </a:t>
            </a:r>
            <a:r>
              <a:rPr lang="en-US" sz="1200" u="sng" kern="1200" dirty="0">
                <a:solidFill>
                  <a:schemeClr val="tx1"/>
                </a:solidFill>
                <a:effectLst/>
                <a:latin typeface="+mn-lt"/>
                <a:ea typeface="+mn-ea"/>
                <a:cs typeface="+mn-cs"/>
                <a:hlinkClick r:id="rId6"/>
              </a:rPr>
              <a:t>https://www.legislation.gov.uk/ukpga/2010/15/contents</a:t>
            </a:r>
            <a:r>
              <a:rPr lang="en-US"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[Accessed 17 Jun. 2026].</a:t>
            </a:r>
          </a:p>
          <a:p>
            <a:r>
              <a:rPr lang="en-US" sz="1200" kern="1200" dirty="0">
                <a:solidFill>
                  <a:schemeClr val="tx1"/>
                </a:solidFill>
                <a:effectLst/>
                <a:latin typeface="+mn-lt"/>
                <a:ea typeface="+mn-ea"/>
                <a:cs typeface="+mn-cs"/>
              </a:rPr>
              <a:t>GOV.UK (2014). </a:t>
            </a:r>
            <a:r>
              <a:rPr lang="en-US" sz="1200" i="1" kern="1200" dirty="0">
                <a:solidFill>
                  <a:schemeClr val="tx1"/>
                </a:solidFill>
                <a:effectLst/>
                <a:latin typeface="+mn-lt"/>
                <a:ea typeface="+mn-ea"/>
                <a:cs typeface="+mn-cs"/>
              </a:rPr>
              <a:t>Care Act 2014</a:t>
            </a:r>
            <a:r>
              <a:rPr lang="en-US" sz="1200" kern="1200" dirty="0">
                <a:solidFill>
                  <a:schemeClr val="tx1"/>
                </a:solidFill>
                <a:effectLst/>
                <a:latin typeface="+mn-lt"/>
                <a:ea typeface="+mn-ea"/>
                <a:cs typeface="+mn-cs"/>
              </a:rPr>
              <a:t>. [online] Legislation.gov.uk. Available at: </a:t>
            </a:r>
            <a:r>
              <a:rPr lang="en-US" sz="1200" u="sng" kern="1200" dirty="0">
                <a:solidFill>
                  <a:schemeClr val="tx1"/>
                </a:solidFill>
                <a:effectLst/>
                <a:latin typeface="+mn-lt"/>
                <a:ea typeface="+mn-ea"/>
                <a:cs typeface="+mn-cs"/>
                <a:hlinkClick r:id="rId7"/>
              </a:rPr>
              <a:t>https://www.legislation.gov.uk/ukpga/2014/23/contents</a:t>
            </a:r>
            <a:r>
              <a:rPr lang="en-US"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[Accessed 17 Jun. 2026].</a:t>
            </a:r>
          </a:p>
          <a:p>
            <a:r>
              <a:rPr lang="en-GB" sz="1200" kern="1200" dirty="0">
                <a:solidFill>
                  <a:schemeClr val="tx1"/>
                </a:solidFill>
                <a:effectLst/>
                <a:latin typeface="+mn-lt"/>
                <a:ea typeface="+mn-ea"/>
                <a:cs typeface="+mn-cs"/>
              </a:rPr>
              <a:t>GOV.UK (2024). </a:t>
            </a:r>
            <a:r>
              <a:rPr lang="en-GB" sz="1200" i="1" kern="1200" dirty="0">
                <a:solidFill>
                  <a:schemeClr val="tx1"/>
                </a:solidFill>
                <a:effectLst/>
                <a:latin typeface="+mn-lt"/>
                <a:ea typeface="+mn-ea"/>
                <a:cs typeface="+mn-cs"/>
              </a:rPr>
              <a:t>Adult social care in England, monthly statistics: March 2024</a:t>
            </a:r>
            <a:r>
              <a:rPr lang="en-GB" sz="1200" kern="1200" dirty="0">
                <a:solidFill>
                  <a:schemeClr val="tx1"/>
                </a:solidFill>
                <a:effectLst/>
                <a:latin typeface="+mn-lt"/>
                <a:ea typeface="+mn-ea"/>
                <a:cs typeface="+mn-cs"/>
              </a:rPr>
              <a:t>. [online] GOV.UK. Available at: </a:t>
            </a:r>
            <a:r>
              <a:rPr lang="en-GB" sz="1200" u="sng" kern="1200" dirty="0">
                <a:solidFill>
                  <a:schemeClr val="tx1"/>
                </a:solidFill>
                <a:effectLst/>
                <a:latin typeface="+mn-lt"/>
                <a:ea typeface="+mn-ea"/>
                <a:cs typeface="+mn-cs"/>
                <a:hlinkClick r:id="rId8"/>
              </a:rPr>
              <a:t>https://www.gov.uk/government/statistics/adult-social-care-in-england-monthly-statistics-march-2024/adult-social-care-in-england-monthly-statistics-march-2024</a:t>
            </a:r>
            <a:r>
              <a:rPr lang="en-GB" sz="1200" kern="1200" dirty="0">
                <a:solidFill>
                  <a:schemeClr val="tx1"/>
                </a:solidFill>
                <a:effectLst/>
                <a:latin typeface="+mn-lt"/>
                <a:ea typeface="+mn-ea"/>
                <a:cs typeface="+mn-cs"/>
              </a:rPr>
              <a:t> [Accessed 17 Jun. 2026].</a:t>
            </a:r>
          </a:p>
          <a:p>
            <a:r>
              <a:rPr lang="en-GB" sz="1200" kern="1200" dirty="0">
                <a:solidFill>
                  <a:schemeClr val="tx1"/>
                </a:solidFill>
                <a:effectLst/>
                <a:latin typeface="+mn-lt"/>
                <a:ea typeface="+mn-ea"/>
                <a:cs typeface="+mn-cs"/>
              </a:rPr>
              <a:t>GOV.UK (2026). </a:t>
            </a:r>
            <a:r>
              <a:rPr lang="en-GB" sz="1200" i="1" kern="1200" dirty="0">
                <a:solidFill>
                  <a:schemeClr val="tx1"/>
                </a:solidFill>
                <a:effectLst/>
                <a:latin typeface="+mn-lt"/>
                <a:ea typeface="+mn-ea"/>
                <a:cs typeface="+mn-cs"/>
              </a:rPr>
              <a:t>UK: care home population | Statista</a:t>
            </a:r>
            <a:r>
              <a:rPr lang="en-GB" sz="1200" kern="1200" dirty="0">
                <a:solidFill>
                  <a:schemeClr val="tx1"/>
                </a:solidFill>
                <a:effectLst/>
                <a:latin typeface="+mn-lt"/>
                <a:ea typeface="+mn-ea"/>
                <a:cs typeface="+mn-cs"/>
              </a:rPr>
              <a:t>. [online] Statista. Available at: </a:t>
            </a:r>
            <a:r>
              <a:rPr lang="en-GB" sz="1200" u="sng" kern="1200" dirty="0">
                <a:solidFill>
                  <a:schemeClr val="tx1"/>
                </a:solidFill>
                <a:effectLst/>
                <a:latin typeface="+mn-lt"/>
                <a:ea typeface="+mn-ea"/>
                <a:cs typeface="+mn-cs"/>
                <a:hlinkClick r:id="rId9"/>
              </a:rPr>
              <a:t>https://www.statista.com/statistics/1082379/number-of-people-living-in-care-homes-in-the-united-kingdom/?srsltid=AfmBOopz7W4FZdwyKRORvh0vld5xVI--joeEy02nmmaNBjYcjzGDjO9p</a:t>
            </a:r>
            <a:r>
              <a:rPr lang="en-GB" sz="1200" kern="1200" dirty="0">
                <a:solidFill>
                  <a:schemeClr val="tx1"/>
                </a:solidFill>
                <a:effectLst/>
                <a:latin typeface="+mn-lt"/>
                <a:ea typeface="+mn-ea"/>
                <a:cs typeface="+mn-cs"/>
              </a:rPr>
              <a:t> [Accessed 17 Jun. 2026].</a:t>
            </a:r>
          </a:p>
          <a:p>
            <a:r>
              <a:rPr lang="en-US" sz="1200" kern="1200" dirty="0">
                <a:solidFill>
                  <a:schemeClr val="tx1"/>
                </a:solidFill>
                <a:effectLst/>
                <a:latin typeface="+mn-lt"/>
                <a:ea typeface="+mn-ea"/>
                <a:cs typeface="+mn-cs"/>
              </a:rPr>
              <a:t>GOV.UK. (1998). </a:t>
            </a:r>
            <a:r>
              <a:rPr lang="en-US" sz="1200" i="1" kern="1200" dirty="0">
                <a:solidFill>
                  <a:schemeClr val="tx1"/>
                </a:solidFill>
                <a:effectLst/>
                <a:latin typeface="+mn-lt"/>
                <a:ea typeface="+mn-ea"/>
                <a:cs typeface="+mn-cs"/>
              </a:rPr>
              <a:t>Human rights act 1998</a:t>
            </a:r>
            <a:r>
              <a:rPr lang="en-US" sz="1200" kern="1200" dirty="0">
                <a:solidFill>
                  <a:schemeClr val="tx1"/>
                </a:solidFill>
                <a:effectLst/>
                <a:latin typeface="+mn-lt"/>
                <a:ea typeface="+mn-ea"/>
                <a:cs typeface="+mn-cs"/>
              </a:rPr>
              <a:t>. Legislation.gov.uk. </a:t>
            </a:r>
            <a:r>
              <a:rPr lang="en-US" sz="1200" u="sng" kern="1200" dirty="0">
                <a:solidFill>
                  <a:schemeClr val="tx1"/>
                </a:solidFill>
                <a:effectLst/>
                <a:latin typeface="+mn-lt"/>
                <a:ea typeface="+mn-ea"/>
                <a:cs typeface="+mn-cs"/>
                <a:hlinkClick r:id="rId10"/>
              </a:rPr>
              <a:t>https://www.legislation.gov.uk/ukpga/1998/42/contents</a:t>
            </a:r>
            <a:r>
              <a:rPr lang="en-US"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[Accessed 17 Jun. 2026].</a:t>
            </a:r>
          </a:p>
          <a:p>
            <a:r>
              <a:rPr lang="en-GB" sz="1200" kern="1200" dirty="0">
                <a:solidFill>
                  <a:schemeClr val="tx1"/>
                </a:solidFill>
                <a:effectLst/>
                <a:latin typeface="+mn-lt"/>
                <a:ea typeface="+mn-ea"/>
                <a:cs typeface="+mn-cs"/>
              </a:rPr>
              <a:t>Guedes, J. and Melo, S. (2022). Continuity theory. In </a:t>
            </a:r>
            <a:r>
              <a:rPr lang="en-GB" sz="1200" i="1" kern="1200" dirty="0" err="1">
                <a:solidFill>
                  <a:schemeClr val="tx1"/>
                </a:solidFill>
                <a:effectLst/>
                <a:latin typeface="+mn-lt"/>
                <a:ea typeface="+mn-ea"/>
                <a:cs typeface="+mn-cs"/>
              </a:rPr>
              <a:t>Encyclopedia</a:t>
            </a:r>
            <a:r>
              <a:rPr lang="en-GB" sz="1200" i="1" kern="1200" dirty="0">
                <a:solidFill>
                  <a:schemeClr val="tx1"/>
                </a:solidFill>
                <a:effectLst/>
                <a:latin typeface="+mn-lt"/>
                <a:ea typeface="+mn-ea"/>
                <a:cs typeface="+mn-cs"/>
              </a:rPr>
              <a:t> of gerontology and population aging</a:t>
            </a:r>
            <a:r>
              <a:rPr lang="en-GB" sz="1200" kern="1200" dirty="0">
                <a:solidFill>
                  <a:schemeClr val="tx1"/>
                </a:solidFill>
                <a:effectLst/>
                <a:latin typeface="+mn-lt"/>
                <a:ea typeface="+mn-ea"/>
                <a:cs typeface="+mn-cs"/>
              </a:rPr>
              <a:t> (pp. 1170-1180). Cham: Springer International Publishing.</a:t>
            </a:r>
          </a:p>
          <a:p>
            <a:r>
              <a:rPr lang="en-US" sz="1200" kern="1200" dirty="0">
                <a:solidFill>
                  <a:schemeClr val="tx1"/>
                </a:solidFill>
                <a:effectLst/>
                <a:latin typeface="+mn-lt"/>
                <a:ea typeface="+mn-ea"/>
                <a:cs typeface="+mn-cs"/>
              </a:rPr>
              <a:t>Helpful Professor. (2023, August 24). </a:t>
            </a:r>
            <a:r>
              <a:rPr lang="en-US" sz="1200" i="1" kern="1200" dirty="0">
                <a:solidFill>
                  <a:schemeClr val="tx1"/>
                </a:solidFill>
                <a:effectLst/>
                <a:latin typeface="+mn-lt"/>
                <a:ea typeface="+mn-ea"/>
                <a:cs typeface="+mn-cs"/>
              </a:rPr>
              <a:t>Activity theory of aging: Definition, Examples &amp; Criticisms (2026)</a:t>
            </a:r>
            <a:r>
              <a:rPr lang="en-US" sz="1200" kern="1200" dirty="0">
                <a:solidFill>
                  <a:schemeClr val="tx1"/>
                </a:solidFill>
                <a:effectLst/>
                <a:latin typeface="+mn-lt"/>
                <a:ea typeface="+mn-ea"/>
                <a:cs typeface="+mn-cs"/>
              </a:rPr>
              <a:t>. </a:t>
            </a:r>
            <a:r>
              <a:rPr lang="en-US" sz="1200" u="sng" kern="1200" dirty="0">
                <a:solidFill>
                  <a:schemeClr val="tx1"/>
                </a:solidFill>
                <a:effectLst/>
                <a:latin typeface="+mn-lt"/>
                <a:ea typeface="+mn-ea"/>
                <a:cs typeface="+mn-cs"/>
                <a:hlinkClick r:id="rId11"/>
              </a:rPr>
              <a:t>https://helpfulprofessor.com/activity-theory-of-aging/</a:t>
            </a:r>
            <a:r>
              <a:rPr lang="en-US" sz="1200" u="sng"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[Accessed 17 Jun. 2026].</a:t>
            </a:r>
          </a:p>
          <a:p>
            <a:r>
              <a:rPr lang="en-GB" sz="1200" kern="1200" dirty="0" err="1">
                <a:solidFill>
                  <a:schemeClr val="tx1"/>
                </a:solidFill>
                <a:effectLst/>
                <a:latin typeface="+mn-lt"/>
                <a:ea typeface="+mn-ea"/>
                <a:cs typeface="+mn-cs"/>
              </a:rPr>
              <a:t>Karagiannidou</a:t>
            </a:r>
            <a:r>
              <a:rPr lang="en-GB" sz="1200" kern="1200" dirty="0">
                <a:solidFill>
                  <a:schemeClr val="tx1"/>
                </a:solidFill>
                <a:effectLst/>
                <a:latin typeface="+mn-lt"/>
                <a:ea typeface="+mn-ea"/>
                <a:cs typeface="+mn-cs"/>
              </a:rPr>
              <a:t>, M. and Wittenberg, R. (2022). Social insurance for long-term care. </a:t>
            </a:r>
            <a:r>
              <a:rPr lang="en-GB" sz="1200" i="1" kern="1200" dirty="0">
                <a:solidFill>
                  <a:schemeClr val="tx1"/>
                </a:solidFill>
                <a:effectLst/>
                <a:latin typeface="+mn-lt"/>
                <a:ea typeface="+mn-ea"/>
                <a:cs typeface="+mn-cs"/>
              </a:rPr>
              <a:t>Journal of Population Ageing</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15</a:t>
            </a:r>
            <a:r>
              <a:rPr lang="en-GB" sz="1200" kern="1200" dirty="0">
                <a:solidFill>
                  <a:schemeClr val="tx1"/>
                </a:solidFill>
                <a:effectLst/>
                <a:latin typeface="+mn-lt"/>
                <a:ea typeface="+mn-ea"/>
                <a:cs typeface="+mn-cs"/>
              </a:rPr>
              <a:t>(2), pp.557-575.</a:t>
            </a:r>
          </a:p>
          <a:p>
            <a:r>
              <a:rPr lang="en-GB" sz="1200" kern="1200" dirty="0">
                <a:solidFill>
                  <a:schemeClr val="tx1"/>
                </a:solidFill>
                <a:effectLst/>
                <a:latin typeface="+mn-lt"/>
                <a:ea typeface="+mn-ea"/>
                <a:cs typeface="+mn-cs"/>
              </a:rPr>
              <a:t>Khatri, R.B., </a:t>
            </a:r>
            <a:r>
              <a:rPr lang="en-GB" sz="1200" kern="1200" dirty="0" err="1">
                <a:solidFill>
                  <a:schemeClr val="tx1"/>
                </a:solidFill>
                <a:effectLst/>
                <a:latin typeface="+mn-lt"/>
                <a:ea typeface="+mn-ea"/>
                <a:cs typeface="+mn-cs"/>
              </a:rPr>
              <a:t>Wolka</a:t>
            </a:r>
            <a:r>
              <a:rPr lang="en-GB" sz="1200" kern="1200" dirty="0">
                <a:solidFill>
                  <a:schemeClr val="tx1"/>
                </a:solidFill>
                <a:effectLst/>
                <a:latin typeface="+mn-lt"/>
                <a:ea typeface="+mn-ea"/>
                <a:cs typeface="+mn-cs"/>
              </a:rPr>
              <a:t>, E., </a:t>
            </a:r>
            <a:r>
              <a:rPr lang="en-GB" sz="1200" kern="1200" dirty="0" err="1">
                <a:solidFill>
                  <a:schemeClr val="tx1"/>
                </a:solidFill>
                <a:effectLst/>
                <a:latin typeface="+mn-lt"/>
                <a:ea typeface="+mn-ea"/>
                <a:cs typeface="+mn-cs"/>
              </a:rPr>
              <a:t>Nigatu</a:t>
            </a:r>
            <a:r>
              <a:rPr lang="en-GB" sz="1200" kern="1200" dirty="0">
                <a:solidFill>
                  <a:schemeClr val="tx1"/>
                </a:solidFill>
                <a:effectLst/>
                <a:latin typeface="+mn-lt"/>
                <a:ea typeface="+mn-ea"/>
                <a:cs typeface="+mn-cs"/>
              </a:rPr>
              <a:t>, F., Zewdie, A., </a:t>
            </a:r>
            <a:r>
              <a:rPr lang="en-GB" sz="1200" kern="1200" dirty="0" err="1">
                <a:solidFill>
                  <a:schemeClr val="tx1"/>
                </a:solidFill>
                <a:effectLst/>
                <a:latin typeface="+mn-lt"/>
                <a:ea typeface="+mn-ea"/>
                <a:cs typeface="+mn-cs"/>
              </a:rPr>
              <a:t>Erku</a:t>
            </a:r>
            <a:r>
              <a:rPr lang="en-GB" sz="1200" kern="1200" dirty="0">
                <a:solidFill>
                  <a:schemeClr val="tx1"/>
                </a:solidFill>
                <a:effectLst/>
                <a:latin typeface="+mn-lt"/>
                <a:ea typeface="+mn-ea"/>
                <a:cs typeface="+mn-cs"/>
              </a:rPr>
              <a:t>, D., </a:t>
            </a:r>
            <a:r>
              <a:rPr lang="en-GB" sz="1200" kern="1200" dirty="0" err="1">
                <a:solidFill>
                  <a:schemeClr val="tx1"/>
                </a:solidFill>
                <a:effectLst/>
                <a:latin typeface="+mn-lt"/>
                <a:ea typeface="+mn-ea"/>
                <a:cs typeface="+mn-cs"/>
              </a:rPr>
              <a:t>Endalamaw</a:t>
            </a:r>
            <a:r>
              <a:rPr lang="en-GB" sz="1200" kern="1200" dirty="0">
                <a:solidFill>
                  <a:schemeClr val="tx1"/>
                </a:solidFill>
                <a:effectLst/>
                <a:latin typeface="+mn-lt"/>
                <a:ea typeface="+mn-ea"/>
                <a:cs typeface="+mn-cs"/>
              </a:rPr>
              <a:t>, A. and Assefa, Y. (2023). People-centred primary health care: a scoping review. </a:t>
            </a:r>
            <a:r>
              <a:rPr lang="en-GB" sz="1200" i="1" kern="1200" dirty="0">
                <a:solidFill>
                  <a:schemeClr val="tx1"/>
                </a:solidFill>
                <a:effectLst/>
                <a:latin typeface="+mn-lt"/>
                <a:ea typeface="+mn-ea"/>
                <a:cs typeface="+mn-cs"/>
              </a:rPr>
              <a:t>BMC primary care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24</a:t>
            </a:r>
            <a:r>
              <a:rPr lang="en-GB" sz="1200" kern="1200" dirty="0">
                <a:solidFill>
                  <a:schemeClr val="tx1"/>
                </a:solidFill>
                <a:effectLst/>
                <a:latin typeface="+mn-lt"/>
                <a:ea typeface="+mn-ea"/>
                <a:cs typeface="+mn-cs"/>
              </a:rPr>
              <a:t>(1), p.236.</a:t>
            </a:r>
          </a:p>
          <a:p>
            <a:r>
              <a:rPr lang="en-GB" sz="1200" kern="1200" dirty="0">
                <a:solidFill>
                  <a:schemeClr val="tx1"/>
                </a:solidFill>
                <a:effectLst/>
                <a:latin typeface="+mn-lt"/>
                <a:ea typeface="+mn-ea"/>
                <a:cs typeface="+mn-cs"/>
              </a:rPr>
              <a:t>Kim, D.H. and Rockwood, K. (2024). Frailty in older adults. </a:t>
            </a:r>
            <a:r>
              <a:rPr lang="en-GB" sz="1200" i="1" kern="1200" dirty="0">
                <a:solidFill>
                  <a:schemeClr val="tx1"/>
                </a:solidFill>
                <a:effectLst/>
                <a:latin typeface="+mn-lt"/>
                <a:ea typeface="+mn-ea"/>
                <a:cs typeface="+mn-cs"/>
              </a:rPr>
              <a:t>New England Journal of Medicine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391</a:t>
            </a:r>
            <a:r>
              <a:rPr lang="en-GB" sz="1200" kern="1200" dirty="0">
                <a:solidFill>
                  <a:schemeClr val="tx1"/>
                </a:solidFill>
                <a:effectLst/>
                <a:latin typeface="+mn-lt"/>
                <a:ea typeface="+mn-ea"/>
                <a:cs typeface="+mn-cs"/>
              </a:rPr>
              <a:t>(6), pp.538-548.</a:t>
            </a:r>
          </a:p>
          <a:p>
            <a:r>
              <a:rPr lang="en-GB" sz="1200" kern="1200" dirty="0">
                <a:solidFill>
                  <a:schemeClr val="tx1"/>
                </a:solidFill>
                <a:effectLst/>
                <a:latin typeface="+mn-lt"/>
                <a:ea typeface="+mn-ea"/>
                <a:cs typeface="+mn-cs"/>
              </a:rPr>
              <a:t>Kirk, H.R., </a:t>
            </a:r>
            <a:r>
              <a:rPr lang="en-GB" sz="1200" kern="1200" dirty="0" err="1">
                <a:solidFill>
                  <a:schemeClr val="tx1"/>
                </a:solidFill>
                <a:effectLst/>
                <a:latin typeface="+mn-lt"/>
                <a:ea typeface="+mn-ea"/>
                <a:cs typeface="+mn-cs"/>
              </a:rPr>
              <a:t>Vidgen</a:t>
            </a:r>
            <a:r>
              <a:rPr lang="en-GB" sz="1200" kern="1200" dirty="0">
                <a:solidFill>
                  <a:schemeClr val="tx1"/>
                </a:solidFill>
                <a:effectLst/>
                <a:latin typeface="+mn-lt"/>
                <a:ea typeface="+mn-ea"/>
                <a:cs typeface="+mn-cs"/>
              </a:rPr>
              <a:t>, B., </a:t>
            </a:r>
            <a:r>
              <a:rPr lang="en-GB" sz="1200" kern="1200" dirty="0" err="1">
                <a:solidFill>
                  <a:schemeClr val="tx1"/>
                </a:solidFill>
                <a:effectLst/>
                <a:latin typeface="+mn-lt"/>
                <a:ea typeface="+mn-ea"/>
                <a:cs typeface="+mn-cs"/>
              </a:rPr>
              <a:t>Röttger</a:t>
            </a:r>
            <a:r>
              <a:rPr lang="en-GB" sz="1200" kern="1200" dirty="0">
                <a:solidFill>
                  <a:schemeClr val="tx1"/>
                </a:solidFill>
                <a:effectLst/>
                <a:latin typeface="+mn-lt"/>
                <a:ea typeface="+mn-ea"/>
                <a:cs typeface="+mn-cs"/>
              </a:rPr>
              <a:t>, P. and Hale, S.A. (2023). Personalisation within bounds: A risk taxonomy and policy framework for the alignment of large language models with personalised feedback. </a:t>
            </a:r>
            <a:r>
              <a:rPr lang="en-GB" sz="1200" i="1" kern="1200" dirty="0" err="1">
                <a:solidFill>
                  <a:schemeClr val="tx1"/>
                </a:solidFill>
                <a:effectLst/>
                <a:latin typeface="+mn-lt"/>
                <a:ea typeface="+mn-ea"/>
                <a:cs typeface="+mn-cs"/>
              </a:rPr>
              <a:t>arXiv</a:t>
            </a:r>
            <a:r>
              <a:rPr lang="en-GB" sz="1200" i="1" kern="1200" dirty="0">
                <a:solidFill>
                  <a:schemeClr val="tx1"/>
                </a:solidFill>
                <a:effectLst/>
                <a:latin typeface="+mn-lt"/>
                <a:ea typeface="+mn-ea"/>
                <a:cs typeface="+mn-cs"/>
              </a:rPr>
              <a:t> preprint arXiv:2303.05453</a:t>
            </a:r>
            <a:r>
              <a:rPr lang="en-GB" sz="1200" kern="1200" dirty="0">
                <a:solidFill>
                  <a:schemeClr val="tx1"/>
                </a:solidFill>
                <a:effectLst/>
                <a:latin typeface="+mn-lt"/>
                <a:ea typeface="+mn-ea"/>
                <a:cs typeface="+mn-cs"/>
              </a:rPr>
              <a:t>.</a:t>
            </a:r>
          </a:p>
          <a:p>
            <a:r>
              <a:rPr lang="en-GB" sz="1200" kern="1200" dirty="0" err="1">
                <a:solidFill>
                  <a:schemeClr val="tx1"/>
                </a:solidFill>
                <a:effectLst/>
                <a:latin typeface="+mn-lt"/>
                <a:ea typeface="+mn-ea"/>
                <a:cs typeface="+mn-cs"/>
              </a:rPr>
              <a:t>Paananen</a:t>
            </a:r>
            <a:r>
              <a:rPr lang="en-GB" sz="1200" kern="1200" dirty="0">
                <a:solidFill>
                  <a:schemeClr val="tx1"/>
                </a:solidFill>
                <a:effectLst/>
                <a:latin typeface="+mn-lt"/>
                <a:ea typeface="+mn-ea"/>
                <a:cs typeface="+mn-cs"/>
              </a:rPr>
              <a:t>, O., 2025. Informal Caregivers’ Perspectives on Digital Caregiving Solutions for Dementia–Finding Relief for At-Home Caregiving.</a:t>
            </a:r>
          </a:p>
          <a:p>
            <a:r>
              <a:rPr lang="en-GB" sz="1200" kern="1200" dirty="0" err="1">
                <a:solidFill>
                  <a:schemeClr val="tx1"/>
                </a:solidFill>
                <a:effectLst/>
                <a:latin typeface="+mn-lt"/>
                <a:ea typeface="+mn-ea"/>
                <a:cs typeface="+mn-cs"/>
              </a:rPr>
              <a:t>Petersson</a:t>
            </a:r>
            <a:r>
              <a:rPr lang="en-GB" sz="1200" kern="1200" dirty="0">
                <a:solidFill>
                  <a:schemeClr val="tx1"/>
                </a:solidFill>
                <a:effectLst/>
                <a:latin typeface="+mn-lt"/>
                <a:ea typeface="+mn-ea"/>
                <a:cs typeface="+mn-cs"/>
              </a:rPr>
              <a:t>, L., Larsson, I., Nygren, J.M.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Challenges to implementing artificial intelligence in healthcare: a qualitative interview study with healthcare leaders in Sweden. </a:t>
            </a:r>
            <a:r>
              <a:rPr lang="en-GB" sz="1200" i="1" kern="1200" dirty="0">
                <a:solidFill>
                  <a:schemeClr val="tx1"/>
                </a:solidFill>
                <a:effectLst/>
                <a:latin typeface="+mn-lt"/>
                <a:ea typeface="+mn-ea"/>
                <a:cs typeface="+mn-cs"/>
              </a:rPr>
              <a:t>BMC Health </a:t>
            </a:r>
            <a:r>
              <a:rPr lang="en-GB" sz="1200" i="1" kern="1200" dirty="0" err="1">
                <a:solidFill>
                  <a:schemeClr val="tx1"/>
                </a:solidFill>
                <a:effectLst/>
                <a:latin typeface="+mn-lt"/>
                <a:ea typeface="+mn-ea"/>
                <a:cs typeface="+mn-cs"/>
              </a:rPr>
              <a:t>Serv</a:t>
            </a:r>
            <a:r>
              <a:rPr lang="en-GB" sz="1200" i="1" kern="1200" dirty="0">
                <a:solidFill>
                  <a:schemeClr val="tx1"/>
                </a:solidFill>
                <a:effectLst/>
                <a:latin typeface="+mn-lt"/>
                <a:ea typeface="+mn-ea"/>
                <a:cs typeface="+mn-cs"/>
              </a:rPr>
              <a:t> Res</a:t>
            </a:r>
            <a:r>
              <a:rPr lang="en-GB" sz="1200" kern="1200" dirty="0">
                <a:solidFill>
                  <a:schemeClr val="tx1"/>
                </a:solidFill>
                <a:effectLst/>
                <a:latin typeface="+mn-lt"/>
                <a:ea typeface="+mn-ea"/>
                <a:cs typeface="+mn-cs"/>
              </a:rPr>
              <a:t> 22, 850 (2022). </a:t>
            </a:r>
            <a:r>
              <a:rPr lang="en-GB" sz="1200" u="sng" kern="1200" dirty="0">
                <a:solidFill>
                  <a:schemeClr val="tx1"/>
                </a:solidFill>
                <a:effectLst/>
                <a:latin typeface="+mn-lt"/>
                <a:ea typeface="+mn-ea"/>
                <a:cs typeface="+mn-cs"/>
                <a:hlinkClick r:id="rId12"/>
              </a:rPr>
              <a:t>https://doi.org/10.1186/s12913-022-08215-8</a:t>
            </a:r>
            <a:r>
              <a:rPr lang="en-GB" sz="1200" u="sng"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[Accessed 17 Jun. 2026].</a:t>
            </a:r>
          </a:p>
          <a:p>
            <a:r>
              <a:rPr lang="en-GB" sz="1200" kern="1200" dirty="0">
                <a:solidFill>
                  <a:schemeClr val="tx1"/>
                </a:solidFill>
                <a:effectLst/>
                <a:latin typeface="+mn-lt"/>
                <a:ea typeface="+mn-ea"/>
                <a:cs typeface="+mn-cs"/>
              </a:rPr>
              <a:t>SCIE (2024). </a:t>
            </a:r>
            <a:r>
              <a:rPr lang="en-GB" sz="1200" i="1" kern="1200" dirty="0">
                <a:solidFill>
                  <a:schemeClr val="tx1"/>
                </a:solidFill>
                <a:effectLst/>
                <a:latin typeface="+mn-lt"/>
                <a:ea typeface="+mn-ea"/>
                <a:cs typeface="+mn-cs"/>
              </a:rPr>
              <a:t>Care Act 2014: the assessment and eligibility process</a:t>
            </a:r>
            <a:r>
              <a:rPr lang="en-GB" sz="1200" kern="1200" dirty="0">
                <a:solidFill>
                  <a:schemeClr val="tx1"/>
                </a:solidFill>
                <a:effectLst/>
                <a:latin typeface="+mn-lt"/>
                <a:ea typeface="+mn-ea"/>
                <a:cs typeface="+mn-cs"/>
              </a:rPr>
              <a:t>. [online] SCIE. Available at: </a:t>
            </a:r>
            <a:r>
              <a:rPr lang="en-GB" sz="1200" u="sng" kern="1200" dirty="0">
                <a:solidFill>
                  <a:schemeClr val="tx1"/>
                </a:solidFill>
                <a:effectLst/>
                <a:latin typeface="+mn-lt"/>
                <a:ea typeface="+mn-ea"/>
                <a:cs typeface="+mn-cs"/>
                <a:hlinkClick r:id="rId13"/>
              </a:rPr>
              <a:t>https://www.scie.org.uk/assessment-and-eligibility/process/</a:t>
            </a:r>
            <a:r>
              <a:rPr lang="en-GB" sz="1200" kern="1200" dirty="0">
                <a:solidFill>
                  <a:schemeClr val="tx1"/>
                </a:solidFill>
                <a:effectLst/>
                <a:latin typeface="+mn-lt"/>
                <a:ea typeface="+mn-ea"/>
                <a:cs typeface="+mn-cs"/>
              </a:rPr>
              <a:t> [Accessed 17 Jun. 2026].</a:t>
            </a:r>
          </a:p>
          <a:p>
            <a:r>
              <a:rPr lang="en-GB" sz="1200" kern="1200" dirty="0">
                <a:solidFill>
                  <a:schemeClr val="tx1"/>
                </a:solidFill>
                <a:effectLst/>
                <a:latin typeface="+mn-lt"/>
                <a:ea typeface="+mn-ea"/>
                <a:cs typeface="+mn-cs"/>
              </a:rPr>
              <a:t>Scripps, E., Webb, L. and </a:t>
            </a:r>
            <a:r>
              <a:rPr lang="en-GB" sz="1200" kern="1200" dirty="0" err="1">
                <a:solidFill>
                  <a:schemeClr val="tx1"/>
                </a:solidFill>
                <a:effectLst/>
                <a:latin typeface="+mn-lt"/>
                <a:ea typeface="+mn-ea"/>
                <a:cs typeface="+mn-cs"/>
              </a:rPr>
              <a:t>Falkingham</a:t>
            </a:r>
            <a:r>
              <a:rPr lang="en-GB" sz="1200" kern="1200" dirty="0">
                <a:solidFill>
                  <a:schemeClr val="tx1"/>
                </a:solidFill>
                <a:effectLst/>
                <a:latin typeface="+mn-lt"/>
                <a:ea typeface="+mn-ea"/>
                <a:cs typeface="+mn-cs"/>
              </a:rPr>
              <a:t>, J. (2025). Impacts of </a:t>
            </a:r>
            <a:r>
              <a:rPr lang="en-GB" sz="1200" kern="1200" dirty="0" err="1">
                <a:solidFill>
                  <a:schemeClr val="tx1"/>
                </a:solidFill>
                <a:effectLst/>
                <a:latin typeface="+mn-lt"/>
                <a:ea typeface="+mn-ea"/>
                <a:cs typeface="+mn-cs"/>
              </a:rPr>
              <a:t>birthrate</a:t>
            </a:r>
            <a:r>
              <a:rPr lang="en-GB" sz="1200" kern="1200" dirty="0">
                <a:solidFill>
                  <a:schemeClr val="tx1"/>
                </a:solidFill>
                <a:effectLst/>
                <a:latin typeface="+mn-lt"/>
                <a:ea typeface="+mn-ea"/>
                <a:cs typeface="+mn-cs"/>
              </a:rPr>
              <a:t> decline.</a:t>
            </a:r>
          </a:p>
          <a:p>
            <a:r>
              <a:rPr lang="en-GB" sz="1200" kern="1200" dirty="0">
                <a:solidFill>
                  <a:schemeClr val="tx1"/>
                </a:solidFill>
                <a:effectLst/>
                <a:latin typeface="+mn-lt"/>
                <a:ea typeface="+mn-ea"/>
                <a:cs typeface="+mn-cs"/>
              </a:rPr>
              <a:t>Sharma, K. (2021). </a:t>
            </a:r>
            <a:r>
              <a:rPr lang="en-GB" sz="1200" i="1" kern="1200" dirty="0">
                <a:solidFill>
                  <a:schemeClr val="tx1"/>
                </a:solidFill>
                <a:effectLst/>
                <a:latin typeface="+mn-lt"/>
                <a:ea typeface="+mn-ea"/>
                <a:cs typeface="+mn-cs"/>
              </a:rPr>
              <a:t>What is Telehealth Software?</a:t>
            </a:r>
            <a:r>
              <a:rPr lang="en-GB" sz="1200" kern="1200" dirty="0">
                <a:solidFill>
                  <a:schemeClr val="tx1"/>
                </a:solidFill>
                <a:effectLst/>
                <a:latin typeface="+mn-lt"/>
                <a:ea typeface="+mn-ea"/>
                <a:cs typeface="+mn-cs"/>
              </a:rPr>
              <a:t> [online] </a:t>
            </a:r>
            <a:r>
              <a:rPr lang="en-GB" sz="1200" kern="1200" dirty="0" err="1">
                <a:solidFill>
                  <a:schemeClr val="tx1"/>
                </a:solidFill>
                <a:effectLst/>
                <a:latin typeface="+mn-lt"/>
                <a:ea typeface="+mn-ea"/>
                <a:cs typeface="+mn-cs"/>
              </a:rPr>
              <a:t>TatvaSoft</a:t>
            </a:r>
            <a:r>
              <a:rPr lang="en-GB" sz="1200" kern="1200" dirty="0">
                <a:solidFill>
                  <a:schemeClr val="tx1"/>
                </a:solidFill>
                <a:effectLst/>
                <a:latin typeface="+mn-lt"/>
                <a:ea typeface="+mn-ea"/>
                <a:cs typeface="+mn-cs"/>
              </a:rPr>
              <a:t> Blog. Available at: </a:t>
            </a:r>
            <a:r>
              <a:rPr lang="en-GB" sz="1200" u="sng" kern="1200" dirty="0">
                <a:solidFill>
                  <a:schemeClr val="tx1"/>
                </a:solidFill>
                <a:effectLst/>
                <a:latin typeface="+mn-lt"/>
                <a:ea typeface="+mn-ea"/>
                <a:cs typeface="+mn-cs"/>
                <a:hlinkClick r:id="rId14"/>
              </a:rPr>
              <a:t>https://www.tatvasoft.com/blog/telehealth-software/</a:t>
            </a:r>
            <a:r>
              <a:rPr lang="en-GB" sz="1200" kern="1200" dirty="0">
                <a:solidFill>
                  <a:schemeClr val="tx1"/>
                </a:solidFill>
                <a:effectLst/>
                <a:latin typeface="+mn-lt"/>
                <a:ea typeface="+mn-ea"/>
                <a:cs typeface="+mn-cs"/>
              </a:rPr>
              <a:t> [Accessed 17 Jun. 2026].</a:t>
            </a:r>
          </a:p>
          <a:p>
            <a:r>
              <a:rPr lang="en-GB" sz="1200" kern="1200" dirty="0">
                <a:solidFill>
                  <a:schemeClr val="tx1"/>
                </a:solidFill>
                <a:effectLst/>
                <a:latin typeface="+mn-lt"/>
                <a:ea typeface="+mn-ea"/>
                <a:cs typeface="+mn-cs"/>
              </a:rPr>
              <a:t>Stevens, J., </a:t>
            </a:r>
            <a:r>
              <a:rPr lang="en-GB" sz="1200" kern="1200" dirty="0" err="1">
                <a:solidFill>
                  <a:schemeClr val="tx1"/>
                </a:solidFill>
                <a:effectLst/>
                <a:latin typeface="+mn-lt"/>
                <a:ea typeface="+mn-ea"/>
                <a:cs typeface="+mn-cs"/>
              </a:rPr>
              <a:t>Ghapanchi</a:t>
            </a:r>
            <a:r>
              <a:rPr lang="en-GB" sz="1200" kern="1200" dirty="0">
                <a:solidFill>
                  <a:schemeClr val="tx1"/>
                </a:solidFill>
                <a:effectLst/>
                <a:latin typeface="+mn-lt"/>
                <a:ea typeface="+mn-ea"/>
                <a:cs typeface="+mn-cs"/>
              </a:rPr>
              <a:t>, A.H., </a:t>
            </a:r>
            <a:r>
              <a:rPr lang="en-GB" sz="1200" kern="1200" dirty="0" err="1">
                <a:solidFill>
                  <a:schemeClr val="tx1"/>
                </a:solidFill>
                <a:effectLst/>
                <a:latin typeface="+mn-lt"/>
                <a:ea typeface="+mn-ea"/>
                <a:cs typeface="+mn-cs"/>
              </a:rPr>
              <a:t>Purarjomandlangrudi</a:t>
            </a:r>
            <a:r>
              <a:rPr lang="en-GB" sz="1200" kern="1200" dirty="0">
                <a:solidFill>
                  <a:schemeClr val="tx1"/>
                </a:solidFill>
                <a:effectLst/>
                <a:latin typeface="+mn-lt"/>
                <a:ea typeface="+mn-ea"/>
                <a:cs typeface="+mn-cs"/>
              </a:rPr>
              <a:t>, A. and Bruce, S., 2025. Patient experiences of remote patient monitoring: Implications for health literacy and therapeutic relationships. </a:t>
            </a:r>
            <a:r>
              <a:rPr lang="en-GB" sz="1200" i="1" kern="1200" dirty="0">
                <a:solidFill>
                  <a:schemeClr val="tx1"/>
                </a:solidFill>
                <a:effectLst/>
                <a:latin typeface="+mn-lt"/>
                <a:ea typeface="+mn-ea"/>
                <a:cs typeface="+mn-cs"/>
              </a:rPr>
              <a:t>Technologies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13</a:t>
            </a:r>
            <a:r>
              <a:rPr lang="en-GB" sz="1200" kern="1200" dirty="0">
                <a:solidFill>
                  <a:schemeClr val="tx1"/>
                </a:solidFill>
                <a:effectLst/>
                <a:latin typeface="+mn-lt"/>
                <a:ea typeface="+mn-ea"/>
                <a:cs typeface="+mn-cs"/>
              </a:rPr>
              <a:t>(10), p.464.</a:t>
            </a:r>
          </a:p>
          <a:p>
            <a:r>
              <a:rPr lang="en-US" sz="1200" kern="1200" dirty="0" err="1">
                <a:solidFill>
                  <a:schemeClr val="tx1"/>
                </a:solidFill>
                <a:effectLst/>
                <a:latin typeface="+mn-lt"/>
                <a:ea typeface="+mn-ea"/>
                <a:cs typeface="+mn-cs"/>
              </a:rPr>
              <a:t>Stolarchuk</a:t>
            </a:r>
            <a:r>
              <a:rPr lang="en-US" sz="1200" kern="1200" dirty="0">
                <a:solidFill>
                  <a:schemeClr val="tx1"/>
                </a:solidFill>
                <a:effectLst/>
                <a:latin typeface="+mn-lt"/>
                <a:ea typeface="+mn-ea"/>
                <a:cs typeface="+mn-cs"/>
              </a:rPr>
              <a:t>, C., Kumar, P., </a:t>
            </a:r>
            <a:r>
              <a:rPr lang="en-US" sz="1200" kern="1200" dirty="0" err="1">
                <a:solidFill>
                  <a:schemeClr val="tx1"/>
                </a:solidFill>
                <a:effectLst/>
                <a:latin typeface="+mn-lt"/>
                <a:ea typeface="+mn-ea"/>
                <a:cs typeface="+mn-cs"/>
              </a:rPr>
              <a:t>Lionis</a:t>
            </a:r>
            <a:r>
              <a:rPr lang="en-US" sz="1200" kern="1200" dirty="0">
                <a:solidFill>
                  <a:schemeClr val="tx1"/>
                </a:solidFill>
                <a:effectLst/>
                <a:latin typeface="+mn-lt"/>
                <a:ea typeface="+mn-ea"/>
                <a:cs typeface="+mn-cs"/>
              </a:rPr>
              <a:t>, C., </a:t>
            </a:r>
            <a:r>
              <a:rPr lang="en-US" sz="1200" kern="1200" dirty="0" err="1">
                <a:solidFill>
                  <a:schemeClr val="tx1"/>
                </a:solidFill>
                <a:effectLst/>
                <a:latin typeface="+mn-lt"/>
                <a:ea typeface="+mn-ea"/>
                <a:cs typeface="+mn-cs"/>
              </a:rPr>
              <a:t>Anastasaki</a:t>
            </a:r>
            <a:r>
              <a:rPr lang="en-US" sz="1200" kern="1200" dirty="0">
                <a:solidFill>
                  <a:schemeClr val="tx1"/>
                </a:solidFill>
                <a:effectLst/>
                <a:latin typeface="+mn-lt"/>
                <a:ea typeface="+mn-ea"/>
                <a:cs typeface="+mn-cs"/>
              </a:rPr>
              <a:t>, M., Conde, M.G., Chowdhury, M., </a:t>
            </a:r>
            <a:r>
              <a:rPr lang="en-US" sz="1200" kern="1200" dirty="0" err="1">
                <a:solidFill>
                  <a:schemeClr val="tx1"/>
                </a:solidFill>
                <a:effectLst/>
                <a:latin typeface="+mn-lt"/>
                <a:ea typeface="+mn-ea"/>
                <a:cs typeface="+mn-cs"/>
              </a:rPr>
              <a:t>Andoko</a:t>
            </a:r>
            <a:r>
              <a:rPr lang="en-US" sz="1200" kern="1200" dirty="0">
                <a:solidFill>
                  <a:schemeClr val="tx1"/>
                </a:solidFill>
                <a:effectLst/>
                <a:latin typeface="+mn-lt"/>
                <a:ea typeface="+mn-ea"/>
                <a:cs typeface="+mn-cs"/>
              </a:rPr>
              <a:t>, D., </a:t>
            </a:r>
            <a:r>
              <a:rPr lang="en-US" sz="1200" kern="1200" dirty="0" err="1">
                <a:solidFill>
                  <a:schemeClr val="tx1"/>
                </a:solidFill>
                <a:effectLst/>
                <a:latin typeface="+mn-lt"/>
                <a:ea typeface="+mn-ea"/>
                <a:cs typeface="+mn-cs"/>
              </a:rPr>
              <a:t>Gauchan</a:t>
            </a:r>
            <a:r>
              <a:rPr lang="en-US" sz="1200" kern="1200" dirty="0">
                <a:solidFill>
                  <a:schemeClr val="tx1"/>
                </a:solidFill>
                <a:effectLst/>
                <a:latin typeface="+mn-lt"/>
                <a:ea typeface="+mn-ea"/>
                <a:cs typeface="+mn-cs"/>
              </a:rPr>
              <a:t>, B. and </a:t>
            </a:r>
            <a:r>
              <a:rPr lang="en-US" sz="1200" kern="1200" dirty="0" err="1">
                <a:solidFill>
                  <a:schemeClr val="tx1"/>
                </a:solidFill>
                <a:effectLst/>
                <a:latin typeface="+mn-lt"/>
                <a:ea typeface="+mn-ea"/>
                <a:cs typeface="+mn-cs"/>
              </a:rPr>
              <a:t>Awankem</a:t>
            </a:r>
            <a:r>
              <a:rPr lang="en-US" sz="1200" kern="1200" dirty="0">
                <a:solidFill>
                  <a:schemeClr val="tx1"/>
                </a:solidFill>
                <a:effectLst/>
                <a:latin typeface="+mn-lt"/>
                <a:ea typeface="+mn-ea"/>
                <a:cs typeface="+mn-cs"/>
              </a:rPr>
              <a:t>, B. </a:t>
            </a:r>
            <a:r>
              <a:rPr lang="en-GB" sz="1200" kern="1200" dirty="0">
                <a:solidFill>
                  <a:schemeClr val="tx1"/>
                </a:solidFill>
                <a:effectLst/>
                <a:latin typeface="+mn-lt"/>
                <a:ea typeface="+mn-ea"/>
                <a:cs typeface="+mn-cs"/>
              </a:rPr>
              <a:t>(</a:t>
            </a:r>
            <a:r>
              <a:rPr lang="en-US" sz="1200" kern="1200" dirty="0">
                <a:solidFill>
                  <a:schemeClr val="tx1"/>
                </a:solidFill>
                <a:effectLst/>
                <a:latin typeface="+mn-lt"/>
                <a:ea typeface="+mn-ea"/>
                <a:cs typeface="+mn-cs"/>
              </a:rPr>
              <a:t>2025</a:t>
            </a:r>
            <a:r>
              <a:rPr lang="en-GB" sz="1200" kern="1200" dirty="0">
                <a:solidFill>
                  <a:schemeClr val="tx1"/>
                </a:solidFill>
                <a:effectLst/>
                <a:latin typeface="+mn-lt"/>
                <a:ea typeface="+mn-ea"/>
                <a:cs typeface="+mn-cs"/>
              </a:rPr>
              <a:t>)</a:t>
            </a:r>
            <a:r>
              <a:rPr lang="en-US" sz="1200" kern="1200" dirty="0">
                <a:solidFill>
                  <a:schemeClr val="tx1"/>
                </a:solidFill>
                <a:effectLst/>
                <a:latin typeface="+mn-lt"/>
                <a:ea typeface="+mn-ea"/>
                <a:cs typeface="+mn-cs"/>
              </a:rPr>
              <a:t>. Optimizing Healthcare Delivery: Strategies for Workforce Retention and Resource Allocation. Journal of Surgical Specialties and Rural Practice, 6(1), pp.3-8.</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Swift, H.J., Abrams, D. and Lamont, R.A. (2022). Ageism around the world. In </a:t>
            </a:r>
            <a:r>
              <a:rPr lang="en-GB" sz="1200" i="1" kern="1200" dirty="0" err="1">
                <a:solidFill>
                  <a:schemeClr val="tx1"/>
                </a:solidFill>
                <a:effectLst/>
                <a:latin typeface="+mn-lt"/>
                <a:ea typeface="+mn-ea"/>
                <a:cs typeface="+mn-cs"/>
              </a:rPr>
              <a:t>Encyclopedia</a:t>
            </a:r>
            <a:r>
              <a:rPr lang="en-GB" sz="1200" i="1" kern="1200" dirty="0">
                <a:solidFill>
                  <a:schemeClr val="tx1"/>
                </a:solidFill>
                <a:effectLst/>
                <a:latin typeface="+mn-lt"/>
                <a:ea typeface="+mn-ea"/>
                <a:cs typeface="+mn-cs"/>
              </a:rPr>
              <a:t> of gerontology and population aging</a:t>
            </a:r>
            <a:r>
              <a:rPr lang="en-GB" sz="1200" kern="1200" dirty="0">
                <a:solidFill>
                  <a:schemeClr val="tx1"/>
                </a:solidFill>
                <a:effectLst/>
                <a:latin typeface="+mn-lt"/>
                <a:ea typeface="+mn-ea"/>
                <a:cs typeface="+mn-cs"/>
              </a:rPr>
              <a:t> (pp. 165-175). Cham: Springer International Publishing.</a:t>
            </a:r>
          </a:p>
          <a:p>
            <a:r>
              <a:rPr lang="en-GB" sz="1200" kern="1200" dirty="0" err="1">
                <a:solidFill>
                  <a:schemeClr val="tx1"/>
                </a:solidFill>
                <a:effectLst/>
                <a:latin typeface="+mn-lt"/>
                <a:ea typeface="+mn-ea"/>
                <a:cs typeface="+mn-cs"/>
              </a:rPr>
              <a:t>Teles</a:t>
            </a:r>
            <a:r>
              <a:rPr lang="en-GB" sz="1200" kern="1200" dirty="0">
                <a:solidFill>
                  <a:schemeClr val="tx1"/>
                </a:solidFill>
                <a:effectLst/>
                <a:latin typeface="+mn-lt"/>
                <a:ea typeface="+mn-ea"/>
                <a:cs typeface="+mn-cs"/>
              </a:rPr>
              <a:t>, S. and Ribeiro, O. (2022). Activity theory. In </a:t>
            </a:r>
            <a:r>
              <a:rPr lang="en-GB" sz="1200" i="1" kern="1200" dirty="0" err="1">
                <a:solidFill>
                  <a:schemeClr val="tx1"/>
                </a:solidFill>
                <a:effectLst/>
                <a:latin typeface="+mn-lt"/>
                <a:ea typeface="+mn-ea"/>
                <a:cs typeface="+mn-cs"/>
              </a:rPr>
              <a:t>Encyclopedia</a:t>
            </a:r>
            <a:r>
              <a:rPr lang="en-GB" sz="1200" i="1" kern="1200" dirty="0">
                <a:solidFill>
                  <a:schemeClr val="tx1"/>
                </a:solidFill>
                <a:effectLst/>
                <a:latin typeface="+mn-lt"/>
                <a:ea typeface="+mn-ea"/>
                <a:cs typeface="+mn-cs"/>
              </a:rPr>
              <a:t> of gerontology and population aging</a:t>
            </a:r>
            <a:r>
              <a:rPr lang="en-GB" sz="1200" kern="1200" dirty="0">
                <a:solidFill>
                  <a:schemeClr val="tx1"/>
                </a:solidFill>
                <a:effectLst/>
                <a:latin typeface="+mn-lt"/>
                <a:ea typeface="+mn-ea"/>
                <a:cs typeface="+mn-cs"/>
              </a:rPr>
              <a:t> (pp. 36-44). Cham: Springer International Publishing.</a:t>
            </a:r>
          </a:p>
          <a:p>
            <a:r>
              <a:rPr lang="en-GB" sz="1200" kern="1200" dirty="0">
                <a:solidFill>
                  <a:schemeClr val="tx1"/>
                </a:solidFill>
                <a:effectLst/>
                <a:latin typeface="+mn-lt"/>
                <a:ea typeface="+mn-ea"/>
                <a:cs typeface="+mn-cs"/>
              </a:rPr>
              <a:t>The Health Foundation (2023). </a:t>
            </a:r>
            <a:r>
              <a:rPr lang="en-GB" sz="1200" i="1" kern="1200" dirty="0">
                <a:solidFill>
                  <a:schemeClr val="tx1"/>
                </a:solidFill>
                <a:effectLst/>
                <a:latin typeface="+mn-lt"/>
                <a:ea typeface="+mn-ea"/>
                <a:cs typeface="+mn-cs"/>
              </a:rPr>
              <a:t>Social care funding</a:t>
            </a:r>
            <a:r>
              <a:rPr lang="en-GB" sz="1200" kern="1200" dirty="0">
                <a:solidFill>
                  <a:schemeClr val="tx1"/>
                </a:solidFill>
                <a:effectLst/>
                <a:latin typeface="+mn-lt"/>
                <a:ea typeface="+mn-ea"/>
                <a:cs typeface="+mn-cs"/>
              </a:rPr>
              <a:t>. [online] The Health Foundation. Available at: </a:t>
            </a:r>
            <a:r>
              <a:rPr lang="en-GB" sz="1200" u="sng" kern="1200" dirty="0">
                <a:solidFill>
                  <a:schemeClr val="tx1"/>
                </a:solidFill>
                <a:effectLst/>
                <a:latin typeface="+mn-lt"/>
                <a:ea typeface="+mn-ea"/>
                <a:cs typeface="+mn-cs"/>
                <a:hlinkClick r:id="rId15"/>
              </a:rPr>
              <a:t>https://www.health.org.uk/reports-and-analysis/analysis/social-care-funding</a:t>
            </a:r>
            <a:r>
              <a:rPr lang="en-GB" sz="1200" kern="1200" dirty="0">
                <a:solidFill>
                  <a:schemeClr val="tx1"/>
                </a:solidFill>
                <a:effectLst/>
                <a:latin typeface="+mn-lt"/>
                <a:ea typeface="+mn-ea"/>
                <a:cs typeface="+mn-cs"/>
              </a:rPr>
              <a:t> [Accessed 17 Jun. 2026].</a:t>
            </a:r>
          </a:p>
          <a:p>
            <a:r>
              <a:rPr lang="en-GB" sz="1200" kern="1200" dirty="0" err="1">
                <a:solidFill>
                  <a:schemeClr val="tx1"/>
                </a:solidFill>
                <a:effectLst/>
                <a:latin typeface="+mn-lt"/>
                <a:ea typeface="+mn-ea"/>
                <a:cs typeface="+mn-cs"/>
              </a:rPr>
              <a:t>Triggle</a:t>
            </a:r>
            <a:r>
              <a:rPr lang="en-GB" sz="1200" kern="1200" dirty="0">
                <a:solidFill>
                  <a:schemeClr val="tx1"/>
                </a:solidFill>
                <a:effectLst/>
                <a:latin typeface="+mn-lt"/>
                <a:ea typeface="+mn-ea"/>
                <a:cs typeface="+mn-cs"/>
              </a:rPr>
              <a:t>, N. (2019). NHS ‘no chance of training enough staff’. </a:t>
            </a:r>
            <a:r>
              <a:rPr lang="en-GB" sz="1200" i="1" kern="1200" dirty="0">
                <a:solidFill>
                  <a:schemeClr val="tx1"/>
                </a:solidFill>
                <a:effectLst/>
                <a:latin typeface="+mn-lt"/>
                <a:ea typeface="+mn-ea"/>
                <a:cs typeface="+mn-cs"/>
              </a:rPr>
              <a:t>BBC News</a:t>
            </a:r>
            <a:r>
              <a:rPr lang="en-GB" sz="1200" kern="1200" dirty="0">
                <a:solidFill>
                  <a:schemeClr val="tx1"/>
                </a:solidFill>
                <a:effectLst/>
                <a:latin typeface="+mn-lt"/>
                <a:ea typeface="+mn-ea"/>
                <a:cs typeface="+mn-cs"/>
              </a:rPr>
              <a:t>. [online] 21 Mar. Available at: </a:t>
            </a:r>
            <a:r>
              <a:rPr lang="en-GB" sz="1200" u="sng" kern="1200" dirty="0">
                <a:solidFill>
                  <a:schemeClr val="tx1"/>
                </a:solidFill>
                <a:effectLst/>
                <a:latin typeface="+mn-lt"/>
                <a:ea typeface="+mn-ea"/>
                <a:cs typeface="+mn-cs"/>
                <a:hlinkClick r:id="rId16"/>
              </a:rPr>
              <a:t>https://www.bbc.com/news/health-47616491</a:t>
            </a:r>
            <a:r>
              <a:rPr lang="en-GB" sz="1200" kern="1200" dirty="0">
                <a:solidFill>
                  <a:schemeClr val="tx1"/>
                </a:solidFill>
                <a:effectLst/>
                <a:latin typeface="+mn-lt"/>
                <a:ea typeface="+mn-ea"/>
                <a:cs typeface="+mn-cs"/>
              </a:rPr>
              <a:t> [Accessed 17 Jun. 2026].</a:t>
            </a:r>
          </a:p>
          <a:p>
            <a:r>
              <a:rPr lang="en-US" sz="1200" kern="1200" dirty="0">
                <a:solidFill>
                  <a:schemeClr val="tx1"/>
                </a:solidFill>
                <a:effectLst/>
                <a:latin typeface="+mn-lt"/>
                <a:ea typeface="+mn-ea"/>
                <a:cs typeface="+mn-cs"/>
              </a:rPr>
              <a:t>WHO. (2015). </a:t>
            </a:r>
            <a:r>
              <a:rPr lang="en-US" sz="1200" i="1" kern="1200" dirty="0">
                <a:solidFill>
                  <a:schemeClr val="tx1"/>
                </a:solidFill>
                <a:effectLst/>
                <a:latin typeface="+mn-lt"/>
                <a:ea typeface="+mn-ea"/>
                <a:cs typeface="+mn-cs"/>
              </a:rPr>
              <a:t>Who: Number of people over 60 years set to double by 2050; major societal changes required</a:t>
            </a:r>
            <a:r>
              <a:rPr lang="en-US" sz="1200" kern="1200" dirty="0">
                <a:solidFill>
                  <a:schemeClr val="tx1"/>
                </a:solidFill>
                <a:effectLst/>
                <a:latin typeface="+mn-lt"/>
                <a:ea typeface="+mn-ea"/>
                <a:cs typeface="+mn-cs"/>
              </a:rPr>
              <a:t>. World Health Organization. </a:t>
            </a:r>
            <a:r>
              <a:rPr lang="en-US" sz="1200" u="sng" kern="1200" dirty="0">
                <a:solidFill>
                  <a:schemeClr val="tx1"/>
                </a:solidFill>
                <a:effectLst/>
                <a:latin typeface="+mn-lt"/>
                <a:ea typeface="+mn-ea"/>
                <a:cs typeface="+mn-cs"/>
                <a:hlinkClick r:id="rId17"/>
              </a:rPr>
              <a:t>https://www.who.int/news/item/30-09-2015-who-number-of-people-over-60-years-set-to-double-by-2050-major-societal-changes-required</a:t>
            </a:r>
            <a:r>
              <a:rPr lang="en-US"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[Accessed 17 Jun. 2026].</a:t>
            </a:r>
          </a:p>
          <a:p>
            <a:r>
              <a:rPr lang="en-GB" sz="1200" kern="1200" dirty="0">
                <a:solidFill>
                  <a:schemeClr val="tx1"/>
                </a:solidFill>
                <a:effectLst/>
                <a:latin typeface="+mn-lt"/>
                <a:ea typeface="+mn-ea"/>
                <a:cs typeface="+mn-cs"/>
              </a:rPr>
              <a:t>Yu, W. (2026). A Reflection on Theories of Aging. </a:t>
            </a:r>
          </a:p>
          <a:p>
            <a:endParaRPr lang="en-GB" dirty="0"/>
          </a:p>
        </p:txBody>
      </p:sp>
      <p:sp>
        <p:nvSpPr>
          <p:cNvPr id="4" name="Slide Number Placeholder 3"/>
          <p:cNvSpPr>
            <a:spLocks noGrp="1"/>
          </p:cNvSpPr>
          <p:nvPr>
            <p:ph type="sldNum" sz="quarter" idx="5"/>
          </p:nvPr>
        </p:nvSpPr>
        <p:spPr/>
        <p:txBody>
          <a:bodyPr/>
          <a:lstStyle/>
          <a:p>
            <a:fld id="{A2688721-61EF-4F23-8232-E4BF3B9F66FD}" type="slidenum">
              <a:rPr lang="en-US" smtClean="0"/>
              <a:t>15</a:t>
            </a:fld>
            <a:endParaRPr lang="en-US"/>
          </a:p>
        </p:txBody>
      </p:sp>
    </p:spTree>
    <p:extLst>
      <p:ext uri="{BB962C8B-B14F-4D97-AF65-F5344CB8AC3E}">
        <p14:creationId xmlns:p14="http://schemas.microsoft.com/office/powerpoint/2010/main" val="10039039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665BE-C6FE-403A-BEC6-95EC289313A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EEEC0123-3D9E-459D-B459-10D81FD4573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D478CC2-3C7D-4147-B17A-79A848B303D1}"/>
              </a:ext>
            </a:extLst>
          </p:cNvPr>
          <p:cNvSpPr>
            <a:spLocks noGrp="1"/>
          </p:cNvSpPr>
          <p:nvPr>
            <p:ph type="dt" sz="half" idx="10"/>
          </p:nvPr>
        </p:nvSpPr>
        <p:spPr/>
        <p:txBody>
          <a:bodyPr/>
          <a:lstStyle/>
          <a:p>
            <a:fld id="{33B2708C-ABA9-4764-BE56-F61B0EC1DDC6}" type="datetimeFigureOut">
              <a:rPr lang="en-US" smtClean="0"/>
              <a:t>6/23/2026</a:t>
            </a:fld>
            <a:endParaRPr lang="en-US"/>
          </a:p>
        </p:txBody>
      </p:sp>
      <p:sp>
        <p:nvSpPr>
          <p:cNvPr id="5" name="Footer Placeholder 4">
            <a:extLst>
              <a:ext uri="{FF2B5EF4-FFF2-40B4-BE49-F238E27FC236}">
                <a16:creationId xmlns:a16="http://schemas.microsoft.com/office/drawing/2014/main" id="{A97FA56C-1C6C-4510-A33A-09AE4CD59C8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64593D-B28C-4BF2-B95C-07AD69EC8406}"/>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41343153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B3030-46DD-4E4C-B31B-3F46ECC6873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67B6C83-1706-4C29-99AF-AFE9D1BDBB0C}"/>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C548DF-2568-4AB8-B56B-3FBF6683DF95}"/>
              </a:ext>
            </a:extLst>
          </p:cNvPr>
          <p:cNvSpPr>
            <a:spLocks noGrp="1"/>
          </p:cNvSpPr>
          <p:nvPr>
            <p:ph type="dt" sz="half" idx="10"/>
          </p:nvPr>
        </p:nvSpPr>
        <p:spPr/>
        <p:txBody>
          <a:bodyPr/>
          <a:lstStyle/>
          <a:p>
            <a:fld id="{33B2708C-ABA9-4764-BE56-F61B0EC1DDC6}" type="datetimeFigureOut">
              <a:rPr lang="en-US" smtClean="0"/>
              <a:t>6/23/2026</a:t>
            </a:fld>
            <a:endParaRPr lang="en-US"/>
          </a:p>
        </p:txBody>
      </p:sp>
      <p:sp>
        <p:nvSpPr>
          <p:cNvPr id="5" name="Footer Placeholder 4">
            <a:extLst>
              <a:ext uri="{FF2B5EF4-FFF2-40B4-BE49-F238E27FC236}">
                <a16:creationId xmlns:a16="http://schemas.microsoft.com/office/drawing/2014/main" id="{506E604A-41EF-4FFE-A5A1-56AD1C97D8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EA21A8-4780-4528-ABEC-16A03C5FAAE3}"/>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4617874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4111E-F017-4A3D-8FF4-92F4FED0F63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D6058A2-D780-4D43-A576-55ADC0B127C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E4B52C7-AC3B-42DA-AE3E-A9900878BBBC}"/>
              </a:ext>
            </a:extLst>
          </p:cNvPr>
          <p:cNvSpPr>
            <a:spLocks noGrp="1"/>
          </p:cNvSpPr>
          <p:nvPr>
            <p:ph type="dt" sz="half" idx="10"/>
          </p:nvPr>
        </p:nvSpPr>
        <p:spPr/>
        <p:txBody>
          <a:bodyPr/>
          <a:lstStyle/>
          <a:p>
            <a:fld id="{33B2708C-ABA9-4764-BE56-F61B0EC1DDC6}" type="datetimeFigureOut">
              <a:rPr lang="en-US" smtClean="0"/>
              <a:t>6/23/2026</a:t>
            </a:fld>
            <a:endParaRPr lang="en-US"/>
          </a:p>
        </p:txBody>
      </p:sp>
      <p:sp>
        <p:nvSpPr>
          <p:cNvPr id="5" name="Footer Placeholder 4">
            <a:extLst>
              <a:ext uri="{FF2B5EF4-FFF2-40B4-BE49-F238E27FC236}">
                <a16:creationId xmlns:a16="http://schemas.microsoft.com/office/drawing/2014/main" id="{F2EE6558-BE1A-451D-8DBC-D8BAD31796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A169819-773F-4192-80A8-AEAB676F8D5D}"/>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41066185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B05E2-50B4-43E6-8079-95C8E744BE3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09F714C-935A-4B75-A429-087A00ABA297}"/>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EE97F8D-0886-4D6D-9E24-C5EA035D8DFA}"/>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2747015-31BC-47CD-8C12-DC8DE4540D89}"/>
              </a:ext>
            </a:extLst>
          </p:cNvPr>
          <p:cNvSpPr>
            <a:spLocks noGrp="1"/>
          </p:cNvSpPr>
          <p:nvPr>
            <p:ph type="dt" sz="half" idx="10"/>
          </p:nvPr>
        </p:nvSpPr>
        <p:spPr/>
        <p:txBody>
          <a:bodyPr/>
          <a:lstStyle/>
          <a:p>
            <a:fld id="{33B2708C-ABA9-4764-BE56-F61B0EC1DDC6}" type="datetimeFigureOut">
              <a:rPr lang="en-US" smtClean="0"/>
              <a:t>6/23/2026</a:t>
            </a:fld>
            <a:endParaRPr lang="en-US"/>
          </a:p>
        </p:txBody>
      </p:sp>
      <p:sp>
        <p:nvSpPr>
          <p:cNvPr id="6" name="Footer Placeholder 5">
            <a:extLst>
              <a:ext uri="{FF2B5EF4-FFF2-40B4-BE49-F238E27FC236}">
                <a16:creationId xmlns:a16="http://schemas.microsoft.com/office/drawing/2014/main" id="{10F40F04-AD38-4A45-8C6C-C44E920411B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642DA6E-2F72-4D92-968A-BC624A904783}"/>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13893543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978AE-6824-40DF-9907-58ABAB1F8CE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292A201-9DE9-4CDC-920D-3F212457276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EDF0C470-739F-4D60-A36D-44F53A68AB8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7C562ED-EB32-47F3-B176-ECDEDEAC215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129DF12-E64D-4E26-B4BD-842F93AC6604}"/>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F37025E-3665-4DF9-8FA3-4C6C1D3F5A79}"/>
              </a:ext>
            </a:extLst>
          </p:cNvPr>
          <p:cNvSpPr>
            <a:spLocks noGrp="1"/>
          </p:cNvSpPr>
          <p:nvPr>
            <p:ph type="dt" sz="half" idx="10"/>
          </p:nvPr>
        </p:nvSpPr>
        <p:spPr/>
        <p:txBody>
          <a:bodyPr/>
          <a:lstStyle/>
          <a:p>
            <a:fld id="{33B2708C-ABA9-4764-BE56-F61B0EC1DDC6}" type="datetimeFigureOut">
              <a:rPr lang="en-US" smtClean="0"/>
              <a:t>6/23/2026</a:t>
            </a:fld>
            <a:endParaRPr lang="en-US"/>
          </a:p>
        </p:txBody>
      </p:sp>
      <p:sp>
        <p:nvSpPr>
          <p:cNvPr id="8" name="Footer Placeholder 7">
            <a:extLst>
              <a:ext uri="{FF2B5EF4-FFF2-40B4-BE49-F238E27FC236}">
                <a16:creationId xmlns:a16="http://schemas.microsoft.com/office/drawing/2014/main" id="{1D6F0A8B-8E1B-4C0D-A5BB-4BD600EFFA1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FAC15C7-DE14-4F3B-88CD-5A577501008B}"/>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1872246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A7D7B-305B-4A09-A7F5-65C978DAD4F8}"/>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4AD3867-78FB-41A8-9A8F-3DAC19060321}"/>
              </a:ext>
            </a:extLst>
          </p:cNvPr>
          <p:cNvSpPr>
            <a:spLocks noGrp="1"/>
          </p:cNvSpPr>
          <p:nvPr>
            <p:ph type="dt" sz="half" idx="10"/>
          </p:nvPr>
        </p:nvSpPr>
        <p:spPr/>
        <p:txBody>
          <a:bodyPr/>
          <a:lstStyle/>
          <a:p>
            <a:fld id="{33B2708C-ABA9-4764-BE56-F61B0EC1DDC6}" type="datetimeFigureOut">
              <a:rPr lang="en-US" smtClean="0"/>
              <a:t>6/23/2026</a:t>
            </a:fld>
            <a:endParaRPr lang="en-US"/>
          </a:p>
        </p:txBody>
      </p:sp>
      <p:sp>
        <p:nvSpPr>
          <p:cNvPr id="4" name="Footer Placeholder 3">
            <a:extLst>
              <a:ext uri="{FF2B5EF4-FFF2-40B4-BE49-F238E27FC236}">
                <a16:creationId xmlns:a16="http://schemas.microsoft.com/office/drawing/2014/main" id="{07653989-D1D3-421E-883F-03BB1D06629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713433E-92D5-4564-B53F-2A93EDBCC912}"/>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14518861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5E762-57E3-424C-B90F-0EA36C073649}"/>
              </a:ext>
            </a:extLst>
          </p:cNvPr>
          <p:cNvSpPr>
            <a:spLocks noGrp="1"/>
          </p:cNvSpPr>
          <p:nvPr>
            <p:ph type="dt" sz="half" idx="10"/>
          </p:nvPr>
        </p:nvSpPr>
        <p:spPr/>
        <p:txBody>
          <a:bodyPr/>
          <a:lstStyle/>
          <a:p>
            <a:fld id="{33B2708C-ABA9-4764-BE56-F61B0EC1DDC6}" type="datetimeFigureOut">
              <a:rPr lang="en-US" smtClean="0"/>
              <a:t>6/23/2026</a:t>
            </a:fld>
            <a:endParaRPr lang="en-US"/>
          </a:p>
        </p:txBody>
      </p:sp>
      <p:sp>
        <p:nvSpPr>
          <p:cNvPr id="3" name="Footer Placeholder 2">
            <a:extLst>
              <a:ext uri="{FF2B5EF4-FFF2-40B4-BE49-F238E27FC236}">
                <a16:creationId xmlns:a16="http://schemas.microsoft.com/office/drawing/2014/main" id="{1CBED302-78FD-4675-A2D9-2DB483AB74E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B726D77-E8D8-45E0-8655-D305ADD0A8B7}"/>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30209731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EED13-9585-4CC3-8DB7-D2367C8B580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956435D-BBDE-4452-97F9-37F221989A7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D919FEA-7A2A-47A2-B20D-803B61450A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B75AF35-AD52-4901-928D-942DEA33529C}"/>
              </a:ext>
            </a:extLst>
          </p:cNvPr>
          <p:cNvSpPr>
            <a:spLocks noGrp="1"/>
          </p:cNvSpPr>
          <p:nvPr>
            <p:ph type="dt" sz="half" idx="10"/>
          </p:nvPr>
        </p:nvSpPr>
        <p:spPr/>
        <p:txBody>
          <a:bodyPr/>
          <a:lstStyle/>
          <a:p>
            <a:fld id="{33B2708C-ABA9-4764-BE56-F61B0EC1DDC6}" type="datetimeFigureOut">
              <a:rPr lang="en-US" smtClean="0"/>
              <a:t>6/23/2026</a:t>
            </a:fld>
            <a:endParaRPr lang="en-US"/>
          </a:p>
        </p:txBody>
      </p:sp>
      <p:sp>
        <p:nvSpPr>
          <p:cNvPr id="6" name="Footer Placeholder 5">
            <a:extLst>
              <a:ext uri="{FF2B5EF4-FFF2-40B4-BE49-F238E27FC236}">
                <a16:creationId xmlns:a16="http://schemas.microsoft.com/office/drawing/2014/main" id="{AA3632DA-7AAD-4721-A222-991178338A3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E34B37F-3D3D-47E1-9D51-02BDCB2FAF70}"/>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28639219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B1A02C-D42C-4BC8-BEFA-AD4FD053674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42118EE-E06A-4F4E-9D9D-105F0463EE5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DFA2C57-8798-4CE2-9412-E4949FA0C3C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7AD44BAE-AFF5-4F39-A9BF-3BB1F2B9216A}"/>
              </a:ext>
            </a:extLst>
          </p:cNvPr>
          <p:cNvSpPr>
            <a:spLocks noGrp="1"/>
          </p:cNvSpPr>
          <p:nvPr>
            <p:ph type="dt" sz="half" idx="10"/>
          </p:nvPr>
        </p:nvSpPr>
        <p:spPr/>
        <p:txBody>
          <a:bodyPr/>
          <a:lstStyle/>
          <a:p>
            <a:fld id="{33B2708C-ABA9-4764-BE56-F61B0EC1DDC6}" type="datetimeFigureOut">
              <a:rPr lang="en-US" smtClean="0"/>
              <a:t>6/23/2026</a:t>
            </a:fld>
            <a:endParaRPr lang="en-US"/>
          </a:p>
        </p:txBody>
      </p:sp>
      <p:sp>
        <p:nvSpPr>
          <p:cNvPr id="6" name="Footer Placeholder 5">
            <a:extLst>
              <a:ext uri="{FF2B5EF4-FFF2-40B4-BE49-F238E27FC236}">
                <a16:creationId xmlns:a16="http://schemas.microsoft.com/office/drawing/2014/main" id="{693EE982-8D4C-413F-A82C-06B6E129B32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D83CC4E-7118-4C85-B3BC-AE2BD26B3A42}"/>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375174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00869-3BFC-4C33-BD10-8F99C3D93D3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F72DDE-CAF0-45E0-97CD-579B78EA491F}"/>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3904AFF-0DED-443F-B191-7811EE8AE728}"/>
              </a:ext>
            </a:extLst>
          </p:cNvPr>
          <p:cNvSpPr>
            <a:spLocks noGrp="1"/>
          </p:cNvSpPr>
          <p:nvPr>
            <p:ph type="dt" sz="half" idx="10"/>
          </p:nvPr>
        </p:nvSpPr>
        <p:spPr/>
        <p:txBody>
          <a:bodyPr/>
          <a:lstStyle/>
          <a:p>
            <a:fld id="{33B2708C-ABA9-4764-BE56-F61B0EC1DDC6}" type="datetimeFigureOut">
              <a:rPr lang="en-US" smtClean="0"/>
              <a:t>6/23/2026</a:t>
            </a:fld>
            <a:endParaRPr lang="en-US"/>
          </a:p>
        </p:txBody>
      </p:sp>
      <p:sp>
        <p:nvSpPr>
          <p:cNvPr id="5" name="Footer Placeholder 4">
            <a:extLst>
              <a:ext uri="{FF2B5EF4-FFF2-40B4-BE49-F238E27FC236}">
                <a16:creationId xmlns:a16="http://schemas.microsoft.com/office/drawing/2014/main" id="{C6B0D618-6180-4941-A982-05ED24D94E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6A984B8-457D-4A1D-A3F9-E0B024B7D403}"/>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30822067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3840123-DD39-43D9-87F4-F67ABA62DF21}"/>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24AA13A-4B0A-435B-9FF2-439DEBC9106A}"/>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EEE23CF-007E-4457-96F2-33D34C10412B}"/>
              </a:ext>
            </a:extLst>
          </p:cNvPr>
          <p:cNvSpPr>
            <a:spLocks noGrp="1"/>
          </p:cNvSpPr>
          <p:nvPr>
            <p:ph type="dt" sz="half" idx="10"/>
          </p:nvPr>
        </p:nvSpPr>
        <p:spPr/>
        <p:txBody>
          <a:bodyPr/>
          <a:lstStyle/>
          <a:p>
            <a:fld id="{33B2708C-ABA9-4764-BE56-F61B0EC1DDC6}" type="datetimeFigureOut">
              <a:rPr lang="en-US" smtClean="0"/>
              <a:t>6/23/2026</a:t>
            </a:fld>
            <a:endParaRPr lang="en-US"/>
          </a:p>
        </p:txBody>
      </p:sp>
      <p:sp>
        <p:nvSpPr>
          <p:cNvPr id="5" name="Footer Placeholder 4">
            <a:extLst>
              <a:ext uri="{FF2B5EF4-FFF2-40B4-BE49-F238E27FC236}">
                <a16:creationId xmlns:a16="http://schemas.microsoft.com/office/drawing/2014/main" id="{9BE31FBF-D2F7-44F1-95CA-5589A77D01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B3FFF9-3776-4825-B3E2-C7D65D8AC2FE}"/>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31431915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3500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CA713C2-2368-4A50-8855-75DB8C5AA91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A9EF332-BE01-4A4C-9DCF-B5A920E6EC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860C37-F216-4B57-9375-18205E926B8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3B2708C-ABA9-4764-BE56-F61B0EC1DDC6}" type="datetimeFigureOut">
              <a:rPr lang="en-US" smtClean="0"/>
              <a:t>6/23/2026</a:t>
            </a:fld>
            <a:endParaRPr lang="en-US"/>
          </a:p>
        </p:txBody>
      </p:sp>
      <p:sp>
        <p:nvSpPr>
          <p:cNvPr id="5" name="Footer Placeholder 4">
            <a:extLst>
              <a:ext uri="{FF2B5EF4-FFF2-40B4-BE49-F238E27FC236}">
                <a16:creationId xmlns:a16="http://schemas.microsoft.com/office/drawing/2014/main" id="{648C45D2-8EFB-4A0C-BFD7-884C420CD69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44619F3-833E-484B-8D58-55B1534BABE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998DEDE-09D0-4594-83E0-B0744F29F713}" type="slidenum">
              <a:rPr lang="en-US" smtClean="0"/>
              <a:t>‹#›</a:t>
            </a:fld>
            <a:endParaRPr lang="en-US"/>
          </a:p>
        </p:txBody>
      </p:sp>
    </p:spTree>
    <p:extLst>
      <p:ext uri="{BB962C8B-B14F-4D97-AF65-F5344CB8AC3E}">
        <p14:creationId xmlns:p14="http://schemas.microsoft.com/office/powerpoint/2010/main" val="12028442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10.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11.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12.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13.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openxmlformats.org/officeDocument/2006/relationships/image" Target="../media/image14.pn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16.jpeg"/><Relationship Id="rId5" Type="http://schemas.openxmlformats.org/officeDocument/2006/relationships/image" Target="../media/image15.pn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8" Type="http://schemas.openxmlformats.org/officeDocument/2006/relationships/hyperlink" Target="https://www.gov.uk/government/statistics/adult-social-care-in-england-monthly-statistics-march-2024/adult-social-care-in-england-monthly-statistics-march-2024" TargetMode="External"/><Relationship Id="rId13" Type="http://schemas.openxmlformats.org/officeDocument/2006/relationships/hyperlink" Target="https://www.scie.org.uk/assessment-and-eligibility/process/" TargetMode="External"/><Relationship Id="rId3" Type="http://schemas.openxmlformats.org/officeDocument/2006/relationships/hyperlink" Target="https://bccare.ca/2017/10/the-butterfly-effect-changing-dementia-care-in-british-columbia/" TargetMode="External"/><Relationship Id="rId7" Type="http://schemas.openxmlformats.org/officeDocument/2006/relationships/hyperlink" Target="https://www.legislation.gov.uk/ukpga/2014/23/contents" TargetMode="External"/><Relationship Id="rId12" Type="http://schemas.openxmlformats.org/officeDocument/2006/relationships/hyperlink" Target="https://doi.org/10.1186/s12913-022-08215-8" TargetMode="External"/><Relationship Id="rId17" Type="http://schemas.openxmlformats.org/officeDocument/2006/relationships/hyperlink" Target="https://www.who.int/news/item/30-09-2015-who-number-of-people-over-60-years-set-to-double-by-2050-major-societal-changes-required" TargetMode="External"/><Relationship Id="rId2" Type="http://schemas.openxmlformats.org/officeDocument/2006/relationships/notesSlide" Target="../notesSlides/notesSlide14.xml"/><Relationship Id="rId16" Type="http://schemas.openxmlformats.org/officeDocument/2006/relationships/hyperlink" Target="https://www.bbc.com/news/health-47616491" TargetMode="External"/><Relationship Id="rId1" Type="http://schemas.openxmlformats.org/officeDocument/2006/relationships/slideLayout" Target="../slideLayouts/slideLayout2.xml"/><Relationship Id="rId6" Type="http://schemas.openxmlformats.org/officeDocument/2006/relationships/hyperlink" Target="https://www.legislation.gov.uk/ukpga/2010/15/contents" TargetMode="External"/><Relationship Id="rId11" Type="http://schemas.openxmlformats.org/officeDocument/2006/relationships/hyperlink" Target="https://helpfulprofessor.com/activity-theory-of-aging/" TargetMode="External"/><Relationship Id="rId5" Type="http://schemas.openxmlformats.org/officeDocument/2006/relationships/hyperlink" Target="https://www.cqc.org.uk/publications/major-report/state-care/2023-2024" TargetMode="External"/><Relationship Id="rId15" Type="http://schemas.openxmlformats.org/officeDocument/2006/relationships/hyperlink" Target="https://www.health.org.uk/reports-and-analysis/analysis/social-care-funding" TargetMode="External"/><Relationship Id="rId10" Type="http://schemas.openxmlformats.org/officeDocument/2006/relationships/hyperlink" Target="https://www.legislation.gov.uk/ukpga/1998/42/contents" TargetMode="External"/><Relationship Id="rId4" Type="http://schemas.openxmlformats.org/officeDocument/2006/relationships/hyperlink" Target="https://ageing-better.org.uk/our-ageing-population-state-ageing-2025" TargetMode="External"/><Relationship Id="rId9" Type="http://schemas.openxmlformats.org/officeDocument/2006/relationships/hyperlink" Target="https://www.statista.com/statistics/1082379/number-of-people-living-in-care-homes-in-the-united-kingdom/?srsltid=AfmBOopz7W4FZdwyKRORvh0vld5xVI--joeEy02nmmaNBjYcjzGDjO9p" TargetMode="External"/><Relationship Id="rId14" Type="http://schemas.openxmlformats.org/officeDocument/2006/relationships/hyperlink" Target="https://www.tatvasoft.com/blog/telehealth-softw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00D2A-777B-4BF2-B895-E049A69C196A}"/>
              </a:ext>
            </a:extLst>
          </p:cNvPr>
          <p:cNvSpPr>
            <a:spLocks noGrp="1"/>
          </p:cNvSpPr>
          <p:nvPr>
            <p:ph type="ctrTitle"/>
          </p:nvPr>
        </p:nvSpPr>
        <p:spPr>
          <a:xfrm>
            <a:off x="723900" y="796414"/>
            <a:ext cx="10858500" cy="5397910"/>
          </a:xfrm>
          <a:solidFill>
            <a:srgbClr val="C1CFCD"/>
          </a:solidFill>
        </p:spPr>
        <p:txBody>
          <a:bodyPr anchor="ctr">
            <a:noAutofit/>
          </a:bodyPr>
          <a:lstStyle/>
          <a:p>
            <a:pPr>
              <a:lnSpc>
                <a:spcPct val="150000"/>
              </a:lnSpc>
            </a:pPr>
            <a:r>
              <a:rPr lang="en-US" sz="2800" b="1" dirty="0">
                <a:latin typeface="Times New Roman" panose="02020603050405020304" pitchFamily="18" charset="0"/>
                <a:cs typeface="Times New Roman" panose="02020603050405020304" pitchFamily="18" charset="0"/>
              </a:rPr>
              <a:t>Presentation Title: The Ageing Population</a:t>
            </a:r>
            <a:br>
              <a:rPr lang="en-US" sz="2800" b="1" dirty="0">
                <a:latin typeface="Times New Roman" panose="02020603050405020304" pitchFamily="18" charset="0"/>
                <a:cs typeface="Times New Roman" panose="02020603050405020304" pitchFamily="18" charset="0"/>
              </a:rPr>
            </a:br>
            <a:r>
              <a:rPr lang="en-US" sz="2800" b="1" dirty="0">
                <a:latin typeface="Times New Roman" panose="02020603050405020304" pitchFamily="18" charset="0"/>
                <a:cs typeface="Times New Roman" panose="02020603050405020304" pitchFamily="18" charset="0"/>
              </a:rPr>
              <a:t>[Student Name: Sehrish Bibi]</a:t>
            </a:r>
            <a:br>
              <a:rPr lang="en-US" sz="2800" b="1" dirty="0">
                <a:latin typeface="Times New Roman" panose="02020603050405020304" pitchFamily="18" charset="0"/>
                <a:cs typeface="Times New Roman" panose="02020603050405020304" pitchFamily="18" charset="0"/>
              </a:rPr>
            </a:br>
            <a:r>
              <a:rPr lang="en-US" sz="2800" b="1" dirty="0">
                <a:latin typeface="Times New Roman" panose="02020603050405020304" pitchFamily="18" charset="0"/>
                <a:cs typeface="Times New Roman" panose="02020603050405020304" pitchFamily="18" charset="0"/>
              </a:rPr>
              <a:t>[Student ID: 2322746]</a:t>
            </a:r>
            <a:br>
              <a:rPr lang="en-US" sz="2800" b="1" dirty="0">
                <a:latin typeface="Times New Roman" panose="02020603050405020304" pitchFamily="18" charset="0"/>
                <a:cs typeface="Times New Roman" panose="02020603050405020304" pitchFamily="18" charset="0"/>
              </a:rPr>
            </a:br>
            <a:r>
              <a:rPr lang="en-US" sz="2800" b="1" dirty="0">
                <a:latin typeface="Times New Roman" panose="02020603050405020304" pitchFamily="18" charset="0"/>
                <a:cs typeface="Times New Roman" panose="02020603050405020304" pitchFamily="18" charset="0"/>
              </a:rPr>
              <a:t>Module Title And Code: Empowering The Older Person - BMHP6027</a:t>
            </a:r>
            <a:br>
              <a:rPr lang="en-US" sz="2800" b="1" dirty="0">
                <a:latin typeface="Times New Roman" panose="02020603050405020304" pitchFamily="18" charset="0"/>
                <a:cs typeface="Times New Roman" panose="02020603050405020304" pitchFamily="18" charset="0"/>
              </a:rPr>
            </a:br>
            <a:r>
              <a:rPr lang="en-US" sz="2800" b="1" dirty="0">
                <a:latin typeface="Times New Roman" panose="02020603050405020304" pitchFamily="18" charset="0"/>
                <a:cs typeface="Times New Roman" panose="02020603050405020304" pitchFamily="18" charset="0"/>
              </a:rPr>
              <a:t>[Name Of The Lecturer </a:t>
            </a:r>
            <a:r>
              <a:rPr lang="en-US" sz="2800" b="1" dirty="0" err="1">
                <a:latin typeface="Times New Roman" panose="02020603050405020304" pitchFamily="18" charset="0"/>
                <a:cs typeface="Times New Roman" panose="02020603050405020304" pitchFamily="18" charset="0"/>
              </a:rPr>
              <a:t>parese</a:t>
            </a:r>
            <a:r>
              <a:rPr lang="en-US" sz="2800" b="1" dirty="0">
                <a:latin typeface="Times New Roman" panose="02020603050405020304" pitchFamily="18" charset="0"/>
                <a:cs typeface="Times New Roman" panose="02020603050405020304" pitchFamily="18" charset="0"/>
              </a:rPr>
              <a:t>]</a:t>
            </a:r>
          </a:p>
        </p:txBody>
      </p:sp>
      <p:pic>
        <p:nvPicPr>
          <p:cNvPr id="6" name="Recorded Sound">
            <a:hlinkClick r:id="" action="ppaction://media"/>
            <a:extLst>
              <a:ext uri="{FF2B5EF4-FFF2-40B4-BE49-F238E27FC236}">
                <a16:creationId xmlns:a16="http://schemas.microsoft.com/office/drawing/2014/main" id="{71CCA488-FE3A-609C-9039-FA9A4C83E4B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730922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639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C1CFCD"/>
          </a:solidFill>
          <a:ln>
            <a:solidFill>
              <a:schemeClr val="tx1"/>
            </a:solidFill>
          </a:ln>
        </p:spPr>
        <p:txBody>
          <a:bodyPr>
            <a:normAutofit/>
          </a:bodyPr>
          <a:lstStyle/>
          <a:p>
            <a:pPr algn="ctr"/>
            <a:r>
              <a:rPr lang="en-US"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7BEAC523-DCC9-40D8-9EAC-62FCE3EB33CF}"/>
              </a:ext>
            </a:extLst>
          </p:cNvPr>
          <p:cNvSpPr>
            <a:spLocks noGrp="1"/>
          </p:cNvSpPr>
          <p:nvPr>
            <p:ph idx="1"/>
          </p:nvPr>
        </p:nvSpPr>
        <p:spPr>
          <a:xfrm>
            <a:off x="205740" y="1734184"/>
            <a:ext cx="6800850" cy="4780915"/>
          </a:xfrm>
          <a:solidFill>
            <a:srgbClr val="E5D6CA"/>
          </a:solidFill>
        </p:spPr>
        <p:txBody>
          <a:bodyPr anchor="ctr">
            <a:normAutofit fontScale="92500" lnSpcReduction="10000"/>
          </a:bodyPr>
          <a:lstStyle/>
          <a:p>
            <a:pPr>
              <a:lnSpc>
                <a:spcPct val="150000"/>
              </a:lnSpc>
            </a:pPr>
            <a:r>
              <a:rPr lang="en-US" sz="2400" dirty="0">
                <a:latin typeface="Times New Roman" panose="02020603050405020304" pitchFamily="18" charset="0"/>
                <a:cs typeface="Times New Roman" panose="02020603050405020304" pitchFamily="18" charset="0"/>
              </a:rPr>
              <a:t>The report explores care and support for older people.</a:t>
            </a:r>
          </a:p>
          <a:p>
            <a:pPr>
              <a:lnSpc>
                <a:spcPct val="150000"/>
              </a:lnSpc>
            </a:pPr>
            <a:r>
              <a:rPr lang="en-US" sz="2400" dirty="0">
                <a:latin typeface="Times New Roman" panose="02020603050405020304" pitchFamily="18" charset="0"/>
                <a:cs typeface="Times New Roman" panose="02020603050405020304" pitchFamily="18" charset="0"/>
              </a:rPr>
              <a:t>Ageing is explained through biological and social theories.</a:t>
            </a:r>
          </a:p>
          <a:p>
            <a:pPr>
              <a:lnSpc>
                <a:spcPct val="150000"/>
              </a:lnSpc>
            </a:pPr>
            <a:r>
              <a:rPr lang="en-US" sz="2400" dirty="0">
                <a:latin typeface="Times New Roman" panose="02020603050405020304" pitchFamily="18" charset="0"/>
                <a:cs typeface="Times New Roman" panose="02020603050405020304" pitchFamily="18" charset="0"/>
              </a:rPr>
              <a:t>It examines care services, policies, and technology in practice.</a:t>
            </a:r>
          </a:p>
          <a:p>
            <a:pPr>
              <a:lnSpc>
                <a:spcPct val="150000"/>
              </a:lnSpc>
            </a:pPr>
            <a:r>
              <a:rPr lang="en-US" sz="2400" dirty="0">
                <a:latin typeface="Times New Roman" panose="02020603050405020304" pitchFamily="18" charset="0"/>
                <a:cs typeface="Times New Roman" panose="02020603050405020304" pitchFamily="18" charset="0"/>
              </a:rPr>
              <a:t>The older population is expected to grow significantly by 2050 (Callaway et al., 2025).</a:t>
            </a:r>
          </a:p>
          <a:p>
            <a:pPr>
              <a:lnSpc>
                <a:spcPct val="150000"/>
              </a:lnSpc>
            </a:pPr>
            <a:r>
              <a:rPr lang="en-US" sz="2400" dirty="0">
                <a:latin typeface="Times New Roman" panose="02020603050405020304" pitchFamily="18" charset="0"/>
                <a:cs typeface="Times New Roman" panose="02020603050405020304" pitchFamily="18" charset="0"/>
              </a:rPr>
              <a:t>Population ageing and ageism create challenges for care systems (Swift et al., 2022).</a:t>
            </a:r>
          </a:p>
        </p:txBody>
      </p:sp>
      <p:pic>
        <p:nvPicPr>
          <p:cNvPr id="7" name="Picture 6">
            <a:extLst>
              <a:ext uri="{FF2B5EF4-FFF2-40B4-BE49-F238E27FC236}">
                <a16:creationId xmlns:a16="http://schemas.microsoft.com/office/drawing/2014/main" id="{61738E13-79D4-47BC-A5A7-9116EABF702C}"/>
              </a:ext>
            </a:extLst>
          </p:cNvPr>
          <p:cNvPicPr>
            <a:picLocks noChangeAspect="1"/>
          </p:cNvPicPr>
          <p:nvPr/>
        </p:nvPicPr>
        <p:blipFill rotWithShape="1">
          <a:blip r:embed="rId5"/>
          <a:srcRect l="12937" r="14687"/>
          <a:stretch/>
        </p:blipFill>
        <p:spPr>
          <a:xfrm>
            <a:off x="7265470" y="1734183"/>
            <a:ext cx="4720790" cy="4380806"/>
          </a:xfrm>
          <a:prstGeom prst="rect">
            <a:avLst/>
          </a:prstGeom>
        </p:spPr>
      </p:pic>
      <p:sp>
        <p:nvSpPr>
          <p:cNvPr id="4" name="Rectangle 3">
            <a:extLst>
              <a:ext uri="{FF2B5EF4-FFF2-40B4-BE49-F238E27FC236}">
                <a16:creationId xmlns:a16="http://schemas.microsoft.com/office/drawing/2014/main" id="{1DC1E89D-5BD5-4165-9BDC-77DA56E65662}"/>
              </a:ext>
            </a:extLst>
          </p:cNvPr>
          <p:cNvSpPr/>
          <p:nvPr/>
        </p:nvSpPr>
        <p:spPr>
          <a:xfrm>
            <a:off x="8320796" y="6114989"/>
            <a:ext cx="2610138" cy="400110"/>
          </a:xfrm>
          <a:prstGeom prst="rect">
            <a:avLst/>
          </a:prstGeom>
          <a:solidFill>
            <a:schemeClr val="accent1">
              <a:lumMod val="20000"/>
              <a:lumOff val="80000"/>
            </a:schemeClr>
          </a:solidFill>
        </p:spPr>
        <p:txBody>
          <a:bodyPr wrap="none">
            <a:spAutoFit/>
          </a:bodyPr>
          <a:lstStyle/>
          <a:p>
            <a:pPr algn="ctr">
              <a:spcAft>
                <a:spcPts val="1000"/>
              </a:spcAft>
            </a:pPr>
            <a:r>
              <a:rPr lang="en-GB" sz="2000" i="1" dirty="0">
                <a:latin typeface="Times New Roman" panose="02020603050405020304" pitchFamily="18" charset="0"/>
                <a:ea typeface="Calibri" panose="020F0502020204030204" pitchFamily="34" charset="0"/>
                <a:cs typeface="Times New Roman" panose="02020603050405020304" pitchFamily="18" charset="0"/>
              </a:rPr>
              <a:t>Figure 1: WHO. (2015)</a:t>
            </a:r>
          </a:p>
        </p:txBody>
      </p:sp>
      <p:pic>
        <p:nvPicPr>
          <p:cNvPr id="8" name="introduction">
            <a:hlinkClick r:id="" action="ppaction://media"/>
            <a:extLst>
              <a:ext uri="{FF2B5EF4-FFF2-40B4-BE49-F238E27FC236}">
                <a16:creationId xmlns:a16="http://schemas.microsoft.com/office/drawing/2014/main" id="{CE03AF31-110B-4461-6D36-EFFA0A641E6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261564859"/>
      </p:ext>
    </p:extLst>
  </p:cSld>
  <p:clrMapOvr>
    <a:masterClrMapping/>
  </p:clrMapOvr>
  <mc:AlternateContent xmlns:mc="http://schemas.openxmlformats.org/markup-compatibility/2006" xmlns:p14="http://schemas.microsoft.com/office/powerpoint/2010/main">
    <mc:Choice Requires="p14">
      <p:transition spd="slow" p14:dur="2000" advTm="3240"/>
    </mc:Choice>
    <mc:Fallback xmlns="">
      <p:transition spd="slow" advTm="32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094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C1CFCD"/>
          </a:solidFill>
          <a:ln>
            <a:solidFill>
              <a:schemeClr val="tx1"/>
            </a:solidFill>
          </a:ln>
        </p:spPr>
        <p:txBody>
          <a:bodyPr>
            <a:normAutofit/>
          </a:bodyPr>
          <a:lstStyle/>
          <a:p>
            <a:pPr algn="ctr"/>
            <a:r>
              <a:rPr lang="en-US"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THE AGEING POPULATION: SETTING THE SCENE </a:t>
            </a:r>
          </a:p>
        </p:txBody>
      </p:sp>
      <p:sp>
        <p:nvSpPr>
          <p:cNvPr id="3" name="Content Placeholder 2">
            <a:extLst>
              <a:ext uri="{FF2B5EF4-FFF2-40B4-BE49-F238E27FC236}">
                <a16:creationId xmlns:a16="http://schemas.microsoft.com/office/drawing/2014/main" id="{7BEAC523-DCC9-40D8-9EAC-62FCE3EB33CF}"/>
              </a:ext>
            </a:extLst>
          </p:cNvPr>
          <p:cNvSpPr>
            <a:spLocks noGrp="1"/>
          </p:cNvSpPr>
          <p:nvPr>
            <p:ph idx="1"/>
          </p:nvPr>
        </p:nvSpPr>
        <p:spPr>
          <a:xfrm>
            <a:off x="228600" y="1825625"/>
            <a:ext cx="6800850" cy="4751448"/>
          </a:xfrm>
          <a:solidFill>
            <a:srgbClr val="E5D6CA"/>
          </a:solidFill>
        </p:spPr>
        <p:txBody>
          <a:bodyPr anchor="ctr">
            <a:normAutofit/>
          </a:bodyPr>
          <a:lstStyle/>
          <a:p>
            <a:pPr>
              <a:lnSpc>
                <a:spcPct val="150000"/>
              </a:lnSpc>
            </a:pPr>
            <a:r>
              <a:rPr lang="en-US" sz="2000" dirty="0">
                <a:latin typeface="Times New Roman" panose="02020603050405020304" pitchFamily="18" charset="0"/>
                <a:cs typeface="Times New Roman" panose="02020603050405020304" pitchFamily="18" charset="0"/>
              </a:rPr>
              <a:t>Around one in five people in the UK are aged 65 or over (Scripps et al., 2025).</a:t>
            </a:r>
          </a:p>
          <a:p>
            <a:pPr>
              <a:lnSpc>
                <a:spcPct val="150000"/>
              </a:lnSpc>
            </a:pPr>
            <a:r>
              <a:rPr lang="en-US" sz="2000" dirty="0">
                <a:latin typeface="Times New Roman" panose="02020603050405020304" pitchFamily="18" charset="0"/>
                <a:cs typeface="Times New Roman" panose="02020603050405020304" pitchFamily="18" charset="0"/>
              </a:rPr>
              <a:t>An ageing population increases pressure on care services.</a:t>
            </a:r>
          </a:p>
          <a:p>
            <a:pPr>
              <a:lnSpc>
                <a:spcPct val="150000"/>
              </a:lnSpc>
            </a:pPr>
            <a:r>
              <a:rPr lang="en-US" sz="2000" dirty="0">
                <a:latin typeface="Times New Roman" panose="02020603050405020304" pitchFamily="18" charset="0"/>
                <a:cs typeface="Times New Roman" panose="02020603050405020304" pitchFamily="18" charset="0"/>
              </a:rPr>
              <a:t>Older adults often have physical, emotional, and social care needs (Kim and Rockwood, 2024).</a:t>
            </a:r>
          </a:p>
          <a:p>
            <a:pPr>
              <a:lnSpc>
                <a:spcPct val="150000"/>
              </a:lnSpc>
            </a:pPr>
            <a:r>
              <a:rPr lang="en-US" sz="2000" dirty="0">
                <a:latin typeface="Times New Roman" panose="02020603050405020304" pitchFamily="18" charset="0"/>
                <a:cs typeface="Times New Roman" panose="02020603050405020304" pitchFamily="18" charset="0"/>
              </a:rPr>
              <a:t>Cognitive decline and dementia affect wellbeing in later life.</a:t>
            </a:r>
          </a:p>
          <a:p>
            <a:pPr>
              <a:lnSpc>
                <a:spcPct val="150000"/>
              </a:lnSpc>
            </a:pPr>
            <a:r>
              <a:rPr lang="en-US" sz="2000" dirty="0">
                <a:latin typeface="Times New Roman" panose="02020603050405020304" pitchFamily="18" charset="0"/>
                <a:cs typeface="Times New Roman" panose="02020603050405020304" pitchFamily="18" charset="0"/>
              </a:rPr>
              <a:t>Integrated and person-centred care can improve outcomes and independence (Khatri et al., 2023).</a:t>
            </a:r>
          </a:p>
        </p:txBody>
      </p:sp>
      <p:pic>
        <p:nvPicPr>
          <p:cNvPr id="5" name="Picture 4">
            <a:extLst>
              <a:ext uri="{FF2B5EF4-FFF2-40B4-BE49-F238E27FC236}">
                <a16:creationId xmlns:a16="http://schemas.microsoft.com/office/drawing/2014/main" id="{AD7466F0-2225-4154-9EFA-20EA1F44DE32}"/>
              </a:ext>
            </a:extLst>
          </p:cNvPr>
          <p:cNvPicPr>
            <a:picLocks noChangeAspect="1"/>
          </p:cNvPicPr>
          <p:nvPr/>
        </p:nvPicPr>
        <p:blipFill rotWithShape="1">
          <a:blip r:embed="rId5"/>
          <a:srcRect t="13333" b="6333"/>
          <a:stretch/>
        </p:blipFill>
        <p:spPr>
          <a:xfrm>
            <a:off x="7246620" y="1825625"/>
            <a:ext cx="4716780" cy="4351338"/>
          </a:xfrm>
          <a:prstGeom prst="rect">
            <a:avLst/>
          </a:prstGeom>
        </p:spPr>
      </p:pic>
      <p:sp>
        <p:nvSpPr>
          <p:cNvPr id="4" name="Rectangle 3">
            <a:extLst>
              <a:ext uri="{FF2B5EF4-FFF2-40B4-BE49-F238E27FC236}">
                <a16:creationId xmlns:a16="http://schemas.microsoft.com/office/drawing/2014/main" id="{3215A7DC-54F3-417F-9FFC-CF7DDE3A7173}"/>
              </a:ext>
            </a:extLst>
          </p:cNvPr>
          <p:cNvSpPr/>
          <p:nvPr/>
        </p:nvSpPr>
        <p:spPr>
          <a:xfrm>
            <a:off x="7344166" y="6152118"/>
            <a:ext cx="4521687" cy="400110"/>
          </a:xfrm>
          <a:prstGeom prst="rect">
            <a:avLst/>
          </a:prstGeom>
          <a:solidFill>
            <a:schemeClr val="accent1">
              <a:lumMod val="20000"/>
              <a:lumOff val="80000"/>
            </a:schemeClr>
          </a:solidFill>
        </p:spPr>
        <p:txBody>
          <a:bodyPr wrap="none">
            <a:spAutoFit/>
          </a:bodyPr>
          <a:lstStyle/>
          <a:p>
            <a:pPr algn="ctr">
              <a:spcAft>
                <a:spcPts val="1000"/>
              </a:spcAft>
            </a:pPr>
            <a:r>
              <a:rPr lang="en-GB" sz="2000" i="1" dirty="0">
                <a:latin typeface="Times New Roman" panose="02020603050405020304" pitchFamily="18" charset="0"/>
                <a:ea typeface="Calibri" panose="020F0502020204030204" pitchFamily="34" charset="0"/>
                <a:cs typeface="Times New Roman" panose="02020603050405020304" pitchFamily="18" charset="0"/>
              </a:rPr>
              <a:t>Figure 2: Centre for Ageing Better. (2025)</a:t>
            </a:r>
          </a:p>
        </p:txBody>
      </p:sp>
      <p:pic>
        <p:nvPicPr>
          <p:cNvPr id="6" name="The ageing population">
            <a:hlinkClick r:id="" action="ppaction://media"/>
            <a:extLst>
              <a:ext uri="{FF2B5EF4-FFF2-40B4-BE49-F238E27FC236}">
                <a16:creationId xmlns:a16="http://schemas.microsoft.com/office/drawing/2014/main" id="{3C6D34E2-4747-30E8-8C19-54AE452036A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440130646"/>
      </p:ext>
    </p:extLst>
  </p:cSld>
  <p:clrMapOvr>
    <a:masterClrMapping/>
  </p:clrMapOvr>
  <mc:AlternateContent xmlns:mc="http://schemas.openxmlformats.org/markup-compatibility/2006" xmlns:p14="http://schemas.microsoft.com/office/powerpoint/2010/main">
    <mc:Choice Requires="p14">
      <p:transition spd="slow" p14:dur="2000" advTm="54087"/>
    </mc:Choice>
    <mc:Fallback xmlns="">
      <p:transition spd="slow" advTm="540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408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C1CFCD"/>
          </a:solidFill>
          <a:ln>
            <a:solidFill>
              <a:schemeClr val="tx1"/>
            </a:solidFill>
          </a:ln>
        </p:spPr>
        <p:txBody>
          <a:bodyPr>
            <a:normAutofit/>
          </a:bodyPr>
          <a:lstStyle/>
          <a:p>
            <a:pPr algn="ctr"/>
            <a:r>
              <a:rPr lang="en-US"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THEORETICAL FRAMEWORKS</a:t>
            </a:r>
          </a:p>
        </p:txBody>
      </p:sp>
      <p:sp>
        <p:nvSpPr>
          <p:cNvPr id="3" name="Content Placeholder 2">
            <a:extLst>
              <a:ext uri="{FF2B5EF4-FFF2-40B4-BE49-F238E27FC236}">
                <a16:creationId xmlns:a16="http://schemas.microsoft.com/office/drawing/2014/main" id="{7BEAC523-DCC9-40D8-9EAC-62FCE3EB33CF}"/>
              </a:ext>
            </a:extLst>
          </p:cNvPr>
          <p:cNvSpPr>
            <a:spLocks noGrp="1"/>
          </p:cNvSpPr>
          <p:nvPr>
            <p:ph idx="1"/>
          </p:nvPr>
        </p:nvSpPr>
        <p:spPr>
          <a:xfrm>
            <a:off x="228600" y="1825624"/>
            <a:ext cx="8012700" cy="4722927"/>
          </a:xfrm>
          <a:solidFill>
            <a:srgbClr val="E5D6CA"/>
          </a:solidFill>
        </p:spPr>
        <p:txBody>
          <a:bodyPr anchor="ctr">
            <a:normAutofit/>
          </a:bodyPr>
          <a:lstStyle/>
          <a:p>
            <a:pPr>
              <a:lnSpc>
                <a:spcPct val="150000"/>
              </a:lnSpc>
            </a:pPr>
            <a:r>
              <a:rPr lang="en-US" sz="2000" dirty="0">
                <a:latin typeface="Times New Roman" panose="02020603050405020304" pitchFamily="18" charset="0"/>
                <a:cs typeface="Times New Roman" panose="02020603050405020304" pitchFamily="18" charset="0"/>
              </a:rPr>
              <a:t>Activity theory links social engagement with wellbeing in later life (</a:t>
            </a:r>
            <a:r>
              <a:rPr lang="en-US" sz="2000" dirty="0" err="1">
                <a:latin typeface="Times New Roman" panose="02020603050405020304" pitchFamily="18" charset="0"/>
                <a:cs typeface="Times New Roman" panose="02020603050405020304" pitchFamily="18" charset="0"/>
              </a:rPr>
              <a:t>Teles</a:t>
            </a:r>
            <a:r>
              <a:rPr lang="en-US" sz="2000" dirty="0">
                <a:latin typeface="Times New Roman" panose="02020603050405020304" pitchFamily="18" charset="0"/>
                <a:cs typeface="Times New Roman" panose="02020603050405020304" pitchFamily="18" charset="0"/>
              </a:rPr>
              <a:t> and Ribeiro, 2022).</a:t>
            </a:r>
          </a:p>
          <a:p>
            <a:pPr>
              <a:lnSpc>
                <a:spcPct val="150000"/>
              </a:lnSpc>
            </a:pPr>
            <a:r>
              <a:rPr lang="en-US" sz="2000" dirty="0">
                <a:latin typeface="Times New Roman" panose="02020603050405020304" pitchFamily="18" charset="0"/>
                <a:cs typeface="Times New Roman" panose="02020603050405020304" pitchFamily="18" charset="0"/>
              </a:rPr>
              <a:t>Disengagement theory suggests withdrawal from social roles is a natural part of ageing.</a:t>
            </a:r>
          </a:p>
          <a:p>
            <a:pPr>
              <a:lnSpc>
                <a:spcPct val="150000"/>
              </a:lnSpc>
            </a:pPr>
            <a:r>
              <a:rPr lang="en-US" sz="2000" dirty="0">
                <a:latin typeface="Times New Roman" panose="02020603050405020304" pitchFamily="18" charset="0"/>
                <a:cs typeface="Times New Roman" panose="02020603050405020304" pitchFamily="18" charset="0"/>
              </a:rPr>
              <a:t>Continuity theory focuses on maintaining lifestyles and identities (Guedes and Melo, 2022).</a:t>
            </a:r>
          </a:p>
          <a:p>
            <a:pPr>
              <a:lnSpc>
                <a:spcPct val="150000"/>
              </a:lnSpc>
            </a:pPr>
            <a:r>
              <a:rPr lang="en-US" sz="2000" dirty="0">
                <a:latin typeface="Times New Roman" panose="02020603050405020304" pitchFamily="18" charset="0"/>
                <a:cs typeface="Times New Roman" panose="02020603050405020304" pitchFamily="18" charset="0"/>
              </a:rPr>
              <a:t>Life course theory shows how earlier life experiences affect ageing.</a:t>
            </a:r>
          </a:p>
          <a:p>
            <a:pPr>
              <a:lnSpc>
                <a:spcPct val="150000"/>
              </a:lnSpc>
            </a:pPr>
            <a:r>
              <a:rPr lang="en-US" sz="2000" dirty="0">
                <a:latin typeface="Times New Roman" panose="02020603050405020304" pitchFamily="18" charset="0"/>
                <a:cs typeface="Times New Roman" panose="02020603050405020304" pitchFamily="18" charset="0"/>
              </a:rPr>
              <a:t>A multi-theoretical approach provides more </a:t>
            </a:r>
            <a:r>
              <a:rPr lang="en-US" sz="2000" dirty="0" err="1">
                <a:latin typeface="Times New Roman" panose="02020603050405020304" pitchFamily="18" charset="0"/>
                <a:cs typeface="Times New Roman" panose="02020603050405020304" pitchFamily="18" charset="0"/>
              </a:rPr>
              <a:t>personalised</a:t>
            </a:r>
            <a:r>
              <a:rPr lang="en-US" sz="2000" dirty="0">
                <a:latin typeface="Times New Roman" panose="02020603050405020304" pitchFamily="18" charset="0"/>
                <a:cs typeface="Times New Roman" panose="02020603050405020304" pitchFamily="18" charset="0"/>
              </a:rPr>
              <a:t> care (</a:t>
            </a:r>
            <a:r>
              <a:rPr lang="en-US" sz="2000" dirty="0" err="1">
                <a:latin typeface="Times New Roman" panose="02020603050405020304" pitchFamily="18" charset="0"/>
                <a:cs typeface="Times New Roman" panose="02020603050405020304" pitchFamily="18" charset="0"/>
              </a:rPr>
              <a:t>Chinnaraju</a:t>
            </a:r>
            <a:r>
              <a:rPr lang="en-US" sz="2000" dirty="0">
                <a:latin typeface="Times New Roman" panose="02020603050405020304" pitchFamily="18" charset="0"/>
                <a:cs typeface="Times New Roman" panose="02020603050405020304" pitchFamily="18" charset="0"/>
              </a:rPr>
              <a:t>, 2025).</a:t>
            </a:r>
          </a:p>
        </p:txBody>
      </p:sp>
      <p:pic>
        <p:nvPicPr>
          <p:cNvPr id="4" name="Picture 3">
            <a:extLst>
              <a:ext uri="{FF2B5EF4-FFF2-40B4-BE49-F238E27FC236}">
                <a16:creationId xmlns:a16="http://schemas.microsoft.com/office/drawing/2014/main" id="{71AFEF73-CF04-4065-A1D5-74413E30A43C}"/>
              </a:ext>
            </a:extLst>
          </p:cNvPr>
          <p:cNvPicPr>
            <a:picLocks noChangeAspect="1"/>
          </p:cNvPicPr>
          <p:nvPr/>
        </p:nvPicPr>
        <p:blipFill rotWithShape="1">
          <a:blip r:embed="rId5"/>
          <a:srcRect b="7667"/>
          <a:stretch/>
        </p:blipFill>
        <p:spPr>
          <a:xfrm>
            <a:off x="8327662" y="1825624"/>
            <a:ext cx="3722096" cy="2043426"/>
          </a:xfrm>
          <a:prstGeom prst="rect">
            <a:avLst/>
          </a:prstGeom>
        </p:spPr>
      </p:pic>
      <p:pic>
        <p:nvPicPr>
          <p:cNvPr id="6" name="Picture 5">
            <a:extLst>
              <a:ext uri="{FF2B5EF4-FFF2-40B4-BE49-F238E27FC236}">
                <a16:creationId xmlns:a16="http://schemas.microsoft.com/office/drawing/2014/main" id="{AD724EA4-2F9D-4787-B38C-09C0AF5F7B3A}"/>
              </a:ext>
            </a:extLst>
          </p:cNvPr>
          <p:cNvPicPr>
            <a:picLocks noChangeAspect="1"/>
          </p:cNvPicPr>
          <p:nvPr/>
        </p:nvPicPr>
        <p:blipFill rotWithShape="1">
          <a:blip r:embed="rId6"/>
          <a:srcRect b="7667"/>
          <a:stretch/>
        </p:blipFill>
        <p:spPr>
          <a:xfrm>
            <a:off x="8327661" y="3829111"/>
            <a:ext cx="3722096" cy="2043426"/>
          </a:xfrm>
          <a:prstGeom prst="rect">
            <a:avLst/>
          </a:prstGeom>
        </p:spPr>
      </p:pic>
      <p:sp>
        <p:nvSpPr>
          <p:cNvPr id="7" name="Rectangle 6">
            <a:extLst>
              <a:ext uri="{FF2B5EF4-FFF2-40B4-BE49-F238E27FC236}">
                <a16:creationId xmlns:a16="http://schemas.microsoft.com/office/drawing/2014/main" id="{C93672B1-46ED-4BBE-ADD7-96BC7B37D146}"/>
              </a:ext>
            </a:extLst>
          </p:cNvPr>
          <p:cNvSpPr/>
          <p:nvPr/>
        </p:nvSpPr>
        <p:spPr>
          <a:xfrm>
            <a:off x="8327661" y="5840665"/>
            <a:ext cx="3722096" cy="707886"/>
          </a:xfrm>
          <a:prstGeom prst="rect">
            <a:avLst/>
          </a:prstGeom>
          <a:solidFill>
            <a:schemeClr val="accent1">
              <a:lumMod val="20000"/>
              <a:lumOff val="80000"/>
            </a:schemeClr>
          </a:solidFill>
        </p:spPr>
        <p:txBody>
          <a:bodyPr wrap="square">
            <a:spAutoFit/>
          </a:bodyPr>
          <a:lstStyle/>
          <a:p>
            <a:pPr algn="ctr">
              <a:spcAft>
                <a:spcPts val="1000"/>
              </a:spcAft>
            </a:pPr>
            <a:r>
              <a:rPr lang="en-GB" sz="2000" i="1" dirty="0">
                <a:latin typeface="Times New Roman" panose="02020603050405020304" pitchFamily="18" charset="0"/>
                <a:ea typeface="Calibri" panose="020F0502020204030204" pitchFamily="34" charset="0"/>
                <a:cs typeface="Times New Roman" panose="02020603050405020304" pitchFamily="18" charset="0"/>
              </a:rPr>
              <a:t>Figure 3: Helpful Professor. (2023)</a:t>
            </a:r>
          </a:p>
        </p:txBody>
      </p:sp>
      <p:pic>
        <p:nvPicPr>
          <p:cNvPr id="5" name="Theoretical framework">
            <a:hlinkClick r:id="" action="ppaction://media"/>
            <a:extLst>
              <a:ext uri="{FF2B5EF4-FFF2-40B4-BE49-F238E27FC236}">
                <a16:creationId xmlns:a16="http://schemas.microsoft.com/office/drawing/2014/main" id="{CF06B77C-E208-3D81-62BB-00B34D57368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742480019"/>
      </p:ext>
    </p:extLst>
  </p:cSld>
  <p:clrMapOvr>
    <a:masterClrMapping/>
  </p:clrMapOvr>
  <mc:AlternateContent xmlns:mc="http://schemas.openxmlformats.org/markup-compatibility/2006" xmlns:p14="http://schemas.microsoft.com/office/powerpoint/2010/main">
    <mc:Choice Requires="p14">
      <p:transition spd="slow" p14:dur="2000" advTm="60897"/>
    </mc:Choice>
    <mc:Fallback xmlns="">
      <p:transition spd="slow" advTm="608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089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C1CFCD"/>
          </a:solidFill>
          <a:ln>
            <a:solidFill>
              <a:schemeClr val="tx1"/>
            </a:solidFill>
          </a:ln>
        </p:spPr>
        <p:txBody>
          <a:bodyPr>
            <a:normAutofit/>
          </a:bodyPr>
          <a:lstStyle/>
          <a:p>
            <a:pPr algn="ctr"/>
            <a:r>
              <a:rPr lang="en-US"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POLICY AND LEGISLATION </a:t>
            </a:r>
          </a:p>
        </p:txBody>
      </p:sp>
      <p:sp>
        <p:nvSpPr>
          <p:cNvPr id="3" name="Content Placeholder 2">
            <a:extLst>
              <a:ext uri="{FF2B5EF4-FFF2-40B4-BE49-F238E27FC236}">
                <a16:creationId xmlns:a16="http://schemas.microsoft.com/office/drawing/2014/main" id="{7BEAC523-DCC9-40D8-9EAC-62FCE3EB33CF}"/>
              </a:ext>
            </a:extLst>
          </p:cNvPr>
          <p:cNvSpPr>
            <a:spLocks noGrp="1"/>
          </p:cNvSpPr>
          <p:nvPr>
            <p:ph idx="1"/>
          </p:nvPr>
        </p:nvSpPr>
        <p:spPr>
          <a:xfrm>
            <a:off x="228600" y="1825625"/>
            <a:ext cx="6800850" cy="4876800"/>
          </a:xfrm>
          <a:solidFill>
            <a:srgbClr val="E5D6CA"/>
          </a:solidFill>
        </p:spPr>
        <p:txBody>
          <a:bodyPr anchor="ctr">
            <a:normAutofit lnSpcReduction="10000"/>
          </a:bodyPr>
          <a:lstStyle/>
          <a:p>
            <a:pPr>
              <a:lnSpc>
                <a:spcPct val="150000"/>
              </a:lnSpc>
            </a:pPr>
            <a:r>
              <a:rPr lang="en-US" sz="2000" dirty="0">
                <a:latin typeface="Times New Roman" panose="02020603050405020304" pitchFamily="18" charset="0"/>
                <a:cs typeface="Times New Roman" panose="02020603050405020304" pitchFamily="18" charset="0"/>
              </a:rPr>
              <a:t>The Care Act 2014 promotes person-centred care and wellbeing (GOV.UK, 2014).</a:t>
            </a:r>
          </a:p>
          <a:p>
            <a:pPr>
              <a:lnSpc>
                <a:spcPct val="150000"/>
              </a:lnSpc>
            </a:pPr>
            <a:r>
              <a:rPr lang="en-US" sz="2000" dirty="0">
                <a:latin typeface="Times New Roman" panose="02020603050405020304" pitchFamily="18" charset="0"/>
                <a:cs typeface="Times New Roman" panose="02020603050405020304" pitchFamily="18" charset="0"/>
              </a:rPr>
              <a:t>The Equality Act 2010 and Human Rights Act 1998 protect rights and dignity (GOV.UK, 1998; 2010).</a:t>
            </a:r>
          </a:p>
          <a:p>
            <a:pPr>
              <a:lnSpc>
                <a:spcPct val="150000"/>
              </a:lnSpc>
            </a:pPr>
            <a:r>
              <a:rPr lang="en-US" sz="2000" dirty="0">
                <a:latin typeface="Times New Roman" panose="02020603050405020304" pitchFamily="18" charset="0"/>
                <a:cs typeface="Times New Roman" panose="02020603050405020304" pitchFamily="18" charset="0"/>
              </a:rPr>
              <a:t>The NHS Long Term Plan supports integrated care for older people (England, 2023).</a:t>
            </a:r>
          </a:p>
          <a:p>
            <a:pPr>
              <a:lnSpc>
                <a:spcPct val="150000"/>
              </a:lnSpc>
            </a:pPr>
            <a:r>
              <a:rPr lang="en-US" sz="2000" dirty="0">
                <a:latin typeface="Times New Roman" panose="02020603050405020304" pitchFamily="18" charset="0"/>
                <a:cs typeface="Times New Roman" panose="02020603050405020304" pitchFamily="18" charset="0"/>
              </a:rPr>
              <a:t>Funding pressures can limit the implementation of care policies (</a:t>
            </a:r>
            <a:r>
              <a:rPr lang="en-US" sz="2000" dirty="0" err="1">
                <a:latin typeface="Times New Roman" panose="02020603050405020304" pitchFamily="18" charset="0"/>
                <a:cs typeface="Times New Roman" panose="02020603050405020304" pitchFamily="18" charset="0"/>
              </a:rPr>
              <a:t>Karagiannidou</a:t>
            </a:r>
            <a:r>
              <a:rPr lang="en-US" sz="2000" dirty="0">
                <a:latin typeface="Times New Roman" panose="02020603050405020304" pitchFamily="18" charset="0"/>
                <a:cs typeface="Times New Roman" panose="02020603050405020304" pitchFamily="18" charset="0"/>
              </a:rPr>
              <a:t> and Wittenberg, 2022).</a:t>
            </a:r>
          </a:p>
          <a:p>
            <a:pPr>
              <a:lnSpc>
                <a:spcPct val="150000"/>
              </a:lnSpc>
            </a:pPr>
            <a:r>
              <a:rPr lang="en-US" sz="2000" dirty="0">
                <a:latin typeface="Times New Roman" panose="02020603050405020304" pitchFamily="18" charset="0"/>
                <a:cs typeface="Times New Roman" panose="02020603050405020304" pitchFamily="18" charset="0"/>
              </a:rPr>
              <a:t>Staff shortages and regional differences affect service delivery (</a:t>
            </a:r>
            <a:r>
              <a:rPr lang="en-US" sz="2000" dirty="0" err="1">
                <a:latin typeface="Times New Roman" panose="02020603050405020304" pitchFamily="18" charset="0"/>
                <a:cs typeface="Times New Roman" panose="02020603050405020304" pitchFamily="18" charset="0"/>
              </a:rPr>
              <a:t>Stolarchuk</a:t>
            </a:r>
            <a:r>
              <a:rPr lang="en-US" sz="2000" dirty="0">
                <a:latin typeface="Times New Roman" panose="02020603050405020304" pitchFamily="18" charset="0"/>
                <a:cs typeface="Times New Roman" panose="02020603050405020304" pitchFamily="18" charset="0"/>
              </a:rPr>
              <a:t> et al., 2025).</a:t>
            </a:r>
          </a:p>
        </p:txBody>
      </p:sp>
      <p:pic>
        <p:nvPicPr>
          <p:cNvPr id="7" name="Picture 6">
            <a:extLst>
              <a:ext uri="{FF2B5EF4-FFF2-40B4-BE49-F238E27FC236}">
                <a16:creationId xmlns:a16="http://schemas.microsoft.com/office/drawing/2014/main" id="{6F3B5385-71DE-4EAA-A6BF-2CB42FFA63EB}"/>
              </a:ext>
            </a:extLst>
          </p:cNvPr>
          <p:cNvPicPr/>
          <p:nvPr/>
        </p:nvPicPr>
        <p:blipFill>
          <a:blip r:embed="rId5">
            <a:extLst>
              <a:ext uri="{28A0092B-C50C-407E-A947-70E740481C1C}">
                <a14:useLocalDpi xmlns:a14="http://schemas.microsoft.com/office/drawing/2010/main" val="0"/>
              </a:ext>
            </a:extLst>
          </a:blip>
          <a:srcRect/>
          <a:stretch>
            <a:fillRect/>
          </a:stretch>
        </p:blipFill>
        <p:spPr bwMode="auto">
          <a:xfrm>
            <a:off x="7108108" y="1825625"/>
            <a:ext cx="4855292" cy="4398194"/>
          </a:xfrm>
          <a:prstGeom prst="rect">
            <a:avLst/>
          </a:prstGeom>
          <a:noFill/>
        </p:spPr>
      </p:pic>
      <p:sp>
        <p:nvSpPr>
          <p:cNvPr id="4" name="Rectangle 3">
            <a:extLst>
              <a:ext uri="{FF2B5EF4-FFF2-40B4-BE49-F238E27FC236}">
                <a16:creationId xmlns:a16="http://schemas.microsoft.com/office/drawing/2014/main" id="{3DE145EE-B464-4959-A224-3E4BE95E087E}"/>
              </a:ext>
            </a:extLst>
          </p:cNvPr>
          <p:cNvSpPr/>
          <p:nvPr/>
        </p:nvSpPr>
        <p:spPr>
          <a:xfrm>
            <a:off x="8252325" y="6223819"/>
            <a:ext cx="2566857" cy="400110"/>
          </a:xfrm>
          <a:prstGeom prst="rect">
            <a:avLst/>
          </a:prstGeom>
          <a:solidFill>
            <a:schemeClr val="accent5">
              <a:lumMod val="40000"/>
              <a:lumOff val="60000"/>
            </a:schemeClr>
          </a:solidFill>
        </p:spPr>
        <p:txBody>
          <a:bodyPr wrap="none">
            <a:spAutoFit/>
          </a:bodyPr>
          <a:lstStyle/>
          <a:p>
            <a:pPr algn="ctr">
              <a:spcAft>
                <a:spcPts val="1000"/>
              </a:spcAft>
            </a:pPr>
            <a:r>
              <a:rPr lang="en-GB" sz="2000" i="1" dirty="0">
                <a:latin typeface="Times New Roman" panose="02020603050405020304" pitchFamily="18" charset="0"/>
                <a:ea typeface="Calibri" panose="020F0502020204030204" pitchFamily="34" charset="0"/>
                <a:cs typeface="Times New Roman" panose="02020603050405020304" pitchFamily="18" charset="0"/>
              </a:rPr>
              <a:t>Figure 4: (SCIE, 2024)</a:t>
            </a:r>
          </a:p>
        </p:txBody>
      </p:sp>
      <p:pic>
        <p:nvPicPr>
          <p:cNvPr id="5" name="policy and legislation">
            <a:hlinkClick r:id="" action="ppaction://media"/>
            <a:extLst>
              <a:ext uri="{FF2B5EF4-FFF2-40B4-BE49-F238E27FC236}">
                <a16:creationId xmlns:a16="http://schemas.microsoft.com/office/drawing/2014/main" id="{95E82B31-A7E9-6514-BF34-1B339B1C623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753421713"/>
      </p:ext>
    </p:extLst>
  </p:cSld>
  <p:clrMapOvr>
    <a:masterClrMapping/>
  </p:clrMapOvr>
  <mc:AlternateContent xmlns:mc="http://schemas.openxmlformats.org/markup-compatibility/2006" xmlns:p14="http://schemas.microsoft.com/office/powerpoint/2010/main">
    <mc:Choice Requires="p14">
      <p:transition spd="slow" p14:dur="2000" advTm="69160"/>
    </mc:Choice>
    <mc:Fallback xmlns="">
      <p:transition spd="slow" advTm="691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916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C1CFCD"/>
          </a:solidFill>
          <a:ln>
            <a:solidFill>
              <a:schemeClr val="tx1"/>
            </a:solidFill>
          </a:ln>
        </p:spPr>
        <p:txBody>
          <a:bodyPr>
            <a:normAutofit/>
          </a:bodyPr>
          <a:lstStyle/>
          <a:p>
            <a:pPr algn="ctr"/>
            <a:r>
              <a:rPr lang="en-US"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EVALUATION OF CURRENT CARE PROVISIONS </a:t>
            </a:r>
          </a:p>
        </p:txBody>
      </p:sp>
      <p:sp>
        <p:nvSpPr>
          <p:cNvPr id="3" name="Content Placeholder 2">
            <a:extLst>
              <a:ext uri="{FF2B5EF4-FFF2-40B4-BE49-F238E27FC236}">
                <a16:creationId xmlns:a16="http://schemas.microsoft.com/office/drawing/2014/main" id="{7BEAC523-DCC9-40D8-9EAC-62FCE3EB33CF}"/>
              </a:ext>
            </a:extLst>
          </p:cNvPr>
          <p:cNvSpPr>
            <a:spLocks noGrp="1"/>
          </p:cNvSpPr>
          <p:nvPr>
            <p:ph idx="1"/>
          </p:nvPr>
        </p:nvSpPr>
        <p:spPr>
          <a:xfrm>
            <a:off x="228599" y="1825624"/>
            <a:ext cx="6319685" cy="4788399"/>
          </a:xfrm>
          <a:solidFill>
            <a:srgbClr val="E5D6CA"/>
          </a:solidFill>
        </p:spPr>
        <p:txBody>
          <a:bodyPr anchor="ctr">
            <a:normAutofit/>
          </a:bodyPr>
          <a:lstStyle/>
          <a:p>
            <a:pPr>
              <a:lnSpc>
                <a:spcPct val="100000"/>
              </a:lnSpc>
            </a:pPr>
            <a:r>
              <a:rPr lang="en-US" sz="2000" dirty="0">
                <a:latin typeface="Times New Roman" panose="02020603050405020304" pitchFamily="18" charset="0"/>
                <a:cs typeface="Times New Roman" panose="02020603050405020304" pitchFamily="18" charset="0"/>
              </a:rPr>
              <a:t>UK operates a mixed economy of care for older people</a:t>
            </a:r>
          </a:p>
          <a:p>
            <a:pPr>
              <a:lnSpc>
                <a:spcPct val="100000"/>
              </a:lnSpc>
            </a:pPr>
            <a:r>
              <a:rPr lang="en-US" sz="2000" dirty="0">
                <a:latin typeface="Times New Roman" panose="02020603050405020304" pitchFamily="18" charset="0"/>
                <a:cs typeface="Times New Roman" panose="02020603050405020304" pitchFamily="18" charset="0"/>
              </a:rPr>
              <a:t>Includes residential homes, domiciliary care, day services, and specialist palliative care</a:t>
            </a:r>
          </a:p>
          <a:p>
            <a:pPr>
              <a:lnSpc>
                <a:spcPct val="100000"/>
              </a:lnSpc>
            </a:pPr>
            <a:r>
              <a:rPr lang="en-US" sz="2000" dirty="0">
                <a:latin typeface="Times New Roman" panose="02020603050405020304" pitchFamily="18" charset="0"/>
                <a:cs typeface="Times New Roman" panose="02020603050405020304" pitchFamily="18" charset="0"/>
              </a:rPr>
              <a:t>410,000 older people in England live in residential care homes (GOV.UK, 2026).</a:t>
            </a:r>
          </a:p>
          <a:p>
            <a:pPr>
              <a:lnSpc>
                <a:spcPct val="100000"/>
              </a:lnSpc>
            </a:pPr>
            <a:r>
              <a:rPr lang="en-US" sz="2000" dirty="0">
                <a:latin typeface="Times New Roman" panose="02020603050405020304" pitchFamily="18" charset="0"/>
                <a:cs typeface="Times New Roman" panose="02020603050405020304" pitchFamily="18" charset="0"/>
              </a:rPr>
              <a:t>Over 800,000 people use domiciliary care to remain at home (</a:t>
            </a:r>
            <a:r>
              <a:rPr lang="en-US" sz="2000" dirty="0" err="1">
                <a:latin typeface="Times New Roman" panose="02020603050405020304" pitchFamily="18" charset="0"/>
                <a:cs typeface="Times New Roman" panose="02020603050405020304" pitchFamily="18" charset="0"/>
              </a:rPr>
              <a:t>Lowies</a:t>
            </a:r>
            <a:r>
              <a:rPr lang="en-US" sz="2000" dirty="0">
                <a:latin typeface="Times New Roman" panose="02020603050405020304" pitchFamily="18" charset="0"/>
                <a:cs typeface="Times New Roman" panose="02020603050405020304" pitchFamily="18" charset="0"/>
              </a:rPr>
              <a:t> and </a:t>
            </a:r>
            <a:r>
              <a:rPr lang="en-US" sz="2000" dirty="0" err="1">
                <a:latin typeface="Times New Roman" panose="02020603050405020304" pitchFamily="18" charset="0"/>
                <a:cs typeface="Times New Roman" panose="02020603050405020304" pitchFamily="18" charset="0"/>
              </a:rPr>
              <a:t>Lushington</a:t>
            </a:r>
            <a:r>
              <a:rPr lang="en-US" sz="2000" dirty="0">
                <a:latin typeface="Times New Roman" panose="02020603050405020304" pitchFamily="18" charset="0"/>
                <a:cs typeface="Times New Roman" panose="02020603050405020304" pitchFamily="18" charset="0"/>
              </a:rPr>
              <a:t>, 2024).</a:t>
            </a:r>
          </a:p>
          <a:p>
            <a:pPr>
              <a:lnSpc>
                <a:spcPct val="100000"/>
              </a:lnSpc>
            </a:pPr>
            <a:r>
              <a:rPr lang="en-US" sz="2000" dirty="0">
                <a:latin typeface="Times New Roman" panose="02020603050405020304" pitchFamily="18" charset="0"/>
                <a:cs typeface="Times New Roman" panose="02020603050405020304" pitchFamily="18" charset="0"/>
              </a:rPr>
              <a:t>Services show some flexibility and person-centred elements</a:t>
            </a:r>
          </a:p>
          <a:p>
            <a:pPr>
              <a:lnSpc>
                <a:spcPct val="100000"/>
              </a:lnSpc>
            </a:pPr>
            <a:r>
              <a:rPr lang="en-US" sz="2000" dirty="0">
                <a:latin typeface="Times New Roman" panose="02020603050405020304" pitchFamily="18" charset="0"/>
                <a:cs typeface="Times New Roman" panose="02020603050405020304" pitchFamily="18" charset="0"/>
              </a:rPr>
              <a:t>Considerable restrictions and limitations still exist within the system</a:t>
            </a:r>
          </a:p>
        </p:txBody>
      </p:sp>
      <p:pic>
        <p:nvPicPr>
          <p:cNvPr id="9" name="Picture 8">
            <a:extLst>
              <a:ext uri="{FF2B5EF4-FFF2-40B4-BE49-F238E27FC236}">
                <a16:creationId xmlns:a16="http://schemas.microsoft.com/office/drawing/2014/main" id="{CB0F18A4-502F-4592-8A77-0D7EB606EFEF}"/>
              </a:ext>
            </a:extLst>
          </p:cNvPr>
          <p:cNvPicPr/>
          <p:nvPr/>
        </p:nvPicPr>
        <p:blipFill>
          <a:blip r:embed="rId5"/>
          <a:stretch>
            <a:fillRect/>
          </a:stretch>
        </p:blipFill>
        <p:spPr>
          <a:xfrm>
            <a:off x="6548285" y="1825623"/>
            <a:ext cx="5415116" cy="4073731"/>
          </a:xfrm>
          <a:prstGeom prst="rect">
            <a:avLst/>
          </a:prstGeom>
        </p:spPr>
      </p:pic>
      <p:sp>
        <p:nvSpPr>
          <p:cNvPr id="4" name="Rectangle 3">
            <a:extLst>
              <a:ext uri="{FF2B5EF4-FFF2-40B4-BE49-F238E27FC236}">
                <a16:creationId xmlns:a16="http://schemas.microsoft.com/office/drawing/2014/main" id="{DC43893B-D061-4CCA-A2D3-B93A2F7B7F6B}"/>
              </a:ext>
            </a:extLst>
          </p:cNvPr>
          <p:cNvSpPr/>
          <p:nvPr/>
        </p:nvSpPr>
        <p:spPr>
          <a:xfrm>
            <a:off x="6548285" y="5967692"/>
            <a:ext cx="5415115" cy="646331"/>
          </a:xfrm>
          <a:prstGeom prst="rect">
            <a:avLst/>
          </a:prstGeom>
          <a:solidFill>
            <a:schemeClr val="accent1">
              <a:lumMod val="20000"/>
              <a:lumOff val="80000"/>
            </a:schemeClr>
          </a:solidFill>
        </p:spPr>
        <p:txBody>
          <a:bodyPr wrap="square">
            <a:spAutoFit/>
          </a:bodyPr>
          <a:lstStyle/>
          <a:p>
            <a:pPr algn="ctr">
              <a:spcAft>
                <a:spcPts val="1000"/>
              </a:spcAft>
            </a:pPr>
            <a:r>
              <a:rPr lang="en-GB" i="1" dirty="0">
                <a:latin typeface="Times New Roman" panose="02020603050405020304" pitchFamily="18" charset="0"/>
                <a:ea typeface="Calibri" panose="020F0502020204030204" pitchFamily="34" charset="0"/>
                <a:cs typeface="Times New Roman" panose="02020603050405020304" pitchFamily="18" charset="0"/>
              </a:rPr>
              <a:t>Figure 5: Number of people living in care homes in the United Kingdom in 2023, by country (GOV.UK, 2026)</a:t>
            </a:r>
          </a:p>
        </p:txBody>
      </p:sp>
      <p:pic>
        <p:nvPicPr>
          <p:cNvPr id="5" name="evalution of current">
            <a:hlinkClick r:id="" action="ppaction://media"/>
            <a:extLst>
              <a:ext uri="{FF2B5EF4-FFF2-40B4-BE49-F238E27FC236}">
                <a16:creationId xmlns:a16="http://schemas.microsoft.com/office/drawing/2014/main" id="{F5FB0CDB-1A83-63AF-3B0D-C1E5C96F03F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251257518"/>
      </p:ext>
    </p:extLst>
  </p:cSld>
  <p:clrMapOvr>
    <a:masterClrMapping/>
  </p:clrMapOvr>
  <mc:AlternateContent xmlns:mc="http://schemas.openxmlformats.org/markup-compatibility/2006">
    <mc:Choice xmlns:p14="http://schemas.microsoft.com/office/powerpoint/2010/main" Requires="p14">
      <p:transition spd="slow" p14:dur="2000" advTm="67853"/>
    </mc:Choice>
    <mc:Fallback>
      <p:transition spd="slow" advTm="678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785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C1CFCD"/>
          </a:solidFill>
          <a:ln>
            <a:solidFill>
              <a:schemeClr val="tx1"/>
            </a:solidFill>
          </a:ln>
        </p:spPr>
        <p:txBody>
          <a:bodyPr>
            <a:normAutofit/>
          </a:bodyPr>
          <a:lstStyle/>
          <a:p>
            <a:pPr algn="ctr"/>
            <a:r>
              <a:rPr lang="en-US"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EVALUATION OF CURRENT CARE PROVISIONS </a:t>
            </a:r>
          </a:p>
        </p:txBody>
      </p:sp>
      <p:sp>
        <p:nvSpPr>
          <p:cNvPr id="3" name="Content Placeholder 2">
            <a:extLst>
              <a:ext uri="{FF2B5EF4-FFF2-40B4-BE49-F238E27FC236}">
                <a16:creationId xmlns:a16="http://schemas.microsoft.com/office/drawing/2014/main" id="{7BEAC523-DCC9-40D8-9EAC-62FCE3EB33CF}"/>
              </a:ext>
            </a:extLst>
          </p:cNvPr>
          <p:cNvSpPr>
            <a:spLocks noGrp="1"/>
          </p:cNvSpPr>
          <p:nvPr>
            <p:ph idx="1"/>
          </p:nvPr>
        </p:nvSpPr>
        <p:spPr>
          <a:xfrm>
            <a:off x="228600" y="1825624"/>
            <a:ext cx="6201697" cy="4772141"/>
          </a:xfrm>
          <a:solidFill>
            <a:srgbClr val="E5D6CA"/>
          </a:solidFill>
        </p:spPr>
        <p:txBody>
          <a:bodyPr anchor="ctr">
            <a:normAutofit fontScale="92500" lnSpcReduction="10000"/>
          </a:bodyPr>
          <a:lstStyle/>
          <a:p>
            <a:pPr>
              <a:lnSpc>
                <a:spcPct val="170000"/>
              </a:lnSpc>
            </a:pPr>
            <a:r>
              <a:rPr lang="en-US" sz="2000" dirty="0">
                <a:latin typeface="Times New Roman" panose="02020603050405020304" pitchFamily="18" charset="0"/>
                <a:cs typeface="Times New Roman" panose="02020603050405020304" pitchFamily="18" charset="0"/>
              </a:rPr>
              <a:t>Organised social engagement and structured support in residential care</a:t>
            </a:r>
          </a:p>
          <a:p>
            <a:pPr>
              <a:lnSpc>
                <a:spcPct val="170000"/>
              </a:lnSpc>
            </a:pPr>
            <a:r>
              <a:rPr lang="en-US" sz="2000" dirty="0">
                <a:latin typeface="Times New Roman" panose="02020603050405020304" pitchFamily="18" charset="0"/>
                <a:cs typeface="Times New Roman" panose="02020603050405020304" pitchFamily="18" charset="0"/>
              </a:rPr>
              <a:t>Institutional routines can undermine autonomy and create passive dependency (</a:t>
            </a:r>
            <a:r>
              <a:rPr lang="en-US" sz="2000" dirty="0" err="1">
                <a:latin typeface="Times New Roman" panose="02020603050405020304" pitchFamily="18" charset="0"/>
                <a:cs typeface="Times New Roman" panose="02020603050405020304" pitchFamily="18" charset="0"/>
              </a:rPr>
              <a:t>Lowies</a:t>
            </a:r>
            <a:r>
              <a:rPr lang="en-US" sz="2000" dirty="0">
                <a:latin typeface="Times New Roman" panose="02020603050405020304" pitchFamily="18" charset="0"/>
                <a:cs typeface="Times New Roman" panose="02020603050405020304" pitchFamily="18" charset="0"/>
              </a:rPr>
              <a:t> and </a:t>
            </a:r>
            <a:r>
              <a:rPr lang="en-US" sz="2000" dirty="0" err="1">
                <a:latin typeface="Times New Roman" panose="02020603050405020304" pitchFamily="18" charset="0"/>
                <a:cs typeface="Times New Roman" panose="02020603050405020304" pitchFamily="18" charset="0"/>
              </a:rPr>
              <a:t>Lushington</a:t>
            </a:r>
            <a:r>
              <a:rPr lang="en-US" sz="2000" dirty="0">
                <a:latin typeface="Times New Roman" panose="02020603050405020304" pitchFamily="18" charset="0"/>
                <a:cs typeface="Times New Roman" panose="02020603050405020304" pitchFamily="18" charset="0"/>
              </a:rPr>
              <a:t>, 2024).</a:t>
            </a:r>
          </a:p>
          <a:p>
            <a:pPr>
              <a:lnSpc>
                <a:spcPct val="170000"/>
              </a:lnSpc>
            </a:pPr>
            <a:r>
              <a:rPr lang="en-US" sz="2000" dirty="0">
                <a:latin typeface="Times New Roman" panose="02020603050405020304" pitchFamily="18" charset="0"/>
                <a:cs typeface="Times New Roman" panose="02020603050405020304" pitchFamily="18" charset="0"/>
              </a:rPr>
              <a:t>Risks diverging from active ageing approaches</a:t>
            </a:r>
          </a:p>
          <a:p>
            <a:pPr>
              <a:lnSpc>
                <a:spcPct val="170000"/>
              </a:lnSpc>
            </a:pPr>
            <a:r>
              <a:rPr lang="en-US" sz="2000" dirty="0">
                <a:latin typeface="Times New Roman" panose="02020603050405020304" pitchFamily="18" charset="0"/>
                <a:cs typeface="Times New Roman" panose="02020603050405020304" pitchFamily="18" charset="0"/>
              </a:rPr>
              <a:t>Domiciliary care supports continuity theory through familiar routines and environments</a:t>
            </a:r>
          </a:p>
          <a:p>
            <a:pPr>
              <a:lnSpc>
                <a:spcPct val="170000"/>
              </a:lnSpc>
            </a:pPr>
            <a:r>
              <a:rPr lang="en-US" sz="2000" dirty="0">
                <a:latin typeface="Times New Roman" panose="02020603050405020304" pitchFamily="18" charset="0"/>
                <a:cs typeface="Times New Roman" panose="02020603050405020304" pitchFamily="18" charset="0"/>
              </a:rPr>
              <a:t>Underfunding and brevity of care visits weaken quality and relational care (</a:t>
            </a:r>
            <a:r>
              <a:rPr lang="en-US" sz="2000" dirty="0" err="1">
                <a:latin typeface="Times New Roman" panose="02020603050405020304" pitchFamily="18" charset="0"/>
                <a:cs typeface="Times New Roman" panose="02020603050405020304" pitchFamily="18" charset="0"/>
              </a:rPr>
              <a:t>Karagiannidou</a:t>
            </a:r>
            <a:r>
              <a:rPr lang="en-US" sz="2000" dirty="0">
                <a:latin typeface="Times New Roman" panose="02020603050405020304" pitchFamily="18" charset="0"/>
                <a:cs typeface="Times New Roman" panose="02020603050405020304" pitchFamily="18" charset="0"/>
              </a:rPr>
              <a:t> and Wittenberg, 2022).</a:t>
            </a:r>
          </a:p>
        </p:txBody>
      </p:sp>
      <p:pic>
        <p:nvPicPr>
          <p:cNvPr id="4" name="Picture 3">
            <a:extLst>
              <a:ext uri="{FF2B5EF4-FFF2-40B4-BE49-F238E27FC236}">
                <a16:creationId xmlns:a16="http://schemas.microsoft.com/office/drawing/2014/main" id="{D9AFB387-E5C2-4843-A2B6-FBDA9FE17101}"/>
              </a:ext>
            </a:extLst>
          </p:cNvPr>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733376" y="1825623"/>
            <a:ext cx="5230024" cy="4064256"/>
          </a:xfrm>
          <a:prstGeom prst="rect">
            <a:avLst/>
          </a:prstGeom>
          <a:noFill/>
        </p:spPr>
      </p:pic>
      <p:sp>
        <p:nvSpPr>
          <p:cNvPr id="5" name="Rectangle 4">
            <a:extLst>
              <a:ext uri="{FF2B5EF4-FFF2-40B4-BE49-F238E27FC236}">
                <a16:creationId xmlns:a16="http://schemas.microsoft.com/office/drawing/2014/main" id="{81BE6FCD-5C45-4DC2-9763-67BEB0B5CB69}"/>
              </a:ext>
            </a:extLst>
          </p:cNvPr>
          <p:cNvSpPr/>
          <p:nvPr/>
        </p:nvSpPr>
        <p:spPr>
          <a:xfrm>
            <a:off x="6733376" y="5889879"/>
            <a:ext cx="5230024" cy="707886"/>
          </a:xfrm>
          <a:prstGeom prst="rect">
            <a:avLst/>
          </a:prstGeom>
          <a:solidFill>
            <a:schemeClr val="accent1">
              <a:lumMod val="20000"/>
              <a:lumOff val="80000"/>
            </a:schemeClr>
          </a:solidFill>
        </p:spPr>
        <p:txBody>
          <a:bodyPr wrap="square">
            <a:spAutoFit/>
          </a:bodyPr>
          <a:lstStyle/>
          <a:p>
            <a:pPr algn="ctr">
              <a:spcAft>
                <a:spcPts val="1000"/>
              </a:spcAft>
            </a:pPr>
            <a:r>
              <a:rPr lang="en-GB" sz="2000" i="1" dirty="0">
                <a:latin typeface="Times New Roman" panose="02020603050405020304" pitchFamily="18" charset="0"/>
                <a:ea typeface="Calibri" panose="020F0502020204030204" pitchFamily="34" charset="0"/>
                <a:cs typeface="Times New Roman" panose="02020603050405020304" pitchFamily="18" charset="0"/>
              </a:rPr>
              <a:t>Figure 6: Percentage Of Residents Of Older And Younger Adult Care Homes (GOV.UK, 2024)</a:t>
            </a:r>
          </a:p>
        </p:txBody>
      </p:sp>
      <p:pic>
        <p:nvPicPr>
          <p:cNvPr id="6" name="evalution of current ">
            <a:hlinkClick r:id="" action="ppaction://media"/>
            <a:extLst>
              <a:ext uri="{FF2B5EF4-FFF2-40B4-BE49-F238E27FC236}">
                <a16:creationId xmlns:a16="http://schemas.microsoft.com/office/drawing/2014/main" id="{5E19CEA1-5456-82F6-203B-341A03EDEA4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022571388"/>
      </p:ext>
    </p:extLst>
  </p:cSld>
  <p:clrMapOvr>
    <a:masterClrMapping/>
  </p:clrMapOvr>
  <mc:AlternateContent xmlns:mc="http://schemas.openxmlformats.org/markup-compatibility/2006">
    <mc:Choice xmlns:p14="http://schemas.microsoft.com/office/powerpoint/2010/main" Requires="p14">
      <p:transition spd="slow" p14:dur="2000" advTm="55119"/>
    </mc:Choice>
    <mc:Fallback>
      <p:transition spd="slow" advTm="551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5119"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C1CFCD"/>
          </a:solidFill>
          <a:ln>
            <a:solidFill>
              <a:schemeClr val="tx1"/>
            </a:solidFill>
          </a:ln>
        </p:spPr>
        <p:txBody>
          <a:bodyPr>
            <a:normAutofit/>
          </a:bodyPr>
          <a:lstStyle/>
          <a:p>
            <a:pPr algn="ctr"/>
            <a:r>
              <a:rPr lang="en-US"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EVALUATION OF CURRENT CARE PROVISIONS </a:t>
            </a:r>
          </a:p>
        </p:txBody>
      </p:sp>
      <p:sp>
        <p:nvSpPr>
          <p:cNvPr id="3" name="Content Placeholder 2">
            <a:extLst>
              <a:ext uri="{FF2B5EF4-FFF2-40B4-BE49-F238E27FC236}">
                <a16:creationId xmlns:a16="http://schemas.microsoft.com/office/drawing/2014/main" id="{7BEAC523-DCC9-40D8-9EAC-62FCE3EB33CF}"/>
              </a:ext>
            </a:extLst>
          </p:cNvPr>
          <p:cNvSpPr>
            <a:spLocks noGrp="1"/>
          </p:cNvSpPr>
          <p:nvPr>
            <p:ph idx="1"/>
          </p:nvPr>
        </p:nvSpPr>
        <p:spPr>
          <a:xfrm>
            <a:off x="228599" y="1825624"/>
            <a:ext cx="5791199" cy="4876801"/>
          </a:xfrm>
          <a:solidFill>
            <a:srgbClr val="E5D6CA"/>
          </a:solidFill>
        </p:spPr>
        <p:txBody>
          <a:bodyPr anchor="ctr">
            <a:normAutofit fontScale="92500" lnSpcReduction="20000"/>
          </a:bodyPr>
          <a:lstStyle/>
          <a:p>
            <a:pPr>
              <a:lnSpc>
                <a:spcPct val="110000"/>
              </a:lnSpc>
            </a:pPr>
            <a:r>
              <a:rPr lang="en-US" sz="2400" dirty="0">
                <a:latin typeface="Times New Roman" panose="02020603050405020304" pitchFamily="18" charset="0"/>
                <a:cs typeface="Times New Roman" panose="02020603050405020304" pitchFamily="18" charset="0"/>
              </a:rPr>
              <a:t>Care Quality Commission (2025) highlights significant regional variation and concerns about unmet need and safeguarding.</a:t>
            </a:r>
          </a:p>
          <a:p>
            <a:pPr>
              <a:lnSpc>
                <a:spcPct val="110000"/>
              </a:lnSpc>
            </a:pPr>
            <a:r>
              <a:rPr lang="en-US" sz="2400" dirty="0">
                <a:latin typeface="Times New Roman" panose="02020603050405020304" pitchFamily="18" charset="0"/>
                <a:cs typeface="Times New Roman" panose="02020603050405020304" pitchFamily="18" charset="0"/>
              </a:rPr>
              <a:t>Population ageing worsens these systemic pressures.</a:t>
            </a:r>
          </a:p>
          <a:p>
            <a:pPr>
              <a:lnSpc>
                <a:spcPct val="110000"/>
              </a:lnSpc>
            </a:pPr>
            <a:r>
              <a:rPr lang="en-US" sz="2400" dirty="0">
                <a:latin typeface="Times New Roman" panose="02020603050405020304" pitchFamily="18" charset="0"/>
                <a:cs typeface="Times New Roman" panose="02020603050405020304" pitchFamily="18" charset="0"/>
              </a:rPr>
              <a:t>Over 150,000 job vacancies in the adult social care sector in England directly affect service quality and continuity (Skills for Care, 2026)</a:t>
            </a:r>
          </a:p>
          <a:p>
            <a:pPr>
              <a:lnSpc>
                <a:spcPct val="110000"/>
              </a:lnSpc>
            </a:pPr>
            <a:r>
              <a:rPr lang="en-US" sz="2400" dirty="0">
                <a:latin typeface="Times New Roman" panose="02020603050405020304" pitchFamily="18" charset="0"/>
                <a:cs typeface="Times New Roman" panose="02020603050405020304" pitchFamily="18" charset="0"/>
              </a:rPr>
              <a:t>Provisions are theoretically aligned with person-centred and theory-informed care concepts</a:t>
            </a:r>
          </a:p>
          <a:p>
            <a:pPr>
              <a:lnSpc>
                <a:spcPct val="110000"/>
              </a:lnSpc>
            </a:pPr>
            <a:r>
              <a:rPr lang="en-US" sz="2400" dirty="0">
                <a:latin typeface="Times New Roman" panose="02020603050405020304" pitchFamily="18" charset="0"/>
                <a:cs typeface="Times New Roman" panose="02020603050405020304" pitchFamily="18" charset="0"/>
              </a:rPr>
              <a:t>Systemic challenges severely hinder implementation despite theoretical alignment.</a:t>
            </a:r>
          </a:p>
        </p:txBody>
      </p:sp>
      <p:pic>
        <p:nvPicPr>
          <p:cNvPr id="4" name="Picture 3">
            <a:extLst>
              <a:ext uri="{FF2B5EF4-FFF2-40B4-BE49-F238E27FC236}">
                <a16:creationId xmlns:a16="http://schemas.microsoft.com/office/drawing/2014/main" id="{E8F99697-1AF8-4B44-BF96-ABEF97AB8C2E}"/>
              </a:ext>
            </a:extLst>
          </p:cNvPr>
          <p:cNvPicPr/>
          <p:nvPr/>
        </p:nvPicPr>
        <p:blipFill>
          <a:blip r:embed="rId5"/>
          <a:stretch>
            <a:fillRect/>
          </a:stretch>
        </p:blipFill>
        <p:spPr>
          <a:xfrm>
            <a:off x="6019800" y="1825624"/>
            <a:ext cx="5943600" cy="4476691"/>
          </a:xfrm>
          <a:prstGeom prst="rect">
            <a:avLst/>
          </a:prstGeom>
        </p:spPr>
      </p:pic>
      <p:sp>
        <p:nvSpPr>
          <p:cNvPr id="5" name="Rectangle 4">
            <a:extLst>
              <a:ext uri="{FF2B5EF4-FFF2-40B4-BE49-F238E27FC236}">
                <a16:creationId xmlns:a16="http://schemas.microsoft.com/office/drawing/2014/main" id="{85368F80-491D-4723-8AE7-5CD89C1A0C87}"/>
              </a:ext>
            </a:extLst>
          </p:cNvPr>
          <p:cNvSpPr/>
          <p:nvPr/>
        </p:nvSpPr>
        <p:spPr>
          <a:xfrm>
            <a:off x="6808085" y="6302315"/>
            <a:ext cx="4367029" cy="400110"/>
          </a:xfrm>
          <a:prstGeom prst="rect">
            <a:avLst/>
          </a:prstGeom>
          <a:solidFill>
            <a:schemeClr val="accent1">
              <a:lumMod val="20000"/>
              <a:lumOff val="80000"/>
            </a:schemeClr>
          </a:solidFill>
        </p:spPr>
        <p:txBody>
          <a:bodyPr wrap="none">
            <a:spAutoFit/>
          </a:bodyPr>
          <a:lstStyle/>
          <a:p>
            <a:pPr algn="ctr">
              <a:spcAft>
                <a:spcPts val="1000"/>
              </a:spcAft>
            </a:pPr>
            <a:r>
              <a:rPr lang="en-GB" sz="2000" i="1" dirty="0">
                <a:latin typeface="Times New Roman" panose="02020603050405020304" pitchFamily="18" charset="0"/>
                <a:ea typeface="Calibri" panose="020F0502020204030204" pitchFamily="34" charset="0"/>
                <a:cs typeface="Times New Roman" panose="02020603050405020304" pitchFamily="18" charset="0"/>
              </a:rPr>
              <a:t>Figure 7: The Health Foundation (2023)</a:t>
            </a:r>
          </a:p>
        </p:txBody>
      </p:sp>
      <p:pic>
        <p:nvPicPr>
          <p:cNvPr id="6" name="evalution of care">
            <a:hlinkClick r:id="" action="ppaction://media"/>
            <a:extLst>
              <a:ext uri="{FF2B5EF4-FFF2-40B4-BE49-F238E27FC236}">
                <a16:creationId xmlns:a16="http://schemas.microsoft.com/office/drawing/2014/main" id="{4C1B926B-3B39-70EF-7DCC-9ACFA9A33E5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837721760"/>
      </p:ext>
    </p:extLst>
  </p:cSld>
  <p:clrMapOvr>
    <a:masterClrMapping/>
  </p:clrMapOvr>
  <mc:AlternateContent xmlns:mc="http://schemas.openxmlformats.org/markup-compatibility/2006">
    <mc:Choice xmlns:p14="http://schemas.microsoft.com/office/powerpoint/2010/main" Requires="p14">
      <p:transition spd="slow" p14:dur="2000" advTm="63021"/>
    </mc:Choice>
    <mc:Fallback>
      <p:transition spd="slow" advTm="630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302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C1CFCD"/>
          </a:solidFill>
          <a:ln>
            <a:solidFill>
              <a:schemeClr val="tx1"/>
            </a:solidFill>
          </a:ln>
        </p:spPr>
        <p:txBody>
          <a:bodyPr>
            <a:normAutofit/>
          </a:bodyPr>
          <a:lstStyle/>
          <a:p>
            <a:pPr algn="ctr"/>
            <a:r>
              <a:rPr lang="en-US"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TECHNOLOGICAL INNOVATIONS IN ELDERLY CARE</a:t>
            </a:r>
          </a:p>
        </p:txBody>
      </p:sp>
      <p:sp>
        <p:nvSpPr>
          <p:cNvPr id="3" name="Content Placeholder 2">
            <a:extLst>
              <a:ext uri="{FF2B5EF4-FFF2-40B4-BE49-F238E27FC236}">
                <a16:creationId xmlns:a16="http://schemas.microsoft.com/office/drawing/2014/main" id="{7BEAC523-DCC9-40D8-9EAC-62FCE3EB33CF}"/>
              </a:ext>
            </a:extLst>
          </p:cNvPr>
          <p:cNvSpPr>
            <a:spLocks noGrp="1"/>
          </p:cNvSpPr>
          <p:nvPr>
            <p:ph idx="1"/>
          </p:nvPr>
        </p:nvSpPr>
        <p:spPr>
          <a:xfrm>
            <a:off x="228600" y="1825625"/>
            <a:ext cx="6532879" cy="4876800"/>
          </a:xfrm>
          <a:solidFill>
            <a:srgbClr val="E5D6CA"/>
          </a:solidFill>
        </p:spPr>
        <p:txBody>
          <a:bodyPr anchor="ctr">
            <a:normAutofit/>
          </a:bodyPr>
          <a:lstStyle/>
          <a:p>
            <a:pPr>
              <a:lnSpc>
                <a:spcPct val="100000"/>
              </a:lnSpc>
            </a:pPr>
            <a:r>
              <a:rPr lang="en-US" sz="2000" dirty="0">
                <a:latin typeface="Times New Roman" panose="02020603050405020304" pitchFamily="18" charset="0"/>
                <a:cs typeface="Times New Roman" panose="02020603050405020304" pitchFamily="18" charset="0"/>
              </a:rPr>
              <a:t>Technological innovation seen as key to meeting growing care needs for ageing populations</a:t>
            </a:r>
          </a:p>
          <a:p>
            <a:pPr>
              <a:lnSpc>
                <a:spcPct val="100000"/>
              </a:lnSpc>
            </a:pPr>
            <a:r>
              <a:rPr lang="en-US" sz="2000" dirty="0">
                <a:latin typeface="Times New Roman" panose="02020603050405020304" pitchFamily="18" charset="0"/>
                <a:cs typeface="Times New Roman" panose="02020603050405020304" pitchFamily="18" charset="0"/>
              </a:rPr>
              <a:t>Advances include assistive technologies, tele-services, wearable monitors, and smart home tech</a:t>
            </a:r>
          </a:p>
          <a:p>
            <a:pPr>
              <a:lnSpc>
                <a:spcPct val="100000"/>
              </a:lnSpc>
            </a:pPr>
            <a:r>
              <a:rPr lang="en-US" sz="2000" dirty="0">
                <a:latin typeface="Times New Roman" panose="02020603050405020304" pitchFamily="18" charset="0"/>
                <a:cs typeface="Times New Roman" panose="02020603050405020304" pitchFamily="18" charset="0"/>
              </a:rPr>
              <a:t>Telehealth enables remote consultations and chronic condition management, accelerated by COVID-19 (Sharma, 2021).</a:t>
            </a:r>
          </a:p>
          <a:p>
            <a:pPr>
              <a:lnSpc>
                <a:spcPct val="100000"/>
              </a:lnSpc>
            </a:pPr>
            <a:r>
              <a:rPr lang="en-US" sz="2000" dirty="0">
                <a:latin typeface="Times New Roman" panose="02020603050405020304" pitchFamily="18" charset="0"/>
                <a:cs typeface="Times New Roman" panose="02020603050405020304" pitchFamily="18" charset="0"/>
              </a:rPr>
              <a:t>Dementia-specific devices include GPS trackers and reminder systems for safety and orientation (</a:t>
            </a:r>
            <a:r>
              <a:rPr lang="en-US" sz="2000" dirty="0" err="1">
                <a:latin typeface="Times New Roman" panose="02020603050405020304" pitchFamily="18" charset="0"/>
                <a:cs typeface="Times New Roman" panose="02020603050405020304" pitchFamily="18" charset="0"/>
              </a:rPr>
              <a:t>Paananen</a:t>
            </a:r>
            <a:r>
              <a:rPr lang="en-US" sz="2000" dirty="0">
                <a:latin typeface="Times New Roman" panose="02020603050405020304" pitchFamily="18" charset="0"/>
                <a:cs typeface="Times New Roman" panose="02020603050405020304" pitchFamily="18" charset="0"/>
              </a:rPr>
              <a:t> 2025).</a:t>
            </a:r>
          </a:p>
          <a:p>
            <a:pPr>
              <a:lnSpc>
                <a:spcPct val="100000"/>
              </a:lnSpc>
            </a:pPr>
            <a:r>
              <a:rPr lang="en-US" sz="2000" dirty="0">
                <a:latin typeface="Times New Roman" panose="02020603050405020304" pitchFamily="18" charset="0"/>
                <a:cs typeface="Times New Roman" panose="02020603050405020304" pitchFamily="18" charset="0"/>
              </a:rPr>
              <a:t>Telehealth enhances access to services and helps reduce hospital admissions for chronic conditions (</a:t>
            </a:r>
            <a:r>
              <a:rPr lang="en-US" sz="2000" dirty="0" err="1">
                <a:latin typeface="Times New Roman" panose="02020603050405020304" pitchFamily="18" charset="0"/>
                <a:cs typeface="Times New Roman" panose="02020603050405020304" pitchFamily="18" charset="0"/>
              </a:rPr>
              <a:t>Ezeamii</a:t>
            </a:r>
            <a:r>
              <a:rPr lang="en-US" sz="2000" dirty="0">
                <a:latin typeface="Times New Roman" panose="02020603050405020304" pitchFamily="18" charset="0"/>
                <a:cs typeface="Times New Roman" panose="02020603050405020304" pitchFamily="18" charset="0"/>
              </a:rPr>
              <a:t> et al., 2024).</a:t>
            </a:r>
          </a:p>
        </p:txBody>
      </p:sp>
      <p:pic>
        <p:nvPicPr>
          <p:cNvPr id="6" name="Picture 5">
            <a:extLst>
              <a:ext uri="{FF2B5EF4-FFF2-40B4-BE49-F238E27FC236}">
                <a16:creationId xmlns:a16="http://schemas.microsoft.com/office/drawing/2014/main" id="{58D01200-CEDC-4B0F-B59A-4430513B8DA0}"/>
              </a:ext>
            </a:extLst>
          </p:cNvPr>
          <p:cNvPicPr/>
          <p:nvPr/>
        </p:nvPicPr>
        <p:blipFill>
          <a:blip r:embed="rId5">
            <a:extLst>
              <a:ext uri="{28A0092B-C50C-407E-A947-70E740481C1C}">
                <a14:useLocalDpi xmlns:a14="http://schemas.microsoft.com/office/drawing/2010/main" val="0"/>
              </a:ext>
            </a:extLst>
          </a:blip>
          <a:srcRect/>
          <a:stretch>
            <a:fillRect/>
          </a:stretch>
        </p:blipFill>
        <p:spPr bwMode="auto">
          <a:xfrm>
            <a:off x="6761480" y="1825625"/>
            <a:ext cx="5201920" cy="4191717"/>
          </a:xfrm>
          <a:prstGeom prst="rect">
            <a:avLst/>
          </a:prstGeom>
          <a:noFill/>
        </p:spPr>
      </p:pic>
      <p:sp>
        <p:nvSpPr>
          <p:cNvPr id="7" name="Rectangle 6">
            <a:extLst>
              <a:ext uri="{FF2B5EF4-FFF2-40B4-BE49-F238E27FC236}">
                <a16:creationId xmlns:a16="http://schemas.microsoft.com/office/drawing/2014/main" id="{976E56C8-B920-4582-8C84-EB0837976393}"/>
              </a:ext>
            </a:extLst>
          </p:cNvPr>
          <p:cNvSpPr/>
          <p:nvPr/>
        </p:nvSpPr>
        <p:spPr>
          <a:xfrm>
            <a:off x="7036309" y="6302315"/>
            <a:ext cx="4782721" cy="400110"/>
          </a:xfrm>
          <a:prstGeom prst="rect">
            <a:avLst/>
          </a:prstGeom>
          <a:solidFill>
            <a:schemeClr val="accent1">
              <a:lumMod val="20000"/>
              <a:lumOff val="80000"/>
            </a:schemeClr>
          </a:solidFill>
        </p:spPr>
        <p:txBody>
          <a:bodyPr wrap="none">
            <a:spAutoFit/>
          </a:bodyPr>
          <a:lstStyle/>
          <a:p>
            <a:pPr algn="ctr">
              <a:spcAft>
                <a:spcPts val="1000"/>
              </a:spcAft>
            </a:pPr>
            <a:r>
              <a:rPr lang="en-GB" sz="2000" i="1" dirty="0">
                <a:latin typeface="Times New Roman" panose="02020603050405020304" pitchFamily="18" charset="0"/>
                <a:ea typeface="Calibri" panose="020F0502020204030204" pitchFamily="34" charset="0"/>
                <a:cs typeface="Times New Roman" panose="02020603050405020304" pitchFamily="18" charset="0"/>
              </a:rPr>
              <a:t>Figure 8: What is Telehealth (Sharma, 2021)</a:t>
            </a:r>
          </a:p>
        </p:txBody>
      </p:sp>
      <p:pic>
        <p:nvPicPr>
          <p:cNvPr id="4" name="technological care">
            <a:hlinkClick r:id="" action="ppaction://media"/>
            <a:extLst>
              <a:ext uri="{FF2B5EF4-FFF2-40B4-BE49-F238E27FC236}">
                <a16:creationId xmlns:a16="http://schemas.microsoft.com/office/drawing/2014/main" id="{9405B351-20C5-A2F4-251F-7948763EAE5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102403874"/>
      </p:ext>
    </p:extLst>
  </p:cSld>
  <p:clrMapOvr>
    <a:masterClrMapping/>
  </p:clrMapOvr>
  <mc:AlternateContent xmlns:mc="http://schemas.openxmlformats.org/markup-compatibility/2006">
    <mc:Choice xmlns:p14="http://schemas.microsoft.com/office/powerpoint/2010/main" Requires="p14">
      <p:transition spd="slow" p14:dur="2000" advTm="67010"/>
    </mc:Choice>
    <mc:Fallback>
      <p:transition spd="slow" advTm="670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701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C1CFCD"/>
          </a:solidFill>
          <a:ln>
            <a:solidFill>
              <a:schemeClr val="tx1"/>
            </a:solidFill>
          </a:ln>
        </p:spPr>
        <p:txBody>
          <a:bodyPr>
            <a:normAutofit/>
          </a:bodyPr>
          <a:lstStyle/>
          <a:p>
            <a:pPr algn="ctr"/>
            <a:r>
              <a:rPr lang="en-US"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TECHNOLOGICAL INNOVATIONS IN ELDERLY CARE</a:t>
            </a:r>
          </a:p>
        </p:txBody>
      </p:sp>
      <p:sp>
        <p:nvSpPr>
          <p:cNvPr id="3" name="Content Placeholder 2">
            <a:extLst>
              <a:ext uri="{FF2B5EF4-FFF2-40B4-BE49-F238E27FC236}">
                <a16:creationId xmlns:a16="http://schemas.microsoft.com/office/drawing/2014/main" id="{7BEAC523-DCC9-40D8-9EAC-62FCE3EB33CF}"/>
              </a:ext>
            </a:extLst>
          </p:cNvPr>
          <p:cNvSpPr>
            <a:spLocks noGrp="1"/>
          </p:cNvSpPr>
          <p:nvPr>
            <p:ph idx="1"/>
          </p:nvPr>
        </p:nvSpPr>
        <p:spPr>
          <a:xfrm>
            <a:off x="228600" y="1825625"/>
            <a:ext cx="6614652" cy="4876800"/>
          </a:xfrm>
          <a:solidFill>
            <a:srgbClr val="E5D6CA"/>
          </a:solidFill>
        </p:spPr>
        <p:txBody>
          <a:bodyPr anchor="ctr">
            <a:normAutofit/>
          </a:bodyPr>
          <a:lstStyle/>
          <a:p>
            <a:pPr>
              <a:lnSpc>
                <a:spcPct val="100000"/>
              </a:lnSpc>
            </a:pPr>
            <a:r>
              <a:rPr lang="en-US" sz="2000" dirty="0">
                <a:latin typeface="Times New Roman" panose="02020603050405020304" pitchFamily="18" charset="0"/>
                <a:cs typeface="Times New Roman" panose="02020603050405020304" pitchFamily="18" charset="0"/>
              </a:rPr>
              <a:t>Remote monitoring can improve clinical outcomes and patient satisfaction (Stevens et al., 2025).</a:t>
            </a:r>
          </a:p>
          <a:p>
            <a:pPr>
              <a:lnSpc>
                <a:spcPct val="100000"/>
              </a:lnSpc>
            </a:pPr>
            <a:r>
              <a:rPr lang="en-US" sz="2000" dirty="0">
                <a:latin typeface="Times New Roman" panose="02020603050405020304" pitchFamily="18" charset="0"/>
                <a:cs typeface="Times New Roman" panose="02020603050405020304" pitchFamily="18" charset="0"/>
              </a:rPr>
              <a:t>Large-scale implementation faces challenges with integration into existing health services (</a:t>
            </a:r>
            <a:r>
              <a:rPr lang="en-US" sz="2000" dirty="0" err="1">
                <a:latin typeface="Times New Roman" panose="02020603050405020304" pitchFamily="18" charset="0"/>
                <a:cs typeface="Times New Roman" panose="02020603050405020304" pitchFamily="18" charset="0"/>
              </a:rPr>
              <a:t>Petersson</a:t>
            </a:r>
            <a:r>
              <a:rPr lang="en-US" sz="2000" dirty="0">
                <a:latin typeface="Times New Roman" panose="02020603050405020304" pitchFamily="18" charset="0"/>
                <a:cs typeface="Times New Roman" panose="02020603050405020304" pitchFamily="18" charset="0"/>
              </a:rPr>
              <a:t> et al. 2022).</a:t>
            </a:r>
          </a:p>
          <a:p>
            <a:pPr>
              <a:lnSpc>
                <a:spcPct val="100000"/>
              </a:lnSpc>
            </a:pPr>
            <a:r>
              <a:rPr lang="en-US" sz="2000" dirty="0">
                <a:latin typeface="Times New Roman" panose="02020603050405020304" pitchFamily="18" charset="0"/>
                <a:cs typeface="Times New Roman" panose="02020603050405020304" pitchFamily="18" charset="0"/>
              </a:rPr>
              <a:t>Digital exclusion remains a major barrier due to lack of skills and reliable internet access (Age UK, 2021).</a:t>
            </a:r>
          </a:p>
          <a:p>
            <a:pPr>
              <a:lnSpc>
                <a:spcPct val="100000"/>
              </a:lnSpc>
            </a:pPr>
            <a:r>
              <a:rPr lang="en-US" sz="2000" dirty="0">
                <a:latin typeface="Times New Roman" panose="02020603050405020304" pitchFamily="18" charset="0"/>
                <a:cs typeface="Times New Roman" panose="02020603050405020304" pitchFamily="18" charset="0"/>
              </a:rPr>
              <a:t>Data privacy and extensive monitoring raise significant ethical concerns (</a:t>
            </a:r>
            <a:r>
              <a:rPr lang="en-US" sz="2000" dirty="0" err="1">
                <a:latin typeface="Times New Roman" panose="02020603050405020304" pitchFamily="18" charset="0"/>
                <a:cs typeface="Times New Roman" panose="02020603050405020304" pitchFamily="18" charset="0"/>
              </a:rPr>
              <a:t>Mittelstadt</a:t>
            </a:r>
            <a:r>
              <a:rPr lang="en-US" sz="2000" dirty="0">
                <a:latin typeface="Times New Roman" panose="02020603050405020304" pitchFamily="18" charset="0"/>
                <a:cs typeface="Times New Roman" panose="02020603050405020304" pitchFamily="18" charset="0"/>
              </a:rPr>
              <a:t>, 2019).</a:t>
            </a:r>
          </a:p>
          <a:p>
            <a:pPr>
              <a:lnSpc>
                <a:spcPct val="100000"/>
              </a:lnSpc>
            </a:pPr>
            <a:r>
              <a:rPr lang="en-US" sz="2000" dirty="0">
                <a:latin typeface="Times New Roman" panose="02020603050405020304" pitchFamily="18" charset="0"/>
                <a:cs typeface="Times New Roman" panose="02020603050405020304" pitchFamily="18" charset="0"/>
              </a:rPr>
              <a:t>Technology has transformative potential but effects are uneven across populations</a:t>
            </a:r>
          </a:p>
          <a:p>
            <a:pPr>
              <a:lnSpc>
                <a:spcPct val="100000"/>
              </a:lnSpc>
            </a:pPr>
            <a:r>
              <a:rPr lang="en-US" sz="2000" dirty="0">
                <a:latin typeface="Times New Roman" panose="02020603050405020304" pitchFamily="18" charset="0"/>
                <a:cs typeface="Times New Roman" panose="02020603050405020304" pitchFamily="18" charset="0"/>
              </a:rPr>
              <a:t>Structural, ethical, and accessibility issues must be addressed for equitable benefit</a:t>
            </a:r>
          </a:p>
        </p:txBody>
      </p:sp>
      <p:pic>
        <p:nvPicPr>
          <p:cNvPr id="6" name="Picture 5" descr="https://media.springernature.com/lw1200/springer-static/image/art%3A10.1186%2Fs12913-022-08215-8/MediaObjects/12913_2022_8215_Fig1_HTML.png">
            <a:extLst>
              <a:ext uri="{FF2B5EF4-FFF2-40B4-BE49-F238E27FC236}">
                <a16:creationId xmlns:a16="http://schemas.microsoft.com/office/drawing/2014/main" id="{A83C6E27-B4F8-472C-96F5-9431FC08B635}"/>
              </a:ext>
            </a:extLst>
          </p:cNvPr>
          <p:cNvPicPr/>
          <p:nvPr/>
        </p:nvPicPr>
        <p:blipFill>
          <a:blip r:embed="rId5" cstate="print">
            <a:extLst>
              <a:ext uri="{28A0092B-C50C-407E-A947-70E740481C1C}">
                <a14:useLocalDpi xmlns:a14="http://schemas.microsoft.com/office/drawing/2010/main" val="0"/>
              </a:ext>
            </a:extLst>
          </a:blip>
          <a:stretch>
            <a:fillRect/>
          </a:stretch>
        </p:blipFill>
        <p:spPr bwMode="auto">
          <a:xfrm>
            <a:off x="7211638" y="1825625"/>
            <a:ext cx="4902027" cy="4172623"/>
          </a:xfrm>
          <a:prstGeom prst="rect">
            <a:avLst/>
          </a:prstGeom>
          <a:noFill/>
          <a:ln>
            <a:noFill/>
          </a:ln>
        </p:spPr>
      </p:pic>
      <p:sp>
        <p:nvSpPr>
          <p:cNvPr id="7" name="Rectangle 6">
            <a:extLst>
              <a:ext uri="{FF2B5EF4-FFF2-40B4-BE49-F238E27FC236}">
                <a16:creationId xmlns:a16="http://schemas.microsoft.com/office/drawing/2014/main" id="{FD4245EF-1B58-43C9-9284-E6A053CD3A9B}"/>
              </a:ext>
            </a:extLst>
          </p:cNvPr>
          <p:cNvSpPr/>
          <p:nvPr/>
        </p:nvSpPr>
        <p:spPr>
          <a:xfrm>
            <a:off x="7211637" y="5998248"/>
            <a:ext cx="4902027" cy="707886"/>
          </a:xfrm>
          <a:prstGeom prst="rect">
            <a:avLst/>
          </a:prstGeom>
          <a:solidFill>
            <a:schemeClr val="accent1">
              <a:lumMod val="20000"/>
              <a:lumOff val="80000"/>
            </a:schemeClr>
          </a:solidFill>
        </p:spPr>
        <p:txBody>
          <a:bodyPr wrap="square">
            <a:spAutoFit/>
          </a:bodyPr>
          <a:lstStyle/>
          <a:p>
            <a:pPr algn="ctr">
              <a:spcAft>
                <a:spcPts val="1000"/>
              </a:spcAft>
            </a:pPr>
            <a:r>
              <a:rPr lang="en-GB" sz="2000" i="1" dirty="0">
                <a:latin typeface="Times New Roman" panose="02020603050405020304" pitchFamily="18" charset="0"/>
                <a:ea typeface="Calibri" panose="020F0502020204030204" pitchFamily="34" charset="0"/>
                <a:cs typeface="Times New Roman" panose="02020603050405020304" pitchFamily="18" charset="0"/>
              </a:rPr>
              <a:t>Figure 9: Digital Healthcare Implementation (</a:t>
            </a:r>
            <a:r>
              <a:rPr lang="en-GB" sz="2000" i="1" dirty="0" err="1">
                <a:latin typeface="Times New Roman" panose="02020603050405020304" pitchFamily="18" charset="0"/>
                <a:ea typeface="Calibri" panose="020F0502020204030204" pitchFamily="34" charset="0"/>
                <a:cs typeface="Times New Roman" panose="02020603050405020304" pitchFamily="18" charset="0"/>
              </a:rPr>
              <a:t>Petersson</a:t>
            </a:r>
            <a:r>
              <a:rPr lang="en-GB" sz="2000" i="1" dirty="0">
                <a:latin typeface="Times New Roman" panose="02020603050405020304" pitchFamily="18" charset="0"/>
                <a:ea typeface="Calibri" panose="020F0502020204030204" pitchFamily="34" charset="0"/>
                <a:cs typeface="Times New Roman" panose="02020603050405020304" pitchFamily="18" charset="0"/>
              </a:rPr>
              <a:t> et al. 2022)</a:t>
            </a:r>
          </a:p>
        </p:txBody>
      </p:sp>
      <p:pic>
        <p:nvPicPr>
          <p:cNvPr id="4" name="techonologcal care">
            <a:hlinkClick r:id="" action="ppaction://media"/>
            <a:extLst>
              <a:ext uri="{FF2B5EF4-FFF2-40B4-BE49-F238E27FC236}">
                <a16:creationId xmlns:a16="http://schemas.microsoft.com/office/drawing/2014/main" id="{377F9323-9817-F30D-589E-512AD543A23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073393032"/>
      </p:ext>
    </p:extLst>
  </p:cSld>
  <p:clrMapOvr>
    <a:masterClrMapping/>
  </p:clrMapOvr>
  <mc:AlternateContent xmlns:mc="http://schemas.openxmlformats.org/markup-compatibility/2006">
    <mc:Choice xmlns:p14="http://schemas.microsoft.com/office/powerpoint/2010/main" Requires="p14">
      <p:transition spd="slow" p14:dur="2000" advTm="64816"/>
    </mc:Choice>
    <mc:Fallback>
      <p:transition spd="slow" advTm="648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481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C1CFCD"/>
          </a:solidFill>
          <a:ln>
            <a:solidFill>
              <a:schemeClr val="tx1"/>
            </a:solidFill>
          </a:ln>
        </p:spPr>
        <p:txBody>
          <a:bodyPr>
            <a:normAutofit/>
          </a:bodyPr>
          <a:lstStyle/>
          <a:p>
            <a:pPr algn="ctr"/>
            <a:r>
              <a:rPr lang="en-US"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CASE STUDIES</a:t>
            </a:r>
          </a:p>
        </p:txBody>
      </p:sp>
      <p:sp>
        <p:nvSpPr>
          <p:cNvPr id="10" name="Content Placeholder 2">
            <a:extLst>
              <a:ext uri="{FF2B5EF4-FFF2-40B4-BE49-F238E27FC236}">
                <a16:creationId xmlns:a16="http://schemas.microsoft.com/office/drawing/2014/main" id="{B3ABF7EC-B689-40CE-B592-C170CBB8E938}"/>
              </a:ext>
            </a:extLst>
          </p:cNvPr>
          <p:cNvSpPr>
            <a:spLocks noGrp="1"/>
          </p:cNvSpPr>
          <p:nvPr>
            <p:ph idx="1"/>
          </p:nvPr>
        </p:nvSpPr>
        <p:spPr>
          <a:xfrm>
            <a:off x="228600" y="1894205"/>
            <a:ext cx="7391400" cy="4808220"/>
          </a:xfrm>
          <a:solidFill>
            <a:srgbClr val="E5D6CA"/>
          </a:solidFill>
        </p:spPr>
        <p:txBody>
          <a:bodyPr anchor="ctr">
            <a:normAutofit fontScale="92500" lnSpcReduction="10000"/>
          </a:bodyPr>
          <a:lstStyle/>
          <a:p>
            <a:pPr>
              <a:lnSpc>
                <a:spcPct val="150000"/>
              </a:lnSpc>
            </a:pPr>
            <a:r>
              <a:rPr lang="en-US" sz="2000" dirty="0">
                <a:latin typeface="Times New Roman" panose="02020603050405020304" pitchFamily="18" charset="0"/>
                <a:cs typeface="Times New Roman" panose="02020603050405020304" pitchFamily="18" charset="0"/>
              </a:rPr>
              <a:t>Whole System Demonstrator programme tested over 6,000 people with chronic illnesses in England</a:t>
            </a:r>
          </a:p>
          <a:p>
            <a:pPr>
              <a:lnSpc>
                <a:spcPct val="150000"/>
              </a:lnSpc>
            </a:pPr>
            <a:r>
              <a:rPr lang="en-US" sz="2000" dirty="0">
                <a:latin typeface="Times New Roman" panose="02020603050405020304" pitchFamily="18" charset="0"/>
                <a:cs typeface="Times New Roman" panose="02020603050405020304" pitchFamily="18" charset="0"/>
              </a:rPr>
              <a:t>Emergency admissions reduced by 15% with improved self-management (Byrne et al., 2022)</a:t>
            </a:r>
          </a:p>
          <a:p>
            <a:pPr>
              <a:lnSpc>
                <a:spcPct val="150000"/>
              </a:lnSpc>
            </a:pPr>
            <a:r>
              <a:rPr lang="en-US" sz="2000" dirty="0">
                <a:latin typeface="Times New Roman" panose="02020603050405020304" pitchFamily="18" charset="0"/>
                <a:cs typeface="Times New Roman" panose="02020603050405020304" pitchFamily="18" charset="0"/>
              </a:rPr>
              <a:t>Supported activity and continuity theories by enabling home-based care involvement.</a:t>
            </a:r>
          </a:p>
          <a:p>
            <a:pPr>
              <a:lnSpc>
                <a:spcPct val="150000"/>
              </a:lnSpc>
            </a:pPr>
            <a:r>
              <a:rPr lang="en-US" sz="2000" dirty="0">
                <a:latin typeface="Times New Roman" panose="02020603050405020304" pitchFamily="18" charset="0"/>
                <a:cs typeface="Times New Roman" panose="02020603050405020304" pitchFamily="18" charset="0"/>
              </a:rPr>
              <a:t>Scalability issues due to high costs and poor integration into NHS practice (Cartwright et al., 2013)</a:t>
            </a:r>
          </a:p>
          <a:p>
            <a:pPr>
              <a:lnSpc>
                <a:spcPct val="150000"/>
              </a:lnSpc>
            </a:pPr>
            <a:r>
              <a:rPr lang="en-US" sz="2000" dirty="0">
                <a:latin typeface="Times New Roman" panose="02020603050405020304" pitchFamily="18" charset="0"/>
                <a:cs typeface="Times New Roman" panose="02020603050405020304" pitchFamily="18" charset="0"/>
              </a:rPr>
              <a:t>Gap identified between NHS Long Term Plan ambitions and real-world implementation</a:t>
            </a:r>
          </a:p>
        </p:txBody>
      </p:sp>
      <p:pic>
        <p:nvPicPr>
          <p:cNvPr id="11" name="Picture 10">
            <a:extLst>
              <a:ext uri="{FF2B5EF4-FFF2-40B4-BE49-F238E27FC236}">
                <a16:creationId xmlns:a16="http://schemas.microsoft.com/office/drawing/2014/main" id="{7CB74437-1B15-4BF6-A463-84DAA538A262}"/>
              </a:ext>
            </a:extLst>
          </p:cNvPr>
          <p:cNvPicPr/>
          <p:nvPr/>
        </p:nvPicPr>
        <p:blipFill>
          <a:blip r:embed="rId5">
            <a:extLst>
              <a:ext uri="{28A0092B-C50C-407E-A947-70E740481C1C}">
                <a14:useLocalDpi xmlns:a14="http://schemas.microsoft.com/office/drawing/2010/main" val="0"/>
              </a:ext>
            </a:extLst>
          </a:blip>
          <a:srcRect/>
          <a:stretch>
            <a:fillRect/>
          </a:stretch>
        </p:blipFill>
        <p:spPr bwMode="auto">
          <a:xfrm>
            <a:off x="8103235" y="1847851"/>
            <a:ext cx="3860165" cy="3936261"/>
          </a:xfrm>
          <a:prstGeom prst="rect">
            <a:avLst/>
          </a:prstGeom>
          <a:noFill/>
        </p:spPr>
      </p:pic>
      <p:sp>
        <p:nvSpPr>
          <p:cNvPr id="4" name="Rectangle 3">
            <a:extLst>
              <a:ext uri="{FF2B5EF4-FFF2-40B4-BE49-F238E27FC236}">
                <a16:creationId xmlns:a16="http://schemas.microsoft.com/office/drawing/2014/main" id="{AF3B68C8-C576-4064-A0A5-1EE1C049EDC8}"/>
              </a:ext>
            </a:extLst>
          </p:cNvPr>
          <p:cNvSpPr/>
          <p:nvPr/>
        </p:nvSpPr>
        <p:spPr>
          <a:xfrm>
            <a:off x="8103235" y="5777029"/>
            <a:ext cx="3860166" cy="1015663"/>
          </a:xfrm>
          <a:prstGeom prst="rect">
            <a:avLst/>
          </a:prstGeom>
          <a:solidFill>
            <a:schemeClr val="accent1">
              <a:lumMod val="20000"/>
              <a:lumOff val="80000"/>
            </a:schemeClr>
          </a:solidFill>
        </p:spPr>
        <p:txBody>
          <a:bodyPr wrap="square">
            <a:spAutoFit/>
          </a:bodyPr>
          <a:lstStyle/>
          <a:p>
            <a:pPr algn="ctr">
              <a:spcAft>
                <a:spcPts val="1000"/>
              </a:spcAft>
            </a:pPr>
            <a:r>
              <a:rPr lang="en-GB" sz="2000" i="1" dirty="0">
                <a:latin typeface="Times New Roman" panose="02020603050405020304" pitchFamily="18" charset="0"/>
                <a:ea typeface="Calibri" panose="020F0502020204030204" pitchFamily="34" charset="0"/>
                <a:cs typeface="Times New Roman" panose="02020603050405020304" pitchFamily="18" charset="0"/>
              </a:rPr>
              <a:t>Figure 10: Overview of WSD Telehealth Intervention (Cartwright et al., 2013)</a:t>
            </a:r>
          </a:p>
        </p:txBody>
      </p:sp>
      <p:pic>
        <p:nvPicPr>
          <p:cNvPr id="3" name="case studies">
            <a:hlinkClick r:id="" action="ppaction://media"/>
            <a:extLst>
              <a:ext uri="{FF2B5EF4-FFF2-40B4-BE49-F238E27FC236}">
                <a16:creationId xmlns:a16="http://schemas.microsoft.com/office/drawing/2014/main" id="{20A828B7-EF57-AEBF-F074-D322CEA3220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134373326"/>
      </p:ext>
    </p:extLst>
  </p:cSld>
  <p:clrMapOvr>
    <a:masterClrMapping/>
  </p:clrMapOvr>
  <mc:AlternateContent xmlns:mc="http://schemas.openxmlformats.org/markup-compatibility/2006">
    <mc:Choice xmlns:p14="http://schemas.microsoft.com/office/powerpoint/2010/main" Requires="p14">
      <p:transition spd="slow" p14:dur="2000" advTm="58254"/>
    </mc:Choice>
    <mc:Fallback>
      <p:transition spd="slow" advTm="582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825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C1CFCD"/>
          </a:solidFill>
          <a:ln>
            <a:solidFill>
              <a:schemeClr val="tx1"/>
            </a:solidFill>
          </a:ln>
        </p:spPr>
        <p:txBody>
          <a:bodyPr>
            <a:normAutofit/>
          </a:bodyPr>
          <a:lstStyle/>
          <a:p>
            <a:pPr algn="ctr"/>
            <a:r>
              <a:rPr lang="en-US"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CASE STUDIES</a:t>
            </a:r>
          </a:p>
        </p:txBody>
      </p:sp>
      <p:sp>
        <p:nvSpPr>
          <p:cNvPr id="3" name="Content Placeholder 2">
            <a:extLst>
              <a:ext uri="{FF2B5EF4-FFF2-40B4-BE49-F238E27FC236}">
                <a16:creationId xmlns:a16="http://schemas.microsoft.com/office/drawing/2014/main" id="{7BEAC523-DCC9-40D8-9EAC-62FCE3EB33CF}"/>
              </a:ext>
            </a:extLst>
          </p:cNvPr>
          <p:cNvSpPr>
            <a:spLocks noGrp="1"/>
          </p:cNvSpPr>
          <p:nvPr>
            <p:ph idx="1"/>
          </p:nvPr>
        </p:nvSpPr>
        <p:spPr>
          <a:xfrm>
            <a:off x="228600" y="1894205"/>
            <a:ext cx="6980274" cy="4808220"/>
          </a:xfrm>
          <a:solidFill>
            <a:srgbClr val="E5D6CA"/>
          </a:solidFill>
        </p:spPr>
        <p:txBody>
          <a:bodyPr anchor="ctr">
            <a:normAutofit fontScale="92500" lnSpcReduction="10000"/>
          </a:bodyPr>
          <a:lstStyle/>
          <a:p>
            <a:pPr>
              <a:lnSpc>
                <a:spcPct val="150000"/>
              </a:lnSpc>
            </a:pPr>
            <a:r>
              <a:rPr lang="en-US" sz="2000" dirty="0">
                <a:latin typeface="Times New Roman" panose="02020603050405020304" pitchFamily="18" charset="0"/>
                <a:cs typeface="Times New Roman" panose="02020603050405020304" pitchFamily="18" charset="0"/>
              </a:rPr>
              <a:t>Butterfly Model used in some UK dementia care homes emphasises emotional attachment and active involvement</a:t>
            </a:r>
          </a:p>
          <a:p>
            <a:pPr>
              <a:lnSpc>
                <a:spcPct val="150000"/>
              </a:lnSpc>
            </a:pPr>
            <a:r>
              <a:rPr lang="en-US" sz="2000" dirty="0">
                <a:latin typeface="Times New Roman" panose="02020603050405020304" pitchFamily="18" charset="0"/>
                <a:cs typeface="Times New Roman" panose="02020603050405020304" pitchFamily="18" charset="0"/>
              </a:rPr>
              <a:t>Reflects activity theory and wellbeing principles from the Care Act 2014</a:t>
            </a:r>
          </a:p>
          <a:p>
            <a:pPr>
              <a:lnSpc>
                <a:spcPct val="150000"/>
              </a:lnSpc>
            </a:pPr>
            <a:r>
              <a:rPr lang="en-US" sz="2000" dirty="0">
                <a:latin typeface="Times New Roman" panose="02020603050405020304" pitchFamily="18" charset="0"/>
                <a:cs typeface="Times New Roman" panose="02020603050405020304" pitchFamily="18" charset="0"/>
              </a:rPr>
              <a:t>Associated with improved resident mood and reduced distress behaviours (BC Care Providers Association, 2017)</a:t>
            </a:r>
          </a:p>
          <a:p>
            <a:pPr>
              <a:lnSpc>
                <a:spcPct val="150000"/>
              </a:lnSpc>
            </a:pPr>
            <a:r>
              <a:rPr lang="en-US" sz="2000" dirty="0">
                <a:latin typeface="Times New Roman" panose="02020603050405020304" pitchFamily="18" charset="0"/>
                <a:cs typeface="Times New Roman" panose="02020603050405020304" pitchFamily="18" charset="0"/>
              </a:rPr>
              <a:t>Staff training and resource availability vary, affecting consistency of delivery</a:t>
            </a:r>
          </a:p>
          <a:p>
            <a:pPr>
              <a:lnSpc>
                <a:spcPct val="150000"/>
              </a:lnSpc>
            </a:pPr>
            <a:r>
              <a:rPr lang="en-US" sz="2000" dirty="0">
                <a:latin typeface="Times New Roman" panose="02020603050405020304" pitchFamily="18" charset="0"/>
                <a:cs typeface="Times New Roman" panose="02020603050405020304" pitchFamily="18" charset="0"/>
              </a:rPr>
              <a:t>Innovative theory-based strategies can improve outcomes but require adequate funding, staffing, and policy support</a:t>
            </a:r>
          </a:p>
        </p:txBody>
      </p:sp>
      <p:pic>
        <p:nvPicPr>
          <p:cNvPr id="10" name="Picture 9" descr="https://bccare.ca/wp-content/uploads/2017/10/figure1.png">
            <a:extLst>
              <a:ext uri="{FF2B5EF4-FFF2-40B4-BE49-F238E27FC236}">
                <a16:creationId xmlns:a16="http://schemas.microsoft.com/office/drawing/2014/main" id="{5AC11332-DC46-4E7F-9FAD-A0244E86B1B6}"/>
              </a:ext>
            </a:extLst>
          </p:cNvPr>
          <p:cNvPicPr/>
          <p:nvPr/>
        </p:nvPicPr>
        <p:blipFill>
          <a:blip r:embed="rId5">
            <a:extLst>
              <a:ext uri="{28A0092B-C50C-407E-A947-70E740481C1C}">
                <a14:useLocalDpi xmlns:a14="http://schemas.microsoft.com/office/drawing/2010/main" val="0"/>
              </a:ext>
            </a:extLst>
          </a:blip>
          <a:stretch>
            <a:fillRect/>
          </a:stretch>
        </p:blipFill>
        <p:spPr bwMode="auto">
          <a:xfrm>
            <a:off x="7449348" y="1894205"/>
            <a:ext cx="4514052" cy="3792557"/>
          </a:xfrm>
          <a:prstGeom prst="rect">
            <a:avLst/>
          </a:prstGeom>
          <a:noFill/>
          <a:ln>
            <a:noFill/>
          </a:ln>
        </p:spPr>
      </p:pic>
      <p:sp>
        <p:nvSpPr>
          <p:cNvPr id="4" name="Rectangle 3">
            <a:extLst>
              <a:ext uri="{FF2B5EF4-FFF2-40B4-BE49-F238E27FC236}">
                <a16:creationId xmlns:a16="http://schemas.microsoft.com/office/drawing/2014/main" id="{C5C79C8C-4F2D-40CC-B7DF-D1ACF09A4CB2}"/>
              </a:ext>
            </a:extLst>
          </p:cNvPr>
          <p:cNvSpPr/>
          <p:nvPr/>
        </p:nvSpPr>
        <p:spPr>
          <a:xfrm>
            <a:off x="7449348" y="5686762"/>
            <a:ext cx="4514052" cy="1015663"/>
          </a:xfrm>
          <a:prstGeom prst="rect">
            <a:avLst/>
          </a:prstGeom>
          <a:solidFill>
            <a:schemeClr val="accent1">
              <a:lumMod val="20000"/>
              <a:lumOff val="80000"/>
            </a:schemeClr>
          </a:solidFill>
        </p:spPr>
        <p:txBody>
          <a:bodyPr wrap="square">
            <a:spAutoFit/>
          </a:bodyPr>
          <a:lstStyle/>
          <a:p>
            <a:pPr algn="ctr">
              <a:spcAft>
                <a:spcPts val="1000"/>
              </a:spcAft>
            </a:pPr>
            <a:r>
              <a:rPr lang="en-GB" sz="2000" i="1" dirty="0">
                <a:latin typeface="Times New Roman" panose="02020603050405020304" pitchFamily="18" charset="0"/>
                <a:ea typeface="Calibri" panose="020F0502020204030204" pitchFamily="34" charset="0"/>
                <a:cs typeface="Times New Roman" panose="02020603050405020304" pitchFamily="18" charset="0"/>
              </a:rPr>
              <a:t>Figure 11: Impact of Butterfly Care Homes (BC Care Providers Association, 2017)</a:t>
            </a:r>
          </a:p>
        </p:txBody>
      </p:sp>
      <p:pic>
        <p:nvPicPr>
          <p:cNvPr id="5" name="case studies">
            <a:hlinkClick r:id="" action="ppaction://media"/>
            <a:extLst>
              <a:ext uri="{FF2B5EF4-FFF2-40B4-BE49-F238E27FC236}">
                <a16:creationId xmlns:a16="http://schemas.microsoft.com/office/drawing/2014/main" id="{E85653A8-A339-E736-3EB0-7957546234B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767270521"/>
      </p:ext>
    </p:extLst>
  </p:cSld>
  <p:clrMapOvr>
    <a:masterClrMapping/>
  </p:clrMapOvr>
  <mc:AlternateContent xmlns:mc="http://schemas.openxmlformats.org/markup-compatibility/2006">
    <mc:Choice xmlns:p14="http://schemas.microsoft.com/office/powerpoint/2010/main" Requires="p14">
      <p:transition spd="slow" p14:dur="2000" advTm="55488"/>
    </mc:Choice>
    <mc:Fallback>
      <p:transition spd="slow" advTm="554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548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C1CFCD"/>
          </a:solidFill>
          <a:ln>
            <a:solidFill>
              <a:schemeClr val="tx1"/>
            </a:solidFill>
          </a:ln>
        </p:spPr>
        <p:txBody>
          <a:bodyPr>
            <a:normAutofit/>
          </a:bodyPr>
          <a:lstStyle/>
          <a:p>
            <a:pPr algn="ctr"/>
            <a:r>
              <a:rPr lang="en-US"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RECOMMENDATIONS FOR IMPROVEMENT</a:t>
            </a:r>
          </a:p>
        </p:txBody>
      </p:sp>
      <p:sp>
        <p:nvSpPr>
          <p:cNvPr id="3" name="Content Placeholder 2">
            <a:extLst>
              <a:ext uri="{FF2B5EF4-FFF2-40B4-BE49-F238E27FC236}">
                <a16:creationId xmlns:a16="http://schemas.microsoft.com/office/drawing/2014/main" id="{7BEAC523-DCC9-40D8-9EAC-62FCE3EB33CF}"/>
              </a:ext>
            </a:extLst>
          </p:cNvPr>
          <p:cNvSpPr>
            <a:spLocks noGrp="1"/>
          </p:cNvSpPr>
          <p:nvPr>
            <p:ph idx="1"/>
          </p:nvPr>
        </p:nvSpPr>
        <p:spPr>
          <a:xfrm>
            <a:off x="228600" y="1825625"/>
            <a:ext cx="6800850" cy="4876800"/>
          </a:xfrm>
          <a:solidFill>
            <a:srgbClr val="E5D6CA"/>
          </a:solidFill>
        </p:spPr>
        <p:txBody>
          <a:bodyPr anchor="ctr">
            <a:normAutofit lnSpcReduction="10000"/>
          </a:bodyPr>
          <a:lstStyle/>
          <a:p>
            <a:pPr>
              <a:lnSpc>
                <a:spcPct val="150000"/>
              </a:lnSpc>
            </a:pPr>
            <a:r>
              <a:rPr lang="en-US" sz="2000" dirty="0">
                <a:latin typeface="Times New Roman" panose="02020603050405020304" pitchFamily="18" charset="0"/>
                <a:cs typeface="Times New Roman" panose="02020603050405020304" pitchFamily="18" charset="0"/>
              </a:rPr>
              <a:t>Staff shortages can be reduced through training, retention, and better pay (Skills for Health, 2023).</a:t>
            </a:r>
          </a:p>
          <a:p>
            <a:pPr>
              <a:lnSpc>
                <a:spcPct val="150000"/>
              </a:lnSpc>
            </a:pPr>
            <a:r>
              <a:rPr lang="en-US" sz="2000" dirty="0">
                <a:latin typeface="Times New Roman" panose="02020603050405020304" pitchFamily="18" charset="0"/>
                <a:cs typeface="Times New Roman" panose="02020603050405020304" pitchFamily="18" charset="0"/>
              </a:rPr>
              <a:t>Better integration can improve care coordination (The King's Fund, 2025).</a:t>
            </a:r>
          </a:p>
          <a:p>
            <a:pPr>
              <a:lnSpc>
                <a:spcPct val="150000"/>
              </a:lnSpc>
            </a:pPr>
            <a:r>
              <a:rPr lang="en-US" sz="2000" dirty="0">
                <a:latin typeface="Times New Roman" panose="02020603050405020304" pitchFamily="18" charset="0"/>
                <a:cs typeface="Times New Roman" panose="02020603050405020304" pitchFamily="18" charset="0"/>
              </a:rPr>
              <a:t>Community activities and </a:t>
            </a:r>
            <a:r>
              <a:rPr lang="en-US" sz="2000" dirty="0" err="1">
                <a:latin typeface="Times New Roman" panose="02020603050405020304" pitchFamily="18" charset="0"/>
                <a:cs typeface="Times New Roman" panose="02020603050405020304" pitchFamily="18" charset="0"/>
              </a:rPr>
              <a:t>personalised</a:t>
            </a:r>
            <a:r>
              <a:rPr lang="en-US" sz="2000" dirty="0">
                <a:latin typeface="Times New Roman" panose="02020603050405020304" pitchFamily="18" charset="0"/>
                <a:cs typeface="Times New Roman" panose="02020603050405020304" pitchFamily="18" charset="0"/>
              </a:rPr>
              <a:t> care support active ageing and independence.</a:t>
            </a:r>
          </a:p>
          <a:p>
            <a:pPr>
              <a:lnSpc>
                <a:spcPct val="150000"/>
              </a:lnSpc>
            </a:pPr>
            <a:r>
              <a:rPr lang="en-US" sz="2000" dirty="0">
                <a:latin typeface="Times New Roman" panose="02020603050405020304" pitchFamily="18" charset="0"/>
                <a:cs typeface="Times New Roman" panose="02020603050405020304" pitchFamily="18" charset="0"/>
              </a:rPr>
              <a:t>Access to assessments and support services should be strengthened (GOV.UK, 2025).</a:t>
            </a:r>
          </a:p>
          <a:p>
            <a:pPr>
              <a:lnSpc>
                <a:spcPct val="150000"/>
              </a:lnSpc>
            </a:pPr>
            <a:r>
              <a:rPr lang="en-US" sz="2000" dirty="0">
                <a:latin typeface="Times New Roman" panose="02020603050405020304" pitchFamily="18" charset="0"/>
                <a:cs typeface="Times New Roman" panose="02020603050405020304" pitchFamily="18" charset="0"/>
              </a:rPr>
              <a:t>Government funding and inclusive technology can improve service access.</a:t>
            </a:r>
          </a:p>
        </p:txBody>
      </p:sp>
      <p:pic>
        <p:nvPicPr>
          <p:cNvPr id="10" name="Picture 9">
            <a:extLst>
              <a:ext uri="{FF2B5EF4-FFF2-40B4-BE49-F238E27FC236}">
                <a16:creationId xmlns:a16="http://schemas.microsoft.com/office/drawing/2014/main" id="{08B22EC2-ED35-4075-8D64-27F9E1D0B9BC}"/>
              </a:ext>
            </a:extLst>
          </p:cNvPr>
          <p:cNvPicPr/>
          <p:nvPr/>
        </p:nvPicPr>
        <p:blipFill>
          <a:blip r:embed="rId5">
            <a:extLst>
              <a:ext uri="{28A0092B-C50C-407E-A947-70E740481C1C}">
                <a14:useLocalDpi xmlns:a14="http://schemas.microsoft.com/office/drawing/2010/main" val="0"/>
              </a:ext>
            </a:extLst>
          </a:blip>
          <a:srcRect/>
          <a:stretch>
            <a:fillRect/>
          </a:stretch>
        </p:blipFill>
        <p:spPr bwMode="auto">
          <a:xfrm>
            <a:off x="7236009" y="1825625"/>
            <a:ext cx="4727391" cy="2491194"/>
          </a:xfrm>
          <a:prstGeom prst="rect">
            <a:avLst/>
          </a:prstGeom>
          <a:noFill/>
        </p:spPr>
      </p:pic>
      <p:sp>
        <p:nvSpPr>
          <p:cNvPr id="4" name="Rectangle 3">
            <a:extLst>
              <a:ext uri="{FF2B5EF4-FFF2-40B4-BE49-F238E27FC236}">
                <a16:creationId xmlns:a16="http://schemas.microsoft.com/office/drawing/2014/main" id="{51500D45-569D-4EFB-B5E4-DDD809BABF43}"/>
              </a:ext>
            </a:extLst>
          </p:cNvPr>
          <p:cNvSpPr/>
          <p:nvPr/>
        </p:nvSpPr>
        <p:spPr>
          <a:xfrm>
            <a:off x="7236008" y="4342330"/>
            <a:ext cx="4727391" cy="369332"/>
          </a:xfrm>
          <a:prstGeom prst="rect">
            <a:avLst/>
          </a:prstGeom>
          <a:solidFill>
            <a:schemeClr val="accent1">
              <a:lumMod val="20000"/>
              <a:lumOff val="80000"/>
            </a:schemeClr>
          </a:solidFill>
        </p:spPr>
        <p:txBody>
          <a:bodyPr wrap="square">
            <a:spAutoFit/>
          </a:bodyPr>
          <a:lstStyle/>
          <a:p>
            <a:pPr algn="ctr">
              <a:spcAft>
                <a:spcPts val="1000"/>
              </a:spcAft>
            </a:pPr>
            <a:r>
              <a:rPr lang="en-GB" i="1" dirty="0">
                <a:latin typeface="Times New Roman" panose="02020603050405020304" pitchFamily="18" charset="0"/>
                <a:ea typeface="Calibri" panose="020F0502020204030204" pitchFamily="34" charset="0"/>
                <a:cs typeface="Times New Roman" panose="02020603050405020304" pitchFamily="18" charset="0"/>
              </a:rPr>
              <a:t>Figure 12: Nursing Shortages (</a:t>
            </a:r>
            <a:r>
              <a:rPr lang="en-GB" i="1" dirty="0" err="1">
                <a:latin typeface="Times New Roman" panose="02020603050405020304" pitchFamily="18" charset="0"/>
                <a:ea typeface="Calibri" panose="020F0502020204030204" pitchFamily="34" charset="0"/>
                <a:cs typeface="Times New Roman" panose="02020603050405020304" pitchFamily="18" charset="0"/>
              </a:rPr>
              <a:t>Triggle</a:t>
            </a:r>
            <a:r>
              <a:rPr lang="en-GB" i="1" dirty="0">
                <a:latin typeface="Times New Roman" panose="02020603050405020304" pitchFamily="18" charset="0"/>
                <a:ea typeface="Calibri" panose="020F0502020204030204" pitchFamily="34" charset="0"/>
                <a:cs typeface="Times New Roman" panose="02020603050405020304" pitchFamily="18" charset="0"/>
              </a:rPr>
              <a:t>, 2019)</a:t>
            </a:r>
          </a:p>
        </p:txBody>
      </p:sp>
      <p:pic>
        <p:nvPicPr>
          <p:cNvPr id="11" name="Picture 10" descr="https://assets.publishing.service.gov.uk/media/56d6c18f40f0b60376000003/14-Safegarding-adults-board-partnerships.jpg">
            <a:extLst>
              <a:ext uri="{FF2B5EF4-FFF2-40B4-BE49-F238E27FC236}">
                <a16:creationId xmlns:a16="http://schemas.microsoft.com/office/drawing/2014/main" id="{F3C6B461-B2DF-41B5-AA67-4D16D749B36E}"/>
              </a:ext>
            </a:extLst>
          </p:cNvPr>
          <p:cNvPicPr/>
          <p:nvPr/>
        </p:nvPicPr>
        <p:blipFill>
          <a:blip r:embed="rId6" cstate="print">
            <a:extLst>
              <a:ext uri="{28A0092B-C50C-407E-A947-70E740481C1C}">
                <a14:useLocalDpi xmlns:a14="http://schemas.microsoft.com/office/drawing/2010/main" val="0"/>
              </a:ext>
            </a:extLst>
          </a:blip>
          <a:stretch>
            <a:fillRect/>
          </a:stretch>
        </p:blipFill>
        <p:spPr bwMode="auto">
          <a:xfrm>
            <a:off x="7236008" y="4737172"/>
            <a:ext cx="3013777" cy="2031325"/>
          </a:xfrm>
          <a:prstGeom prst="rect">
            <a:avLst/>
          </a:prstGeom>
          <a:noFill/>
          <a:ln>
            <a:noFill/>
          </a:ln>
        </p:spPr>
      </p:pic>
      <p:sp>
        <p:nvSpPr>
          <p:cNvPr id="5" name="Rectangle 4">
            <a:extLst>
              <a:ext uri="{FF2B5EF4-FFF2-40B4-BE49-F238E27FC236}">
                <a16:creationId xmlns:a16="http://schemas.microsoft.com/office/drawing/2014/main" id="{ECFE3246-7BF9-4FBF-9F35-B9196ADB1CDC}"/>
              </a:ext>
            </a:extLst>
          </p:cNvPr>
          <p:cNvSpPr/>
          <p:nvPr/>
        </p:nvSpPr>
        <p:spPr>
          <a:xfrm>
            <a:off x="10249785" y="4737173"/>
            <a:ext cx="1713613" cy="2031325"/>
          </a:xfrm>
          <a:prstGeom prst="rect">
            <a:avLst/>
          </a:prstGeom>
          <a:solidFill>
            <a:schemeClr val="accent1">
              <a:lumMod val="20000"/>
              <a:lumOff val="80000"/>
            </a:schemeClr>
          </a:solidFill>
        </p:spPr>
        <p:txBody>
          <a:bodyPr wrap="square">
            <a:spAutoFit/>
          </a:bodyPr>
          <a:lstStyle/>
          <a:p>
            <a:pPr algn="ctr">
              <a:spcAft>
                <a:spcPts val="1000"/>
              </a:spcAft>
            </a:pPr>
            <a:r>
              <a:rPr lang="en-GB" i="1" dirty="0">
                <a:latin typeface="Times New Roman" panose="02020603050405020304" pitchFamily="18" charset="0"/>
                <a:ea typeface="Calibri" panose="020F0502020204030204" pitchFamily="34" charset="0"/>
                <a:cs typeface="Times New Roman" panose="02020603050405020304" pitchFamily="18" charset="0"/>
              </a:rPr>
              <a:t>Figure 13: Safeguarding Adults (Care and Support Statutory Guidance, 2025)</a:t>
            </a:r>
          </a:p>
        </p:txBody>
      </p:sp>
      <p:pic>
        <p:nvPicPr>
          <p:cNvPr id="6" name="recommendation">
            <a:hlinkClick r:id="" action="ppaction://media"/>
            <a:extLst>
              <a:ext uri="{FF2B5EF4-FFF2-40B4-BE49-F238E27FC236}">
                <a16:creationId xmlns:a16="http://schemas.microsoft.com/office/drawing/2014/main" id="{A63556EE-13FB-91E9-3485-F0B2FE699B7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762703618"/>
      </p:ext>
    </p:extLst>
  </p:cSld>
  <p:clrMapOvr>
    <a:masterClrMapping/>
  </p:clrMapOvr>
  <mc:AlternateContent xmlns:mc="http://schemas.openxmlformats.org/markup-compatibility/2006">
    <mc:Choice xmlns:p14="http://schemas.microsoft.com/office/powerpoint/2010/main" Requires="p14">
      <p:transition spd="slow" p14:dur="2000" advTm="52652"/>
    </mc:Choice>
    <mc:Fallback>
      <p:transition spd="slow" advTm="526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65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C1CFCD"/>
          </a:solidFill>
          <a:ln>
            <a:solidFill>
              <a:schemeClr val="tx1"/>
            </a:solidFill>
          </a:ln>
        </p:spPr>
        <p:txBody>
          <a:bodyPr/>
          <a:lstStyle/>
          <a:p>
            <a:pPr algn="ctr"/>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7BEAC523-DCC9-40D8-9EAC-62FCE3EB33CF}"/>
              </a:ext>
            </a:extLst>
          </p:cNvPr>
          <p:cNvSpPr>
            <a:spLocks noGrp="1"/>
          </p:cNvSpPr>
          <p:nvPr>
            <p:ph idx="1"/>
          </p:nvPr>
        </p:nvSpPr>
        <p:spPr>
          <a:xfrm>
            <a:off x="2695575" y="1799303"/>
            <a:ext cx="6800850" cy="4903121"/>
          </a:xfrm>
          <a:solidFill>
            <a:srgbClr val="E5D6CA"/>
          </a:solidFill>
        </p:spPr>
        <p:txBody>
          <a:bodyPr anchor="ctr">
            <a:normAutofit/>
          </a:bodyPr>
          <a:lstStyle/>
          <a:p>
            <a:pPr>
              <a:lnSpc>
                <a:spcPct val="150000"/>
              </a:lnSpc>
            </a:pPr>
            <a:r>
              <a:rPr lang="en-US" sz="2000" dirty="0">
                <a:latin typeface="Times New Roman" panose="02020603050405020304" pitchFamily="18" charset="0"/>
                <a:cs typeface="Times New Roman" panose="02020603050405020304" pitchFamily="18" charset="0"/>
              </a:rPr>
              <a:t>Older people have diverse physical, emotional, and social care needs.</a:t>
            </a:r>
          </a:p>
          <a:p>
            <a:pPr>
              <a:lnSpc>
                <a:spcPct val="150000"/>
              </a:lnSpc>
            </a:pPr>
            <a:r>
              <a:rPr lang="en-US" sz="2000" dirty="0">
                <a:latin typeface="Times New Roman" panose="02020603050405020304" pitchFamily="18" charset="0"/>
                <a:cs typeface="Times New Roman" panose="02020603050405020304" pitchFamily="18" charset="0"/>
              </a:rPr>
              <a:t>Policies promote person-centred and integrated care (Care Act 2014; NHS Long Term Plan).</a:t>
            </a:r>
          </a:p>
          <a:p>
            <a:pPr>
              <a:lnSpc>
                <a:spcPct val="150000"/>
              </a:lnSpc>
            </a:pPr>
            <a:r>
              <a:rPr lang="en-US" sz="2000" dirty="0">
                <a:latin typeface="Times New Roman" panose="02020603050405020304" pitchFamily="18" charset="0"/>
                <a:cs typeface="Times New Roman" panose="02020603050405020304" pitchFamily="18" charset="0"/>
              </a:rPr>
              <a:t>Ageing theories help guide care and service delivery.</a:t>
            </a:r>
          </a:p>
          <a:p>
            <a:pPr>
              <a:lnSpc>
                <a:spcPct val="150000"/>
              </a:lnSpc>
            </a:pPr>
            <a:r>
              <a:rPr lang="en-US" sz="2000" dirty="0">
                <a:latin typeface="Times New Roman" panose="02020603050405020304" pitchFamily="18" charset="0"/>
                <a:cs typeface="Times New Roman" panose="02020603050405020304" pitchFamily="18" charset="0"/>
              </a:rPr>
              <a:t>Technology can improve independence and monitoring but faces barriers.</a:t>
            </a:r>
          </a:p>
          <a:p>
            <a:pPr>
              <a:lnSpc>
                <a:spcPct val="150000"/>
              </a:lnSpc>
            </a:pPr>
            <a:r>
              <a:rPr lang="en-US" sz="2000" dirty="0">
                <a:latin typeface="Times New Roman" panose="02020603050405020304" pitchFamily="18" charset="0"/>
                <a:cs typeface="Times New Roman" panose="02020603050405020304" pitchFamily="18" charset="0"/>
              </a:rPr>
              <a:t>Sustainable care requires integration, technology, and reduced digital exclusion.</a:t>
            </a:r>
          </a:p>
        </p:txBody>
      </p:sp>
      <p:pic>
        <p:nvPicPr>
          <p:cNvPr id="4" name="conclusion">
            <a:hlinkClick r:id="" action="ppaction://media"/>
            <a:extLst>
              <a:ext uri="{FF2B5EF4-FFF2-40B4-BE49-F238E27FC236}">
                <a16:creationId xmlns:a16="http://schemas.microsoft.com/office/drawing/2014/main" id="{AF647D38-D169-6B65-19CF-EE77BDC96F1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981030026"/>
      </p:ext>
    </p:extLst>
  </p:cSld>
  <p:clrMapOvr>
    <a:masterClrMapping/>
  </p:clrMapOvr>
  <mc:AlternateContent xmlns:mc="http://schemas.openxmlformats.org/markup-compatibility/2006">
    <mc:Choice xmlns:p14="http://schemas.microsoft.com/office/powerpoint/2010/main" Requires="p14">
      <p:transition spd="slow" p14:dur="2000" advTm="42397"/>
    </mc:Choice>
    <mc:Fallback>
      <p:transition spd="slow" advTm="423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239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6EF72-8A26-4FCF-906A-51B627F56BB3}"/>
              </a:ext>
            </a:extLst>
          </p:cNvPr>
          <p:cNvSpPr>
            <a:spLocks noGrp="1"/>
          </p:cNvSpPr>
          <p:nvPr>
            <p:ph type="title"/>
          </p:nvPr>
        </p:nvSpPr>
        <p:spPr>
          <a:xfrm>
            <a:off x="0" y="63975"/>
            <a:ext cx="12192000" cy="667545"/>
          </a:xfrm>
          <a:solidFill>
            <a:srgbClr val="C1CFCD"/>
          </a:solidFill>
          <a:ln>
            <a:solidFill>
              <a:schemeClr val="tx1"/>
            </a:solidFill>
          </a:ln>
        </p:spPr>
        <p:txBody>
          <a:bodyPr>
            <a:normAutofit/>
          </a:bodyPr>
          <a:lstStyle/>
          <a:p>
            <a:pPr algn="ctr"/>
            <a:r>
              <a:rPr lang="en-US" sz="3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REFERENCES </a:t>
            </a:r>
          </a:p>
        </p:txBody>
      </p:sp>
      <p:sp>
        <p:nvSpPr>
          <p:cNvPr id="3" name="Content Placeholder 2">
            <a:extLst>
              <a:ext uri="{FF2B5EF4-FFF2-40B4-BE49-F238E27FC236}">
                <a16:creationId xmlns:a16="http://schemas.microsoft.com/office/drawing/2014/main" id="{AAEFC4DC-70E4-437A-A6B3-D00A371BDF6C}"/>
              </a:ext>
            </a:extLst>
          </p:cNvPr>
          <p:cNvSpPr>
            <a:spLocks noGrp="1"/>
          </p:cNvSpPr>
          <p:nvPr>
            <p:ph idx="1"/>
          </p:nvPr>
        </p:nvSpPr>
        <p:spPr>
          <a:xfrm>
            <a:off x="152400" y="784859"/>
            <a:ext cx="11906250" cy="6009166"/>
          </a:xfrm>
          <a:solidFill>
            <a:srgbClr val="E5D6CA"/>
          </a:solidFill>
        </p:spPr>
        <p:txBody>
          <a:bodyPr anchor="ctr">
            <a:normAutofit lnSpcReduction="10000"/>
          </a:bodyPr>
          <a:lstStyle/>
          <a:p>
            <a:pPr marL="457200" marR="0" indent="-457200">
              <a:lnSpc>
                <a:spcPct val="100000"/>
              </a:lnSpc>
              <a:spcBef>
                <a:spcPts val="0"/>
              </a:spcBef>
            </a:pPr>
            <a:r>
              <a:rPr lang="en-US" sz="1000" dirty="0">
                <a:latin typeface="Times New Roman" panose="02020603050405020304" pitchFamily="18" charset="0"/>
                <a:ea typeface="Calibri" panose="020F0502020204030204" pitchFamily="34" charset="0"/>
                <a:cs typeface="Times New Roman" panose="02020603050405020304" pitchFamily="18" charset="0"/>
              </a:rPr>
              <a:t>BC Care Providers Association. (2017). </a:t>
            </a:r>
            <a:r>
              <a:rPr lang="en-US" sz="1000" i="1" dirty="0">
                <a:latin typeface="Times New Roman" panose="02020603050405020304" pitchFamily="18" charset="0"/>
                <a:ea typeface="Calibri" panose="020F0502020204030204" pitchFamily="34" charset="0"/>
                <a:cs typeface="Times New Roman" panose="02020603050405020304" pitchFamily="18" charset="0"/>
              </a:rPr>
              <a:t>The butterfly effect: Changing dementia care in British Columbia</a:t>
            </a:r>
            <a:r>
              <a:rPr lang="en-US" sz="1000" dirty="0">
                <a:latin typeface="Times New Roman" panose="02020603050405020304" pitchFamily="18" charset="0"/>
                <a:ea typeface="Calibri" panose="020F0502020204030204" pitchFamily="34" charset="0"/>
                <a:cs typeface="Times New Roman" panose="02020603050405020304" pitchFamily="18" charset="0"/>
              </a:rPr>
              <a:t>. </a:t>
            </a:r>
            <a:r>
              <a:rPr lang="en-US" sz="1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https://bccare.ca/2017/10/the-butterfly-effect-changing-dementia-care-in-british-columbia/</a:t>
            </a:r>
            <a:r>
              <a:rPr lang="en-US" sz="1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rPr>
              <a:t> </a:t>
            </a:r>
            <a:r>
              <a:rPr lang="en-GB" sz="1000" dirty="0">
                <a:latin typeface="Times New Roman" panose="02020603050405020304" pitchFamily="18" charset="0"/>
                <a:ea typeface="Calibri" panose="020F0502020204030204" pitchFamily="34" charset="0"/>
                <a:cs typeface="Times New Roman" panose="02020603050405020304" pitchFamily="18" charset="0"/>
              </a:rPr>
              <a:t>[Accessed 17 Jun. 2026].</a:t>
            </a:r>
          </a:p>
          <a:p>
            <a:pPr marL="457200" marR="0" indent="-457200">
              <a:lnSpc>
                <a:spcPct val="100000"/>
              </a:lnSpc>
              <a:spcBef>
                <a:spcPts val="0"/>
              </a:spcBef>
            </a:pPr>
            <a:r>
              <a:rPr lang="en-GB" sz="1000" dirty="0">
                <a:latin typeface="Times New Roman" panose="02020603050405020304" pitchFamily="18" charset="0"/>
                <a:ea typeface="Calibri" panose="020F0502020204030204" pitchFamily="34" charset="0"/>
                <a:cs typeface="Times New Roman" panose="02020603050405020304" pitchFamily="18" charset="0"/>
              </a:rPr>
              <a:t>Byrne, G., Keogh, B. and Daly, L., 2022. Self-management support for older adults with chronic illness: implications for nursing practice. </a:t>
            </a:r>
            <a:r>
              <a:rPr lang="en-GB" sz="1000" i="1" dirty="0">
                <a:latin typeface="Times New Roman" panose="02020603050405020304" pitchFamily="18" charset="0"/>
                <a:ea typeface="Calibri" panose="020F0502020204030204" pitchFamily="34" charset="0"/>
                <a:cs typeface="Times New Roman" panose="02020603050405020304" pitchFamily="18" charset="0"/>
              </a:rPr>
              <a:t>British Journal of Nursing</a:t>
            </a:r>
            <a:r>
              <a:rPr lang="en-GB" sz="1000" dirty="0">
                <a:latin typeface="Times New Roman" panose="02020603050405020304" pitchFamily="18" charset="0"/>
                <a:ea typeface="Calibri" panose="020F0502020204030204" pitchFamily="34" charset="0"/>
                <a:cs typeface="Times New Roman" panose="02020603050405020304" pitchFamily="18" charset="0"/>
              </a:rPr>
              <a:t>, </a:t>
            </a:r>
            <a:r>
              <a:rPr lang="en-GB" sz="1000" i="1" dirty="0">
                <a:latin typeface="Times New Roman" panose="02020603050405020304" pitchFamily="18" charset="0"/>
                <a:ea typeface="Calibri" panose="020F0502020204030204" pitchFamily="34" charset="0"/>
                <a:cs typeface="Times New Roman" panose="02020603050405020304" pitchFamily="18" charset="0"/>
              </a:rPr>
              <a:t>31</a:t>
            </a:r>
            <a:r>
              <a:rPr lang="en-GB" sz="1000" dirty="0">
                <a:latin typeface="Times New Roman" panose="02020603050405020304" pitchFamily="18" charset="0"/>
                <a:ea typeface="Calibri" panose="020F0502020204030204" pitchFamily="34" charset="0"/>
                <a:cs typeface="Times New Roman" panose="02020603050405020304" pitchFamily="18" charset="0"/>
              </a:rPr>
              <a:t>(2), pp.86-94.</a:t>
            </a:r>
          </a:p>
          <a:p>
            <a:pPr marL="457200" marR="0" indent="-457200">
              <a:lnSpc>
                <a:spcPct val="100000"/>
              </a:lnSpc>
              <a:spcBef>
                <a:spcPts val="0"/>
              </a:spcBef>
            </a:pPr>
            <a:r>
              <a:rPr lang="en-GB" sz="1000" dirty="0">
                <a:latin typeface="Times New Roman" panose="02020603050405020304" pitchFamily="18" charset="0"/>
                <a:ea typeface="Calibri" panose="020F0502020204030204" pitchFamily="34" charset="0"/>
                <a:cs typeface="Times New Roman" panose="02020603050405020304" pitchFamily="18" charset="0"/>
              </a:rPr>
              <a:t>Callaway, J., </a:t>
            </a:r>
            <a:r>
              <a:rPr lang="en-GB" sz="1000" dirty="0" err="1">
                <a:latin typeface="Times New Roman" panose="02020603050405020304" pitchFamily="18" charset="0"/>
                <a:ea typeface="Calibri" panose="020F0502020204030204" pitchFamily="34" charset="0"/>
                <a:cs typeface="Times New Roman" panose="02020603050405020304" pitchFamily="18" charset="0"/>
              </a:rPr>
              <a:t>Strozza</a:t>
            </a:r>
            <a:r>
              <a:rPr lang="en-GB" sz="1000" dirty="0">
                <a:latin typeface="Times New Roman" panose="02020603050405020304" pitchFamily="18" charset="0"/>
                <a:ea typeface="Calibri" panose="020F0502020204030204" pitchFamily="34" charset="0"/>
                <a:cs typeface="Times New Roman" panose="02020603050405020304" pitchFamily="18" charset="0"/>
              </a:rPr>
              <a:t>, C., Christensen, K., </a:t>
            </a:r>
            <a:r>
              <a:rPr lang="en-GB" sz="1000" dirty="0" err="1">
                <a:latin typeface="Times New Roman" panose="02020603050405020304" pitchFamily="18" charset="0"/>
                <a:ea typeface="Calibri" panose="020F0502020204030204" pitchFamily="34" charset="0"/>
                <a:cs typeface="Times New Roman" panose="02020603050405020304" pitchFamily="18" charset="0"/>
              </a:rPr>
              <a:t>Doblhammer</a:t>
            </a:r>
            <a:r>
              <a:rPr lang="en-GB" sz="1000" dirty="0">
                <a:latin typeface="Times New Roman" panose="02020603050405020304" pitchFamily="18" charset="0"/>
                <a:ea typeface="Calibri" panose="020F0502020204030204" pitchFamily="34" charset="0"/>
                <a:cs typeface="Times New Roman" panose="02020603050405020304" pitchFamily="18" charset="0"/>
              </a:rPr>
              <a:t>, G., Rau, R. and </a:t>
            </a:r>
            <a:r>
              <a:rPr lang="en-GB" sz="1000" dirty="0" err="1">
                <a:latin typeface="Times New Roman" panose="02020603050405020304" pitchFamily="18" charset="0"/>
                <a:ea typeface="Calibri" panose="020F0502020204030204" pitchFamily="34" charset="0"/>
                <a:cs typeface="Times New Roman" panose="02020603050405020304" pitchFamily="18" charset="0"/>
              </a:rPr>
              <a:t>Søgaard</a:t>
            </a:r>
            <a:r>
              <a:rPr lang="en-GB" sz="1000" dirty="0">
                <a:latin typeface="Times New Roman" panose="02020603050405020304" pitchFamily="18" charset="0"/>
                <a:ea typeface="Calibri" panose="020F0502020204030204" pitchFamily="34" charset="0"/>
                <a:cs typeface="Times New Roman" panose="02020603050405020304" pitchFamily="18" charset="0"/>
              </a:rPr>
              <a:t>, J. (2025). Ageing populations: new challenges in longevity. BMC public health, 25(1), p.4395.</a:t>
            </a:r>
          </a:p>
          <a:p>
            <a:pPr marL="457200" marR="0" indent="-457200">
              <a:lnSpc>
                <a:spcPct val="100000"/>
              </a:lnSpc>
              <a:spcBef>
                <a:spcPts val="0"/>
              </a:spcBef>
            </a:pPr>
            <a:r>
              <a:rPr lang="en-GB" sz="1000" dirty="0">
                <a:latin typeface="Times New Roman" panose="02020603050405020304" pitchFamily="18" charset="0"/>
                <a:ea typeface="Calibri" panose="020F0502020204030204" pitchFamily="34" charset="0"/>
                <a:cs typeface="Times New Roman" panose="02020603050405020304" pitchFamily="18" charset="0"/>
              </a:rPr>
              <a:t>Cartwright, M., Hirani, S.P., </a:t>
            </a:r>
            <a:r>
              <a:rPr lang="en-GB" sz="1000" dirty="0" err="1">
                <a:latin typeface="Times New Roman" panose="02020603050405020304" pitchFamily="18" charset="0"/>
                <a:ea typeface="Calibri" panose="020F0502020204030204" pitchFamily="34" charset="0"/>
                <a:cs typeface="Times New Roman" panose="02020603050405020304" pitchFamily="18" charset="0"/>
              </a:rPr>
              <a:t>Rixon</a:t>
            </a:r>
            <a:r>
              <a:rPr lang="en-GB" sz="1000" dirty="0">
                <a:latin typeface="Times New Roman" panose="02020603050405020304" pitchFamily="18" charset="0"/>
                <a:ea typeface="Calibri" panose="020F0502020204030204" pitchFamily="34" charset="0"/>
                <a:cs typeface="Times New Roman" panose="02020603050405020304" pitchFamily="18" charset="0"/>
              </a:rPr>
              <a:t>, L., Beynon, M., Doll, H., Bower, P., </a:t>
            </a:r>
            <a:r>
              <a:rPr lang="en-GB" sz="1000" dirty="0" err="1">
                <a:latin typeface="Times New Roman" panose="02020603050405020304" pitchFamily="18" charset="0"/>
                <a:ea typeface="Calibri" panose="020F0502020204030204" pitchFamily="34" charset="0"/>
                <a:cs typeface="Times New Roman" panose="02020603050405020304" pitchFamily="18" charset="0"/>
              </a:rPr>
              <a:t>Bardsley</a:t>
            </a:r>
            <a:r>
              <a:rPr lang="en-GB" sz="1000" dirty="0">
                <a:latin typeface="Times New Roman" panose="02020603050405020304" pitchFamily="18" charset="0"/>
                <a:ea typeface="Calibri" panose="020F0502020204030204" pitchFamily="34" charset="0"/>
                <a:cs typeface="Times New Roman" panose="02020603050405020304" pitchFamily="18" charset="0"/>
              </a:rPr>
              <a:t>, M., </a:t>
            </a:r>
            <a:r>
              <a:rPr lang="en-GB" sz="1000" dirty="0" err="1">
                <a:latin typeface="Times New Roman" panose="02020603050405020304" pitchFamily="18" charset="0"/>
                <a:ea typeface="Calibri" panose="020F0502020204030204" pitchFamily="34" charset="0"/>
                <a:cs typeface="Times New Roman" panose="02020603050405020304" pitchFamily="18" charset="0"/>
              </a:rPr>
              <a:t>Steventon</a:t>
            </a:r>
            <a:r>
              <a:rPr lang="en-GB" sz="1000" dirty="0">
                <a:latin typeface="Times New Roman" panose="02020603050405020304" pitchFamily="18" charset="0"/>
                <a:ea typeface="Calibri" panose="020F0502020204030204" pitchFamily="34" charset="0"/>
                <a:cs typeface="Times New Roman" panose="02020603050405020304" pitchFamily="18" charset="0"/>
              </a:rPr>
              <a:t>, A., Knapp, M., Henderson, C. and Rogers, A., (2013). Effect of telehealth on quality of life and psychological outcomes over 12 months (Whole Systems Demonstrator telehealth questionnaire study): nested study of patient reported outcomes in a pragmatic, cluster randomised controlled trial. </a:t>
            </a:r>
            <a:r>
              <a:rPr lang="en-GB" sz="1000" i="1" dirty="0" err="1">
                <a:latin typeface="Times New Roman" panose="02020603050405020304" pitchFamily="18" charset="0"/>
                <a:ea typeface="Calibri" panose="020F0502020204030204" pitchFamily="34" charset="0"/>
                <a:cs typeface="Times New Roman" panose="02020603050405020304" pitchFamily="18" charset="0"/>
              </a:rPr>
              <a:t>Bmj</a:t>
            </a:r>
            <a:r>
              <a:rPr lang="en-GB" sz="1000" dirty="0">
                <a:latin typeface="Times New Roman" panose="02020603050405020304" pitchFamily="18" charset="0"/>
                <a:ea typeface="Calibri" panose="020F0502020204030204" pitchFamily="34" charset="0"/>
                <a:cs typeface="Times New Roman" panose="02020603050405020304" pitchFamily="18" charset="0"/>
              </a:rPr>
              <a:t>, </a:t>
            </a:r>
            <a:r>
              <a:rPr lang="en-GB" sz="1000" i="1" dirty="0">
                <a:latin typeface="Times New Roman" panose="02020603050405020304" pitchFamily="18" charset="0"/>
                <a:ea typeface="Calibri" panose="020F0502020204030204" pitchFamily="34" charset="0"/>
                <a:cs typeface="Times New Roman" panose="02020603050405020304" pitchFamily="18" charset="0"/>
              </a:rPr>
              <a:t>346</a:t>
            </a:r>
            <a:r>
              <a:rPr lang="en-GB" sz="1000" dirty="0">
                <a:latin typeface="Times New Roman" panose="02020603050405020304" pitchFamily="18" charset="0"/>
                <a:ea typeface="Calibri" panose="020F0502020204030204" pitchFamily="34" charset="0"/>
                <a:cs typeface="Times New Roman" panose="02020603050405020304" pitchFamily="18" charset="0"/>
              </a:rPr>
              <a:t>.</a:t>
            </a:r>
          </a:p>
          <a:p>
            <a:pPr marL="457200" marR="0" indent="-457200">
              <a:lnSpc>
                <a:spcPct val="100000"/>
              </a:lnSpc>
              <a:spcBef>
                <a:spcPts val="0"/>
              </a:spcBef>
            </a:pPr>
            <a:r>
              <a:rPr lang="en-US" sz="1000" dirty="0">
                <a:latin typeface="Times New Roman" panose="02020603050405020304" pitchFamily="18" charset="0"/>
                <a:ea typeface="Calibri" panose="020F0502020204030204" pitchFamily="34" charset="0"/>
                <a:cs typeface="Times New Roman" panose="02020603050405020304" pitchFamily="18" charset="0"/>
              </a:rPr>
              <a:t>Centre for Ageing Better. (2025). </a:t>
            </a:r>
            <a:r>
              <a:rPr lang="en-US" sz="1000" i="1" dirty="0">
                <a:latin typeface="Times New Roman" panose="02020603050405020304" pitchFamily="18" charset="0"/>
                <a:ea typeface="Calibri" panose="020F0502020204030204" pitchFamily="34" charset="0"/>
                <a:cs typeface="Times New Roman" panose="02020603050405020304" pitchFamily="18" charset="0"/>
              </a:rPr>
              <a:t>Our ageing population: The State of Ageing 2025</a:t>
            </a:r>
            <a:r>
              <a:rPr lang="en-US" sz="1000" dirty="0">
                <a:latin typeface="Times New Roman" panose="02020603050405020304" pitchFamily="18" charset="0"/>
                <a:ea typeface="Calibri" panose="020F0502020204030204" pitchFamily="34" charset="0"/>
                <a:cs typeface="Times New Roman" panose="02020603050405020304" pitchFamily="18" charset="0"/>
              </a:rPr>
              <a:t>. </a:t>
            </a:r>
            <a:r>
              <a:rPr lang="en-US" sz="1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https://ageing-better.org.uk/our-ageing-population-state-ageing-2025</a:t>
            </a:r>
            <a:r>
              <a:rPr lang="en-US" sz="1000" dirty="0">
                <a:latin typeface="Times New Roman" panose="02020603050405020304" pitchFamily="18" charset="0"/>
                <a:ea typeface="Calibri" panose="020F0502020204030204" pitchFamily="34" charset="0"/>
                <a:cs typeface="Times New Roman" panose="02020603050405020304" pitchFamily="18" charset="0"/>
              </a:rPr>
              <a:t> </a:t>
            </a:r>
            <a:r>
              <a:rPr lang="en-GB" sz="1000" dirty="0">
                <a:latin typeface="Times New Roman" panose="02020603050405020304" pitchFamily="18" charset="0"/>
                <a:ea typeface="Calibri" panose="020F0502020204030204" pitchFamily="34" charset="0"/>
                <a:cs typeface="Times New Roman" panose="02020603050405020304" pitchFamily="18" charset="0"/>
              </a:rPr>
              <a:t>[Accessed 17 Jun. 2026].</a:t>
            </a:r>
          </a:p>
          <a:p>
            <a:pPr marL="457200" marR="0" indent="-457200">
              <a:lnSpc>
                <a:spcPct val="100000"/>
              </a:lnSpc>
              <a:spcBef>
                <a:spcPts val="0"/>
              </a:spcBef>
            </a:pPr>
            <a:r>
              <a:rPr lang="en-GB" sz="1000" dirty="0" err="1">
                <a:latin typeface="Times New Roman" panose="02020603050405020304" pitchFamily="18" charset="0"/>
                <a:ea typeface="Calibri" panose="020F0502020204030204" pitchFamily="34" charset="0"/>
                <a:cs typeface="Times New Roman" panose="02020603050405020304" pitchFamily="18" charset="0"/>
              </a:rPr>
              <a:t>Chinnaraju</a:t>
            </a:r>
            <a:r>
              <a:rPr lang="en-GB" sz="1000" dirty="0">
                <a:latin typeface="Times New Roman" panose="02020603050405020304" pitchFamily="18" charset="0"/>
                <a:ea typeface="Calibri" panose="020F0502020204030204" pitchFamily="34" charset="0"/>
                <a:cs typeface="Times New Roman" panose="02020603050405020304" pitchFamily="18" charset="0"/>
              </a:rPr>
              <a:t>, A. (2025). Explainable AI (XAI) for trustworthy and transparent decision-making: A theoretical framework for AI interpretability. </a:t>
            </a:r>
            <a:r>
              <a:rPr lang="en-GB" sz="1000" i="1" dirty="0">
                <a:latin typeface="Times New Roman" panose="02020603050405020304" pitchFamily="18" charset="0"/>
                <a:ea typeface="Calibri" panose="020F0502020204030204" pitchFamily="34" charset="0"/>
                <a:cs typeface="Times New Roman" panose="02020603050405020304" pitchFamily="18" charset="0"/>
              </a:rPr>
              <a:t>World Journal of Advanced Engineering Technology and Sciences</a:t>
            </a:r>
            <a:r>
              <a:rPr lang="en-GB" sz="1000" dirty="0">
                <a:latin typeface="Times New Roman" panose="02020603050405020304" pitchFamily="18" charset="0"/>
                <a:ea typeface="Calibri" panose="020F0502020204030204" pitchFamily="34" charset="0"/>
                <a:cs typeface="Times New Roman" panose="02020603050405020304" pitchFamily="18" charset="0"/>
              </a:rPr>
              <a:t>, </a:t>
            </a:r>
            <a:r>
              <a:rPr lang="en-GB" sz="1000" i="1" dirty="0">
                <a:latin typeface="Times New Roman" panose="02020603050405020304" pitchFamily="18" charset="0"/>
                <a:ea typeface="Calibri" panose="020F0502020204030204" pitchFamily="34" charset="0"/>
                <a:cs typeface="Times New Roman" panose="02020603050405020304" pitchFamily="18" charset="0"/>
              </a:rPr>
              <a:t>14</a:t>
            </a:r>
            <a:r>
              <a:rPr lang="en-GB" sz="1000" dirty="0">
                <a:latin typeface="Times New Roman" panose="02020603050405020304" pitchFamily="18" charset="0"/>
                <a:ea typeface="Calibri" panose="020F0502020204030204" pitchFamily="34" charset="0"/>
                <a:cs typeface="Times New Roman" panose="02020603050405020304" pitchFamily="18" charset="0"/>
              </a:rPr>
              <a:t>(3), pp.170-207.</a:t>
            </a:r>
          </a:p>
          <a:p>
            <a:pPr marL="457200" marR="0" indent="-457200">
              <a:lnSpc>
                <a:spcPct val="100000"/>
              </a:lnSpc>
              <a:spcBef>
                <a:spcPts val="0"/>
              </a:spcBef>
            </a:pPr>
            <a:r>
              <a:rPr lang="en-US" sz="1000" dirty="0">
                <a:latin typeface="Times New Roman" panose="02020603050405020304" pitchFamily="18" charset="0"/>
                <a:ea typeface="Calibri" panose="020F0502020204030204" pitchFamily="34" charset="0"/>
                <a:cs typeface="Times New Roman" panose="02020603050405020304" pitchFamily="18" charset="0"/>
              </a:rPr>
              <a:t>CQC. (2025). </a:t>
            </a:r>
            <a:r>
              <a:rPr lang="en-US" sz="1000" i="1" dirty="0">
                <a:latin typeface="Times New Roman" panose="02020603050405020304" pitchFamily="18" charset="0"/>
                <a:ea typeface="Calibri" panose="020F0502020204030204" pitchFamily="34" charset="0"/>
                <a:cs typeface="Times New Roman" panose="02020603050405020304" pitchFamily="18" charset="0"/>
              </a:rPr>
              <a:t>The state of health care and adult Social Care in England 2023/24</a:t>
            </a:r>
            <a:r>
              <a:rPr lang="en-US" sz="1000" dirty="0">
                <a:latin typeface="Times New Roman" panose="02020603050405020304" pitchFamily="18" charset="0"/>
                <a:ea typeface="Calibri" panose="020F0502020204030204" pitchFamily="34" charset="0"/>
                <a:cs typeface="Times New Roman" panose="02020603050405020304" pitchFamily="18" charset="0"/>
              </a:rPr>
              <a:t>. The state of health care and adult social care in England 2023/24 - Care Quality Commission. </a:t>
            </a:r>
            <a:r>
              <a:rPr lang="en-US" sz="1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https://www.cqc.org.uk/publications/major-report/state-care/2023-2024</a:t>
            </a:r>
            <a:r>
              <a:rPr lang="en-US" sz="1000" dirty="0">
                <a:latin typeface="Times New Roman" panose="02020603050405020304" pitchFamily="18" charset="0"/>
                <a:ea typeface="Calibri" panose="020F0502020204030204" pitchFamily="34" charset="0"/>
                <a:cs typeface="Times New Roman" panose="02020603050405020304" pitchFamily="18" charset="0"/>
              </a:rPr>
              <a:t> </a:t>
            </a:r>
            <a:r>
              <a:rPr lang="en-GB" sz="1000" dirty="0">
                <a:latin typeface="Times New Roman" panose="02020603050405020304" pitchFamily="18" charset="0"/>
                <a:ea typeface="Calibri" panose="020F0502020204030204" pitchFamily="34" charset="0"/>
                <a:cs typeface="Times New Roman" panose="02020603050405020304" pitchFamily="18" charset="0"/>
              </a:rPr>
              <a:t>[Accessed 17 Jun. 2026].</a:t>
            </a:r>
          </a:p>
          <a:p>
            <a:pPr marL="457200" marR="0" indent="-457200">
              <a:lnSpc>
                <a:spcPct val="100000"/>
              </a:lnSpc>
              <a:spcBef>
                <a:spcPts val="0"/>
              </a:spcBef>
            </a:pPr>
            <a:r>
              <a:rPr lang="en-GB" sz="1000" dirty="0" err="1">
                <a:latin typeface="Times New Roman" panose="02020603050405020304" pitchFamily="18" charset="0"/>
                <a:ea typeface="Calibri" panose="020F0502020204030204" pitchFamily="34" charset="0"/>
                <a:cs typeface="Times New Roman" panose="02020603050405020304" pitchFamily="18" charset="0"/>
              </a:rPr>
              <a:t>Ezeamii</a:t>
            </a:r>
            <a:r>
              <a:rPr lang="en-GB" sz="1000" dirty="0">
                <a:latin typeface="Times New Roman" panose="02020603050405020304" pitchFamily="18" charset="0"/>
                <a:ea typeface="Calibri" panose="020F0502020204030204" pitchFamily="34" charset="0"/>
                <a:cs typeface="Times New Roman" panose="02020603050405020304" pitchFamily="18" charset="0"/>
              </a:rPr>
              <a:t>, V.C., </a:t>
            </a:r>
            <a:r>
              <a:rPr lang="en-GB" sz="1000" dirty="0" err="1">
                <a:latin typeface="Times New Roman" panose="02020603050405020304" pitchFamily="18" charset="0"/>
                <a:ea typeface="Calibri" panose="020F0502020204030204" pitchFamily="34" charset="0"/>
                <a:cs typeface="Times New Roman" panose="02020603050405020304" pitchFamily="18" charset="0"/>
              </a:rPr>
              <a:t>Okobi</a:t>
            </a:r>
            <a:r>
              <a:rPr lang="en-GB" sz="1000" dirty="0">
                <a:latin typeface="Times New Roman" panose="02020603050405020304" pitchFamily="18" charset="0"/>
                <a:ea typeface="Calibri" panose="020F0502020204030204" pitchFamily="34" charset="0"/>
                <a:cs typeface="Times New Roman" panose="02020603050405020304" pitchFamily="18" charset="0"/>
              </a:rPr>
              <a:t>, O.E., </a:t>
            </a:r>
            <a:r>
              <a:rPr lang="en-GB" sz="1000" dirty="0" err="1">
                <a:latin typeface="Times New Roman" panose="02020603050405020304" pitchFamily="18" charset="0"/>
                <a:ea typeface="Calibri" panose="020F0502020204030204" pitchFamily="34" charset="0"/>
                <a:cs typeface="Times New Roman" panose="02020603050405020304" pitchFamily="18" charset="0"/>
              </a:rPr>
              <a:t>Wambai</a:t>
            </a:r>
            <a:r>
              <a:rPr lang="en-GB" sz="1000" dirty="0">
                <a:latin typeface="Times New Roman" panose="02020603050405020304" pitchFamily="18" charset="0"/>
                <a:ea typeface="Calibri" panose="020F0502020204030204" pitchFamily="34" charset="0"/>
                <a:cs typeface="Times New Roman" panose="02020603050405020304" pitchFamily="18" charset="0"/>
              </a:rPr>
              <a:t>-Sani, H., </a:t>
            </a:r>
            <a:r>
              <a:rPr lang="en-GB" sz="1000" dirty="0" err="1">
                <a:latin typeface="Times New Roman" panose="02020603050405020304" pitchFamily="18" charset="0"/>
                <a:ea typeface="Calibri" panose="020F0502020204030204" pitchFamily="34" charset="0"/>
                <a:cs typeface="Times New Roman" panose="02020603050405020304" pitchFamily="18" charset="0"/>
              </a:rPr>
              <a:t>Perera</a:t>
            </a:r>
            <a:r>
              <a:rPr lang="en-GB" sz="1000" dirty="0">
                <a:latin typeface="Times New Roman" panose="02020603050405020304" pitchFamily="18" charset="0"/>
                <a:ea typeface="Calibri" panose="020F0502020204030204" pitchFamily="34" charset="0"/>
                <a:cs typeface="Times New Roman" panose="02020603050405020304" pitchFamily="18" charset="0"/>
              </a:rPr>
              <a:t>, G.S., </a:t>
            </a:r>
            <a:r>
              <a:rPr lang="en-GB" sz="1000" dirty="0" err="1">
                <a:latin typeface="Times New Roman" panose="02020603050405020304" pitchFamily="18" charset="0"/>
                <a:ea typeface="Calibri" panose="020F0502020204030204" pitchFamily="34" charset="0"/>
                <a:cs typeface="Times New Roman" panose="02020603050405020304" pitchFamily="18" charset="0"/>
              </a:rPr>
              <a:t>Zaynieva</a:t>
            </a:r>
            <a:r>
              <a:rPr lang="en-GB" sz="1000" dirty="0">
                <a:latin typeface="Times New Roman" panose="02020603050405020304" pitchFamily="18" charset="0"/>
                <a:ea typeface="Calibri" panose="020F0502020204030204" pitchFamily="34" charset="0"/>
                <a:cs typeface="Times New Roman" panose="02020603050405020304" pitchFamily="18" charset="0"/>
              </a:rPr>
              <a:t>, S., Okonkwo, C.C., </a:t>
            </a:r>
            <a:r>
              <a:rPr lang="en-GB" sz="1000" dirty="0" err="1">
                <a:latin typeface="Times New Roman" panose="02020603050405020304" pitchFamily="18" charset="0"/>
                <a:ea typeface="Calibri" panose="020F0502020204030204" pitchFamily="34" charset="0"/>
                <a:cs typeface="Times New Roman" panose="02020603050405020304" pitchFamily="18" charset="0"/>
              </a:rPr>
              <a:t>Ohaiba</a:t>
            </a:r>
            <a:r>
              <a:rPr lang="en-GB" sz="1000" dirty="0">
                <a:latin typeface="Times New Roman" panose="02020603050405020304" pitchFamily="18" charset="0"/>
                <a:ea typeface="Calibri" panose="020F0502020204030204" pitchFamily="34" charset="0"/>
                <a:cs typeface="Times New Roman" panose="02020603050405020304" pitchFamily="18" charset="0"/>
              </a:rPr>
              <a:t>, M.M., William-</a:t>
            </a:r>
            <a:r>
              <a:rPr lang="en-GB" sz="1000" dirty="0" err="1">
                <a:latin typeface="Times New Roman" panose="02020603050405020304" pitchFamily="18" charset="0"/>
                <a:ea typeface="Calibri" panose="020F0502020204030204" pitchFamily="34" charset="0"/>
                <a:cs typeface="Times New Roman" panose="02020603050405020304" pitchFamily="18" charset="0"/>
              </a:rPr>
              <a:t>Enemali</a:t>
            </a:r>
            <a:r>
              <a:rPr lang="en-GB" sz="1000" dirty="0">
                <a:latin typeface="Times New Roman" panose="02020603050405020304" pitchFamily="18" charset="0"/>
                <a:ea typeface="Calibri" panose="020F0502020204030204" pitchFamily="34" charset="0"/>
                <a:cs typeface="Times New Roman" panose="02020603050405020304" pitchFamily="18" charset="0"/>
              </a:rPr>
              <a:t>, P.C., </a:t>
            </a:r>
            <a:r>
              <a:rPr lang="en-GB" sz="1000" dirty="0" err="1">
                <a:latin typeface="Times New Roman" panose="02020603050405020304" pitchFamily="18" charset="0"/>
                <a:ea typeface="Calibri" panose="020F0502020204030204" pitchFamily="34" charset="0"/>
                <a:cs typeface="Times New Roman" panose="02020603050405020304" pitchFamily="18" charset="0"/>
              </a:rPr>
              <a:t>Obodo</a:t>
            </a:r>
            <a:r>
              <a:rPr lang="en-GB" sz="1000" dirty="0">
                <a:latin typeface="Times New Roman" panose="02020603050405020304" pitchFamily="18" charset="0"/>
                <a:ea typeface="Calibri" panose="020F0502020204030204" pitchFamily="34" charset="0"/>
                <a:cs typeface="Times New Roman" panose="02020603050405020304" pitchFamily="18" charset="0"/>
              </a:rPr>
              <a:t>, O.R. and </a:t>
            </a:r>
            <a:r>
              <a:rPr lang="en-GB" sz="1000" dirty="0" err="1">
                <a:latin typeface="Times New Roman" panose="02020603050405020304" pitchFamily="18" charset="0"/>
                <a:ea typeface="Calibri" panose="020F0502020204030204" pitchFamily="34" charset="0"/>
                <a:cs typeface="Times New Roman" panose="02020603050405020304" pitchFamily="18" charset="0"/>
              </a:rPr>
              <a:t>Obiefuna</a:t>
            </a:r>
            <a:r>
              <a:rPr lang="en-GB" sz="1000" dirty="0">
                <a:latin typeface="Times New Roman" panose="02020603050405020304" pitchFamily="18" charset="0"/>
                <a:ea typeface="Calibri" panose="020F0502020204030204" pitchFamily="34" charset="0"/>
                <a:cs typeface="Times New Roman" panose="02020603050405020304" pitchFamily="18" charset="0"/>
              </a:rPr>
              <a:t>, N.G., 2024. Revolutionizing healthcare: how telemedicine is improving patient outcomes and expanding access to care. </a:t>
            </a:r>
            <a:r>
              <a:rPr lang="en-GB" sz="1000" i="1" dirty="0" err="1">
                <a:latin typeface="Times New Roman" panose="02020603050405020304" pitchFamily="18" charset="0"/>
                <a:ea typeface="Calibri" panose="020F0502020204030204" pitchFamily="34" charset="0"/>
                <a:cs typeface="Times New Roman" panose="02020603050405020304" pitchFamily="18" charset="0"/>
              </a:rPr>
              <a:t>Cureus</a:t>
            </a:r>
            <a:r>
              <a:rPr lang="en-GB" sz="1000" dirty="0">
                <a:latin typeface="Times New Roman" panose="02020603050405020304" pitchFamily="18" charset="0"/>
                <a:ea typeface="Calibri" panose="020F0502020204030204" pitchFamily="34" charset="0"/>
                <a:cs typeface="Times New Roman" panose="02020603050405020304" pitchFamily="18" charset="0"/>
              </a:rPr>
              <a:t>, </a:t>
            </a:r>
            <a:r>
              <a:rPr lang="en-GB" sz="1000" i="1" dirty="0">
                <a:latin typeface="Times New Roman" panose="02020603050405020304" pitchFamily="18" charset="0"/>
                <a:ea typeface="Calibri" panose="020F0502020204030204" pitchFamily="34" charset="0"/>
                <a:cs typeface="Times New Roman" panose="02020603050405020304" pitchFamily="18" charset="0"/>
              </a:rPr>
              <a:t>16</a:t>
            </a:r>
            <a:r>
              <a:rPr lang="en-GB" sz="1000" dirty="0">
                <a:latin typeface="Times New Roman" panose="02020603050405020304" pitchFamily="18" charset="0"/>
                <a:ea typeface="Calibri" panose="020F0502020204030204" pitchFamily="34" charset="0"/>
                <a:cs typeface="Times New Roman" panose="02020603050405020304" pitchFamily="18" charset="0"/>
              </a:rPr>
              <a:t>(7).</a:t>
            </a:r>
          </a:p>
          <a:p>
            <a:pPr marL="457200" marR="0" indent="-457200">
              <a:lnSpc>
                <a:spcPct val="100000"/>
              </a:lnSpc>
              <a:spcBef>
                <a:spcPts val="0"/>
              </a:spcBef>
            </a:pPr>
            <a:r>
              <a:rPr lang="en-US" sz="1000" dirty="0">
                <a:latin typeface="Times New Roman" panose="02020603050405020304" pitchFamily="18" charset="0"/>
                <a:ea typeface="Calibri" panose="020F0502020204030204" pitchFamily="34" charset="0"/>
                <a:cs typeface="Times New Roman" panose="02020603050405020304" pitchFamily="18" charset="0"/>
              </a:rPr>
              <a:t>GOV.UK (2010). </a:t>
            </a:r>
            <a:r>
              <a:rPr lang="en-US" sz="1000" i="1" dirty="0">
                <a:latin typeface="Times New Roman" panose="02020603050405020304" pitchFamily="18" charset="0"/>
                <a:ea typeface="Calibri" panose="020F0502020204030204" pitchFamily="34" charset="0"/>
                <a:cs typeface="Times New Roman" panose="02020603050405020304" pitchFamily="18" charset="0"/>
              </a:rPr>
              <a:t>Equality act 2010</a:t>
            </a:r>
            <a:r>
              <a:rPr lang="en-US" sz="1000" dirty="0">
                <a:latin typeface="Times New Roman" panose="02020603050405020304" pitchFamily="18" charset="0"/>
                <a:ea typeface="Calibri" panose="020F0502020204030204" pitchFamily="34" charset="0"/>
                <a:cs typeface="Times New Roman" panose="02020603050405020304" pitchFamily="18" charset="0"/>
              </a:rPr>
              <a:t>. Legislation.gov.uk. </a:t>
            </a:r>
            <a:r>
              <a:rPr lang="en-US" sz="1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https://www.legislation.gov.uk/ukpga/2010/15/contents</a:t>
            </a:r>
            <a:r>
              <a:rPr lang="en-US" sz="1000" dirty="0">
                <a:latin typeface="Times New Roman" panose="02020603050405020304" pitchFamily="18" charset="0"/>
                <a:ea typeface="Calibri" panose="020F0502020204030204" pitchFamily="34" charset="0"/>
                <a:cs typeface="Times New Roman" panose="02020603050405020304" pitchFamily="18" charset="0"/>
              </a:rPr>
              <a:t> </a:t>
            </a:r>
            <a:r>
              <a:rPr lang="en-GB" sz="1000" dirty="0">
                <a:latin typeface="Times New Roman" panose="02020603050405020304" pitchFamily="18" charset="0"/>
                <a:ea typeface="Calibri" panose="020F0502020204030204" pitchFamily="34" charset="0"/>
                <a:cs typeface="Times New Roman" panose="02020603050405020304" pitchFamily="18" charset="0"/>
              </a:rPr>
              <a:t>[Accessed 17 Jun. 2026].</a:t>
            </a:r>
          </a:p>
          <a:p>
            <a:pPr marL="457200" marR="0" indent="-457200">
              <a:lnSpc>
                <a:spcPct val="100000"/>
              </a:lnSpc>
              <a:spcBef>
                <a:spcPts val="0"/>
              </a:spcBef>
            </a:pPr>
            <a:r>
              <a:rPr lang="en-US" sz="1000" dirty="0">
                <a:latin typeface="Times New Roman" panose="02020603050405020304" pitchFamily="18" charset="0"/>
                <a:ea typeface="Calibri" panose="020F0502020204030204" pitchFamily="34" charset="0"/>
                <a:cs typeface="Times New Roman" panose="02020603050405020304" pitchFamily="18" charset="0"/>
              </a:rPr>
              <a:t>GOV.UK (2014). </a:t>
            </a:r>
            <a:r>
              <a:rPr lang="en-US" sz="1000" i="1" dirty="0">
                <a:latin typeface="Times New Roman" panose="02020603050405020304" pitchFamily="18" charset="0"/>
                <a:ea typeface="Calibri" panose="020F0502020204030204" pitchFamily="34" charset="0"/>
                <a:cs typeface="Times New Roman" panose="02020603050405020304" pitchFamily="18" charset="0"/>
              </a:rPr>
              <a:t>Care Act 2014</a:t>
            </a:r>
            <a:r>
              <a:rPr lang="en-US" sz="1000" dirty="0">
                <a:latin typeface="Times New Roman" panose="02020603050405020304" pitchFamily="18" charset="0"/>
                <a:ea typeface="Calibri" panose="020F0502020204030204" pitchFamily="34" charset="0"/>
                <a:cs typeface="Times New Roman" panose="02020603050405020304" pitchFamily="18" charset="0"/>
              </a:rPr>
              <a:t>. [online] Legislation.gov.uk. Available at: </a:t>
            </a:r>
            <a:r>
              <a:rPr lang="en-US" sz="1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https://www.legislation.gov.uk/ukpga/2014/23/contents</a:t>
            </a:r>
            <a:r>
              <a:rPr lang="en-US" sz="1000" dirty="0">
                <a:latin typeface="Times New Roman" panose="02020603050405020304" pitchFamily="18" charset="0"/>
                <a:ea typeface="Calibri" panose="020F0502020204030204" pitchFamily="34" charset="0"/>
                <a:cs typeface="Times New Roman" panose="02020603050405020304" pitchFamily="18" charset="0"/>
              </a:rPr>
              <a:t> </a:t>
            </a:r>
            <a:r>
              <a:rPr lang="en-GB" sz="1000" dirty="0">
                <a:latin typeface="Times New Roman" panose="02020603050405020304" pitchFamily="18" charset="0"/>
                <a:ea typeface="Calibri" panose="020F0502020204030204" pitchFamily="34" charset="0"/>
                <a:cs typeface="Times New Roman" panose="02020603050405020304" pitchFamily="18" charset="0"/>
              </a:rPr>
              <a:t>[Accessed 17 Jun. 2026].</a:t>
            </a:r>
          </a:p>
          <a:p>
            <a:pPr marL="457200" marR="0" indent="-457200">
              <a:lnSpc>
                <a:spcPct val="100000"/>
              </a:lnSpc>
              <a:spcBef>
                <a:spcPts val="0"/>
              </a:spcBef>
            </a:pPr>
            <a:r>
              <a:rPr lang="en-GB" sz="1000" dirty="0">
                <a:latin typeface="Times New Roman" panose="02020603050405020304" pitchFamily="18" charset="0"/>
                <a:ea typeface="Calibri" panose="020F0502020204030204" pitchFamily="34" charset="0"/>
                <a:cs typeface="Times New Roman" panose="02020603050405020304" pitchFamily="18" charset="0"/>
              </a:rPr>
              <a:t>GOV.UK (2024). </a:t>
            </a:r>
            <a:r>
              <a:rPr lang="en-GB" sz="1000" i="1" dirty="0">
                <a:latin typeface="Times New Roman" panose="02020603050405020304" pitchFamily="18" charset="0"/>
                <a:ea typeface="Calibri" panose="020F0502020204030204" pitchFamily="34" charset="0"/>
                <a:cs typeface="Times New Roman" panose="02020603050405020304" pitchFamily="18" charset="0"/>
              </a:rPr>
              <a:t>Adult social care in England, monthly statistics: March 2024</a:t>
            </a:r>
            <a:r>
              <a:rPr lang="en-GB" sz="1000" dirty="0">
                <a:latin typeface="Times New Roman" panose="02020603050405020304" pitchFamily="18" charset="0"/>
                <a:ea typeface="Calibri" panose="020F0502020204030204" pitchFamily="34" charset="0"/>
                <a:cs typeface="Times New Roman" panose="02020603050405020304" pitchFamily="18" charset="0"/>
              </a:rPr>
              <a:t>. [online] GOV.UK. Available at: </a:t>
            </a:r>
            <a:r>
              <a:rPr lang="en-GB" sz="1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https://www.gov.uk/government/statistics/adult-social-care-in-england-monthly-statistics-march-2024/adult-social-care-in-england-monthly-statistics-march-2024</a:t>
            </a:r>
            <a:r>
              <a:rPr lang="en-GB" sz="1000" dirty="0">
                <a:latin typeface="Times New Roman" panose="02020603050405020304" pitchFamily="18" charset="0"/>
                <a:ea typeface="Calibri" panose="020F0502020204030204" pitchFamily="34" charset="0"/>
                <a:cs typeface="Times New Roman" panose="02020603050405020304" pitchFamily="18" charset="0"/>
              </a:rPr>
              <a:t> [Accessed 17 Jun. 2026].</a:t>
            </a:r>
          </a:p>
          <a:p>
            <a:pPr marL="457200" marR="0" indent="-457200">
              <a:lnSpc>
                <a:spcPct val="100000"/>
              </a:lnSpc>
              <a:spcBef>
                <a:spcPts val="0"/>
              </a:spcBef>
            </a:pPr>
            <a:r>
              <a:rPr lang="en-GB" sz="1000" dirty="0">
                <a:latin typeface="Times New Roman" panose="02020603050405020304" pitchFamily="18" charset="0"/>
                <a:ea typeface="Calibri" panose="020F0502020204030204" pitchFamily="34" charset="0"/>
                <a:cs typeface="Times New Roman" panose="02020603050405020304" pitchFamily="18" charset="0"/>
              </a:rPr>
              <a:t>GOV.UK (2026). </a:t>
            </a:r>
            <a:r>
              <a:rPr lang="en-GB" sz="1000" i="1" dirty="0">
                <a:latin typeface="Times New Roman" panose="02020603050405020304" pitchFamily="18" charset="0"/>
                <a:ea typeface="Calibri" panose="020F0502020204030204" pitchFamily="34" charset="0"/>
                <a:cs typeface="Times New Roman" panose="02020603050405020304" pitchFamily="18" charset="0"/>
              </a:rPr>
              <a:t>UK: care home population | Statista</a:t>
            </a:r>
            <a:r>
              <a:rPr lang="en-GB" sz="1000" dirty="0">
                <a:latin typeface="Times New Roman" panose="02020603050405020304" pitchFamily="18" charset="0"/>
                <a:ea typeface="Calibri" panose="020F0502020204030204" pitchFamily="34" charset="0"/>
                <a:cs typeface="Times New Roman" panose="02020603050405020304" pitchFamily="18" charset="0"/>
              </a:rPr>
              <a:t>. [online] Statista. Available at: </a:t>
            </a:r>
            <a:r>
              <a:rPr lang="en-GB" sz="1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9">
                  <a:extLst>
                    <a:ext uri="{A12FA001-AC4F-418D-AE19-62706E023703}">
                      <ahyp:hlinkClr xmlns:ahyp="http://schemas.microsoft.com/office/drawing/2018/hyperlinkcolor" val="tx"/>
                    </a:ext>
                  </a:extLst>
                </a:hlinkClick>
              </a:rPr>
              <a:t>https://www.statista.com/statistics/1082379/number-of-people-living-in-care-homes-in-the-united-kingdom/?srsltid=AfmBOopz7W4FZdwyKRORvh0vld5xVI--joeEy02nmmaNBjYcjzGDjO9p</a:t>
            </a:r>
            <a:r>
              <a:rPr lang="en-GB" sz="1000" dirty="0">
                <a:latin typeface="Times New Roman" panose="02020603050405020304" pitchFamily="18" charset="0"/>
                <a:ea typeface="Calibri" panose="020F0502020204030204" pitchFamily="34" charset="0"/>
                <a:cs typeface="Times New Roman" panose="02020603050405020304" pitchFamily="18" charset="0"/>
              </a:rPr>
              <a:t> [Accessed 17 Jun. 2026].</a:t>
            </a:r>
          </a:p>
          <a:p>
            <a:pPr marL="457200" marR="0" indent="-457200">
              <a:lnSpc>
                <a:spcPct val="100000"/>
              </a:lnSpc>
              <a:spcBef>
                <a:spcPts val="0"/>
              </a:spcBef>
            </a:pPr>
            <a:r>
              <a:rPr lang="en-US" sz="1000" dirty="0">
                <a:latin typeface="Times New Roman" panose="02020603050405020304" pitchFamily="18" charset="0"/>
                <a:ea typeface="Calibri" panose="020F0502020204030204" pitchFamily="34" charset="0"/>
                <a:cs typeface="Times New Roman" panose="02020603050405020304" pitchFamily="18" charset="0"/>
              </a:rPr>
              <a:t>GOV.UK. (1998). </a:t>
            </a:r>
            <a:r>
              <a:rPr lang="en-US" sz="1000" i="1" dirty="0">
                <a:latin typeface="Times New Roman" panose="02020603050405020304" pitchFamily="18" charset="0"/>
                <a:ea typeface="Calibri" panose="020F0502020204030204" pitchFamily="34" charset="0"/>
                <a:cs typeface="Times New Roman" panose="02020603050405020304" pitchFamily="18" charset="0"/>
              </a:rPr>
              <a:t>Human rights act 1998</a:t>
            </a:r>
            <a:r>
              <a:rPr lang="en-US" sz="1000" dirty="0">
                <a:latin typeface="Times New Roman" panose="02020603050405020304" pitchFamily="18" charset="0"/>
                <a:ea typeface="Calibri" panose="020F0502020204030204" pitchFamily="34" charset="0"/>
                <a:cs typeface="Times New Roman" panose="02020603050405020304" pitchFamily="18" charset="0"/>
              </a:rPr>
              <a:t>. Legislation.gov.uk. </a:t>
            </a:r>
            <a:r>
              <a:rPr lang="en-US" sz="1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10">
                  <a:extLst>
                    <a:ext uri="{A12FA001-AC4F-418D-AE19-62706E023703}">
                      <ahyp:hlinkClr xmlns:ahyp="http://schemas.microsoft.com/office/drawing/2018/hyperlinkcolor" val="tx"/>
                    </a:ext>
                  </a:extLst>
                </a:hlinkClick>
              </a:rPr>
              <a:t>https://www.legislation.gov.uk/ukpga/1998/42/contents</a:t>
            </a:r>
            <a:r>
              <a:rPr lang="en-US" sz="1000" dirty="0">
                <a:latin typeface="Times New Roman" panose="02020603050405020304" pitchFamily="18" charset="0"/>
                <a:ea typeface="Calibri" panose="020F0502020204030204" pitchFamily="34" charset="0"/>
                <a:cs typeface="Times New Roman" panose="02020603050405020304" pitchFamily="18" charset="0"/>
              </a:rPr>
              <a:t> </a:t>
            </a:r>
            <a:r>
              <a:rPr lang="en-GB" sz="1000" dirty="0">
                <a:latin typeface="Times New Roman" panose="02020603050405020304" pitchFamily="18" charset="0"/>
                <a:ea typeface="Calibri" panose="020F0502020204030204" pitchFamily="34" charset="0"/>
                <a:cs typeface="Times New Roman" panose="02020603050405020304" pitchFamily="18" charset="0"/>
              </a:rPr>
              <a:t>[Accessed 17 Jun. 2026].</a:t>
            </a:r>
          </a:p>
          <a:p>
            <a:pPr marL="457200" marR="0" indent="-457200">
              <a:lnSpc>
                <a:spcPct val="100000"/>
              </a:lnSpc>
              <a:spcBef>
                <a:spcPts val="0"/>
              </a:spcBef>
            </a:pPr>
            <a:r>
              <a:rPr lang="en-GB" sz="1000" dirty="0">
                <a:latin typeface="Times New Roman" panose="02020603050405020304" pitchFamily="18" charset="0"/>
                <a:ea typeface="Calibri" panose="020F0502020204030204" pitchFamily="34" charset="0"/>
                <a:cs typeface="Times New Roman" panose="02020603050405020304" pitchFamily="18" charset="0"/>
              </a:rPr>
              <a:t>Guedes, J. and Melo, S. (2022). Continuity theory. In </a:t>
            </a:r>
            <a:r>
              <a:rPr lang="en-GB" sz="1000" i="1" dirty="0" err="1">
                <a:latin typeface="Times New Roman" panose="02020603050405020304" pitchFamily="18" charset="0"/>
                <a:ea typeface="Calibri" panose="020F0502020204030204" pitchFamily="34" charset="0"/>
                <a:cs typeface="Times New Roman" panose="02020603050405020304" pitchFamily="18" charset="0"/>
              </a:rPr>
              <a:t>Encyclopedia</a:t>
            </a:r>
            <a:r>
              <a:rPr lang="en-GB" sz="1000" i="1" dirty="0">
                <a:latin typeface="Times New Roman" panose="02020603050405020304" pitchFamily="18" charset="0"/>
                <a:ea typeface="Calibri" panose="020F0502020204030204" pitchFamily="34" charset="0"/>
                <a:cs typeface="Times New Roman" panose="02020603050405020304" pitchFamily="18" charset="0"/>
              </a:rPr>
              <a:t> of gerontology and population aging</a:t>
            </a:r>
            <a:r>
              <a:rPr lang="en-GB" sz="1000" dirty="0">
                <a:latin typeface="Times New Roman" panose="02020603050405020304" pitchFamily="18" charset="0"/>
                <a:ea typeface="Calibri" panose="020F0502020204030204" pitchFamily="34" charset="0"/>
                <a:cs typeface="Times New Roman" panose="02020603050405020304" pitchFamily="18" charset="0"/>
              </a:rPr>
              <a:t> (pp. 1170-1180). Cham: Springer International Publishing.</a:t>
            </a:r>
          </a:p>
          <a:p>
            <a:pPr marL="457200" marR="0" indent="-457200">
              <a:lnSpc>
                <a:spcPct val="100000"/>
              </a:lnSpc>
              <a:spcBef>
                <a:spcPts val="0"/>
              </a:spcBef>
            </a:pPr>
            <a:r>
              <a:rPr lang="en-US" sz="1000" dirty="0">
                <a:latin typeface="Times New Roman" panose="02020603050405020304" pitchFamily="18" charset="0"/>
                <a:ea typeface="Calibri" panose="020F0502020204030204" pitchFamily="34" charset="0"/>
                <a:cs typeface="Times New Roman" panose="02020603050405020304" pitchFamily="18" charset="0"/>
              </a:rPr>
              <a:t>Helpful Professor. (2023, August 24). </a:t>
            </a:r>
            <a:r>
              <a:rPr lang="en-US" sz="1000" i="1" dirty="0">
                <a:latin typeface="Times New Roman" panose="02020603050405020304" pitchFamily="18" charset="0"/>
                <a:ea typeface="Calibri" panose="020F0502020204030204" pitchFamily="34" charset="0"/>
                <a:cs typeface="Times New Roman" panose="02020603050405020304" pitchFamily="18" charset="0"/>
              </a:rPr>
              <a:t>Activity theory of aging: Definition, Examples &amp; Criticisms (2026)</a:t>
            </a:r>
            <a:r>
              <a:rPr lang="en-US" sz="1000" dirty="0">
                <a:latin typeface="Times New Roman" panose="02020603050405020304" pitchFamily="18" charset="0"/>
                <a:ea typeface="Calibri" panose="020F0502020204030204" pitchFamily="34" charset="0"/>
                <a:cs typeface="Times New Roman" panose="02020603050405020304" pitchFamily="18" charset="0"/>
              </a:rPr>
              <a:t>. </a:t>
            </a:r>
            <a:r>
              <a:rPr lang="en-US" sz="1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11">
                  <a:extLst>
                    <a:ext uri="{A12FA001-AC4F-418D-AE19-62706E023703}">
                      <ahyp:hlinkClr xmlns:ahyp="http://schemas.microsoft.com/office/drawing/2018/hyperlinkcolor" val="tx"/>
                    </a:ext>
                  </a:extLst>
                </a:hlinkClick>
              </a:rPr>
              <a:t>https://helpfulprofessor.com/activity-theory-of-aging/</a:t>
            </a:r>
            <a:r>
              <a:rPr lang="en-US" sz="1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rPr>
              <a:t> </a:t>
            </a:r>
            <a:r>
              <a:rPr lang="en-GB" sz="1000" dirty="0">
                <a:latin typeface="Times New Roman" panose="02020603050405020304" pitchFamily="18" charset="0"/>
                <a:ea typeface="Calibri" panose="020F0502020204030204" pitchFamily="34" charset="0"/>
                <a:cs typeface="Times New Roman" panose="02020603050405020304" pitchFamily="18" charset="0"/>
              </a:rPr>
              <a:t>[Accessed 17 Jun. 2026].</a:t>
            </a:r>
          </a:p>
          <a:p>
            <a:pPr marL="457200" marR="0" indent="-457200">
              <a:lnSpc>
                <a:spcPct val="100000"/>
              </a:lnSpc>
              <a:spcBef>
                <a:spcPts val="0"/>
              </a:spcBef>
            </a:pPr>
            <a:r>
              <a:rPr lang="en-GB" sz="1000" dirty="0" err="1">
                <a:latin typeface="Times New Roman" panose="02020603050405020304" pitchFamily="18" charset="0"/>
                <a:ea typeface="Calibri" panose="020F0502020204030204" pitchFamily="34" charset="0"/>
                <a:cs typeface="Times New Roman" panose="02020603050405020304" pitchFamily="18" charset="0"/>
              </a:rPr>
              <a:t>Karagiannidou</a:t>
            </a:r>
            <a:r>
              <a:rPr lang="en-GB" sz="1000" dirty="0">
                <a:latin typeface="Times New Roman" panose="02020603050405020304" pitchFamily="18" charset="0"/>
                <a:ea typeface="Calibri" panose="020F0502020204030204" pitchFamily="34" charset="0"/>
                <a:cs typeface="Times New Roman" panose="02020603050405020304" pitchFamily="18" charset="0"/>
              </a:rPr>
              <a:t>, M. and Wittenberg, R. (2022). Social insurance for long-term care. </a:t>
            </a:r>
            <a:r>
              <a:rPr lang="en-GB" sz="1000" i="1" dirty="0">
                <a:latin typeface="Times New Roman" panose="02020603050405020304" pitchFamily="18" charset="0"/>
                <a:ea typeface="Calibri" panose="020F0502020204030204" pitchFamily="34" charset="0"/>
                <a:cs typeface="Times New Roman" panose="02020603050405020304" pitchFamily="18" charset="0"/>
              </a:rPr>
              <a:t>Journal of Population Ageing</a:t>
            </a:r>
            <a:r>
              <a:rPr lang="en-GB" sz="1000" dirty="0">
                <a:latin typeface="Times New Roman" panose="02020603050405020304" pitchFamily="18" charset="0"/>
                <a:ea typeface="Calibri" panose="020F0502020204030204" pitchFamily="34" charset="0"/>
                <a:cs typeface="Times New Roman" panose="02020603050405020304" pitchFamily="18" charset="0"/>
              </a:rPr>
              <a:t>, </a:t>
            </a:r>
            <a:r>
              <a:rPr lang="en-GB" sz="1000" i="1" dirty="0">
                <a:latin typeface="Times New Roman" panose="02020603050405020304" pitchFamily="18" charset="0"/>
                <a:ea typeface="Calibri" panose="020F0502020204030204" pitchFamily="34" charset="0"/>
                <a:cs typeface="Times New Roman" panose="02020603050405020304" pitchFamily="18" charset="0"/>
              </a:rPr>
              <a:t>15</a:t>
            </a:r>
            <a:r>
              <a:rPr lang="en-GB" sz="1000" dirty="0">
                <a:latin typeface="Times New Roman" panose="02020603050405020304" pitchFamily="18" charset="0"/>
                <a:ea typeface="Calibri" panose="020F0502020204030204" pitchFamily="34" charset="0"/>
                <a:cs typeface="Times New Roman" panose="02020603050405020304" pitchFamily="18" charset="0"/>
              </a:rPr>
              <a:t>(2), pp.557-575.</a:t>
            </a:r>
          </a:p>
          <a:p>
            <a:pPr marL="457200" marR="0" indent="-457200">
              <a:lnSpc>
                <a:spcPct val="100000"/>
              </a:lnSpc>
              <a:spcBef>
                <a:spcPts val="0"/>
              </a:spcBef>
            </a:pPr>
            <a:r>
              <a:rPr lang="en-GB" sz="1000" dirty="0">
                <a:latin typeface="Times New Roman" panose="02020603050405020304" pitchFamily="18" charset="0"/>
                <a:ea typeface="Calibri" panose="020F0502020204030204" pitchFamily="34" charset="0"/>
                <a:cs typeface="Times New Roman" panose="02020603050405020304" pitchFamily="18" charset="0"/>
              </a:rPr>
              <a:t>Khatri, R.B., </a:t>
            </a:r>
            <a:r>
              <a:rPr lang="en-GB" sz="1000" dirty="0" err="1">
                <a:latin typeface="Times New Roman" panose="02020603050405020304" pitchFamily="18" charset="0"/>
                <a:ea typeface="Calibri" panose="020F0502020204030204" pitchFamily="34" charset="0"/>
                <a:cs typeface="Times New Roman" panose="02020603050405020304" pitchFamily="18" charset="0"/>
              </a:rPr>
              <a:t>Wolka</a:t>
            </a:r>
            <a:r>
              <a:rPr lang="en-GB" sz="1000" dirty="0">
                <a:latin typeface="Times New Roman" panose="02020603050405020304" pitchFamily="18" charset="0"/>
                <a:ea typeface="Calibri" panose="020F0502020204030204" pitchFamily="34" charset="0"/>
                <a:cs typeface="Times New Roman" panose="02020603050405020304" pitchFamily="18" charset="0"/>
              </a:rPr>
              <a:t>, E., </a:t>
            </a:r>
            <a:r>
              <a:rPr lang="en-GB" sz="1000" dirty="0" err="1">
                <a:latin typeface="Times New Roman" panose="02020603050405020304" pitchFamily="18" charset="0"/>
                <a:ea typeface="Calibri" panose="020F0502020204030204" pitchFamily="34" charset="0"/>
                <a:cs typeface="Times New Roman" panose="02020603050405020304" pitchFamily="18" charset="0"/>
              </a:rPr>
              <a:t>Nigatu</a:t>
            </a:r>
            <a:r>
              <a:rPr lang="en-GB" sz="1000" dirty="0">
                <a:latin typeface="Times New Roman" panose="02020603050405020304" pitchFamily="18" charset="0"/>
                <a:ea typeface="Calibri" panose="020F0502020204030204" pitchFamily="34" charset="0"/>
                <a:cs typeface="Times New Roman" panose="02020603050405020304" pitchFamily="18" charset="0"/>
              </a:rPr>
              <a:t>, F., Zewdie, A., </a:t>
            </a:r>
            <a:r>
              <a:rPr lang="en-GB" sz="1000" dirty="0" err="1">
                <a:latin typeface="Times New Roman" panose="02020603050405020304" pitchFamily="18" charset="0"/>
                <a:ea typeface="Calibri" panose="020F0502020204030204" pitchFamily="34" charset="0"/>
                <a:cs typeface="Times New Roman" panose="02020603050405020304" pitchFamily="18" charset="0"/>
              </a:rPr>
              <a:t>Erku</a:t>
            </a:r>
            <a:r>
              <a:rPr lang="en-GB" sz="1000" dirty="0">
                <a:latin typeface="Times New Roman" panose="02020603050405020304" pitchFamily="18" charset="0"/>
                <a:ea typeface="Calibri" panose="020F0502020204030204" pitchFamily="34" charset="0"/>
                <a:cs typeface="Times New Roman" panose="02020603050405020304" pitchFamily="18" charset="0"/>
              </a:rPr>
              <a:t>, D., </a:t>
            </a:r>
            <a:r>
              <a:rPr lang="en-GB" sz="1000" dirty="0" err="1">
                <a:latin typeface="Times New Roman" panose="02020603050405020304" pitchFamily="18" charset="0"/>
                <a:ea typeface="Calibri" panose="020F0502020204030204" pitchFamily="34" charset="0"/>
                <a:cs typeface="Times New Roman" panose="02020603050405020304" pitchFamily="18" charset="0"/>
              </a:rPr>
              <a:t>Endalamaw</a:t>
            </a:r>
            <a:r>
              <a:rPr lang="en-GB" sz="1000" dirty="0">
                <a:latin typeface="Times New Roman" panose="02020603050405020304" pitchFamily="18" charset="0"/>
                <a:ea typeface="Calibri" panose="020F0502020204030204" pitchFamily="34" charset="0"/>
                <a:cs typeface="Times New Roman" panose="02020603050405020304" pitchFamily="18" charset="0"/>
              </a:rPr>
              <a:t>, A. and Assefa, Y. (2023). People-centred primary health care: a scoping review. </a:t>
            </a:r>
            <a:r>
              <a:rPr lang="en-GB" sz="1000" i="1" dirty="0">
                <a:latin typeface="Times New Roman" panose="02020603050405020304" pitchFamily="18" charset="0"/>
                <a:ea typeface="Calibri" panose="020F0502020204030204" pitchFamily="34" charset="0"/>
                <a:cs typeface="Times New Roman" panose="02020603050405020304" pitchFamily="18" charset="0"/>
              </a:rPr>
              <a:t>BMC primary care</a:t>
            </a:r>
            <a:r>
              <a:rPr lang="en-GB" sz="1000" dirty="0">
                <a:latin typeface="Times New Roman" panose="02020603050405020304" pitchFamily="18" charset="0"/>
                <a:ea typeface="Calibri" panose="020F0502020204030204" pitchFamily="34" charset="0"/>
                <a:cs typeface="Times New Roman" panose="02020603050405020304" pitchFamily="18" charset="0"/>
              </a:rPr>
              <a:t>, </a:t>
            </a:r>
            <a:r>
              <a:rPr lang="en-GB" sz="1000" i="1" dirty="0">
                <a:latin typeface="Times New Roman" panose="02020603050405020304" pitchFamily="18" charset="0"/>
                <a:ea typeface="Calibri" panose="020F0502020204030204" pitchFamily="34" charset="0"/>
                <a:cs typeface="Times New Roman" panose="02020603050405020304" pitchFamily="18" charset="0"/>
              </a:rPr>
              <a:t>24</a:t>
            </a:r>
            <a:r>
              <a:rPr lang="en-GB" sz="1000" dirty="0">
                <a:latin typeface="Times New Roman" panose="02020603050405020304" pitchFamily="18" charset="0"/>
                <a:ea typeface="Calibri" panose="020F0502020204030204" pitchFamily="34" charset="0"/>
                <a:cs typeface="Times New Roman" panose="02020603050405020304" pitchFamily="18" charset="0"/>
              </a:rPr>
              <a:t>(1), p.236.</a:t>
            </a:r>
          </a:p>
          <a:p>
            <a:pPr marL="457200" marR="0" indent="-457200">
              <a:lnSpc>
                <a:spcPct val="100000"/>
              </a:lnSpc>
              <a:spcBef>
                <a:spcPts val="0"/>
              </a:spcBef>
            </a:pPr>
            <a:r>
              <a:rPr lang="en-GB" sz="1000" dirty="0">
                <a:latin typeface="Times New Roman" panose="02020603050405020304" pitchFamily="18" charset="0"/>
                <a:ea typeface="Calibri" panose="020F0502020204030204" pitchFamily="34" charset="0"/>
                <a:cs typeface="Times New Roman" panose="02020603050405020304" pitchFamily="18" charset="0"/>
              </a:rPr>
              <a:t>Kim, D.H. and Rockwood, K. (2024). Frailty in older adults. </a:t>
            </a:r>
            <a:r>
              <a:rPr lang="en-GB" sz="1000" i="1" dirty="0">
                <a:latin typeface="Times New Roman" panose="02020603050405020304" pitchFamily="18" charset="0"/>
                <a:ea typeface="Calibri" panose="020F0502020204030204" pitchFamily="34" charset="0"/>
                <a:cs typeface="Times New Roman" panose="02020603050405020304" pitchFamily="18" charset="0"/>
              </a:rPr>
              <a:t>New England Journal of Medicine</a:t>
            </a:r>
            <a:r>
              <a:rPr lang="en-GB" sz="1000" dirty="0">
                <a:latin typeface="Times New Roman" panose="02020603050405020304" pitchFamily="18" charset="0"/>
                <a:ea typeface="Calibri" panose="020F0502020204030204" pitchFamily="34" charset="0"/>
                <a:cs typeface="Times New Roman" panose="02020603050405020304" pitchFamily="18" charset="0"/>
              </a:rPr>
              <a:t>, </a:t>
            </a:r>
            <a:r>
              <a:rPr lang="en-GB" sz="1000" i="1" dirty="0">
                <a:latin typeface="Times New Roman" panose="02020603050405020304" pitchFamily="18" charset="0"/>
                <a:ea typeface="Calibri" panose="020F0502020204030204" pitchFamily="34" charset="0"/>
                <a:cs typeface="Times New Roman" panose="02020603050405020304" pitchFamily="18" charset="0"/>
              </a:rPr>
              <a:t>391</a:t>
            </a:r>
            <a:r>
              <a:rPr lang="en-GB" sz="1000" dirty="0">
                <a:latin typeface="Times New Roman" panose="02020603050405020304" pitchFamily="18" charset="0"/>
                <a:ea typeface="Calibri" panose="020F0502020204030204" pitchFamily="34" charset="0"/>
                <a:cs typeface="Times New Roman" panose="02020603050405020304" pitchFamily="18" charset="0"/>
              </a:rPr>
              <a:t>(6), pp.538-548.</a:t>
            </a:r>
          </a:p>
          <a:p>
            <a:pPr marL="457200" marR="0" indent="-457200">
              <a:lnSpc>
                <a:spcPct val="100000"/>
              </a:lnSpc>
              <a:spcBef>
                <a:spcPts val="0"/>
              </a:spcBef>
            </a:pPr>
            <a:r>
              <a:rPr lang="en-GB" sz="1000" dirty="0">
                <a:latin typeface="Times New Roman" panose="02020603050405020304" pitchFamily="18" charset="0"/>
                <a:ea typeface="Calibri" panose="020F0502020204030204" pitchFamily="34" charset="0"/>
                <a:cs typeface="Times New Roman" panose="02020603050405020304" pitchFamily="18" charset="0"/>
              </a:rPr>
              <a:t>Kirk, H.R., </a:t>
            </a:r>
            <a:r>
              <a:rPr lang="en-GB" sz="1000" dirty="0" err="1">
                <a:latin typeface="Times New Roman" panose="02020603050405020304" pitchFamily="18" charset="0"/>
                <a:ea typeface="Calibri" panose="020F0502020204030204" pitchFamily="34" charset="0"/>
                <a:cs typeface="Times New Roman" panose="02020603050405020304" pitchFamily="18" charset="0"/>
              </a:rPr>
              <a:t>Vidgen</a:t>
            </a:r>
            <a:r>
              <a:rPr lang="en-GB" sz="1000" dirty="0">
                <a:latin typeface="Times New Roman" panose="02020603050405020304" pitchFamily="18" charset="0"/>
                <a:ea typeface="Calibri" panose="020F0502020204030204" pitchFamily="34" charset="0"/>
                <a:cs typeface="Times New Roman" panose="02020603050405020304" pitchFamily="18" charset="0"/>
              </a:rPr>
              <a:t>, B., </a:t>
            </a:r>
            <a:r>
              <a:rPr lang="en-GB" sz="1000" dirty="0" err="1">
                <a:latin typeface="Times New Roman" panose="02020603050405020304" pitchFamily="18" charset="0"/>
                <a:ea typeface="Calibri" panose="020F0502020204030204" pitchFamily="34" charset="0"/>
                <a:cs typeface="Times New Roman" panose="02020603050405020304" pitchFamily="18" charset="0"/>
              </a:rPr>
              <a:t>Röttger</a:t>
            </a:r>
            <a:r>
              <a:rPr lang="en-GB" sz="1000" dirty="0">
                <a:latin typeface="Times New Roman" panose="02020603050405020304" pitchFamily="18" charset="0"/>
                <a:ea typeface="Calibri" panose="020F0502020204030204" pitchFamily="34" charset="0"/>
                <a:cs typeface="Times New Roman" panose="02020603050405020304" pitchFamily="18" charset="0"/>
              </a:rPr>
              <a:t>, P. and Hale, S.A. (2023). Personalisation within bounds: A risk taxonomy and policy framework for the alignment of large language models with personalised feedback. </a:t>
            </a:r>
            <a:r>
              <a:rPr lang="en-GB" sz="1000" i="1" dirty="0" err="1">
                <a:latin typeface="Times New Roman" panose="02020603050405020304" pitchFamily="18" charset="0"/>
                <a:ea typeface="Calibri" panose="020F0502020204030204" pitchFamily="34" charset="0"/>
                <a:cs typeface="Times New Roman" panose="02020603050405020304" pitchFamily="18" charset="0"/>
              </a:rPr>
              <a:t>arXiv</a:t>
            </a:r>
            <a:r>
              <a:rPr lang="en-GB" sz="1000" i="1" dirty="0">
                <a:latin typeface="Times New Roman" panose="02020603050405020304" pitchFamily="18" charset="0"/>
                <a:ea typeface="Calibri" panose="020F0502020204030204" pitchFamily="34" charset="0"/>
                <a:cs typeface="Times New Roman" panose="02020603050405020304" pitchFamily="18" charset="0"/>
              </a:rPr>
              <a:t> preprint arXiv:2303.05453</a:t>
            </a:r>
            <a:r>
              <a:rPr lang="en-GB" sz="1000" dirty="0">
                <a:latin typeface="Times New Roman" panose="02020603050405020304" pitchFamily="18" charset="0"/>
                <a:ea typeface="Calibri" panose="020F0502020204030204" pitchFamily="34" charset="0"/>
                <a:cs typeface="Times New Roman" panose="02020603050405020304" pitchFamily="18" charset="0"/>
              </a:rPr>
              <a:t>.</a:t>
            </a:r>
          </a:p>
          <a:p>
            <a:pPr marL="457200" marR="0" indent="-457200">
              <a:lnSpc>
                <a:spcPct val="100000"/>
              </a:lnSpc>
              <a:spcBef>
                <a:spcPts val="0"/>
              </a:spcBef>
            </a:pPr>
            <a:r>
              <a:rPr lang="en-GB" sz="1000" dirty="0" err="1">
                <a:latin typeface="Times New Roman" panose="02020603050405020304" pitchFamily="18" charset="0"/>
                <a:ea typeface="Calibri" panose="020F0502020204030204" pitchFamily="34" charset="0"/>
                <a:cs typeface="Times New Roman" panose="02020603050405020304" pitchFamily="18" charset="0"/>
              </a:rPr>
              <a:t>Paananen</a:t>
            </a:r>
            <a:r>
              <a:rPr lang="en-GB" sz="1000" dirty="0">
                <a:latin typeface="Times New Roman" panose="02020603050405020304" pitchFamily="18" charset="0"/>
                <a:ea typeface="Calibri" panose="020F0502020204030204" pitchFamily="34" charset="0"/>
                <a:cs typeface="Times New Roman" panose="02020603050405020304" pitchFamily="18" charset="0"/>
              </a:rPr>
              <a:t>, O., 2025. Informal Caregivers’ Perspectives on Digital Caregiving Solutions for Dementia–Finding Relief for At-Home Caregiving.</a:t>
            </a:r>
          </a:p>
          <a:p>
            <a:pPr marL="457200" marR="0" indent="-457200">
              <a:lnSpc>
                <a:spcPct val="100000"/>
              </a:lnSpc>
              <a:spcBef>
                <a:spcPts val="0"/>
              </a:spcBef>
            </a:pPr>
            <a:r>
              <a:rPr lang="en-GB" sz="1000" dirty="0" err="1">
                <a:latin typeface="Times New Roman" panose="02020603050405020304" pitchFamily="18" charset="0"/>
                <a:ea typeface="Calibri" panose="020F0502020204030204" pitchFamily="34" charset="0"/>
                <a:cs typeface="Times New Roman" panose="02020603050405020304" pitchFamily="18" charset="0"/>
              </a:rPr>
              <a:t>Petersson</a:t>
            </a:r>
            <a:r>
              <a:rPr lang="en-GB" sz="1000" dirty="0">
                <a:latin typeface="Times New Roman" panose="02020603050405020304" pitchFamily="18" charset="0"/>
                <a:ea typeface="Calibri" panose="020F0502020204030204" pitchFamily="34" charset="0"/>
                <a:cs typeface="Times New Roman" panose="02020603050405020304" pitchFamily="18" charset="0"/>
              </a:rPr>
              <a:t>, L., Larsson, I., Nygren, J.M. </a:t>
            </a:r>
            <a:r>
              <a:rPr lang="en-GB" sz="1000" i="1" dirty="0">
                <a:latin typeface="Times New Roman" panose="02020603050405020304" pitchFamily="18" charset="0"/>
                <a:ea typeface="Calibri" panose="020F0502020204030204" pitchFamily="34" charset="0"/>
                <a:cs typeface="Times New Roman" panose="02020603050405020304" pitchFamily="18" charset="0"/>
              </a:rPr>
              <a:t>et al.</a:t>
            </a:r>
            <a:r>
              <a:rPr lang="en-GB" sz="1000" dirty="0">
                <a:latin typeface="Times New Roman" panose="02020603050405020304" pitchFamily="18" charset="0"/>
                <a:ea typeface="Calibri" panose="020F0502020204030204" pitchFamily="34" charset="0"/>
                <a:cs typeface="Times New Roman" panose="02020603050405020304" pitchFamily="18" charset="0"/>
              </a:rPr>
              <a:t> Challenges to implementing artificial intelligence in healthcare: a qualitative interview study with healthcare leaders in Sweden. </a:t>
            </a:r>
            <a:r>
              <a:rPr lang="en-GB" sz="1000" i="1" dirty="0">
                <a:latin typeface="Times New Roman" panose="02020603050405020304" pitchFamily="18" charset="0"/>
                <a:ea typeface="Calibri" panose="020F0502020204030204" pitchFamily="34" charset="0"/>
                <a:cs typeface="Times New Roman" panose="02020603050405020304" pitchFamily="18" charset="0"/>
              </a:rPr>
              <a:t>BMC Health </a:t>
            </a:r>
            <a:r>
              <a:rPr lang="en-GB" sz="1000" i="1" dirty="0" err="1">
                <a:latin typeface="Times New Roman" panose="02020603050405020304" pitchFamily="18" charset="0"/>
                <a:ea typeface="Calibri" panose="020F0502020204030204" pitchFamily="34" charset="0"/>
                <a:cs typeface="Times New Roman" panose="02020603050405020304" pitchFamily="18" charset="0"/>
              </a:rPr>
              <a:t>Serv</a:t>
            </a:r>
            <a:r>
              <a:rPr lang="en-GB" sz="1000" i="1" dirty="0">
                <a:latin typeface="Times New Roman" panose="02020603050405020304" pitchFamily="18" charset="0"/>
                <a:ea typeface="Calibri" panose="020F0502020204030204" pitchFamily="34" charset="0"/>
                <a:cs typeface="Times New Roman" panose="02020603050405020304" pitchFamily="18" charset="0"/>
              </a:rPr>
              <a:t> Res</a:t>
            </a:r>
            <a:r>
              <a:rPr lang="en-GB" sz="1000" dirty="0">
                <a:latin typeface="Times New Roman" panose="02020603050405020304" pitchFamily="18" charset="0"/>
                <a:ea typeface="Calibri" panose="020F0502020204030204" pitchFamily="34" charset="0"/>
                <a:cs typeface="Times New Roman" panose="02020603050405020304" pitchFamily="18" charset="0"/>
              </a:rPr>
              <a:t> 22, 850 (2022). </a:t>
            </a:r>
            <a:r>
              <a:rPr lang="en-GB" sz="1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12">
                  <a:extLst>
                    <a:ext uri="{A12FA001-AC4F-418D-AE19-62706E023703}">
                      <ahyp:hlinkClr xmlns:ahyp="http://schemas.microsoft.com/office/drawing/2018/hyperlinkcolor" val="tx"/>
                    </a:ext>
                  </a:extLst>
                </a:hlinkClick>
              </a:rPr>
              <a:t>https://doi.org/10.1186/s12913-022-08215-8</a:t>
            </a:r>
            <a:r>
              <a:rPr lang="en-GB" sz="1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rPr>
              <a:t> </a:t>
            </a:r>
            <a:r>
              <a:rPr lang="en-GB" sz="1000" dirty="0">
                <a:latin typeface="Times New Roman" panose="02020603050405020304" pitchFamily="18" charset="0"/>
                <a:ea typeface="Calibri" panose="020F0502020204030204" pitchFamily="34" charset="0"/>
                <a:cs typeface="Times New Roman" panose="02020603050405020304" pitchFamily="18" charset="0"/>
              </a:rPr>
              <a:t>[Accessed 17 Jun. 2026].</a:t>
            </a:r>
          </a:p>
          <a:p>
            <a:pPr marL="457200" marR="0" indent="-457200">
              <a:lnSpc>
                <a:spcPct val="100000"/>
              </a:lnSpc>
              <a:spcBef>
                <a:spcPts val="0"/>
              </a:spcBef>
            </a:pPr>
            <a:r>
              <a:rPr lang="en-GB" sz="1000" dirty="0">
                <a:latin typeface="Times New Roman" panose="02020603050405020304" pitchFamily="18" charset="0"/>
                <a:ea typeface="Calibri" panose="020F0502020204030204" pitchFamily="34" charset="0"/>
                <a:cs typeface="Times New Roman" panose="02020603050405020304" pitchFamily="18" charset="0"/>
              </a:rPr>
              <a:t>SCIE (2024). </a:t>
            </a:r>
            <a:r>
              <a:rPr lang="en-GB" sz="1000" i="1" dirty="0">
                <a:latin typeface="Times New Roman" panose="02020603050405020304" pitchFamily="18" charset="0"/>
                <a:ea typeface="Calibri" panose="020F0502020204030204" pitchFamily="34" charset="0"/>
                <a:cs typeface="Times New Roman" panose="02020603050405020304" pitchFamily="18" charset="0"/>
              </a:rPr>
              <a:t>Care Act 2014: the assessment and eligibility process</a:t>
            </a:r>
            <a:r>
              <a:rPr lang="en-GB" sz="1000" dirty="0">
                <a:latin typeface="Times New Roman" panose="02020603050405020304" pitchFamily="18" charset="0"/>
                <a:ea typeface="Calibri" panose="020F0502020204030204" pitchFamily="34" charset="0"/>
                <a:cs typeface="Times New Roman" panose="02020603050405020304" pitchFamily="18" charset="0"/>
              </a:rPr>
              <a:t>. [online] SCIE. Available at: </a:t>
            </a:r>
            <a:r>
              <a:rPr lang="en-GB" sz="1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13">
                  <a:extLst>
                    <a:ext uri="{A12FA001-AC4F-418D-AE19-62706E023703}">
                      <ahyp:hlinkClr xmlns:ahyp="http://schemas.microsoft.com/office/drawing/2018/hyperlinkcolor" val="tx"/>
                    </a:ext>
                  </a:extLst>
                </a:hlinkClick>
              </a:rPr>
              <a:t>https://www.scie.org.uk/assessment-and-eligibility/process/</a:t>
            </a:r>
            <a:r>
              <a:rPr lang="en-GB" sz="1000" dirty="0">
                <a:latin typeface="Times New Roman" panose="02020603050405020304" pitchFamily="18" charset="0"/>
                <a:ea typeface="Calibri" panose="020F0502020204030204" pitchFamily="34" charset="0"/>
                <a:cs typeface="Times New Roman" panose="02020603050405020304" pitchFamily="18" charset="0"/>
              </a:rPr>
              <a:t> [Accessed 17 Jun. 2026].</a:t>
            </a:r>
          </a:p>
          <a:p>
            <a:pPr marL="457200" marR="0" indent="-457200">
              <a:lnSpc>
                <a:spcPct val="100000"/>
              </a:lnSpc>
              <a:spcBef>
                <a:spcPts val="0"/>
              </a:spcBef>
            </a:pPr>
            <a:r>
              <a:rPr lang="en-GB" sz="1000" dirty="0">
                <a:latin typeface="Times New Roman" panose="02020603050405020304" pitchFamily="18" charset="0"/>
                <a:ea typeface="Calibri" panose="020F0502020204030204" pitchFamily="34" charset="0"/>
                <a:cs typeface="Times New Roman" panose="02020603050405020304" pitchFamily="18" charset="0"/>
              </a:rPr>
              <a:t>Scripps, E., Webb, L. and </a:t>
            </a:r>
            <a:r>
              <a:rPr lang="en-GB" sz="1000" dirty="0" err="1">
                <a:latin typeface="Times New Roman" panose="02020603050405020304" pitchFamily="18" charset="0"/>
                <a:ea typeface="Calibri" panose="020F0502020204030204" pitchFamily="34" charset="0"/>
                <a:cs typeface="Times New Roman" panose="02020603050405020304" pitchFamily="18" charset="0"/>
              </a:rPr>
              <a:t>Falkingham</a:t>
            </a:r>
            <a:r>
              <a:rPr lang="en-GB" sz="1000" dirty="0">
                <a:latin typeface="Times New Roman" panose="02020603050405020304" pitchFamily="18" charset="0"/>
                <a:ea typeface="Calibri" panose="020F0502020204030204" pitchFamily="34" charset="0"/>
                <a:cs typeface="Times New Roman" panose="02020603050405020304" pitchFamily="18" charset="0"/>
              </a:rPr>
              <a:t>, J. (2025). Impacts of </a:t>
            </a:r>
            <a:r>
              <a:rPr lang="en-GB" sz="1000" dirty="0" err="1">
                <a:latin typeface="Times New Roman" panose="02020603050405020304" pitchFamily="18" charset="0"/>
                <a:ea typeface="Calibri" panose="020F0502020204030204" pitchFamily="34" charset="0"/>
                <a:cs typeface="Times New Roman" panose="02020603050405020304" pitchFamily="18" charset="0"/>
              </a:rPr>
              <a:t>birthrate</a:t>
            </a:r>
            <a:r>
              <a:rPr lang="en-GB" sz="1000" dirty="0">
                <a:latin typeface="Times New Roman" panose="02020603050405020304" pitchFamily="18" charset="0"/>
                <a:ea typeface="Calibri" panose="020F0502020204030204" pitchFamily="34" charset="0"/>
                <a:cs typeface="Times New Roman" panose="02020603050405020304" pitchFamily="18" charset="0"/>
              </a:rPr>
              <a:t> decline.</a:t>
            </a:r>
          </a:p>
          <a:p>
            <a:pPr marL="457200" marR="0" indent="-457200">
              <a:lnSpc>
                <a:spcPct val="100000"/>
              </a:lnSpc>
              <a:spcBef>
                <a:spcPts val="0"/>
              </a:spcBef>
            </a:pPr>
            <a:r>
              <a:rPr lang="en-GB" sz="1000" dirty="0">
                <a:latin typeface="Times New Roman" panose="02020603050405020304" pitchFamily="18" charset="0"/>
                <a:ea typeface="Calibri" panose="020F0502020204030204" pitchFamily="34" charset="0"/>
                <a:cs typeface="Times New Roman" panose="02020603050405020304" pitchFamily="18" charset="0"/>
              </a:rPr>
              <a:t>Sharma, K. (2021). </a:t>
            </a:r>
            <a:r>
              <a:rPr lang="en-GB" sz="1000" i="1" dirty="0">
                <a:latin typeface="Times New Roman" panose="02020603050405020304" pitchFamily="18" charset="0"/>
                <a:ea typeface="Calibri" panose="020F0502020204030204" pitchFamily="34" charset="0"/>
                <a:cs typeface="Times New Roman" panose="02020603050405020304" pitchFamily="18" charset="0"/>
              </a:rPr>
              <a:t>What is Telehealth Software?</a:t>
            </a:r>
            <a:r>
              <a:rPr lang="en-GB" sz="1000" dirty="0">
                <a:latin typeface="Times New Roman" panose="02020603050405020304" pitchFamily="18" charset="0"/>
                <a:ea typeface="Calibri" panose="020F0502020204030204" pitchFamily="34" charset="0"/>
                <a:cs typeface="Times New Roman" panose="02020603050405020304" pitchFamily="18" charset="0"/>
              </a:rPr>
              <a:t> [online] </a:t>
            </a:r>
            <a:r>
              <a:rPr lang="en-GB" sz="1000" dirty="0" err="1">
                <a:latin typeface="Times New Roman" panose="02020603050405020304" pitchFamily="18" charset="0"/>
                <a:ea typeface="Calibri" panose="020F0502020204030204" pitchFamily="34" charset="0"/>
                <a:cs typeface="Times New Roman" panose="02020603050405020304" pitchFamily="18" charset="0"/>
              </a:rPr>
              <a:t>TatvaSoft</a:t>
            </a:r>
            <a:r>
              <a:rPr lang="en-GB" sz="1000" dirty="0">
                <a:latin typeface="Times New Roman" panose="02020603050405020304" pitchFamily="18" charset="0"/>
                <a:ea typeface="Calibri" panose="020F0502020204030204" pitchFamily="34" charset="0"/>
                <a:cs typeface="Times New Roman" panose="02020603050405020304" pitchFamily="18" charset="0"/>
              </a:rPr>
              <a:t> Blog. Available at: </a:t>
            </a:r>
            <a:r>
              <a:rPr lang="en-GB" sz="1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14">
                  <a:extLst>
                    <a:ext uri="{A12FA001-AC4F-418D-AE19-62706E023703}">
                      <ahyp:hlinkClr xmlns:ahyp="http://schemas.microsoft.com/office/drawing/2018/hyperlinkcolor" val="tx"/>
                    </a:ext>
                  </a:extLst>
                </a:hlinkClick>
              </a:rPr>
              <a:t>https://www.tatvasoft.com/blog/telehealth-software/</a:t>
            </a:r>
            <a:r>
              <a:rPr lang="en-GB" sz="1000" dirty="0">
                <a:latin typeface="Times New Roman" panose="02020603050405020304" pitchFamily="18" charset="0"/>
                <a:ea typeface="Calibri" panose="020F0502020204030204" pitchFamily="34" charset="0"/>
                <a:cs typeface="Times New Roman" panose="02020603050405020304" pitchFamily="18" charset="0"/>
              </a:rPr>
              <a:t> [Accessed 17 Jun. 2026].</a:t>
            </a:r>
          </a:p>
          <a:p>
            <a:pPr marL="457200" marR="0" indent="-457200">
              <a:lnSpc>
                <a:spcPct val="100000"/>
              </a:lnSpc>
              <a:spcBef>
                <a:spcPts val="0"/>
              </a:spcBef>
            </a:pPr>
            <a:r>
              <a:rPr lang="en-GB" sz="1000" dirty="0">
                <a:latin typeface="Times New Roman" panose="02020603050405020304" pitchFamily="18" charset="0"/>
                <a:ea typeface="Calibri" panose="020F0502020204030204" pitchFamily="34" charset="0"/>
                <a:cs typeface="Times New Roman" panose="02020603050405020304" pitchFamily="18" charset="0"/>
              </a:rPr>
              <a:t>Stevens, J., </a:t>
            </a:r>
            <a:r>
              <a:rPr lang="en-GB" sz="1000" dirty="0" err="1">
                <a:latin typeface="Times New Roman" panose="02020603050405020304" pitchFamily="18" charset="0"/>
                <a:ea typeface="Calibri" panose="020F0502020204030204" pitchFamily="34" charset="0"/>
                <a:cs typeface="Times New Roman" panose="02020603050405020304" pitchFamily="18" charset="0"/>
              </a:rPr>
              <a:t>Ghapanchi</a:t>
            </a:r>
            <a:r>
              <a:rPr lang="en-GB" sz="1000" dirty="0">
                <a:latin typeface="Times New Roman" panose="02020603050405020304" pitchFamily="18" charset="0"/>
                <a:ea typeface="Calibri" panose="020F0502020204030204" pitchFamily="34" charset="0"/>
                <a:cs typeface="Times New Roman" panose="02020603050405020304" pitchFamily="18" charset="0"/>
              </a:rPr>
              <a:t>, A.H., </a:t>
            </a:r>
            <a:r>
              <a:rPr lang="en-GB" sz="1000" dirty="0" err="1">
                <a:latin typeface="Times New Roman" panose="02020603050405020304" pitchFamily="18" charset="0"/>
                <a:ea typeface="Calibri" panose="020F0502020204030204" pitchFamily="34" charset="0"/>
                <a:cs typeface="Times New Roman" panose="02020603050405020304" pitchFamily="18" charset="0"/>
              </a:rPr>
              <a:t>Purarjomandlangrudi</a:t>
            </a:r>
            <a:r>
              <a:rPr lang="en-GB" sz="1000" dirty="0">
                <a:latin typeface="Times New Roman" panose="02020603050405020304" pitchFamily="18" charset="0"/>
                <a:ea typeface="Calibri" panose="020F0502020204030204" pitchFamily="34" charset="0"/>
                <a:cs typeface="Times New Roman" panose="02020603050405020304" pitchFamily="18" charset="0"/>
              </a:rPr>
              <a:t>, A. and Bruce, S., 2025. Patient experiences of remote patient monitoring: Implications for health literacy and therapeutic relationships. </a:t>
            </a:r>
            <a:r>
              <a:rPr lang="en-GB" sz="1000" i="1" dirty="0">
                <a:latin typeface="Times New Roman" panose="02020603050405020304" pitchFamily="18" charset="0"/>
                <a:ea typeface="Calibri" panose="020F0502020204030204" pitchFamily="34" charset="0"/>
                <a:cs typeface="Times New Roman" panose="02020603050405020304" pitchFamily="18" charset="0"/>
              </a:rPr>
              <a:t>Technologies</a:t>
            </a:r>
            <a:r>
              <a:rPr lang="en-GB" sz="1000" dirty="0">
                <a:latin typeface="Times New Roman" panose="02020603050405020304" pitchFamily="18" charset="0"/>
                <a:ea typeface="Calibri" panose="020F0502020204030204" pitchFamily="34" charset="0"/>
                <a:cs typeface="Times New Roman" panose="02020603050405020304" pitchFamily="18" charset="0"/>
              </a:rPr>
              <a:t>, </a:t>
            </a:r>
            <a:r>
              <a:rPr lang="en-GB" sz="1000" i="1" dirty="0">
                <a:latin typeface="Times New Roman" panose="02020603050405020304" pitchFamily="18" charset="0"/>
                <a:ea typeface="Calibri" panose="020F0502020204030204" pitchFamily="34" charset="0"/>
                <a:cs typeface="Times New Roman" panose="02020603050405020304" pitchFamily="18" charset="0"/>
              </a:rPr>
              <a:t>13</a:t>
            </a:r>
            <a:r>
              <a:rPr lang="en-GB" sz="1000" dirty="0">
                <a:latin typeface="Times New Roman" panose="02020603050405020304" pitchFamily="18" charset="0"/>
                <a:ea typeface="Calibri" panose="020F0502020204030204" pitchFamily="34" charset="0"/>
                <a:cs typeface="Times New Roman" panose="02020603050405020304" pitchFamily="18" charset="0"/>
              </a:rPr>
              <a:t>(10), p.464.</a:t>
            </a:r>
          </a:p>
          <a:p>
            <a:pPr marL="457200" marR="0" indent="-457200">
              <a:lnSpc>
                <a:spcPct val="100000"/>
              </a:lnSpc>
              <a:spcBef>
                <a:spcPts val="0"/>
              </a:spcBef>
            </a:pPr>
            <a:r>
              <a:rPr lang="en-US" sz="1000" dirty="0" err="1">
                <a:latin typeface="Times New Roman" panose="02020603050405020304" pitchFamily="18" charset="0"/>
                <a:ea typeface="Calibri" panose="020F0502020204030204" pitchFamily="34" charset="0"/>
                <a:cs typeface="Times New Roman" panose="02020603050405020304" pitchFamily="18" charset="0"/>
              </a:rPr>
              <a:t>Stolarchuk</a:t>
            </a:r>
            <a:r>
              <a:rPr lang="en-US" sz="1000" dirty="0">
                <a:latin typeface="Times New Roman" panose="02020603050405020304" pitchFamily="18" charset="0"/>
                <a:ea typeface="Calibri" panose="020F0502020204030204" pitchFamily="34" charset="0"/>
                <a:cs typeface="Times New Roman" panose="02020603050405020304" pitchFamily="18" charset="0"/>
              </a:rPr>
              <a:t>, C., Kumar, P., </a:t>
            </a:r>
            <a:r>
              <a:rPr lang="en-US" sz="1000" dirty="0" err="1">
                <a:latin typeface="Times New Roman" panose="02020603050405020304" pitchFamily="18" charset="0"/>
                <a:ea typeface="Calibri" panose="020F0502020204030204" pitchFamily="34" charset="0"/>
                <a:cs typeface="Times New Roman" panose="02020603050405020304" pitchFamily="18" charset="0"/>
              </a:rPr>
              <a:t>Lionis</a:t>
            </a:r>
            <a:r>
              <a:rPr lang="en-US" sz="1000" dirty="0">
                <a:latin typeface="Times New Roman" panose="02020603050405020304" pitchFamily="18" charset="0"/>
                <a:ea typeface="Calibri" panose="020F0502020204030204" pitchFamily="34" charset="0"/>
                <a:cs typeface="Times New Roman" panose="02020603050405020304" pitchFamily="18" charset="0"/>
              </a:rPr>
              <a:t>, C., </a:t>
            </a:r>
            <a:r>
              <a:rPr lang="en-US" sz="1000" dirty="0" err="1">
                <a:latin typeface="Times New Roman" panose="02020603050405020304" pitchFamily="18" charset="0"/>
                <a:ea typeface="Calibri" panose="020F0502020204030204" pitchFamily="34" charset="0"/>
                <a:cs typeface="Times New Roman" panose="02020603050405020304" pitchFamily="18" charset="0"/>
              </a:rPr>
              <a:t>Anastasaki</a:t>
            </a:r>
            <a:r>
              <a:rPr lang="en-US" sz="1000" dirty="0">
                <a:latin typeface="Times New Roman" panose="02020603050405020304" pitchFamily="18" charset="0"/>
                <a:ea typeface="Calibri" panose="020F0502020204030204" pitchFamily="34" charset="0"/>
                <a:cs typeface="Times New Roman" panose="02020603050405020304" pitchFamily="18" charset="0"/>
              </a:rPr>
              <a:t>, M., Conde, M.G., Chowdhury, M., </a:t>
            </a:r>
            <a:r>
              <a:rPr lang="en-US" sz="1000" dirty="0" err="1">
                <a:latin typeface="Times New Roman" panose="02020603050405020304" pitchFamily="18" charset="0"/>
                <a:ea typeface="Calibri" panose="020F0502020204030204" pitchFamily="34" charset="0"/>
                <a:cs typeface="Times New Roman" panose="02020603050405020304" pitchFamily="18" charset="0"/>
              </a:rPr>
              <a:t>Andoko</a:t>
            </a:r>
            <a:r>
              <a:rPr lang="en-US" sz="1000" dirty="0">
                <a:latin typeface="Times New Roman" panose="02020603050405020304" pitchFamily="18" charset="0"/>
                <a:ea typeface="Calibri" panose="020F0502020204030204" pitchFamily="34" charset="0"/>
                <a:cs typeface="Times New Roman" panose="02020603050405020304" pitchFamily="18" charset="0"/>
              </a:rPr>
              <a:t>, D., </a:t>
            </a:r>
            <a:r>
              <a:rPr lang="en-US" sz="1000" dirty="0" err="1">
                <a:latin typeface="Times New Roman" panose="02020603050405020304" pitchFamily="18" charset="0"/>
                <a:ea typeface="Calibri" panose="020F0502020204030204" pitchFamily="34" charset="0"/>
                <a:cs typeface="Times New Roman" panose="02020603050405020304" pitchFamily="18" charset="0"/>
              </a:rPr>
              <a:t>Gauchan</a:t>
            </a:r>
            <a:r>
              <a:rPr lang="en-US" sz="1000" dirty="0">
                <a:latin typeface="Times New Roman" panose="02020603050405020304" pitchFamily="18" charset="0"/>
                <a:ea typeface="Calibri" panose="020F0502020204030204" pitchFamily="34" charset="0"/>
                <a:cs typeface="Times New Roman" panose="02020603050405020304" pitchFamily="18" charset="0"/>
              </a:rPr>
              <a:t>, B. and </a:t>
            </a:r>
            <a:r>
              <a:rPr lang="en-US" sz="1000" dirty="0" err="1">
                <a:latin typeface="Times New Roman" panose="02020603050405020304" pitchFamily="18" charset="0"/>
                <a:ea typeface="Calibri" panose="020F0502020204030204" pitchFamily="34" charset="0"/>
                <a:cs typeface="Times New Roman" panose="02020603050405020304" pitchFamily="18" charset="0"/>
              </a:rPr>
              <a:t>Awankem</a:t>
            </a:r>
            <a:r>
              <a:rPr lang="en-US" sz="1000" dirty="0">
                <a:latin typeface="Times New Roman" panose="02020603050405020304" pitchFamily="18" charset="0"/>
                <a:ea typeface="Calibri" panose="020F0502020204030204" pitchFamily="34" charset="0"/>
                <a:cs typeface="Times New Roman" panose="02020603050405020304" pitchFamily="18" charset="0"/>
              </a:rPr>
              <a:t>, B. </a:t>
            </a:r>
            <a:r>
              <a:rPr lang="en-GB" sz="1000" dirty="0">
                <a:latin typeface="Times New Roman" panose="02020603050405020304" pitchFamily="18" charset="0"/>
                <a:ea typeface="Calibri" panose="020F0502020204030204" pitchFamily="34" charset="0"/>
                <a:cs typeface="Times New Roman" panose="02020603050405020304" pitchFamily="18" charset="0"/>
              </a:rPr>
              <a:t>(</a:t>
            </a:r>
            <a:r>
              <a:rPr lang="en-US" sz="1000" dirty="0">
                <a:latin typeface="Times New Roman" panose="02020603050405020304" pitchFamily="18" charset="0"/>
                <a:ea typeface="Calibri" panose="020F0502020204030204" pitchFamily="34" charset="0"/>
                <a:cs typeface="Times New Roman" panose="02020603050405020304" pitchFamily="18" charset="0"/>
              </a:rPr>
              <a:t>2025</a:t>
            </a:r>
            <a:r>
              <a:rPr lang="en-GB" sz="1000" dirty="0">
                <a:latin typeface="Times New Roman" panose="02020603050405020304" pitchFamily="18" charset="0"/>
                <a:ea typeface="Calibri" panose="020F0502020204030204" pitchFamily="34" charset="0"/>
                <a:cs typeface="Times New Roman" panose="02020603050405020304" pitchFamily="18" charset="0"/>
              </a:rPr>
              <a:t>)</a:t>
            </a:r>
            <a:r>
              <a:rPr lang="en-US" sz="1000" dirty="0">
                <a:latin typeface="Times New Roman" panose="02020603050405020304" pitchFamily="18" charset="0"/>
                <a:ea typeface="Calibri" panose="020F0502020204030204" pitchFamily="34" charset="0"/>
                <a:cs typeface="Times New Roman" panose="02020603050405020304" pitchFamily="18" charset="0"/>
              </a:rPr>
              <a:t>. Optimizing Healthcare Delivery: Strategies for Workforce Retention and Resource Allocation. Journal of Surgical Specialties and Rural Practice, 6(1), pp.3-8.</a:t>
            </a:r>
            <a:endParaRPr lang="en-GB" sz="1000" dirty="0">
              <a:latin typeface="Times New Roman" panose="02020603050405020304" pitchFamily="18" charset="0"/>
              <a:ea typeface="Calibri" panose="020F0502020204030204" pitchFamily="34" charset="0"/>
              <a:cs typeface="Times New Roman" panose="02020603050405020304" pitchFamily="18" charset="0"/>
            </a:endParaRPr>
          </a:p>
          <a:p>
            <a:pPr marL="457200" marR="0" indent="-457200">
              <a:lnSpc>
                <a:spcPct val="100000"/>
              </a:lnSpc>
              <a:spcBef>
                <a:spcPts val="0"/>
              </a:spcBef>
            </a:pPr>
            <a:r>
              <a:rPr lang="en-GB" sz="1000" dirty="0">
                <a:latin typeface="Times New Roman" panose="02020603050405020304" pitchFamily="18" charset="0"/>
                <a:ea typeface="Calibri" panose="020F0502020204030204" pitchFamily="34" charset="0"/>
                <a:cs typeface="Times New Roman" panose="02020603050405020304" pitchFamily="18" charset="0"/>
              </a:rPr>
              <a:t>Swift, H.J., Abrams, D. and Lamont, R.A. (2022). Ageism around the world. In </a:t>
            </a:r>
            <a:r>
              <a:rPr lang="en-GB" sz="1000" i="1" dirty="0" err="1">
                <a:latin typeface="Times New Roman" panose="02020603050405020304" pitchFamily="18" charset="0"/>
                <a:ea typeface="Calibri" panose="020F0502020204030204" pitchFamily="34" charset="0"/>
                <a:cs typeface="Times New Roman" panose="02020603050405020304" pitchFamily="18" charset="0"/>
              </a:rPr>
              <a:t>Encyclopedia</a:t>
            </a:r>
            <a:r>
              <a:rPr lang="en-GB" sz="1000" i="1" dirty="0">
                <a:latin typeface="Times New Roman" panose="02020603050405020304" pitchFamily="18" charset="0"/>
                <a:ea typeface="Calibri" panose="020F0502020204030204" pitchFamily="34" charset="0"/>
                <a:cs typeface="Times New Roman" panose="02020603050405020304" pitchFamily="18" charset="0"/>
              </a:rPr>
              <a:t> of gerontology and population aging</a:t>
            </a:r>
            <a:r>
              <a:rPr lang="en-GB" sz="1000" dirty="0">
                <a:latin typeface="Times New Roman" panose="02020603050405020304" pitchFamily="18" charset="0"/>
                <a:ea typeface="Calibri" panose="020F0502020204030204" pitchFamily="34" charset="0"/>
                <a:cs typeface="Times New Roman" panose="02020603050405020304" pitchFamily="18" charset="0"/>
              </a:rPr>
              <a:t> (pp. 165-175). Cham: Springer International Publishing.</a:t>
            </a:r>
          </a:p>
          <a:p>
            <a:pPr marL="457200" marR="0" indent="-457200">
              <a:lnSpc>
                <a:spcPct val="100000"/>
              </a:lnSpc>
              <a:spcBef>
                <a:spcPts val="0"/>
              </a:spcBef>
            </a:pPr>
            <a:r>
              <a:rPr lang="en-GB" sz="1000" dirty="0" err="1">
                <a:latin typeface="Times New Roman" panose="02020603050405020304" pitchFamily="18" charset="0"/>
                <a:ea typeface="Calibri" panose="020F0502020204030204" pitchFamily="34" charset="0"/>
                <a:cs typeface="Times New Roman" panose="02020603050405020304" pitchFamily="18" charset="0"/>
              </a:rPr>
              <a:t>Teles</a:t>
            </a:r>
            <a:r>
              <a:rPr lang="en-GB" sz="1000" dirty="0">
                <a:latin typeface="Times New Roman" panose="02020603050405020304" pitchFamily="18" charset="0"/>
                <a:ea typeface="Calibri" panose="020F0502020204030204" pitchFamily="34" charset="0"/>
                <a:cs typeface="Times New Roman" panose="02020603050405020304" pitchFamily="18" charset="0"/>
              </a:rPr>
              <a:t>, S. and Ribeiro, O. (2022). Activity theory. In </a:t>
            </a:r>
            <a:r>
              <a:rPr lang="en-GB" sz="1000" i="1" dirty="0" err="1">
                <a:latin typeface="Times New Roman" panose="02020603050405020304" pitchFamily="18" charset="0"/>
                <a:ea typeface="Calibri" panose="020F0502020204030204" pitchFamily="34" charset="0"/>
                <a:cs typeface="Times New Roman" panose="02020603050405020304" pitchFamily="18" charset="0"/>
              </a:rPr>
              <a:t>Encyclopedia</a:t>
            </a:r>
            <a:r>
              <a:rPr lang="en-GB" sz="1000" i="1" dirty="0">
                <a:latin typeface="Times New Roman" panose="02020603050405020304" pitchFamily="18" charset="0"/>
                <a:ea typeface="Calibri" panose="020F0502020204030204" pitchFamily="34" charset="0"/>
                <a:cs typeface="Times New Roman" panose="02020603050405020304" pitchFamily="18" charset="0"/>
              </a:rPr>
              <a:t> of gerontology and population aging</a:t>
            </a:r>
            <a:r>
              <a:rPr lang="en-GB" sz="1000" dirty="0">
                <a:latin typeface="Times New Roman" panose="02020603050405020304" pitchFamily="18" charset="0"/>
                <a:ea typeface="Calibri" panose="020F0502020204030204" pitchFamily="34" charset="0"/>
                <a:cs typeface="Times New Roman" panose="02020603050405020304" pitchFamily="18" charset="0"/>
              </a:rPr>
              <a:t> (pp. 36-44). Cham: Springer International Publishing.</a:t>
            </a:r>
          </a:p>
          <a:p>
            <a:pPr marL="457200" marR="0" indent="-457200">
              <a:lnSpc>
                <a:spcPct val="100000"/>
              </a:lnSpc>
              <a:spcBef>
                <a:spcPts val="0"/>
              </a:spcBef>
            </a:pPr>
            <a:r>
              <a:rPr lang="en-GB" sz="1000" dirty="0">
                <a:latin typeface="Times New Roman" panose="02020603050405020304" pitchFamily="18" charset="0"/>
                <a:ea typeface="Calibri" panose="020F0502020204030204" pitchFamily="34" charset="0"/>
                <a:cs typeface="Times New Roman" panose="02020603050405020304" pitchFamily="18" charset="0"/>
              </a:rPr>
              <a:t>The Health Foundation (2023). </a:t>
            </a:r>
            <a:r>
              <a:rPr lang="en-GB" sz="1000" i="1" dirty="0">
                <a:latin typeface="Times New Roman" panose="02020603050405020304" pitchFamily="18" charset="0"/>
                <a:ea typeface="Calibri" panose="020F0502020204030204" pitchFamily="34" charset="0"/>
                <a:cs typeface="Times New Roman" panose="02020603050405020304" pitchFamily="18" charset="0"/>
              </a:rPr>
              <a:t>Social care funding</a:t>
            </a:r>
            <a:r>
              <a:rPr lang="en-GB" sz="1000" dirty="0">
                <a:latin typeface="Times New Roman" panose="02020603050405020304" pitchFamily="18" charset="0"/>
                <a:ea typeface="Calibri" panose="020F0502020204030204" pitchFamily="34" charset="0"/>
                <a:cs typeface="Times New Roman" panose="02020603050405020304" pitchFamily="18" charset="0"/>
              </a:rPr>
              <a:t>. [online] The Health Foundation. Available at: </a:t>
            </a:r>
            <a:r>
              <a:rPr lang="en-GB" sz="1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15">
                  <a:extLst>
                    <a:ext uri="{A12FA001-AC4F-418D-AE19-62706E023703}">
                      <ahyp:hlinkClr xmlns:ahyp="http://schemas.microsoft.com/office/drawing/2018/hyperlinkcolor" val="tx"/>
                    </a:ext>
                  </a:extLst>
                </a:hlinkClick>
              </a:rPr>
              <a:t>https://www.health.org.uk/reports-and-analysis/analysis/social-care-funding</a:t>
            </a:r>
            <a:r>
              <a:rPr lang="en-GB" sz="1000" dirty="0">
                <a:latin typeface="Times New Roman" panose="02020603050405020304" pitchFamily="18" charset="0"/>
                <a:ea typeface="Calibri" panose="020F0502020204030204" pitchFamily="34" charset="0"/>
                <a:cs typeface="Times New Roman" panose="02020603050405020304" pitchFamily="18" charset="0"/>
              </a:rPr>
              <a:t> [Accessed 17 Jun. 2026].</a:t>
            </a:r>
          </a:p>
          <a:p>
            <a:pPr marL="457200" marR="0" indent="-457200">
              <a:lnSpc>
                <a:spcPct val="100000"/>
              </a:lnSpc>
              <a:spcBef>
                <a:spcPts val="0"/>
              </a:spcBef>
            </a:pPr>
            <a:r>
              <a:rPr lang="en-GB" sz="1000" dirty="0" err="1">
                <a:latin typeface="Times New Roman" panose="02020603050405020304" pitchFamily="18" charset="0"/>
                <a:ea typeface="Calibri" panose="020F0502020204030204" pitchFamily="34" charset="0"/>
                <a:cs typeface="Times New Roman" panose="02020603050405020304" pitchFamily="18" charset="0"/>
              </a:rPr>
              <a:t>Triggle</a:t>
            </a:r>
            <a:r>
              <a:rPr lang="en-GB" sz="1000" dirty="0">
                <a:latin typeface="Times New Roman" panose="02020603050405020304" pitchFamily="18" charset="0"/>
                <a:ea typeface="Calibri" panose="020F0502020204030204" pitchFamily="34" charset="0"/>
                <a:cs typeface="Times New Roman" panose="02020603050405020304" pitchFamily="18" charset="0"/>
              </a:rPr>
              <a:t>, N. (2019). NHS ‘no chance of training enough staff’. </a:t>
            </a:r>
            <a:r>
              <a:rPr lang="en-GB" sz="1000" i="1" dirty="0">
                <a:latin typeface="Times New Roman" panose="02020603050405020304" pitchFamily="18" charset="0"/>
                <a:ea typeface="Calibri" panose="020F0502020204030204" pitchFamily="34" charset="0"/>
                <a:cs typeface="Times New Roman" panose="02020603050405020304" pitchFamily="18" charset="0"/>
              </a:rPr>
              <a:t>BBC News</a:t>
            </a:r>
            <a:r>
              <a:rPr lang="en-GB" sz="1000" dirty="0">
                <a:latin typeface="Times New Roman" panose="02020603050405020304" pitchFamily="18" charset="0"/>
                <a:ea typeface="Calibri" panose="020F0502020204030204" pitchFamily="34" charset="0"/>
                <a:cs typeface="Times New Roman" panose="02020603050405020304" pitchFamily="18" charset="0"/>
              </a:rPr>
              <a:t>. [online] 21 Mar. Available at: </a:t>
            </a:r>
            <a:r>
              <a:rPr lang="en-GB" sz="1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16">
                  <a:extLst>
                    <a:ext uri="{A12FA001-AC4F-418D-AE19-62706E023703}">
                      <ahyp:hlinkClr xmlns:ahyp="http://schemas.microsoft.com/office/drawing/2018/hyperlinkcolor" val="tx"/>
                    </a:ext>
                  </a:extLst>
                </a:hlinkClick>
              </a:rPr>
              <a:t>https://www.bbc.com/news/health-47616491</a:t>
            </a:r>
            <a:r>
              <a:rPr lang="en-GB" sz="1000" dirty="0">
                <a:latin typeface="Times New Roman" panose="02020603050405020304" pitchFamily="18" charset="0"/>
                <a:ea typeface="Calibri" panose="020F0502020204030204" pitchFamily="34" charset="0"/>
                <a:cs typeface="Times New Roman" panose="02020603050405020304" pitchFamily="18" charset="0"/>
              </a:rPr>
              <a:t> [Accessed 17 Jun. 2026].</a:t>
            </a:r>
          </a:p>
          <a:p>
            <a:pPr marL="457200" marR="0" indent="-457200">
              <a:lnSpc>
                <a:spcPct val="100000"/>
              </a:lnSpc>
              <a:spcBef>
                <a:spcPts val="0"/>
              </a:spcBef>
            </a:pPr>
            <a:r>
              <a:rPr lang="en-US" sz="1000" dirty="0">
                <a:latin typeface="Times New Roman" panose="02020603050405020304" pitchFamily="18" charset="0"/>
                <a:ea typeface="Calibri" panose="020F0502020204030204" pitchFamily="34" charset="0"/>
                <a:cs typeface="Times New Roman" panose="02020603050405020304" pitchFamily="18" charset="0"/>
              </a:rPr>
              <a:t>WHO. (2015). </a:t>
            </a:r>
            <a:r>
              <a:rPr lang="en-US" sz="1000" i="1" dirty="0">
                <a:latin typeface="Times New Roman" panose="02020603050405020304" pitchFamily="18" charset="0"/>
                <a:ea typeface="Calibri" panose="020F0502020204030204" pitchFamily="34" charset="0"/>
                <a:cs typeface="Times New Roman" panose="02020603050405020304" pitchFamily="18" charset="0"/>
              </a:rPr>
              <a:t>Who: Number of people over 60 years set to double by 2050; major societal changes required</a:t>
            </a:r>
            <a:r>
              <a:rPr lang="en-US" sz="1000" dirty="0">
                <a:latin typeface="Times New Roman" panose="02020603050405020304" pitchFamily="18" charset="0"/>
                <a:ea typeface="Calibri" panose="020F0502020204030204" pitchFamily="34" charset="0"/>
                <a:cs typeface="Times New Roman" panose="02020603050405020304" pitchFamily="18" charset="0"/>
              </a:rPr>
              <a:t>. World Health Organization. </a:t>
            </a:r>
            <a:r>
              <a:rPr lang="en-US" sz="1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17">
                  <a:extLst>
                    <a:ext uri="{A12FA001-AC4F-418D-AE19-62706E023703}">
                      <ahyp:hlinkClr xmlns:ahyp="http://schemas.microsoft.com/office/drawing/2018/hyperlinkcolor" val="tx"/>
                    </a:ext>
                  </a:extLst>
                </a:hlinkClick>
              </a:rPr>
              <a:t>https://www.who.int/news/item/30-09-2015-who-number-of-people-over-60-years-set-to-double-by-2050-major-societal-changes-required</a:t>
            </a:r>
            <a:r>
              <a:rPr lang="en-US" sz="1000" dirty="0">
                <a:latin typeface="Times New Roman" panose="02020603050405020304" pitchFamily="18" charset="0"/>
                <a:ea typeface="Calibri" panose="020F0502020204030204" pitchFamily="34" charset="0"/>
                <a:cs typeface="Times New Roman" panose="02020603050405020304" pitchFamily="18" charset="0"/>
              </a:rPr>
              <a:t> </a:t>
            </a:r>
            <a:r>
              <a:rPr lang="en-GB" sz="1000" dirty="0">
                <a:latin typeface="Times New Roman" panose="02020603050405020304" pitchFamily="18" charset="0"/>
                <a:ea typeface="Calibri" panose="020F0502020204030204" pitchFamily="34" charset="0"/>
                <a:cs typeface="Times New Roman" panose="02020603050405020304" pitchFamily="18" charset="0"/>
              </a:rPr>
              <a:t>[Accessed 17 Jun. 2026].</a:t>
            </a:r>
          </a:p>
          <a:p>
            <a:pPr marL="457200" marR="0" indent="-457200">
              <a:lnSpc>
                <a:spcPct val="100000"/>
              </a:lnSpc>
              <a:spcBef>
                <a:spcPts val="0"/>
              </a:spcBef>
            </a:pPr>
            <a:r>
              <a:rPr lang="en-GB" sz="1000" dirty="0">
                <a:latin typeface="Times New Roman" panose="02020603050405020304" pitchFamily="18" charset="0"/>
                <a:ea typeface="Calibri" panose="020F0502020204030204" pitchFamily="34" charset="0"/>
                <a:cs typeface="Times New Roman" panose="02020603050405020304" pitchFamily="18" charset="0"/>
              </a:rPr>
              <a:t>Yu, W. (2026). A Reflection on Theories of Aging. </a:t>
            </a:r>
          </a:p>
        </p:txBody>
      </p:sp>
    </p:spTree>
    <p:extLst>
      <p:ext uri="{BB962C8B-B14F-4D97-AF65-F5344CB8AC3E}">
        <p14:creationId xmlns:p14="http://schemas.microsoft.com/office/powerpoint/2010/main" val="7266362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6220</Words>
  <Application>Microsoft Office PowerPoint</Application>
  <PresentationFormat>Widescreen</PresentationFormat>
  <Paragraphs>200</Paragraphs>
  <Slides>15</Slides>
  <Notes>14</Notes>
  <HiddenSlides>0</HiddenSlides>
  <MMClips>14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Calibri Light</vt:lpstr>
      <vt:lpstr>Times New Roman</vt:lpstr>
      <vt:lpstr>Office Theme</vt:lpstr>
      <vt:lpstr>Presentation Title: The Ageing Population [Student Name: Sehrish Bibi] [Student ID: 2322746] Module Title And Code: Empowering The Older Person - BMHP6027 [Name Of The Lecturer parese]</vt:lpstr>
      <vt:lpstr>INTRODUCTION</vt:lpstr>
      <vt:lpstr>THE AGEING POPULATION: SETTING THE SCENE </vt:lpstr>
      <vt:lpstr>THEORETICAL FRAMEWORKS</vt:lpstr>
      <vt:lpstr>POLICY AND LEGISLATION </vt:lpstr>
      <vt:lpstr>EVALUATION OF CURRENT CARE PROVISIONS </vt:lpstr>
      <vt:lpstr>EVALUATION OF CURRENT CARE PROVISIONS </vt:lpstr>
      <vt:lpstr>EVALUATION OF CURRENT CARE PROVISIONS </vt:lpstr>
      <vt:lpstr>TECHNOLOGICAL INNOVATIONS IN ELDERLY CARE</vt:lpstr>
      <vt:lpstr>TECHNOLOGICAL INNOVATIONS IN ELDERLY CARE</vt:lpstr>
      <vt:lpstr>CASE STUDIES</vt:lpstr>
      <vt:lpstr>CASE STUDIES</vt:lpstr>
      <vt:lpstr>RECOMMENDATIONS FOR IMPROVEMENT</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Sehrish Bibi (2322746)</cp:lastModifiedBy>
  <cp:revision>2</cp:revision>
  <dcterms:created xsi:type="dcterms:W3CDTF">2026-01-15T10:42:47Z</dcterms:created>
  <dcterms:modified xsi:type="dcterms:W3CDTF">2026-06-23T10:10:28Z</dcterms:modified>
</cp:coreProperties>
</file>