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22"/>
  </p:notesMasterIdLst>
  <p:sldIdLst>
    <p:sldId id="256" r:id="rId2"/>
    <p:sldId id="308" r:id="rId3"/>
    <p:sldId id="324" r:id="rId4"/>
    <p:sldId id="309" r:id="rId5"/>
    <p:sldId id="325" r:id="rId6"/>
    <p:sldId id="310" r:id="rId7"/>
    <p:sldId id="326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99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-14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E22BC-02AC-F54D-B916-D41ABB6F8744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C62A1D-4582-E74C-92F5-73A3ECD25D2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12089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7F6D41D7-CADB-7D4A-A6C6-CF1C7D552F8A}" type="slidenum">
              <a:rPr lang="en-US" sz="800"/>
              <a:pPr/>
              <a:t>2</a:t>
            </a:fld>
            <a:endParaRPr lang="en-US" sz="80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E1E22F0-AE65-E745-9643-2FD676378CBB}" type="slidenum">
              <a:rPr lang="en-US" sz="800"/>
              <a:pPr/>
              <a:t>4</a:t>
            </a:fld>
            <a:endParaRPr lang="en-US" sz="80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3.1.1.2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E1E22F0-AE65-E745-9643-2FD676378CBB}" type="slidenum">
              <a:rPr lang="en-US" sz="800"/>
              <a:pPr/>
              <a:t>5</a:t>
            </a:fld>
            <a:endParaRPr lang="en-US" sz="80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3.1.1.2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4FDC49F-9C43-8848-894A-8227B5222FDB}" type="slidenum">
              <a:rPr lang="en-US" sz="800"/>
              <a:pPr/>
              <a:t>6</a:t>
            </a:fld>
            <a:endParaRPr lang="en-US" sz="80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168A6172-BBA6-3749-97C9-E3B32B39AC73}" type="slidenum">
              <a:rPr lang="en-US" sz="800"/>
              <a:pPr/>
              <a:t>8</a:t>
            </a:fld>
            <a:endParaRPr lang="en-US" sz="8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3.1.3.1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305D8CB-05D1-8040-9CE5-21043BA26D37}" type="slidenum">
              <a:rPr lang="en-US" sz="800"/>
              <a:pPr/>
              <a:t>9</a:t>
            </a:fld>
            <a:endParaRPr lang="en-US" sz="80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3.1.4.3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BBB0C45D-C49B-DD44-B72D-3CC2EF096A69}" type="slidenum">
              <a:rPr lang="en-US" sz="800"/>
              <a:pPr/>
              <a:t>10</a:t>
            </a:fld>
            <a:endParaRPr lang="en-US" sz="8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20B791F-CE4C-334A-8447-029A0772C36E}" type="slidenum">
              <a:rPr lang="en-US" sz="800"/>
              <a:pPr/>
              <a:t>11</a:t>
            </a:fld>
            <a:endParaRPr lang="en-US" sz="8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Use graphic 3.2.2.1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97716AB4-56AA-0D45-B580-C3BDCFF76773}" type="slidenum">
              <a:rPr lang="en-US" sz="800"/>
              <a:pPr/>
              <a:t>12</a:t>
            </a:fld>
            <a:endParaRPr lang="en-US" sz="80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3.2.3.1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3A690B6-1D72-7842-8EEC-377A0FA59940}" type="slidenum">
              <a:rPr lang="en-US" sz="800"/>
              <a:pPr/>
              <a:t>13</a:t>
            </a:fld>
            <a:endParaRPr lang="en-US" sz="8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3.3.1.1</a:t>
            </a:r>
          </a:p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4E8E4986-F4BF-5541-9D12-2A33D723276D}" type="slidenum">
              <a:rPr lang="en-US" sz="800"/>
              <a:pPr/>
              <a:t>14</a:t>
            </a:fld>
            <a:endParaRPr lang="en-US" sz="80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3.3.2.1 ( if space is an issue use the example)</a:t>
            </a:r>
          </a:p>
          <a:p>
            <a:r>
              <a:rPr lang="en-US"/>
              <a:t>Graphic 3.3.2.2 (use example graphic)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8469F955-A829-F24D-84F6-AD31501EC5D8}" type="slidenum">
              <a:rPr lang="en-US" sz="800"/>
              <a:pPr/>
              <a:t>15</a:t>
            </a:fld>
            <a:endParaRPr lang="en-US" sz="80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3.3.3.1 (syntax)</a:t>
            </a:r>
          </a:p>
          <a:p>
            <a:r>
              <a:rPr lang="en-US"/>
              <a:t>Graphic 3.3.3.2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3F24F882-9D6F-6046-9D39-FC881F8DE82C}" type="slidenum">
              <a:rPr lang="en-US" sz="800"/>
              <a:pPr/>
              <a:t>16</a:t>
            </a:fld>
            <a:endParaRPr lang="en-US" sz="80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3.3.4.1</a:t>
            </a:r>
          </a:p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05079900-6653-7E42-96EF-288B69B5190C}" type="slidenum">
              <a:rPr lang="en-US" sz="800"/>
              <a:pPr/>
              <a:t>17</a:t>
            </a:fld>
            <a:endParaRPr lang="en-US" sz="8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3.4.1.1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8B907000-38BA-884E-A227-6EEF6FF74CF8}" type="slidenum">
              <a:rPr lang="en-US" sz="800"/>
              <a:pPr/>
              <a:t>18</a:t>
            </a:fld>
            <a:endParaRPr lang="en-US" sz="80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3.4.1.2</a:t>
            </a:r>
          </a:p>
          <a:p>
            <a:r>
              <a:rPr lang="en-US"/>
              <a:t>Graphic 3.4.1.3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259A99E4-B897-A746-BE2B-70548D4DC071}" type="slidenum">
              <a:rPr lang="en-US" sz="800"/>
              <a:pPr/>
              <a:t>19</a:t>
            </a:fld>
            <a:endParaRPr lang="en-US" sz="80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/>
              <a:t>Graphic 3.4.1.4</a:t>
            </a:r>
          </a:p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881063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8810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2C85CAA-F48D-DA4B-B0F8-90AA2236614A}" type="slidenum">
              <a:rPr lang="en-US" sz="800"/>
              <a:pPr/>
              <a:t>20</a:t>
            </a:fld>
            <a:endParaRPr lang="en-US" sz="8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0" y="6275668"/>
            <a:ext cx="5028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School of Applied Computing</a:t>
            </a:r>
          </a:p>
          <a:p>
            <a:r>
              <a:rPr lang="en-US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Faculty of Applied</a:t>
            </a:r>
            <a:r>
              <a:rPr lang="en-US" sz="1200" b="1" baseline="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 </a:t>
            </a:r>
            <a:r>
              <a:rPr lang="en-US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Design and Engineering</a:t>
            </a:r>
            <a:endParaRPr lang="en-US" sz="1200" b="1" dirty="0">
              <a:solidFill>
                <a:schemeClr val="tx2">
                  <a:lumMod val="90000"/>
                  <a:lumOff val="10000"/>
                </a:schemeClr>
              </a:solidFill>
              <a:latin typeface="+mj-lt"/>
              <a:cs typeface="Apple Chancery"/>
            </a:endParaRPr>
          </a:p>
        </p:txBody>
      </p:sp>
      <p:pic>
        <p:nvPicPr>
          <p:cNvPr id="9" name="Picture 17" descr="smu80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7902" y="107576"/>
            <a:ext cx="3495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 userDrawn="1"/>
        </p:nvSpPr>
        <p:spPr>
          <a:xfrm>
            <a:off x="7059404" y="6449297"/>
            <a:ext cx="19641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Local</a:t>
            </a:r>
            <a:r>
              <a:rPr lang="en-US" sz="1200" b="1" baseline="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+mj-lt"/>
                <a:cs typeface="Apple Chancery"/>
              </a:rPr>
              <a:t> Area Networks</a:t>
            </a:r>
            <a:endParaRPr lang="en-US" sz="1200" b="1" dirty="0" smtClean="0">
              <a:solidFill>
                <a:schemeClr val="tx2">
                  <a:lumMod val="90000"/>
                  <a:lumOff val="10000"/>
                </a:schemeClr>
              </a:solidFill>
              <a:latin typeface="+mj-lt"/>
              <a:cs typeface="Apple Chancery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2761226"/>
            <a:ext cx="6498158" cy="1037999"/>
          </a:xfrm>
        </p:spPr>
        <p:txBody>
          <a:bodyPr/>
          <a:lstStyle/>
          <a:p>
            <a:r>
              <a:rPr lang="en-US" altLang="ja-JP" sz="4800" dirty="0" smtClean="0">
                <a:latin typeface="Arial" charset="0"/>
                <a:cs typeface="ＭＳ Ｐゴシック" charset="0"/>
              </a:rPr>
              <a:t>Virtual LAN</a:t>
            </a:r>
            <a:br>
              <a:rPr lang="en-US" altLang="ja-JP" sz="4800" dirty="0" smtClean="0">
                <a:latin typeface="Arial" charset="0"/>
                <a:cs typeface="ＭＳ Ｐゴシック" charset="0"/>
              </a:rPr>
            </a:br>
            <a:r>
              <a:rPr lang="en-US" altLang="ja-JP" sz="4800" dirty="0">
                <a:latin typeface="Arial" charset="0"/>
                <a:cs typeface="ＭＳ Ｐゴシック" charset="0"/>
              </a:rPr>
              <a:t/>
            </a:r>
            <a:br>
              <a:rPr lang="en-US" altLang="ja-JP" sz="4800" dirty="0">
                <a:latin typeface="Arial" charset="0"/>
                <a:cs typeface="ＭＳ Ｐゴシック" charset="0"/>
              </a:rPr>
            </a:br>
            <a:r>
              <a:rPr lang="en-US" altLang="ja-JP" sz="2800" dirty="0" smtClean="0">
                <a:solidFill>
                  <a:srgbClr val="FF0000"/>
                </a:solidFill>
                <a:latin typeface="Arial" charset="0"/>
                <a:cs typeface="ＭＳ Ｐゴシック" charset="0"/>
              </a:rPr>
              <a:t>Lecture 3</a:t>
            </a:r>
            <a:endParaRPr lang="en-US" sz="28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044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rial" charset="0"/>
              </a:rPr>
              <a:t>Objectives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5638" y="1666875"/>
            <a:ext cx="7940675" cy="4802188"/>
          </a:xfrm>
        </p:spPr>
        <p:txBody>
          <a:bodyPr/>
          <a:lstStyle/>
          <a:p>
            <a:pPr marL="457200" indent="-457200"/>
            <a:r>
              <a:rPr lang="en-CA" altLang="ja-JP" dirty="0">
                <a:solidFill>
                  <a:srgbClr val="0D0D0D"/>
                </a:solidFill>
                <a:latin typeface="Arial" charset="0"/>
                <a:cs typeface="ＭＳ Ｐゴシック" charset="0"/>
              </a:rPr>
              <a:t>Role of VLANs in a converged network. </a:t>
            </a:r>
          </a:p>
          <a:p>
            <a:pPr marL="457200" indent="-457200"/>
            <a:r>
              <a:rPr lang="en-CA" altLang="ja-JP" dirty="0">
                <a:solidFill>
                  <a:srgbClr val="0D0D0D"/>
                </a:solidFill>
                <a:latin typeface="Arial" charset="0"/>
                <a:cs typeface="ＭＳ Ｐゴシック" charset="0"/>
              </a:rPr>
              <a:t>Role of </a:t>
            </a:r>
            <a:r>
              <a:rPr lang="en-CA" altLang="ja-JP" dirty="0" err="1">
                <a:solidFill>
                  <a:srgbClr val="0D0D0D"/>
                </a:solidFill>
                <a:latin typeface="Arial" charset="0"/>
                <a:cs typeface="ＭＳ Ｐゴシック" charset="0"/>
              </a:rPr>
              <a:t>trunking</a:t>
            </a:r>
            <a:r>
              <a:rPr lang="en-CA" altLang="ja-JP" dirty="0">
                <a:solidFill>
                  <a:srgbClr val="0D0D0D"/>
                </a:solidFill>
                <a:latin typeface="Arial" charset="0"/>
                <a:cs typeface="ＭＳ Ｐゴシック" charset="0"/>
              </a:rPr>
              <a:t> VLANs in a converged network. </a:t>
            </a:r>
          </a:p>
          <a:p>
            <a:pPr marL="457200" indent="-457200"/>
            <a:r>
              <a:rPr lang="en-CA" altLang="ja-JP" dirty="0">
                <a:solidFill>
                  <a:srgbClr val="0D0D0D"/>
                </a:solidFill>
                <a:latin typeface="Arial" charset="0"/>
                <a:cs typeface="ＭＳ Ｐゴシック" charset="0"/>
              </a:rPr>
              <a:t>Configure VLANs on the switches in a converged network topology. </a:t>
            </a:r>
          </a:p>
          <a:p>
            <a:pPr marL="457200" indent="-457200"/>
            <a:r>
              <a:rPr lang="en-CA" altLang="ja-JP" dirty="0">
                <a:solidFill>
                  <a:srgbClr val="0D0D0D"/>
                </a:solidFill>
                <a:latin typeface="Arial" charset="0"/>
                <a:cs typeface="ＭＳ Ｐゴシック" charset="0"/>
              </a:rPr>
              <a:t>Troubleshoot the common software or hardware misconfigurations associated with VLANs on switches in a converged network topology. </a:t>
            </a:r>
            <a:endParaRPr lang="en-US" dirty="0">
              <a:solidFill>
                <a:srgbClr val="0D0D0D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807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44076"/>
            <a:ext cx="8042276" cy="1336956"/>
          </a:xfrm>
        </p:spPr>
        <p:txBody>
          <a:bodyPr/>
          <a:lstStyle/>
          <a:p>
            <a:r>
              <a:rPr lang="en-US" sz="3200" dirty="0" smtClean="0"/>
              <a:t>Before VLAN</a:t>
            </a:r>
            <a:endParaRPr lang="en-US" sz="3200" dirty="0"/>
          </a:p>
        </p:txBody>
      </p:sp>
      <p:pic>
        <p:nvPicPr>
          <p:cNvPr id="6" name="Picture 5" descr="Untitled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9724" y="1666874"/>
            <a:ext cx="6850175" cy="302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3660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75" y="531813"/>
            <a:ext cx="8145463" cy="838200"/>
          </a:xfrm>
        </p:spPr>
        <p:txBody>
          <a:bodyPr/>
          <a:lstStyle/>
          <a:p>
            <a:pPr eaLnBrk="1" hangingPunct="1"/>
            <a:r>
              <a:rPr lang="en-CA" altLang="ja-JP" sz="3200" dirty="0">
                <a:latin typeface="Arial" charset="0"/>
                <a:cs typeface="ＭＳ Ｐゴシック" charset="0"/>
              </a:rPr>
              <a:t>Role of VLANs in a Converged Network</a:t>
            </a:r>
            <a:r>
              <a:rPr lang="en-US" altLang="ja-JP" sz="3200" dirty="0">
                <a:latin typeface="Arial" charset="0"/>
                <a:cs typeface="ＭＳ Ｐゴシック" charset="0"/>
              </a:rPr>
              <a:t> </a:t>
            </a:r>
            <a:endParaRPr lang="en-US" sz="3200" dirty="0">
              <a:latin typeface="Arial" charset="0"/>
            </a:endParaRPr>
          </a:p>
        </p:txBody>
      </p:sp>
      <p:pic>
        <p:nvPicPr>
          <p:cNvPr id="614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908300"/>
            <a:ext cx="5603875" cy="317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809625" y="1694587"/>
            <a:ext cx="80756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A VLAN allows a network administrator to create groups of logically networked devices that act as if they are on their own independent network, even if they share a common infrastructure with other VLANs.</a:t>
            </a:r>
          </a:p>
        </p:txBody>
      </p:sp>
    </p:spTree>
    <p:extLst>
      <p:ext uri="{BB962C8B-B14F-4D97-AF65-F5344CB8AC3E}">
        <p14:creationId xmlns:p14="http://schemas.microsoft.com/office/powerpoint/2010/main" xmlns="" val="143670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75" y="531813"/>
            <a:ext cx="8145463" cy="838200"/>
          </a:xfrm>
        </p:spPr>
        <p:txBody>
          <a:bodyPr/>
          <a:lstStyle/>
          <a:p>
            <a:pPr eaLnBrk="1" hangingPunct="1"/>
            <a:r>
              <a:rPr lang="en-CA" altLang="ja-JP" sz="3200" dirty="0">
                <a:latin typeface="Arial" charset="0"/>
                <a:cs typeface="ＭＳ Ｐゴシック" charset="0"/>
              </a:rPr>
              <a:t>Role of VLANs in a Converged Network</a:t>
            </a:r>
            <a:r>
              <a:rPr lang="en-US" altLang="ja-JP" sz="3200" dirty="0">
                <a:latin typeface="Arial" charset="0"/>
                <a:cs typeface="ＭＳ Ｐゴシック" charset="0"/>
              </a:rPr>
              <a:t> </a:t>
            </a:r>
            <a:endParaRPr lang="en-US" sz="3200" dirty="0">
              <a:latin typeface="Arial" charset="0"/>
            </a:endParaRPr>
          </a:p>
        </p:txBody>
      </p:sp>
      <p:pic>
        <p:nvPicPr>
          <p:cNvPr id="614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0713" y="2001838"/>
            <a:ext cx="4713287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Box 5"/>
          <p:cNvSpPr txBox="1">
            <a:spLocks noChangeArrowheads="1"/>
          </p:cNvSpPr>
          <p:nvPr/>
        </p:nvSpPr>
        <p:spPr bwMode="auto">
          <a:xfrm>
            <a:off x="5399088" y="1512888"/>
            <a:ext cx="30257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sz="1600"/>
              <a:t>Benefits of VLAN</a:t>
            </a:r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34568" y="1827213"/>
            <a:ext cx="3996145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/>
              <a:t>Security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Cost Reduction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Higher performance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Broadcast storm mitigation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Improved IT staff efficiency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/>
              <a:t>Simpler project or application management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63956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ja-JP" sz="3200" dirty="0" smtClean="0">
                <a:latin typeface="Arial" charset="0"/>
                <a:cs typeface="ＭＳ Ｐゴシック" charset="0"/>
              </a:rPr>
              <a:t>VLAN Characteristics</a:t>
            </a:r>
            <a:endParaRPr lang="en-US" sz="3200" dirty="0">
              <a:latin typeface="Arial" charset="0"/>
            </a:endParaRPr>
          </a:p>
        </p:txBody>
      </p:sp>
      <p:pic>
        <p:nvPicPr>
          <p:cNvPr id="2" name="Picture 1" descr="Untitled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774" y="1749424"/>
            <a:ext cx="7546975" cy="394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387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924299"/>
          </a:xfrm>
        </p:spPr>
        <p:txBody>
          <a:bodyPr/>
          <a:lstStyle/>
          <a:p>
            <a:pPr algn="l"/>
            <a:r>
              <a:rPr lang="en-US" sz="3200" dirty="0" smtClean="0"/>
              <a:t>VLAN Types</a:t>
            </a:r>
            <a:endParaRPr lang="en-US" sz="3200" dirty="0"/>
          </a:p>
        </p:txBody>
      </p:sp>
      <p:pic>
        <p:nvPicPr>
          <p:cNvPr id="5" name="Picture 4" descr="Untitled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1950" y="1174750"/>
            <a:ext cx="5786687" cy="37719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60500" y="5061376"/>
            <a:ext cx="24416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/>
              <a:t>Data VLAN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Default VLAN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921250" y="5084543"/>
            <a:ext cx="32880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 smtClean="0"/>
              <a:t>Native VLAN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/>
              <a:t>Management VLAN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2966373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472701"/>
            <a:ext cx="8042276" cy="1003674"/>
          </a:xfrm>
        </p:spPr>
        <p:txBody>
          <a:bodyPr/>
          <a:lstStyle/>
          <a:p>
            <a:pPr eaLnBrk="1" hangingPunct="1"/>
            <a:r>
              <a:rPr lang="en-CA" altLang="ja-JP" sz="3200" dirty="0" smtClean="0">
                <a:latin typeface="Arial" charset="0"/>
                <a:cs typeface="ＭＳ Ｐゴシック" charset="0"/>
              </a:rPr>
              <a:t>VLAN Port membership modes</a:t>
            </a:r>
            <a:endParaRPr lang="en-US" sz="3200" dirty="0">
              <a:latin typeface="Arial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9625" y="1797050"/>
            <a:ext cx="7617538" cy="37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4189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44076"/>
            <a:ext cx="8042276" cy="749674"/>
          </a:xfrm>
        </p:spPr>
        <p:txBody>
          <a:bodyPr/>
          <a:lstStyle/>
          <a:p>
            <a:pPr algn="l" eaLnBrk="1" hangingPunct="1"/>
            <a:r>
              <a:rPr lang="en-GB" altLang="ja-JP" sz="3200" dirty="0" smtClean="0">
                <a:latin typeface="Arial" charset="0"/>
                <a:cs typeface="ＭＳ Ｐゴシック" charset="0"/>
              </a:rPr>
              <a:t>Broadcast Domains</a:t>
            </a:r>
            <a:endParaRPr lang="en-US" sz="3200" dirty="0">
              <a:latin typeface="Arial" charset="0"/>
            </a:endParaRPr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775" y="1079500"/>
            <a:ext cx="4970805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Untitled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24898" y="3905250"/>
            <a:ext cx="5519101" cy="242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146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68263"/>
            <a:ext cx="8145463" cy="838200"/>
          </a:xfrm>
        </p:spPr>
        <p:txBody>
          <a:bodyPr/>
          <a:lstStyle/>
          <a:p>
            <a:pPr algn="l" eaLnBrk="1" hangingPunct="1"/>
            <a:r>
              <a:rPr lang="en-CA" altLang="ja-JP" sz="2800" dirty="0" smtClean="0">
                <a:latin typeface="Arial" charset="0"/>
                <a:cs typeface="ＭＳ Ｐゴシック" charset="0"/>
              </a:rPr>
              <a:t>VLAN Trunking</a:t>
            </a:r>
            <a:endParaRPr lang="en-US" sz="2800" dirty="0">
              <a:latin typeface="Arial" charset="0"/>
            </a:endParaRPr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2523331"/>
            <a:ext cx="4787900" cy="330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5288" y="3407569"/>
            <a:ext cx="3433762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1143000" y="5823744"/>
            <a:ext cx="27114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sz="1800" dirty="0"/>
              <a:t>Without VLAN trunk</a:t>
            </a:r>
          </a:p>
        </p:txBody>
      </p:sp>
      <p:sp>
        <p:nvSpPr>
          <p:cNvPr id="10246" name="TextBox 6"/>
          <p:cNvSpPr txBox="1">
            <a:spLocks noChangeArrowheads="1"/>
          </p:cNvSpPr>
          <p:nvPr/>
        </p:nvSpPr>
        <p:spPr bwMode="auto">
          <a:xfrm>
            <a:off x="5672138" y="5994400"/>
            <a:ext cx="2709862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GB" sz="1800" dirty="0"/>
              <a:t>With VLAN trunk</a:t>
            </a:r>
          </a:p>
        </p:txBody>
      </p:sp>
      <p:sp>
        <p:nvSpPr>
          <p:cNvPr id="2" name="Rectangle 1"/>
          <p:cNvSpPr/>
          <p:nvPr/>
        </p:nvSpPr>
        <p:spPr>
          <a:xfrm>
            <a:off x="381000" y="1176902"/>
            <a:ext cx="83661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 trunk is a point-to-point link between two network devices that carries more than one VLAN. A VLAN trunk allows you to extend the VLANs across an entire network. Cisco supports IEEE 802.1Q for coordinating trunks on Fast Ethernet and Gigabit Ethernet interfaces.</a:t>
            </a:r>
          </a:p>
        </p:txBody>
      </p:sp>
    </p:spTree>
    <p:extLst>
      <p:ext uri="{BB962C8B-B14F-4D97-AF65-F5344CB8AC3E}">
        <p14:creationId xmlns:p14="http://schemas.microsoft.com/office/powerpoint/2010/main" xmlns="" val="427038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44076"/>
            <a:ext cx="8042276" cy="1336956"/>
          </a:xfrm>
        </p:spPr>
        <p:txBody>
          <a:bodyPr/>
          <a:lstStyle/>
          <a:p>
            <a:pPr eaLnBrk="1" hangingPunct="1"/>
            <a:r>
              <a:rPr lang="en-CA" altLang="ja-JP" sz="3200" dirty="0">
                <a:latin typeface="Arial" charset="0"/>
                <a:cs typeface="ＭＳ Ｐゴシック" charset="0"/>
              </a:rPr>
              <a:t>Trunking Operation</a:t>
            </a:r>
            <a:endParaRPr lang="en-US" sz="3200" dirty="0">
              <a:latin typeface="Arial" charset="0"/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1100" y="1525588"/>
            <a:ext cx="6884988" cy="407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9846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49275" y="107576"/>
            <a:ext cx="5197475" cy="797299"/>
          </a:xfrm>
        </p:spPr>
        <p:txBody>
          <a:bodyPr/>
          <a:lstStyle/>
          <a:p>
            <a:pPr algn="l" eaLnBrk="1" hangingPunct="1"/>
            <a:r>
              <a:rPr lang="en-CA" altLang="ja-JP" sz="3200" dirty="0">
                <a:latin typeface="Arial" charset="0"/>
                <a:cs typeface="ＭＳ Ｐゴシック" charset="0"/>
              </a:rPr>
              <a:t>Switch Port Trunking</a:t>
            </a:r>
            <a:endParaRPr lang="en-US" sz="3200" dirty="0">
              <a:latin typeface="Arial" charset="0"/>
            </a:endParaRPr>
          </a:p>
        </p:txBody>
      </p:sp>
      <p:pic>
        <p:nvPicPr>
          <p:cNvPr id="1229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2013" y="904874"/>
            <a:ext cx="7456487" cy="3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2013" y="4349750"/>
            <a:ext cx="763905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0563" y="3987800"/>
            <a:ext cx="28765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5835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ja-JP" sz="2800">
                <a:latin typeface="Arial" charset="0"/>
                <a:cs typeface="ＭＳ Ｐゴシック" charset="0"/>
              </a:rPr>
              <a:t>Configure trunks and VLANs</a:t>
            </a:r>
            <a:endParaRPr lang="en-US" sz="2800">
              <a:latin typeface="Arial" charset="0"/>
            </a:endParaRP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4950" y="1660525"/>
            <a:ext cx="5653088" cy="355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5210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7975" y="542925"/>
            <a:ext cx="8145463" cy="838200"/>
          </a:xfrm>
        </p:spPr>
        <p:txBody>
          <a:bodyPr/>
          <a:lstStyle/>
          <a:p>
            <a:pPr eaLnBrk="1" hangingPunct="1"/>
            <a:r>
              <a:rPr lang="en-CA" altLang="ja-JP" sz="3200" dirty="0">
                <a:latin typeface="Arial" charset="0"/>
                <a:cs typeface="ＭＳ Ｐゴシック" charset="0"/>
              </a:rPr>
              <a:t>Cisco IOS commands to create a VLAN</a:t>
            </a:r>
            <a:endParaRPr lang="en-US" sz="3200" dirty="0">
              <a:latin typeface="Arial" charset="0"/>
            </a:endParaRP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6938" y="1911350"/>
            <a:ext cx="7578725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45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ja-JP" sz="3200" dirty="0">
                <a:latin typeface="Arial" charset="0"/>
                <a:cs typeface="ＭＳ Ｐゴシック" charset="0"/>
              </a:rPr>
              <a:t>Cisco IOS commands to manage VLANs</a:t>
            </a:r>
            <a:endParaRPr lang="en-US" sz="3200" dirty="0">
              <a:latin typeface="Arial" charset="0"/>
            </a:endParaRP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0638" y="1663700"/>
            <a:ext cx="6850062" cy="425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8059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25" y="168275"/>
            <a:ext cx="7621588" cy="631825"/>
          </a:xfrm>
        </p:spPr>
        <p:txBody>
          <a:bodyPr/>
          <a:lstStyle/>
          <a:p>
            <a:pPr algn="l" eaLnBrk="1" hangingPunct="1"/>
            <a:r>
              <a:rPr lang="en-CA" altLang="ja-JP" sz="3200" dirty="0">
                <a:latin typeface="Arial" charset="0"/>
                <a:cs typeface="ＭＳ Ｐゴシック" charset="0"/>
              </a:rPr>
              <a:t>Assign Switch port to VLAN</a:t>
            </a:r>
            <a:endParaRPr lang="en-US" sz="3200" dirty="0">
              <a:latin typeface="Arial" charset="0"/>
            </a:endParaRPr>
          </a:p>
        </p:txBody>
      </p:sp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5688" y="1150938"/>
            <a:ext cx="6934200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425" y="4502150"/>
            <a:ext cx="697230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9775" y="4237038"/>
            <a:ext cx="215265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2525" y="836613"/>
            <a:ext cx="178117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9995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ja-JP" sz="2800">
                <a:latin typeface="Arial" charset="0"/>
                <a:cs typeface="ＭＳ Ｐゴシック" charset="0"/>
              </a:rPr>
              <a:t>Common Problems with VLANs and trunks</a:t>
            </a:r>
            <a:endParaRPr lang="en-US" sz="2800">
              <a:latin typeface="Arial" charset="0"/>
            </a:endParaRPr>
          </a:p>
        </p:txBody>
      </p:sp>
      <p:pic>
        <p:nvPicPr>
          <p:cNvPr id="2" name="Picture 1" descr="Untitled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375" y="1758950"/>
            <a:ext cx="83820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548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Grp="1" noChangeArrowheads="1"/>
          </p:cNvSpPr>
          <p:nvPr>
            <p:ph type="title"/>
          </p:nvPr>
        </p:nvSpPr>
        <p:spPr>
          <a:xfrm>
            <a:off x="579438" y="739775"/>
            <a:ext cx="8145462" cy="838200"/>
          </a:xfrm>
          <a:noFill/>
        </p:spPr>
        <p:txBody>
          <a:bodyPr/>
          <a:lstStyle/>
          <a:p>
            <a:pPr eaLnBrk="1" hangingPunct="1"/>
            <a:r>
              <a:rPr lang="en-CA" altLang="ja-JP" sz="2800">
                <a:latin typeface="Arial" charset="0"/>
                <a:cs typeface="ＭＳ Ｐゴシック" charset="0"/>
              </a:rPr>
              <a:t>Troubleshooting  Common Problems with VLANs</a:t>
            </a:r>
            <a:endParaRPr lang="en-US" sz="2800">
              <a:latin typeface="Arial" charset="0"/>
            </a:endParaRPr>
          </a:p>
        </p:txBody>
      </p:sp>
      <p:pic>
        <p:nvPicPr>
          <p:cNvPr id="1843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2213" y="2060575"/>
            <a:ext cx="6540500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3091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>
          <a:xfrm>
            <a:off x="601663" y="1066800"/>
            <a:ext cx="8145462" cy="838200"/>
          </a:xfrm>
          <a:noFill/>
        </p:spPr>
        <p:txBody>
          <a:bodyPr/>
          <a:lstStyle/>
          <a:p>
            <a:pPr eaLnBrk="1" hangingPunct="1"/>
            <a:r>
              <a:rPr lang="en-CA" altLang="ja-JP" sz="2800">
                <a:latin typeface="Arial" charset="0"/>
                <a:cs typeface="ＭＳ Ｐゴシック" charset="0"/>
              </a:rPr>
              <a:t>Troubleshoot Common Software or Hardware Misconfigurations Associated with VLANs</a:t>
            </a:r>
            <a:endParaRPr lang="en-US" sz="2800">
              <a:latin typeface="Arial" charset="0"/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75" y="2111374"/>
            <a:ext cx="78581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8049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46125"/>
            <a:ext cx="8145463" cy="838200"/>
          </a:xfrm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Summary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1950" y="1587500"/>
            <a:ext cx="8553450" cy="4867275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VLANS</a:t>
            </a:r>
            <a:endParaRPr lang="en-US" sz="2000" dirty="0">
              <a:solidFill>
                <a:schemeClr val="tx1"/>
              </a:solidFill>
              <a:latin typeface="Arial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charset="0"/>
              </a:rPr>
              <a:t>Types of Traffic on a VLAN include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Communication </a:t>
            </a:r>
            <a:r>
              <a:rPr lang="en-US" sz="2000" dirty="0">
                <a:solidFill>
                  <a:schemeClr val="tx1"/>
                </a:solidFill>
                <a:latin typeface="Arial" charset="0"/>
              </a:rPr>
              <a:t>between different VLANs requires the use </a:t>
            </a:r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of</a:t>
            </a:r>
            <a:endParaRPr lang="en-US" sz="2000" dirty="0">
              <a:solidFill>
                <a:schemeClr val="tx1"/>
              </a:solidFill>
              <a:latin typeface="Arial" charset="0"/>
            </a:endParaRPr>
          </a:p>
          <a:p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Trunks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IEEE 802.1Q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Arial" charset="0"/>
              </a:rPr>
              <a:t>Troubleshooting</a:t>
            </a:r>
            <a:endParaRPr lang="en-US" sz="2000" dirty="0">
              <a:solidFill>
                <a:schemeClr val="tx1"/>
              </a:solidFill>
              <a:latin typeface="Arial" charset="0"/>
            </a:endParaRPr>
          </a:p>
          <a:p>
            <a:pPr>
              <a:buFont typeface="Wingdings" charset="0"/>
              <a:buNone/>
            </a:pPr>
            <a:r>
              <a:rPr lang="en-US" sz="2000" dirty="0">
                <a:solidFill>
                  <a:schemeClr val="tx1"/>
                </a:solidFill>
                <a:latin typeface="Arial" charset="0"/>
              </a:rPr>
              <a:t>		</a:t>
            </a:r>
          </a:p>
          <a:p>
            <a:pPr lvl="1" indent="0"/>
            <a:endParaRPr lang="en-US" sz="1400" dirty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60757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1516</TotalTime>
  <Words>330</Words>
  <Application>Microsoft Macintosh PowerPoint</Application>
  <PresentationFormat>On-screen Show (4:3)</PresentationFormat>
  <Paragraphs>79</Paragraphs>
  <Slides>20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Breeze</vt:lpstr>
      <vt:lpstr>Virtual LAN  Lecture 3</vt:lpstr>
      <vt:lpstr>Objectives</vt:lpstr>
      <vt:lpstr>Before VLAN</vt:lpstr>
      <vt:lpstr>Role of VLANs in a Converged Network </vt:lpstr>
      <vt:lpstr>Role of VLANs in a Converged Network </vt:lpstr>
      <vt:lpstr>VLAN Characteristics</vt:lpstr>
      <vt:lpstr>VLAN Types</vt:lpstr>
      <vt:lpstr>VLAN Port membership modes</vt:lpstr>
      <vt:lpstr>Broadcast Domains</vt:lpstr>
      <vt:lpstr>VLAN Trunking</vt:lpstr>
      <vt:lpstr>Trunking Operation</vt:lpstr>
      <vt:lpstr>Switch Port Trunking</vt:lpstr>
      <vt:lpstr>Configure trunks and VLANs</vt:lpstr>
      <vt:lpstr>Cisco IOS commands to create a VLAN</vt:lpstr>
      <vt:lpstr>Cisco IOS commands to manage VLANs</vt:lpstr>
      <vt:lpstr>Assign Switch port to VLAN</vt:lpstr>
      <vt:lpstr>Common Problems with VLANs and trunks</vt:lpstr>
      <vt:lpstr>Troubleshooting  Common Problems with VLANs</vt:lpstr>
      <vt:lpstr>Troubleshoot Common Software or Hardware Misconfigurations Associated with VLANs</vt:lpstr>
      <vt:lpstr>Summary</vt:lpstr>
    </vt:vector>
  </TitlesOfParts>
  <Company>Swansea Metropolitan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Radhakrishnan, Kapilan</cp:lastModifiedBy>
  <cp:revision>84</cp:revision>
  <dcterms:created xsi:type="dcterms:W3CDTF">2011-10-03T10:20:59Z</dcterms:created>
  <dcterms:modified xsi:type="dcterms:W3CDTF">2012-11-05T14:33:20Z</dcterms:modified>
</cp:coreProperties>
</file>