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12" r:id="rId2"/>
    <p:sldId id="307" r:id="rId3"/>
    <p:sldId id="313" r:id="rId4"/>
    <p:sldId id="345" r:id="rId5"/>
    <p:sldId id="330" r:id="rId6"/>
    <p:sldId id="338" r:id="rId7"/>
    <p:sldId id="314" r:id="rId8"/>
    <p:sldId id="317" r:id="rId9"/>
    <p:sldId id="316" r:id="rId10"/>
    <p:sldId id="344" r:id="rId11"/>
    <p:sldId id="319" r:id="rId12"/>
    <p:sldId id="320" r:id="rId13"/>
    <p:sldId id="315" r:id="rId14"/>
    <p:sldId id="339" r:id="rId15"/>
    <p:sldId id="322" r:id="rId16"/>
    <p:sldId id="340" r:id="rId17"/>
    <p:sldId id="341" r:id="rId18"/>
    <p:sldId id="343" r:id="rId19"/>
    <p:sldId id="332" r:id="rId20"/>
    <p:sldId id="337" r:id="rId21"/>
    <p:sldId id="327" r:id="rId22"/>
    <p:sldId id="329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073" autoAdjust="0"/>
    <p:restoredTop sz="95807" autoAdjust="0"/>
  </p:normalViewPr>
  <p:slideViewPr>
    <p:cSldViewPr>
      <p:cViewPr varScale="1">
        <p:scale>
          <a:sx n="106" d="100"/>
          <a:sy n="106" d="100"/>
        </p:scale>
        <p:origin x="114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Bzw5Q98_8k&amp;t=341s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fK0SURQ8X0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Amazon is an excellent example of a company that </a:t>
            </a:r>
            <a:r>
              <a:rPr lang="en-GB" b="1" dirty="0"/>
              <a:t>doesn’t rely on guesswork</a:t>
            </a:r>
            <a:r>
              <a:rPr lang="en-GB" dirty="0"/>
              <a:t>, but instead collects and processes vast amounts of customer data to gain deep insights.</a:t>
            </a:r>
          </a:p>
          <a:p>
            <a:pPr>
              <a:buNone/>
            </a:pPr>
            <a:r>
              <a:rPr lang="en-GB" b="1" dirty="0"/>
              <a:t>How Amazon collects insights: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Purchase History:</a:t>
            </a:r>
            <a:r>
              <a:rPr lang="en-GB" dirty="0"/>
              <a:t> Amazon tracks what each customer browses, buys, and even puts in their cart but doesn’t purchase.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Search Data:</a:t>
            </a:r>
            <a:r>
              <a:rPr lang="en-GB" dirty="0"/>
              <a:t> They analyse what customers search for, including common keywords and frequently viewed items.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Customer Reviews &amp; Feedback:</a:t>
            </a:r>
            <a:r>
              <a:rPr lang="en-GB" dirty="0"/>
              <a:t> They process millions of product reviews to understand likes, dislikes, and product improvement ideas.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Personalised Recommendations:</a:t>
            </a:r>
            <a:r>
              <a:rPr lang="en-GB" dirty="0"/>
              <a:t> They use advanced data analytics and AI to detect patterns in customer behaviour and predict what products a customer is most likely to buy next.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Market Trends:</a:t>
            </a:r>
            <a:r>
              <a:rPr lang="en-GB" dirty="0"/>
              <a:t> They monitor broader market data to spot trending products or seasonal shifts in demand.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11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Marketing Information System (MIS)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is a structured framework designed to collect, analyse, and interpret marketing data, aiding in informed decision-making. Its primary purpose is to enhance marketing strategies by providing timely, data-driven insights. MIS gathers information from various sources, including internal records, customer surveys, and external databases, ensuring a comprehensive analysis of market trends. Utilizing computer-based processes, it transforms raw data into actionable intelligence, enabling marketing managers to make strategic, well-informed choices that drive business success.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629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Marketing information comes from various sources, each providing valuable insights for strategic decision-making: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Internal Data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Information generated within the company, such as sales figures, customer records, and financial reports, which help track performance and trends.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Market Research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A systematic process of gathering, recording, and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analyzing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data about specific markets or customer segments to understand demand and preferences.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Social Media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Platforms like Twitter, Facebook, and Instagram offer real-time insights into customer sentiment, trends, and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behavior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Customer Feedback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Reviews, comments, and complaints that reveal customer preferences, satisfaction levels, and areas for improvement.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Competitor Analysis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Assessment of competitors' products, marketing strategies, and customer engagement to identify opportunities and competitive advantages.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4389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elements of this model are explained in the next slides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10414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Too much or too little data can be harmful,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how can managers determine and collect the right amount of data to support the company's goals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7544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Turning Mobile Network Input into Actionable Insights | Gerardo Lastra | Vodafone</a:t>
            </a:r>
            <a:r>
              <a:rPr lang="en-GB" dirty="0">
                <a:solidFill>
                  <a:schemeClr val="tx1"/>
                </a:solidFill>
              </a:rPr>
              <a:t> (watch the first 7minutes)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4542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(3) What is Salesforce? | Salesforce in 7 Minutes | Introduction to Salesforce | Simplilearn – YouTube</a:t>
            </a:r>
            <a:endParaRPr lang="en-GB" dirty="0">
              <a:solidFill>
                <a:schemeClr val="tx1"/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Pick one of these companies and research their website and their CRM services: Salesforce,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Hubspot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Oracle, SAS.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78594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and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5593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and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9055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activity requires from 30 – 45 minutes.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4811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Marketing Information System</a:t>
            </a:r>
            <a:br>
              <a:rPr lang="en-GB" altLang="en-US" b="1" dirty="0"/>
            </a:br>
            <a:r>
              <a:rPr lang="en-GB" altLang="en-US" b="1" dirty="0"/>
              <a:t>(MKIS) </a:t>
            </a: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  </a:t>
            </a:r>
            <a:r>
              <a:rPr lang="en-GB" altLang="en-US" sz="2400" b="1" dirty="0"/>
              <a:t>Week 7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Content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Marketing information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Defining MKIS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Understanding the characteristics of MKIS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Using Marketing Information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CRM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Group activity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840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31851-446D-AC6B-D717-20E89B42E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DCFF0-A8A6-399F-1F93-07CB376F2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To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create value to customers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and establish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strong relationships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with them, marketers must first obtain new, in-depth insights into customer needs and desires.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These insights are derived from well-processed marketing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information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data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523AB-F6AF-E909-A39C-DB7088876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363587-A6C2-4919-6AA6-2A439688B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Data Collection in Marketing Research ...">
            <a:extLst>
              <a:ext uri="{FF2B5EF4-FFF2-40B4-BE49-F238E27FC236}">
                <a16:creationId xmlns:a16="http://schemas.microsoft.com/office/drawing/2014/main" id="{CFF621AC-2166-B03F-679C-91E91D176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29612"/>
            <a:ext cx="1763688" cy="17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408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49357-4BE4-BC43-908A-4AD7C6DDB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Data - Apple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C42F1-10BD-1CFB-2637-0F308CD93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App Store receives approximately 2.29 million review applications as of March 29, 2025.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As of 2024, Apple sold approximately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8.9 million iPhones in the UK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averaging about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24,000 units per day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 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In the United States, Apple sold around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124.7 million iPhones in 2022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which averages to approximately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341,000 units per day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2F821-5E1F-047E-D08F-CED30157F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63B581-F356-74D2-0CA0-AF9A89F82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0918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0BD88-ECE6-B34A-AA40-0F7A97992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Defining Marketing Information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425D4-9F77-304C-A657-7C3F6DFAE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marketing information system is a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computer-based system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It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focuses on evaluating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information needs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gathering the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necessary data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assisting decision-makers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in using this information.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The purpose is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to create and verify actionable insights about customers and the market (Kotler et al., 2020).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38058-A67E-27CB-FFC8-046310530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E1EC6F-C4F1-5792-22B7-34F1547EA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060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38FB4-99BD-055C-B84F-6078D645E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Sources of MKIS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EACC7-BEB3-BA95-BA94-B91F8C837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Marketing information comes from various sources, each providing valuable insights for strategic decision-making: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Internal Data -&gt; 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Sales figures – Customer records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 Research -&gt; 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Gather data from the market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Social Media -&gt; 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Assessing trends and behaviour</a:t>
            </a:r>
            <a:endParaRPr lang="en-GB" sz="2400" dirty="0">
              <a:solidFill>
                <a:srgbClr val="0000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Customer Feedback -&gt; 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Reviews - Feedback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Competitor Analysis -&gt; </a:t>
            </a: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Assessing competitors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89EB8-7F78-C387-E707-8F846DCE6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F9AB0C-EB5C-542C-9466-B4B4D90DE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018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D7DF8-2705-2724-790B-15FF4BBA2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Information System Model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5490-D24E-D669-77C7-0308B429A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94D741-8260-CC9D-73D9-287A02E6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155ACD-B60A-3AB5-88A6-30F8511BF6F7}"/>
              </a:ext>
            </a:extLst>
          </p:cNvPr>
          <p:cNvSpPr txBox="1"/>
          <p:nvPr/>
        </p:nvSpPr>
        <p:spPr>
          <a:xfrm>
            <a:off x="3851920" y="5359489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  <p:pic>
        <p:nvPicPr>
          <p:cNvPr id="9" name="Content Placeholder 8" descr="A diagram of marketing information&#10;&#10;Description automatically generated">
            <a:extLst>
              <a:ext uri="{FF2B5EF4-FFF2-40B4-BE49-F238E27FC236}">
                <a16:creationId xmlns:a16="http://schemas.microsoft.com/office/drawing/2014/main" id="{B34A18E1-7CD3-CAAD-1886-A51C83E39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2776"/>
            <a:ext cx="8229599" cy="3916363"/>
          </a:xfrm>
        </p:spPr>
      </p:pic>
    </p:spTree>
    <p:extLst>
      <p:ext uri="{BB962C8B-B14F-4D97-AF65-F5344CB8AC3E}">
        <p14:creationId xmlns:p14="http://schemas.microsoft.com/office/powerpoint/2010/main" val="853414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48281-5D7A-B37F-F2F1-D7E6A2F6C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Information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47085-A553-E689-778D-2C1D8C6B4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This is the core system responsible for collecting, processing, and analysing data. The system operates in three main steps: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</a:rPr>
              <a:t>Assessing information needs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</a:rPr>
              <a:t>Developing needed information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Analysing and using information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938BE-8B5B-D401-049C-4230A362F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431E50-DEB9-B3EB-9C82-18BA533FA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0210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D5D10-40F6-6B85-7ABB-B4A5C81ED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Assessing Information Needs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235CA-9BC7-96F9-1DCA-2F3A14322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Assessing Information Needs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: </a:t>
            </a:r>
          </a:p>
          <a:p>
            <a:r>
              <a:rPr lang="en-GB" sz="2800" dirty="0"/>
              <a:t>A good </a:t>
            </a:r>
            <a:r>
              <a:rPr lang="en-GB" sz="2800" dirty="0" err="1"/>
              <a:t>MkIS</a:t>
            </a:r>
            <a:r>
              <a:rPr lang="en-GB" sz="2800" dirty="0"/>
              <a:t> balances user desires, actual needs, and feasibility.</a:t>
            </a:r>
          </a:p>
          <a:p>
            <a:r>
              <a:rPr lang="en-GB" sz="2800" dirty="0"/>
              <a:t>Asda/Walmart’s Retail Link system provides suppliers with real-time data on sales, inventory, and customer buying patterns.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8CFAB-B74C-D889-BEBE-BFB1980C4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4B8D06-6B6F-0557-D15F-6A349F7AA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028" name="Picture 4" descr="Research - Free marketing icons">
            <a:extLst>
              <a:ext uri="{FF2B5EF4-FFF2-40B4-BE49-F238E27FC236}">
                <a16:creationId xmlns:a16="http://schemas.microsoft.com/office/drawing/2014/main" id="{E4D54557-D0B5-A12D-C21A-ED8345CE3C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074602"/>
            <a:ext cx="1467006" cy="151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802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99B36-0690-0496-8197-D9F8366A2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Developing Needed Information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48F4E-1C5C-6C97-9DBB-5D019176C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Developing Needed Information </a:t>
            </a:r>
            <a:r>
              <a:rPr lang="en-GB" sz="2800" dirty="0"/>
              <a:t>can be done by gathering data from three sources:</a:t>
            </a:r>
          </a:p>
          <a:p>
            <a:pPr lvl="1"/>
            <a:r>
              <a:rPr lang="en-GB" sz="2400" b="1" dirty="0"/>
              <a:t>Internal Databases</a:t>
            </a:r>
            <a:r>
              <a:rPr lang="en-GB" sz="2400" dirty="0"/>
              <a:t>: Company records such as sales data, customer interactions, and financial reports.</a:t>
            </a:r>
          </a:p>
          <a:p>
            <a:pPr lvl="1"/>
            <a:r>
              <a:rPr lang="en-GB" sz="2400" b="1" dirty="0"/>
              <a:t>Competitive Marketing Intelligence: </a:t>
            </a:r>
            <a:r>
              <a:rPr lang="en-GB" sz="2400" dirty="0"/>
              <a:t>Competitive analysis, market trends, and industry insights from external sources.</a:t>
            </a:r>
          </a:p>
          <a:p>
            <a:pPr lvl="1"/>
            <a:r>
              <a:rPr lang="en-GB" sz="2400" b="1" dirty="0"/>
              <a:t>Marketing Research: </a:t>
            </a:r>
            <a:r>
              <a:rPr lang="en-GB" sz="2400" dirty="0"/>
              <a:t>Conducting specific studies such as interviews, surveys, focus groups, and experiments to gather primary data.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5C506-9FF5-5F6F-9E36-553053C61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01EA2E-43F9-AFAF-04A8-0F1CAF6E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595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C1E4F-E592-3D4C-6347-1DBF8CAC6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i="0" u="none" strike="noStrike" dirty="0">
                <a:effectLst/>
              </a:rPr>
              <a:t>Analysing and Using Information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CEAD7-6E32-5C25-1EC6-6C566CDAB3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626968" cy="3989040"/>
          </a:xfrm>
        </p:spPr>
        <p:txBody>
          <a:bodyPr wrap="square" anchor="t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b="0" i="0" u="none" strike="noStrike" dirty="0">
                <a:effectLst/>
              </a:rPr>
              <a:t>Information gathered from </a:t>
            </a:r>
            <a:r>
              <a:rPr lang="en-GB" b="1" i="0" u="none" strike="noStrike" dirty="0">
                <a:effectLst/>
              </a:rPr>
              <a:t>internal databases</a:t>
            </a:r>
            <a:r>
              <a:rPr lang="en-GB" b="0" i="0" u="none" strike="noStrike" dirty="0">
                <a:effectLst/>
              </a:rPr>
              <a:t>, competitive marketing intelligence, and marketing research requires </a:t>
            </a:r>
            <a:r>
              <a:rPr lang="en-GB" b="1" i="0" u="none" strike="noStrike" dirty="0">
                <a:effectLst/>
              </a:rPr>
              <a:t>further analysis</a:t>
            </a:r>
            <a:r>
              <a:rPr lang="en-GB" b="0" i="0" u="none" strike="noStrike" dirty="0">
                <a:effectLst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b="0" i="0" u="none" strike="noStrike" dirty="0">
                <a:effectLst/>
              </a:rPr>
              <a:t>This analysis involves using </a:t>
            </a:r>
            <a:r>
              <a:rPr lang="en-GB" b="1" i="0" u="none" strike="noStrike" dirty="0">
                <a:effectLst/>
              </a:rPr>
              <a:t>analytical models </a:t>
            </a:r>
            <a:r>
              <a:rPr lang="en-GB" b="0" i="0" u="none" strike="noStrike" dirty="0">
                <a:effectLst/>
              </a:rPr>
              <a:t>to identify </a:t>
            </a:r>
            <a:r>
              <a:rPr lang="en-GB" b="1" i="0" u="none" strike="noStrike" dirty="0">
                <a:effectLst/>
              </a:rPr>
              <a:t>relationships</a:t>
            </a:r>
            <a:r>
              <a:rPr lang="en-GB" b="0" i="0" u="none" strike="noStrike" dirty="0">
                <a:effectLst/>
              </a:rPr>
              <a:t> within data sets and make more </a:t>
            </a:r>
            <a:r>
              <a:rPr lang="en-GB" b="1" i="0" u="none" strike="noStrike" dirty="0">
                <a:effectLst/>
              </a:rPr>
              <a:t>informed decisions </a:t>
            </a:r>
            <a:r>
              <a:rPr lang="en-GB" b="0" i="0" u="none" strike="noStrike" dirty="0">
                <a:effectLst/>
              </a:rPr>
              <a:t>based on the insights derived from the data. For example: </a:t>
            </a:r>
            <a:r>
              <a:rPr lang="en-GB" b="1" dirty="0"/>
              <a:t>CRM</a:t>
            </a:r>
            <a:r>
              <a:rPr lang="en-GB" dirty="0"/>
              <a:t>, </a:t>
            </a:r>
            <a:r>
              <a:rPr lang="en-GB" b="1" dirty="0"/>
              <a:t>Big Data Analytics</a:t>
            </a:r>
            <a:r>
              <a:rPr lang="en-GB" dirty="0"/>
              <a:t>, and </a:t>
            </a:r>
            <a:r>
              <a:rPr lang="en-GB" b="1" dirty="0"/>
              <a:t>MDSS </a:t>
            </a:r>
            <a:r>
              <a:rPr lang="en-GB" dirty="0"/>
              <a:t>(</a:t>
            </a:r>
            <a:r>
              <a:rPr lang="en-GB" i="0" u="none" strike="noStrike" dirty="0">
                <a:solidFill>
                  <a:srgbClr val="001D35"/>
                </a:solidFill>
                <a:effectLst/>
                <a:latin typeface="Google Sans"/>
              </a:rPr>
              <a:t>Marketing Decision Support System)</a:t>
            </a:r>
            <a:endParaRPr lang="en-GB" i="0" u="none" strike="noStrike" dirty="0">
              <a:effectLst/>
            </a:endParaRPr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2050" name="Picture 2" descr="Salesforce CRM vs Other CRM - User's ...">
            <a:extLst>
              <a:ext uri="{FF2B5EF4-FFF2-40B4-BE49-F238E27FC236}">
                <a16:creationId xmlns:a16="http://schemas.microsoft.com/office/drawing/2014/main" id="{6E5ACA52-2795-CB26-CE31-62F8BDD18C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8184" y="2174595"/>
            <a:ext cx="2747339" cy="25505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82008-D966-624A-BDF8-0B10AC7143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381500-2631-28FD-828E-95C27A5976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5926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3E308-1AA6-EAD5-A1F6-D1B9CFC2D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Considering Marketing Environment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85A5B-9838-1ABF-8048-D12BD21BF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system is influenced by external market factors such as: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Target Markets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Marketing Channels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Competitors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Publics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Macroenvironment Forces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7E1A9-BE70-F89D-5DEB-DF8C27C13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F04D7A-51E1-44E9-8A32-85A578DFB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7927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96EFE-F85B-ED24-0D5B-852593D68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Managing Marketing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A7636-B76A-DF0B-588B-F6F74DB36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Marketing Managers and Other Information Users Manage Marketing Information:</a:t>
            </a:r>
            <a:endParaRPr lang="en-GB" sz="2800" b="1" dirty="0">
              <a:solidFill>
                <a:srgbClr val="000000"/>
              </a:solidFill>
            </a:endParaRPr>
          </a:p>
          <a:p>
            <a:r>
              <a:rPr lang="en-GB" sz="2800" dirty="0"/>
              <a:t>The true value of marketing information lies in its strategic application.</a:t>
            </a:r>
          </a:p>
          <a:p>
            <a:r>
              <a:rPr lang="en-GB" sz="2800" dirty="0"/>
              <a:t>Companies like Vodafone, IBM, Samsung, and Google have “</a:t>
            </a:r>
            <a:r>
              <a:rPr lang="en-GB" sz="2800" b="1" dirty="0"/>
              <a:t>insight teams</a:t>
            </a:r>
            <a:r>
              <a:rPr lang="en-GB" sz="2800" dirty="0"/>
              <a:t>” that transform data into actionable strategies for marketing decision-makers.</a:t>
            </a:r>
          </a:p>
          <a:p>
            <a:r>
              <a:rPr lang="en-GB" sz="2400" b="1" i="1" dirty="0"/>
              <a:t>Let’s watch the video in the notes and discuss it.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4E1F9-FC57-C39D-4FD0-0117D1096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B37BAD-5CAC-B3F8-418F-2216FAE1D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7659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644A1-624A-0518-EE9B-31BDBC93F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Analytics &amp; Big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89640-4C88-5679-A93F-45FC1FDA4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Marketing analytics helps businesses extract </a:t>
            </a:r>
            <a:r>
              <a:rPr lang="en-GB" sz="2800" b="1" dirty="0"/>
              <a:t>valuable insights from big data.</a:t>
            </a:r>
            <a:r>
              <a:rPr lang="en-GB" sz="2800" dirty="0"/>
              <a:t> </a:t>
            </a:r>
          </a:p>
          <a:p>
            <a:r>
              <a:rPr lang="en-GB" sz="2800" dirty="0"/>
              <a:t>It helps identify </a:t>
            </a:r>
            <a:r>
              <a:rPr lang="en-GB" sz="2800" b="1" dirty="0"/>
              <a:t>detailed patterns</a:t>
            </a:r>
            <a:r>
              <a:rPr lang="en-GB" sz="2800" dirty="0"/>
              <a:t> in big data, such as </a:t>
            </a:r>
            <a:r>
              <a:rPr lang="en-GB" sz="2800" b="1" dirty="0"/>
              <a:t>customer behaviour </a:t>
            </a:r>
            <a:r>
              <a:rPr lang="en-GB" sz="2800" dirty="0"/>
              <a:t>and </a:t>
            </a:r>
            <a:r>
              <a:rPr lang="en-GB" sz="2800" b="1" dirty="0"/>
              <a:t>buying preferences</a:t>
            </a:r>
            <a:r>
              <a:rPr lang="en-GB" sz="2800" dirty="0"/>
              <a:t>, to improve marketing performance.</a:t>
            </a:r>
          </a:p>
          <a:p>
            <a:r>
              <a:rPr lang="en-GB" sz="2800" b="1" dirty="0"/>
              <a:t>Real-World Applications</a:t>
            </a:r>
            <a:r>
              <a:rPr lang="en-GB" sz="2800" dirty="0"/>
              <a:t>: Companies like </a:t>
            </a:r>
            <a:r>
              <a:rPr lang="en-GB" sz="2800" b="1" dirty="0"/>
              <a:t>Netflix</a:t>
            </a:r>
            <a:r>
              <a:rPr lang="en-GB" sz="2800" dirty="0"/>
              <a:t> use analytics to refine content recommendations and create original programming.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EA47C-7872-4190-6BE1-5A31F7BDD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32DA-FAD6-463B-E32F-AAF67C3FA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8212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612D6-665A-3C50-42B8-DCC6B9785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Relationship Manager (CRM)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5BE6-BAC7-71AC-0BB6-400072C05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CRM involves handling detailed data about individual customers and strategically managing customer interactions to enhance loyalty. </a:t>
            </a:r>
          </a:p>
          <a:p>
            <a:r>
              <a:rPr lang="en-GB" sz="2800" dirty="0"/>
              <a:t>CRM integrates everything that a company’s sales, service and marketing teams know about individual customers, providing a 360-degree view of the customer relationship. </a:t>
            </a:r>
            <a:r>
              <a:rPr lang="en-GB" sz="2000" b="1" dirty="0">
                <a:solidFill>
                  <a:srgbClr val="FF0000"/>
                </a:solidFill>
              </a:rPr>
              <a:t>Video in the notes.</a:t>
            </a:r>
            <a:endParaRPr lang="en-GB" sz="2800" b="1" i="0" u="none" strike="noStrike" dirty="0">
              <a:solidFill>
                <a:srgbClr val="FF0000"/>
              </a:solidFill>
              <a:effectLst/>
            </a:endParaRP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Some CRM software providers include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Salesforce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Oracle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800" b="1" dirty="0" err="1">
                <a:solidFill>
                  <a:srgbClr val="000000"/>
                </a:solidFill>
              </a:rPr>
              <a:t>Hubspot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SAS.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3A7A52-7D83-4F21-49A9-295FBB8BC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E33040-4150-EF69-0F20-7D9FF2D51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076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4B9A7-DE80-E3EA-C8D5-0197E9DAB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Benefits of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48D34-6B11-9B90-DBD5-F8F37378E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According to Kotler et al. (2021), CRM helps companies to deliver an excellent real-time customer service through the effective use of customer stored individual information. Benefits of CRM includes:</a:t>
            </a:r>
          </a:p>
          <a:p>
            <a:pPr lvl="1"/>
            <a:r>
              <a:rPr lang="en-GB" sz="2400" b="1" dirty="0"/>
              <a:t>Customization</a:t>
            </a:r>
          </a:p>
          <a:p>
            <a:pPr lvl="1"/>
            <a:r>
              <a:rPr lang="en-GB" sz="2400" b="1" dirty="0"/>
              <a:t>Customer empowerment</a:t>
            </a:r>
          </a:p>
          <a:p>
            <a:pPr lvl="1"/>
            <a:r>
              <a:rPr lang="en-GB" sz="2400" b="1" dirty="0"/>
              <a:t>Managing Customer word of mouth</a:t>
            </a:r>
          </a:p>
          <a:p>
            <a:pPr lvl="1"/>
            <a:r>
              <a:rPr lang="en-GB" sz="2400" b="1" dirty="0"/>
              <a:t>Dealing with customer complaints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A5502-AB3E-2B5B-9370-C832CEF0D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4256EF-9579-850B-5F05-B8A452960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8394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CDEF0-8867-6BD8-37B2-31BD8A8AD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Challenges of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F0B44-F41A-9902-A458-BF97832E8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Using Customer Relationship Management (CRM) systems can be highly beneficial for businesses, but there are some challenges that organisations may encounter. Here are some: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High costs of Implementation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Lack of Integration with Other Systems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Data Quality and Management</a:t>
            </a: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User Experience and Complexity</a:t>
            </a:r>
            <a:endParaRPr lang="en-GB" sz="2400" b="1" dirty="0">
              <a:solidFill>
                <a:srgbClr val="000000"/>
              </a:solidFill>
            </a:endParaRPr>
          </a:p>
          <a:p>
            <a:pPr lvl="1"/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Data Security and Privacy</a:t>
            </a:r>
            <a:endParaRPr lang="en-GB" sz="2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1104E-B35D-764A-03D8-FC5A778D3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685506-32F6-39A7-A4B5-7A16D7026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739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82263-5E09-7CE0-64B8-90B1C1D80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CRM – Example 1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EB4A3-9C79-0EF8-9A47-F579F93D9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A503C3-79BE-B474-78CD-537DE61E6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6" name="Content Placeholder 5" descr="A close-up of a text&#10;&#10;Description automatically generated">
            <a:extLst>
              <a:ext uri="{FF2B5EF4-FFF2-40B4-BE49-F238E27FC236}">
                <a16:creationId xmlns:a16="http://schemas.microsoft.com/office/drawing/2014/main" id="{D34CD460-3A53-8372-C32A-D6FFD08C5B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68760"/>
            <a:ext cx="8928992" cy="43204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44C136-A796-114F-841B-ECCDC7755211}"/>
              </a:ext>
            </a:extLst>
          </p:cNvPr>
          <p:cNvSpPr txBox="1"/>
          <p:nvPr/>
        </p:nvSpPr>
        <p:spPr>
          <a:xfrm>
            <a:off x="3729671" y="5363924"/>
            <a:ext cx="1986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3727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B4CEEC7-C9F7-3939-5E5C-1E1E31CD6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CRM – Example 2</a:t>
            </a:r>
          </a:p>
        </p:txBody>
      </p:sp>
      <p:pic>
        <p:nvPicPr>
          <p:cNvPr id="6" name="Content Placeholder 6" descr="A close-up of a text&#10;&#10;Description automatically generated">
            <a:extLst>
              <a:ext uri="{FF2B5EF4-FFF2-40B4-BE49-F238E27FC236}">
                <a16:creationId xmlns:a16="http://schemas.microsoft.com/office/drawing/2014/main" id="{9E45A78A-A963-637E-C6D5-5B6CA619AE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24744"/>
            <a:ext cx="8856984" cy="453650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D35D2-8E7B-9E8C-2D1A-C8DC4A3AC8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A4B0A2-0B9A-AB84-194C-6401AAF10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CEE789-B1F6-779E-58AF-74F2FE3C063F}"/>
              </a:ext>
            </a:extLst>
          </p:cNvPr>
          <p:cNvSpPr txBox="1"/>
          <p:nvPr/>
        </p:nvSpPr>
        <p:spPr>
          <a:xfrm>
            <a:off x="3851920" y="5384532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3414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7C9BB-610D-E2D9-499B-B1ACD2C8C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36432-87A0-6B86-68F2-8F29C4795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MKIS</a:t>
            </a:r>
            <a:r>
              <a:rPr lang="en-GB" sz="2000" dirty="0"/>
              <a:t> is a </a:t>
            </a:r>
            <a:r>
              <a:rPr lang="en-GB" sz="2000" b="1" dirty="0"/>
              <a:t>computer-based system </a:t>
            </a:r>
            <a:r>
              <a:rPr lang="en-GB" sz="2000" dirty="0"/>
              <a:t>that gathers, processes, and analyses marketing data to generate actionable insights for decision-makers.</a:t>
            </a:r>
          </a:p>
          <a:p>
            <a:r>
              <a:rPr lang="en-GB" sz="2000" b="1" dirty="0"/>
              <a:t>MKIS</a:t>
            </a:r>
            <a:r>
              <a:rPr lang="en-GB" sz="2000" dirty="0"/>
              <a:t> involves </a:t>
            </a:r>
            <a:r>
              <a:rPr lang="en-GB" sz="2000" b="1" dirty="0"/>
              <a:t>assessing information needs</a:t>
            </a:r>
            <a:r>
              <a:rPr lang="en-GB" sz="2000" dirty="0"/>
              <a:t>, </a:t>
            </a:r>
            <a:r>
              <a:rPr lang="en-GB" sz="2000" b="1" dirty="0"/>
              <a:t>collecting data </a:t>
            </a:r>
            <a:r>
              <a:rPr lang="en-GB" sz="2000" dirty="0"/>
              <a:t>from </a:t>
            </a:r>
            <a:r>
              <a:rPr lang="en-GB" sz="2000" b="1" dirty="0"/>
              <a:t>internal databases</a:t>
            </a:r>
            <a:r>
              <a:rPr lang="en-GB" sz="2000" dirty="0"/>
              <a:t>, </a:t>
            </a:r>
            <a:r>
              <a:rPr lang="en-GB" sz="2000" b="1" dirty="0"/>
              <a:t>marketing intelligence</a:t>
            </a:r>
            <a:r>
              <a:rPr lang="en-GB" sz="2000" dirty="0"/>
              <a:t>, and </a:t>
            </a:r>
            <a:r>
              <a:rPr lang="en-GB" sz="2000" b="1" dirty="0"/>
              <a:t>research</a:t>
            </a:r>
            <a:r>
              <a:rPr lang="en-GB" sz="2000" dirty="0"/>
              <a:t>, and </a:t>
            </a:r>
            <a:r>
              <a:rPr lang="en-GB" sz="2000" b="1" dirty="0"/>
              <a:t>analysing</a:t>
            </a:r>
            <a:r>
              <a:rPr lang="en-GB" sz="2000" dirty="0"/>
              <a:t> it for strategic use.</a:t>
            </a:r>
          </a:p>
          <a:p>
            <a:r>
              <a:rPr lang="en-GB" sz="2000" b="1" dirty="0"/>
              <a:t>MKIS</a:t>
            </a:r>
            <a:r>
              <a:rPr lang="en-GB" sz="2000" dirty="0"/>
              <a:t> helps businesses improve </a:t>
            </a:r>
            <a:r>
              <a:rPr lang="en-GB" sz="2000" b="1" dirty="0"/>
              <a:t>customer relationships</a:t>
            </a:r>
            <a:r>
              <a:rPr lang="en-GB" sz="2000" dirty="0"/>
              <a:t>, </a:t>
            </a:r>
            <a:r>
              <a:rPr lang="en-GB" sz="2000" b="1" dirty="0"/>
              <a:t>personalise marketing strategies</a:t>
            </a:r>
            <a:r>
              <a:rPr lang="en-GB" sz="2000" dirty="0"/>
              <a:t>, and </a:t>
            </a:r>
            <a:r>
              <a:rPr lang="en-GB" sz="2000" b="1" dirty="0"/>
              <a:t>enhance product/service offerings</a:t>
            </a:r>
            <a:r>
              <a:rPr lang="en-GB" sz="2000" dirty="0"/>
              <a:t> through data-driven insights.</a:t>
            </a:r>
          </a:p>
          <a:p>
            <a:r>
              <a:rPr lang="en-GB" sz="2000" b="1" dirty="0"/>
              <a:t>CRM</a:t>
            </a:r>
            <a:r>
              <a:rPr lang="en-GB" sz="2000" dirty="0"/>
              <a:t> integrates customer data for relationship management, while </a:t>
            </a:r>
            <a:r>
              <a:rPr lang="en-GB" sz="2000" b="1" dirty="0"/>
              <a:t>MDSS</a:t>
            </a:r>
            <a:r>
              <a:rPr lang="en-GB" sz="2000" dirty="0"/>
              <a:t> extends MKIS by providing analytical tools to support decision-making.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23375-DF4B-B0D6-477B-F495CEF06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2D96E5-D9D5-2071-C057-05802CE2B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23652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14FD-3D35-E6D7-42C1-1DFC929BF8D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8F7AA-AFC6-3532-C8BF-59749EC94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1DA26-41E5-94A4-0178-9B44745CC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7B727-3F0E-0FBF-13D6-E6D16AF74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226695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sz="2400" dirty="0">
                <a:ea typeface="Times New Roman" panose="02020603050405020304" pitchFamily="18" charset="0"/>
              </a:rPr>
              <a:t>Choose one CRM provider: Salesforce, Oracle, HubSpot, or SAS.</a:t>
            </a:r>
          </a:p>
          <a:p>
            <a:pPr marL="342900" marR="226695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sz="2400" dirty="0">
                <a:ea typeface="Times New Roman" panose="02020603050405020304" pitchFamily="18" charset="0"/>
              </a:rPr>
              <a:t>What does the company offer? Briefly outline its key CRM products and features.</a:t>
            </a:r>
          </a:p>
          <a:p>
            <a:pPr marL="342900" marR="226695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sz="2400" dirty="0">
                <a:ea typeface="Times New Roman" panose="02020603050405020304" pitchFamily="18" charset="0"/>
              </a:rPr>
              <a:t>Link to your Assessment 2 company: think about how CRM supports and enhances the company’s Process (from the 7Ps) and strengthens its operations.</a:t>
            </a:r>
          </a:p>
          <a:p>
            <a:pPr marL="342900" marR="226695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en-GB" sz="2400" dirty="0">
                <a:ea typeface="Times New Roman" panose="02020603050405020304" pitchFamily="18" charset="0"/>
              </a:rPr>
              <a:t>Use your research to support your Assessment 2 work. More specifically under “process” from the 7Ps.</a:t>
            </a:r>
          </a:p>
        </p:txBody>
      </p:sp>
    </p:spTree>
    <p:extLst>
      <p:ext uri="{BB962C8B-B14F-4D97-AF65-F5344CB8AC3E}">
        <p14:creationId xmlns:p14="http://schemas.microsoft.com/office/powerpoint/2010/main" val="15319663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EC582-80CE-106B-D6A3-07729DD0E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82900-0BB5-A320-D95E-D23EAEAEE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0000"/>
          <a:lstStyle/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De Silva, T. (2021) Integrating Business Management Processes: Volume 2: Support and Assurance Processes. 1st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Routledge. Available at: https://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doi.org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/10.4324/9781003042839.</a:t>
            </a:r>
          </a:p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Marketing Management. 16th ed..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SzPts val="1000"/>
              <a:buNone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Whittington, R.,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Regnér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P., Angwin, D., Johnson, G., &amp; Scholes, K. (2023)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Exploring Strategy : text and cases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Thirteenth edition. Harlow, England: Pearson.</a:t>
            </a:r>
          </a:p>
          <a:p>
            <a:pPr>
              <a:buSzPts val="1000"/>
              <a:tabLst>
                <a:tab pos="457200" algn="l"/>
              </a:tabLst>
            </a:pP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5DE20-ACCF-1969-0D39-2A4C85418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56664-A05B-1DD1-9E27-302A49A94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42716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45</TotalTime>
  <Words>1646</Words>
  <Application>Microsoft Macintosh PowerPoint</Application>
  <PresentationFormat>On-screen Show (4:3)</PresentationFormat>
  <Paragraphs>172</Paragraphs>
  <Slides>22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-webkit-standard</vt:lpstr>
      <vt:lpstr>Aptos</vt:lpstr>
      <vt:lpstr>Arial</vt:lpstr>
      <vt:lpstr>Google Sans</vt:lpstr>
      <vt:lpstr>Myriad Pro</vt:lpstr>
      <vt:lpstr>Source Sans Pro</vt:lpstr>
      <vt:lpstr>Symbol</vt:lpstr>
      <vt:lpstr>Times New Roman</vt:lpstr>
      <vt:lpstr>Verdana</vt:lpstr>
      <vt:lpstr>20140311PresentationUWTSDTemplate</vt:lpstr>
      <vt:lpstr> Marketing Information System (MKIS)  LCMB7024                Week 7 – Session 1 </vt:lpstr>
      <vt:lpstr>Content of the Session</vt:lpstr>
      <vt:lpstr>Marketing Information</vt:lpstr>
      <vt:lpstr>Data - Apple</vt:lpstr>
      <vt:lpstr>Defining Marketing Information System</vt:lpstr>
      <vt:lpstr>Sources of MKIS</vt:lpstr>
      <vt:lpstr>Marketing Information System Model</vt:lpstr>
      <vt:lpstr>Marketing Information System</vt:lpstr>
      <vt:lpstr>Assessing Information Needs</vt:lpstr>
      <vt:lpstr>Developing Needed Information</vt:lpstr>
      <vt:lpstr>Analysing and Using Information</vt:lpstr>
      <vt:lpstr>Considering Marketing Environment</vt:lpstr>
      <vt:lpstr>Managing Marketing Information </vt:lpstr>
      <vt:lpstr>Marketing Analytics &amp; Big Data</vt:lpstr>
      <vt:lpstr>Customer Relationship Manager (CRM)</vt:lpstr>
      <vt:lpstr>Benefits of CRM</vt:lpstr>
      <vt:lpstr>Challenges of CRM</vt:lpstr>
      <vt:lpstr>CRM – Example 1</vt:lpstr>
      <vt:lpstr>CRM – Example 2</vt:lpstr>
      <vt:lpstr>Summary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192</cp:revision>
  <cp:lastPrinted>2018-07-09T15:27:01Z</cp:lastPrinted>
  <dcterms:created xsi:type="dcterms:W3CDTF">2002-10-07T19:43:58Z</dcterms:created>
  <dcterms:modified xsi:type="dcterms:W3CDTF">2025-11-16T21:20:11Z</dcterms:modified>
</cp:coreProperties>
</file>