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isha Yesmin (2419838)" userId="2dfa99ef-01a8-4247-b220-6174a96d7a7e" providerId="ADAL" clId="{1BA802D9-9B57-403B-BB67-9CEF4DAE5F52}"/>
    <pc:docChg chg="custSel modSld">
      <pc:chgData name="Mahisha Yesmin (2419838)" userId="2dfa99ef-01a8-4247-b220-6174a96d7a7e" providerId="ADAL" clId="{1BA802D9-9B57-403B-BB67-9CEF4DAE5F52}" dt="2025-10-20T00:37:05.608" v="119" actId="1076"/>
      <pc:docMkLst>
        <pc:docMk/>
      </pc:docMkLst>
      <pc:sldChg chg="modSp mod">
        <pc:chgData name="Mahisha Yesmin (2419838)" userId="2dfa99ef-01a8-4247-b220-6174a96d7a7e" providerId="ADAL" clId="{1BA802D9-9B57-403B-BB67-9CEF4DAE5F52}" dt="2025-10-20T00:37:05.608" v="119" actId="1076"/>
        <pc:sldMkLst>
          <pc:docMk/>
          <pc:sldMk cId="1758909409" sldId="265"/>
        </pc:sldMkLst>
        <pc:spChg chg="mod">
          <ac:chgData name="Mahisha Yesmin (2419838)" userId="2dfa99ef-01a8-4247-b220-6174a96d7a7e" providerId="ADAL" clId="{1BA802D9-9B57-403B-BB67-9CEF4DAE5F52}" dt="2025-10-20T00:32:49.401" v="75" actId="1076"/>
          <ac:spMkLst>
            <pc:docMk/>
            <pc:sldMk cId="1758909409" sldId="265"/>
            <ac:spMk id="2" creationId="{E03D7B67-B085-8C58-1CAB-913D348EAFD8}"/>
          </ac:spMkLst>
        </pc:spChg>
        <pc:spChg chg="mod">
          <ac:chgData name="Mahisha Yesmin (2419838)" userId="2dfa99ef-01a8-4247-b220-6174a96d7a7e" providerId="ADAL" clId="{1BA802D9-9B57-403B-BB67-9CEF4DAE5F52}" dt="2025-10-20T00:37:05.608" v="119" actId="1076"/>
          <ac:spMkLst>
            <pc:docMk/>
            <pc:sldMk cId="1758909409" sldId="265"/>
            <ac:spMk id="3" creationId="{28E8281E-5453-3506-69B8-5164906DE73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263FD-4CF9-F3B8-9FD7-2AB3A3FD76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96174C8-4527-DE6F-38A1-6BF3382740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E9D8AB5-F7EA-BD42-80EF-A8B2DD3BA602}"/>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5" name="Footer Placeholder 4">
            <a:extLst>
              <a:ext uri="{FF2B5EF4-FFF2-40B4-BE49-F238E27FC236}">
                <a16:creationId xmlns:a16="http://schemas.microsoft.com/office/drawing/2014/main" id="{B72DF370-7079-4240-1DA0-7F8A387994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FAAF80-F6BF-32AB-15DE-4FFBFD724DDC}"/>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1726005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DADFD-678F-D096-5CE8-95B45A9B981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6CF64C-393F-05AE-CCAE-BF67A63097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3F09D2-E179-6BB8-AAA7-882DF67F3CFA}"/>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5" name="Footer Placeholder 4">
            <a:extLst>
              <a:ext uri="{FF2B5EF4-FFF2-40B4-BE49-F238E27FC236}">
                <a16:creationId xmlns:a16="http://schemas.microsoft.com/office/drawing/2014/main" id="{55BB9DCE-5E4A-1592-D5BC-F2FCBF1DE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513A4B-A926-1128-1D07-67D1CD3E98CF}"/>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3005544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523F3-673E-67AE-8155-3883AC667D9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FDC049-D85A-4C46-60C9-473D2F1CE48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BC2868-81A7-A1FD-5A50-44CFDC588F20}"/>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5" name="Footer Placeholder 4">
            <a:extLst>
              <a:ext uri="{FF2B5EF4-FFF2-40B4-BE49-F238E27FC236}">
                <a16:creationId xmlns:a16="http://schemas.microsoft.com/office/drawing/2014/main" id="{FD307E88-AD3F-1B71-CE10-42DA3786BB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4FD5E2-2729-1E6D-9F2B-2599C78A5C05}"/>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503720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C64F5-DDD3-2E41-10EF-284177B5E9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E391A1C-5FF7-2E98-D0ED-F6EDDC6BC2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AD35C27-DB74-55EE-B05D-AEB02DAEEA5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413A7A2-4C44-A780-36FA-3E49616DA306}"/>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6" name="Footer Placeholder 5">
            <a:extLst>
              <a:ext uri="{FF2B5EF4-FFF2-40B4-BE49-F238E27FC236}">
                <a16:creationId xmlns:a16="http://schemas.microsoft.com/office/drawing/2014/main" id="{888B0E82-C2CE-F153-C9DC-FED8AA4A47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9A5BE0-CA2C-8109-EA43-1D008BA10D1C}"/>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2911529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3D194-22CF-9E07-CE62-95299084044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A1BD4FA-DA11-3EF7-F15A-28F8CC268D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9603241-35A0-717A-EA1C-047E82A5AE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716DDE7-FA05-8DB4-952B-947B54B5A3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36C2CDC-02B4-D653-A6A0-80CF203ADFE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7BA46C-76FC-CF4C-772F-9D25C2174C31}"/>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8" name="Footer Placeholder 7">
            <a:extLst>
              <a:ext uri="{FF2B5EF4-FFF2-40B4-BE49-F238E27FC236}">
                <a16:creationId xmlns:a16="http://schemas.microsoft.com/office/drawing/2014/main" id="{D74ED4A4-A9E1-9E27-C0CA-0C37427D073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B13687F-637B-B62E-75E1-B88872132B87}"/>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48413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737EB-9C83-89C9-C56F-21628E94609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0E8271-C6EC-0B84-2BD1-E133CDF6A61E}"/>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4" name="Footer Placeholder 3">
            <a:extLst>
              <a:ext uri="{FF2B5EF4-FFF2-40B4-BE49-F238E27FC236}">
                <a16:creationId xmlns:a16="http://schemas.microsoft.com/office/drawing/2014/main" id="{37637BA1-DEE5-8215-C712-955BB720606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156F77-3E8C-7DD8-9347-AC2C873E21C3}"/>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1585956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977BD4-0C07-A28B-03C4-A96E6CAF82FA}"/>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3" name="Footer Placeholder 2">
            <a:extLst>
              <a:ext uri="{FF2B5EF4-FFF2-40B4-BE49-F238E27FC236}">
                <a16:creationId xmlns:a16="http://schemas.microsoft.com/office/drawing/2014/main" id="{CA3C1A52-8188-405A-7429-8523834134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F27CEDE-2042-BD34-6380-C2D89FDF83C3}"/>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351540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46D2F-1207-1773-A64F-7DDC269748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3403BE2-2ECB-2C17-F04D-FD1530C1C0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509E17E-CA02-6897-038C-984193DA26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97622B-D287-A412-45BD-73757FBBDAF2}"/>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6" name="Footer Placeholder 5">
            <a:extLst>
              <a:ext uri="{FF2B5EF4-FFF2-40B4-BE49-F238E27FC236}">
                <a16:creationId xmlns:a16="http://schemas.microsoft.com/office/drawing/2014/main" id="{92BDA6C7-CE2A-0D32-6DBC-5A16522A57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697BB8-61A8-0E1F-F7E5-3F6F06565865}"/>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2912566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B3088-DAA4-7819-B344-B650BE418C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AD24D80-12C7-0938-2825-0C57F3237F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68EA18-6D5B-E845-5CFA-71BB4A066B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1FFF58-E04E-53ED-9730-6DA0A14B777D}"/>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6" name="Footer Placeholder 5">
            <a:extLst>
              <a:ext uri="{FF2B5EF4-FFF2-40B4-BE49-F238E27FC236}">
                <a16:creationId xmlns:a16="http://schemas.microsoft.com/office/drawing/2014/main" id="{8470C52F-425E-ACCD-2B4B-4BC8C51FCB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E535C5-7794-F4D8-464D-66692042C687}"/>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1906856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21DAB-8E77-D0F7-4EE7-CBF1DF6832C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FA24791-54C0-2360-FBFC-096E5C0EA71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5E7A00-E6D3-88D8-A9AA-05A52F81AB3E}"/>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5" name="Footer Placeholder 4">
            <a:extLst>
              <a:ext uri="{FF2B5EF4-FFF2-40B4-BE49-F238E27FC236}">
                <a16:creationId xmlns:a16="http://schemas.microsoft.com/office/drawing/2014/main" id="{A8D1C2EB-794E-CD9C-9695-8FCF730037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3AAF17-7F65-66F0-68E6-782A605796C2}"/>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2590011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ADA2DB-9FD5-0532-4430-CE59BB81E71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5EB983A-C7E2-693F-9BC3-67297E2FD05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752087-5497-5F01-5071-D7E543C6D968}"/>
              </a:ext>
            </a:extLst>
          </p:cNvPr>
          <p:cNvSpPr>
            <a:spLocks noGrp="1"/>
          </p:cNvSpPr>
          <p:nvPr>
            <p:ph type="dt" sz="half" idx="10"/>
          </p:nvPr>
        </p:nvSpPr>
        <p:spPr/>
        <p:txBody>
          <a:bodyPr/>
          <a:lstStyle/>
          <a:p>
            <a:fld id="{D883196E-6E59-1148-B0A0-EB9A2818EF04}" type="datetimeFigureOut">
              <a:rPr lang="en-US" smtClean="0"/>
              <a:t>10/20/25</a:t>
            </a:fld>
            <a:endParaRPr lang="en-US"/>
          </a:p>
        </p:txBody>
      </p:sp>
      <p:sp>
        <p:nvSpPr>
          <p:cNvPr id="5" name="Footer Placeholder 4">
            <a:extLst>
              <a:ext uri="{FF2B5EF4-FFF2-40B4-BE49-F238E27FC236}">
                <a16:creationId xmlns:a16="http://schemas.microsoft.com/office/drawing/2014/main" id="{4D48431A-58F7-F11A-1AE6-95906E086C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8A9473-F5E1-DC3D-F9B9-120405745516}"/>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51677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294017-677C-FE5E-D05B-50540DAB7B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62DEE51-91A8-C9A5-4440-51F821C992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1ED98B-0BDD-DAA3-F0A6-8921EE8929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83196E-6E59-1148-B0A0-EB9A2818EF04}" type="datetimeFigureOut">
              <a:rPr lang="en-US" smtClean="0"/>
              <a:t>10/20/25</a:t>
            </a:fld>
            <a:endParaRPr lang="en-US"/>
          </a:p>
        </p:txBody>
      </p:sp>
      <p:sp>
        <p:nvSpPr>
          <p:cNvPr id="5" name="Footer Placeholder 4">
            <a:extLst>
              <a:ext uri="{FF2B5EF4-FFF2-40B4-BE49-F238E27FC236}">
                <a16:creationId xmlns:a16="http://schemas.microsoft.com/office/drawing/2014/main" id="{36D5B7BF-7414-9E9B-1D5E-4EBD24C08A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35939E1-AAE4-6397-9226-7870593967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5BA397-20E9-3241-BE2B-D625897E8AF3}" type="slidenum">
              <a:rPr lang="en-US" smtClean="0"/>
              <a:t>‹#›</a:t>
            </a:fld>
            <a:endParaRPr lang="en-US"/>
          </a:p>
        </p:txBody>
      </p:sp>
    </p:spTree>
    <p:extLst>
      <p:ext uri="{BB962C8B-B14F-4D97-AF65-F5344CB8AC3E}">
        <p14:creationId xmlns:p14="http://schemas.microsoft.com/office/powerpoint/2010/main" val="13887929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BD05C-1733-3E22-C020-17E79FC986C3}"/>
              </a:ext>
            </a:extLst>
          </p:cNvPr>
          <p:cNvSpPr>
            <a:spLocks noGrp="1"/>
          </p:cNvSpPr>
          <p:nvPr>
            <p:ph type="ctrTitle"/>
          </p:nvPr>
        </p:nvSpPr>
        <p:spPr>
          <a:xfrm>
            <a:off x="2197101" y="735283"/>
            <a:ext cx="4978399" cy="3165045"/>
          </a:xfrm>
        </p:spPr>
        <p:txBody>
          <a:bodyPr anchor="b">
            <a:normAutofit/>
          </a:bodyPr>
          <a:lstStyle/>
          <a:p>
            <a:pPr algn="l"/>
            <a:r>
              <a:rPr lang="en-GB" sz="5200">
                <a:latin typeface="Arial" panose="020B0604020202020204" pitchFamily="34" charset="0"/>
                <a:cs typeface="Arial" panose="020B0604020202020204" pitchFamily="34" charset="0"/>
              </a:rPr>
              <a:t>My future career:care worker</a:t>
            </a:r>
            <a:endParaRPr lang="en-US" sz="5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A04E3BB-E77F-405A-4127-4135D88F167A}"/>
              </a:ext>
            </a:extLst>
          </p:cNvPr>
          <p:cNvSpPr>
            <a:spLocks noGrp="1"/>
          </p:cNvSpPr>
          <p:nvPr>
            <p:ph type="subTitle" idx="1"/>
          </p:nvPr>
        </p:nvSpPr>
        <p:spPr>
          <a:xfrm>
            <a:off x="2197101" y="4078423"/>
            <a:ext cx="4978399" cy="2058657"/>
          </a:xfrm>
        </p:spPr>
        <p:txBody>
          <a:bodyPr>
            <a:normAutofit/>
          </a:bodyPr>
          <a:lstStyle/>
          <a:p>
            <a:pPr algn="l"/>
            <a:r>
              <a:rPr lang="en-GB" sz="1900">
                <a:latin typeface="Arial" panose="020B0604020202020204" pitchFamily="34" charset="0"/>
                <a:cs typeface="Arial" panose="020B0604020202020204" pitchFamily="34" charset="0"/>
              </a:rPr>
              <a:t>Mahisha </a:t>
            </a:r>
            <a:r>
              <a:rPr lang="en-GB" sz="1900" err="1">
                <a:latin typeface="Arial" panose="020B0604020202020204" pitchFamily="34" charset="0"/>
                <a:cs typeface="Arial" panose="020B0604020202020204" pitchFamily="34" charset="0"/>
              </a:rPr>
              <a:t>Yesmin</a:t>
            </a:r>
            <a:endParaRPr lang="en-GB" sz="1900">
              <a:latin typeface="Arial" panose="020B0604020202020204" pitchFamily="34" charset="0"/>
              <a:cs typeface="Arial" panose="020B0604020202020204" pitchFamily="34" charset="0"/>
            </a:endParaRPr>
          </a:p>
          <a:p>
            <a:pPr algn="l"/>
            <a:r>
              <a:rPr lang="en-GB" sz="1900">
                <a:latin typeface="Arial" panose="020B0604020202020204" pitchFamily="34" charset="0"/>
                <a:cs typeface="Arial" panose="020B0604020202020204" pitchFamily="34" charset="0"/>
              </a:rPr>
              <a:t> Professional development Health and social care</a:t>
            </a:r>
          </a:p>
          <a:p>
            <a:pPr algn="l"/>
            <a:r>
              <a:rPr lang="en-GB" sz="1900">
                <a:latin typeface="Arial" panose="020B0604020202020204" pitchFamily="34" charset="0"/>
                <a:cs typeface="Arial" panose="020B0604020202020204" pitchFamily="34" charset="0"/>
              </a:rPr>
              <a:t>LCHS4009 – Component 1 Presentation 6 minute</a:t>
            </a:r>
          </a:p>
          <a:p>
            <a:pPr algn="l"/>
            <a:r>
              <a:rPr lang="en-GB" sz="1900">
                <a:latin typeface="Arial" panose="020B0604020202020204" pitchFamily="34" charset="0"/>
                <a:cs typeface="Arial" panose="020B0604020202020204" pitchFamily="34" charset="0"/>
              </a:rPr>
              <a:t>Tutor: </a:t>
            </a:r>
            <a:r>
              <a:rPr lang="en-GB" sz="1900" err="1">
                <a:latin typeface="Arial" panose="020B0604020202020204" pitchFamily="34" charset="0"/>
                <a:cs typeface="Arial" panose="020B0604020202020204" pitchFamily="34" charset="0"/>
              </a:rPr>
              <a:t>Olubukola</a:t>
            </a:r>
            <a:r>
              <a:rPr lang="en-GB" sz="1900">
                <a:latin typeface="Arial" panose="020B0604020202020204" pitchFamily="34" charset="0"/>
                <a:cs typeface="Arial" panose="020B0604020202020204" pitchFamily="34" charset="0"/>
              </a:rPr>
              <a:t> </a:t>
            </a:r>
            <a:r>
              <a:rPr lang="en-GB" sz="1900" err="1">
                <a:latin typeface="Arial" panose="020B0604020202020204" pitchFamily="34" charset="0"/>
                <a:cs typeface="Arial" panose="020B0604020202020204" pitchFamily="34" charset="0"/>
              </a:rPr>
              <a:t>Adegbite</a:t>
            </a:r>
            <a:r>
              <a:rPr lang="en-GB" sz="1900">
                <a:latin typeface="Arial" panose="020B0604020202020204" pitchFamily="34" charset="0"/>
                <a:cs typeface="Arial" panose="020B0604020202020204" pitchFamily="34" charset="0"/>
              </a:rPr>
              <a:t> </a:t>
            </a:r>
          </a:p>
          <a:p>
            <a:pPr algn="l"/>
            <a:endParaRPr lang="en-GB" sz="1900">
              <a:latin typeface="Arial" panose="020B0604020202020204" pitchFamily="34" charset="0"/>
              <a:cs typeface="Arial" panose="020B0604020202020204" pitchFamily="34" charset="0"/>
            </a:endParaRPr>
          </a:p>
          <a:p>
            <a:pPr algn="l"/>
            <a:endParaRPr lang="en-US" sz="1900">
              <a:latin typeface="Arial" panose="020B0604020202020204" pitchFamily="34" charset="0"/>
              <a:cs typeface="Arial" panose="020B0604020202020204" pitchFamily="34" charset="0"/>
            </a:endParaRPr>
          </a:p>
        </p:txBody>
      </p:sp>
      <p:pic>
        <p:nvPicPr>
          <p:cNvPr id="7" name="Graphic 6" descr="Office Worker">
            <a:extLst>
              <a:ext uri="{FF2B5EF4-FFF2-40B4-BE49-F238E27FC236}">
                <a16:creationId xmlns:a16="http://schemas.microsoft.com/office/drawing/2014/main" id="{6258A218-4FF9-91CF-70D1-ACC08D46C3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Office Worker">
            <a:extLst>
              <a:ext uri="{FF2B5EF4-FFF2-40B4-BE49-F238E27FC236}">
                <a16:creationId xmlns:a16="http://schemas.microsoft.com/office/drawing/2014/main" id="{0E49BCA8-05B0-42DF-AF61-A948592DC0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489502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EB5225-5D92-1E64-FAD0-881DA7995AB9}"/>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Introduction </a:t>
            </a:r>
            <a:endParaRPr lang="en-US" sz="3600">
              <a:solidFill>
                <a:schemeClr val="tx2"/>
              </a:solidFill>
            </a:endParaRPr>
          </a:p>
        </p:txBody>
      </p:sp>
      <p:sp>
        <p:nvSpPr>
          <p:cNvPr id="3" name="Content Placeholder 2">
            <a:extLst>
              <a:ext uri="{FF2B5EF4-FFF2-40B4-BE49-F238E27FC236}">
                <a16:creationId xmlns:a16="http://schemas.microsoft.com/office/drawing/2014/main" id="{F100EF5D-30D7-5C7A-30BD-B8916A6C1B3F}"/>
              </a:ext>
            </a:extLst>
          </p:cNvPr>
          <p:cNvSpPr>
            <a:spLocks noGrp="1"/>
          </p:cNvSpPr>
          <p:nvPr>
            <p:ph idx="1"/>
          </p:nvPr>
        </p:nvSpPr>
        <p:spPr>
          <a:xfrm>
            <a:off x="804671" y="1629090"/>
            <a:ext cx="5162743" cy="4431882"/>
          </a:xfrm>
        </p:spPr>
        <p:txBody>
          <a:bodyPr anchor="ctr">
            <a:normAutofit lnSpcReduction="10000"/>
          </a:bodyPr>
          <a:lstStyle/>
          <a:p>
            <a:pPr>
              <a:lnSpc>
                <a:spcPct val="150000"/>
              </a:lnSpc>
            </a:pPr>
            <a:r>
              <a:rPr lang="en-GB" sz="1800">
                <a:solidFill>
                  <a:schemeClr val="tx2"/>
                </a:solidFill>
                <a:latin typeface="Arial" panose="020B0604020202020204" pitchFamily="34" charset="0"/>
                <a:cs typeface="Arial" panose="020B0604020202020204" pitchFamily="34" charset="0"/>
              </a:rPr>
              <a:t>I have always felt passionate about helping others and making a positive difference in their lives.</a:t>
            </a:r>
          </a:p>
          <a:p>
            <a:pPr>
              <a:lnSpc>
                <a:spcPct val="150000"/>
              </a:lnSpc>
            </a:pPr>
            <a:r>
              <a:rPr lang="en-GB" sz="1800">
                <a:solidFill>
                  <a:schemeClr val="tx2"/>
                </a:solidFill>
                <a:latin typeface="Arial" panose="020B0604020202020204" pitchFamily="34" charset="0"/>
                <a:cs typeface="Arial" panose="020B0604020202020204" pitchFamily="34" charset="0"/>
              </a:rPr>
              <a:t>My long-term goal is to work as a carer within the UK Health and Social Care sector.</a:t>
            </a:r>
          </a:p>
          <a:p>
            <a:pPr>
              <a:lnSpc>
                <a:spcPct val="150000"/>
              </a:lnSpc>
            </a:pPr>
            <a:r>
              <a:rPr lang="en-GB" sz="1800">
                <a:solidFill>
                  <a:schemeClr val="tx2"/>
                </a:solidFill>
                <a:latin typeface="Arial" panose="020B0604020202020204" pitchFamily="34" charset="0"/>
                <a:cs typeface="Arial" panose="020B0604020202020204" pitchFamily="34" charset="0"/>
              </a:rPr>
              <a:t>This presentation includes a personal SWOT analysis that looks at my strengths, weaknesses, opportunities, and threats, and shows how I plan to develop professionally in the future.</a:t>
            </a:r>
          </a:p>
          <a:p>
            <a:pPr>
              <a:lnSpc>
                <a:spcPct val="150000"/>
              </a:lnSpc>
            </a:pPr>
            <a:endParaRPr lang="en-US" sz="180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Love Letter">
            <a:extLst>
              <a:ext uri="{FF2B5EF4-FFF2-40B4-BE49-F238E27FC236}">
                <a16:creationId xmlns:a16="http://schemas.microsoft.com/office/drawing/2014/main" id="{F29A2C8A-F725-3E99-FE27-4BFC613971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128146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DD0DC-9CCF-6D2C-B86A-34797119D7E0}"/>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Strengths</a:t>
            </a:r>
            <a:endParaRPr lang="en-US" sz="3600">
              <a:solidFill>
                <a:schemeClr val="tx2"/>
              </a:solidFill>
            </a:endParaRPr>
          </a:p>
        </p:txBody>
      </p:sp>
      <p:sp>
        <p:nvSpPr>
          <p:cNvPr id="3" name="Content Placeholder 2">
            <a:extLst>
              <a:ext uri="{FF2B5EF4-FFF2-40B4-BE49-F238E27FC236}">
                <a16:creationId xmlns:a16="http://schemas.microsoft.com/office/drawing/2014/main" id="{FDF12F32-A912-E3EC-1156-935C7224740D}"/>
              </a:ext>
            </a:extLst>
          </p:cNvPr>
          <p:cNvSpPr>
            <a:spLocks noGrp="1"/>
          </p:cNvSpPr>
          <p:nvPr>
            <p:ph idx="1"/>
          </p:nvPr>
        </p:nvSpPr>
        <p:spPr>
          <a:xfrm>
            <a:off x="804670" y="2032000"/>
            <a:ext cx="5291329" cy="3908778"/>
          </a:xfrm>
        </p:spPr>
        <p:txBody>
          <a:bodyPr anchor="ctr">
            <a:normAutofit fontScale="92500"/>
          </a:bodyPr>
          <a:lstStyle/>
          <a:p>
            <a:pPr>
              <a:lnSpc>
                <a:spcPct val="150000"/>
              </a:lnSpc>
            </a:pPr>
            <a:r>
              <a:rPr lang="en-GB" sz="1100" b="0" i="0" u="none" strike="noStrike">
                <a:solidFill>
                  <a:schemeClr val="tx2"/>
                </a:solidFill>
                <a:effectLst/>
                <a:latin typeface="Arial" panose="020B0604020202020204" pitchFamily="34" charset="0"/>
                <a:cs typeface="Arial" panose="020B0604020202020204" pitchFamily="34" charset="0"/>
              </a:rPr>
              <a:t>Compassionate and caring: I have a natural ability to exhibit kindness and empathy to people, which helps me create trust and beneficial relationships. </a:t>
            </a:r>
          </a:p>
          <a:p>
            <a:pPr>
              <a:lnSpc>
                <a:spcPct val="150000"/>
              </a:lnSpc>
            </a:pPr>
            <a:r>
              <a:rPr lang="en-GB" sz="1100" b="0" i="0" u="none" strike="noStrike">
                <a:solidFill>
                  <a:schemeClr val="tx2"/>
                </a:solidFill>
                <a:effectLst/>
                <a:latin typeface="Arial" panose="020B0604020202020204" pitchFamily="34" charset="0"/>
                <a:cs typeface="Arial" panose="020B0604020202020204" pitchFamily="34" charset="0"/>
              </a:rPr>
              <a:t> As a good listener, I prioritise understanding others' feelings and needs before offering assistance.</a:t>
            </a:r>
          </a:p>
          <a:p>
            <a:pPr>
              <a:lnSpc>
                <a:spcPct val="150000"/>
              </a:lnSpc>
            </a:pPr>
            <a:r>
              <a:rPr lang="en-GB" sz="1100" b="0" i="0" u="none" strike="noStrike">
                <a:solidFill>
                  <a:schemeClr val="tx2"/>
                </a:solidFill>
                <a:effectLst/>
                <a:latin typeface="Arial" panose="020B0604020202020204" pitchFamily="34" charset="0"/>
                <a:cs typeface="Arial" panose="020B0604020202020204" pitchFamily="34" charset="0"/>
              </a:rPr>
              <a:t>Reliable and committed to completing work responsibly and with pride. </a:t>
            </a:r>
          </a:p>
          <a:p>
            <a:pPr>
              <a:lnSpc>
                <a:spcPct val="150000"/>
              </a:lnSpc>
            </a:pPr>
            <a:r>
              <a:rPr lang="en-GB" sz="1100" b="0" i="0" u="none" strike="noStrike">
                <a:solidFill>
                  <a:schemeClr val="tx2"/>
                </a:solidFill>
                <a:effectLst/>
                <a:latin typeface="Arial" panose="020B0604020202020204" pitchFamily="34" charset="0"/>
                <a:cs typeface="Arial" panose="020B0604020202020204" pitchFamily="34" charset="0"/>
              </a:rPr>
              <a:t>Team player: I enjoy collaborating with others to deliver quality care and assistance.</a:t>
            </a:r>
            <a:endParaRPr lang="en-GB" sz="1100">
              <a:solidFill>
                <a:schemeClr val="tx2"/>
              </a:solidFill>
              <a:latin typeface="Arial" panose="020B0604020202020204" pitchFamily="34" charset="0"/>
              <a:cs typeface="Arial" panose="020B0604020202020204" pitchFamily="34" charset="0"/>
            </a:endParaRPr>
          </a:p>
          <a:p>
            <a:pPr>
              <a:lnSpc>
                <a:spcPct val="150000"/>
              </a:lnSpc>
            </a:pPr>
            <a:r>
              <a:rPr lang="en-GB" sz="1100">
                <a:solidFill>
                  <a:schemeClr val="tx2"/>
                </a:solidFill>
                <a:latin typeface="Arial" panose="020B0604020202020204" pitchFamily="34" charset="0"/>
                <a:cs typeface="Arial" panose="020B0604020202020204" pitchFamily="34" charset="0"/>
              </a:rPr>
              <a:t>Example: When my older sister had an operation I had supported and looked after her which taught me how to be patient, caring, and organised. I helped with daily activities such as preparing meals, giving medication reminders, and keeping her company during recovery. This experience showed me how much difference emotional support and clear communication can make to someone’s wellbeing. It also helped me understand the importance of empathy and routine in providing good-quality care. This confirmed that care work is the right path for me.</a:t>
            </a:r>
          </a:p>
          <a:p>
            <a:pPr marL="0" indent="0">
              <a:lnSpc>
                <a:spcPct val="150000"/>
              </a:lnSpc>
              <a:buNone/>
            </a:pPr>
            <a:endParaRPr lang="en-GB" sz="110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rt Lock">
            <a:extLst>
              <a:ext uri="{FF2B5EF4-FFF2-40B4-BE49-F238E27FC236}">
                <a16:creationId xmlns:a16="http://schemas.microsoft.com/office/drawing/2014/main" id="{1515C23D-A243-1045-FF9F-513D18C834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04233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8D257BD-B035-5F8E-1C22-9E180D971D9C}"/>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Weaknesses </a:t>
            </a:r>
            <a:endParaRPr lang="en-US" sz="3600">
              <a:solidFill>
                <a:schemeClr val="tx2"/>
              </a:solidFill>
            </a:endParaRPr>
          </a:p>
        </p:txBody>
      </p:sp>
      <p:sp>
        <p:nvSpPr>
          <p:cNvPr id="5" name="Content Placeholder 4">
            <a:extLst>
              <a:ext uri="{FF2B5EF4-FFF2-40B4-BE49-F238E27FC236}">
                <a16:creationId xmlns:a16="http://schemas.microsoft.com/office/drawing/2014/main" id="{5B677156-FDAC-CA9E-4A6E-F8AE1733122A}"/>
              </a:ext>
            </a:extLst>
          </p:cNvPr>
          <p:cNvSpPr>
            <a:spLocks noGrp="1"/>
          </p:cNvSpPr>
          <p:nvPr>
            <p:ph idx="1"/>
          </p:nvPr>
        </p:nvSpPr>
        <p:spPr>
          <a:xfrm>
            <a:off x="667941" y="1800793"/>
            <a:ext cx="5597391" cy="4560336"/>
          </a:xfrm>
        </p:spPr>
        <p:txBody>
          <a:bodyPr anchor="ctr">
            <a:noAutofit/>
          </a:bodyPr>
          <a:lstStyle/>
          <a:p>
            <a:pPr>
              <a:lnSpc>
                <a:spcPct val="150000"/>
              </a:lnSpc>
            </a:pPr>
            <a:r>
              <a:rPr lang="en-GB" sz="1200">
                <a:solidFill>
                  <a:schemeClr val="tx2"/>
                </a:solidFill>
                <a:latin typeface="Arial" panose="020B0604020202020204" pitchFamily="34" charset="0"/>
                <a:cs typeface="Arial" panose="020B0604020202020204" pitchFamily="34" charset="0"/>
              </a:rPr>
              <a:t>Limited work experience: I have not yet worked in a formal care environment.</a:t>
            </a:r>
          </a:p>
          <a:p>
            <a:pPr>
              <a:lnSpc>
                <a:spcPct val="150000"/>
              </a:lnSpc>
            </a:pPr>
            <a:r>
              <a:rPr lang="en-GB" sz="1200">
                <a:solidFill>
                  <a:schemeClr val="tx2"/>
                </a:solidFill>
                <a:latin typeface="Arial" panose="020B0604020202020204" pitchFamily="34" charset="0"/>
                <a:cs typeface="Arial" panose="020B0604020202020204" pitchFamily="34" charset="0"/>
              </a:rPr>
              <a:t>Confidence: I sometimes doubt myself when faced with new or unfamiliar care situations.</a:t>
            </a:r>
          </a:p>
          <a:p>
            <a:pPr>
              <a:lnSpc>
                <a:spcPct val="150000"/>
              </a:lnSpc>
            </a:pPr>
            <a:r>
              <a:rPr lang="en-GB" sz="1200">
                <a:solidFill>
                  <a:schemeClr val="tx2"/>
                </a:solidFill>
                <a:latin typeface="Arial" panose="020B0604020202020204" pitchFamily="34" charset="0"/>
                <a:cs typeface="Arial" panose="020B0604020202020204" pitchFamily="34" charset="0"/>
              </a:rPr>
              <a:t>Managing pressure: I can become overwhelmed when too many tasks build up at once.</a:t>
            </a:r>
          </a:p>
          <a:p>
            <a:pPr marL="0" indent="0">
              <a:lnSpc>
                <a:spcPct val="150000"/>
              </a:lnSpc>
              <a:buNone/>
            </a:pPr>
            <a:br>
              <a:rPr lang="en-GB" sz="1200">
                <a:solidFill>
                  <a:schemeClr val="tx2"/>
                </a:solidFill>
                <a:latin typeface="Arial" panose="020B0604020202020204" pitchFamily="34" charset="0"/>
                <a:cs typeface="Arial" panose="020B0604020202020204" pitchFamily="34" charset="0"/>
              </a:rPr>
            </a:br>
            <a:r>
              <a:rPr lang="en-GB" sz="1200">
                <a:solidFill>
                  <a:schemeClr val="tx2"/>
                </a:solidFill>
                <a:latin typeface="Arial" panose="020B0604020202020204" pitchFamily="34" charset="0"/>
                <a:cs typeface="Arial" panose="020B0604020202020204" pitchFamily="34" charset="0"/>
              </a:rPr>
              <a:t>My plan to improve:</a:t>
            </a:r>
          </a:p>
          <a:p>
            <a:pPr>
              <a:lnSpc>
                <a:spcPct val="150000"/>
              </a:lnSpc>
            </a:pPr>
            <a:r>
              <a:rPr lang="en-GB" sz="1200">
                <a:solidFill>
                  <a:schemeClr val="tx2"/>
                </a:solidFill>
                <a:latin typeface="Arial" panose="020B0604020202020204" pitchFamily="34" charset="0"/>
                <a:cs typeface="Arial" panose="020B0604020202020204" pitchFamily="34" charset="0"/>
              </a:rPr>
              <a:t>Gain practical experience through volunteering or a placement in a care home.</a:t>
            </a:r>
          </a:p>
          <a:p>
            <a:pPr>
              <a:lnSpc>
                <a:spcPct val="150000"/>
              </a:lnSpc>
            </a:pPr>
            <a:r>
              <a:rPr lang="en-GB" sz="1200">
                <a:solidFill>
                  <a:schemeClr val="tx2"/>
                </a:solidFill>
                <a:latin typeface="Arial" panose="020B0604020202020204" pitchFamily="34" charset="0"/>
                <a:cs typeface="Arial" panose="020B0604020202020204" pitchFamily="34" charset="0"/>
              </a:rPr>
              <a:t>Attend professional training such as first aid and health and safety courses.</a:t>
            </a:r>
          </a:p>
          <a:p>
            <a:pPr>
              <a:lnSpc>
                <a:spcPct val="150000"/>
              </a:lnSpc>
            </a:pPr>
            <a:r>
              <a:rPr lang="en-GB" sz="1200">
                <a:solidFill>
                  <a:schemeClr val="tx2"/>
                </a:solidFill>
                <a:latin typeface="Arial" panose="020B0604020202020204" pitchFamily="34" charset="0"/>
                <a:cs typeface="Arial" panose="020B0604020202020204" pitchFamily="34" charset="0"/>
              </a:rPr>
              <a:t>Learn time management techniques and practice self-care to reduce stress.</a:t>
            </a:r>
          </a:p>
        </p:txBody>
      </p:sp>
      <p:grpSp>
        <p:nvGrpSpPr>
          <p:cNvPr id="16" name="Group 15">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7" name="Freeform: Shape 1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Graphic 8" descr="Confused Face with No Fill">
            <a:extLst>
              <a:ext uri="{FF2B5EF4-FFF2-40B4-BE49-F238E27FC236}">
                <a16:creationId xmlns:a16="http://schemas.microsoft.com/office/drawing/2014/main" id="{84E30FF3-33EE-925D-8A37-99F853E24D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564573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30A9B-6D34-EC00-0E99-10640EEB576B}"/>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Opportunities </a:t>
            </a:r>
            <a:endParaRPr lang="en-US" sz="3600">
              <a:solidFill>
                <a:schemeClr val="tx2"/>
              </a:solidFill>
            </a:endParaRPr>
          </a:p>
        </p:txBody>
      </p:sp>
      <p:sp>
        <p:nvSpPr>
          <p:cNvPr id="3" name="Content Placeholder 2">
            <a:extLst>
              <a:ext uri="{FF2B5EF4-FFF2-40B4-BE49-F238E27FC236}">
                <a16:creationId xmlns:a16="http://schemas.microsoft.com/office/drawing/2014/main" id="{87781A4B-2E56-40F3-1766-8ADDDDD2F6D8}"/>
              </a:ext>
            </a:extLst>
          </p:cNvPr>
          <p:cNvSpPr>
            <a:spLocks noGrp="1"/>
          </p:cNvSpPr>
          <p:nvPr>
            <p:ph idx="1"/>
          </p:nvPr>
        </p:nvSpPr>
        <p:spPr>
          <a:xfrm>
            <a:off x="655207" y="1609355"/>
            <a:ext cx="4977578" cy="3639289"/>
          </a:xfrm>
        </p:spPr>
        <p:txBody>
          <a:bodyPr anchor="ctr">
            <a:normAutofit lnSpcReduction="10000"/>
          </a:bodyPr>
          <a:lstStyle/>
          <a:p>
            <a:pPr>
              <a:lnSpc>
                <a:spcPct val="150000"/>
              </a:lnSpc>
            </a:pPr>
            <a:endParaRPr lang="en-GB" sz="1800">
              <a:solidFill>
                <a:schemeClr val="tx2"/>
              </a:solidFill>
              <a:latin typeface="Arial" panose="020B0604020202020204" pitchFamily="34" charset="0"/>
              <a:cs typeface="Arial" panose="020B0604020202020204" pitchFamily="34" charset="0"/>
            </a:endParaRPr>
          </a:p>
          <a:p>
            <a:pPr>
              <a:lnSpc>
                <a:spcPct val="150000"/>
              </a:lnSpc>
            </a:pPr>
            <a:r>
              <a:rPr lang="en-GB" sz="1800">
                <a:solidFill>
                  <a:schemeClr val="tx2"/>
                </a:solidFill>
                <a:latin typeface="Arial" panose="020B0604020202020204" pitchFamily="34" charset="0"/>
                <a:cs typeface="Arial" panose="020B0604020202020204" pitchFamily="34" charset="0"/>
              </a:rPr>
              <a:t>I can gain further  qualifications like in Health and Social Care to build my career.</a:t>
            </a:r>
          </a:p>
          <a:p>
            <a:pPr>
              <a:lnSpc>
                <a:spcPct val="150000"/>
              </a:lnSpc>
            </a:pPr>
            <a:r>
              <a:rPr lang="en-GB" sz="1800">
                <a:solidFill>
                  <a:schemeClr val="tx2"/>
                </a:solidFill>
                <a:latin typeface="Arial" panose="020B0604020202020204" pitchFamily="34" charset="0"/>
                <a:cs typeface="Arial" panose="020B0604020202020204" pitchFamily="34" charset="0"/>
              </a:rPr>
              <a:t>There are lots of jobs for care workers in the UK.</a:t>
            </a:r>
          </a:p>
          <a:p>
            <a:pPr>
              <a:lnSpc>
                <a:spcPct val="150000"/>
              </a:lnSpc>
            </a:pPr>
            <a:r>
              <a:rPr lang="en-GB" sz="1800">
                <a:solidFill>
                  <a:schemeClr val="tx2"/>
                </a:solidFill>
                <a:latin typeface="Arial" panose="020B0604020202020204" pitchFamily="34" charset="0"/>
                <a:cs typeface="Arial" panose="020B0604020202020204" pitchFamily="34" charset="0"/>
              </a:rPr>
              <a:t>I can get free training and learn new skills.</a:t>
            </a:r>
          </a:p>
          <a:p>
            <a:pPr>
              <a:lnSpc>
                <a:spcPct val="150000"/>
              </a:lnSpc>
            </a:pPr>
            <a:r>
              <a:rPr lang="en-GB" sz="1800">
                <a:solidFill>
                  <a:schemeClr val="tx2"/>
                </a:solidFill>
                <a:latin typeface="Arial" panose="020B0604020202020204" pitchFamily="34" charset="0"/>
                <a:cs typeface="Arial" panose="020B0604020202020204" pitchFamily="34" charset="0"/>
              </a:rPr>
              <a:t>The NHS offers free or low-cost training for new carers.</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octor">
            <a:extLst>
              <a:ext uri="{FF2B5EF4-FFF2-40B4-BE49-F238E27FC236}">
                <a16:creationId xmlns:a16="http://schemas.microsoft.com/office/drawing/2014/main" id="{F7E624C4-3DE2-E9D2-EEE5-A12B13E1F9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638876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6EAC7-952F-9ECB-9E3D-17ED7B3133B1}"/>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Threats</a:t>
            </a:r>
            <a:endParaRPr lang="en-US" sz="3600">
              <a:solidFill>
                <a:schemeClr val="tx2"/>
              </a:solidFill>
            </a:endParaRPr>
          </a:p>
        </p:txBody>
      </p:sp>
      <p:pic>
        <p:nvPicPr>
          <p:cNvPr id="7" name="Graphic 6" descr="High Voltage">
            <a:extLst>
              <a:ext uri="{FF2B5EF4-FFF2-40B4-BE49-F238E27FC236}">
                <a16:creationId xmlns:a16="http://schemas.microsoft.com/office/drawing/2014/main" id="{7223D262-2A4A-E716-67B6-40D2B6D567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1ED25C36-DB54-8DD8-64B8-36FF126490A6}"/>
              </a:ext>
            </a:extLst>
          </p:cNvPr>
          <p:cNvSpPr>
            <a:spLocks noGrp="1"/>
          </p:cNvSpPr>
          <p:nvPr>
            <p:ph idx="1"/>
          </p:nvPr>
        </p:nvSpPr>
        <p:spPr>
          <a:xfrm>
            <a:off x="6094103" y="1470293"/>
            <a:ext cx="4977578" cy="4267125"/>
          </a:xfrm>
        </p:spPr>
        <p:txBody>
          <a:bodyPr anchor="ctr">
            <a:normAutofit fontScale="92500" lnSpcReduction="20000"/>
          </a:bodyPr>
          <a:lstStyle/>
          <a:p>
            <a:pPr>
              <a:lnSpc>
                <a:spcPct val="150000"/>
              </a:lnSpc>
            </a:pPr>
            <a:endParaRPr lang="en-GB" sz="1500" b="1">
              <a:solidFill>
                <a:schemeClr val="tx2"/>
              </a:solidFill>
              <a:latin typeface="Arial" panose="020B0604020202020204" pitchFamily="34" charset="0"/>
              <a:cs typeface="Arial" panose="020B0604020202020204" pitchFamily="34" charset="0"/>
            </a:endParaRPr>
          </a:p>
          <a:p>
            <a:pPr>
              <a:lnSpc>
                <a:spcPct val="150000"/>
              </a:lnSpc>
            </a:pPr>
            <a:r>
              <a:rPr lang="en-GB" sz="1500">
                <a:solidFill>
                  <a:schemeClr val="tx2"/>
                </a:solidFill>
                <a:latin typeface="Arial" panose="020B0604020202020204" pitchFamily="34" charset="0"/>
                <a:cs typeface="Arial" panose="020B0604020202020204" pitchFamily="34" charset="0"/>
              </a:rPr>
              <a:t>Stress and emotional burnout in demanding care roles.</a:t>
            </a:r>
          </a:p>
          <a:p>
            <a:pPr>
              <a:lnSpc>
                <a:spcPct val="150000"/>
              </a:lnSpc>
            </a:pPr>
            <a:r>
              <a:rPr lang="en-GB" sz="1500">
                <a:solidFill>
                  <a:schemeClr val="tx2"/>
                </a:solidFill>
                <a:latin typeface="Arial" panose="020B0604020202020204" pitchFamily="34" charset="0"/>
                <a:cs typeface="Arial" panose="020B0604020202020204" pitchFamily="34" charset="0"/>
              </a:rPr>
              <a:t>Staff shortages causing heavier workloads.</a:t>
            </a:r>
          </a:p>
          <a:p>
            <a:pPr>
              <a:lnSpc>
                <a:spcPct val="150000"/>
              </a:lnSpc>
            </a:pPr>
            <a:r>
              <a:rPr lang="en-GB" sz="1500">
                <a:solidFill>
                  <a:schemeClr val="tx2"/>
                </a:solidFill>
                <a:latin typeface="Arial" panose="020B0604020202020204" pitchFamily="34" charset="0"/>
                <a:cs typeface="Arial" panose="020B0604020202020204" pitchFamily="34" charset="0"/>
              </a:rPr>
              <a:t>Low pay in some private agencies.</a:t>
            </a:r>
          </a:p>
          <a:p>
            <a:pPr>
              <a:lnSpc>
                <a:spcPct val="150000"/>
              </a:lnSpc>
            </a:pPr>
            <a:r>
              <a:rPr lang="en-GB" sz="1500">
                <a:solidFill>
                  <a:schemeClr val="tx2"/>
                </a:solidFill>
                <a:latin typeface="Arial" panose="020B0604020202020204" pitchFamily="34" charset="0"/>
                <a:cs typeface="Arial" panose="020B0604020202020204" pitchFamily="34" charset="0"/>
              </a:rPr>
              <a:t>Competition for NHS or council positions.</a:t>
            </a:r>
            <a:br>
              <a:rPr lang="en-GB" sz="1500">
                <a:solidFill>
                  <a:schemeClr val="tx2"/>
                </a:solidFill>
                <a:latin typeface="Arial" panose="020B0604020202020204" pitchFamily="34" charset="0"/>
                <a:cs typeface="Arial" panose="020B0604020202020204" pitchFamily="34" charset="0"/>
              </a:rPr>
            </a:br>
            <a:endParaRPr lang="en-GB" sz="1500">
              <a:solidFill>
                <a:schemeClr val="tx2"/>
              </a:solidFill>
              <a:latin typeface="Arial" panose="020B0604020202020204" pitchFamily="34" charset="0"/>
              <a:cs typeface="Arial" panose="020B0604020202020204" pitchFamily="34" charset="0"/>
            </a:endParaRPr>
          </a:p>
          <a:p>
            <a:pPr>
              <a:lnSpc>
                <a:spcPct val="150000"/>
              </a:lnSpc>
            </a:pPr>
            <a:r>
              <a:rPr lang="en-GB" sz="1500">
                <a:solidFill>
                  <a:schemeClr val="tx2"/>
                </a:solidFill>
                <a:latin typeface="Arial" panose="020B0604020202020204" pitchFamily="34" charset="0"/>
                <a:cs typeface="Arial" panose="020B0604020202020204" pitchFamily="34" charset="0"/>
              </a:rPr>
              <a:t>How I’ll manage threats:</a:t>
            </a:r>
          </a:p>
          <a:p>
            <a:pPr>
              <a:lnSpc>
                <a:spcPct val="150000"/>
              </a:lnSpc>
            </a:pPr>
            <a:r>
              <a:rPr lang="en-GB" sz="1500">
                <a:solidFill>
                  <a:schemeClr val="tx2"/>
                </a:solidFill>
                <a:latin typeface="Arial" panose="020B0604020202020204" pitchFamily="34" charset="0"/>
                <a:cs typeface="Arial" panose="020B0604020202020204" pitchFamily="34" charset="0"/>
              </a:rPr>
              <a:t>Practice self-care and maintain work–life balance.</a:t>
            </a:r>
          </a:p>
          <a:p>
            <a:pPr>
              <a:lnSpc>
                <a:spcPct val="150000"/>
              </a:lnSpc>
            </a:pPr>
            <a:r>
              <a:rPr lang="en-GB" sz="1500">
                <a:solidFill>
                  <a:schemeClr val="tx2"/>
                </a:solidFill>
                <a:latin typeface="Arial" panose="020B0604020202020204" pitchFamily="34" charset="0"/>
                <a:cs typeface="Arial" panose="020B0604020202020204" pitchFamily="34" charset="0"/>
              </a:rPr>
              <a:t>Talk to supervisors for support and feedback.</a:t>
            </a:r>
          </a:p>
          <a:p>
            <a:pPr>
              <a:lnSpc>
                <a:spcPct val="150000"/>
              </a:lnSpc>
            </a:pPr>
            <a:r>
              <a:rPr lang="en-GB" sz="1500">
                <a:solidFill>
                  <a:schemeClr val="tx2"/>
                </a:solidFill>
                <a:latin typeface="Arial" panose="020B0604020202020204" pitchFamily="34" charset="0"/>
                <a:cs typeface="Arial" panose="020B0604020202020204" pitchFamily="34" charset="0"/>
              </a:rPr>
              <a:t>Keep learning and gaining qualifications to stay employable.</a:t>
            </a:r>
          </a:p>
          <a:p>
            <a:pPr>
              <a:lnSpc>
                <a:spcPct val="150000"/>
              </a:lnSpc>
            </a:pPr>
            <a:endParaRPr lang="en-US" sz="150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121524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2BE76-BAA0-24D6-2135-D5FD51E1AE4B}"/>
              </a:ext>
            </a:extLst>
          </p:cNvPr>
          <p:cNvSpPr>
            <a:spLocks noGrp="1"/>
          </p:cNvSpPr>
          <p:nvPr>
            <p:ph type="title"/>
          </p:nvPr>
        </p:nvSpPr>
        <p:spPr>
          <a:xfrm>
            <a:off x="989439" y="797028"/>
            <a:ext cx="4977976" cy="1454051"/>
          </a:xfrm>
        </p:spPr>
        <p:txBody>
          <a:bodyPr>
            <a:normAutofit/>
          </a:bodyPr>
          <a:lstStyle/>
          <a:p>
            <a:r>
              <a:rPr lang="en-GB" sz="3600" b="1">
                <a:solidFill>
                  <a:schemeClr val="tx2"/>
                </a:solidFill>
              </a:rPr>
              <a:t>Using My Strengths to Overcome Weaknesses</a:t>
            </a:r>
            <a:endParaRPr lang="en-US" sz="3600">
              <a:solidFill>
                <a:schemeClr val="tx2"/>
              </a:solidFill>
            </a:endParaRPr>
          </a:p>
        </p:txBody>
      </p:sp>
      <p:sp>
        <p:nvSpPr>
          <p:cNvPr id="3" name="Content Placeholder 2">
            <a:extLst>
              <a:ext uri="{FF2B5EF4-FFF2-40B4-BE49-F238E27FC236}">
                <a16:creationId xmlns:a16="http://schemas.microsoft.com/office/drawing/2014/main" id="{6AE20A78-9C43-C523-EF76-BA175190F7E1}"/>
              </a:ext>
            </a:extLst>
          </p:cNvPr>
          <p:cNvSpPr>
            <a:spLocks noGrp="1"/>
          </p:cNvSpPr>
          <p:nvPr>
            <p:ph idx="1"/>
          </p:nvPr>
        </p:nvSpPr>
        <p:spPr>
          <a:xfrm>
            <a:off x="804672" y="1227668"/>
            <a:ext cx="5017432" cy="4833304"/>
          </a:xfrm>
        </p:spPr>
        <p:txBody>
          <a:bodyPr anchor="ctr">
            <a:normAutofit/>
          </a:bodyPr>
          <a:lstStyle/>
          <a:p>
            <a:pPr>
              <a:lnSpc>
                <a:spcPct val="150000"/>
              </a:lnSpc>
            </a:pPr>
            <a:endParaRPr lang="en-GB" sz="1800" b="1">
              <a:solidFill>
                <a:schemeClr val="tx2"/>
              </a:solidFill>
              <a:latin typeface="Arial" panose="020B0604020202020204" pitchFamily="34" charset="0"/>
              <a:cs typeface="Arial" panose="020B0604020202020204" pitchFamily="34" charset="0"/>
            </a:endParaRPr>
          </a:p>
          <a:p>
            <a:pPr>
              <a:lnSpc>
                <a:spcPct val="150000"/>
              </a:lnSpc>
            </a:pPr>
            <a:r>
              <a:rPr lang="en-GB" sz="1800">
                <a:solidFill>
                  <a:schemeClr val="tx2"/>
                </a:solidFill>
                <a:latin typeface="Arial" panose="020B0604020202020204" pitchFamily="34" charset="0"/>
                <a:cs typeface="Arial" panose="020B0604020202020204" pitchFamily="34" charset="0"/>
              </a:rPr>
              <a:t>My empathy helps me stay calm and confident with new challenges.</a:t>
            </a:r>
          </a:p>
          <a:p>
            <a:pPr>
              <a:lnSpc>
                <a:spcPct val="150000"/>
              </a:lnSpc>
            </a:pPr>
            <a:r>
              <a:rPr lang="en-GB" sz="1800">
                <a:solidFill>
                  <a:schemeClr val="tx2"/>
                </a:solidFill>
                <a:latin typeface="Arial" panose="020B0604020202020204" pitchFamily="34" charset="0"/>
                <a:cs typeface="Arial" panose="020B0604020202020204" pitchFamily="34" charset="0"/>
              </a:rPr>
              <a:t>My communication skills allow me to ask questions and learn from others.</a:t>
            </a:r>
          </a:p>
          <a:p>
            <a:pPr>
              <a:lnSpc>
                <a:spcPct val="150000"/>
              </a:lnSpc>
            </a:pPr>
            <a:r>
              <a:rPr lang="en-GB" sz="1800">
                <a:solidFill>
                  <a:schemeClr val="tx2"/>
                </a:solidFill>
                <a:latin typeface="Arial" panose="020B0604020202020204" pitchFamily="34" charset="0"/>
                <a:cs typeface="Arial" panose="020B0604020202020204" pitchFamily="34" charset="0"/>
              </a:rPr>
              <a:t>My reliability supports better time management and planning.</a:t>
            </a:r>
          </a:p>
          <a:p>
            <a:pPr>
              <a:lnSpc>
                <a:spcPct val="150000"/>
              </a:lnSpc>
            </a:pPr>
            <a:r>
              <a:rPr lang="en-GB" sz="1800">
                <a:solidFill>
                  <a:schemeClr val="tx2"/>
                </a:solidFill>
                <a:latin typeface="Arial" panose="020B0604020202020204" pitchFamily="34" charset="0"/>
                <a:cs typeface="Arial" panose="020B0604020202020204" pitchFamily="34" charset="0"/>
              </a:rPr>
              <a:t>My patience helps reduce stress and prevent burnout.</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d with Gears">
            <a:extLst>
              <a:ext uri="{FF2B5EF4-FFF2-40B4-BE49-F238E27FC236}">
                <a16:creationId xmlns:a16="http://schemas.microsoft.com/office/drawing/2014/main" id="{2DF5395B-870D-3A27-9CBA-B655DE81787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278187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AF7C2-67FE-A04A-898D-8DBFEC4106AB}"/>
              </a:ext>
            </a:extLst>
          </p:cNvPr>
          <p:cNvSpPr>
            <a:spLocks noGrp="1"/>
          </p:cNvSpPr>
          <p:nvPr>
            <p:ph type="title"/>
          </p:nvPr>
        </p:nvSpPr>
        <p:spPr/>
        <p:txBody>
          <a:bodyPr/>
          <a:lstStyle/>
          <a:p>
            <a:r>
              <a:rPr lang="en-GB" dirty="0"/>
              <a:t>Action plan</a:t>
            </a:r>
            <a:endParaRPr lang="en-US" dirty="0"/>
          </a:p>
        </p:txBody>
      </p:sp>
      <p:sp>
        <p:nvSpPr>
          <p:cNvPr id="3" name="Content Placeholder 2">
            <a:extLst>
              <a:ext uri="{FF2B5EF4-FFF2-40B4-BE49-F238E27FC236}">
                <a16:creationId xmlns:a16="http://schemas.microsoft.com/office/drawing/2014/main" id="{BD83A458-F660-5267-6164-FAC1F431A97C}"/>
              </a:ext>
            </a:extLst>
          </p:cNvPr>
          <p:cNvSpPr>
            <a:spLocks noGrp="1"/>
          </p:cNvSpPr>
          <p:nvPr>
            <p:ph idx="1"/>
          </p:nvPr>
        </p:nvSpPr>
        <p:spPr/>
        <p:txBody>
          <a:bodyPr>
            <a:normAutofit fontScale="92500" lnSpcReduction="20000"/>
          </a:bodyPr>
          <a:lstStyle/>
          <a:p>
            <a:pPr>
              <a:lnSpc>
                <a:spcPct val="150000"/>
              </a:lnSpc>
            </a:pPr>
            <a:r>
              <a:rPr lang="en-GB" dirty="0"/>
              <a:t>Gain care experience through volunteering and short training courses.</a:t>
            </a:r>
          </a:p>
          <a:p>
            <a:pPr>
              <a:lnSpc>
                <a:spcPct val="150000"/>
              </a:lnSpc>
            </a:pPr>
            <a:r>
              <a:rPr lang="en-GB" dirty="0"/>
              <a:t> Complete qualification in Health and Social Care; build confidence and teamwork skills.</a:t>
            </a:r>
          </a:p>
          <a:p>
            <a:pPr>
              <a:lnSpc>
                <a:spcPct val="150000"/>
              </a:lnSpc>
            </a:pPr>
            <a:r>
              <a:rPr lang="en-GB" dirty="0"/>
              <a:t>Progress into a senior carer role or specialise in mental health or learning disabilities.</a:t>
            </a:r>
          </a:p>
          <a:p>
            <a:pPr>
              <a:lnSpc>
                <a:spcPct val="150000"/>
              </a:lnSpc>
            </a:pPr>
            <a:r>
              <a:rPr lang="en-GB" dirty="0"/>
              <a:t> Continue learning, reflecting, and supporting people with dignity and respect.</a:t>
            </a:r>
          </a:p>
          <a:p>
            <a:pPr>
              <a:lnSpc>
                <a:spcPct val="150000"/>
              </a:lnSpc>
            </a:pPr>
            <a:endParaRPr lang="en-US" dirty="0"/>
          </a:p>
        </p:txBody>
      </p:sp>
    </p:spTree>
    <p:extLst>
      <p:ext uri="{BB962C8B-B14F-4D97-AF65-F5344CB8AC3E}">
        <p14:creationId xmlns:p14="http://schemas.microsoft.com/office/powerpoint/2010/main" val="3166613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2CF20-6F60-3B18-0AD6-A1E9BE75C13C}"/>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A869351B-17CB-9750-62C9-C9F7B9BA47F2}"/>
              </a:ext>
            </a:extLst>
          </p:cNvPr>
          <p:cNvSpPr>
            <a:spLocks noGrp="1"/>
          </p:cNvSpPr>
          <p:nvPr>
            <p:ph idx="1"/>
          </p:nvPr>
        </p:nvSpPr>
        <p:spPr>
          <a:xfrm>
            <a:off x="626533" y="1562981"/>
            <a:ext cx="10515600" cy="4351338"/>
          </a:xfrm>
        </p:spPr>
        <p:txBody>
          <a:bodyPr>
            <a:normAutofit/>
          </a:bodyPr>
          <a:lstStyle/>
          <a:p>
            <a:pPr>
              <a:lnSpc>
                <a:spcPct val="150000"/>
              </a:lnSpc>
            </a:pPr>
            <a:r>
              <a:rPr lang="en-GB" sz="2700" dirty="0">
                <a:latin typeface="Arial" panose="020B0604020202020204" pitchFamily="34" charset="0"/>
                <a:cs typeface="Arial" panose="020B0604020202020204" pitchFamily="34" charset="0"/>
              </a:rPr>
              <a:t>The SWOT analysis helped me understand my abilities and areas for development.</a:t>
            </a:r>
          </a:p>
          <a:p>
            <a:pPr>
              <a:lnSpc>
                <a:spcPct val="150000"/>
              </a:lnSpc>
            </a:pPr>
            <a:r>
              <a:rPr lang="en-GB" sz="2700" dirty="0">
                <a:latin typeface="Arial" panose="020B0604020202020204" pitchFamily="34" charset="0"/>
                <a:cs typeface="Arial" panose="020B0604020202020204" pitchFamily="34" charset="0"/>
              </a:rPr>
              <a:t>I aim to become a confident, skilled, and compassionate care worker.</a:t>
            </a:r>
          </a:p>
          <a:p>
            <a:pPr>
              <a:lnSpc>
                <a:spcPct val="150000"/>
              </a:lnSpc>
            </a:pPr>
            <a:r>
              <a:rPr lang="en-GB" sz="2700" dirty="0">
                <a:latin typeface="Arial" panose="020B0604020202020204" pitchFamily="34" charset="0"/>
                <a:cs typeface="Arial" panose="020B0604020202020204" pitchFamily="34" charset="0"/>
              </a:rPr>
              <a:t>By using my strengths and learning from experience, I can achieve success in this rewarding career.</a:t>
            </a:r>
          </a:p>
        </p:txBody>
      </p:sp>
    </p:spTree>
    <p:extLst>
      <p:ext uri="{BB962C8B-B14F-4D97-AF65-F5344CB8AC3E}">
        <p14:creationId xmlns:p14="http://schemas.microsoft.com/office/powerpoint/2010/main" val="906463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D7B67-B085-8C58-1CAB-913D348EAFD8}"/>
              </a:ext>
            </a:extLst>
          </p:cNvPr>
          <p:cNvSpPr>
            <a:spLocks noGrp="1"/>
          </p:cNvSpPr>
          <p:nvPr>
            <p:ph type="title"/>
          </p:nvPr>
        </p:nvSpPr>
        <p:spPr>
          <a:xfrm>
            <a:off x="697089" y="500062"/>
            <a:ext cx="10515600" cy="1325563"/>
          </a:xfrm>
        </p:spPr>
        <p:txBody>
          <a:bodyPr/>
          <a:lstStyle/>
          <a:p>
            <a:r>
              <a:rPr lang="en-GB" dirty="0"/>
              <a:t>Reference </a:t>
            </a:r>
            <a:endParaRPr lang="en-US" dirty="0"/>
          </a:p>
        </p:txBody>
      </p:sp>
      <p:sp>
        <p:nvSpPr>
          <p:cNvPr id="3" name="Content Placeholder 2">
            <a:extLst>
              <a:ext uri="{FF2B5EF4-FFF2-40B4-BE49-F238E27FC236}">
                <a16:creationId xmlns:a16="http://schemas.microsoft.com/office/drawing/2014/main" id="{28E8281E-5453-3506-69B8-5164906DE73C}"/>
              </a:ext>
            </a:extLst>
          </p:cNvPr>
          <p:cNvSpPr>
            <a:spLocks noGrp="1"/>
          </p:cNvSpPr>
          <p:nvPr>
            <p:ph idx="1"/>
          </p:nvPr>
        </p:nvSpPr>
        <p:spPr>
          <a:xfrm>
            <a:off x="472630" y="687404"/>
            <a:ext cx="10964517" cy="5483191"/>
          </a:xfrm>
        </p:spPr>
        <p:txBody>
          <a:bodyPr>
            <a:normAutofit fontScale="85000" lnSpcReduction="20000"/>
          </a:bodyPr>
          <a:lstStyle/>
          <a:p>
            <a:pPr>
              <a:lnSpc>
                <a:spcPct val="160000"/>
              </a:lnSpc>
            </a:pPr>
            <a:endParaRPr lang="en-GB" dirty="0"/>
          </a:p>
          <a:p>
            <a:pPr>
              <a:lnSpc>
                <a:spcPct val="160000"/>
              </a:lnSpc>
            </a:pPr>
            <a:r>
              <a:rPr lang="en-GB" b="0" i="0" dirty="0">
                <a:effectLst/>
                <a:latin typeface="Arial" panose="020B0604020202020204" pitchFamily="34" charset="0"/>
                <a:cs typeface="Arial" panose="020B0604020202020204" pitchFamily="34" charset="0"/>
              </a:rPr>
              <a:t>NHS, Social work. Social workers make a difference to individuals and families by helping them live their lives more successfully. Available at:https://</a:t>
            </a:r>
            <a:r>
              <a:rPr lang="en-GB" b="0" i="0" dirty="0" err="1">
                <a:effectLst/>
                <a:latin typeface="Arial" panose="020B0604020202020204" pitchFamily="34" charset="0"/>
                <a:cs typeface="Arial" panose="020B0604020202020204" pitchFamily="34" charset="0"/>
              </a:rPr>
              <a:t>www.healthcareers.nhs.uk</a:t>
            </a:r>
            <a:r>
              <a:rPr lang="en-GB" b="0" i="0" dirty="0">
                <a:effectLst/>
                <a:latin typeface="Arial" panose="020B0604020202020204" pitchFamily="34" charset="0"/>
                <a:cs typeface="Arial" panose="020B0604020202020204" pitchFamily="34" charset="0"/>
              </a:rPr>
              <a:t>/explore-roles/wider-healthcare-team/roles-wider-healthcare-team/clinical-support-staff/social-worker [20 oct.2025].</a:t>
            </a:r>
          </a:p>
          <a:p>
            <a:pPr>
              <a:lnSpc>
                <a:spcPct val="160000"/>
              </a:lnSpc>
            </a:pPr>
            <a:r>
              <a:rPr lang="en-GB" b="0" i="0" dirty="0">
                <a:effectLst/>
                <a:latin typeface="Arial" panose="020B0604020202020204" pitchFamily="34" charset="0"/>
                <a:cs typeface="Arial" panose="020B0604020202020204" pitchFamily="34" charset="0"/>
              </a:rPr>
              <a:t>National Careers Service. Care worker Job Profile, gives an insight into care-worker roles, required skills, working environment, and progression. [online] Available at: https:// nationalcareers.service.gov.uk/ job-profiles/care-worker.[Accessed 20 Oct. 2025].</a:t>
            </a:r>
            <a:endParaRPr lang="en-GB" dirty="0">
              <a:effectLst/>
              <a:latin typeface="Arial" panose="020B0604020202020204" pitchFamily="34" charset="0"/>
              <a:cs typeface="Arial" panose="020B0604020202020204" pitchFamily="34" charset="0"/>
            </a:endParaRPr>
          </a:p>
          <a:p>
            <a:pPr>
              <a:lnSpc>
                <a:spcPct val="160000"/>
              </a:lnSpc>
            </a:pPr>
            <a:endParaRPr lang="en-GB" dirty="0"/>
          </a:p>
        </p:txBody>
      </p:sp>
    </p:spTree>
    <p:extLst>
      <p:ext uri="{BB962C8B-B14F-4D97-AF65-F5344CB8AC3E}">
        <p14:creationId xmlns:p14="http://schemas.microsoft.com/office/powerpoint/2010/main" val="1758909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My future career:care worker</vt:lpstr>
      <vt:lpstr>Introduction </vt:lpstr>
      <vt:lpstr>Strengths</vt:lpstr>
      <vt:lpstr>Weaknesses </vt:lpstr>
      <vt:lpstr>Opportunities </vt:lpstr>
      <vt:lpstr>Threats</vt:lpstr>
      <vt:lpstr>Using My Strengths to Overcome Weaknesses</vt:lpstr>
      <vt:lpstr>Action plan</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future career:care worker</dc:title>
  <dc:creator>Mahisha Yesmin (2419838)</dc:creator>
  <cp:lastModifiedBy>Mahisha Yesmin (2419838)</cp:lastModifiedBy>
  <cp:revision>4</cp:revision>
  <dcterms:created xsi:type="dcterms:W3CDTF">2025-10-19T19:40:40Z</dcterms:created>
  <dcterms:modified xsi:type="dcterms:W3CDTF">2025-10-20T00:37:11Z</dcterms:modified>
</cp:coreProperties>
</file>