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63" r:id="rId5"/>
    <p:sldId id="264" r:id="rId6"/>
    <p:sldId id="265" r:id="rId7"/>
    <p:sldId id="257" r:id="rId8"/>
    <p:sldId id="258" r:id="rId9"/>
    <p:sldId id="266" r:id="rId10"/>
    <p:sldId id="267" r:id="rId11"/>
    <p:sldId id="268" r:id="rId12"/>
    <p:sldId id="269" r:id="rId13"/>
    <p:sldId id="259" r:id="rId14"/>
    <p:sldId id="26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685D2E3-B5A4-49A8-9BC5-33AA6886474A}" type="datetimeFigureOut">
              <a:rPr lang="en-GB" smtClean="0"/>
              <a:t>17/02/2016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2216719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85D2E3-B5A4-49A8-9BC5-33AA6886474A}" type="datetimeFigureOut">
              <a:rPr lang="en-GB" smtClean="0"/>
              <a:t>17/02/2016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99784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85D2E3-B5A4-49A8-9BC5-33AA6886474A}" type="datetimeFigureOut">
              <a:rPr lang="en-GB" smtClean="0"/>
              <a:t>17/02/2016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4167352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685D2E3-B5A4-49A8-9BC5-33AA6886474A}" type="datetimeFigureOut">
              <a:rPr lang="en-GB" smtClean="0"/>
              <a:t>17/02/2016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196826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685D2E3-B5A4-49A8-9BC5-33AA6886474A}" type="datetimeFigureOut">
              <a:rPr lang="en-GB" smtClean="0"/>
              <a:t>17/02/2016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4120434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685D2E3-B5A4-49A8-9BC5-33AA6886474A}" type="datetimeFigureOut">
              <a:rPr lang="en-GB" smtClean="0"/>
              <a:t>17/02/2016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1990664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85D2E3-B5A4-49A8-9BC5-33AA6886474A}" type="datetimeFigureOut">
              <a:rPr lang="en-GB" smtClean="0"/>
              <a:t>17/02/2016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2055531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85D2E3-B5A4-49A8-9BC5-33AA6886474A}" type="datetimeFigureOut">
              <a:rPr lang="en-GB" smtClean="0"/>
              <a:t>17/02/2016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202806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85D2E3-B5A4-49A8-9BC5-33AA6886474A}" type="datetimeFigureOut">
              <a:rPr lang="en-GB" smtClean="0"/>
              <a:t>17/02/2016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3450449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85D2E3-B5A4-49A8-9BC5-33AA6886474A}" type="datetimeFigureOut">
              <a:rPr lang="en-GB" smtClean="0"/>
              <a:t>17/02/2016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4271167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85D2E3-B5A4-49A8-9BC5-33AA6886474A}" type="datetimeFigureOut">
              <a:rPr lang="en-GB" smtClean="0"/>
              <a:t>17/02/2016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9191E7-50AC-4C7B-8018-946FCF85CA3D}" type="slidenum">
              <a:rPr lang="en-GB" smtClean="0"/>
              <a:t>‹#›</a:t>
            </a:fld>
            <a:endParaRPr lang="en-GB"/>
          </a:p>
        </p:txBody>
      </p:sp>
    </p:spTree>
    <p:extLst>
      <p:ext uri="{BB962C8B-B14F-4D97-AF65-F5344CB8AC3E}">
        <p14:creationId xmlns:p14="http://schemas.microsoft.com/office/powerpoint/2010/main" val="2278927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85D2E3-B5A4-49A8-9BC5-33AA6886474A}" type="datetimeFigureOut">
              <a:rPr lang="en-GB" smtClean="0"/>
              <a:t>17/02/2016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9191E7-50AC-4C7B-8018-946FCF85CA3D}" type="slidenum">
              <a:rPr lang="en-GB" smtClean="0"/>
              <a:t>‹#›</a:t>
            </a:fld>
            <a:endParaRPr lang="en-GB"/>
          </a:p>
        </p:txBody>
      </p:sp>
    </p:spTree>
    <p:extLst>
      <p:ext uri="{BB962C8B-B14F-4D97-AF65-F5344CB8AC3E}">
        <p14:creationId xmlns:p14="http://schemas.microsoft.com/office/powerpoint/2010/main" val="3024998038"/>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800" dirty="0" smtClean="0"/>
              <a:t>Forgiveness</a:t>
            </a:r>
            <a:endParaRPr lang="en-GB" sz="8800"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924235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Generally regarded as a positive response to human wrongdoing, forgiveness is a conceptually, psychologically, and morally complex phenomenon. There is disagreement over the meaning of forgiveness</a:t>
            </a:r>
          </a:p>
          <a:p>
            <a:endParaRPr lang="en-GB" dirty="0" smtClean="0"/>
          </a:p>
          <a:p>
            <a:r>
              <a:rPr lang="en-GB" dirty="0" smtClean="0"/>
              <a:t>From the ancient Greeks through the Hebrew and Christian Bibles to the present day, forgiveness has typically been regarded as a personal response to having been injured or wronged, or as a condition one seeks or hopes is bestowed upon one for having wronged someone else. </a:t>
            </a:r>
          </a:p>
          <a:p>
            <a:pPr marL="0" indent="0">
              <a:buNone/>
            </a:pPr>
            <a:endParaRPr lang="en-GB" dirty="0" smtClean="0"/>
          </a:p>
          <a:p>
            <a:r>
              <a:rPr lang="en-GB" dirty="0" smtClean="0"/>
              <a:t>synonyms: pardon · absolution · exoneration · remission ‘forgivable,’ the first entry under the general term ‘forgive,’ as that which “may be forgiven, pardonable, excusable,” referring thereby to the quality of deserving to be forgiven.</a:t>
            </a:r>
            <a:endParaRPr lang="en-GB" dirty="0"/>
          </a:p>
        </p:txBody>
      </p:sp>
    </p:spTree>
    <p:extLst>
      <p:ext uri="{BB962C8B-B14F-4D97-AF65-F5344CB8AC3E}">
        <p14:creationId xmlns:p14="http://schemas.microsoft.com/office/powerpoint/2010/main" val="36671257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lstStyle/>
          <a:p>
            <a:r>
              <a:rPr lang="en-GB" dirty="0" smtClean="0"/>
              <a:t>Little attention to forgiveness in early psychology</a:t>
            </a:r>
          </a:p>
          <a:p>
            <a:r>
              <a:rPr lang="en-GB" dirty="0" smtClean="0"/>
              <a:t>Little attention across other disciplines (Enright and North, 1988)</a:t>
            </a:r>
          </a:p>
          <a:p>
            <a:r>
              <a:rPr lang="en-GB" dirty="0"/>
              <a:t>Seen as ‘religious’ in </a:t>
            </a:r>
            <a:r>
              <a:rPr lang="en-GB" dirty="0" smtClean="0"/>
              <a:t>connotation, therefore </a:t>
            </a:r>
            <a:r>
              <a:rPr lang="en-GB" dirty="0" err="1" smtClean="0"/>
              <a:t>boundaried</a:t>
            </a:r>
            <a:r>
              <a:rPr lang="en-GB" dirty="0" smtClean="0"/>
              <a:t> </a:t>
            </a:r>
          </a:p>
          <a:p>
            <a:r>
              <a:rPr lang="en-GB" dirty="0" smtClean="0"/>
              <a:t>Difficult to measure and analyse</a:t>
            </a:r>
          </a:p>
          <a:p>
            <a:r>
              <a:rPr lang="en-GB" dirty="0" smtClean="0"/>
              <a:t>A time of conflict and </a:t>
            </a:r>
            <a:r>
              <a:rPr lang="en-GB" dirty="0" smtClean="0"/>
              <a:t>atrocities</a:t>
            </a:r>
            <a:endParaRPr lang="en-GB" dirty="0" smtClean="0"/>
          </a:p>
          <a:p>
            <a:endParaRPr lang="en-GB" dirty="0"/>
          </a:p>
          <a:p>
            <a:endParaRPr lang="en-GB" dirty="0"/>
          </a:p>
        </p:txBody>
      </p:sp>
    </p:spTree>
    <p:extLst>
      <p:ext uri="{BB962C8B-B14F-4D97-AF65-F5344CB8AC3E}">
        <p14:creationId xmlns:p14="http://schemas.microsoft.com/office/powerpoint/2010/main" val="5301024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smtClean="0"/>
              <a:t>History – Part 1</a:t>
            </a:r>
            <a:br>
              <a:rPr lang="en-GB" sz="4900" dirty="0" smtClean="0"/>
            </a:br>
            <a:r>
              <a:rPr lang="en-GB" sz="3600" dirty="0" smtClean="0"/>
              <a:t>(1932 – 1980)</a:t>
            </a:r>
            <a:endParaRPr lang="en-GB" sz="3600" dirty="0"/>
          </a:p>
        </p:txBody>
      </p:sp>
      <p:sp>
        <p:nvSpPr>
          <p:cNvPr id="3" name="Content Placeholder 2"/>
          <p:cNvSpPr>
            <a:spLocks noGrp="1"/>
          </p:cNvSpPr>
          <p:nvPr>
            <p:ph idx="1"/>
          </p:nvPr>
        </p:nvSpPr>
        <p:spPr/>
        <p:txBody>
          <a:bodyPr/>
          <a:lstStyle/>
          <a:p>
            <a:pPr marL="457200" lvl="1" indent="0">
              <a:buNone/>
            </a:pPr>
            <a:endParaRPr lang="en-GB" dirty="0"/>
          </a:p>
          <a:p>
            <a:pPr lvl="1">
              <a:buFont typeface="Arial" panose="020B0604020202020204" pitchFamily="34" charset="0"/>
              <a:buChar char="•"/>
            </a:pPr>
            <a:r>
              <a:rPr lang="en-GB" dirty="0" smtClean="0"/>
              <a:t>Piaget (1938) and </a:t>
            </a:r>
            <a:r>
              <a:rPr lang="en-GB" dirty="0" err="1" smtClean="0"/>
              <a:t>Behn</a:t>
            </a:r>
            <a:r>
              <a:rPr lang="en-GB" dirty="0" smtClean="0"/>
              <a:t> (1932) postulated forgiveness as a development of moral judgement</a:t>
            </a:r>
          </a:p>
          <a:p>
            <a:pPr marL="457200" lvl="1" indent="0">
              <a:buNone/>
            </a:pPr>
            <a:endParaRPr lang="en-GB" dirty="0" smtClean="0"/>
          </a:p>
          <a:p>
            <a:pPr lvl="1">
              <a:buFont typeface="Arial" panose="020B0604020202020204" pitchFamily="34" charset="0"/>
              <a:buChar char="•"/>
            </a:pPr>
            <a:r>
              <a:rPr lang="en-GB" dirty="0" err="1" smtClean="0"/>
              <a:t>Heider</a:t>
            </a:r>
            <a:r>
              <a:rPr lang="en-GB" dirty="0" smtClean="0"/>
              <a:t> (1958) saw forgiveness as foregoing vengeful behaviour</a:t>
            </a:r>
          </a:p>
          <a:p>
            <a:pPr marL="457200" lvl="1" indent="0">
              <a:buNone/>
            </a:pPr>
            <a:endParaRPr lang="en-GB" dirty="0" smtClean="0"/>
          </a:p>
          <a:p>
            <a:pPr lvl="1">
              <a:buFont typeface="Arial" panose="020B0604020202020204" pitchFamily="34" charset="0"/>
              <a:buChar char="•"/>
            </a:pPr>
            <a:r>
              <a:rPr lang="en-GB" dirty="0" err="1" smtClean="0"/>
              <a:t>Rokeach</a:t>
            </a:r>
            <a:r>
              <a:rPr lang="en-GB" dirty="0"/>
              <a:t> </a:t>
            </a:r>
            <a:r>
              <a:rPr lang="en-GB" dirty="0" smtClean="0"/>
              <a:t>(1978) forgiveness as a value</a:t>
            </a:r>
            <a:endParaRPr lang="en-GB" dirty="0"/>
          </a:p>
        </p:txBody>
      </p:sp>
    </p:spTree>
    <p:extLst>
      <p:ext uri="{BB962C8B-B14F-4D97-AF65-F5344CB8AC3E}">
        <p14:creationId xmlns:p14="http://schemas.microsoft.com/office/powerpoint/2010/main" val="14812755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smtClean="0"/>
              <a:t>History – Part 2</a:t>
            </a:r>
            <a:br>
              <a:rPr lang="en-GB" sz="4900" dirty="0" smtClean="0"/>
            </a:br>
            <a:r>
              <a:rPr lang="en-GB" sz="3600" dirty="0" smtClean="0"/>
              <a:t>(1980 to present)</a:t>
            </a:r>
            <a:endParaRPr lang="en-GB" sz="3600" dirty="0"/>
          </a:p>
        </p:txBody>
      </p:sp>
      <p:sp>
        <p:nvSpPr>
          <p:cNvPr id="3" name="Content Placeholder 2"/>
          <p:cNvSpPr>
            <a:spLocks noGrp="1"/>
          </p:cNvSpPr>
          <p:nvPr>
            <p:ph idx="1"/>
          </p:nvPr>
        </p:nvSpPr>
        <p:spPr/>
        <p:txBody>
          <a:bodyPr>
            <a:normAutofit fontScale="85000" lnSpcReduction="20000"/>
          </a:bodyPr>
          <a:lstStyle/>
          <a:p>
            <a:r>
              <a:rPr lang="en-GB" dirty="0" smtClean="0"/>
              <a:t>Enright, Santos &amp; Al-</a:t>
            </a:r>
            <a:r>
              <a:rPr lang="en-GB" dirty="0" err="1" smtClean="0"/>
              <a:t>Mabuk</a:t>
            </a:r>
            <a:r>
              <a:rPr lang="en-GB" dirty="0" smtClean="0"/>
              <a:t> (1989) suggest the capacity to forgive unfolds across the lifespan as more complex reasoning develops. There is an association between reasoning about justice and reasoning about forgiveness.</a:t>
            </a:r>
          </a:p>
          <a:p>
            <a:r>
              <a:rPr lang="en-GB" dirty="0" smtClean="0"/>
              <a:t>Started to link forgiveness to mental health (e.g. Coyle &amp; Enright,1997; Freedman &amp; Enright 1996).</a:t>
            </a:r>
          </a:p>
          <a:p>
            <a:r>
              <a:rPr lang="en-GB" dirty="0" smtClean="0"/>
              <a:t>Research in late 1990s found people’s willingness to forgive an offender can be explained by variables of a ‘social-cognitive’ nature, e.g. offender’s perceived responsibility, intentionality, motives and severity of offence (</a:t>
            </a:r>
            <a:r>
              <a:rPr lang="en-GB" dirty="0" err="1" smtClean="0"/>
              <a:t>Boan</a:t>
            </a:r>
            <a:r>
              <a:rPr lang="en-GB" dirty="0" smtClean="0"/>
              <a:t> &amp; </a:t>
            </a:r>
            <a:r>
              <a:rPr lang="en-GB" dirty="0" err="1" smtClean="0"/>
              <a:t>Sulsky</a:t>
            </a:r>
            <a:r>
              <a:rPr lang="en-GB" dirty="0" smtClean="0"/>
              <a:t>, 1997)</a:t>
            </a:r>
            <a:endParaRPr lang="en-GB" dirty="0"/>
          </a:p>
        </p:txBody>
      </p:sp>
    </p:spTree>
    <p:extLst>
      <p:ext uri="{BB962C8B-B14F-4D97-AF65-F5344CB8AC3E}">
        <p14:creationId xmlns:p14="http://schemas.microsoft.com/office/powerpoint/2010/main" val="10745365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Definition</a:t>
            </a:r>
            <a:endParaRPr lang="en-GB" dirty="0"/>
          </a:p>
        </p:txBody>
      </p:sp>
      <p:sp>
        <p:nvSpPr>
          <p:cNvPr id="3" name="Content Placeholder 2"/>
          <p:cNvSpPr>
            <a:spLocks noGrp="1"/>
          </p:cNvSpPr>
          <p:nvPr>
            <p:ph idx="1"/>
          </p:nvPr>
        </p:nvSpPr>
        <p:spPr>
          <a:xfrm>
            <a:off x="457200" y="1268760"/>
            <a:ext cx="8229600" cy="5328592"/>
          </a:xfrm>
        </p:spPr>
        <p:txBody>
          <a:bodyPr>
            <a:normAutofit lnSpcReduction="10000"/>
          </a:bodyPr>
          <a:lstStyle/>
          <a:p>
            <a:r>
              <a:rPr lang="en-GB" dirty="0" smtClean="0"/>
              <a:t>A </a:t>
            </a:r>
            <a:r>
              <a:rPr lang="en-GB" dirty="0" smtClean="0"/>
              <a:t>conclusive </a:t>
            </a:r>
            <a:r>
              <a:rPr lang="en-GB" dirty="0" smtClean="0"/>
              <a:t>definition has proved problematic.</a:t>
            </a:r>
          </a:p>
          <a:p>
            <a:r>
              <a:rPr lang="en-GB" dirty="0" smtClean="0"/>
              <a:t>Enright et al (1998) define forgiveness as:</a:t>
            </a:r>
          </a:p>
          <a:p>
            <a:pPr marL="857250" lvl="2" indent="0">
              <a:buNone/>
            </a:pPr>
            <a:r>
              <a:rPr lang="en-GB" dirty="0" smtClean="0"/>
              <a:t>“A willingness to abandon one’s right to resentment, negative judgement and indifferent behaviour towards one who unjustly hurt us, while fostering the undeserved qualities of compassion, generosity and even love toward him or her”</a:t>
            </a:r>
          </a:p>
          <a:p>
            <a:pPr marL="514350" indent="-457200"/>
            <a:r>
              <a:rPr lang="en-GB" dirty="0" smtClean="0"/>
              <a:t>McCullough, </a:t>
            </a:r>
            <a:r>
              <a:rPr lang="en-GB" dirty="0" err="1" smtClean="0"/>
              <a:t>Pargament</a:t>
            </a:r>
            <a:r>
              <a:rPr lang="en-GB" dirty="0" smtClean="0"/>
              <a:t> &amp; </a:t>
            </a:r>
            <a:r>
              <a:rPr lang="en-GB" dirty="0" err="1" smtClean="0"/>
              <a:t>Thoresen</a:t>
            </a:r>
            <a:r>
              <a:rPr lang="en-GB" dirty="0" smtClean="0"/>
              <a:t> (2001) propose a definition as:</a:t>
            </a:r>
          </a:p>
          <a:p>
            <a:pPr marL="857250" lvl="2" indent="0">
              <a:buNone/>
            </a:pPr>
            <a:r>
              <a:rPr lang="en-GB" dirty="0" smtClean="0"/>
              <a:t>“</a:t>
            </a:r>
            <a:r>
              <a:rPr lang="en-GB" dirty="0" err="1" smtClean="0"/>
              <a:t>intraindividual</a:t>
            </a:r>
            <a:r>
              <a:rPr lang="en-GB" dirty="0" smtClean="0"/>
              <a:t>, prosocial change toward a perceived transgressor that is situated within a specific interpersonal context”</a:t>
            </a:r>
          </a:p>
          <a:p>
            <a:pPr marL="514350" indent="-457200"/>
            <a:endParaRPr lang="en-GB" dirty="0" smtClean="0"/>
          </a:p>
          <a:p>
            <a:pPr lvl="1"/>
            <a:endParaRPr lang="en-GB" dirty="0"/>
          </a:p>
        </p:txBody>
      </p:sp>
    </p:spTree>
    <p:extLst>
      <p:ext uri="{BB962C8B-B14F-4D97-AF65-F5344CB8AC3E}">
        <p14:creationId xmlns:p14="http://schemas.microsoft.com/office/powerpoint/2010/main" val="25724126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Philosophical</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Many </a:t>
            </a:r>
            <a:r>
              <a:rPr lang="en-GB" dirty="0"/>
              <a:t>contemporary philosophers argue that </a:t>
            </a:r>
            <a:r>
              <a:rPr lang="en-GB" dirty="0" smtClean="0"/>
              <a:t>to continue a relationship which has been interrupted </a:t>
            </a:r>
            <a:r>
              <a:rPr lang="en-GB" dirty="0"/>
              <a:t>by </a:t>
            </a:r>
            <a:r>
              <a:rPr lang="en-GB" dirty="0" smtClean="0"/>
              <a:t>an offence by one person upon the other, </a:t>
            </a:r>
            <a:r>
              <a:rPr lang="en-GB" dirty="0"/>
              <a:t>often requires a moral reassessment of the wrongdoer by the </a:t>
            </a:r>
            <a:r>
              <a:rPr lang="en-GB" dirty="0" smtClean="0"/>
              <a:t>victim.  Following </a:t>
            </a:r>
            <a:r>
              <a:rPr lang="en-GB" dirty="0"/>
              <a:t>Butler (1846</a:t>
            </a:r>
            <a:r>
              <a:rPr lang="en-GB" dirty="0" smtClean="0"/>
              <a:t>), </a:t>
            </a:r>
            <a:r>
              <a:rPr lang="en-GB" dirty="0"/>
              <a:t>such a reassessment involves </a:t>
            </a:r>
            <a:r>
              <a:rPr lang="en-GB" dirty="0" smtClean="0"/>
              <a:t>the surrendering of </a:t>
            </a:r>
            <a:r>
              <a:rPr lang="en-GB" dirty="0"/>
              <a:t>resentment or </a:t>
            </a:r>
            <a:r>
              <a:rPr lang="en-GB" dirty="0" smtClean="0"/>
              <a:t>other forms </a:t>
            </a:r>
            <a:r>
              <a:rPr lang="en-GB" dirty="0"/>
              <a:t>of </a:t>
            </a:r>
            <a:r>
              <a:rPr lang="en-GB" dirty="0" smtClean="0"/>
              <a:t>moral anger </a:t>
            </a:r>
            <a:r>
              <a:rPr lang="en-GB" dirty="0"/>
              <a:t>(French, 1982; Murphy, 1988, 2001), or </a:t>
            </a:r>
            <a:r>
              <a:rPr lang="en-GB" dirty="0" smtClean="0"/>
              <a:t>behaviour </a:t>
            </a:r>
            <a:r>
              <a:rPr lang="en-GB" dirty="0"/>
              <a:t>such as revenge seeking or </a:t>
            </a:r>
            <a:r>
              <a:rPr lang="en-GB" dirty="0" smtClean="0"/>
              <a:t>retribution </a:t>
            </a:r>
            <a:r>
              <a:rPr lang="en-GB" dirty="0"/>
              <a:t>(Griswold, 2007; </a:t>
            </a:r>
            <a:r>
              <a:rPr lang="en-GB" dirty="0" err="1"/>
              <a:t>Zaibert</a:t>
            </a:r>
            <a:r>
              <a:rPr lang="en-GB" dirty="0"/>
              <a:t>, 2011). </a:t>
            </a:r>
            <a:endParaRPr lang="en-GB" dirty="0" smtClean="0"/>
          </a:p>
          <a:p>
            <a:endParaRPr lang="en-GB" dirty="0"/>
          </a:p>
          <a:p>
            <a:r>
              <a:rPr lang="en-GB" dirty="0" smtClean="0"/>
              <a:t>Forgiveness </a:t>
            </a:r>
            <a:r>
              <a:rPr lang="en-GB" dirty="0"/>
              <a:t>is </a:t>
            </a:r>
            <a:r>
              <a:rPr lang="en-GB" dirty="0" smtClean="0"/>
              <a:t>not a </a:t>
            </a:r>
            <a:r>
              <a:rPr lang="en-GB" dirty="0"/>
              <a:t>literal return to the state of affairs </a:t>
            </a:r>
            <a:r>
              <a:rPr lang="en-GB" dirty="0" smtClean="0"/>
              <a:t>prior </a:t>
            </a:r>
            <a:r>
              <a:rPr lang="en-GB" dirty="0"/>
              <a:t>to the </a:t>
            </a:r>
            <a:r>
              <a:rPr lang="en-GB" dirty="0" smtClean="0"/>
              <a:t>transgression, however, neither does it </a:t>
            </a:r>
            <a:r>
              <a:rPr lang="en-GB" dirty="0"/>
              <a:t>mean that forgiveness is merely a </a:t>
            </a:r>
            <a:r>
              <a:rPr lang="en-GB" dirty="0" smtClean="0"/>
              <a:t>symbolic </a:t>
            </a:r>
            <a:r>
              <a:rPr lang="en-GB" dirty="0"/>
              <a:t>return to </a:t>
            </a:r>
            <a:r>
              <a:rPr lang="en-GB" dirty="0" smtClean="0"/>
              <a:t>the previous state of the relationship. </a:t>
            </a:r>
            <a:r>
              <a:rPr lang="en-GB" dirty="0"/>
              <a:t>Rather, in granting forgiveness, a victim of wrong </a:t>
            </a:r>
            <a:r>
              <a:rPr lang="en-GB" dirty="0" smtClean="0"/>
              <a:t>‘re-orients’ or </a:t>
            </a:r>
            <a:r>
              <a:rPr lang="en-GB" smtClean="0"/>
              <a:t>‘re-frames’ </a:t>
            </a:r>
            <a:r>
              <a:rPr lang="en-GB" dirty="0"/>
              <a:t>a relationship that has been disrupted or compromised by wrongdoing</a:t>
            </a:r>
            <a:r>
              <a:rPr lang="en-GB" dirty="0" smtClean="0"/>
              <a:t>.</a:t>
            </a:r>
          </a:p>
          <a:p>
            <a:endParaRPr lang="en-GB" dirty="0"/>
          </a:p>
        </p:txBody>
      </p:sp>
    </p:spTree>
    <p:extLst>
      <p:ext uri="{BB962C8B-B14F-4D97-AF65-F5344CB8AC3E}">
        <p14:creationId xmlns:p14="http://schemas.microsoft.com/office/powerpoint/2010/main" val="35116269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fontScale="90000"/>
          </a:bodyPr>
          <a:lstStyle/>
          <a:p>
            <a:r>
              <a:rPr lang="en-GB" dirty="0" smtClean="0"/>
              <a:t>Theological</a:t>
            </a:r>
            <a:endParaRPr lang="en-GB" dirty="0"/>
          </a:p>
        </p:txBody>
      </p:sp>
      <p:sp>
        <p:nvSpPr>
          <p:cNvPr id="3" name="Content Placeholder 2"/>
          <p:cNvSpPr>
            <a:spLocks noGrp="1"/>
          </p:cNvSpPr>
          <p:nvPr>
            <p:ph idx="1"/>
          </p:nvPr>
        </p:nvSpPr>
        <p:spPr>
          <a:xfrm>
            <a:off x="457200" y="1268760"/>
            <a:ext cx="8229600" cy="5400600"/>
          </a:xfrm>
        </p:spPr>
        <p:txBody>
          <a:bodyPr>
            <a:normAutofit fontScale="85000" lnSpcReduction="20000"/>
          </a:bodyPr>
          <a:lstStyle/>
          <a:p>
            <a:r>
              <a:rPr lang="en-GB" dirty="0" smtClean="0"/>
              <a:t>Forgiveness has been encouraged for thousands of years by major world religions.</a:t>
            </a:r>
          </a:p>
          <a:p>
            <a:r>
              <a:rPr lang="en-GB" dirty="0" smtClean="0"/>
              <a:t>Seen as yielding numerous emotional and spiritual benefits.</a:t>
            </a:r>
          </a:p>
          <a:p>
            <a:r>
              <a:rPr lang="en-GB" dirty="0" err="1" smtClean="0"/>
              <a:t>Pargament</a:t>
            </a:r>
            <a:r>
              <a:rPr lang="en-GB" dirty="0" smtClean="0"/>
              <a:t> and Rye (1998) propose several ways in which religion can contribute to forgiveness:</a:t>
            </a:r>
          </a:p>
          <a:p>
            <a:pPr lvl="1"/>
            <a:r>
              <a:rPr lang="en-GB" dirty="0" smtClean="0"/>
              <a:t>Seen as having a divine-like quality</a:t>
            </a:r>
          </a:p>
          <a:p>
            <a:pPr lvl="1"/>
            <a:r>
              <a:rPr lang="en-GB" dirty="0" smtClean="0"/>
              <a:t>Provides role models of individuals who have forgiven despite profound injustices</a:t>
            </a:r>
          </a:p>
          <a:p>
            <a:pPr lvl="1"/>
            <a:r>
              <a:rPr lang="en-GB" dirty="0" smtClean="0"/>
              <a:t>Can enable ‘victims’ to reframe their attitudes towards their offenders</a:t>
            </a:r>
          </a:p>
          <a:p>
            <a:pPr lvl="1"/>
            <a:r>
              <a:rPr lang="en-GB" dirty="0" smtClean="0"/>
              <a:t>Faith can help people cope with the uncertainty surrounding the choice to forgive</a:t>
            </a:r>
          </a:p>
          <a:p>
            <a:pPr lvl="1"/>
            <a:r>
              <a:rPr lang="en-GB" dirty="0" smtClean="0"/>
              <a:t>‘Fellowship’ can support the process of forgiveness</a:t>
            </a:r>
          </a:p>
          <a:p>
            <a:pPr lvl="1"/>
            <a:r>
              <a:rPr lang="en-GB" dirty="0" smtClean="0"/>
              <a:t>Asking God for help to forgive (</a:t>
            </a:r>
            <a:r>
              <a:rPr lang="en-GB" dirty="0" err="1" smtClean="0"/>
              <a:t>Pargament</a:t>
            </a:r>
            <a:r>
              <a:rPr lang="en-GB" dirty="0" smtClean="0"/>
              <a:t> and Rye, 1988)</a:t>
            </a:r>
          </a:p>
          <a:p>
            <a:pPr lvl="1"/>
            <a:endParaRPr lang="en-GB" dirty="0"/>
          </a:p>
        </p:txBody>
      </p:sp>
    </p:spTree>
    <p:extLst>
      <p:ext uri="{BB962C8B-B14F-4D97-AF65-F5344CB8AC3E}">
        <p14:creationId xmlns:p14="http://schemas.microsoft.com/office/powerpoint/2010/main" val="32245521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Forgiveness in different religions: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Judaism</a:t>
            </a:r>
          </a:p>
          <a:p>
            <a:pPr lvl="1"/>
            <a:r>
              <a:rPr lang="en-GB" dirty="0" smtClean="0"/>
              <a:t>Forgiveness goes beyond pardoning or excusing someone, “the original violation is itself removed” enabling the possibility of ongoing relationship (</a:t>
            </a:r>
            <a:r>
              <a:rPr lang="en-GB" dirty="0" err="1" smtClean="0"/>
              <a:t>Dorff</a:t>
            </a:r>
            <a:r>
              <a:rPr lang="en-GB" dirty="0" smtClean="0"/>
              <a:t>, 2001; cited M, P &amp; T, 2001</a:t>
            </a:r>
            <a:r>
              <a:rPr lang="en-GB" dirty="0" smtClean="0"/>
              <a:t>).</a:t>
            </a:r>
            <a:endParaRPr lang="en-GB" dirty="0" smtClean="0"/>
          </a:p>
          <a:p>
            <a:r>
              <a:rPr lang="en-GB" dirty="0" smtClean="0"/>
              <a:t>Christianity</a:t>
            </a:r>
          </a:p>
          <a:p>
            <a:pPr lvl="1"/>
            <a:r>
              <a:rPr lang="en-GB" dirty="0" smtClean="0"/>
              <a:t>“The act of pardon or release from an injury, offence or debt … it entails having compassion, releasing someone from any act or attitude that would </a:t>
            </a:r>
            <a:r>
              <a:rPr lang="en-GB" dirty="0"/>
              <a:t>i</a:t>
            </a:r>
            <a:r>
              <a:rPr lang="en-GB" dirty="0" smtClean="0"/>
              <a:t>mpede the relationship of those involved”. There is usually repentance for the wrong done in the forgiven </a:t>
            </a:r>
            <a:r>
              <a:rPr lang="en-GB" dirty="0" smtClean="0"/>
              <a:t>subject (Williams, 2001; cited M, P &amp; T, 2001).</a:t>
            </a:r>
            <a:endParaRPr lang="en-GB" dirty="0"/>
          </a:p>
        </p:txBody>
      </p:sp>
    </p:spTree>
    <p:extLst>
      <p:ext uri="{BB962C8B-B14F-4D97-AF65-F5344CB8AC3E}">
        <p14:creationId xmlns:p14="http://schemas.microsoft.com/office/powerpoint/2010/main" val="733692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336704"/>
          </a:xfrm>
        </p:spPr>
        <p:txBody>
          <a:bodyPr>
            <a:normAutofit fontScale="92500" lnSpcReduction="20000"/>
          </a:bodyPr>
          <a:lstStyle/>
          <a:p>
            <a:r>
              <a:rPr lang="en-GB" dirty="0" smtClean="0"/>
              <a:t>Islam</a:t>
            </a:r>
          </a:p>
          <a:p>
            <a:pPr lvl="1"/>
            <a:r>
              <a:rPr lang="en-GB" dirty="0" smtClean="0"/>
              <a:t>“forgiveness means closing an account of offence against God or any of His creation. However, forgiveness must meet the criteria of sincerity … Muslims understand that an offence against the creation of God is an offence against God” (Ali, 2001; cited M, P &amp; T, 2001).</a:t>
            </a:r>
          </a:p>
          <a:p>
            <a:r>
              <a:rPr lang="en-GB" dirty="0" smtClean="0"/>
              <a:t>Buddhism</a:t>
            </a:r>
          </a:p>
          <a:p>
            <a:pPr lvl="1"/>
            <a:r>
              <a:rPr lang="en-GB" dirty="0" smtClean="0"/>
              <a:t>“the notion of forgiveness comprises two factors: first, the removal of an expectation of retribution, and second the renouncing of anger or resentment toward someone who has offended you … The Buddhist notion of forbearance embraces both enduring an action done against one and the renouncing of anger or resentment toward someone who has offended you; usually forgiveness is understood to include only the overcoming of resentment (</a:t>
            </a:r>
            <a:r>
              <a:rPr lang="en-GB" dirty="0" err="1" smtClean="0"/>
              <a:t>Hallisey</a:t>
            </a:r>
            <a:r>
              <a:rPr lang="en-GB" dirty="0" smtClean="0"/>
              <a:t>, 2001; cited M, P &amp; T, 2001).</a:t>
            </a:r>
          </a:p>
          <a:p>
            <a:pPr lvl="1"/>
            <a:endParaRPr lang="en-GB" dirty="0" smtClean="0"/>
          </a:p>
        </p:txBody>
      </p:sp>
    </p:spTree>
    <p:extLst>
      <p:ext uri="{BB962C8B-B14F-4D97-AF65-F5344CB8AC3E}">
        <p14:creationId xmlns:p14="http://schemas.microsoft.com/office/powerpoint/2010/main" val="41316599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145435"/>
          </a:xfrm>
        </p:spPr>
        <p:txBody>
          <a:bodyPr/>
          <a:lstStyle/>
          <a:p>
            <a:r>
              <a:rPr lang="en-GB" dirty="0" smtClean="0"/>
              <a:t>Hinduism</a:t>
            </a:r>
          </a:p>
          <a:p>
            <a:pPr lvl="1"/>
            <a:r>
              <a:rPr lang="en-GB" dirty="0" smtClean="0"/>
              <a:t>“</a:t>
            </a:r>
            <a:r>
              <a:rPr lang="en-GB" dirty="0" err="1" smtClean="0"/>
              <a:t>Ksama</a:t>
            </a:r>
            <a:r>
              <a:rPr lang="en-GB" dirty="0" smtClean="0"/>
              <a:t> or </a:t>
            </a:r>
            <a:r>
              <a:rPr lang="en-GB" dirty="0" err="1" smtClean="0"/>
              <a:t>ksamata</a:t>
            </a:r>
            <a:r>
              <a:rPr lang="en-GB" dirty="0" smtClean="0"/>
              <a:t> is the word most commonly used to signify forgiveness. This is usually combined with words for mercy … or compassion” (Beck, 2001; cited M, P &amp; T, 2001)</a:t>
            </a:r>
            <a:endParaRPr lang="en-GB" dirty="0"/>
          </a:p>
        </p:txBody>
      </p:sp>
    </p:spTree>
    <p:extLst>
      <p:ext uri="{BB962C8B-B14F-4D97-AF65-F5344CB8AC3E}">
        <p14:creationId xmlns:p14="http://schemas.microsoft.com/office/powerpoint/2010/main" val="28705203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sz="4900" dirty="0" smtClean="0"/>
              <a:t>Psychological</a:t>
            </a:r>
            <a:r>
              <a:rPr lang="en-GB" dirty="0" smtClean="0"/>
              <a:t/>
            </a:r>
            <a:br>
              <a:rPr lang="en-GB" dirty="0" smtClean="0"/>
            </a:br>
            <a:r>
              <a:rPr lang="en-GB" sz="3600" dirty="0" smtClean="0"/>
              <a:t>Robert Enright (2012)</a:t>
            </a:r>
            <a:endParaRPr lang="en-GB" sz="3600" dirty="0"/>
          </a:p>
        </p:txBody>
      </p:sp>
      <p:sp>
        <p:nvSpPr>
          <p:cNvPr id="3" name="Content Placeholder 2"/>
          <p:cNvSpPr>
            <a:spLocks noGrp="1"/>
          </p:cNvSpPr>
          <p:nvPr>
            <p:ph idx="1"/>
          </p:nvPr>
        </p:nvSpPr>
        <p:spPr>
          <a:xfrm>
            <a:off x="457200" y="1268760"/>
            <a:ext cx="8229600" cy="4857403"/>
          </a:xfrm>
        </p:spPr>
        <p:txBody>
          <a:bodyPr>
            <a:normAutofit fontScale="85000" lnSpcReduction="10000"/>
          </a:bodyPr>
          <a:lstStyle/>
          <a:p>
            <a:r>
              <a:rPr lang="en-GB" dirty="0"/>
              <a:t>Forgiveness as the “foregoing of resentment or revenge</a:t>
            </a:r>
            <a:r>
              <a:rPr lang="en-GB" dirty="0" smtClean="0"/>
              <a:t>”</a:t>
            </a:r>
          </a:p>
          <a:p>
            <a:r>
              <a:rPr lang="en-GB" dirty="0" smtClean="0"/>
              <a:t>Instead </a:t>
            </a:r>
            <a:r>
              <a:rPr lang="en-GB" dirty="0"/>
              <a:t>giving the offender gifts of “mercy, generosity and love” or “beneficence” when the wrongdoer does not deserve </a:t>
            </a:r>
            <a:r>
              <a:rPr lang="en-GB" dirty="0" smtClean="0"/>
              <a:t>them.</a:t>
            </a:r>
          </a:p>
          <a:p>
            <a:r>
              <a:rPr lang="en-GB" dirty="0" smtClean="0"/>
              <a:t>Forgiveness does not rely upon remorse.</a:t>
            </a:r>
          </a:p>
          <a:p>
            <a:r>
              <a:rPr lang="en-GB" dirty="0" smtClean="0"/>
              <a:t>Forgiveness does not have to lead to reconciliation.</a:t>
            </a:r>
          </a:p>
          <a:p>
            <a:r>
              <a:rPr lang="en-GB" dirty="0" smtClean="0"/>
              <a:t>Barriers to forgiveness include:</a:t>
            </a:r>
          </a:p>
          <a:p>
            <a:pPr lvl="1"/>
            <a:r>
              <a:rPr lang="en-GB" dirty="0" smtClean="0"/>
              <a:t>Misunderstanding what forgiveness is (e.g. that to forgive is to forget; suppression of feelings like anger )</a:t>
            </a:r>
          </a:p>
          <a:p>
            <a:pPr lvl="1"/>
            <a:r>
              <a:rPr lang="en-GB" dirty="0" smtClean="0"/>
              <a:t>Absence of modelling experiences of forgiveness</a:t>
            </a:r>
            <a:endParaRPr lang="en-GB" dirty="0"/>
          </a:p>
        </p:txBody>
      </p:sp>
    </p:spTree>
    <p:extLst>
      <p:ext uri="{BB962C8B-B14F-4D97-AF65-F5344CB8AC3E}">
        <p14:creationId xmlns:p14="http://schemas.microsoft.com/office/powerpoint/2010/main" val="5630209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720080"/>
          </a:xfrm>
        </p:spPr>
        <p:txBody>
          <a:bodyPr>
            <a:normAutofit fontScale="90000"/>
          </a:bodyPr>
          <a:lstStyle/>
          <a:p>
            <a:r>
              <a:rPr lang="en-GB" dirty="0" smtClean="0"/>
              <a:t>Psychological - Enright</a:t>
            </a:r>
            <a:endParaRPr lang="en-GB" dirty="0"/>
          </a:p>
        </p:txBody>
      </p:sp>
      <p:sp>
        <p:nvSpPr>
          <p:cNvPr id="4" name="Content Placeholder 3"/>
          <p:cNvSpPr>
            <a:spLocks noGrp="1"/>
          </p:cNvSpPr>
          <p:nvPr>
            <p:ph idx="1"/>
          </p:nvPr>
        </p:nvSpPr>
        <p:spPr>
          <a:xfrm>
            <a:off x="457200" y="1196752"/>
            <a:ext cx="8219256" cy="5472608"/>
          </a:xfrm>
        </p:spPr>
        <p:txBody>
          <a:bodyPr>
            <a:normAutofit/>
          </a:bodyPr>
          <a:lstStyle/>
          <a:p>
            <a:pPr marL="0" indent="0">
              <a:buNone/>
            </a:pPr>
            <a:endParaRPr lang="en-GB" dirty="0" smtClean="0"/>
          </a:p>
          <a:p>
            <a:pPr marL="0" indent="0">
              <a:buNone/>
            </a:pP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723290467"/>
              </p:ext>
            </p:extLst>
          </p:nvPr>
        </p:nvGraphicFramePr>
        <p:xfrm>
          <a:off x="107504" y="944880"/>
          <a:ext cx="8856984" cy="5913120"/>
        </p:xfrm>
        <a:graphic>
          <a:graphicData uri="http://schemas.openxmlformats.org/drawingml/2006/table">
            <a:tbl>
              <a:tblPr firstRow="1" bandRow="1">
                <a:tableStyleId>{5C22544A-7EE6-4342-B048-85BDC9FD1C3A}</a:tableStyleId>
              </a:tblPr>
              <a:tblGrid>
                <a:gridCol w="4394243"/>
                <a:gridCol w="4462741"/>
              </a:tblGrid>
              <a:tr h="5697095">
                <a:tc>
                  <a:txBody>
                    <a:bodyPr/>
                    <a:lstStyle/>
                    <a:p>
                      <a:r>
                        <a:rPr lang="en-GB" sz="1600" b="1" dirty="0" smtClean="0"/>
                        <a:t>FORGIVENESS</a:t>
                      </a:r>
                      <a:r>
                        <a:rPr lang="en-GB" sz="1600" b="1" baseline="0" dirty="0" smtClean="0"/>
                        <a:t> PROCESS MODEL</a:t>
                      </a:r>
                      <a:endParaRPr lang="en-GB" sz="1600" b="1" dirty="0" smtClean="0"/>
                    </a:p>
                    <a:p>
                      <a:endParaRPr lang="en-GB" sz="1600" b="1" dirty="0" smtClean="0"/>
                    </a:p>
                    <a:p>
                      <a:r>
                        <a:rPr lang="en-GB" sz="1600" dirty="0" smtClean="0"/>
                        <a:t>PRELIMINARIES</a:t>
                      </a:r>
                    </a:p>
                    <a:p>
                      <a:r>
                        <a:rPr lang="en-GB" sz="1600" dirty="0" smtClean="0"/>
                        <a:t>Who hurt you?</a:t>
                      </a:r>
                    </a:p>
                    <a:p>
                      <a:r>
                        <a:rPr lang="en-GB" sz="1600" dirty="0" smtClean="0"/>
                        <a:t>How deeply were you hurt?</a:t>
                      </a:r>
                    </a:p>
                    <a:p>
                      <a:r>
                        <a:rPr lang="en-GB" sz="1600" dirty="0" smtClean="0"/>
                        <a:t>On what specific incident will you focus?</a:t>
                      </a:r>
                    </a:p>
                    <a:p>
                      <a:r>
                        <a:rPr lang="en-GB" sz="1600" dirty="0" smtClean="0"/>
                        <a:t>What were the circumstances at the time? Was it morning or afternoon? Cloudy or sunny?</a:t>
                      </a:r>
                    </a:p>
                    <a:p>
                      <a:r>
                        <a:rPr lang="en-GB" sz="1600" dirty="0" smtClean="0"/>
                        <a:t>What was said? How did you respond?</a:t>
                      </a:r>
                    </a:p>
                    <a:p>
                      <a:endParaRPr lang="en-GB" sz="1600" dirty="0" smtClean="0"/>
                    </a:p>
                    <a:p>
                      <a:r>
                        <a:rPr lang="en-GB" sz="1600" dirty="0" smtClean="0"/>
                        <a:t>PHASE I—UNCOVERING YOUR ANGER</a:t>
                      </a:r>
                    </a:p>
                    <a:p>
                      <a:r>
                        <a:rPr lang="en-GB" sz="1600" dirty="0" smtClean="0"/>
                        <a:t>How have you avoided dealing with anger?</a:t>
                      </a:r>
                    </a:p>
                    <a:p>
                      <a:r>
                        <a:rPr lang="en-GB" sz="1600" dirty="0" smtClean="0"/>
                        <a:t>Have you faced your anger?</a:t>
                      </a:r>
                    </a:p>
                    <a:p>
                      <a:r>
                        <a:rPr lang="en-GB" sz="1600" dirty="0" smtClean="0"/>
                        <a:t>Are you afraid to expose your shame or guilt?</a:t>
                      </a:r>
                    </a:p>
                    <a:p>
                      <a:r>
                        <a:rPr lang="en-GB" sz="1600" dirty="0" smtClean="0"/>
                        <a:t>Has your anger affected your health?</a:t>
                      </a:r>
                    </a:p>
                    <a:p>
                      <a:r>
                        <a:rPr lang="en-GB" sz="1600" dirty="0" smtClean="0"/>
                        <a:t>Have you been obsessed about the injury or the offender?</a:t>
                      </a:r>
                    </a:p>
                    <a:p>
                      <a:r>
                        <a:rPr lang="en-GB" sz="1600" dirty="0" smtClean="0"/>
                        <a:t>Do you compare your situation with that of the offender?</a:t>
                      </a:r>
                    </a:p>
                    <a:p>
                      <a:r>
                        <a:rPr lang="en-GB" sz="1600" dirty="0" smtClean="0"/>
                        <a:t>Has the injury caused a permanent change in your life?</a:t>
                      </a:r>
                    </a:p>
                    <a:p>
                      <a:r>
                        <a:rPr lang="en-GB" sz="1600" dirty="0" smtClean="0"/>
                        <a:t>Has the injury changed your worldview</a:t>
                      </a:r>
                      <a:r>
                        <a:rPr lang="en-GB" sz="1800" dirty="0" smtClean="0"/>
                        <a:t>?</a:t>
                      </a:r>
                    </a:p>
                    <a:p>
                      <a:endParaRPr lang="en-GB" sz="1800" dirty="0"/>
                    </a:p>
                  </a:txBody>
                  <a:tcPr/>
                </a:tc>
                <a:tc>
                  <a:txBody>
                    <a:bodyPr/>
                    <a:lstStyle/>
                    <a:p>
                      <a:r>
                        <a:rPr lang="en-GB" sz="1600" dirty="0" smtClean="0"/>
                        <a:t>PHASE 2—DECIDING TO FORGIVE</a:t>
                      </a:r>
                    </a:p>
                    <a:p>
                      <a:r>
                        <a:rPr lang="en-GB" sz="1600" dirty="0" smtClean="0"/>
                        <a:t>Decide that what you have been doing hasn’t worked.</a:t>
                      </a:r>
                    </a:p>
                    <a:p>
                      <a:r>
                        <a:rPr lang="en-GB" sz="1600" dirty="0" smtClean="0"/>
                        <a:t>Be willing to begin the forgiveness process.</a:t>
                      </a:r>
                    </a:p>
                    <a:p>
                      <a:r>
                        <a:rPr lang="en-GB" sz="1600" dirty="0" smtClean="0"/>
                        <a:t>Decide to forgive.</a:t>
                      </a:r>
                    </a:p>
                    <a:p>
                      <a:endParaRPr lang="en-GB" sz="1600" dirty="0" smtClean="0"/>
                    </a:p>
                    <a:p>
                      <a:r>
                        <a:rPr lang="en-GB" sz="1600" dirty="0" smtClean="0"/>
                        <a:t>PHASE 3—WORKING ON FORGIVENESS</a:t>
                      </a:r>
                    </a:p>
                    <a:p>
                      <a:r>
                        <a:rPr lang="en-GB" sz="1600" dirty="0" smtClean="0"/>
                        <a:t>Work toward understanding.</a:t>
                      </a:r>
                    </a:p>
                    <a:p>
                      <a:r>
                        <a:rPr lang="en-GB" sz="1600" dirty="0" smtClean="0"/>
                        <a:t>Work toward compassion.</a:t>
                      </a:r>
                    </a:p>
                    <a:p>
                      <a:r>
                        <a:rPr lang="en-GB" sz="1600" dirty="0" smtClean="0"/>
                        <a:t>Accept the pain.</a:t>
                      </a:r>
                    </a:p>
                    <a:p>
                      <a:r>
                        <a:rPr lang="en-GB" sz="1600" dirty="0" smtClean="0"/>
                        <a:t>Give the offender a gift.</a:t>
                      </a:r>
                    </a:p>
                    <a:p>
                      <a:endParaRPr lang="en-GB" sz="1600" dirty="0" smtClean="0"/>
                    </a:p>
                    <a:p>
                      <a:r>
                        <a:rPr lang="en-GB" sz="1600" dirty="0" smtClean="0"/>
                        <a:t>PHASE 4—DISCOVERY AND RELEASE FROM EMOTIONAL PRISON</a:t>
                      </a:r>
                    </a:p>
                    <a:p>
                      <a:r>
                        <a:rPr lang="en-GB" sz="1600" dirty="0" smtClean="0"/>
                        <a:t>Discover the meaning of suffering.</a:t>
                      </a:r>
                    </a:p>
                    <a:p>
                      <a:r>
                        <a:rPr lang="en-GB" sz="1600" dirty="0" smtClean="0"/>
                        <a:t>Discover your need for forgiveness.</a:t>
                      </a:r>
                    </a:p>
                    <a:p>
                      <a:r>
                        <a:rPr lang="en-GB" sz="1600" dirty="0" smtClean="0"/>
                        <a:t>Discover that you are not alone.</a:t>
                      </a:r>
                    </a:p>
                    <a:p>
                      <a:r>
                        <a:rPr lang="en-GB" sz="1600" dirty="0" smtClean="0"/>
                        <a:t>Discover the purpose of your life.</a:t>
                      </a:r>
                    </a:p>
                    <a:p>
                      <a:r>
                        <a:rPr lang="en-GB" sz="1600" dirty="0" smtClean="0"/>
                        <a:t>Discover the freedom of forgiveness.</a:t>
                      </a:r>
                    </a:p>
                    <a:p>
                      <a:endParaRPr lang="en-GB" dirty="0" smtClean="0"/>
                    </a:p>
                    <a:p>
                      <a:r>
                        <a:rPr lang="en-GB" sz="1400" dirty="0" smtClean="0"/>
                        <a:t>©R. Enright (2001). Forgiveness Is a Choice. Washington, D.C.: APA Books.</a:t>
                      </a:r>
                    </a:p>
                    <a:p>
                      <a:r>
                        <a:rPr lang="en-GB" sz="1400" dirty="0" smtClean="0"/>
                        <a:t>International Forgiveness Institute</a:t>
                      </a:r>
                    </a:p>
                    <a:p>
                      <a:endParaRPr lang="en-GB" dirty="0"/>
                    </a:p>
                  </a:txBody>
                  <a:tcPr/>
                </a:tc>
              </a:tr>
            </a:tbl>
          </a:graphicData>
        </a:graphic>
      </p:graphicFrame>
    </p:spTree>
    <p:extLst>
      <p:ext uri="{BB962C8B-B14F-4D97-AF65-F5344CB8AC3E}">
        <p14:creationId xmlns:p14="http://schemas.microsoft.com/office/powerpoint/2010/main" val="11888413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1907704" y="98135"/>
            <a:ext cx="4831452" cy="6736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2572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340</TotalTime>
  <Words>1257</Words>
  <Application>Microsoft Office PowerPoint</Application>
  <PresentationFormat>On-screen Show (4:3)</PresentationFormat>
  <Paragraphs>102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Forgiveness</vt:lpstr>
      <vt:lpstr>Background</vt:lpstr>
      <vt:lpstr>History</vt:lpstr>
      <vt:lpstr>History – Part 1 (1932 – 1980)</vt:lpstr>
      <vt:lpstr>History – Part 2 (1980 to present)</vt:lpstr>
      <vt:lpstr>Definition</vt:lpstr>
      <vt:lpstr>Philosophical</vt:lpstr>
      <vt:lpstr>Theological</vt:lpstr>
      <vt:lpstr>Forgiveness in different religions:</vt:lpstr>
      <vt:lpstr>PowerPoint Presentation</vt:lpstr>
      <vt:lpstr>PowerPoint Presentation</vt:lpstr>
      <vt:lpstr>Psychological Robert Enright (2012)</vt:lpstr>
      <vt:lpstr>Psychological - Enright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26</cp:revision>
  <dcterms:created xsi:type="dcterms:W3CDTF">2016-02-15T13:27:51Z</dcterms:created>
  <dcterms:modified xsi:type="dcterms:W3CDTF">2016-02-17T16:10:23Z</dcterms:modified>
</cp:coreProperties>
</file>