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31"/>
  </p:handoutMasterIdLst>
  <p:sldIdLst>
    <p:sldId id="256" r:id="rId2"/>
    <p:sldId id="289" r:id="rId3"/>
    <p:sldId id="288" r:id="rId4"/>
    <p:sldId id="257" r:id="rId5"/>
    <p:sldId id="260" r:id="rId6"/>
    <p:sldId id="261" r:id="rId7"/>
    <p:sldId id="258" r:id="rId8"/>
    <p:sldId id="259" r:id="rId9"/>
    <p:sldId id="264" r:id="rId10"/>
    <p:sldId id="262" r:id="rId11"/>
    <p:sldId id="263" r:id="rId12"/>
    <p:sldId id="265" r:id="rId13"/>
    <p:sldId id="269" r:id="rId14"/>
    <p:sldId id="281" r:id="rId15"/>
    <p:sldId id="286" r:id="rId16"/>
    <p:sldId id="287" r:id="rId17"/>
    <p:sldId id="282" r:id="rId18"/>
    <p:sldId id="283" r:id="rId19"/>
    <p:sldId id="284" r:id="rId20"/>
    <p:sldId id="285" r:id="rId21"/>
    <p:sldId id="290" r:id="rId22"/>
    <p:sldId id="266" r:id="rId23"/>
    <p:sldId id="292" r:id="rId24"/>
    <p:sldId id="270" r:id="rId25"/>
    <p:sldId id="276" r:id="rId26"/>
    <p:sldId id="277" r:id="rId27"/>
    <p:sldId id="278" r:id="rId28"/>
    <p:sldId id="274" r:id="rId29"/>
    <p:sldId id="273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C4BD1A-CB97-4ECA-A4F4-E80C4C76B719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5713FE-4F30-42C5-9EF9-14E57B1981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7564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8BEDE25-F0AD-49E7-8D09-63146D31D33E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AjWi663kXc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Organisational, competitive and personal stress: Sport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Introduction to Sport </a:t>
            </a:r>
            <a:r>
              <a:rPr lang="en-GB" dirty="0" smtClean="0"/>
              <a:t>and Exercise </a:t>
            </a:r>
            <a:r>
              <a:rPr lang="en-GB" dirty="0" smtClean="0"/>
              <a:t>Psychology</a:t>
            </a:r>
          </a:p>
          <a:p>
            <a:r>
              <a:rPr lang="en-GB" dirty="0" smtClean="0"/>
              <a:t>SHSS4086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Week 6</a:t>
            </a:r>
            <a:endParaRPr lang="en-GB" dirty="0" smtClean="0"/>
          </a:p>
          <a:p>
            <a:r>
              <a:rPr lang="en-GB" dirty="0" smtClean="0"/>
              <a:t>Alison </a:t>
            </a:r>
            <a:r>
              <a:rPr lang="en-GB" dirty="0" smtClean="0"/>
              <a:t>Connaughton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54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 these</a:t>
            </a:r>
          </a:p>
          <a:p>
            <a:r>
              <a:rPr lang="en-GB" dirty="0" smtClean="0"/>
              <a:t>Keep this list for later on!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Stressors that you have experienced in sport to date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283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Define each type: Wilding (2014)</a:t>
            </a:r>
          </a:p>
          <a:p>
            <a:endParaRPr lang="en-GB" dirty="0"/>
          </a:p>
          <a:p>
            <a:r>
              <a:rPr lang="en-GB" dirty="0" smtClean="0"/>
              <a:t>Competitive</a:t>
            </a:r>
          </a:p>
          <a:p>
            <a:r>
              <a:rPr lang="en-GB" dirty="0" smtClean="0"/>
              <a:t>Organisational</a:t>
            </a:r>
          </a:p>
          <a:p>
            <a:r>
              <a:rPr lang="en-GB" dirty="0" smtClean="0"/>
              <a:t>Personal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Differences between the types?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210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has been defined as </a:t>
            </a:r>
            <a:endParaRPr lang="en-US" dirty="0" smtClean="0"/>
          </a:p>
          <a:p>
            <a:pPr lvl="1"/>
            <a:r>
              <a:rPr lang="en-US" dirty="0" smtClean="0"/>
              <a:t>“</a:t>
            </a:r>
            <a:r>
              <a:rPr lang="en-US" dirty="0"/>
              <a:t>work-related social </a:t>
            </a:r>
            <a:r>
              <a:rPr lang="en-US" dirty="0" smtClean="0"/>
              <a:t>psychological stress</a:t>
            </a:r>
            <a:r>
              <a:rPr lang="en-US" dirty="0"/>
              <a:t>” </a:t>
            </a:r>
            <a:endParaRPr lang="en-US" dirty="0" smtClean="0"/>
          </a:p>
          <a:p>
            <a:pPr marL="1234440" lvl="4" indent="0">
              <a:buNone/>
            </a:pPr>
            <a:r>
              <a:rPr lang="en-US" dirty="0" smtClean="0"/>
              <a:t>(</a:t>
            </a:r>
            <a:r>
              <a:rPr lang="en-US" dirty="0" err="1"/>
              <a:t>Shirom</a:t>
            </a:r>
            <a:r>
              <a:rPr lang="en-US" dirty="0"/>
              <a:t>, 1982, p. 21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resides neither in the </a:t>
            </a:r>
            <a:r>
              <a:rPr lang="en-US" dirty="0" smtClean="0"/>
              <a:t>work </a:t>
            </a:r>
            <a:r>
              <a:rPr lang="en-US" dirty="0"/>
              <a:t>environment nor in the individual. </a:t>
            </a:r>
            <a:endParaRPr lang="en-US" dirty="0" smtClean="0"/>
          </a:p>
          <a:p>
            <a:r>
              <a:rPr lang="en-US" dirty="0"/>
              <a:t>I</a:t>
            </a:r>
            <a:r>
              <a:rPr lang="en-US" dirty="0" smtClean="0"/>
              <a:t>ndividual’s cognitive appraisal </a:t>
            </a:r>
            <a:r>
              <a:rPr lang="en-US" dirty="0"/>
              <a:t>of the situation within the work environment that is central </a:t>
            </a:r>
            <a:r>
              <a:rPr lang="en-US" dirty="0" smtClean="0"/>
              <a:t>to this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process.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93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067" y="2057400"/>
            <a:ext cx="7408333" cy="4068763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has been driven predominantly </a:t>
            </a:r>
            <a:r>
              <a:rPr lang="en-US" dirty="0" smtClean="0"/>
              <a:t>by professional </a:t>
            </a:r>
            <a:r>
              <a:rPr lang="en-US" dirty="0"/>
              <a:t>settings such as business, medicine, and education.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Investigated </a:t>
            </a:r>
            <a:r>
              <a:rPr lang="en-US" dirty="0"/>
              <a:t>in a number of settings including:</a:t>
            </a:r>
          </a:p>
          <a:p>
            <a:r>
              <a:rPr lang="en-US" dirty="0"/>
              <a:t>M</a:t>
            </a:r>
            <a:r>
              <a:rPr lang="en-US" dirty="0" smtClean="0"/>
              <a:t>edical </a:t>
            </a:r>
            <a:r>
              <a:rPr lang="en-US" dirty="0"/>
              <a:t>professions (</a:t>
            </a:r>
            <a:r>
              <a:rPr lang="en-US" dirty="0" err="1"/>
              <a:t>Flett</a:t>
            </a:r>
            <a:r>
              <a:rPr lang="en-US" dirty="0"/>
              <a:t>, Biggs, &amp; </a:t>
            </a:r>
            <a:r>
              <a:rPr lang="en-US" dirty="0" err="1"/>
              <a:t>Alpass</a:t>
            </a:r>
            <a:r>
              <a:rPr lang="en-US" dirty="0"/>
              <a:t>, 1995; Florio, Donnelly,</a:t>
            </a:r>
          </a:p>
          <a:p>
            <a:pPr marL="0" indent="0">
              <a:buNone/>
            </a:pPr>
            <a:r>
              <a:rPr lang="en-US" dirty="0"/>
              <a:t>&amp; </a:t>
            </a:r>
            <a:r>
              <a:rPr lang="en-US" dirty="0" err="1"/>
              <a:t>Zevon</a:t>
            </a:r>
            <a:r>
              <a:rPr lang="en-US" dirty="0"/>
              <a:t>, 1998</a:t>
            </a:r>
            <a:r>
              <a:rPr lang="en-US" dirty="0" smtClean="0"/>
              <a:t>;)</a:t>
            </a:r>
          </a:p>
          <a:p>
            <a:r>
              <a:rPr lang="en-US" dirty="0"/>
              <a:t>P</a:t>
            </a:r>
            <a:r>
              <a:rPr lang="en-US" dirty="0" smtClean="0"/>
              <a:t>olice </a:t>
            </a:r>
            <a:r>
              <a:rPr lang="en-US" dirty="0"/>
              <a:t>departments (</a:t>
            </a:r>
            <a:r>
              <a:rPr lang="en-US" dirty="0" err="1"/>
              <a:t>Buunk</a:t>
            </a:r>
            <a:r>
              <a:rPr lang="en-US" dirty="0"/>
              <a:t> </a:t>
            </a:r>
            <a:r>
              <a:rPr lang="en-US" dirty="0" smtClean="0"/>
              <a:t>&amp; </a:t>
            </a:r>
            <a:r>
              <a:rPr lang="en-US" dirty="0" err="1" smtClean="0"/>
              <a:t>Verhoeven</a:t>
            </a:r>
            <a:r>
              <a:rPr lang="en-US" dirty="0"/>
              <a:t>, 1991; </a:t>
            </a:r>
            <a:r>
              <a:rPr lang="en-US" dirty="0" err="1"/>
              <a:t>Gulle</a:t>
            </a:r>
            <a:r>
              <a:rPr lang="en-US" dirty="0"/>
              <a:t>, </a:t>
            </a:r>
            <a:r>
              <a:rPr lang="en-US" dirty="0" err="1"/>
              <a:t>Tredoux</a:t>
            </a:r>
            <a:r>
              <a:rPr lang="en-US" dirty="0"/>
              <a:t>, </a:t>
            </a:r>
            <a:r>
              <a:rPr lang="en-US" dirty="0" smtClean="0"/>
              <a:t>&amp; Foster</a:t>
            </a:r>
            <a:r>
              <a:rPr lang="en-US" dirty="0"/>
              <a:t>, 1998</a:t>
            </a:r>
            <a:r>
              <a:rPr lang="en-US" dirty="0" smtClean="0"/>
              <a:t>)</a:t>
            </a:r>
          </a:p>
          <a:p>
            <a:r>
              <a:rPr lang="en-US" dirty="0"/>
              <a:t>M</a:t>
            </a:r>
            <a:r>
              <a:rPr lang="en-US" dirty="0" smtClean="0"/>
              <a:t>ilitary </a:t>
            </a:r>
            <a:r>
              <a:rPr lang="en-US" dirty="0" err="1" smtClean="0"/>
              <a:t>organisations</a:t>
            </a:r>
            <a:r>
              <a:rPr lang="en-US" dirty="0" smtClean="0"/>
              <a:t> (</a:t>
            </a:r>
            <a:r>
              <a:rPr lang="en-US" dirty="0"/>
              <a:t>Rogers, Li, &amp; </a:t>
            </a:r>
            <a:r>
              <a:rPr lang="en-US" dirty="0" err="1"/>
              <a:t>Shani</a:t>
            </a:r>
            <a:r>
              <a:rPr lang="en-US" dirty="0"/>
              <a:t>, 1987</a:t>
            </a:r>
            <a:r>
              <a:rPr lang="en-US" dirty="0" smtClean="0"/>
              <a:t>)</a:t>
            </a:r>
          </a:p>
          <a:p>
            <a:r>
              <a:rPr lang="en-US" dirty="0"/>
              <a:t>S</a:t>
            </a:r>
            <a:r>
              <a:rPr lang="en-US" dirty="0" smtClean="0"/>
              <a:t>chools </a:t>
            </a:r>
            <a:r>
              <a:rPr lang="en-US" dirty="0"/>
              <a:t>(Cox, Boot, Cox, &amp; Harrison, 1988</a:t>
            </a:r>
            <a:r>
              <a:rPr lang="en-US" dirty="0" smtClean="0"/>
              <a:t>; Mazur </a:t>
            </a:r>
            <a:r>
              <a:rPr lang="en-US" dirty="0"/>
              <a:t>&amp; Lynch, 1989</a:t>
            </a:r>
            <a:r>
              <a:rPr lang="en-US" dirty="0" smtClean="0"/>
              <a:t>)</a:t>
            </a:r>
          </a:p>
          <a:p>
            <a:r>
              <a:rPr lang="en-US" dirty="0"/>
              <a:t>G</a:t>
            </a:r>
            <a:r>
              <a:rPr lang="en-US" dirty="0" smtClean="0"/>
              <a:t>overnment </a:t>
            </a:r>
            <a:r>
              <a:rPr lang="en-US" dirty="0"/>
              <a:t>agencies (Rogers, Li, &amp; Ellis, 1994</a:t>
            </a:r>
            <a:r>
              <a:rPr lang="en-US" dirty="0" smtClean="0"/>
              <a:t>)</a:t>
            </a:r>
            <a:endParaRPr lang="en-US" dirty="0"/>
          </a:p>
          <a:p>
            <a:r>
              <a:rPr lang="en-US" dirty="0"/>
              <a:t>B</a:t>
            </a:r>
            <a:r>
              <a:rPr lang="en-US" dirty="0" smtClean="0"/>
              <a:t>anks </a:t>
            </a:r>
            <a:r>
              <a:rPr lang="en-US" dirty="0"/>
              <a:t>(</a:t>
            </a:r>
            <a:r>
              <a:rPr lang="en-US" dirty="0" err="1"/>
              <a:t>Seegers</a:t>
            </a:r>
            <a:r>
              <a:rPr lang="en-US" dirty="0"/>
              <a:t> &amp; van </a:t>
            </a:r>
            <a:r>
              <a:rPr lang="en-US" dirty="0" err="1"/>
              <a:t>Elderen</a:t>
            </a:r>
            <a:r>
              <a:rPr lang="en-US" dirty="0"/>
              <a:t>, 1996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studies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71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72067" y="1752600"/>
            <a:ext cx="7408333" cy="43735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Sources of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in these settings include: </a:t>
            </a:r>
            <a:endParaRPr lang="en-US" dirty="0" smtClean="0"/>
          </a:p>
          <a:p>
            <a:r>
              <a:rPr lang="en-US" dirty="0" smtClean="0"/>
              <a:t>work load</a:t>
            </a:r>
            <a:endParaRPr lang="en-US" dirty="0"/>
          </a:p>
          <a:p>
            <a:r>
              <a:rPr lang="en-US" dirty="0"/>
              <a:t>work </a:t>
            </a:r>
            <a:r>
              <a:rPr lang="en-US" dirty="0" smtClean="0"/>
              <a:t>design </a:t>
            </a:r>
          </a:p>
          <a:p>
            <a:r>
              <a:rPr lang="en-US" dirty="0" smtClean="0"/>
              <a:t>job qualifications</a:t>
            </a:r>
          </a:p>
          <a:p>
            <a:r>
              <a:rPr lang="en-US" dirty="0" smtClean="0"/>
              <a:t>performance evaluation</a:t>
            </a:r>
          </a:p>
          <a:p>
            <a:r>
              <a:rPr lang="en-US" dirty="0" err="1" smtClean="0"/>
              <a:t>organisation</a:t>
            </a:r>
            <a:r>
              <a:rPr lang="en-US" dirty="0" smtClean="0"/>
              <a:t> structure</a:t>
            </a:r>
            <a:endParaRPr lang="en-US" dirty="0"/>
          </a:p>
          <a:p>
            <a:r>
              <a:rPr lang="en-US" dirty="0"/>
              <a:t>responsibility and authority ambiguities (e.g., Rogers et al., 1994;</a:t>
            </a:r>
          </a:p>
          <a:p>
            <a:pPr marL="0" indent="0">
              <a:buNone/>
            </a:pPr>
            <a:r>
              <a:rPr lang="en-US" dirty="0"/>
              <a:t>Rogers et al., 1987</a:t>
            </a:r>
            <a:r>
              <a:rPr lang="en-US" dirty="0" smtClean="0"/>
              <a:t>)</a:t>
            </a:r>
          </a:p>
          <a:p>
            <a:r>
              <a:rPr lang="en-US" dirty="0" smtClean="0"/>
              <a:t>role ambiguity</a:t>
            </a:r>
          </a:p>
          <a:p>
            <a:r>
              <a:rPr lang="en-US" dirty="0" smtClean="0"/>
              <a:t>role conflict</a:t>
            </a:r>
          </a:p>
          <a:p>
            <a:r>
              <a:rPr lang="en-US" dirty="0" smtClean="0"/>
              <a:t>role </a:t>
            </a:r>
            <a:r>
              <a:rPr lang="en-US" dirty="0"/>
              <a:t>overload (e.g., Jamal</a:t>
            </a:r>
            <a:r>
              <a:rPr lang="en-US" dirty="0" smtClean="0"/>
              <a:t>, 1984</a:t>
            </a:r>
            <a:r>
              <a:rPr lang="en-US" dirty="0"/>
              <a:t>, 1985</a:t>
            </a:r>
            <a:r>
              <a:rPr lang="en-US" dirty="0" smtClean="0"/>
              <a:t>)</a:t>
            </a:r>
          </a:p>
          <a:p>
            <a:r>
              <a:rPr lang="en-US" dirty="0" smtClean="0"/>
              <a:t>lack </a:t>
            </a:r>
            <a:r>
              <a:rPr lang="en-US" dirty="0"/>
              <a:t>of knowledge, </a:t>
            </a:r>
            <a:endParaRPr lang="en-US" dirty="0" smtClean="0"/>
          </a:p>
          <a:p>
            <a:r>
              <a:rPr lang="en-US" dirty="0" smtClean="0"/>
              <a:t>lack </a:t>
            </a:r>
            <a:r>
              <a:rPr lang="en-US" dirty="0"/>
              <a:t>of responsibility (e.g., </a:t>
            </a:r>
            <a:r>
              <a:rPr lang="en-US" dirty="0" err="1" smtClean="0"/>
              <a:t>Seegers</a:t>
            </a:r>
            <a:r>
              <a:rPr lang="en-US" dirty="0"/>
              <a:t> </a:t>
            </a:r>
            <a:r>
              <a:rPr lang="en-US" dirty="0" smtClean="0"/>
              <a:t>&amp; </a:t>
            </a:r>
            <a:r>
              <a:rPr lang="en-US" dirty="0"/>
              <a:t>van </a:t>
            </a:r>
            <a:r>
              <a:rPr lang="en-US" dirty="0" err="1"/>
              <a:t>Elderen</a:t>
            </a:r>
            <a:r>
              <a:rPr lang="en-US" dirty="0"/>
              <a:t>, 1996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r>
              <a:rPr lang="en-US" dirty="0" smtClean="0"/>
              <a:t>These </a:t>
            </a:r>
            <a:r>
              <a:rPr lang="en-US" dirty="0"/>
              <a:t>factors have been found to have an effect </a:t>
            </a:r>
            <a:r>
              <a:rPr lang="en-US" dirty="0" smtClean="0"/>
              <a:t>on both </a:t>
            </a:r>
            <a:r>
              <a:rPr lang="en-US" dirty="0"/>
              <a:t>job satisfaction </a:t>
            </a:r>
            <a:r>
              <a:rPr lang="en-US" dirty="0" smtClean="0"/>
              <a:t>and </a:t>
            </a:r>
            <a:r>
              <a:rPr lang="en-US" dirty="0"/>
              <a:t>job </a:t>
            </a:r>
            <a:r>
              <a:rPr lang="en-US" dirty="0" smtClean="0"/>
              <a:t>performance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</a:t>
            </a:r>
            <a:r>
              <a:rPr lang="en-GB" dirty="0" err="1" smtClean="0"/>
              <a:t>orgnisational</a:t>
            </a:r>
            <a:r>
              <a:rPr lang="en-GB" dirty="0" smtClean="0"/>
              <a:t> stress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41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in sport can be conceived as an interaction </a:t>
            </a:r>
            <a:r>
              <a:rPr lang="en-US" dirty="0" smtClean="0"/>
              <a:t>between the </a:t>
            </a:r>
            <a:r>
              <a:rPr lang="en-US" dirty="0"/>
              <a:t>individual and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within which that </a:t>
            </a:r>
            <a:r>
              <a:rPr lang="en-US" dirty="0" smtClean="0"/>
              <a:t>individual is </a:t>
            </a:r>
            <a:r>
              <a:rPr lang="en-US" dirty="0"/>
              <a:t>operating.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sport…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65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067" y="1905000"/>
            <a:ext cx="7408333" cy="4221163"/>
          </a:xfrm>
        </p:spPr>
        <p:txBody>
          <a:bodyPr>
            <a:normAutofit/>
          </a:bodyPr>
          <a:lstStyle/>
          <a:p>
            <a:r>
              <a:rPr lang="en-US" dirty="0"/>
              <a:t>Jones (1990) defined stress as a state in which </a:t>
            </a:r>
            <a:r>
              <a:rPr lang="en-US" dirty="0" smtClean="0"/>
              <a:t>some demand </a:t>
            </a:r>
            <a:r>
              <a:rPr lang="en-US" dirty="0"/>
              <a:t>is placed on the individual, who is then required to react in </a:t>
            </a:r>
            <a:r>
              <a:rPr lang="en-US" dirty="0" smtClean="0"/>
              <a:t>some way </a:t>
            </a:r>
            <a:r>
              <a:rPr lang="en-US" dirty="0"/>
              <a:t>in order to be able to cope with the situation.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Organisational</a:t>
            </a:r>
            <a:r>
              <a:rPr lang="en-US" dirty="0" smtClean="0"/>
              <a:t> stress </a:t>
            </a:r>
            <a:r>
              <a:rPr lang="en-US" dirty="0"/>
              <a:t>can be defined </a:t>
            </a:r>
            <a:r>
              <a:rPr lang="en-US" dirty="0" smtClean="0"/>
              <a:t>as:</a:t>
            </a:r>
          </a:p>
          <a:p>
            <a:pPr marL="0" indent="0">
              <a:buNone/>
            </a:pPr>
            <a:r>
              <a:rPr lang="en-US" dirty="0" smtClean="0"/>
              <a:t>‘the </a:t>
            </a:r>
            <a:r>
              <a:rPr lang="en-US" dirty="0"/>
              <a:t>stress that is associated primarily </a:t>
            </a:r>
            <a:r>
              <a:rPr lang="en-US" dirty="0" smtClean="0"/>
              <a:t>and directly </a:t>
            </a:r>
            <a:r>
              <a:rPr lang="en-US" dirty="0"/>
              <a:t>with an individual’s appraisal of the structure and functioning </a:t>
            </a:r>
            <a:r>
              <a:rPr lang="en-US" dirty="0" smtClean="0"/>
              <a:t>of the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within which he/she is operating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	(Fletcher, </a:t>
            </a:r>
            <a:r>
              <a:rPr lang="en-US" dirty="0" err="1" smtClean="0"/>
              <a:t>Hanton</a:t>
            </a:r>
            <a:r>
              <a:rPr lang="en-US" dirty="0" smtClean="0"/>
              <a:t>, </a:t>
            </a:r>
            <a:r>
              <a:rPr lang="en-US" dirty="0" err="1" smtClean="0"/>
              <a:t>Mellalieu</a:t>
            </a:r>
            <a:r>
              <a:rPr lang="en-US" dirty="0" smtClean="0"/>
              <a:t> &amp; Neil, 2012)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Stress definition (</a:t>
            </a:r>
            <a:r>
              <a:rPr lang="en-GB" dirty="0"/>
              <a:t>a</a:t>
            </a:r>
            <a:r>
              <a:rPr lang="en-GB" dirty="0" smtClean="0"/>
              <a:t>nxiety lectures)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81200"/>
            <a:ext cx="7408333" cy="4144963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Scanlan</a:t>
            </a:r>
            <a:r>
              <a:rPr lang="en-US" dirty="0"/>
              <a:t> et al. (1991) found five major sources of stress </a:t>
            </a:r>
            <a:r>
              <a:rPr lang="en-US" dirty="0" smtClean="0"/>
              <a:t>in elite </a:t>
            </a:r>
            <a:r>
              <a:rPr lang="en-US" dirty="0"/>
              <a:t>figure skaters: </a:t>
            </a:r>
            <a:endParaRPr lang="en-US" dirty="0" smtClean="0"/>
          </a:p>
          <a:p>
            <a:pPr lvl="1"/>
            <a:r>
              <a:rPr lang="en-US" dirty="0" smtClean="0"/>
              <a:t>negative </a:t>
            </a:r>
            <a:r>
              <a:rPr lang="en-US" dirty="0"/>
              <a:t>aspects of competition (e.g., worries </a:t>
            </a:r>
            <a:r>
              <a:rPr lang="en-US" dirty="0" smtClean="0"/>
              <a:t>about the </a:t>
            </a:r>
            <a:r>
              <a:rPr lang="en-US" dirty="0"/>
              <a:t>competition), </a:t>
            </a:r>
            <a:endParaRPr lang="en-US" dirty="0" smtClean="0"/>
          </a:p>
          <a:p>
            <a:pPr lvl="1"/>
            <a:r>
              <a:rPr lang="en-US" dirty="0" smtClean="0"/>
              <a:t>negative </a:t>
            </a:r>
            <a:r>
              <a:rPr lang="en-US" dirty="0"/>
              <a:t>significant-other relationships (e.g., </a:t>
            </a:r>
            <a:r>
              <a:rPr lang="en-US" dirty="0" smtClean="0"/>
              <a:t>interpersonal conflict</a:t>
            </a:r>
            <a:r>
              <a:rPr lang="en-US" dirty="0"/>
              <a:t>, skating conflicts</a:t>
            </a:r>
            <a:r>
              <a:rPr lang="en-US" dirty="0" smtClean="0"/>
              <a:t>) </a:t>
            </a:r>
          </a:p>
          <a:p>
            <a:pPr lvl="1"/>
            <a:r>
              <a:rPr lang="en-US" dirty="0" smtClean="0"/>
              <a:t>demands</a:t>
            </a:r>
            <a:r>
              <a:rPr lang="en-US" dirty="0"/>
              <a:t>/costs of skating (e.g., </a:t>
            </a:r>
            <a:r>
              <a:rPr lang="en-US" dirty="0" smtClean="0"/>
              <a:t>financial demands</a:t>
            </a:r>
            <a:r>
              <a:rPr lang="en-US" dirty="0"/>
              <a:t>, time demands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personal </a:t>
            </a:r>
            <a:r>
              <a:rPr lang="en-US" dirty="0"/>
              <a:t>struggles (e.g., physical/mental difficulties</a:t>
            </a:r>
            <a:r>
              <a:rPr lang="en-US" dirty="0" smtClean="0"/>
              <a:t>, self</a:t>
            </a:r>
            <a:r>
              <a:rPr lang="en-US" dirty="0"/>
              <a:t>-doubts about talent</a:t>
            </a:r>
            <a:r>
              <a:rPr lang="en-US" dirty="0" smtClean="0"/>
              <a:t>) </a:t>
            </a:r>
          </a:p>
          <a:p>
            <a:pPr lvl="1"/>
            <a:r>
              <a:rPr lang="en-US" dirty="0" smtClean="0"/>
              <a:t>traumatic </a:t>
            </a:r>
            <a:r>
              <a:rPr lang="en-US" dirty="0"/>
              <a:t>experiences (e.g., </a:t>
            </a:r>
            <a:r>
              <a:rPr lang="en-US" dirty="0" smtClean="0"/>
              <a:t>family disturbances</a:t>
            </a:r>
            <a:r>
              <a:rPr lang="en-US" dirty="0"/>
              <a:t>, death of a significant other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Gould </a:t>
            </a:r>
            <a:r>
              <a:rPr lang="en-US" dirty="0"/>
              <a:t>et al. (1993) study </a:t>
            </a:r>
            <a:r>
              <a:rPr lang="en-US" dirty="0" smtClean="0"/>
              <a:t>of national </a:t>
            </a:r>
            <a:r>
              <a:rPr lang="en-US" dirty="0"/>
              <a:t>champion figure skaters revealed similar sources of stress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studies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548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9800"/>
            <a:ext cx="7408333" cy="3916363"/>
          </a:xfrm>
        </p:spPr>
        <p:txBody>
          <a:bodyPr>
            <a:normAutofit/>
          </a:bodyPr>
          <a:lstStyle/>
          <a:p>
            <a:r>
              <a:rPr lang="en-US" dirty="0"/>
              <a:t>I</a:t>
            </a:r>
            <a:r>
              <a:rPr lang="en-US" dirty="0" smtClean="0"/>
              <a:t>ssues that </a:t>
            </a:r>
            <a:r>
              <a:rPr lang="en-US" dirty="0"/>
              <a:t>are not normally directly related to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</a:t>
            </a:r>
            <a:r>
              <a:rPr lang="en-US" dirty="0" smtClean="0"/>
              <a:t>parents, school</a:t>
            </a:r>
            <a:r>
              <a:rPr lang="en-US" dirty="0"/>
              <a:t>) are not viewed as potential sources of </a:t>
            </a:r>
            <a:r>
              <a:rPr lang="en-US" dirty="0" err="1" smtClean="0"/>
              <a:t>organisational</a:t>
            </a:r>
            <a:r>
              <a:rPr lang="en-US" dirty="0" smtClean="0"/>
              <a:t> stress (although </a:t>
            </a:r>
            <a:r>
              <a:rPr lang="en-US" dirty="0"/>
              <a:t>they might be sources of stress).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However</a:t>
            </a:r>
            <a:r>
              <a:rPr lang="en-US" dirty="0"/>
              <a:t>, those issues that </a:t>
            </a:r>
            <a:r>
              <a:rPr lang="en-US" dirty="0" smtClean="0"/>
              <a:t>are directly </a:t>
            </a:r>
            <a:r>
              <a:rPr lang="en-US" dirty="0"/>
              <a:t>related to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coaches, selection </a:t>
            </a:r>
            <a:r>
              <a:rPr lang="en-US" dirty="0" smtClean="0"/>
              <a:t>criteria) are </a:t>
            </a:r>
            <a:r>
              <a:rPr lang="en-US" dirty="0"/>
              <a:t>viewed as potential sources of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sources of O.S.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506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28800"/>
            <a:ext cx="7408333" cy="47244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Research </a:t>
            </a:r>
            <a:r>
              <a:rPr lang="en-GB" dirty="0"/>
              <a:t>has proposed a framework of 5 key organisational themes (Fletcher et al. 2006).</a:t>
            </a:r>
            <a:endParaRPr lang="en-US" dirty="0"/>
          </a:p>
          <a:p>
            <a:pPr lvl="1"/>
            <a:r>
              <a:rPr lang="en-GB" dirty="0"/>
              <a:t>Factors Intrinsic to sport – Training environment, Travel, Accommodation</a:t>
            </a:r>
            <a:endParaRPr lang="en-US" dirty="0"/>
          </a:p>
          <a:p>
            <a:pPr lvl="1"/>
            <a:r>
              <a:rPr lang="en-GB" dirty="0"/>
              <a:t>Roles in Sport Organisations – Role conflict, Ambiguity</a:t>
            </a:r>
            <a:endParaRPr lang="en-US" dirty="0"/>
          </a:p>
          <a:p>
            <a:pPr lvl="1"/>
            <a:r>
              <a:rPr lang="en-GB" dirty="0"/>
              <a:t>Organisational Structure &amp; Climate – Cultural and Political Issues</a:t>
            </a:r>
            <a:endParaRPr lang="en-US" dirty="0"/>
          </a:p>
          <a:p>
            <a:pPr lvl="1"/>
            <a:r>
              <a:rPr lang="en-GB" dirty="0"/>
              <a:t>Sport Relationships and Interpersonal Demands – Lack of Social Support.</a:t>
            </a:r>
            <a:endParaRPr lang="en-US" dirty="0"/>
          </a:p>
          <a:p>
            <a:pPr lvl="1"/>
            <a:r>
              <a:rPr lang="en-GB" dirty="0"/>
              <a:t>Athletic Career and Performance development issues – Position insecurity, Career progressions, Income, Funding</a:t>
            </a:r>
            <a:r>
              <a:rPr lang="en-GB" dirty="0" smtClean="0"/>
              <a:t>.</a:t>
            </a:r>
          </a:p>
          <a:p>
            <a:pPr marL="301943" lvl="1" indent="0">
              <a:buNone/>
            </a:pPr>
            <a:endParaRPr lang="en-US" dirty="0"/>
          </a:p>
          <a:p>
            <a:r>
              <a:rPr lang="en-GB" dirty="0"/>
              <a:t>Understanding organisational stressors is thought to be imperative due to its disruptive nature towards athletic performance.   </a:t>
            </a:r>
            <a:endParaRPr lang="en-GB" dirty="0" smtClean="0"/>
          </a:p>
          <a:p>
            <a:r>
              <a:rPr lang="en-GB" dirty="0" smtClean="0"/>
              <a:t>Contemporary </a:t>
            </a:r>
            <a:r>
              <a:rPr lang="en-GB" dirty="0"/>
              <a:t>evidence proposes that organisational stressors currently have the strongest influence upon athletic performance (Fletcher et al</a:t>
            </a:r>
            <a:r>
              <a:rPr lang="en-GB" dirty="0" smtClean="0"/>
              <a:t>., </a:t>
            </a:r>
            <a:r>
              <a:rPr lang="en-GB" dirty="0"/>
              <a:t>2012).</a:t>
            </a: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Organisational stressors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129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133600"/>
            <a:ext cx="7408333" cy="434339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Studies examining sources</a:t>
            </a:r>
            <a:r>
              <a:rPr lang="en-US" dirty="0"/>
              <a:t> </a:t>
            </a:r>
            <a:r>
              <a:rPr lang="en-US" dirty="0" smtClean="0"/>
              <a:t>of </a:t>
            </a:r>
            <a:r>
              <a:rPr lang="en-US" dirty="0"/>
              <a:t>stress are valuable in that they encompass a wide spectrum of </a:t>
            </a:r>
            <a:r>
              <a:rPr lang="en-US" dirty="0" smtClean="0"/>
              <a:t>athletes’ stressful </a:t>
            </a:r>
            <a:r>
              <a:rPr lang="en-US" dirty="0"/>
              <a:t>experiences, </a:t>
            </a:r>
            <a:endParaRPr lang="en-US" dirty="0" smtClean="0"/>
          </a:p>
          <a:p>
            <a:pPr lvl="1"/>
            <a:r>
              <a:rPr lang="en-US" dirty="0"/>
              <a:t>O</a:t>
            </a:r>
            <a:r>
              <a:rPr lang="en-US" dirty="0" smtClean="0"/>
              <a:t>ften </a:t>
            </a:r>
            <a:r>
              <a:rPr lang="en-US" dirty="0"/>
              <a:t>do not necessarily investigate the </a:t>
            </a:r>
            <a:r>
              <a:rPr lang="en-US" dirty="0" smtClean="0"/>
              <a:t>origins of </a:t>
            </a:r>
            <a:r>
              <a:rPr lang="en-US" dirty="0"/>
              <a:t>these stressors. </a:t>
            </a:r>
            <a:endParaRPr lang="en-US" dirty="0" smtClean="0"/>
          </a:p>
          <a:p>
            <a:r>
              <a:rPr lang="en-US" dirty="0"/>
              <a:t>S</a:t>
            </a:r>
            <a:r>
              <a:rPr lang="en-US" dirty="0" smtClean="0"/>
              <a:t>ome </a:t>
            </a:r>
            <a:r>
              <a:rPr lang="en-US" dirty="0"/>
              <a:t>of these stressors </a:t>
            </a:r>
            <a:r>
              <a:rPr lang="en-US" dirty="0" smtClean="0"/>
              <a:t>are </a:t>
            </a:r>
            <a:r>
              <a:rPr lang="en-US" dirty="0"/>
              <a:t>beyond the </a:t>
            </a:r>
            <a:r>
              <a:rPr lang="en-US" dirty="0" smtClean="0"/>
              <a:t>level of </a:t>
            </a:r>
            <a:r>
              <a:rPr lang="en-US" dirty="0"/>
              <a:t>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family disturbances</a:t>
            </a:r>
            <a:r>
              <a:rPr lang="en-US" dirty="0" smtClean="0"/>
              <a:t>)</a:t>
            </a:r>
          </a:p>
          <a:p>
            <a:r>
              <a:rPr lang="en-US" dirty="0" smtClean="0"/>
              <a:t>E.g. a </a:t>
            </a:r>
            <a:r>
              <a:rPr lang="en-US" dirty="0"/>
              <a:t>negative relationship between two team-mates might </a:t>
            </a:r>
            <a:r>
              <a:rPr lang="en-US" dirty="0" smtClean="0"/>
              <a:t>well be </a:t>
            </a:r>
            <a:r>
              <a:rPr lang="en-US" dirty="0"/>
              <a:t>caused or exacerbated by the situation in which they have been </a:t>
            </a:r>
            <a:r>
              <a:rPr lang="en-US" dirty="0" smtClean="0"/>
              <a:t>placed within </a:t>
            </a:r>
            <a:r>
              <a:rPr lang="en-US" dirty="0"/>
              <a:t>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living together for a long time at a </a:t>
            </a:r>
            <a:r>
              <a:rPr lang="en-US" dirty="0" smtClean="0"/>
              <a:t>residential national </a:t>
            </a:r>
            <a:r>
              <a:rPr lang="en-US" dirty="0"/>
              <a:t>training center).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Lack of research regarding origins of stressors…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1925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O</a:t>
            </a:r>
            <a:r>
              <a:rPr lang="en-US" dirty="0" err="1" smtClean="0"/>
              <a:t>rganisational</a:t>
            </a:r>
            <a:r>
              <a:rPr lang="en-US" dirty="0" smtClean="0"/>
              <a:t> </a:t>
            </a:r>
            <a:r>
              <a:rPr lang="en-US" dirty="0"/>
              <a:t>factors might play an </a:t>
            </a:r>
            <a:r>
              <a:rPr lang="en-US" dirty="0" smtClean="0"/>
              <a:t>important part </a:t>
            </a:r>
            <a:r>
              <a:rPr lang="en-US" dirty="0"/>
              <a:t>in athletes’ preparation for </a:t>
            </a:r>
            <a:r>
              <a:rPr lang="en-US" dirty="0" smtClean="0"/>
              <a:t>competition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9553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 categories of organisational stressors encountered by sports performers…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Leadership and personnel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Cultural and team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Logistical and environmental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Performance and personal issues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Arnold and Fletcher (2012)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439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76200"/>
            <a:ext cx="8001000" cy="662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1105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52600"/>
            <a:ext cx="7408333" cy="43735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For TWO of your chosen subcategories from EACH of the following categories (8 in total)</a:t>
            </a:r>
          </a:p>
          <a:p>
            <a:r>
              <a:rPr lang="en-GB" b="1" dirty="0" smtClean="0"/>
              <a:t>Leadership </a:t>
            </a:r>
            <a:r>
              <a:rPr lang="en-GB" b="1" dirty="0"/>
              <a:t>and personnel </a:t>
            </a:r>
            <a:r>
              <a:rPr lang="en-GB" b="1" dirty="0" smtClean="0"/>
              <a:t>issues (choice from 9)</a:t>
            </a:r>
            <a:endParaRPr lang="en-GB" b="1" dirty="0"/>
          </a:p>
          <a:p>
            <a:r>
              <a:rPr lang="en-GB" b="1" dirty="0"/>
              <a:t>Cultural and team </a:t>
            </a:r>
            <a:r>
              <a:rPr lang="en-GB" b="1" dirty="0" smtClean="0"/>
              <a:t>issues (choice from 7)</a:t>
            </a:r>
            <a:endParaRPr lang="en-GB" b="1" dirty="0"/>
          </a:p>
          <a:p>
            <a:r>
              <a:rPr lang="en-GB" b="1" dirty="0"/>
              <a:t>Logistical and environmental </a:t>
            </a:r>
            <a:r>
              <a:rPr lang="en-GB" b="1" dirty="0" smtClean="0"/>
              <a:t>issues (choice from 11)</a:t>
            </a:r>
            <a:endParaRPr lang="en-GB" b="1" dirty="0"/>
          </a:p>
          <a:p>
            <a:r>
              <a:rPr lang="en-GB" b="1" dirty="0"/>
              <a:t>Performance and personal </a:t>
            </a:r>
            <a:r>
              <a:rPr lang="en-GB" b="1" dirty="0" smtClean="0"/>
              <a:t>issues (choice from 4)</a:t>
            </a:r>
            <a:endParaRPr lang="en-US" b="1" dirty="0"/>
          </a:p>
          <a:p>
            <a:pPr marL="457200" indent="-457200">
              <a:buAutoNum type="arabicPeriod"/>
            </a:pPr>
            <a:r>
              <a:rPr lang="en-GB" dirty="0" smtClean="0"/>
              <a:t>Identify a case study where there has been an issue for the individual athlete or team member. Provide examples (e.g. from media / biographical account / research evidence or quote)</a:t>
            </a:r>
          </a:p>
          <a:p>
            <a:pPr marL="457200" indent="-457200">
              <a:buAutoNum type="arabicPeriod"/>
            </a:pPr>
            <a:r>
              <a:rPr lang="en-GB" dirty="0" smtClean="0"/>
              <a:t>Explain how this was an issue for those concerned.</a:t>
            </a:r>
          </a:p>
          <a:p>
            <a:pPr marL="457200" indent="-457200">
              <a:buAutoNum type="arabicPeriod"/>
            </a:pPr>
            <a:r>
              <a:rPr lang="en-GB" dirty="0" smtClean="0"/>
              <a:t>Identify a hypothetical way/s in which this situation could be improved (if you were the sport psychologist / involved in the coaching set up).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488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05000"/>
            <a:ext cx="7408333" cy="42211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E.g. coach’s behavior incongruent with an </a:t>
            </a:r>
            <a:r>
              <a:rPr lang="en-US" dirty="0"/>
              <a:t>athlete’s expectations of how they should act in certain situations:</a:t>
            </a:r>
          </a:p>
          <a:p>
            <a:endParaRPr lang="en-US" dirty="0" smtClean="0"/>
          </a:p>
          <a:p>
            <a:r>
              <a:rPr lang="en-US" dirty="0" smtClean="0"/>
              <a:t>There </a:t>
            </a:r>
            <a:r>
              <a:rPr lang="en-US" dirty="0"/>
              <a:t>was a bit of clash of personalities. I went to do this move and I didn’t </a:t>
            </a:r>
            <a:r>
              <a:rPr lang="en-US" dirty="0" smtClean="0"/>
              <a:t>do it </a:t>
            </a:r>
            <a:r>
              <a:rPr lang="en-US" dirty="0"/>
              <a:t>basically. I sort of kicked out at the last minute and nearly broke my neck. </a:t>
            </a:r>
            <a:r>
              <a:rPr lang="en-US" dirty="0" smtClean="0"/>
              <a:t>It really </a:t>
            </a:r>
            <a:r>
              <a:rPr lang="en-US" dirty="0"/>
              <a:t>freaked me out. . . . You know, heart beating and things like that and </a:t>
            </a:r>
            <a:r>
              <a:rPr lang="en-US" dirty="0" smtClean="0"/>
              <a:t>this coach </a:t>
            </a:r>
            <a:r>
              <a:rPr lang="en-US" dirty="0"/>
              <a:t>sat and laughed and thought it was hilarious. . . . I wasn’t happy </a:t>
            </a:r>
            <a:r>
              <a:rPr lang="en-US" dirty="0" smtClean="0"/>
              <a:t>with the </a:t>
            </a:r>
            <a:r>
              <a:rPr lang="en-US" dirty="0"/>
              <a:t>way she dealt with it. </a:t>
            </a:r>
            <a:endParaRPr lang="en-US" dirty="0" smtClean="0"/>
          </a:p>
          <a:p>
            <a:pPr marL="627063" lvl="2" indent="0">
              <a:buNone/>
            </a:pPr>
            <a:r>
              <a:rPr lang="en-US" dirty="0" smtClean="0"/>
              <a:t>(</a:t>
            </a:r>
            <a:r>
              <a:rPr lang="en-US" dirty="0"/>
              <a:t>Fletcher &amp; </a:t>
            </a:r>
            <a:r>
              <a:rPr lang="en-US" dirty="0" err="1"/>
              <a:t>Hanton</a:t>
            </a:r>
            <a:r>
              <a:rPr lang="en-US" dirty="0"/>
              <a:t>, 2003b, p. 187)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Leadership and personnel issues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682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E.g. teammates</a:t>
            </a:r>
            <a:r>
              <a:rPr lang="en-US" dirty="0"/>
              <a:t>’ behaviors and interactions </a:t>
            </a:r>
            <a:r>
              <a:rPr lang="en-US" dirty="0" smtClean="0"/>
              <a:t>creating an </a:t>
            </a:r>
            <a:r>
              <a:rPr lang="en-US" dirty="0"/>
              <a:t>undesirable training environment:</a:t>
            </a:r>
          </a:p>
          <a:p>
            <a:endParaRPr lang="en-US" dirty="0" smtClean="0"/>
          </a:p>
          <a:p>
            <a:r>
              <a:rPr lang="en-US" dirty="0" smtClean="0"/>
              <a:t>They </a:t>
            </a:r>
            <a:r>
              <a:rPr lang="en-US" dirty="0"/>
              <a:t>[skating peers] made it difficult to practice; they played mind </a:t>
            </a:r>
            <a:r>
              <a:rPr lang="en-US" dirty="0" smtClean="0"/>
              <a:t>games with </a:t>
            </a:r>
            <a:r>
              <a:rPr lang="en-US" dirty="0"/>
              <a:t>you. . . . This one girl one day came in and she was just obnoxious, </a:t>
            </a:r>
            <a:r>
              <a:rPr lang="en-US" dirty="0" smtClean="0"/>
              <a:t>evil, rotten</a:t>
            </a:r>
            <a:r>
              <a:rPr lang="en-US" dirty="0"/>
              <a:t>, basically a witch. . . . You just hear all these little rumors that </a:t>
            </a:r>
            <a:r>
              <a:rPr lang="en-US" dirty="0" smtClean="0"/>
              <a:t>were started </a:t>
            </a:r>
            <a:r>
              <a:rPr lang="en-US" dirty="0"/>
              <a:t>about you. </a:t>
            </a:r>
            <a:endParaRPr lang="en-US" dirty="0" smtClean="0"/>
          </a:p>
          <a:p>
            <a:pPr marL="627063" lvl="2" indent="0">
              <a:buNone/>
            </a:pPr>
            <a:r>
              <a:rPr lang="en-US" dirty="0" smtClean="0"/>
              <a:t>(</a:t>
            </a:r>
            <a:r>
              <a:rPr lang="en-US" dirty="0" err="1"/>
              <a:t>Scanlan</a:t>
            </a:r>
            <a:r>
              <a:rPr lang="en-US" dirty="0"/>
              <a:t>, Stein, &amp; </a:t>
            </a:r>
            <a:r>
              <a:rPr lang="en-US" dirty="0" err="1"/>
              <a:t>Ravizza</a:t>
            </a:r>
            <a:r>
              <a:rPr lang="en-US" dirty="0"/>
              <a:t>, 1991, p. 113)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and team issues</a:t>
            </a:r>
          </a:p>
        </p:txBody>
      </p:sp>
    </p:spTree>
    <p:extLst>
      <p:ext uri="{BB962C8B-B14F-4D97-AF65-F5344CB8AC3E}">
        <p14:creationId xmlns:p14="http://schemas.microsoft.com/office/powerpoint/2010/main" val="5924488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676400"/>
            <a:ext cx="7408333" cy="4449763"/>
          </a:xfrm>
        </p:spPr>
        <p:txBody>
          <a:bodyPr>
            <a:normAutofit/>
          </a:bodyPr>
          <a:lstStyle/>
          <a:p>
            <a:r>
              <a:rPr lang="en-US" dirty="0" smtClean="0"/>
              <a:t>E.g. perceived </a:t>
            </a:r>
            <a:r>
              <a:rPr lang="en-US" dirty="0"/>
              <a:t>unfairness in the </a:t>
            </a:r>
            <a:r>
              <a:rPr lang="en-US" dirty="0" smtClean="0"/>
              <a:t>selection process </a:t>
            </a:r>
            <a:r>
              <a:rPr lang="en-US" dirty="0"/>
              <a:t>can create considerable frustration for sport performers:</a:t>
            </a:r>
          </a:p>
          <a:p>
            <a:endParaRPr lang="en-US" dirty="0" smtClean="0"/>
          </a:p>
          <a:p>
            <a:r>
              <a:rPr lang="en-US" dirty="0" smtClean="0"/>
              <a:t>I </a:t>
            </a:r>
            <a:r>
              <a:rPr lang="en-US" dirty="0"/>
              <a:t>was just like, well, what’s the point? You know who you want to take, </a:t>
            </a:r>
            <a:r>
              <a:rPr lang="en-US" dirty="0" smtClean="0"/>
              <a:t>you know </a:t>
            </a:r>
            <a:r>
              <a:rPr lang="en-US" dirty="0"/>
              <a:t>who’s going to go, you know where you want them to be ranked, </a:t>
            </a:r>
            <a:r>
              <a:rPr lang="en-US" dirty="0" smtClean="0"/>
              <a:t>so therefore </a:t>
            </a:r>
            <a:r>
              <a:rPr lang="en-US" dirty="0"/>
              <a:t>you fix it. So why am I going through this? Why can’t I do my </a:t>
            </a:r>
            <a:r>
              <a:rPr lang="en-US" dirty="0" smtClean="0"/>
              <a:t>normal training </a:t>
            </a:r>
            <a:r>
              <a:rPr lang="en-US" dirty="0"/>
              <a:t>to make me compete well at the competition instead of having </a:t>
            </a:r>
            <a:r>
              <a:rPr lang="en-US" dirty="0" smtClean="0"/>
              <a:t>these stupid </a:t>
            </a:r>
            <a:r>
              <a:rPr lang="en-US" dirty="0"/>
              <a:t>f***</a:t>
            </a:r>
            <a:r>
              <a:rPr lang="en-US" dirty="0" err="1"/>
              <a:t>ing</a:t>
            </a:r>
            <a:r>
              <a:rPr lang="en-US" dirty="0"/>
              <a:t> trial things. </a:t>
            </a:r>
            <a:r>
              <a:rPr lang="en-US" dirty="0" smtClean="0"/>
              <a:t>				(</a:t>
            </a:r>
            <a:r>
              <a:rPr lang="en-US" dirty="0"/>
              <a:t>Woodman &amp; Hardy, 2001a, p. 215)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Logistical and environmental issues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0795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981200"/>
            <a:ext cx="7408333" cy="4144963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E.g. importance </a:t>
            </a:r>
            <a:r>
              <a:rPr lang="en-US" dirty="0"/>
              <a:t>on diet and comment on body </a:t>
            </a:r>
            <a:r>
              <a:rPr lang="en-US" dirty="0" smtClean="0"/>
              <a:t>weight: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should do a whole story on weight in figure skating; it is such an </a:t>
            </a:r>
            <a:r>
              <a:rPr lang="en-US" dirty="0" smtClean="0"/>
              <a:t>appearance sport</a:t>
            </a:r>
            <a:r>
              <a:rPr lang="en-US" dirty="0"/>
              <a:t>. You have to go up there with barely anything on. . . . It’s not </a:t>
            </a:r>
            <a:r>
              <a:rPr lang="en-US" dirty="0" smtClean="0"/>
              <a:t>like I’m </a:t>
            </a:r>
            <a:r>
              <a:rPr lang="en-US" dirty="0"/>
              <a:t>really skinny or anything, but I’m definitely aware of it. I mean I </a:t>
            </a:r>
            <a:r>
              <a:rPr lang="en-US" dirty="0" smtClean="0"/>
              <a:t>have dreams </a:t>
            </a:r>
            <a:r>
              <a:rPr lang="en-US" dirty="0"/>
              <a:t>about it sometimes. So it’s hard having people look at my thigh </a:t>
            </a:r>
            <a:r>
              <a:rPr lang="en-US" dirty="0" smtClean="0"/>
              <a:t>and saying</a:t>
            </a:r>
            <a:r>
              <a:rPr lang="en-US" dirty="0"/>
              <a:t>, “Oops, she’s an eighth of an inch bigger” or something. It’s hard. . . </a:t>
            </a:r>
            <a:r>
              <a:rPr lang="en-US" dirty="0" smtClean="0"/>
              <a:t>.Weight </a:t>
            </a:r>
            <a:r>
              <a:rPr lang="en-US" dirty="0"/>
              <a:t>is continually on my mind. I am never, never allowed to be on a vacation.</a:t>
            </a:r>
          </a:p>
          <a:p>
            <a:pPr marL="0" indent="0">
              <a:buNone/>
            </a:pPr>
            <a:r>
              <a:rPr lang="en-US" dirty="0" smtClean="0"/>
              <a:t>		(</a:t>
            </a:r>
            <a:r>
              <a:rPr lang="en-US" dirty="0"/>
              <a:t>Gould, Jackson, &amp; Finch, 1993, p. 149)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and personal issues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80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the organisational issues (potential stressors) which surrounded the Olympics in Rio (2016)</a:t>
            </a:r>
            <a:r>
              <a:rPr lang="en-US" dirty="0" smtClean="0"/>
              <a:t>….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9547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676400"/>
            <a:ext cx="7408333" cy="487680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Competitive stress</a:t>
            </a:r>
            <a:r>
              <a:rPr lang="en-GB" dirty="0"/>
              <a:t>ors</a:t>
            </a:r>
            <a:endParaRPr lang="en-US" dirty="0"/>
          </a:p>
          <a:p>
            <a:r>
              <a:rPr lang="en-GB" dirty="0"/>
              <a:t>Defined as </a:t>
            </a:r>
            <a:r>
              <a:rPr lang="en-GB" i="1" dirty="0"/>
              <a:t>“an </a:t>
            </a:r>
            <a:r>
              <a:rPr lang="en-GB" i="1" dirty="0" err="1"/>
              <a:t>ongoing</a:t>
            </a:r>
            <a:r>
              <a:rPr lang="en-GB" i="1" dirty="0"/>
              <a:t> transaction between an individual and the environmental demands associated primarily and directly with competitive performance</a:t>
            </a:r>
            <a:r>
              <a:rPr lang="en-GB" dirty="0"/>
              <a:t> (Fletcher et al. 2006).  </a:t>
            </a:r>
            <a:endParaRPr lang="en-GB" dirty="0" smtClean="0"/>
          </a:p>
          <a:p>
            <a:r>
              <a:rPr lang="en-GB" dirty="0" smtClean="0"/>
              <a:t>Therefore</a:t>
            </a:r>
            <a:r>
              <a:rPr lang="en-GB" dirty="0"/>
              <a:t>, only stressors directly related to competitive performance are named competitive stressors (e.g. opponents; </a:t>
            </a:r>
            <a:r>
              <a:rPr lang="en-GB" dirty="0" err="1"/>
              <a:t>Hanton</a:t>
            </a:r>
            <a:r>
              <a:rPr lang="en-GB" dirty="0"/>
              <a:t> et al. 2005).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Examples </a:t>
            </a:r>
            <a:r>
              <a:rPr lang="en-GB" dirty="0"/>
              <a:t>include:</a:t>
            </a:r>
            <a:endParaRPr lang="en-US" dirty="0"/>
          </a:p>
          <a:p>
            <a:pPr lvl="0"/>
            <a:r>
              <a:rPr lang="en-GB" dirty="0"/>
              <a:t>Injury (Nicholls, Holt, </a:t>
            </a:r>
            <a:r>
              <a:rPr lang="en-GB" dirty="0" err="1"/>
              <a:t>Polman</a:t>
            </a:r>
            <a:r>
              <a:rPr lang="en-GB" dirty="0"/>
              <a:t>, &amp; Bloomfield, 2006)</a:t>
            </a:r>
            <a:endParaRPr lang="en-US" dirty="0"/>
          </a:p>
          <a:p>
            <a:pPr lvl="0"/>
            <a:r>
              <a:rPr lang="en-GB" dirty="0"/>
              <a:t>Preparation for competition (</a:t>
            </a:r>
            <a:r>
              <a:rPr lang="en-GB" dirty="0" err="1"/>
              <a:t>Hanton</a:t>
            </a:r>
            <a:r>
              <a:rPr lang="en-GB" dirty="0"/>
              <a:t> et al. 2005)</a:t>
            </a:r>
            <a:endParaRPr lang="en-US" dirty="0"/>
          </a:p>
          <a:p>
            <a:pPr lvl="0"/>
            <a:r>
              <a:rPr lang="en-GB" dirty="0"/>
              <a:t>Pressure (McKay et al. 2008)</a:t>
            </a:r>
            <a:endParaRPr lang="en-US" dirty="0"/>
          </a:p>
          <a:p>
            <a:pPr lvl="0"/>
            <a:r>
              <a:rPr lang="en-GB" dirty="0"/>
              <a:t>Opponents (Nicholls et al. 2006)</a:t>
            </a:r>
            <a:endParaRPr lang="en-US" dirty="0"/>
          </a:p>
          <a:p>
            <a:pPr lvl="0"/>
            <a:r>
              <a:rPr lang="en-GB" dirty="0"/>
              <a:t>Technique issues (</a:t>
            </a:r>
            <a:r>
              <a:rPr lang="en-GB" dirty="0" err="1"/>
              <a:t>Thelwell</a:t>
            </a:r>
            <a:r>
              <a:rPr lang="en-GB" dirty="0"/>
              <a:t>, Weston &amp; </a:t>
            </a:r>
            <a:r>
              <a:rPr lang="en-GB" dirty="0" err="1"/>
              <a:t>Greenlees</a:t>
            </a:r>
            <a:r>
              <a:rPr lang="en-GB" dirty="0"/>
              <a:t>, 2007</a:t>
            </a:r>
            <a:r>
              <a:rPr lang="en-GB" dirty="0" smtClean="0"/>
              <a:t>)</a:t>
            </a:r>
          </a:p>
          <a:p>
            <a:pPr lvl="0"/>
            <a:endParaRPr lang="en-US" dirty="0"/>
          </a:p>
          <a:p>
            <a:r>
              <a:rPr lang="en-GB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emotional 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response to an opponent was in the World Cup Final between France and Italy where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Zinedine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Zidane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head butted the Italian centre back,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Materrazi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 Although</a:t>
            </a:r>
            <a:r>
              <a:rPr lang="en-GB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, it 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is no doubt that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Zidane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was provoked, the environment, occasion and events leading up to the incident would inevitably influence the coping mechanism he chose. </a:t>
            </a:r>
            <a:endParaRPr lang="en-GB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www.youtube.com/watch?v=zAjWi663kXc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stress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8633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819400"/>
            <a:ext cx="7408333" cy="3306763"/>
          </a:xfrm>
        </p:spPr>
        <p:txBody>
          <a:bodyPr>
            <a:normAutofit fontScale="85000" lnSpcReduction="10000"/>
          </a:bodyPr>
          <a:lstStyle/>
          <a:p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As well as competition stressors, recent research has shown strong support proposing organisational stressors to exert a greater effect on performance in comparison to competitive stressors (Fletcher &amp; 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Hanton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, 2003).  </a:t>
            </a:r>
            <a:endParaRPr lang="en-GB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en-GB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athletes 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across a range of sports will report similar competition stressors, however a wider variety of organisational stressors. This is because organisational environments vary hugely across sports whereas competition stressors are homogenous in nature. (</a:t>
            </a:r>
            <a:r>
              <a:rPr lang="en-GB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Mellalieu</a:t>
            </a:r>
            <a:r>
              <a:rPr lang="en-GB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et al. 2009).</a:t>
            </a:r>
            <a:endParaRPr lang="en-US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1423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conception of stress aside, </a:t>
            </a:r>
            <a:r>
              <a:rPr lang="en-US" dirty="0" smtClean="0"/>
              <a:t>concerns exist </a:t>
            </a:r>
            <a:r>
              <a:rPr lang="en-US" dirty="0"/>
              <a:t>regarding the research that has </a:t>
            </a:r>
            <a:r>
              <a:rPr lang="en-US" dirty="0" smtClean="0"/>
              <a:t>examined the </a:t>
            </a:r>
            <a:r>
              <a:rPr lang="en-US" dirty="0"/>
              <a:t>stressors experienced by performers. </a:t>
            </a:r>
            <a:endParaRPr lang="en-US" dirty="0" smtClean="0"/>
          </a:p>
          <a:p>
            <a:r>
              <a:rPr lang="en-US" dirty="0" smtClean="0"/>
              <a:t>Specifically, some </a:t>
            </a:r>
            <a:r>
              <a:rPr lang="en-US" dirty="0"/>
              <a:t>investigators have not considered the origin </a:t>
            </a:r>
            <a:r>
              <a:rPr lang="en-US" dirty="0" smtClean="0"/>
              <a:t>of these </a:t>
            </a:r>
            <a:r>
              <a:rPr lang="en-US" dirty="0"/>
              <a:t>demands – that is, whether they emanate </a:t>
            </a:r>
            <a:r>
              <a:rPr lang="en-US" dirty="0" smtClean="0"/>
              <a:t>from competitive </a:t>
            </a:r>
            <a:r>
              <a:rPr lang="en-US" dirty="0"/>
              <a:t>or organizational sources (Fletcher et al</a:t>
            </a:r>
            <a:r>
              <a:rPr lang="en-US" dirty="0" smtClean="0"/>
              <a:t>., 2006</a:t>
            </a:r>
            <a:r>
              <a:rPr lang="en-US" dirty="0"/>
              <a:t>; Woodman &amp; Hardy, 2001b).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with research in the area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0024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For </a:t>
            </a:r>
            <a:r>
              <a:rPr lang="en-US" dirty="0" smtClean="0"/>
              <a:t>example, issues </a:t>
            </a:r>
            <a:r>
              <a:rPr lang="en-US" dirty="0"/>
              <a:t>that are not normally related to </a:t>
            </a:r>
            <a:r>
              <a:rPr lang="en-US" dirty="0" smtClean="0"/>
              <a:t>sports performance </a:t>
            </a:r>
            <a:r>
              <a:rPr lang="en-US" dirty="0"/>
              <a:t>(e.g. finances) should not be </a:t>
            </a:r>
            <a:r>
              <a:rPr lang="en-US" dirty="0" smtClean="0"/>
              <a:t>regarded as </a:t>
            </a:r>
            <a:r>
              <a:rPr lang="en-US" dirty="0"/>
              <a:t>competitive stressors, although they might </a:t>
            </a:r>
            <a:r>
              <a:rPr lang="en-US" dirty="0" smtClean="0"/>
              <a:t>be organizational </a:t>
            </a:r>
            <a:r>
              <a:rPr lang="en-US" dirty="0"/>
              <a:t>stressors. </a:t>
            </a:r>
            <a:endParaRPr lang="en-US" dirty="0" smtClean="0"/>
          </a:p>
          <a:p>
            <a:r>
              <a:rPr lang="en-US" dirty="0" smtClean="0"/>
              <a:t>In contrast, issues directly related to sports performance (e.g. opponents, preparation</a:t>
            </a:r>
            <a:r>
              <a:rPr lang="en-US" dirty="0"/>
              <a:t>) are deemed competitive stressors. </a:t>
            </a:r>
            <a:r>
              <a:rPr lang="en-US" dirty="0" smtClean="0"/>
              <a:t>Consequently,</a:t>
            </a:r>
          </a:p>
          <a:p>
            <a:endParaRPr lang="en-US" dirty="0"/>
          </a:p>
          <a:p>
            <a:r>
              <a:rPr lang="en-US" dirty="0" smtClean="0"/>
              <a:t>It </a:t>
            </a:r>
            <a:r>
              <a:rPr lang="en-US" dirty="0"/>
              <a:t>is pertinent to consider </a:t>
            </a:r>
            <a:r>
              <a:rPr lang="en-US" dirty="0" smtClean="0"/>
              <a:t>competition stressors </a:t>
            </a:r>
            <a:r>
              <a:rPr lang="en-US" dirty="0"/>
              <a:t>that originate from both performance </a:t>
            </a:r>
            <a:r>
              <a:rPr lang="en-US" dirty="0" smtClean="0"/>
              <a:t>and organizational-related </a:t>
            </a:r>
            <a:r>
              <a:rPr lang="en-US" dirty="0"/>
              <a:t>sources (Neil et al., 2007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0859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E</a:t>
            </a:r>
            <a:r>
              <a:rPr lang="en-US" dirty="0" smtClean="0"/>
              <a:t>lite </a:t>
            </a:r>
            <a:r>
              <a:rPr lang="en-US" dirty="0"/>
              <a:t>sample, </a:t>
            </a:r>
            <a:r>
              <a:rPr lang="en-US" dirty="0" err="1"/>
              <a:t>Hanton</a:t>
            </a:r>
            <a:r>
              <a:rPr lang="en-US" dirty="0"/>
              <a:t> et al. (</a:t>
            </a:r>
            <a:r>
              <a:rPr lang="en-US" dirty="0" smtClean="0"/>
              <a:t>2005) found </a:t>
            </a:r>
            <a:r>
              <a:rPr lang="en-US" dirty="0"/>
              <a:t>that athletes experienced and recalled </a:t>
            </a:r>
            <a:r>
              <a:rPr lang="en-US" dirty="0" smtClean="0"/>
              <a:t>more stressors </a:t>
            </a:r>
            <a:r>
              <a:rPr lang="en-US" dirty="0"/>
              <a:t>associated with the sport organization </a:t>
            </a:r>
            <a:r>
              <a:rPr lang="en-US" dirty="0" smtClean="0"/>
              <a:t>than with </a:t>
            </a:r>
            <a:r>
              <a:rPr lang="en-US" dirty="0"/>
              <a:t>competitive performance.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Between-participants</a:t>
            </a:r>
            <a:r>
              <a:rPr lang="en-US" dirty="0"/>
              <a:t> </a:t>
            </a:r>
            <a:r>
              <a:rPr lang="en-US" dirty="0" smtClean="0"/>
              <a:t>analyses </a:t>
            </a:r>
            <a:r>
              <a:rPr lang="en-US" dirty="0"/>
              <a:t>also found that performers identified </a:t>
            </a:r>
            <a:r>
              <a:rPr lang="en-US" dirty="0" smtClean="0"/>
              <a:t>different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stressors but similar </a:t>
            </a:r>
            <a:r>
              <a:rPr lang="en-US" dirty="0" smtClean="0"/>
              <a:t>competitive stressors</a:t>
            </a:r>
            <a:r>
              <a:rPr lang="en-US" dirty="0"/>
              <a:t>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It </a:t>
            </a:r>
            <a:r>
              <a:rPr lang="en-US" dirty="0"/>
              <a:t>was argued that these differences </a:t>
            </a:r>
            <a:r>
              <a:rPr lang="en-US" dirty="0" smtClean="0"/>
              <a:t>were due </a:t>
            </a:r>
            <a:r>
              <a:rPr lang="en-US" dirty="0"/>
              <a:t>to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demands being </a:t>
            </a:r>
            <a:r>
              <a:rPr lang="en-US" dirty="0" smtClean="0"/>
              <a:t>essentially extraneous </a:t>
            </a:r>
            <a:r>
              <a:rPr lang="en-US" dirty="0"/>
              <a:t>and widely distributed, whereas </a:t>
            </a:r>
            <a:r>
              <a:rPr lang="en-US" dirty="0" smtClean="0"/>
              <a:t>performance stressors </a:t>
            </a:r>
            <a:r>
              <a:rPr lang="en-US" dirty="0"/>
              <a:t>are, by definition, inherent </a:t>
            </a:r>
            <a:r>
              <a:rPr lang="en-US" dirty="0" smtClean="0"/>
              <a:t>and endemic </a:t>
            </a:r>
            <a:r>
              <a:rPr lang="en-US" dirty="0"/>
              <a:t>to elite sport (</a:t>
            </a:r>
            <a:r>
              <a:rPr lang="en-US" dirty="0" err="1"/>
              <a:t>Hanton</a:t>
            </a:r>
            <a:r>
              <a:rPr lang="en-US" dirty="0"/>
              <a:t> et al., 2005).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6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9800"/>
            <a:ext cx="7408333" cy="3916363"/>
          </a:xfrm>
        </p:spPr>
        <p:txBody>
          <a:bodyPr>
            <a:normAutofit/>
          </a:bodyPr>
          <a:lstStyle/>
          <a:p>
            <a:r>
              <a:rPr lang="en-US" dirty="0" smtClean="0"/>
              <a:t>Research </a:t>
            </a:r>
            <a:r>
              <a:rPr lang="en-US" dirty="0"/>
              <a:t>that specifically focuses on </a:t>
            </a:r>
            <a:r>
              <a:rPr lang="en-US" dirty="0" smtClean="0"/>
              <a:t>the nature </a:t>
            </a:r>
            <a:r>
              <a:rPr lang="en-US" dirty="0"/>
              <a:t>of the competition environment is, </a:t>
            </a:r>
            <a:r>
              <a:rPr lang="en-US" dirty="0" smtClean="0"/>
              <a:t>therefore, needed </a:t>
            </a:r>
            <a:r>
              <a:rPr lang="en-US" dirty="0"/>
              <a:t>to better understand the complexity of </a:t>
            </a:r>
            <a:r>
              <a:rPr lang="en-US" dirty="0" smtClean="0"/>
              <a:t>elite athletes</a:t>
            </a:r>
            <a:r>
              <a:rPr lang="en-US" dirty="0"/>
              <a:t>’ emotional responses in this arena, </a:t>
            </a:r>
            <a:r>
              <a:rPr lang="en-US" dirty="0" smtClean="0"/>
              <a:t>and ultimately </a:t>
            </a:r>
            <a:r>
              <a:rPr lang="en-US" dirty="0"/>
              <a:t>account for a greater proportion </a:t>
            </a:r>
            <a:r>
              <a:rPr lang="en-US" dirty="0" smtClean="0"/>
              <a:t>of performance </a:t>
            </a:r>
            <a:r>
              <a:rPr lang="en-US" dirty="0"/>
              <a:t>variance.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To </a:t>
            </a:r>
            <a:r>
              <a:rPr lang="en-US" dirty="0"/>
              <a:t>this end, studies </a:t>
            </a:r>
            <a:r>
              <a:rPr lang="en-US" dirty="0" smtClean="0"/>
              <a:t>should also </a:t>
            </a:r>
            <a:r>
              <a:rPr lang="en-US" dirty="0"/>
              <a:t>go beyond the sole analysis of elite </a:t>
            </a:r>
            <a:r>
              <a:rPr lang="en-US" dirty="0" smtClean="0"/>
              <a:t>athletes’ experiences </a:t>
            </a:r>
            <a:r>
              <a:rPr lang="en-US" dirty="0"/>
              <a:t>by investigating the encounters of </a:t>
            </a:r>
            <a:r>
              <a:rPr lang="en-US" dirty="0" smtClean="0"/>
              <a:t>those competing </a:t>
            </a:r>
            <a:r>
              <a:rPr lang="en-US" dirty="0"/>
              <a:t>at a lower level.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4063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For your current sport / previous sporting situation…</a:t>
            </a:r>
          </a:p>
          <a:p>
            <a:r>
              <a:rPr lang="en-US" dirty="0" smtClean="0"/>
              <a:t>Identify any of the following stresses which were associated with the situation: </a:t>
            </a:r>
          </a:p>
          <a:p>
            <a:pPr lvl="1"/>
            <a:r>
              <a:rPr lang="en-US" dirty="0" err="1" smtClean="0"/>
              <a:t>Organisational</a:t>
            </a:r>
            <a:r>
              <a:rPr lang="en-US" dirty="0" smtClean="0"/>
              <a:t> </a:t>
            </a:r>
          </a:p>
          <a:p>
            <a:pPr lvl="1"/>
            <a:r>
              <a:rPr lang="en-US" dirty="0" smtClean="0"/>
              <a:t>Competition</a:t>
            </a:r>
          </a:p>
          <a:p>
            <a:pPr lvl="1"/>
            <a:endParaRPr lang="en-US" dirty="0"/>
          </a:p>
          <a:p>
            <a:pPr lvl="1"/>
            <a:r>
              <a:rPr lang="en-US" dirty="0" smtClean="0"/>
              <a:t>Identify appropriate coping mechanisms which you use / could have used / should use, to deal with these stresses.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Modified MCOPE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371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057400"/>
            <a:ext cx="7814733" cy="4495800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Importance </a:t>
            </a:r>
            <a:r>
              <a:rPr lang="en-US" dirty="0"/>
              <a:t>of </a:t>
            </a:r>
            <a:r>
              <a:rPr lang="en-US" dirty="0" smtClean="0"/>
              <a:t>practitioners effectively </a:t>
            </a:r>
            <a:r>
              <a:rPr lang="en-US" dirty="0"/>
              <a:t>preparing performers for the variety </a:t>
            </a:r>
            <a:r>
              <a:rPr lang="en-US" dirty="0" smtClean="0"/>
              <a:t>of demands </a:t>
            </a:r>
            <a:r>
              <a:rPr lang="en-US" dirty="0"/>
              <a:t>that they may face in the </a:t>
            </a:r>
            <a:r>
              <a:rPr lang="en-US" dirty="0" smtClean="0"/>
              <a:t>competition environment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An </a:t>
            </a:r>
            <a:r>
              <a:rPr lang="en-US" dirty="0"/>
              <a:t>emphasis on the performer’s </a:t>
            </a:r>
            <a:r>
              <a:rPr lang="en-US" dirty="0" smtClean="0"/>
              <a:t>focus on </a:t>
            </a:r>
            <a:r>
              <a:rPr lang="en-US" dirty="0"/>
              <a:t>what can and cannot be controlled is vital </a:t>
            </a:r>
            <a:r>
              <a:rPr lang="en-US" dirty="0" smtClean="0"/>
              <a:t>– some demands </a:t>
            </a:r>
            <a:r>
              <a:rPr lang="en-US" dirty="0"/>
              <a:t>are </a:t>
            </a:r>
            <a:r>
              <a:rPr lang="en-US" dirty="0" smtClean="0"/>
              <a:t>due to </a:t>
            </a:r>
            <a:r>
              <a:rPr lang="en-US" dirty="0"/>
              <a:t>external factors that the performer has </a:t>
            </a:r>
            <a:r>
              <a:rPr lang="en-US" dirty="0" smtClean="0"/>
              <a:t>no influence </a:t>
            </a:r>
            <a:r>
              <a:rPr lang="en-US" dirty="0"/>
              <a:t>over (see </a:t>
            </a:r>
            <a:r>
              <a:rPr lang="en-US" dirty="0" err="1"/>
              <a:t>Maddi</a:t>
            </a:r>
            <a:r>
              <a:rPr lang="en-US" dirty="0"/>
              <a:t> &amp; </a:t>
            </a:r>
            <a:r>
              <a:rPr lang="en-US" dirty="0" err="1"/>
              <a:t>Khoshaba</a:t>
            </a:r>
            <a:r>
              <a:rPr lang="en-US" dirty="0"/>
              <a:t>, 2005).</a:t>
            </a:r>
          </a:p>
          <a:p>
            <a:endParaRPr lang="en-US" dirty="0" smtClean="0"/>
          </a:p>
          <a:p>
            <a:r>
              <a:rPr lang="en-US" dirty="0" smtClean="0"/>
              <a:t>Additionally</a:t>
            </a:r>
            <a:r>
              <a:rPr lang="en-US" dirty="0"/>
              <a:t>, when performance-related </a:t>
            </a:r>
            <a:r>
              <a:rPr lang="en-US" dirty="0" smtClean="0"/>
              <a:t>stressors are </a:t>
            </a:r>
            <a:r>
              <a:rPr lang="en-US" dirty="0"/>
              <a:t>encountered, practitioners may need to </a:t>
            </a:r>
            <a:r>
              <a:rPr lang="en-US" dirty="0" smtClean="0"/>
              <a:t>focus on </a:t>
            </a:r>
            <a:r>
              <a:rPr lang="en-US" dirty="0"/>
              <a:t>interventions that facilitate the use of </a:t>
            </a:r>
            <a:r>
              <a:rPr lang="en-US" dirty="0" smtClean="0"/>
              <a:t>effective appraisal </a:t>
            </a:r>
            <a:r>
              <a:rPr lang="en-US" dirty="0"/>
              <a:t>and coping strategies (Neil et al., 2007</a:t>
            </a:r>
            <a:r>
              <a:rPr lang="en-US" dirty="0" smtClean="0"/>
              <a:t>). 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Where organizational-related stressors are </a:t>
            </a:r>
            <a:r>
              <a:rPr lang="en-US" dirty="0"/>
              <a:t>experienced, the sport psychologist may </a:t>
            </a:r>
            <a:r>
              <a:rPr lang="en-US" dirty="0" smtClean="0"/>
              <a:t>attempt to </a:t>
            </a:r>
            <a:r>
              <a:rPr lang="en-US" dirty="0"/>
              <a:t>work closely with the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and </a:t>
            </a:r>
            <a:r>
              <a:rPr lang="en-US" dirty="0" smtClean="0"/>
              <a:t>performer(s</a:t>
            </a:r>
            <a:r>
              <a:rPr lang="en-US" dirty="0"/>
              <a:t>) to identify and prevent any possible </a:t>
            </a:r>
            <a:r>
              <a:rPr lang="en-US" dirty="0" smtClean="0"/>
              <a:t>crises and/or </a:t>
            </a:r>
            <a:r>
              <a:rPr lang="en-US" dirty="0"/>
              <a:t>to create contingency plans (see Fletcher </a:t>
            </a:r>
            <a:r>
              <a:rPr lang="en-US" dirty="0" smtClean="0"/>
              <a:t>&amp; </a:t>
            </a:r>
            <a:r>
              <a:rPr lang="en-US" dirty="0" err="1" smtClean="0"/>
              <a:t>Hanton</a:t>
            </a:r>
            <a:r>
              <a:rPr lang="en-US" dirty="0"/>
              <a:t>, 2003).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example, if an athlete </a:t>
            </a:r>
            <a:r>
              <a:rPr lang="en-US" dirty="0" smtClean="0"/>
              <a:t>competes in </a:t>
            </a:r>
            <a:r>
              <a:rPr lang="en-US" dirty="0"/>
              <a:t>a sport where the ‘‘times of performance’’ </a:t>
            </a:r>
            <a:r>
              <a:rPr lang="en-US" dirty="0" smtClean="0"/>
              <a:t>are susceptible </a:t>
            </a:r>
            <a:r>
              <a:rPr lang="en-US" dirty="0"/>
              <a:t>to </a:t>
            </a:r>
            <a:r>
              <a:rPr lang="en-US" dirty="0" smtClean="0"/>
              <a:t>change.</a:t>
            </a:r>
          </a:p>
          <a:p>
            <a:r>
              <a:rPr lang="en-US" dirty="0" smtClean="0"/>
              <a:t>Practitioners </a:t>
            </a:r>
            <a:r>
              <a:rPr lang="en-US" dirty="0"/>
              <a:t>can help </a:t>
            </a:r>
            <a:r>
              <a:rPr lang="en-US" dirty="0" smtClean="0"/>
              <a:t>the performer </a:t>
            </a:r>
            <a:r>
              <a:rPr lang="en-US" dirty="0"/>
              <a:t>to prepare for this organizational </a:t>
            </a:r>
            <a:r>
              <a:rPr lang="en-US" dirty="0" smtClean="0"/>
              <a:t>stressor by </a:t>
            </a:r>
            <a:r>
              <a:rPr lang="en-US" dirty="0"/>
              <a:t>working through such scenarios via role </a:t>
            </a:r>
            <a:r>
              <a:rPr lang="en-US" dirty="0" smtClean="0"/>
              <a:t>play. </a:t>
            </a:r>
          </a:p>
          <a:p>
            <a:r>
              <a:rPr lang="en-US" dirty="0" smtClean="0"/>
              <a:t>Within </a:t>
            </a:r>
            <a:r>
              <a:rPr lang="en-US" dirty="0"/>
              <a:t>this practice setting, the sport </a:t>
            </a:r>
            <a:r>
              <a:rPr lang="en-US" dirty="0" smtClean="0"/>
              <a:t>psychologist can </a:t>
            </a:r>
            <a:r>
              <a:rPr lang="en-US" dirty="0"/>
              <a:t>assist the performer in identifying and </a:t>
            </a:r>
            <a:r>
              <a:rPr lang="en-US" dirty="0" smtClean="0"/>
              <a:t>implementing a </a:t>
            </a:r>
            <a:r>
              <a:rPr lang="en-US" dirty="0"/>
              <a:t>variety of pre-performance routines </a:t>
            </a:r>
            <a:r>
              <a:rPr lang="en-US" dirty="0" smtClean="0"/>
              <a:t>that cater </a:t>
            </a:r>
            <a:r>
              <a:rPr lang="en-US" dirty="0"/>
              <a:t>for the different preparation times forced </a:t>
            </a:r>
            <a:r>
              <a:rPr lang="en-US" dirty="0" smtClean="0"/>
              <a:t>upon the </a:t>
            </a:r>
            <a:r>
              <a:rPr lang="en-US" dirty="0"/>
              <a:t>individual.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application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1067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390</TotalTime>
  <Words>1991</Words>
  <Application>Microsoft Office PowerPoint</Application>
  <PresentationFormat>On-screen Show (4:3)</PresentationFormat>
  <Paragraphs>171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Waveform</vt:lpstr>
      <vt:lpstr>Organisational, competitive and personal stress: Sport</vt:lpstr>
      <vt:lpstr>Stressors that you have experienced in sport to date…</vt:lpstr>
      <vt:lpstr>Differences between the types?</vt:lpstr>
      <vt:lpstr>Introduction:</vt:lpstr>
      <vt:lpstr>Types of studies</vt:lpstr>
      <vt:lpstr>Sources of orgnisational stress</vt:lpstr>
      <vt:lpstr>In sport…</vt:lpstr>
      <vt:lpstr>Stress definition (anxiety lectures)</vt:lpstr>
      <vt:lpstr>Early studies</vt:lpstr>
      <vt:lpstr>What are sources of O.S.</vt:lpstr>
      <vt:lpstr>Organisational stressors </vt:lpstr>
      <vt:lpstr>Lack of research regarding origins of stressors…</vt:lpstr>
      <vt:lpstr>PowerPoint Presentation</vt:lpstr>
      <vt:lpstr>Arnold and Fletcher (2012)</vt:lpstr>
      <vt:lpstr>PowerPoint Presentation</vt:lpstr>
      <vt:lpstr>Task:</vt:lpstr>
      <vt:lpstr>Leadership and personnel issues </vt:lpstr>
      <vt:lpstr>Cultural and team issues</vt:lpstr>
      <vt:lpstr>Logistical and environmental issues </vt:lpstr>
      <vt:lpstr>Performance and personal issues </vt:lpstr>
      <vt:lpstr>Task:</vt:lpstr>
      <vt:lpstr>Competitive stress</vt:lpstr>
      <vt:lpstr>PowerPoint Presentation</vt:lpstr>
      <vt:lpstr>Problems with research in the area</vt:lpstr>
      <vt:lpstr>PowerPoint Presentation</vt:lpstr>
      <vt:lpstr>PowerPoint Presentation</vt:lpstr>
      <vt:lpstr>PowerPoint Presentation</vt:lpstr>
      <vt:lpstr>Task</vt:lpstr>
      <vt:lpstr>Practical application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Stress - Sport</dc:title>
  <dc:creator>Administrator</dc:creator>
  <cp:lastModifiedBy>Administrator</cp:lastModifiedBy>
  <cp:revision>23</cp:revision>
  <cp:lastPrinted>2018-03-05T16:27:33Z</cp:lastPrinted>
  <dcterms:created xsi:type="dcterms:W3CDTF">2016-02-15T15:56:41Z</dcterms:created>
  <dcterms:modified xsi:type="dcterms:W3CDTF">2018-03-05T17:16:58Z</dcterms:modified>
</cp:coreProperties>
</file>