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44" r:id="rId5"/>
    <p:sldMasterId id="2147483669" r:id="rId6"/>
  </p:sldMasterIdLst>
  <p:notesMasterIdLst>
    <p:notesMasterId r:id="rId41"/>
  </p:notesMasterIdLst>
  <p:sldIdLst>
    <p:sldId id="256" r:id="rId7"/>
    <p:sldId id="257" r:id="rId8"/>
    <p:sldId id="337" r:id="rId9"/>
    <p:sldId id="338" r:id="rId10"/>
    <p:sldId id="339" r:id="rId11"/>
    <p:sldId id="341" r:id="rId12"/>
    <p:sldId id="443" r:id="rId13"/>
    <p:sldId id="358" r:id="rId14"/>
    <p:sldId id="359" r:id="rId15"/>
    <p:sldId id="360" r:id="rId16"/>
    <p:sldId id="361" r:id="rId17"/>
    <p:sldId id="362" r:id="rId18"/>
    <p:sldId id="374" r:id="rId19"/>
    <p:sldId id="367" r:id="rId20"/>
    <p:sldId id="368" r:id="rId21"/>
    <p:sldId id="369" r:id="rId22"/>
    <p:sldId id="363" r:id="rId23"/>
    <p:sldId id="364" r:id="rId24"/>
    <p:sldId id="365" r:id="rId25"/>
    <p:sldId id="366" r:id="rId26"/>
    <p:sldId id="345" r:id="rId27"/>
    <p:sldId id="346" r:id="rId28"/>
    <p:sldId id="347" r:id="rId29"/>
    <p:sldId id="348" r:id="rId30"/>
    <p:sldId id="349" r:id="rId31"/>
    <p:sldId id="350" r:id="rId32"/>
    <p:sldId id="351" r:id="rId33"/>
    <p:sldId id="352" r:id="rId34"/>
    <p:sldId id="353" r:id="rId35"/>
    <p:sldId id="354" r:id="rId36"/>
    <p:sldId id="375" r:id="rId37"/>
    <p:sldId id="355" r:id="rId38"/>
    <p:sldId id="356" r:id="rId39"/>
    <p:sldId id="371" r:id="rId4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F5597"/>
    <a:srgbClr val="3841E0"/>
    <a:srgbClr val="0B148B"/>
    <a:srgbClr val="FFFFE5"/>
    <a:srgbClr val="F7F6D9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6B20E6D-6656-1D09-69E5-02606962D4BC}" v="6" dt="2025-09-29T13:58:23.12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presProps" Target="presProps.xml"/><Relationship Id="rId47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31" Type="http://schemas.openxmlformats.org/officeDocument/2006/relationships/slide" Target="slides/slide25.xml"/><Relationship Id="rId44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viewProps" Target="viewProps.xml"/><Relationship Id="rId8" Type="http://schemas.openxmlformats.org/officeDocument/2006/relationships/slide" Target="slides/slide2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microsoft.com/office/2016/11/relationships/changesInfo" Target="changesInfos/changesInfo1.xml"/><Relationship Id="rId20" Type="http://schemas.openxmlformats.org/officeDocument/2006/relationships/slide" Target="slides/slide14.xml"/><Relationship Id="rId41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lenda Tinney" userId="S::g.tinney@uwtsd.ac.uk::56b889b2-370d-4cf5-add0-fc776a2ba020" providerId="AD" clId="Web-{06B20E6D-6656-1D09-69E5-02606962D4BC}"/>
    <pc:docChg chg="modSld">
      <pc:chgData name="Glenda Tinney" userId="S::g.tinney@uwtsd.ac.uk::56b889b2-370d-4cf5-add0-fc776a2ba020" providerId="AD" clId="Web-{06B20E6D-6656-1D09-69E5-02606962D4BC}" dt="2025-09-29T13:58:23.120" v="5" actId="20577"/>
      <pc:docMkLst>
        <pc:docMk/>
      </pc:docMkLst>
      <pc:sldChg chg="modSp">
        <pc:chgData name="Glenda Tinney" userId="S::g.tinney@uwtsd.ac.uk::56b889b2-370d-4cf5-add0-fc776a2ba020" providerId="AD" clId="Web-{06B20E6D-6656-1D09-69E5-02606962D4BC}" dt="2025-09-29T13:58:23.120" v="5" actId="20577"/>
        <pc:sldMkLst>
          <pc:docMk/>
          <pc:sldMk cId="573171535" sldId="356"/>
        </pc:sldMkLst>
        <pc:spChg chg="mod">
          <ac:chgData name="Glenda Tinney" userId="S::g.tinney@uwtsd.ac.uk::56b889b2-370d-4cf5-add0-fc776a2ba020" providerId="AD" clId="Web-{06B20E6D-6656-1D09-69E5-02606962D4BC}" dt="2025-09-29T13:58:23.120" v="5" actId="20577"/>
          <ac:spMkLst>
            <pc:docMk/>
            <pc:sldMk cId="573171535" sldId="356"/>
            <ac:spMk id="3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772086-6DE5-41E9-B3DA-6A4C85691D4C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0342DE-1AA4-43B4-9CA9-4ED485D4EB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04619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xmatters.com/mt/archives/2010/07/recruiting-better-research-participants.php" TargetMode="External"/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://www.telegraph.co.uk/women/mother-tongue/9134900/Quarter-of-children-play-outdoors-every-day.html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56893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386149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i="1">
              <a:latin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376AFD6C-5D6C-46E1-90DE-603B0732D3C1}" type="slidenum">
              <a:rPr lang="cy-GB" altLang="en-US" sz="1200" smtClean="0">
                <a:latin typeface="Arial" panose="020B0604020202020204" pitchFamily="34" charset="0"/>
              </a:rPr>
              <a:pPr/>
              <a:t>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1065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1883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8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26713968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200812562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461599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11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0033839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y-GB"/>
              <a:t>gwneud iddo edrych mor ddeniadol ag y gallwch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12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3983317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r>
              <a:rPr lang="cy-GB" altLang="en-US" err="1">
                <a:latin typeface="Arial" panose="020B0604020202020204" pitchFamily="34" charset="0"/>
              </a:rPr>
              <a:t>This</a:t>
            </a:r>
            <a:r>
              <a:rPr lang="cy-GB" altLang="en-US">
                <a:latin typeface="Arial" panose="020B0604020202020204" pitchFamily="34" charset="0"/>
              </a:rPr>
              <a:t> can be </a:t>
            </a:r>
            <a:r>
              <a:rPr lang="cy-GB" altLang="en-US" err="1">
                <a:latin typeface="Arial" panose="020B0604020202020204" pitchFamily="34" charset="0"/>
              </a:rPr>
              <a:t>critiqued</a:t>
            </a:r>
            <a:r>
              <a:rPr lang="cy-GB" altLang="en-US">
                <a:latin typeface="Arial" panose="020B0604020202020204" pitchFamily="34" charset="0"/>
              </a:rPr>
              <a:t> </a:t>
            </a:r>
            <a:r>
              <a:rPr lang="cy-GB" altLang="en-US" err="1">
                <a:latin typeface="Arial" panose="020B0604020202020204" pitchFamily="34" charset="0"/>
              </a:rPr>
              <a:t>in</a:t>
            </a:r>
            <a:r>
              <a:rPr lang="cy-GB" altLang="en-US">
                <a:latin typeface="Arial" panose="020B0604020202020204" pitchFamily="34" charset="0"/>
              </a:rPr>
              <a:t> </a:t>
            </a:r>
            <a:r>
              <a:rPr lang="cy-GB" altLang="en-US" err="1">
                <a:latin typeface="Arial" panose="020B0604020202020204" pitchFamily="34" charset="0"/>
              </a:rPr>
              <a:t>terms</a:t>
            </a:r>
            <a:r>
              <a:rPr lang="cy-GB" altLang="en-US">
                <a:latin typeface="Arial" panose="020B0604020202020204" pitchFamily="34" charset="0"/>
              </a:rPr>
              <a:t> of contract, </a:t>
            </a:r>
            <a:r>
              <a:rPr lang="cy-GB" altLang="en-US" err="1">
                <a:latin typeface="Arial" panose="020B0604020202020204" pitchFamily="34" charset="0"/>
              </a:rPr>
              <a:t>size</a:t>
            </a:r>
            <a:r>
              <a:rPr lang="cy-GB" altLang="en-US">
                <a:latin typeface="Arial" panose="020B0604020202020204" pitchFamily="34" charset="0"/>
              </a:rPr>
              <a:t> of fônt etc.</a:t>
            </a: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FB594C5D-FCF8-4EF2-91B0-ECD320FFF363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14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069486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253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253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B30267C-D757-4DFC-986D-0696D3BD365C}" type="slidenum">
              <a:rPr lang="cy-GB" altLang="en-US" sz="1200" smtClean="0">
                <a:latin typeface="Arial" panose="020B0604020202020204" pitchFamily="34" charset="0"/>
              </a:rPr>
              <a:pPr/>
              <a:t>15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488633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2457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noProof="0"/>
          </a:p>
        </p:txBody>
      </p:sp>
      <p:sp>
        <p:nvSpPr>
          <p:cNvPr id="2458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eaLnBrk="1" hangingPunct="1">
              <a:spcBef>
                <a:spcPct val="0"/>
              </a:spcBef>
            </a:pPr>
            <a:fld id="{011986D4-1616-4384-B72D-219531542F5E}" type="slidenum">
              <a:rPr lang="en-US" altLang="cy-GB" smtClean="0">
                <a:solidFill>
                  <a:srgbClr val="000000"/>
                </a:solidFill>
              </a:rPr>
              <a:pPr eaLnBrk="1" hangingPunct="1">
                <a:spcBef>
                  <a:spcPct val="0"/>
                </a:spcBef>
              </a:pPr>
              <a:t>16</a:t>
            </a:fld>
            <a:endParaRPr lang="en-US" altLang="cy-GB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56770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19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70240293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90488" y="744538"/>
            <a:ext cx="6616700" cy="3722687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D4F67526-4B5B-4B6C-91F9-7152C04766D0}" type="slidenum">
              <a:rPr lang="cy-GB" altLang="en-US" smtClean="0"/>
              <a:pPr>
                <a:defRPr/>
              </a:pPr>
              <a:t>20</a:t>
            </a:fld>
            <a:endParaRPr lang="cy-GB" altLang="en-US"/>
          </a:p>
        </p:txBody>
      </p:sp>
    </p:spTree>
    <p:extLst>
      <p:ext uri="{BB962C8B-B14F-4D97-AF65-F5344CB8AC3E}">
        <p14:creationId xmlns:p14="http://schemas.microsoft.com/office/powerpoint/2010/main" val="35849934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DEA7BD5-31CD-43E0-88A5-1CB93A02690A}" type="slidenum">
              <a:rPr lang="cy-GB" altLang="en-US" sz="1200" smtClean="0">
                <a:latin typeface="Arial" panose="020B0604020202020204" pitchFamily="34" charset="0"/>
              </a:rPr>
              <a:pPr/>
              <a:t>21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9606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2867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2867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98B49E9-1912-4CDC-80BC-155FB218F295}" type="slidenum">
              <a:rPr lang="cy-GB" altLang="en-US" sz="1200" smtClean="0">
                <a:latin typeface="Arial" panose="020B0604020202020204" pitchFamily="34" charset="0"/>
              </a:rPr>
              <a:pPr/>
              <a:t>22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132647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072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85C76BF-6E22-4EC2-8564-88A17316D07B}" type="slidenum">
              <a:rPr lang="cy-GB" altLang="en-US" sz="1200" smtClean="0">
                <a:latin typeface="Arial" panose="020B0604020202020204" pitchFamily="34" charset="0"/>
              </a:rPr>
              <a:pPr/>
              <a:t>23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0970620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4AA4FBC3-70A3-497A-856B-DEAFA3015BAF}" type="slidenum">
              <a:rPr lang="cy-GB" altLang="en-US" sz="1200" smtClean="0">
                <a:latin typeface="Arial" panose="020B0604020202020204" pitchFamily="34" charset="0"/>
              </a:rPr>
              <a:pPr/>
              <a:t>24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6297853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5E5D4345-2F2B-47CC-85D6-9FA79B3BA393}" type="slidenum">
              <a:rPr lang="cy-GB" altLang="en-US" sz="1200" smtClean="0">
                <a:latin typeface="Arial" panose="020B0604020202020204" pitchFamily="34" charset="0"/>
              </a:rPr>
              <a:pPr/>
              <a:t>25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8411958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>
                <a:latin typeface="Arial" panose="020B0604020202020204" pitchFamily="34" charset="0"/>
              </a:rPr>
              <a:t>Example of a slide referencing</a:t>
            </a: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F85BA29A-327F-4B3D-BE47-E61723A0D312}" type="slidenum">
              <a:rPr lang="cy-GB" altLang="en-US" sz="1200" smtClean="0">
                <a:latin typeface="Arial" panose="020B0604020202020204" pitchFamily="34" charset="0"/>
              </a:rPr>
              <a:pPr/>
              <a:t>26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2403133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A5D12A25-6C7B-4CB2-8C21-708E2ABABBA3}" type="slidenum">
              <a:rPr lang="cy-GB" altLang="en-US" sz="1200" smtClean="0">
                <a:latin typeface="Arial" panose="020B0604020202020204" pitchFamily="34" charset="0"/>
              </a:rPr>
              <a:pPr/>
              <a:t>27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153471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B801C702-F79B-4001-B6F5-1C0666D5680B}" type="slidenum">
              <a:rPr lang="cy-GB" altLang="en-US" sz="1200" smtClean="0">
                <a:latin typeface="Arial" panose="020B0604020202020204" pitchFamily="34" charset="0"/>
              </a:rPr>
              <a:pPr/>
              <a:t>28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2500048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EE1285F9-819F-4D7B-8A34-66C6E2C4D6E8}" type="slidenum">
              <a:rPr lang="cy-GB" altLang="en-US" sz="1200" smtClean="0">
                <a:latin typeface="Arial" panose="020B0604020202020204" pitchFamily="34" charset="0"/>
              </a:rPr>
              <a:pPr/>
              <a:t>29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80651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30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56780740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505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</a:pPr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50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851B17B7-3559-4C4E-ADEF-DAC43537BF2E}" type="slidenum">
              <a:rPr lang="cy-GB" altLang="en-US" sz="1200" smtClean="0">
                <a:latin typeface="Arial" panose="020B0604020202020204" pitchFamily="34" charset="0"/>
              </a:rPr>
              <a:pPr/>
              <a:t>32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8345500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33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678745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491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Mitchell, N. and Hobson, A. J. (2011) ‘The influence of prior experience on research participants perspectives,’ </a:t>
            </a:r>
            <a:r>
              <a:rPr lang="en-GB" altLang="cy-GB" sz="1200" i="1" kern="0">
                <a:solidFill>
                  <a:srgbClr val="000000"/>
                </a:solidFill>
                <a:latin typeface="Arial" panose="020B0604020202020204" pitchFamily="34" charset="0"/>
              </a:rPr>
              <a:t>Journal of Empirical Research on Human Research Ethics: An International</a:t>
            </a:r>
            <a:r>
              <a:rPr lang="cy-GB" altLang="cy-GB" sz="1200" i="0" kern="1200">
                <a:solidFill>
                  <a:schemeClr val="tx1"/>
                </a:solidFill>
                <a:latin typeface="Arial" charset="0"/>
              </a:rPr>
              <a:t> </a:t>
            </a:r>
            <a:r>
              <a:rPr lang="en-GB" altLang="cy-GB" sz="1200" i="1" kern="0">
                <a:solidFill>
                  <a:srgbClr val="000000"/>
                </a:solidFill>
                <a:latin typeface="Arial" panose="020B0604020202020204" pitchFamily="34" charset="0"/>
              </a:rPr>
              <a:t>Journal, </a:t>
            </a: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6,1 pp. 83-84.</a:t>
            </a:r>
            <a:endParaRPr lang="en-US" altLang="cy-GB" sz="1200" ker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Ross, J. (2010) ‘Recruiting Better Research Participants.’ </a:t>
            </a: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  <a:hlinkClick r:id="rId3"/>
              </a:rPr>
              <a:t>http://www.uxmatters.com/mt/archives/2010/07/recruiting-better-research-participants.php</a:t>
            </a: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 [Accessed: 10</a:t>
            </a:r>
            <a:r>
              <a:rPr lang="en-GB" altLang="cy-GB" sz="1200" kern="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 December 2011].</a:t>
            </a:r>
          </a:p>
          <a:p>
            <a:pPr marL="0" indent="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GB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The Telegraph (2012) ‘</a:t>
            </a:r>
            <a:r>
              <a:rPr lang="en-US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Quarter of children play outdoors every day,’      </a:t>
            </a:r>
            <a:r>
              <a:rPr lang="en-US" altLang="cy-GB" sz="1200" kern="0">
                <a:solidFill>
                  <a:srgbClr val="000000"/>
                </a:solidFill>
                <a:latin typeface="Arial" panose="020B0604020202020204" pitchFamily="34" charset="0"/>
                <a:hlinkClick r:id="rId4"/>
              </a:rPr>
              <a:t>http://www.telegraph.co.uk/women/mother-tongue/9134900/Quarter-of-children-play-outdoors-every-day.html</a:t>
            </a:r>
            <a:r>
              <a:rPr lang="en-US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 [Accessed: 17</a:t>
            </a:r>
            <a:r>
              <a:rPr lang="en-US" altLang="cy-GB" sz="1200" kern="0" baseline="3000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US" altLang="cy-GB" sz="1200" kern="0">
                <a:solidFill>
                  <a:srgbClr val="000000"/>
                </a:solidFill>
                <a:latin typeface="Arial" panose="020B0604020202020204" pitchFamily="34" charset="0"/>
              </a:rPr>
              <a:t> October 2013].</a:t>
            </a:r>
            <a:endParaRPr lang="cy-GB" altLang="cy-GB" sz="1200" ker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endParaRPr lang="en-GB" altLang="en-US">
              <a:latin typeface="Arial" panose="020B0604020202020204" pitchFamily="34" charset="0"/>
            </a:endParaRPr>
          </a:p>
        </p:txBody>
      </p:sp>
      <p:sp>
        <p:nvSpPr>
          <p:cNvPr id="491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9C80B711-5D79-403C-B6C3-15DA8F42BA4A}" type="slidenum">
              <a:rPr lang="cy-GB" altLang="en-US" sz="1200" smtClean="0">
                <a:latin typeface="Arial" panose="020B0604020202020204" pitchFamily="34" charset="0"/>
              </a:rPr>
              <a:pPr/>
              <a:t>34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1906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3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3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3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3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93434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6132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24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</a:t>
            </a:r>
            <a:r>
              <a:rPr lang="en-US" err="1"/>
              <a:t>levelflkfdl</a:t>
            </a:r>
            <a:r>
              <a:rPr lang="en-US"/>
              <a:t>;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903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19377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1655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438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8015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18092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44505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88199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8117014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0849C-3569-87AC-5303-DEC049B5C8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D33653B-BD6D-45D2-1E9A-237AAF6F38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45544-D271-C112-4B66-A81A169F8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F2051D-C22D-4143-A15D-2930F96F52F6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7E4D95-EADE-CD7C-861B-0A4C2F278A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F6A200-6544-E1B1-E39C-FFED63E4F3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188E393-9B3F-4F1A-A4E0-E1EDE90555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22445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31724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66459592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553771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4154387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9525259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9454881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46280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theme" Target="../theme/theme3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5" Type="http://schemas.openxmlformats.org/officeDocument/2006/relationships/slideLayout" Target="../slideLayouts/slideLayout18.xml"/><Relationship Id="rId4" Type="http://schemas.openxmlformats.org/officeDocument/2006/relationships/slideLayout" Target="../slideLayouts/slideLayout17.xml"/><Relationship Id="rId9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A19B51-0D45-457F-B13E-2F28EAE6A722}" type="datetimeFigureOut">
              <a:rPr lang="en-GB" smtClean="0"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BB01440-DAD1-442B-B960-439509CB9D9E}" type="slidenum">
              <a:rPr lang="en-GB" smtClean="0"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 userDrawn="1"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24382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C9F2051D-C22D-4143-A15D-2930F96F52F6}" type="datetimeFigureOut">
              <a:rPr lang="en-GB" smtClean="0"/>
              <a:pPr/>
              <a:t>29/09/2025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</a:defRPr>
            </a:lvl1pPr>
          </a:lstStyle>
          <a:p>
            <a:fld id="{2188E393-9B3F-4F1A-A4E0-E1EDE9055574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29424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Arial" panose="020B0604020202020204" pitchFamily="34" charset="0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Arial" panose="020B0604020202020204" pitchFamily="34" charset="0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3" name="Picture 2" descr="A blue and white background&#10;&#10;Description automatically generated">
            <a:extLst>
              <a:ext uri="{FF2B5EF4-FFF2-40B4-BE49-F238E27FC236}">
                <a16:creationId xmlns:a16="http://schemas.microsoft.com/office/drawing/2014/main" id="{BF243FAE-C9BF-560F-03CE-0AB92CA09623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321801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image" Target="../media/image11.jpeg"/><Relationship Id="rId7" Type="http://schemas.openxmlformats.org/officeDocument/2006/relationships/image" Target="../media/image15.gi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jpeg"/><Relationship Id="rId11" Type="http://schemas.openxmlformats.org/officeDocument/2006/relationships/image" Target="../media/image19.jpeg"/><Relationship Id="rId5" Type="http://schemas.openxmlformats.org/officeDocument/2006/relationships/image" Target="../media/image13.jpeg"/><Relationship Id="rId10" Type="http://schemas.openxmlformats.org/officeDocument/2006/relationships/image" Target="../media/image18.gif"/><Relationship Id="rId4" Type="http://schemas.openxmlformats.org/officeDocument/2006/relationships/image" Target="../media/image12.jpeg"/><Relationship Id="rId9" Type="http://schemas.openxmlformats.org/officeDocument/2006/relationships/image" Target="../media/image1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legraph.co.uk/women/mother-tongue/9134900/Quarter-of-children-play-outdoors-every-day.html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4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slideLayout" Target="../slideLayouts/slideLayout4.xml"/><Relationship Id="rId1" Type="http://schemas.openxmlformats.org/officeDocument/2006/relationships/video" Target="https://www.youtube.com/embed/Q5WT2vweFRY?start=124&amp;feature=oembed" TargetMode="Externa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uxmatters.com/mt/archives/2010/07/recruiting-better-research-participants.php" TargetMode="External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www.telegraph.co.uk/women/mother-tongue/9134900/Quarter-of-children-play-outdoors-every-da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14028477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933AE7C-4909-B6AD-DEB9-4F32DC5339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733" y="1908147"/>
            <a:ext cx="4535079" cy="3864989"/>
          </a:xfrm>
        </p:spPr>
        <p:txBody>
          <a:bodyPr/>
          <a:lstStyle/>
          <a:p>
            <a:r>
              <a:rPr lang="en-GB" sz="480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err="1">
                <a:latin typeface="Arial" panose="020B0604020202020204" pitchFamily="34" charset="0"/>
                <a:cs typeface="Arial" panose="020B0604020202020204" pitchFamily="34" charset="0"/>
              </a:rPr>
              <a:t>Academaidd</a:t>
            </a:r>
            <a:endParaRPr lang="en-GB" sz="48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ECGE4007/C</a:t>
            </a: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Academic Skills</a:t>
            </a:r>
          </a:p>
          <a:p>
            <a:r>
              <a:rPr lang="en-GB" sz="4800">
                <a:latin typeface="Arial" panose="020B0604020202020204" pitchFamily="34" charset="0"/>
                <a:cs typeface="Arial" panose="020B0604020202020204" pitchFamily="34" charset="0"/>
              </a:rPr>
              <a:t>ECGE4007</a:t>
            </a:r>
          </a:p>
        </p:txBody>
      </p:sp>
    </p:spTree>
    <p:extLst>
      <p:ext uri="{BB962C8B-B14F-4D97-AF65-F5344CB8AC3E}">
        <p14:creationId xmlns:p14="http://schemas.microsoft.com/office/powerpoint/2010/main" val="39518772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 txBox="1">
            <a:spLocks/>
          </p:cNvSpPr>
          <p:nvPr/>
        </p:nvSpPr>
        <p:spPr>
          <a:xfrm>
            <a:off x="1775520" y="1600201"/>
            <a:ext cx="424428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en-GB" sz="4800" b="1" kern="0">
                <a:solidFill>
                  <a:srgbClr val="000000"/>
                </a:solidFill>
                <a:latin typeface="Arial"/>
                <a:cs typeface="Arial"/>
              </a:rPr>
              <a:t>ECGE4007C</a:t>
            </a:r>
            <a:endParaRPr lang="en-GB" sz="4800" b="1" ker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buNone/>
              <a:defRPr/>
            </a:pPr>
            <a:r>
              <a:rPr lang="en-GB" sz="4800" kern="0" err="1">
                <a:solidFill>
                  <a:srgbClr val="000000"/>
                </a:solidFill>
                <a:latin typeface="Arial"/>
                <a:cs typeface="Arial"/>
              </a:rPr>
              <a:t>Sgiliau</a:t>
            </a:r>
            <a:r>
              <a:rPr lang="en-GB" sz="4800" kern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sz="4800" kern="0" err="1">
                <a:solidFill>
                  <a:srgbClr val="000000"/>
                </a:solidFill>
                <a:latin typeface="Arial"/>
                <a:cs typeface="Arial"/>
              </a:rPr>
              <a:t>Cyflwyno</a:t>
            </a:r>
            <a:endParaRPr lang="cy-GB" sz="4800" kern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 sz="240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  <a:defRPr/>
            </a:pPr>
            <a:r>
              <a:rPr lang="cy-GB" sz="4800" b="1">
                <a:solidFill>
                  <a:srgbClr val="2F5597"/>
                </a:solidFill>
                <a:latin typeface="Arial"/>
                <a:cs typeface="Arial"/>
              </a:rPr>
              <a:t>ECGE4007</a:t>
            </a:r>
            <a:endParaRPr lang="cy-GB" sz="480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pPr marL="0" indent="0">
              <a:buNone/>
              <a:defRPr/>
            </a:pPr>
            <a:r>
              <a:rPr lang="cy-GB" sz="4800" err="1">
                <a:solidFill>
                  <a:srgbClr val="2F5597"/>
                </a:solidFill>
                <a:latin typeface="Arial"/>
                <a:cs typeface="Arial"/>
              </a:rPr>
              <a:t>Presentation</a:t>
            </a:r>
            <a:r>
              <a:rPr lang="cy-GB" sz="480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cy-GB" sz="4800" err="1">
                <a:solidFill>
                  <a:srgbClr val="2F5597"/>
                </a:solidFill>
                <a:latin typeface="Arial"/>
                <a:cs typeface="Arial"/>
              </a:rPr>
              <a:t>Skills</a:t>
            </a:r>
            <a:endParaRPr lang="cy-GB" sz="480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1749930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Cynnwys</a:t>
            </a:r>
            <a:r>
              <a:rPr lang="en-GB" altLang="cy-GB" sz="4800" b="1" kern="0">
                <a:solidFill>
                  <a:srgbClr val="000000"/>
                </a:solidFill>
                <a:latin typeface="Arial"/>
                <a:cs typeface="Arial"/>
              </a:rPr>
              <a:t>         </a:t>
            </a:r>
            <a:br>
              <a:rPr lang="en-GB" altLang="cy-GB" sz="4800" b="1" kern="0">
                <a:latin typeface="Arial"/>
                <a:cs typeface="Arial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Contents</a:t>
            </a:r>
            <a:endParaRPr lang="cy-GB" sz="4800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81200" y="1600201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Nod ac amcanion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Esiamplau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Strwythur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Delwedd y cyflwyniad</a:t>
            </a:r>
          </a:p>
          <a:p>
            <a:pPr>
              <a:buFontTx/>
              <a:buChar char="•"/>
              <a:defRPr/>
            </a:pPr>
            <a:r>
              <a:rPr lang="en-GB" sz="2400" kern="0" err="1">
                <a:solidFill>
                  <a:srgbClr val="000000"/>
                </a:solidFill>
                <a:latin typeface="Arial" panose="020B0604020202020204" pitchFamily="34" charset="0"/>
              </a:rPr>
              <a:t>Cyfeirnodi</a:t>
            </a:r>
            <a:endParaRPr lang="cy-GB" sz="2400" ker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Sgiliau cyflwyno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Iaith y corff</a:t>
            </a:r>
          </a:p>
          <a:p>
            <a:pPr marL="0" indent="0">
              <a:buNone/>
              <a:defRPr/>
            </a:pPr>
            <a:endParaRPr lang="cy-GB" sz="240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72200" y="1600201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Aims and objectives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Examples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Structure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Presentation image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Presentation skills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Body language</a:t>
            </a:r>
          </a:p>
          <a:p>
            <a:pPr>
              <a:defRPr/>
            </a:pPr>
            <a:endParaRPr lang="cy-GB" sz="2400"/>
          </a:p>
        </p:txBody>
      </p:sp>
    </p:spTree>
    <p:extLst>
      <p:ext uri="{BB962C8B-B14F-4D97-AF65-F5344CB8AC3E}">
        <p14:creationId xmlns:p14="http://schemas.microsoft.com/office/powerpoint/2010/main" val="3778455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Adnoddau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Resources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 txBox="1">
            <a:spLocks/>
          </p:cNvSpPr>
          <p:nvPr/>
        </p:nvSpPr>
        <p:spPr>
          <a:xfrm>
            <a:off x="1967844" y="1966912"/>
            <a:ext cx="4038600" cy="4525963"/>
          </a:xfrm>
          <a:prstGeom prst="rect">
            <a:avLst/>
          </a:prstGeom>
        </p:spPr>
        <p:txBody>
          <a:bodyPr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Cyflwyniad PP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Sleidiau enghreifftiol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Delweddau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Cyfeiriadau</a:t>
            </a:r>
          </a:p>
          <a:p>
            <a:pPr>
              <a:buFontTx/>
              <a:buChar char="•"/>
              <a:defRPr/>
            </a:pPr>
            <a:r>
              <a:rPr 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Strategaethau cyflwyno</a:t>
            </a:r>
          </a:p>
          <a:p>
            <a:pPr marL="0" indent="0">
              <a:buNone/>
              <a:defRPr/>
            </a:pPr>
            <a:endParaRPr lang="cy-GB" sz="2400"/>
          </a:p>
        </p:txBody>
      </p:sp>
      <p:sp>
        <p:nvSpPr>
          <p:cNvPr id="4" name="Content Placeholder 3"/>
          <p:cNvSpPr txBox="1">
            <a:spLocks/>
          </p:cNvSpPr>
          <p:nvPr/>
        </p:nvSpPr>
        <p:spPr>
          <a:xfrm>
            <a:off x="6121043" y="1966911"/>
            <a:ext cx="4038600" cy="4525963"/>
          </a:xfrm>
          <a:prstGeom prst="rect">
            <a:avLst/>
          </a:prstGeom>
        </p:spPr>
        <p:txBody>
          <a:bodyPr lIns="91440" tIns="45720" rIns="91440" bIns="45720" anchor="t"/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PP Presentation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Examples of slides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Images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References</a:t>
            </a: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Strategies for presenting</a:t>
            </a:r>
            <a:endParaRPr lang="cy-GB" sz="2400">
              <a:solidFill>
                <a:srgbClr val="2F5597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814261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804" y="55016"/>
            <a:ext cx="9205546" cy="1726101"/>
          </a:xfrm>
        </p:spPr>
        <p:txBody>
          <a:bodyPr>
            <a:noAutofit/>
          </a:bodyPr>
          <a:lstStyle/>
          <a:p>
            <a:r>
              <a:rPr lang="en-GB" sz="4800" b="1" err="1">
                <a:latin typeface="Arial"/>
                <a:cs typeface="Arial"/>
              </a:rPr>
              <a:t>Sgiliau</a:t>
            </a:r>
            <a:br>
              <a:rPr lang="en-GB" sz="4800" b="1">
                <a:latin typeface="Arial"/>
                <a:cs typeface="Arial"/>
              </a:rPr>
            </a:br>
            <a:r>
              <a:rPr lang="en-GB" sz="4800" b="1">
                <a:solidFill>
                  <a:srgbClr val="2F5597"/>
                </a:solidFill>
                <a:latin typeface="Arial"/>
                <a:cs typeface="Arial"/>
              </a:rPr>
              <a:t>Skills</a:t>
            </a:r>
            <a:endParaRPr lang="en-US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err="1">
                <a:latin typeface="Arial" panose="020B0604020202020204" pitchFamily="34" charset="0"/>
              </a:rPr>
              <a:t>Sgiliau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Cyflogadwyedd</a:t>
            </a:r>
            <a:r>
              <a:rPr lang="en-GB">
                <a:latin typeface="Arial" panose="020B0604020202020204" pitchFamily="34" charset="0"/>
              </a:rPr>
              <a:t>/</a:t>
            </a:r>
            <a:r>
              <a:rPr lang="en-GB" err="1">
                <a:latin typeface="Arial" panose="020B0604020202020204" pitchFamily="34" charset="0"/>
              </a:rPr>
              <a:t>Trosglwyddadwy</a:t>
            </a:r>
            <a:r>
              <a:rPr lang="en-GB">
                <a:latin typeface="Arial" panose="020B0604020202020204" pitchFamily="34" charset="0"/>
              </a:rPr>
              <a:t> </a:t>
            </a:r>
          </a:p>
          <a:p>
            <a:r>
              <a:rPr lang="en-GB" err="1">
                <a:latin typeface="Arial" panose="020B0604020202020204" pitchFamily="34" charset="0"/>
              </a:rPr>
              <a:t>Sgiliau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cyflwyno</a:t>
            </a:r>
            <a:endParaRPr lang="en-GB">
              <a:latin typeface="Arial" panose="020B0604020202020204" pitchFamily="34" charset="0"/>
            </a:endParaRPr>
          </a:p>
          <a:p>
            <a:r>
              <a:rPr lang="en-GB" err="1">
                <a:latin typeface="Arial" panose="020B0604020202020204" pitchFamily="34" charset="0"/>
              </a:rPr>
              <a:t>Sgiliau</a:t>
            </a:r>
            <a:r>
              <a:rPr lang="en-GB">
                <a:latin typeface="Arial" panose="020B0604020202020204" pitchFamily="34" charset="0"/>
              </a:rPr>
              <a:t> </a:t>
            </a:r>
            <a:r>
              <a:rPr lang="en-GB" err="1">
                <a:latin typeface="Arial" panose="020B0604020202020204" pitchFamily="34" charset="0"/>
              </a:rPr>
              <a:t>rhyngbersonol</a:t>
            </a:r>
            <a:endParaRPr lang="en-GB">
              <a:latin typeface="Arial" panose="020B0604020202020204" pitchFamily="34" charset="0"/>
            </a:endParaRPr>
          </a:p>
          <a:p>
            <a:r>
              <a:rPr lang="en-GB" err="1">
                <a:latin typeface="Arial" panose="020B0604020202020204" pitchFamily="34" charset="0"/>
              </a:rPr>
              <a:t>Trefniadaeth</a:t>
            </a:r>
            <a:endParaRPr lang="en-GB">
              <a:latin typeface="Arial" panose="020B0604020202020204" pitchFamily="34" charset="0"/>
            </a:endParaRPr>
          </a:p>
          <a:p>
            <a:r>
              <a:rPr lang="en-GB" err="1">
                <a:latin typeface="Arial" panose="020B0604020202020204" pitchFamily="34" charset="0"/>
              </a:rPr>
              <a:t>Cynllunio</a:t>
            </a:r>
            <a:endParaRPr lang="en-GB">
              <a:latin typeface="Arial" panose="020B0604020202020204" pitchFamily="34" charset="0"/>
            </a:endParaRPr>
          </a:p>
          <a:p>
            <a:r>
              <a:rPr lang="en-GB" err="1">
                <a:latin typeface="Arial" panose="020B0604020202020204" pitchFamily="34" charset="0"/>
              </a:rPr>
              <a:t>TGCh</a:t>
            </a:r>
            <a:endParaRPr lang="en-US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2F5597"/>
                </a:solidFill>
                <a:latin typeface="Arial"/>
                <a:cs typeface="Arial"/>
              </a:rPr>
              <a:t>Employability/Transferable Skills Presentational skills</a:t>
            </a:r>
          </a:p>
          <a:p>
            <a:r>
              <a:rPr lang="en-GB">
                <a:solidFill>
                  <a:srgbClr val="2F5597"/>
                </a:solidFill>
                <a:latin typeface="Arial"/>
                <a:cs typeface="Arial"/>
              </a:rPr>
              <a:t>Interpersonal skills</a:t>
            </a:r>
          </a:p>
          <a:p>
            <a:r>
              <a:rPr lang="en-GB">
                <a:solidFill>
                  <a:srgbClr val="2F5597"/>
                </a:solidFill>
                <a:latin typeface="Arial"/>
                <a:cs typeface="Arial"/>
              </a:rPr>
              <a:t>Organisation</a:t>
            </a:r>
          </a:p>
          <a:p>
            <a:r>
              <a:rPr lang="en-GB">
                <a:solidFill>
                  <a:srgbClr val="2F5597"/>
                </a:solidFill>
                <a:latin typeface="Arial"/>
                <a:cs typeface="Arial"/>
              </a:rPr>
              <a:t>Planning</a:t>
            </a:r>
          </a:p>
          <a:p>
            <a:r>
              <a:rPr lang="en-GB">
                <a:solidFill>
                  <a:srgbClr val="2F5597"/>
                </a:solidFill>
                <a:latin typeface="Arial"/>
                <a:cs typeface="Arial"/>
              </a:rPr>
              <a:t>ICT</a:t>
            </a:r>
            <a:endParaRPr lang="en-US">
              <a:solidFill>
                <a:srgbClr val="2F5597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51235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F0C5A6-2434-65DF-5CBB-01EFD27840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err="1"/>
              <a:t>Amcanion</a:t>
            </a:r>
            <a:br>
              <a:rPr lang="en-GB"/>
            </a:br>
            <a:r>
              <a:rPr lang="en-GB">
                <a:solidFill>
                  <a:srgbClr val="2F5597"/>
                </a:solidFill>
              </a:rPr>
              <a:t>Objectives</a:t>
            </a:r>
            <a:endParaRPr lang="en-GB">
              <a:solidFill>
                <a:srgbClr val="2F5597"/>
              </a:solidFill>
              <a:cs typeface="Arial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1C446-6EBA-C172-340D-372BEE442084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cy-GB"/>
              <a:t>Datblygu strategaethau cynllunio cyflwyniadau llafar   effeithiol ar gyfer Addysg Uwch</a:t>
            </a:r>
          </a:p>
          <a:p>
            <a:r>
              <a:rPr lang="cy-GB"/>
              <a:t>Deall dylunio effeithiol adnoddau megis sleidiau</a:t>
            </a:r>
            <a:endParaRPr lang="cy-GB">
              <a:cs typeface="Arial"/>
            </a:endParaRPr>
          </a:p>
          <a:p>
            <a:r>
              <a:rPr lang="cy-GB"/>
              <a:t>Ystyried ymarfer da ar gyfer cyflwyno academaidd</a:t>
            </a:r>
            <a:endParaRPr lang="cy-GB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1F64CC-E2B4-F99E-90FB-D466B744F04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solidFill>
                  <a:srgbClr val="2F5597"/>
                </a:solidFill>
              </a:rPr>
              <a:t>Develop effective planning strategies for oral presentations in Higher Education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Understand effective design of resources such as slides 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r>
              <a:rPr lang="en-GB">
                <a:solidFill>
                  <a:srgbClr val="2F5597"/>
                </a:solidFill>
              </a:rPr>
              <a:t>Consider good practice for academic presentation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pPr marL="0" indent="0">
              <a:buNone/>
            </a:pPr>
            <a:endParaRPr lang="en-GB">
              <a:solidFill>
                <a:srgbClr val="2F5597"/>
              </a:solidFill>
              <a:cs typeface="Arial"/>
            </a:endParaRPr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278523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>
          <a:xfrm>
            <a:off x="2096678" y="404665"/>
            <a:ext cx="7886700" cy="936105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en-GB" altLang="en-US" sz="5300" b="1" err="1">
                <a:latin typeface="Arial"/>
                <a:cs typeface="Arial"/>
              </a:rPr>
              <a:t>Cynllunio</a:t>
            </a:r>
            <a:br>
              <a:rPr lang="en-GB" altLang="en-US" sz="5300" b="1">
                <a:latin typeface="Arial" panose="020B0604020202020204" pitchFamily="34" charset="0"/>
              </a:rPr>
            </a:br>
            <a:r>
              <a:rPr lang="en-GB" altLang="en-US" sz="5300" b="1">
                <a:solidFill>
                  <a:srgbClr val="2F5597"/>
                </a:solidFill>
                <a:latin typeface="Arial"/>
                <a:cs typeface="Arial"/>
              </a:rPr>
              <a:t>Planning</a:t>
            </a:r>
            <a:br>
              <a:rPr lang="en-GB" altLang="en-US" b="1">
                <a:solidFill>
                  <a:srgbClr val="2F5597"/>
                </a:solidFill>
              </a:rPr>
            </a:br>
            <a:endParaRPr lang="en-GB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75520" y="1340769"/>
            <a:ext cx="4263330" cy="4320479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2400" err="1">
                <a:latin typeface="Arial"/>
                <a:cs typeface="Arial"/>
              </a:rPr>
              <a:t>Wrth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ysgrifennu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cyflwyniad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llafar</a:t>
            </a:r>
            <a:r>
              <a:rPr lang="en-GB" altLang="en-US" sz="2400">
                <a:latin typeface="Arial"/>
                <a:cs typeface="Arial"/>
              </a:rPr>
              <a:t>/seminar </a:t>
            </a:r>
            <a:r>
              <a:rPr lang="en-GB" altLang="en-US" sz="2400" err="1">
                <a:latin typeface="Arial"/>
                <a:cs typeface="Arial"/>
              </a:rPr>
              <a:t>bydd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rhaid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i</a:t>
            </a:r>
            <a:r>
              <a:rPr lang="en-GB" altLang="en-US" sz="2400">
                <a:latin typeface="Arial"/>
                <a:cs typeface="Arial"/>
              </a:rPr>
              <a:t> chi </a:t>
            </a:r>
            <a:r>
              <a:rPr lang="en-GB" altLang="en-US" sz="2400" err="1">
                <a:latin typeface="Arial"/>
                <a:cs typeface="Arial"/>
              </a:rPr>
              <a:t>ystyried</a:t>
            </a:r>
            <a:r>
              <a:rPr lang="en-GB" altLang="en-US" sz="2400">
                <a:latin typeface="Arial"/>
                <a:cs typeface="Arial"/>
              </a:rPr>
              <a:t> y </a:t>
            </a:r>
            <a:r>
              <a:rPr lang="en-GB" altLang="en-US" sz="2400" err="1">
                <a:latin typeface="Arial"/>
                <a:cs typeface="Arial"/>
              </a:rPr>
              <a:t>canlynol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cyn</a:t>
            </a:r>
            <a:r>
              <a:rPr lang="en-GB" altLang="en-US" sz="2400">
                <a:latin typeface="Arial"/>
                <a:cs typeface="Arial"/>
              </a:rPr>
              <a:t> </a:t>
            </a:r>
            <a:r>
              <a:rPr lang="en-GB" altLang="en-US" sz="2400" err="1">
                <a:latin typeface="Arial"/>
                <a:cs typeface="Arial"/>
              </a:rPr>
              <a:t>dechrau</a:t>
            </a:r>
            <a:r>
              <a:rPr lang="en-GB" altLang="en-US" sz="2400">
                <a:latin typeface="Arial"/>
                <a:cs typeface="Arial"/>
              </a:rPr>
              <a:t> bob </a:t>
            </a:r>
            <a:r>
              <a:rPr lang="en-GB" altLang="en-US" sz="2400" err="1">
                <a:latin typeface="Arial"/>
                <a:cs typeface="Arial"/>
              </a:rPr>
              <a:t>amser</a:t>
            </a:r>
            <a:r>
              <a:rPr lang="en-GB" altLang="en-US" sz="2400">
                <a:latin typeface="Arial"/>
                <a:cs typeface="Arial"/>
              </a:rPr>
              <a:t> :</a:t>
            </a:r>
            <a:endParaRPr lang="en-US">
              <a:cs typeface="Arial" panose="020B0604020202020204"/>
            </a:endParaRPr>
          </a:p>
          <a:p>
            <a:pPr lvl="1" eaLnBrk="1" hangingPunct="1">
              <a:lnSpc>
                <a:spcPct val="80000"/>
              </a:lnSpc>
            </a:pPr>
            <a:endParaRPr lang="en-GB" altLang="en-US" b="1">
              <a:latin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r>
              <a:rPr lang="en-GB" altLang="en-US" err="1">
                <a:latin typeface="Arial"/>
                <a:cs typeface="Arial"/>
              </a:rPr>
              <a:t>Pwnc</a:t>
            </a:r>
            <a:endParaRPr lang="en-GB" altLang="en-US">
              <a:latin typeface="Arial"/>
              <a:cs typeface="Arial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r>
              <a:rPr lang="en-GB" altLang="en-US" err="1">
                <a:latin typeface="Arial"/>
                <a:cs typeface="Arial"/>
              </a:rPr>
              <a:t>Hyd</a:t>
            </a:r>
            <a:endParaRPr lang="en-GB" altLang="en-US">
              <a:latin typeface="Arial"/>
              <a:cs typeface="Arial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r>
              <a:rPr lang="en-GB" altLang="en-US" err="1">
                <a:latin typeface="Arial"/>
                <a:cs typeface="Arial"/>
              </a:rPr>
              <a:t>Cynulleidfa</a:t>
            </a:r>
            <a:endParaRPr lang="en-GB" altLang="en-US">
              <a:latin typeface="Arial"/>
              <a:cs typeface="Arial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endParaRPr lang="en-GB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  <a:buFont typeface="Arial" panose="05000000000000000000" pitchFamily="2" charset="2"/>
              <a:buChar char="•"/>
            </a:pPr>
            <a:r>
              <a:rPr lang="en-GB" altLang="en-US">
                <a:latin typeface="Arial"/>
                <a:cs typeface="Arial"/>
              </a:rPr>
              <a:t>Dull </a:t>
            </a:r>
            <a:r>
              <a:rPr lang="en-GB" altLang="en-US" err="1">
                <a:latin typeface="Arial"/>
                <a:cs typeface="Arial"/>
              </a:rPr>
              <a:t>trosglwyddo</a:t>
            </a:r>
            <a:endParaRPr lang="en-GB" altLang="en-US">
              <a:latin typeface="Arial"/>
              <a:cs typeface="Arial"/>
            </a:endParaRP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</p:txBody>
      </p:sp>
      <p:sp>
        <p:nvSpPr>
          <p:cNvPr id="307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12120" y="1339099"/>
            <a:ext cx="4278922" cy="4302894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60000"/>
              </a:lnSpc>
              <a:buNone/>
            </a:pPr>
            <a:r>
              <a:rPr lang="en-GB" altLang="en-US" sz="2400" b="1">
                <a:solidFill>
                  <a:srgbClr val="0000FF"/>
                </a:solidFill>
                <a:latin typeface="Arial"/>
                <a:cs typeface="Arial"/>
              </a:rPr>
              <a:t>   </a:t>
            </a:r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When writing an oral presentation/seminar you will always need to consider the following before you start:</a:t>
            </a:r>
            <a:endParaRPr lang="en-US">
              <a:solidFill>
                <a:srgbClr val="2F5597"/>
              </a:solidFill>
              <a:cs typeface="Arial"/>
            </a:endParaRPr>
          </a:p>
          <a:p>
            <a:pPr lvl="1" eaLnBrk="1" hangingPunct="1">
              <a:lnSpc>
                <a:spcPct val="80000"/>
              </a:lnSpc>
            </a:pPr>
            <a:endParaRPr lang="en-GB" altLang="en-US" b="1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Subject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Length of time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Audience</a:t>
            </a:r>
          </a:p>
          <a:p>
            <a:pPr lvl="1" eaLnBrk="1" hangingPunct="1">
              <a:lnSpc>
                <a:spcPct val="80000"/>
              </a:lnSpc>
            </a:pPr>
            <a:endParaRPr lang="en-GB" altLang="en-US">
              <a:solidFill>
                <a:srgbClr val="2F5597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80000"/>
              </a:lnSpc>
            </a:pPr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Mode of delivery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85920796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1015510" y="259620"/>
            <a:ext cx="6069624" cy="645726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Pwnc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Subject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31630" y="1363361"/>
            <a:ext cx="4032739" cy="4392488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>
              <a:lnSpc>
                <a:spcPct val="150000"/>
              </a:lnSpc>
            </a:pPr>
            <a:r>
              <a:rPr lang="cy-GB" altLang="en-US" sz="2400">
                <a:latin typeface="Arial"/>
                <a:cs typeface="Arial"/>
              </a:rPr>
              <a:t>Darllenwch y teitl yn  ofalus</a:t>
            </a:r>
            <a:endParaRPr lang="en-US"/>
          </a:p>
          <a:p>
            <a:pPr>
              <a:lnSpc>
                <a:spcPct val="150000"/>
              </a:lnSpc>
            </a:pPr>
            <a:r>
              <a:rPr lang="cy-GB" altLang="en-US" sz="2400">
                <a:latin typeface="Arial" panose="020B0604020202020204" pitchFamily="34" charset="0"/>
              </a:rPr>
              <a:t>Ymchwiliwch i’r pwnc trwy ddarllen llyfrau, cylchgronau ac erthyglau pwrpasol ar y we</a:t>
            </a:r>
            <a:endParaRPr lang="cy-GB" altLang="en-US" sz="2400">
              <a:latin typeface="Arial" panose="020B06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cy-GB" altLang="en-US" sz="2400">
                <a:latin typeface="Arial" panose="020B0604020202020204" pitchFamily="34" charset="0"/>
                <a:cs typeface="Times New Roman" panose="02020603050405020304" pitchFamily="18" charset="0"/>
              </a:rPr>
              <a:t>Cyfeirnodwch ffynhonnell y wybodaeth fel a nodir yn y Llawlyfr Canllawiau Cyfeirnodi</a:t>
            </a:r>
            <a:endParaRPr lang="cy-GB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10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5732551" y="1360857"/>
            <a:ext cx="5128845" cy="458506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Read the title carefully</a:t>
            </a:r>
            <a:endParaRPr lang="en-US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lnSpc>
                <a:spcPct val="150000"/>
              </a:lnSpc>
            </a:pPr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Research your topic by reading books, journals and appropriate articles on the internet</a:t>
            </a:r>
          </a:p>
          <a:p>
            <a:pPr>
              <a:lnSpc>
                <a:spcPct val="150000"/>
              </a:lnSpc>
            </a:pPr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Reference the source of your information following guidelines in the Reference Guidance Handbook</a:t>
            </a:r>
          </a:p>
        </p:txBody>
      </p:sp>
    </p:spTree>
    <p:extLst>
      <p:ext uri="{BB962C8B-B14F-4D97-AF65-F5344CB8AC3E}">
        <p14:creationId xmlns:p14="http://schemas.microsoft.com/office/powerpoint/2010/main" val="9619775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507881" y="308466"/>
            <a:ext cx="7886700" cy="975642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Hyd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Length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36785" y="1700809"/>
            <a:ext cx="4659923" cy="394623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altLang="en-US" err="1">
                <a:latin typeface="Arial"/>
                <a:cs typeface="Arial"/>
              </a:rPr>
              <a:t>Hyd</a:t>
            </a:r>
            <a:r>
              <a:rPr lang="en-GB" altLang="en-US">
                <a:latin typeface="Arial"/>
                <a:cs typeface="Arial"/>
              </a:rPr>
              <a:t> y </a:t>
            </a:r>
            <a:r>
              <a:rPr lang="en-GB" altLang="en-US" err="1">
                <a:latin typeface="Arial"/>
                <a:cs typeface="Arial"/>
              </a:rPr>
              <a:t>gyflwyniad</a:t>
            </a:r>
            <a:r>
              <a:rPr lang="en-GB" altLang="en-US">
                <a:latin typeface="Arial"/>
                <a:cs typeface="Arial"/>
              </a:rPr>
              <a:t> </a:t>
            </a:r>
            <a:r>
              <a:rPr lang="en-GB" altLang="en-US" err="1">
                <a:latin typeface="Arial"/>
                <a:cs typeface="Arial"/>
              </a:rPr>
              <a:t>llafar</a:t>
            </a:r>
            <a:r>
              <a:rPr lang="en-GB" altLang="en-US">
                <a:latin typeface="Arial"/>
                <a:cs typeface="Arial"/>
              </a:rPr>
              <a:t>/seminar </a:t>
            </a:r>
            <a:r>
              <a:rPr lang="en-GB" altLang="en-US" err="1">
                <a:latin typeface="Arial"/>
                <a:cs typeface="Arial"/>
              </a:rPr>
              <a:t>yn</a:t>
            </a:r>
            <a:r>
              <a:rPr lang="en-GB" altLang="en-US">
                <a:latin typeface="Arial"/>
                <a:cs typeface="Arial"/>
              </a:rPr>
              <a:t> </a:t>
            </a:r>
            <a:r>
              <a:rPr lang="en-GB" altLang="en-US" err="1">
                <a:latin typeface="Arial"/>
                <a:cs typeface="Arial"/>
              </a:rPr>
              <a:t>bwysig</a:t>
            </a:r>
            <a:endParaRPr lang="en-GB" altLang="en-US">
              <a:latin typeface="Arial"/>
              <a:cs typeface="Arial"/>
            </a:endParaRPr>
          </a:p>
          <a:p>
            <a:r>
              <a:rPr lang="en-GB" altLang="en-US">
                <a:latin typeface="Arial"/>
                <a:cs typeface="Arial"/>
              </a:rPr>
              <a:t>Rhy </a:t>
            </a:r>
            <a:r>
              <a:rPr lang="en-GB" altLang="en-US" err="1">
                <a:latin typeface="Arial"/>
                <a:cs typeface="Arial"/>
              </a:rPr>
              <a:t>fyr</a:t>
            </a:r>
            <a:r>
              <a:rPr lang="en-GB" altLang="en-US">
                <a:latin typeface="Arial"/>
                <a:cs typeface="Arial"/>
              </a:rPr>
              <a:t> - </a:t>
            </a:r>
            <a:r>
              <a:rPr lang="en-GB" altLang="en-US" err="1">
                <a:latin typeface="Arial"/>
                <a:cs typeface="Arial"/>
              </a:rPr>
              <a:t>sylwadau</a:t>
            </a:r>
            <a:r>
              <a:rPr lang="en-GB" altLang="en-US">
                <a:latin typeface="Arial"/>
                <a:cs typeface="Arial"/>
              </a:rPr>
              <a:t> </a:t>
            </a:r>
            <a:r>
              <a:rPr lang="en-GB" altLang="en-US" err="1">
                <a:latin typeface="Arial"/>
                <a:cs typeface="Arial"/>
              </a:rPr>
              <a:t>arwynebol</a:t>
            </a:r>
            <a:endParaRPr lang="en-GB" altLang="en-US">
              <a:latin typeface="Arial"/>
              <a:cs typeface="Arial"/>
            </a:endParaRPr>
          </a:p>
          <a:p>
            <a:r>
              <a:rPr lang="en-GB" altLang="en-US">
                <a:latin typeface="Arial"/>
                <a:cs typeface="Arial"/>
              </a:rPr>
              <a:t>Rhy hir - di-</a:t>
            </a:r>
            <a:r>
              <a:rPr lang="en-GB" altLang="en-US" err="1">
                <a:latin typeface="Arial"/>
                <a:cs typeface="Arial"/>
              </a:rPr>
              <a:t>drefn</a:t>
            </a:r>
            <a:r>
              <a:rPr lang="en-GB" altLang="en-US">
                <a:latin typeface="Arial"/>
                <a:cs typeface="Arial"/>
              </a:rPr>
              <a:t>  a </a:t>
            </a:r>
            <a:r>
              <a:rPr lang="en-GB" altLang="en-US" err="1">
                <a:latin typeface="Arial"/>
                <a:cs typeface="Arial"/>
              </a:rPr>
              <a:t>dryslyd</a:t>
            </a:r>
            <a:endParaRPr lang="en-GB" altLang="en-US">
              <a:latin typeface="Arial"/>
              <a:cs typeface="Arial"/>
            </a:endParaRPr>
          </a:p>
          <a:p>
            <a:r>
              <a:rPr lang="en-GB" altLang="en-US" err="1">
                <a:latin typeface="Arial"/>
                <a:cs typeface="Arial"/>
              </a:rPr>
              <a:t>Lefel</a:t>
            </a:r>
            <a:r>
              <a:rPr lang="en-GB" altLang="en-US">
                <a:latin typeface="Arial"/>
                <a:cs typeface="Arial"/>
              </a:rPr>
              <a:t> 4 -  </a:t>
            </a:r>
            <a:r>
              <a:rPr lang="en-GB" altLang="en-US" err="1">
                <a:latin typeface="Arial"/>
                <a:cs typeface="Arial"/>
              </a:rPr>
              <a:t>byr</a:t>
            </a:r>
            <a:endParaRPr lang="en-GB" altLang="en-US">
              <a:latin typeface="Arial"/>
              <a:cs typeface="Arial"/>
            </a:endParaRPr>
          </a:p>
          <a:p>
            <a:r>
              <a:rPr lang="en-GB" altLang="en-US" err="1">
                <a:latin typeface="Arial"/>
                <a:cs typeface="Arial"/>
              </a:rPr>
              <a:t>Lefelau</a:t>
            </a:r>
            <a:r>
              <a:rPr lang="en-GB" altLang="en-US">
                <a:latin typeface="Arial"/>
                <a:cs typeface="Arial"/>
              </a:rPr>
              <a:t> 5 a 6 – </a:t>
            </a:r>
            <a:r>
              <a:rPr lang="en-GB" altLang="en-US" err="1">
                <a:latin typeface="Arial"/>
                <a:cs typeface="Arial"/>
              </a:rPr>
              <a:t>ychydig</a:t>
            </a:r>
            <a:r>
              <a:rPr lang="en-GB" altLang="en-US">
                <a:latin typeface="Arial"/>
                <a:cs typeface="Arial"/>
              </a:rPr>
              <a:t> </a:t>
            </a:r>
            <a:r>
              <a:rPr lang="en-GB" altLang="en-US" err="1">
                <a:latin typeface="Arial"/>
                <a:cs typeface="Arial"/>
              </a:rPr>
              <a:t>yn</a:t>
            </a:r>
            <a:r>
              <a:rPr lang="en-GB" altLang="en-US">
                <a:latin typeface="Arial"/>
                <a:cs typeface="Arial"/>
              </a:rPr>
              <a:t> </a:t>
            </a:r>
            <a:r>
              <a:rPr lang="en-GB" altLang="en-US" err="1">
                <a:latin typeface="Arial"/>
                <a:cs typeface="Arial"/>
              </a:rPr>
              <a:t>hirach</a:t>
            </a:r>
            <a:endParaRPr lang="en-GB" altLang="en-US">
              <a:latin typeface="Arial"/>
              <a:cs typeface="Arial"/>
            </a:endParaRPr>
          </a:p>
        </p:txBody>
      </p:sp>
      <p:sp>
        <p:nvSpPr>
          <p:cNvPr id="512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441831" y="1876654"/>
            <a:ext cx="4031273" cy="3594539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Length of time is an important consideration </a:t>
            </a:r>
            <a:endParaRPr lang="en-GB" altLang="en-US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Too short - superficial coverage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Too long – rambling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Level 4 -  short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Levels 5 and 6 – slightly longer</a:t>
            </a: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940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104765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Trefn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Order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152650" y="1700809"/>
            <a:ext cx="3886200" cy="4476155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err="1">
                <a:latin typeface="Arial" panose="020B0604020202020204" pitchFamily="34" charset="0"/>
              </a:rPr>
              <a:t>Bydd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angen</a:t>
            </a:r>
            <a:r>
              <a:rPr lang="en-GB" altLang="en-US">
                <a:latin typeface="Arial" panose="020B0604020202020204" pitchFamily="34" charset="0"/>
              </a:rPr>
              <a:t>:</a:t>
            </a:r>
          </a:p>
          <a:p>
            <a:pPr eaLnBrk="1" hangingPunct="1">
              <a:buFontTx/>
              <a:buNone/>
            </a:pPr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</a:rPr>
              <a:t>Cyflwyniad</a:t>
            </a:r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</a:rPr>
              <a:t>Trafodaeth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o’r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prif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bwyntiau</a:t>
            </a:r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</a:rPr>
              <a:t>Diweddglo</a:t>
            </a:r>
            <a:endParaRPr lang="en-GB" altLang="en-US">
              <a:latin typeface="Arial" panose="020B0604020202020204" pitchFamily="34" charset="0"/>
            </a:endParaRPr>
          </a:p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614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53150" y="1628801"/>
            <a:ext cx="3886200" cy="45481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You will need:</a:t>
            </a:r>
          </a:p>
          <a:p>
            <a:pPr eaLnBrk="1" hangingPunct="1">
              <a:buFontTx/>
              <a:buNone/>
            </a:pPr>
            <a:endParaRPr lang="en-GB" altLang="en-US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An introduction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A discussion of the main points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A conclusion</a:t>
            </a:r>
          </a:p>
        </p:txBody>
      </p:sp>
    </p:spTree>
    <p:extLst>
      <p:ext uri="{BB962C8B-B14F-4D97-AF65-F5344CB8AC3E}">
        <p14:creationId xmlns:p14="http://schemas.microsoft.com/office/powerpoint/2010/main" val="616678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>
          <a:xfrm>
            <a:off x="1630973" y="523390"/>
            <a:ext cx="7944857" cy="909494"/>
          </a:xfrm>
        </p:spPr>
        <p:txBody>
          <a:bodyPr>
            <a:noAutofit/>
          </a:bodyPr>
          <a:lstStyle/>
          <a:p>
            <a:r>
              <a:rPr lang="en-GB" altLang="en-US" sz="4800" b="1" err="1">
                <a:latin typeface="Arial"/>
                <a:cs typeface="Arial"/>
              </a:rPr>
              <a:t>Cynllun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Design</a:t>
            </a:r>
            <a:br>
              <a:rPr lang="en-GB" altLang="en-US" sz="4800" b="1">
                <a:latin typeface="Arial" panose="020B0604020202020204" pitchFamily="34" charset="0"/>
              </a:rPr>
            </a:br>
            <a:endParaRPr lang="en-GB" altLang="en-US" sz="480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7171" name="Content Placeholder 4"/>
          <p:cNvSpPr>
            <a:spLocks noGrp="1"/>
          </p:cNvSpPr>
          <p:nvPr>
            <p:ph sz="half" idx="1"/>
          </p:nvPr>
        </p:nvSpPr>
        <p:spPr>
          <a:xfrm>
            <a:off x="1617258" y="1432884"/>
            <a:ext cx="4263330" cy="4908203"/>
          </a:xfrm>
        </p:spPr>
        <p:txBody>
          <a:bodyPr>
            <a:normAutofit/>
          </a:bodyPr>
          <a:lstStyle/>
          <a:p>
            <a:r>
              <a:rPr lang="en-GB" altLang="en-US" sz="2400" err="1">
                <a:latin typeface="Arial" panose="020B0604020202020204" pitchFamily="34" charset="0"/>
              </a:rPr>
              <a:t>Yn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glir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Peidiwch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roi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gormod</a:t>
            </a:r>
            <a:r>
              <a:rPr lang="en-GB" altLang="en-US" sz="2400">
                <a:latin typeface="Arial" panose="020B0604020202020204" pitchFamily="34" charset="0"/>
              </a:rPr>
              <a:t> o </a:t>
            </a:r>
            <a:r>
              <a:rPr lang="en-GB" altLang="en-US" sz="2400" err="1">
                <a:latin typeface="Arial" panose="020B0604020202020204" pitchFamily="34" charset="0"/>
              </a:rPr>
              <a:t>eiriau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ar</a:t>
            </a:r>
            <a:r>
              <a:rPr lang="en-GB" altLang="en-US" sz="2400">
                <a:latin typeface="Arial" panose="020B0604020202020204" pitchFamily="34" charset="0"/>
              </a:rPr>
              <a:t> y </a:t>
            </a:r>
            <a:r>
              <a:rPr lang="en-GB" altLang="en-US" sz="2400" err="1">
                <a:latin typeface="Arial" panose="020B0604020202020204" pitchFamily="34" charset="0"/>
              </a:rPr>
              <a:t>sleid</a:t>
            </a:r>
            <a:r>
              <a:rPr lang="en-GB" altLang="en-US" sz="2400">
                <a:latin typeface="Arial" panose="020B0604020202020204" pitchFamily="34" charset="0"/>
              </a:rPr>
              <a:t>/poster</a:t>
            </a:r>
          </a:p>
          <a:p>
            <a:r>
              <a:rPr lang="en-GB" altLang="en-US" sz="2400" err="1">
                <a:latin typeface="Arial" panose="020B0604020202020204" pitchFamily="34" charset="0"/>
              </a:rPr>
              <a:t>Defnyddiwch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ddelweddau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Defnyddiwch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benawdau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Gwnewch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i’ch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gwaith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edrych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mor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ddeniadol</a:t>
            </a:r>
            <a:r>
              <a:rPr lang="en-GB" altLang="en-US" sz="2400">
                <a:latin typeface="Arial" panose="020B0604020202020204" pitchFamily="34" charset="0"/>
              </a:rPr>
              <a:t> â </a:t>
            </a:r>
            <a:r>
              <a:rPr lang="en-GB" altLang="en-US" sz="2400" err="1">
                <a:latin typeface="Arial" panose="020B0604020202020204" pitchFamily="34" charset="0"/>
              </a:rPr>
              <a:t>phosib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Angen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cyfeiriadau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ar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eich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sleidiau</a:t>
            </a:r>
            <a:r>
              <a:rPr lang="en-GB" altLang="en-US" sz="2400">
                <a:latin typeface="Arial" panose="020B0604020202020204" pitchFamily="34" charset="0"/>
              </a:rPr>
              <a:t>/poster</a:t>
            </a:r>
          </a:p>
          <a:p>
            <a:endParaRPr lang="en-GB" altLang="en-US"/>
          </a:p>
          <a:p>
            <a:endParaRPr lang="en-GB" altLang="en-US"/>
          </a:p>
          <a:p>
            <a:endParaRPr lang="en-GB" altLang="en-US"/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6094537" y="1432884"/>
            <a:ext cx="4407346" cy="469217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Clear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Do not put too many words on the slide/poster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Use visuals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Use headings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Make it look as attractive as you can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References are needed on the poster/slideshow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21024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BE292-84FD-5CD6-9693-4CD70D118E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err="1">
                <a:cs typeface="Arial"/>
              </a:rPr>
              <a:t>Ystyriwch</a:t>
            </a:r>
            <a:r>
              <a:rPr lang="en-US" b="1">
                <a:cs typeface="Arial"/>
              </a:rPr>
              <a:t> </a:t>
            </a:r>
            <a:r>
              <a:rPr lang="en-US" b="1" err="1">
                <a:cs typeface="Arial"/>
              </a:rPr>
              <a:t>cynllun</a:t>
            </a:r>
            <a:r>
              <a:rPr lang="en-US" b="1">
                <a:cs typeface="Arial"/>
              </a:rPr>
              <a:t> ac </a:t>
            </a:r>
            <a:r>
              <a:rPr lang="en-US" b="1" err="1">
                <a:cs typeface="Arial"/>
              </a:rPr>
              <a:t>eglirder</a:t>
            </a:r>
            <a:br>
              <a:rPr lang="en-US" b="1">
                <a:cs typeface="Arial"/>
              </a:rPr>
            </a:br>
            <a:r>
              <a:rPr lang="en-US" b="1" i="1">
                <a:solidFill>
                  <a:srgbClr val="2F5597"/>
                </a:solidFill>
                <a:cs typeface="Arial"/>
              </a:rPr>
              <a:t>Consider design and clarity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04C64-2918-30D3-300B-FD34480752DC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cs typeface="Arial"/>
              </a:rPr>
              <a:t>Lliw</a:t>
            </a:r>
            <a:endParaRPr lang="en-US">
              <a:cs typeface="Arial"/>
            </a:endParaRPr>
          </a:p>
          <a:p>
            <a:r>
              <a:rPr lang="en-US" err="1">
                <a:cs typeface="Arial"/>
              </a:rPr>
              <a:t>Cyferbyniad</a:t>
            </a:r>
            <a:endParaRPr lang="en-US">
              <a:cs typeface="Arial"/>
            </a:endParaRPr>
          </a:p>
          <a:p>
            <a:r>
              <a:rPr lang="en-US" err="1">
                <a:cs typeface="Arial"/>
              </a:rPr>
              <a:t>Patrwm</a:t>
            </a:r>
            <a:r>
              <a:rPr lang="en-US">
                <a:cs typeface="Arial"/>
              </a:rPr>
              <a:t> </a:t>
            </a:r>
          </a:p>
          <a:p>
            <a:r>
              <a:rPr lang="en-US" err="1">
                <a:cs typeface="Arial"/>
              </a:rPr>
              <a:t>Maint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ffont</a:t>
            </a:r>
            <a:endParaRPr lang="en-US">
              <a:cs typeface="Arial"/>
            </a:endParaRPr>
          </a:p>
          <a:p>
            <a:endParaRPr lang="en-US">
              <a:cs typeface="Arial"/>
            </a:endParaRPr>
          </a:p>
          <a:p>
            <a:r>
              <a:rPr lang="en-US" err="1">
                <a:cs typeface="Arial"/>
              </a:rPr>
              <a:t>Byddwch</a:t>
            </a:r>
            <a:r>
              <a:rPr lang="en-US">
                <a:cs typeface="Arial"/>
              </a:rPr>
              <a:t> </a:t>
            </a:r>
            <a:r>
              <a:rPr lang="en-US" err="1">
                <a:cs typeface="Arial"/>
              </a:rPr>
              <a:t>yn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syml</a:t>
            </a:r>
            <a:r>
              <a:rPr lang="en-US">
                <a:cs typeface="Arial"/>
              </a:rPr>
              <a:t> a </a:t>
            </a:r>
            <a:r>
              <a:rPr lang="en-US" err="1">
                <a:cs typeface="Arial"/>
              </a:rPr>
              <a:t>chlir</a:t>
            </a:r>
          </a:p>
          <a:p>
            <a:r>
              <a:rPr lang="en-US" err="1">
                <a:cs typeface="Arial"/>
              </a:rPr>
              <a:t>Gwerthuswch</a:t>
            </a:r>
            <a:r>
              <a:rPr lang="en-US">
                <a:cs typeface="Arial"/>
              </a:rPr>
              <a:t> y </a:t>
            </a:r>
            <a:r>
              <a:rPr lang="en-US" err="1">
                <a:cs typeface="Arial"/>
              </a:rPr>
              <a:t>sleidiau</a:t>
            </a:r>
            <a:r>
              <a:rPr lang="en-US">
                <a:cs typeface="Arial"/>
              </a:rPr>
              <a:t> </a:t>
            </a:r>
            <a:r>
              <a:rPr lang="en-US" err="1">
                <a:cs typeface="Arial"/>
              </a:rPr>
              <a:t>canlynol</a:t>
            </a:r>
            <a:r>
              <a:rPr lang="en-US">
                <a:cs typeface="Arial"/>
              </a:rPr>
              <a:t>:</a:t>
            </a:r>
          </a:p>
          <a:p>
            <a:endParaRPr lang="en-US">
              <a:cs typeface="Arial"/>
            </a:endParaRPr>
          </a:p>
          <a:p>
            <a:endParaRPr lang="en-US">
              <a:cs typeface="Arial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65B131-FE3C-2EF2-EE26-E0D2D0905DD4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err="1">
                <a:solidFill>
                  <a:srgbClr val="2F5597"/>
                </a:solidFill>
                <a:cs typeface="Arial"/>
              </a:rPr>
              <a:t>Colours</a:t>
            </a:r>
            <a:endParaRPr lang="en-US">
              <a:solidFill>
                <a:srgbClr val="2F5597"/>
              </a:solidFill>
              <a:cs typeface="Arial"/>
            </a:endParaRPr>
          </a:p>
          <a:p>
            <a:r>
              <a:rPr lang="en-US">
                <a:solidFill>
                  <a:srgbClr val="2F5597"/>
                </a:solidFill>
                <a:cs typeface="Arial"/>
              </a:rPr>
              <a:t>Contrast</a:t>
            </a:r>
          </a:p>
          <a:p>
            <a:r>
              <a:rPr lang="en-US">
                <a:solidFill>
                  <a:srgbClr val="2F5597"/>
                </a:solidFill>
                <a:cs typeface="Arial"/>
              </a:rPr>
              <a:t>Pattern</a:t>
            </a:r>
          </a:p>
          <a:p>
            <a:r>
              <a:rPr lang="en-US">
                <a:solidFill>
                  <a:srgbClr val="2F5597"/>
                </a:solidFill>
                <a:cs typeface="Arial"/>
              </a:rPr>
              <a:t>Size of font</a:t>
            </a:r>
          </a:p>
          <a:p>
            <a:endParaRPr lang="en-US">
              <a:solidFill>
                <a:srgbClr val="2F5597"/>
              </a:solidFill>
              <a:cs typeface="Arial"/>
            </a:endParaRPr>
          </a:p>
          <a:p>
            <a:r>
              <a:rPr lang="en-US">
                <a:solidFill>
                  <a:srgbClr val="2F5597"/>
                </a:solidFill>
                <a:cs typeface="Arial"/>
              </a:rPr>
              <a:t>Be simple and clear</a:t>
            </a:r>
          </a:p>
          <a:p>
            <a:r>
              <a:rPr lang="en-US">
                <a:solidFill>
                  <a:srgbClr val="2F5597"/>
                </a:solidFill>
                <a:cs typeface="Arial"/>
              </a:rPr>
              <a:t>Evaluate the following slides:</a:t>
            </a:r>
          </a:p>
        </p:txBody>
      </p:sp>
    </p:spTree>
    <p:extLst>
      <p:ext uri="{BB962C8B-B14F-4D97-AF65-F5344CB8AC3E}">
        <p14:creationId xmlns:p14="http://schemas.microsoft.com/office/powerpoint/2010/main" val="24791692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981200" y="273050"/>
            <a:ext cx="7211144" cy="1162050"/>
          </a:xfrm>
        </p:spPr>
        <p:txBody>
          <a:bodyPr/>
          <a:lstStyle/>
          <a:p>
            <a:pPr eaLnBrk="1" hangingPunct="1"/>
            <a:r>
              <a:rPr lang="cy-GB" altLang="en-US">
                <a:solidFill>
                  <a:srgbClr val="FFFF00"/>
                </a:solidFill>
              </a:rPr>
              <a:t>Beiciau Modur   </a:t>
            </a:r>
            <a:br>
              <a:rPr lang="cy-GB" altLang="en-US">
                <a:solidFill>
                  <a:srgbClr val="FFFF00"/>
                </a:solidFill>
              </a:rPr>
            </a:br>
            <a:r>
              <a:rPr lang="cy-GB" altLang="en-US" err="1">
                <a:solidFill>
                  <a:srgbClr val="FFFF00"/>
                </a:solidFill>
              </a:rPr>
              <a:t>Motorbikes</a:t>
            </a:r>
            <a:endParaRPr lang="cy-GB" altLang="en-US">
              <a:solidFill>
                <a:srgbClr val="FFFF00"/>
              </a:solidFill>
            </a:endParaRPr>
          </a:p>
        </p:txBody>
      </p:sp>
      <p:pic>
        <p:nvPicPr>
          <p:cNvPr id="14339" name="Picture 4">
            <a:extLs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84033" y="1770658"/>
            <a:ext cx="4032447" cy="3890591"/>
          </a:xfrm>
        </p:spPr>
      </p:pic>
      <p:sp>
        <p:nvSpPr>
          <p:cNvPr id="14340" name="Rectangle 5"/>
          <p:cNvSpPr>
            <a:spLocks noGrp="1" noChangeArrowheads="1"/>
          </p:cNvSpPr>
          <p:nvPr>
            <p:ph type="body" sz="half" idx="2"/>
          </p:nvPr>
        </p:nvSpPr>
        <p:spPr>
          <a:xfrm>
            <a:off x="1981200" y="1435101"/>
            <a:ext cx="4258816" cy="4691063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>
                <a:solidFill>
                  <a:srgbClr val="FFFF00"/>
                </a:solidFill>
              </a:rPr>
              <a:t>Fy hoff feic i: y </a:t>
            </a:r>
            <a:r>
              <a:rPr lang="cy-GB" altLang="en-US" sz="2000" noProof="1">
                <a:solidFill>
                  <a:srgbClr val="FFFF00"/>
                </a:solidFill>
              </a:rPr>
              <a:t>Suzuki Savage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>
                <a:solidFill>
                  <a:srgbClr val="FFFF00"/>
                </a:solidFill>
              </a:rPr>
              <a:t>Ysgafn (~380 pwys)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>
                <a:solidFill>
                  <a:srgbClr val="FFFF00"/>
                </a:solidFill>
              </a:rPr>
              <a:t>Digon o bŵer (injan 650cc)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altLang="en-US" sz="2000">
                <a:solidFill>
                  <a:srgbClr val="FFFF00"/>
                </a:solidFill>
              </a:rPr>
              <a:t>Sêt isel yn addas i’r rhan fwyaf o yrwyr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cy-GB" altLang="en-US" sz="2000">
              <a:solidFill>
                <a:srgbClr val="FFFF00"/>
              </a:solidFill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FFFF00"/>
                </a:solidFill>
              </a:rPr>
              <a:t>My </a:t>
            </a:r>
            <a:r>
              <a:rPr lang="en-US" altLang="en-US" sz="2000" err="1">
                <a:solidFill>
                  <a:srgbClr val="FFFF00"/>
                </a:solidFill>
              </a:rPr>
              <a:t>favourite</a:t>
            </a:r>
            <a:r>
              <a:rPr lang="en-US" altLang="en-US" sz="2000">
                <a:solidFill>
                  <a:srgbClr val="FFFF00"/>
                </a:solidFill>
              </a:rPr>
              <a:t> bike: Suzuki Savage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FFFF00"/>
                </a:solidFill>
              </a:rPr>
              <a:t>Light (-380 pounds)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FFFF00"/>
                </a:solidFill>
              </a:rPr>
              <a:t>Plenty of power (650cc engine)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altLang="en-US" sz="2000">
                <a:solidFill>
                  <a:srgbClr val="FFFF00"/>
                </a:solidFill>
              </a:rPr>
              <a:t>Low seat which suits most riders</a:t>
            </a:r>
          </a:p>
        </p:txBody>
      </p:sp>
    </p:spTree>
    <p:extLst>
      <p:ext uri="{BB962C8B-B14F-4D97-AF65-F5344CB8AC3E}">
        <p14:creationId xmlns:p14="http://schemas.microsoft.com/office/powerpoint/2010/main" val="15187225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1828800"/>
            <a:ext cx="1524000" cy="1309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1" y="3429001"/>
            <a:ext cx="2105025" cy="21050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8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4601" y="3429000"/>
            <a:ext cx="1389063" cy="2133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09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601" y="3429001"/>
            <a:ext cx="2092325" cy="3171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15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53200" y="34290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19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600" y="5334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2" name="Picture 21" descr="wow2anim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63000" y="457200"/>
            <a:ext cx="1206500" cy="774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3" name="Picture 23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6400" y="1676401"/>
            <a:ext cx="1009650" cy="1190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4" name="Picture 27" descr="The image “http://www.crews.org/curriculum/ex/compsci/webresources/animation/eyescan.gif” cannot be displayed, because it contains errors."/>
          <p:cNvPicPr>
            <a:picLocks noChangeAspect="1" noChangeArrowheads="1" noCrop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81400" y="5410200"/>
            <a:ext cx="1295400" cy="64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5" name="Picture 28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05601" y="4495800"/>
            <a:ext cx="9048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6" name="Picture 29" descr="flames"/>
          <p:cNvPicPr>
            <a:picLocks noChangeAspect="1" noChangeArrowheads="1" noCrop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5000" y="4648200"/>
            <a:ext cx="800100" cy="16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7" name="Picture 17" descr="Image result for new suit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0364" y="1117600"/>
            <a:ext cx="3678237" cy="2452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1518" name="AutoShape 15" descr="Image result for new suit"/>
          <p:cNvSpPr>
            <a:spLocks noChangeAspect="1" noChangeArrowheads="1"/>
          </p:cNvSpPr>
          <p:nvPr/>
        </p:nvSpPr>
        <p:spPr bwMode="auto">
          <a:xfrm>
            <a:off x="1692275" y="-1825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" panose="02020603050405020304" pitchFamily="18" charset="0"/>
            </a:endParaRPr>
          </a:p>
        </p:txBody>
      </p:sp>
      <p:sp>
        <p:nvSpPr>
          <p:cNvPr id="21519" name="WordArt 20" descr="This slide demonstrates a slide which is too busy and overly full "/>
          <p:cNvSpPr>
            <a:spLocks noChangeArrowheads="1" noChangeShapeType="1" noTextEdit="1"/>
          </p:cNvSpPr>
          <p:nvPr/>
        </p:nvSpPr>
        <p:spPr bwMode="auto">
          <a:xfrm>
            <a:off x="3648076" y="228600"/>
            <a:ext cx="4562475" cy="1295400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scene3d>
              <a:camera prst="legacyPerspectiveBottomRight">
                <a:rot lat="0" lon="21239990" rev="0"/>
              </a:camera>
              <a:lightRig rig="legacyHarsh3" dir="l"/>
            </a:scene3d>
            <a:sp3d extrusionH="430200" prstMaterial="legacyMatte">
              <a:extrusionClr>
                <a:srgbClr val="C0C0C0"/>
              </a:extrusionClr>
              <a:contourClr>
                <a:srgbClr val="DCEBF5"/>
              </a:contourClr>
            </a:sp3d>
          </a:bodyPr>
          <a:lstStyle/>
          <a:p>
            <a:pPr algn="ctr"/>
            <a:r>
              <a:rPr lang="en-US" sz="3600" kern="10" err="1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Prynu</a:t>
            </a:r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 </a:t>
            </a:r>
            <a:r>
              <a:rPr lang="en-US" sz="3600" kern="10" err="1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Siwt</a:t>
            </a:r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 Newydd</a:t>
            </a:r>
          </a:p>
          <a:p>
            <a:pPr algn="ctr"/>
            <a:r>
              <a:rPr lang="en-US" sz="3600" kern="10">
                <a:ln w="9525">
                  <a:round/>
                  <a:headEnd/>
                  <a:tailEnd/>
                </a:ln>
                <a:gradFill rotWithShape="1">
                  <a:gsLst>
                    <a:gs pos="0">
                      <a:srgbClr val="DCEBF5"/>
                    </a:gs>
                    <a:gs pos="8000">
                      <a:srgbClr val="83A7C3"/>
                    </a:gs>
                    <a:gs pos="13000">
                      <a:srgbClr val="768FB9"/>
                    </a:gs>
                    <a:gs pos="21001">
                      <a:srgbClr val="83A7C3"/>
                    </a:gs>
                    <a:gs pos="52000">
                      <a:srgbClr val="FFFFFF"/>
                    </a:gs>
                    <a:gs pos="56000">
                      <a:srgbClr val="9C6563"/>
                    </a:gs>
                    <a:gs pos="58000">
                      <a:srgbClr val="80302D"/>
                    </a:gs>
                    <a:gs pos="71001">
                      <a:srgbClr val="C0524E"/>
                    </a:gs>
                    <a:gs pos="94000">
                      <a:srgbClr val="EBDAD4"/>
                    </a:gs>
                    <a:gs pos="100000">
                      <a:srgbClr val="55261C"/>
                    </a:gs>
                  </a:gsLst>
                  <a:lin ang="5400000" scaled="1"/>
                </a:gradFill>
                <a:latin typeface="Arial Black" panose="020B0A04020102020204" pitchFamily="34" charset="0"/>
              </a:rPr>
              <a:t>buying a new suit</a:t>
            </a:r>
          </a:p>
        </p:txBody>
      </p:sp>
    </p:spTree>
    <p:extLst>
      <p:ext uri="{BB962C8B-B14F-4D97-AF65-F5344CB8AC3E}">
        <p14:creationId xmlns:p14="http://schemas.microsoft.com/office/powerpoint/2010/main" val="62285953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>
          <a:blipFill dpi="0" rotWithShape="1">
            <a:blip r:embed="rId3"/>
            <a:srcRect/>
            <a:tile tx="0" ty="0" sx="100000" sy="100000" flip="none" algn="tl"/>
          </a:blipFill>
        </p:spPr>
        <p:txBody>
          <a:bodyPr/>
          <a:lstStyle/>
          <a:p>
            <a:pPr eaLnBrk="1" hangingPunct="1"/>
            <a:r>
              <a:rPr lang="cy-GB" altLang="cy-GB"/>
              <a:t>Allforion o Chile 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81200" y="1600201"/>
            <a:ext cx="8229600" cy="3916363"/>
          </a:xfrm>
          <a:blipFill dpi="0" rotWithShape="1">
            <a:blip r:embed="rId4"/>
            <a:srcRect/>
            <a:tile tx="0" ty="0" sx="100000" sy="100000" flip="none" algn="tl"/>
          </a:blipFill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cy-GB" altLang="cy-GB" sz="1600"/>
              <a:t>Ffrwythau ffres yw prif gynnyrch allforio Chile – mae Chile wedi dod i’r amlwg fel un o’r prif gyflenwyr ffrwythau ffres i farchnad y byd oherwydd digonedd o adnoddau naturiol, y galw gan gwsmeriaid yn yr UDA ac Ewrop am ffrwythau ffres yn ystod tymor y gaeaf, a chymhellion polisïau amaethyddol llywodraeth Chile, sy’n annog tuedd tuag at arallgyfeirio o ran allforion a datblygu cnydau nad ydynt yn draddodiadol – Adroddiad gan Wasanaeth Ymchwil Economaidd yr Adran Amaethyddiaeth, UDA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Mae Chile ymhlith yr economïau datblygol sy’n manteisio ar y tueddiadau hyn, gan ddilyn economi’r farchnad rydd. Mae hyn wedi caniatáu arallgyfeirio trwy ehangu cynhyrchu ffrwythau i’w hallforio, yn enwedig i’r UDA a Gorllewin Ewrop. Mae Chile wedi llwyddo i arallgyfeirio’i sector amaethyddol i’r fath raddau nes ei bod bellach yn genedl bwysig o ran allforio ffrwythau. Mae llawer o wledydd yn edrych ar yr arallgyfeirio ar amaethyddiaeth gan Chile fel model i’w ddilyn.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Yn y cyfamser, yr UDA yw prif farchnad unigol allforion Chile o ran ffrwythau. Fodd bynnag, mae’n bosibl y bydd galw cynyddol gan y Gymuned Ewropeaidd ar y cyd â gwledydd Canolbarth a Dwyrain Ewrop yn fwy yn y pen draw nag allforion i’r UDA, gan ysgogi twf pellach o ran allforion Chile. </a:t>
            </a:r>
          </a:p>
          <a:p>
            <a:pPr eaLnBrk="1" hangingPunct="1">
              <a:lnSpc>
                <a:spcPct val="80000"/>
              </a:lnSpc>
            </a:pPr>
            <a:r>
              <a:rPr lang="cy-GB" altLang="cy-GB" sz="1600"/>
              <a:t>Os ydych wedi darllen mor bell â hyn, mae’ n sicr bod eich llygaid yn rhoi loes ac rydych wedi bod yn darllen y testun diflas hirwyntog hwn yn lle gwrando arnaf i. Rwyf wedi fy sarhau – oni allwch  weld fy mod yn gwneud cyflwyniad fan hyn? Edrychwch arnaf i! Llongyfarchiadau, fodd bynnag, ar feddu ar olwg mor dda. </a:t>
            </a:r>
          </a:p>
        </p:txBody>
      </p:sp>
    </p:spTree>
    <p:extLst>
      <p:ext uri="{BB962C8B-B14F-4D97-AF65-F5344CB8AC3E}">
        <p14:creationId xmlns:p14="http://schemas.microsoft.com/office/powerpoint/2010/main" val="3489195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6463630" cy="903634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Cyngor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Tips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063552" y="1484784"/>
            <a:ext cx="3880048" cy="4752528"/>
          </a:xfrm>
        </p:spPr>
        <p:txBody>
          <a:bodyPr>
            <a:normAutofit/>
          </a:bodyPr>
          <a:lstStyle/>
          <a:p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Amhosib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cofio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popeth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Defnyddiwch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nodiadau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byr</a:t>
            </a:r>
            <a:r>
              <a:rPr lang="en-GB" altLang="en-US" sz="2400">
                <a:latin typeface="Arial" panose="020B0604020202020204" pitchFamily="34" charset="0"/>
              </a:rPr>
              <a:t> / </a:t>
            </a:r>
            <a:r>
              <a:rPr lang="en-GB" altLang="en-US" sz="2400" err="1">
                <a:latin typeface="Arial" panose="020B0604020202020204" pitchFamily="34" charset="0"/>
              </a:rPr>
              <a:t>gardiau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ciw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ond</a:t>
            </a:r>
            <a:r>
              <a:rPr lang="en-GB" altLang="en-US" sz="2400">
                <a:latin typeface="Arial" panose="020B0604020202020204" pitchFamily="34" charset="0"/>
              </a:rPr>
              <a:t> dim </a:t>
            </a:r>
            <a:r>
              <a:rPr lang="en-GB" altLang="en-US" sz="2400" err="1">
                <a:latin typeface="Arial" panose="020B0604020202020204" pitchFamily="34" charset="0"/>
              </a:rPr>
              <a:t>gormod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Defnyddiwch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gorden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yn</a:t>
            </a:r>
            <a:r>
              <a:rPr lang="en-GB" altLang="en-US" sz="2400">
                <a:latin typeface="Arial" panose="020B0604020202020204" pitchFamily="34" charset="0"/>
              </a:rPr>
              <a:t> y </a:t>
            </a:r>
            <a:r>
              <a:rPr lang="en-GB" altLang="en-US" sz="2400" err="1">
                <a:latin typeface="Arial" panose="020B0604020202020204" pitchFamily="34" charset="0"/>
              </a:rPr>
              <a:t>gornel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i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glymu’r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cardiau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Peidiwch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darllen</a:t>
            </a:r>
            <a:r>
              <a:rPr lang="en-GB" altLang="en-US" sz="2400">
                <a:latin typeface="Arial" panose="020B0604020202020204" pitchFamily="34" charset="0"/>
              </a:rPr>
              <a:t> air am air – </a:t>
            </a:r>
            <a:r>
              <a:rPr lang="en-GB" altLang="en-US" sz="2400" err="1">
                <a:latin typeface="Arial" panose="020B0604020202020204" pitchFamily="34" charset="0"/>
              </a:rPr>
              <a:t>siaradwch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o’r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galon</a:t>
            </a:r>
            <a:endParaRPr lang="en-GB" altLang="en-US" sz="2400">
              <a:latin typeface="Arial" panose="020B0604020202020204" pitchFamily="34" charset="0"/>
            </a:endParaRPr>
          </a:p>
          <a:p>
            <a:r>
              <a:rPr lang="en-GB" altLang="en-US" sz="2400" err="1">
                <a:latin typeface="Arial" panose="020B0604020202020204" pitchFamily="34" charset="0"/>
              </a:rPr>
              <a:t>Byddwch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yn</a:t>
            </a:r>
            <a:r>
              <a:rPr lang="en-GB" altLang="en-US" sz="2400">
                <a:latin typeface="Arial" panose="020B0604020202020204" pitchFamily="34" charset="0"/>
              </a:rPr>
              <a:t> </a:t>
            </a:r>
            <a:r>
              <a:rPr lang="en-GB" altLang="en-US" sz="2400" err="1">
                <a:latin typeface="Arial" panose="020B0604020202020204" pitchFamily="34" charset="0"/>
              </a:rPr>
              <a:t>frwdfrydig</a:t>
            </a:r>
            <a:endParaRPr lang="en-GB" altLang="en-US" sz="2400">
              <a:latin typeface="Arial" panose="020B0604020202020204" pitchFamily="34" charset="0"/>
            </a:endParaRPr>
          </a:p>
        </p:txBody>
      </p:sp>
      <p:sp>
        <p:nvSpPr>
          <p:cNvPr id="819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23843" y="1311462"/>
            <a:ext cx="4482122" cy="489480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Impossible to remember everything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Use brief notes / cue cards but not too excessively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Attach the cards by their corner with a piece of string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Don’t read word for word – speak from the heart</a:t>
            </a:r>
          </a:p>
          <a:p>
            <a:r>
              <a:rPr lang="en-GB" altLang="en-US" sz="2400">
                <a:solidFill>
                  <a:srgbClr val="2F5597"/>
                </a:solidFill>
                <a:latin typeface="Arial"/>
                <a:cs typeface="Arial"/>
              </a:rPr>
              <a:t>Be enthusiastic</a:t>
            </a:r>
          </a:p>
        </p:txBody>
      </p:sp>
    </p:spTree>
    <p:extLst>
      <p:ext uri="{BB962C8B-B14F-4D97-AF65-F5344CB8AC3E}">
        <p14:creationId xmlns:p14="http://schemas.microsoft.com/office/powerpoint/2010/main" val="21211708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7886700" cy="1119658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>
                <a:latin typeface="Arial"/>
                <a:cs typeface="Arial"/>
              </a:rPr>
              <a:t>Y </a:t>
            </a:r>
            <a:r>
              <a:rPr lang="en-GB" altLang="en-US" sz="4800" b="1" err="1">
                <a:latin typeface="Arial"/>
                <a:cs typeface="Arial"/>
              </a:rPr>
              <a:t>Cyflwyniad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The Introduction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03389" y="1700808"/>
            <a:ext cx="4537075" cy="4395192"/>
          </a:xfrm>
        </p:spPr>
        <p:txBody>
          <a:bodyPr/>
          <a:lstStyle/>
          <a:p>
            <a:r>
              <a:rPr lang="en-GB" altLang="en-US" err="1">
                <a:latin typeface="Arial" panose="020B0604020202020204" pitchFamily="34" charset="0"/>
              </a:rPr>
              <a:t>Cyflwynwch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eich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hun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a’ch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testun</a:t>
            </a:r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</a:rPr>
              <a:t>Mynnwch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sylw</a:t>
            </a:r>
            <a:r>
              <a:rPr lang="en-GB" altLang="en-US">
                <a:latin typeface="Arial" panose="020B0604020202020204" pitchFamily="34" charset="0"/>
              </a:rPr>
              <a:t> a </a:t>
            </a:r>
            <a:r>
              <a:rPr lang="en-GB" altLang="en-US" err="1">
                <a:latin typeface="Arial" panose="020B0604020202020204" pitchFamily="34" charset="0"/>
              </a:rPr>
              <a:t>diddordeb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eich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cynulleidfa</a:t>
            </a:r>
            <a:endParaRPr lang="en-GB" altLang="en-US">
              <a:latin typeface="Arial" panose="020B0604020202020204" pitchFamily="34" charset="0"/>
            </a:endParaRPr>
          </a:p>
          <a:p>
            <a:r>
              <a:rPr lang="en-GB" altLang="en-US" err="1">
                <a:latin typeface="Arial" panose="020B0604020202020204" pitchFamily="34" charset="0"/>
              </a:rPr>
              <a:t>Wrth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ddefnyddio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dyfyniadau</a:t>
            </a:r>
            <a:r>
              <a:rPr lang="en-GB" altLang="en-US">
                <a:latin typeface="Arial" panose="020B0604020202020204" pitchFamily="34" charset="0"/>
              </a:rPr>
              <a:t>, </a:t>
            </a:r>
            <a:r>
              <a:rPr lang="en-GB" altLang="en-US" err="1">
                <a:latin typeface="Arial" panose="020B0604020202020204" pitchFamily="34" charset="0"/>
              </a:rPr>
              <a:t>nodwch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yr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awdur</a:t>
            </a:r>
            <a:r>
              <a:rPr lang="en-GB" altLang="en-US">
                <a:latin typeface="Arial" panose="020B0604020202020204" pitchFamily="34" charset="0"/>
              </a:rPr>
              <a:t> a </a:t>
            </a:r>
            <a:r>
              <a:rPr lang="en-GB" altLang="en-US" err="1">
                <a:latin typeface="Arial" panose="020B0604020202020204" pitchFamily="34" charset="0"/>
              </a:rPr>
              <a:t>darllenwch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hwy</a:t>
            </a:r>
            <a:r>
              <a:rPr lang="en-GB" altLang="en-US">
                <a:latin typeface="Arial" panose="020B0604020202020204" pitchFamily="34" charset="0"/>
              </a:rPr>
              <a:t> air am air</a:t>
            </a:r>
          </a:p>
        </p:txBody>
      </p:sp>
      <p:sp>
        <p:nvSpPr>
          <p:cNvPr id="9220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456363" y="1700808"/>
            <a:ext cx="3810000" cy="44031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Introduce yourself and your topic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Get the audience’s attention and interest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When using quotations, reference the author and read it word for word</a:t>
            </a:r>
          </a:p>
        </p:txBody>
      </p:sp>
    </p:spTree>
    <p:extLst>
      <p:ext uri="{BB962C8B-B14F-4D97-AF65-F5344CB8AC3E}">
        <p14:creationId xmlns:p14="http://schemas.microsoft.com/office/powerpoint/2010/main" val="417271261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5239494" cy="1047650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Prif</a:t>
            </a:r>
            <a:r>
              <a:rPr lang="en-GB" altLang="en-US" sz="4800" b="1">
                <a:latin typeface="Arial"/>
                <a:cs typeface="Arial"/>
              </a:rPr>
              <a:t> </a:t>
            </a:r>
            <a:r>
              <a:rPr lang="en-GB" altLang="en-US" sz="4800" b="1" err="1">
                <a:latin typeface="Arial"/>
                <a:cs typeface="Arial"/>
              </a:rPr>
              <a:t>Bwyntiau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Main Points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703512" y="1556792"/>
            <a:ext cx="4240088" cy="3960440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err="1">
                <a:latin typeface="Arial" panose="020B0604020202020204" pitchFamily="34" charset="0"/>
              </a:rPr>
              <a:t>Defnyddiwch</a:t>
            </a:r>
            <a:r>
              <a:rPr lang="en-GB" altLang="en-US">
                <a:latin typeface="Arial" panose="020B0604020202020204" pitchFamily="34" charset="0"/>
              </a:rPr>
              <a:t> 3 </a:t>
            </a:r>
            <a:r>
              <a:rPr lang="en-GB" altLang="en-US" err="1">
                <a:latin typeface="Arial" panose="020B0604020202020204" pitchFamily="34" charset="0"/>
              </a:rPr>
              <a:t>i</a:t>
            </a:r>
            <a:r>
              <a:rPr lang="en-GB" altLang="en-US">
                <a:latin typeface="Arial" panose="020B0604020202020204" pitchFamily="34" charset="0"/>
              </a:rPr>
              <a:t> 5 </a:t>
            </a:r>
            <a:r>
              <a:rPr lang="en-GB" altLang="en-US" err="1">
                <a:latin typeface="Arial" panose="020B0604020202020204" pitchFamily="34" charset="0"/>
              </a:rPr>
              <a:t>prif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bwynt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yn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unig</a:t>
            </a:r>
            <a:endParaRPr lang="en-GB" altLang="en-US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err="1">
                <a:latin typeface="Arial" panose="020B0604020202020204" pitchFamily="34" charset="0"/>
              </a:rPr>
              <a:t>Dilyniant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rhesymegol</a:t>
            </a:r>
            <a:endParaRPr lang="en-GB" altLang="en-US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err="1">
                <a:latin typeface="Arial" panose="020B0604020202020204" pitchFamily="34" charset="0"/>
              </a:rPr>
              <a:t>Dyddiadau</a:t>
            </a:r>
            <a:r>
              <a:rPr lang="en-GB" altLang="en-US">
                <a:latin typeface="Arial" panose="020B0604020202020204" pitchFamily="34" charset="0"/>
              </a:rPr>
              <a:t> - </a:t>
            </a:r>
            <a:r>
              <a:rPr lang="en-GB" altLang="en-US" err="1">
                <a:latin typeface="Arial" panose="020B0604020202020204" pitchFamily="34" charset="0"/>
              </a:rPr>
              <a:t>cysylltwch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ddyddiadau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allweddol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gyda’i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gilydd</a:t>
            </a:r>
            <a:endParaRPr lang="en-GB" altLang="en-US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err="1">
                <a:latin typeface="Arial" panose="020B0604020202020204" pitchFamily="34" charset="0"/>
              </a:rPr>
              <a:t>Fframwaith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gronolegol</a:t>
            </a:r>
            <a:endParaRPr lang="en-GB" altLang="en-US"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</a:pPr>
            <a:r>
              <a:rPr lang="en-GB" altLang="en-US" err="1">
                <a:latin typeface="Arial" panose="020B0604020202020204" pitchFamily="34" charset="0"/>
              </a:rPr>
              <a:t>Cerdyn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ei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hun</a:t>
            </a:r>
            <a:r>
              <a:rPr lang="en-GB" altLang="en-US">
                <a:latin typeface="Arial" panose="020B0604020202020204" pitchFamily="34" charset="0"/>
              </a:rPr>
              <a:t> </a:t>
            </a:r>
            <a:r>
              <a:rPr lang="en-GB" altLang="en-US" err="1">
                <a:latin typeface="Arial" panose="020B0604020202020204" pitchFamily="34" charset="0"/>
              </a:rPr>
              <a:t>i</a:t>
            </a:r>
            <a:r>
              <a:rPr lang="en-GB" altLang="en-US">
                <a:latin typeface="Arial" panose="020B0604020202020204" pitchFamily="34" charset="0"/>
              </a:rPr>
              <a:t> bob </a:t>
            </a:r>
            <a:r>
              <a:rPr lang="en-GB" altLang="en-US" err="1">
                <a:latin typeface="Arial" panose="020B0604020202020204" pitchFamily="34" charset="0"/>
              </a:rPr>
              <a:t>pwynt</a:t>
            </a:r>
            <a:endParaRPr lang="en-GB" altLang="en-US">
              <a:latin typeface="Arial" panose="020B0604020202020204" pitchFamily="34" charset="0"/>
            </a:endParaRPr>
          </a:p>
          <a:p>
            <a:pPr eaLnBrk="1" hangingPunct="1">
              <a:buFont typeface="Wingdings" panose="05000000000000000000" pitchFamily="2" charset="2"/>
              <a:buChar char="v"/>
            </a:pPr>
            <a:endParaRPr lang="en-GB" altLang="en-US"/>
          </a:p>
        </p:txBody>
      </p:sp>
      <p:sp>
        <p:nvSpPr>
          <p:cNvPr id="10244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72200" y="1556792"/>
            <a:ext cx="4495800" cy="47678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Only use 3 to 5 main points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Logical progression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Dates - link key dates together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Chronological framework</a:t>
            </a:r>
          </a:p>
          <a:p>
            <a:r>
              <a:rPr lang="en-GB" altLang="en-US">
                <a:solidFill>
                  <a:srgbClr val="2F5597"/>
                </a:solidFill>
                <a:latin typeface="Arial"/>
                <a:cs typeface="Arial"/>
              </a:rPr>
              <a:t>Each point has its own card</a:t>
            </a:r>
          </a:p>
          <a:p>
            <a:pPr eaLnBrk="1" hangingPunct="1"/>
            <a:endParaRPr lang="en-GB" altLang="en-US" sz="2400"/>
          </a:p>
        </p:txBody>
      </p:sp>
    </p:spTree>
    <p:extLst>
      <p:ext uri="{BB962C8B-B14F-4D97-AF65-F5344CB8AC3E}">
        <p14:creationId xmlns:p14="http://schemas.microsoft.com/office/powerpoint/2010/main" val="417973909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2152650" y="365127"/>
            <a:ext cx="6895678" cy="759618"/>
          </a:xfrm>
        </p:spPr>
        <p:txBody>
          <a:bodyPr>
            <a:noAutofit/>
          </a:bodyPr>
          <a:lstStyle/>
          <a:p>
            <a:pPr algn="l" eaLnBrk="1" hangingPunct="1"/>
            <a:r>
              <a:rPr lang="en-GB" altLang="en-US" sz="4800" b="1" err="1">
                <a:latin typeface="Arial"/>
                <a:cs typeface="Arial"/>
              </a:rPr>
              <a:t>Diweddglo</a:t>
            </a:r>
            <a:br>
              <a:rPr lang="en-GB" altLang="en-US" sz="4800" b="1">
                <a:latin typeface="Arial" panose="020B0604020202020204" pitchFamily="34" charset="0"/>
              </a:rPr>
            </a:br>
            <a:r>
              <a:rPr lang="en-GB" altLang="en-US" sz="4800" b="1">
                <a:solidFill>
                  <a:srgbClr val="2F5597"/>
                </a:solidFill>
                <a:latin typeface="Arial"/>
                <a:cs typeface="Arial"/>
              </a:rPr>
              <a:t>Conclusion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905000" y="1556792"/>
            <a:ext cx="4572000" cy="453920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r>
              <a:rPr lang="en-GB" altLang="en-US" sz="3800" err="1">
                <a:latin typeface="Arial"/>
                <a:cs typeface="Arial"/>
              </a:rPr>
              <a:t>Allweddol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i’ch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cyflwyniad</a:t>
            </a:r>
            <a:endParaRPr lang="en-GB" altLang="en-US" sz="3800" err="1">
              <a:latin typeface="Arial" panose="020B0604020202020204" pitchFamily="34" charset="0"/>
            </a:endParaRPr>
          </a:p>
          <a:p>
            <a:r>
              <a:rPr lang="en-GB" altLang="en-US" sz="3800" err="1">
                <a:latin typeface="Arial"/>
                <a:cs typeface="Arial"/>
              </a:rPr>
              <a:t>Tynnwch</a:t>
            </a:r>
            <a:r>
              <a:rPr lang="en-GB" altLang="en-US" sz="3800">
                <a:latin typeface="Arial"/>
                <a:cs typeface="Arial"/>
              </a:rPr>
              <a:t> y </a:t>
            </a:r>
            <a:r>
              <a:rPr lang="en-GB" altLang="en-US" sz="3800" err="1">
                <a:latin typeface="Arial"/>
                <a:cs typeface="Arial"/>
              </a:rPr>
              <a:t>prif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bwyntiau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ynghyd</a:t>
            </a:r>
            <a:r>
              <a:rPr lang="en-GB" altLang="en-US" sz="3800">
                <a:latin typeface="Arial"/>
                <a:cs typeface="Arial"/>
              </a:rPr>
              <a:t> </a:t>
            </a:r>
          </a:p>
          <a:p>
            <a:r>
              <a:rPr lang="en-GB" altLang="en-US" sz="3800" err="1">
                <a:latin typeface="Arial"/>
                <a:cs typeface="Arial"/>
              </a:rPr>
              <a:t>Peidiwch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cyflwyno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gwybodaeth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newydd</a:t>
            </a:r>
            <a:endParaRPr lang="en-GB" altLang="en-US" sz="3800">
              <a:latin typeface="Arial"/>
              <a:cs typeface="Arial"/>
            </a:endParaRPr>
          </a:p>
          <a:p>
            <a:r>
              <a:rPr lang="en-GB" altLang="en-US" sz="3800" err="1">
                <a:latin typeface="Arial"/>
                <a:cs typeface="Arial"/>
              </a:rPr>
              <a:t>Awgrymwch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ffordd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ymlaen</a:t>
            </a:r>
            <a:r>
              <a:rPr lang="en-GB" altLang="en-US" sz="3800">
                <a:latin typeface="Arial"/>
                <a:cs typeface="Arial"/>
              </a:rPr>
              <a:t> </a:t>
            </a:r>
          </a:p>
          <a:p>
            <a:r>
              <a:rPr lang="en-GB" altLang="en-US" sz="3800" err="1">
                <a:latin typeface="Arial"/>
                <a:cs typeface="Arial"/>
              </a:rPr>
              <a:t>Mewn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rhai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amgylchiadau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bydd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brawddeg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sydd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yn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symbylu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eich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cynulleidfa</a:t>
            </a:r>
            <a:r>
              <a:rPr lang="en-GB" altLang="en-US" sz="3800">
                <a:latin typeface="Arial"/>
                <a:cs typeface="Arial"/>
              </a:rPr>
              <a:t> </a:t>
            </a:r>
            <a:r>
              <a:rPr lang="en-GB" altLang="en-US" sz="3800" err="1">
                <a:latin typeface="Arial"/>
                <a:cs typeface="Arial"/>
              </a:rPr>
              <a:t>yn</a:t>
            </a:r>
            <a:r>
              <a:rPr lang="en-GB" altLang="en-US" sz="3800">
                <a:latin typeface="Arial"/>
                <a:cs typeface="Arial"/>
              </a:rPr>
              <a:t> addas</a:t>
            </a:r>
          </a:p>
          <a:p>
            <a:pPr eaLnBrk="1" hangingPunct="1">
              <a:lnSpc>
                <a:spcPct val="90000"/>
              </a:lnSpc>
            </a:pPr>
            <a:endParaRPr lang="en-GB" altLang="en-US"/>
          </a:p>
        </p:txBody>
      </p:sp>
      <p:sp>
        <p:nvSpPr>
          <p:cNvPr id="11268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477000" y="1556792"/>
            <a:ext cx="4572000" cy="453920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altLang="en-US" sz="2400">
                <a:solidFill>
                  <a:srgbClr val="0000FF"/>
                </a:solidFill>
                <a:latin typeface="Arial"/>
                <a:cs typeface="Arial"/>
              </a:rPr>
              <a:t> </a:t>
            </a:r>
            <a:r>
              <a:rPr lang="en-GB" altLang="en-US" sz="2900">
                <a:solidFill>
                  <a:srgbClr val="2F5597"/>
                </a:solidFill>
                <a:latin typeface="Arial"/>
                <a:cs typeface="Arial"/>
              </a:rPr>
              <a:t>Key to your presentation</a:t>
            </a:r>
          </a:p>
          <a:p>
            <a:r>
              <a:rPr lang="en-GB" altLang="en-US" sz="2900">
                <a:solidFill>
                  <a:srgbClr val="2F5597"/>
                </a:solidFill>
                <a:latin typeface="Arial"/>
                <a:cs typeface="Arial"/>
              </a:rPr>
              <a:t>Draw together the main points</a:t>
            </a:r>
          </a:p>
          <a:p>
            <a:r>
              <a:rPr lang="en-GB" altLang="en-US" sz="2900">
                <a:solidFill>
                  <a:srgbClr val="2F5597"/>
                </a:solidFill>
                <a:latin typeface="Arial"/>
                <a:cs typeface="Arial"/>
              </a:rPr>
              <a:t>Do not introduce new information</a:t>
            </a:r>
          </a:p>
          <a:p>
            <a:r>
              <a:rPr lang="en-GB" altLang="en-US" sz="2900">
                <a:solidFill>
                  <a:srgbClr val="2F5597"/>
                </a:solidFill>
                <a:latin typeface="Arial"/>
                <a:cs typeface="Arial"/>
              </a:rPr>
              <a:t>Suggest a way forward </a:t>
            </a:r>
            <a:endParaRPr lang="en-GB" altLang="en-US" sz="290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r>
              <a:rPr lang="en-GB" altLang="en-US" sz="2900">
                <a:solidFill>
                  <a:srgbClr val="2F5597"/>
                </a:solidFill>
                <a:latin typeface="Arial"/>
                <a:cs typeface="Arial"/>
              </a:rPr>
              <a:t>In some instances a sentence that motivates your audience is suitable</a:t>
            </a:r>
          </a:p>
        </p:txBody>
      </p:sp>
    </p:spTree>
    <p:extLst>
      <p:ext uri="{BB962C8B-B14F-4D97-AF65-F5344CB8AC3E}">
        <p14:creationId xmlns:p14="http://schemas.microsoft.com/office/powerpoint/2010/main" val="3341911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Strwythur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Structure </a:t>
            </a:r>
            <a:endParaRPr lang="cy-GB" sz="4800">
              <a:solidFill>
                <a:srgbClr val="2F5597"/>
              </a:solidFill>
              <a:cs typeface="Arial"/>
            </a:endParaRPr>
          </a:p>
        </p:txBody>
      </p:sp>
      <p:sp>
        <p:nvSpPr>
          <p:cNvPr id="3" name="Content Placeholder 6"/>
          <p:cNvSpPr>
            <a:spLocks noGrp="1"/>
          </p:cNvSpPr>
          <p:nvPr>
            <p:ph sz="half" idx="1"/>
          </p:nvPr>
        </p:nvSpPr>
        <p:spPr>
          <a:xfrm>
            <a:off x="1981200" y="1600201"/>
            <a:ext cx="4038600" cy="4525963"/>
          </a:xfrm>
        </p:spPr>
        <p:txBody>
          <a:bodyPr/>
          <a:lstStyle/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Cyflwyno eich hun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Trefn y cyflwyniad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Prif gorff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Cyflwyniad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Casgliad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Cyfeirnodi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Cwestiynau </a:t>
            </a:r>
            <a:r>
              <a:rPr lang="cy-GB" altLang="cy-GB" sz="2400" kern="0">
                <a:solidFill>
                  <a:srgbClr val="000000"/>
                </a:solidFill>
                <a:latin typeface="Arial" panose="020B0604020202020204" pitchFamily="34" charset="0"/>
              </a:rPr>
              <a:t>(os yn berthnasol)</a:t>
            </a:r>
          </a:p>
          <a:p>
            <a:pPr>
              <a:defRPr/>
            </a:pPr>
            <a:endParaRPr lang="cy-GB"/>
          </a:p>
        </p:txBody>
      </p:sp>
      <p:sp>
        <p:nvSpPr>
          <p:cNvPr id="4" name="Content Placeholder 7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Introduce yourself</a:t>
            </a:r>
            <a:endParaRPr lang="en-US" altLang="cy-GB" ker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Order of presentation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Introduction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Main body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Conclusion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Referencing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Questions </a:t>
            </a: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(if relevant)</a:t>
            </a: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3061883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Delwedd y cyflwyniad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Presentation Image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43547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Ffont 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Nifer o eiriau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Adnoddau gweledol</a:t>
            </a:r>
          </a:p>
          <a:p>
            <a:pPr>
              <a:buFontTx/>
              <a:buChar char="•"/>
              <a:defRPr/>
            </a:pPr>
            <a:r>
              <a:rPr lang="cy-GB" altLang="cy-GB" kern="0">
                <a:solidFill>
                  <a:srgbClr val="000000"/>
                </a:solidFill>
                <a:latin typeface="Arial" panose="020B0604020202020204" pitchFamily="34" charset="0"/>
              </a:rPr>
              <a:t>Cysondeb delwedd</a:t>
            </a:r>
          </a:p>
          <a:p>
            <a:pPr>
              <a:defRPr/>
            </a:pP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690689"/>
            <a:ext cx="4038600" cy="443547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Font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Number of words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Visual aids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Consistency of style</a:t>
            </a:r>
          </a:p>
          <a:p>
            <a:pPr>
              <a:defRPr/>
            </a:pPr>
            <a:endParaRPr lang="cy-GB">
              <a:solidFill>
                <a:srgbClr val="2F5597"/>
              </a:solidFill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46813494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Cyfeirnodi ar sleidiau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Referencing on slides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23292" y="1690688"/>
            <a:ext cx="3751384" cy="4429613"/>
          </a:xfrm>
        </p:spPr>
        <p:txBody>
          <a:bodyPr>
            <a:normAutofit/>
          </a:bodyPr>
          <a:lstStyle/>
          <a:p>
            <a:pPr>
              <a:buFontTx/>
              <a:buChar char="•"/>
              <a:defRPr/>
            </a:pPr>
            <a:r>
              <a:rPr lang="cy-GB" altLang="cy-GB" sz="2700" kern="0">
                <a:solidFill>
                  <a:srgbClr val="000000"/>
                </a:solidFill>
                <a:latin typeface="Arial" panose="020B0604020202020204" pitchFamily="34" charset="0"/>
              </a:rPr>
              <a:t>Rhaid cyfeirnodi bob delwedd</a:t>
            </a:r>
          </a:p>
          <a:p>
            <a:pPr>
              <a:buFontTx/>
              <a:buChar char="•"/>
              <a:defRPr/>
            </a:pPr>
            <a:r>
              <a:rPr lang="cy-GB" altLang="cy-GB" sz="2700" kern="0">
                <a:solidFill>
                  <a:srgbClr val="000000"/>
                </a:solidFill>
                <a:latin typeface="Arial" panose="020B0604020202020204" pitchFamily="34" charset="0"/>
              </a:rPr>
              <a:t>Rhaid cyfeirnodi’r wybodaeth ar y sleidiau</a:t>
            </a:r>
          </a:p>
          <a:p>
            <a:pPr>
              <a:buFontTx/>
              <a:buChar char="•"/>
              <a:defRPr/>
            </a:pPr>
            <a:r>
              <a:rPr lang="cy-GB" altLang="cy-GB" sz="2700" kern="0">
                <a:solidFill>
                  <a:srgbClr val="000000"/>
                </a:solidFill>
                <a:latin typeface="Arial" panose="020B0604020202020204" pitchFamily="34" charset="0"/>
              </a:rPr>
              <a:t>Cyfeirnodi ar lafar – enwi ffynonellau/awduron/damcaniaethwyr</a:t>
            </a:r>
          </a:p>
          <a:p>
            <a:pPr>
              <a:defRPr/>
            </a:pPr>
            <a:endParaRPr lang="cy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37031" y="1702412"/>
            <a:ext cx="4261338" cy="442375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2700" kern="0">
                <a:solidFill>
                  <a:srgbClr val="2F5597"/>
                </a:solidFill>
                <a:latin typeface="Arial"/>
                <a:cs typeface="Arial"/>
              </a:rPr>
              <a:t>All images must be referenced</a:t>
            </a:r>
          </a:p>
          <a:p>
            <a:pPr>
              <a:buFontTx/>
              <a:buChar char="•"/>
              <a:defRPr/>
            </a:pPr>
            <a:r>
              <a:rPr lang="en-GB" altLang="cy-GB" sz="2700" kern="0">
                <a:solidFill>
                  <a:srgbClr val="2F5597"/>
                </a:solidFill>
                <a:latin typeface="Arial"/>
                <a:cs typeface="Arial"/>
              </a:rPr>
              <a:t>All information on slides need referencing</a:t>
            </a:r>
          </a:p>
          <a:p>
            <a:pPr>
              <a:buFontTx/>
              <a:buChar char="•"/>
              <a:defRPr/>
            </a:pPr>
            <a:r>
              <a:rPr lang="en-GB" altLang="cy-GB" sz="2700" kern="0">
                <a:solidFill>
                  <a:srgbClr val="2F5597"/>
                </a:solidFill>
                <a:latin typeface="Arial"/>
                <a:cs typeface="Arial"/>
              </a:rPr>
              <a:t>Verbal referencing – naming sources/authors/theorists</a:t>
            </a:r>
            <a:endParaRPr lang="cy-GB" altLang="cy-GB" sz="2700" ker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53689147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589574" y="365127"/>
            <a:ext cx="10078426" cy="1335332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Cyfeirnodi delwedd/llun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0000FF"/>
                </a:solidFill>
                <a:latin typeface="Arial"/>
                <a:cs typeface="Arial"/>
              </a:rPr>
              <a:t>R</a:t>
            </a: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eferencing an image/picture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pic>
        <p:nvPicPr>
          <p:cNvPr id="31747" name="Content Placeholder 5" descr="Example image to reference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3015" y="2014722"/>
            <a:ext cx="5826125" cy="28305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1748" name="TextBox 2"/>
          <p:cNvSpPr txBox="1">
            <a:spLocks noChangeArrowheads="1"/>
          </p:cNvSpPr>
          <p:nvPr/>
        </p:nvSpPr>
        <p:spPr bwMode="auto">
          <a:xfrm>
            <a:off x="6092949" y="5061806"/>
            <a:ext cx="3455987" cy="460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GB" altLang="en-US" sz="2400">
                <a:latin typeface="Times" panose="02020603050405020304" pitchFamily="18" charset="0"/>
              </a:rPr>
              <a:t>(Source: Telegraph, 2012)</a:t>
            </a:r>
          </a:p>
        </p:txBody>
      </p:sp>
    </p:spTree>
    <p:extLst>
      <p:ext uri="{BB962C8B-B14F-4D97-AF65-F5344CB8AC3E}">
        <p14:creationId xmlns:p14="http://schemas.microsoft.com/office/powerpoint/2010/main" val="121550788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kern="0">
                <a:solidFill>
                  <a:srgbClr val="000000"/>
                </a:solidFill>
                <a:latin typeface="Arial"/>
                <a:cs typeface="Arial"/>
              </a:rPr>
              <a:t>Rhestr o gyfeiriadau</a:t>
            </a:r>
            <a:br>
              <a:rPr lang="en-GB" altLang="cy-GB" sz="4800" kern="0">
                <a:latin typeface="Arial" panose="020B0604020202020204" pitchFamily="34" charset="0"/>
              </a:rPr>
            </a:br>
            <a:r>
              <a:rPr lang="en-GB" altLang="cy-GB" sz="4800" kern="0">
                <a:solidFill>
                  <a:srgbClr val="2F5597"/>
                </a:solidFill>
                <a:latin typeface="Arial"/>
                <a:cs typeface="Arial"/>
              </a:rPr>
              <a:t>Reference list</a:t>
            </a:r>
            <a:endParaRPr lang="cy-GB" sz="4800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152650" y="1988841"/>
            <a:ext cx="8058150" cy="413732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/>
            </a:pPr>
            <a:r>
              <a:rPr lang="en-GB" altLang="cy-GB" kern="0">
                <a:solidFill>
                  <a:srgbClr val="000000"/>
                </a:solidFill>
                <a:latin typeface="Arial"/>
                <a:cs typeface="Arial"/>
              </a:rPr>
              <a:t>The Telegraph (2012) </a:t>
            </a:r>
            <a:r>
              <a:rPr lang="en-US" altLang="cy-GB" i="1" kern="0">
                <a:solidFill>
                  <a:srgbClr val="000000"/>
                </a:solidFill>
                <a:latin typeface="Arial"/>
                <a:cs typeface="Arial"/>
              </a:rPr>
              <a:t>Quarter of children play outdoors every day. </a:t>
            </a:r>
            <a:r>
              <a:rPr lang="en-US" altLang="cy-GB" kern="0">
                <a:solidFill>
                  <a:srgbClr val="000000"/>
                </a:solidFill>
                <a:latin typeface="Arial"/>
                <a:cs typeface="Arial"/>
              </a:rPr>
              <a:t>Available at:</a:t>
            </a:r>
            <a:r>
              <a:rPr lang="en-US" altLang="cy-GB" i="1" kern="0">
                <a:solidFill>
                  <a:srgbClr val="000000"/>
                </a:solidFill>
                <a:latin typeface="Arial"/>
                <a:cs typeface="Arial"/>
              </a:rPr>
              <a:t> </a:t>
            </a:r>
            <a:r>
              <a:rPr lang="en-US" altLang="cy-GB" kern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http://www.telegraph.co.uk/women/mother-tongue/9134900/Quarter-of-children-play-outdoors-every-day.html</a:t>
            </a:r>
            <a:r>
              <a:rPr lang="en-US" altLang="cy-GB" kern="0">
                <a:solidFill>
                  <a:srgbClr val="000000"/>
                </a:solidFill>
                <a:latin typeface="Arial"/>
                <a:cs typeface="Arial"/>
              </a:rPr>
              <a:t> (Accessed: October 17 2013).</a:t>
            </a:r>
            <a:endParaRPr lang="cy-GB" altLang="cy-GB" kern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8451364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441399" y="245385"/>
            <a:ext cx="10300080" cy="543593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000" b="1" kern="0">
                <a:solidFill>
                  <a:srgbClr val="000000"/>
                </a:solidFill>
                <a:latin typeface="Arial"/>
                <a:cs typeface="Arial"/>
              </a:rPr>
              <a:t>Cyfeirnodi gwybodaeth</a:t>
            </a:r>
            <a:br>
              <a:rPr lang="cy-GB" altLang="cy-GB" sz="4000" b="1" kern="0">
                <a:latin typeface="Arial" panose="020B0604020202020204" pitchFamily="34" charset="0"/>
              </a:rPr>
            </a:br>
            <a:r>
              <a:rPr lang="en-GB" altLang="cy-GB" sz="4000" b="1" kern="0">
                <a:solidFill>
                  <a:srgbClr val="2F5597"/>
                </a:solidFill>
                <a:latin typeface="Arial"/>
                <a:cs typeface="Arial"/>
              </a:rPr>
              <a:t>Referencing information</a:t>
            </a:r>
            <a:endParaRPr lang="cy-GB" sz="40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421206" y="1311052"/>
            <a:ext cx="5369994" cy="473891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 err="1">
                <a:solidFill>
                  <a:srgbClr val="000000"/>
                </a:solidFill>
                <a:latin typeface="Arial"/>
                <a:cs typeface="Arial"/>
              </a:rPr>
              <a:t>Enghraifft</a:t>
            </a:r>
            <a:r>
              <a:rPr lang="en-GB" altLang="cy-GB" sz="2400" kern="0">
                <a:solidFill>
                  <a:srgbClr val="000000"/>
                </a:solidFill>
                <a:latin typeface="Arial"/>
                <a:cs typeface="Arial"/>
              </a:rPr>
              <a:t>:</a:t>
            </a:r>
            <a:endParaRPr lang="cy-GB" altLang="cy-GB" sz="2400" kern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Etifeddeg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 -lliw llygaid/gwallt/croen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cy-GB" altLang="cy-GB" sz="2400" kern="0">
              <a:solidFill>
                <a:srgbClr val="000000"/>
              </a:solidFill>
              <a:latin typeface="Arial" panose="020B0604020202020204" pitchFamily="34" charset="0"/>
              <a:cs typeface="Arial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Ffenoteip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  - lefel deallusrwydd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  - gallu i ddysgu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  - personoliaeth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cy-GB" altLang="cy-GB" sz="2400" kern="0">
                <a:solidFill>
                  <a:srgbClr val="000000"/>
                </a:solidFill>
                <a:latin typeface="Arial"/>
                <a:cs typeface="Arial"/>
              </a:rPr>
              <a:t>  - ymddygiad</a:t>
            </a:r>
          </a:p>
          <a:p>
            <a:pPr>
              <a:buNone/>
              <a:defRPr/>
            </a:pPr>
            <a:r>
              <a:rPr lang="en-GB" sz="2400" kern="0">
                <a:latin typeface="Arial"/>
                <a:cs typeface="Arial"/>
              </a:rPr>
              <a:t>(Beckley, 2012; Doherty a Hughes, 2009)</a:t>
            </a:r>
            <a:endParaRPr lang="cy-GB" sz="2400" kern="0">
              <a:latin typeface="Arial"/>
              <a:cs typeface="Arial"/>
            </a:endParaRPr>
          </a:p>
          <a:p>
            <a:pPr>
              <a:lnSpc>
                <a:spcPct val="90000"/>
              </a:lnSpc>
              <a:buFont typeface="Arial" panose="020B0604020202020204" pitchFamily="34" charset="0"/>
              <a:buNone/>
              <a:defRPr/>
            </a:pPr>
            <a:endParaRPr lang="cy-GB" altLang="cy-GB" sz="3100" kern="0">
              <a:solidFill>
                <a:srgbClr val="000000"/>
              </a:solidFill>
              <a:latin typeface="Arial" panose="020B0604020202020204" pitchFamily="34" charset="0"/>
              <a:cs typeface="Arial"/>
            </a:endParaRPr>
          </a:p>
          <a:p>
            <a:pPr>
              <a:buNone/>
              <a:defRPr/>
            </a:pPr>
            <a:endParaRPr lang="cy-GB" altLang="cy-GB" sz="3100" kern="0">
              <a:latin typeface="Arial" panose="020B0604020202020204" pitchFamily="34" charset="0"/>
              <a:cs typeface="Arial"/>
            </a:endParaRPr>
          </a:p>
          <a:p>
            <a:pPr>
              <a:defRPr/>
            </a:pPr>
            <a:endParaRPr lang="cy-GB" sz="2400">
              <a:cs typeface="Arial" panose="020B0604020202020204"/>
            </a:endParaRPr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5916034" y="1126170"/>
            <a:ext cx="5965723" cy="6791599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Example:</a:t>
            </a:r>
          </a:p>
          <a:p>
            <a:pPr>
              <a:buClr>
                <a:srgbClr val="006666"/>
              </a:buClr>
              <a:buSzPct val="70000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Heredity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  - eye/hair/skin colour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endParaRPr lang="en-GB" altLang="cy-GB" sz="2400" kern="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pPr>
              <a:buClr>
                <a:srgbClr val="006666"/>
              </a:buClr>
              <a:buSzPct val="70000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Phenotype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  - level of intelligence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  - ability to learn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  - personality</a:t>
            </a:r>
          </a:p>
          <a:p>
            <a:pPr>
              <a:buClr>
                <a:srgbClr val="006666"/>
              </a:buClr>
              <a:buSzPct val="7000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  - behaviour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(Beckley, 2012; Doherty a Hughes, 2009)</a:t>
            </a:r>
          </a:p>
          <a:p>
            <a:pPr>
              <a:defRPr/>
            </a:pPr>
            <a:endParaRPr lang="cy-GB" sz="2400"/>
          </a:p>
        </p:txBody>
      </p:sp>
    </p:spTree>
    <p:extLst>
      <p:ext uri="{BB962C8B-B14F-4D97-AF65-F5344CB8AC3E}">
        <p14:creationId xmlns:p14="http://schemas.microsoft.com/office/powerpoint/2010/main" val="322612675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468404" y="186715"/>
            <a:ext cx="9195776" cy="142325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Rhestr o gyfeiriadau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Reference list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417597" y="1629509"/>
            <a:ext cx="11487429" cy="449665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kern="0" err="1">
                <a:solidFill>
                  <a:srgbClr val="000000"/>
                </a:solidFill>
                <a:latin typeface="Arial"/>
                <a:cs typeface="Arial"/>
              </a:rPr>
              <a:t>Beckley</a:t>
            </a: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, P. (</a:t>
            </a:r>
            <a:r>
              <a:rPr lang="cy-GB" altLang="cy-GB" kern="0" err="1">
                <a:solidFill>
                  <a:srgbClr val="000000"/>
                </a:solidFill>
                <a:latin typeface="Arial"/>
                <a:cs typeface="Arial"/>
              </a:rPr>
              <a:t>ed</a:t>
            </a: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.) (2012) </a:t>
            </a:r>
            <a:r>
              <a:rPr lang="cy-GB" altLang="cy-GB" i="1" kern="0" err="1">
                <a:solidFill>
                  <a:srgbClr val="000000"/>
                </a:solidFill>
                <a:latin typeface="Arial"/>
                <a:cs typeface="Arial"/>
              </a:rPr>
              <a:t>Learning</a:t>
            </a:r>
            <a:r>
              <a:rPr lang="cy-GB" altLang="cy-GB" i="1" kern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i="1" kern="0" err="1">
                <a:solidFill>
                  <a:srgbClr val="000000"/>
                </a:solidFill>
                <a:latin typeface="Arial"/>
                <a:cs typeface="Arial"/>
              </a:rPr>
              <a:t>in</a:t>
            </a:r>
            <a:r>
              <a:rPr lang="cy-GB" altLang="cy-GB" i="1" kern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i="1" kern="0" err="1">
                <a:solidFill>
                  <a:srgbClr val="000000"/>
                </a:solidFill>
                <a:latin typeface="Arial"/>
                <a:cs typeface="Arial"/>
              </a:rPr>
              <a:t>early</a:t>
            </a:r>
            <a:r>
              <a:rPr lang="cy-GB" altLang="cy-GB" i="1" kern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i="1" kern="0" err="1">
                <a:solidFill>
                  <a:srgbClr val="000000"/>
                </a:solidFill>
                <a:latin typeface="Arial"/>
                <a:cs typeface="Arial"/>
              </a:rPr>
              <a:t>childhood</a:t>
            </a:r>
            <a:r>
              <a:rPr lang="cy-GB" altLang="cy-GB" i="1" kern="0">
                <a:solidFill>
                  <a:srgbClr val="000000"/>
                </a:solidFill>
                <a:latin typeface="Arial"/>
                <a:cs typeface="Arial"/>
              </a:rPr>
              <a:t>. </a:t>
            </a: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London: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cy-GB" altLang="cy-GB" kern="0" err="1">
                <a:solidFill>
                  <a:srgbClr val="000000"/>
                </a:solidFill>
                <a:latin typeface="Arial"/>
                <a:cs typeface="Arial"/>
              </a:rPr>
              <a:t>Sage</a:t>
            </a: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 Publications </a:t>
            </a:r>
            <a:r>
              <a:rPr lang="cy-GB" altLang="cy-GB" kern="0" err="1">
                <a:solidFill>
                  <a:srgbClr val="000000"/>
                </a:solidFill>
                <a:latin typeface="Arial"/>
                <a:cs typeface="Arial"/>
              </a:rPr>
              <a:t>Limited</a:t>
            </a:r>
            <a:r>
              <a:rPr lang="cy-GB" altLang="cy-GB" kern="0">
                <a:solidFill>
                  <a:srgbClr val="000000"/>
                </a:solidFill>
                <a:latin typeface="Arial"/>
                <a:cs typeface="Arial"/>
              </a:rPr>
              <a:t>.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kern="0">
                <a:solidFill>
                  <a:srgbClr val="000000"/>
                </a:solidFill>
                <a:latin typeface="Arial"/>
                <a:cs typeface="Arial"/>
              </a:rPr>
              <a:t>Doherty, J. and Hughes, M. (2009) </a:t>
            </a:r>
            <a:r>
              <a:rPr lang="en-GB" altLang="cy-GB" i="1" kern="0">
                <a:solidFill>
                  <a:srgbClr val="000000"/>
                </a:solidFill>
                <a:latin typeface="Arial"/>
                <a:cs typeface="Arial"/>
              </a:rPr>
              <a:t>Child development:</a:t>
            </a:r>
          </a:p>
          <a:p>
            <a:pPr>
              <a:lnSpc>
                <a:spcPct val="90000"/>
              </a:lnSpc>
              <a:buClr>
                <a:srgbClr val="006666"/>
              </a:buClr>
              <a:buSzPct val="70000"/>
              <a:buFont typeface="Arial" panose="020B0604020202020204" pitchFamily="34" charset="0"/>
              <a:buNone/>
              <a:defRPr/>
            </a:pPr>
            <a:r>
              <a:rPr lang="en-GB" altLang="cy-GB" i="1" kern="0">
                <a:solidFill>
                  <a:srgbClr val="000000"/>
                </a:solidFill>
                <a:latin typeface="Arial"/>
                <a:cs typeface="Arial"/>
              </a:rPr>
              <a:t>theory and practice 0-11. </a:t>
            </a:r>
            <a:r>
              <a:rPr lang="en-GB" altLang="cy-GB" kern="0">
                <a:solidFill>
                  <a:srgbClr val="000000"/>
                </a:solidFill>
                <a:latin typeface="Arial"/>
                <a:cs typeface="Arial"/>
              </a:rPr>
              <a:t>Essex: Pearson Education Limited.</a:t>
            </a:r>
          </a:p>
          <a:p>
            <a:pPr marL="0" indent="0">
              <a:buNone/>
              <a:defRPr/>
            </a:pPr>
            <a:r>
              <a:rPr lang="en-GB" kern="0">
                <a:solidFill>
                  <a:srgbClr val="000000"/>
                </a:solidFill>
                <a:latin typeface="Arial"/>
                <a:cs typeface="Arial"/>
              </a:rPr>
              <a:t>The Telegraph (2012) ‘</a:t>
            </a:r>
            <a:r>
              <a:rPr lang="en-US" kern="0">
                <a:solidFill>
                  <a:srgbClr val="000000"/>
                </a:solidFill>
                <a:latin typeface="Arial"/>
                <a:cs typeface="Arial"/>
              </a:rPr>
              <a:t>Quarter of children play outdoors every  day’, </a:t>
            </a:r>
            <a:r>
              <a:rPr lang="en-US" kern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http://www.telegraph.co.uk/women/mother-tongue/9134900/Quarter-of-children-play-outdoors-every-day.html</a:t>
            </a:r>
            <a:r>
              <a:rPr lang="en-US" kern="0">
                <a:solidFill>
                  <a:srgbClr val="000000"/>
                </a:solidFill>
                <a:latin typeface="Arial"/>
                <a:cs typeface="Arial"/>
              </a:rPr>
              <a:t> (Accessed: October 17 2013).</a:t>
            </a:r>
            <a:endParaRPr lang="cy-GB" kern="0">
              <a:solidFill>
                <a:srgbClr val="000000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2370145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3"/>
          <p:cNvSpPr>
            <a:spLocks noGrp="1"/>
          </p:cNvSpPr>
          <p:nvPr>
            <p:ph type="title"/>
          </p:nvPr>
        </p:nvSpPr>
        <p:spPr>
          <a:xfrm>
            <a:off x="1148336" y="271343"/>
            <a:ext cx="9209529" cy="1434977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Cyfeirnodi gwybodaeth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Referencing information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4"/>
          <p:cNvSpPr>
            <a:spLocks noGrp="1"/>
          </p:cNvSpPr>
          <p:nvPr>
            <p:ph sz="half" idx="1"/>
          </p:nvPr>
        </p:nvSpPr>
        <p:spPr>
          <a:xfrm>
            <a:off x="1149452" y="1735295"/>
            <a:ext cx="4576433" cy="5054534"/>
          </a:xfrm>
        </p:spPr>
        <p:txBody>
          <a:bodyPr>
            <a:normAutofit lnSpcReduction="10000"/>
          </a:bodyPr>
          <a:lstStyle/>
          <a:p>
            <a:pPr marL="0" indent="0">
              <a:spcBef>
                <a:spcPct val="0"/>
              </a:spcBef>
              <a:buNone/>
              <a:defRPr/>
            </a:pPr>
            <a:r>
              <a:rPr lang="en-GB" sz="2400" err="1">
                <a:solidFill>
                  <a:srgbClr val="000000"/>
                </a:solidFill>
                <a:latin typeface="Arial" panose="020B0604020202020204" pitchFamily="34" charset="0"/>
              </a:rPr>
              <a:t>Enghraifft</a:t>
            </a:r>
            <a:r>
              <a:rPr lang="en-GB" sz="2400">
                <a:solidFill>
                  <a:srgbClr val="000000"/>
                </a:solidFill>
                <a:latin typeface="Arial" panose="020B0604020202020204" pitchFamily="34" charset="0"/>
              </a:rPr>
              <a:t>:</a:t>
            </a:r>
            <a:endParaRPr lang="cy-GB" sz="240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 Ymatebion y cyfranogwyr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(Ross,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240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 Brwdfrydedd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(Mitchell a </a:t>
            </a:r>
            <a:r>
              <a:rPr lang="cy-GB" sz="2400" err="1">
                <a:solidFill>
                  <a:srgbClr val="000000"/>
                </a:solidFill>
                <a:latin typeface="Arial" panose="020B0604020202020204" pitchFamily="34" charset="0"/>
              </a:rPr>
              <a:t>Hobson</a:t>
            </a: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, 2011; 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cy-GB" sz="240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Tx/>
              <a:buChar char="•"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 Rhagfarn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(</a:t>
            </a:r>
            <a:r>
              <a:rPr lang="cy-GB" sz="2400" err="1">
                <a:solidFill>
                  <a:srgbClr val="000000"/>
                </a:solidFill>
                <a:latin typeface="Arial" panose="020B0604020202020204" pitchFamily="34" charset="0"/>
              </a:rPr>
              <a:t>Cohen</a:t>
            </a: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cy-GB" sz="2400" i="1" err="1">
                <a:solidFill>
                  <a:srgbClr val="000000"/>
                </a:solidFill>
                <a:latin typeface="Arial" panose="020B0604020202020204" pitchFamily="34" charset="0"/>
              </a:rPr>
              <a:t>et</a:t>
            </a:r>
            <a:r>
              <a:rPr lang="cy-GB" sz="2400" i="1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cy-GB" sz="2400" i="1" err="1">
                <a:solidFill>
                  <a:srgbClr val="000000"/>
                </a:solidFill>
                <a:latin typeface="Arial" panose="020B0604020202020204" pitchFamily="34" charset="0"/>
              </a:rPr>
              <a:t>al</a:t>
            </a: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., 2005; </a:t>
            </a:r>
            <a:r>
              <a:rPr lang="cy-GB" sz="2400" err="1">
                <a:solidFill>
                  <a:srgbClr val="000000"/>
                </a:solidFill>
                <a:latin typeface="Arial" panose="020B0604020202020204" pitchFamily="34" charset="0"/>
              </a:rPr>
              <a:t>Daly</a:t>
            </a: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 a </a:t>
            </a:r>
            <a:r>
              <a:rPr lang="cy-GB" sz="2400" err="1">
                <a:solidFill>
                  <a:srgbClr val="000000"/>
                </a:solidFill>
                <a:latin typeface="Arial" panose="020B0604020202020204" pitchFamily="34" charset="0"/>
              </a:rPr>
              <a:t>Lumley</a:t>
            </a:r>
            <a:r>
              <a:rPr lang="cy-GB" sz="2400">
                <a:solidFill>
                  <a:srgbClr val="000000"/>
                </a:solidFill>
                <a:latin typeface="Arial" panose="020B0604020202020204" pitchFamily="34" charset="0"/>
              </a:rPr>
              <a:t>, 2002).</a:t>
            </a:r>
          </a:p>
          <a:p>
            <a:pPr>
              <a:defRPr/>
            </a:pPr>
            <a:endParaRPr lang="cy-GB"/>
          </a:p>
        </p:txBody>
      </p:sp>
      <p:sp>
        <p:nvSpPr>
          <p:cNvPr id="4" name="Content Placeholder 5"/>
          <p:cNvSpPr>
            <a:spLocks noGrp="1"/>
          </p:cNvSpPr>
          <p:nvPr>
            <p:ph sz="half" idx="2"/>
          </p:nvPr>
        </p:nvSpPr>
        <p:spPr>
          <a:xfrm>
            <a:off x="6242957" y="1700459"/>
            <a:ext cx="4820138" cy="419529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  <a:defRPr/>
            </a:pPr>
            <a:r>
              <a:rPr lang="en-GB" sz="2400" kern="0">
                <a:solidFill>
                  <a:srgbClr val="2F5597"/>
                </a:solidFill>
                <a:latin typeface="Arial"/>
                <a:cs typeface="Arial"/>
              </a:rPr>
              <a:t>Example:</a:t>
            </a:r>
          </a:p>
          <a:p>
            <a:pPr>
              <a:buFont typeface="Arial"/>
              <a:buChar char="•"/>
              <a:defRPr/>
            </a:pPr>
            <a:r>
              <a:rPr lang="en-GB" sz="2400" kern="0">
                <a:solidFill>
                  <a:srgbClr val="2F5597"/>
                </a:solidFill>
                <a:latin typeface="Arial"/>
                <a:cs typeface="Arial"/>
              </a:rPr>
              <a:t>Responses of participants</a:t>
            </a:r>
          </a:p>
          <a:p>
            <a:pPr marL="0" indent="0">
              <a:buNone/>
              <a:defRPr/>
            </a:pPr>
            <a:r>
              <a:rPr lang="en-GB" sz="2400" kern="0">
                <a:solidFill>
                  <a:srgbClr val="2F5597"/>
                </a:solidFill>
                <a:latin typeface="Arial"/>
                <a:cs typeface="Arial"/>
              </a:rPr>
              <a:t>(Ross, 2010).</a:t>
            </a:r>
          </a:p>
          <a:p>
            <a:pPr marL="0" indent="0">
              <a:buNone/>
              <a:defRPr/>
            </a:pPr>
            <a:endParaRPr lang="en-GB" sz="2400" kern="0">
              <a:solidFill>
                <a:srgbClr val="2F5597"/>
              </a:solidFill>
              <a:latin typeface="Arial"/>
              <a:cs typeface="Arial"/>
            </a:endParaRPr>
          </a:p>
          <a:p>
            <a:pPr marL="342900" indent="-342900">
              <a:defRPr/>
            </a:pPr>
            <a:r>
              <a:rPr lang="en-GB" sz="2400" kern="0">
                <a:solidFill>
                  <a:srgbClr val="2F5597"/>
                </a:solidFill>
                <a:latin typeface="Arial"/>
                <a:cs typeface="Arial"/>
              </a:rPr>
              <a:t>Enthusiasm</a:t>
            </a:r>
            <a:endParaRPr lang="en-GB">
              <a:solidFill>
                <a:srgbClr val="2F5597"/>
              </a:solidFill>
              <a:cs typeface="Arial" panose="020B0604020202020204"/>
            </a:endParaRP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(Mitchell a </a:t>
            </a:r>
            <a:r>
              <a:rPr lang="cy-GB" sz="2400" err="1">
                <a:solidFill>
                  <a:srgbClr val="2F5597"/>
                </a:solidFill>
                <a:latin typeface="Arial"/>
                <a:cs typeface="Arial"/>
              </a:rPr>
              <a:t>Hobson</a:t>
            </a: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, 2011; Ross, 2010).</a:t>
            </a:r>
          </a:p>
          <a:p>
            <a:pPr marL="0" indent="0">
              <a:spcBef>
                <a:spcPct val="0"/>
              </a:spcBef>
              <a:buNone/>
              <a:defRPr/>
            </a:pPr>
            <a:endParaRPr lang="en-GB" sz="240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pPr>
              <a:spcBef>
                <a:spcPct val="0"/>
              </a:spcBef>
              <a:buFont typeface="Arial"/>
              <a:buChar char="•"/>
              <a:defRPr/>
            </a:pPr>
            <a:r>
              <a:rPr lang="en-GB" sz="2400">
                <a:solidFill>
                  <a:srgbClr val="2F5597"/>
                </a:solidFill>
                <a:latin typeface="Arial"/>
                <a:cs typeface="Arial"/>
              </a:rPr>
              <a:t>Bias</a:t>
            </a:r>
          </a:p>
          <a:p>
            <a:pPr marL="0" indent="0">
              <a:spcBef>
                <a:spcPct val="0"/>
              </a:spcBef>
              <a:buNone/>
              <a:defRPr/>
            </a:pP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(</a:t>
            </a:r>
            <a:r>
              <a:rPr lang="cy-GB" sz="2400" err="1">
                <a:solidFill>
                  <a:srgbClr val="2F5597"/>
                </a:solidFill>
                <a:latin typeface="Arial"/>
                <a:cs typeface="Arial"/>
              </a:rPr>
              <a:t>Cohen</a:t>
            </a: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cy-GB" sz="2400" i="1" err="1">
                <a:solidFill>
                  <a:srgbClr val="2F5597"/>
                </a:solidFill>
                <a:latin typeface="Arial"/>
                <a:cs typeface="Arial"/>
              </a:rPr>
              <a:t>et</a:t>
            </a:r>
            <a:r>
              <a:rPr lang="cy-GB" sz="2400" i="1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cy-GB" sz="2400" i="1" err="1">
                <a:solidFill>
                  <a:srgbClr val="2F5597"/>
                </a:solidFill>
                <a:latin typeface="Arial"/>
                <a:cs typeface="Arial"/>
              </a:rPr>
              <a:t>al</a:t>
            </a: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., 2005; </a:t>
            </a:r>
            <a:r>
              <a:rPr lang="cy-GB" sz="2400" err="1">
                <a:solidFill>
                  <a:srgbClr val="2F5597"/>
                </a:solidFill>
                <a:latin typeface="Arial"/>
                <a:cs typeface="Arial"/>
              </a:rPr>
              <a:t>Daly</a:t>
            </a: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 a </a:t>
            </a:r>
            <a:r>
              <a:rPr lang="cy-GB" sz="2400" err="1">
                <a:solidFill>
                  <a:srgbClr val="2F5597"/>
                </a:solidFill>
                <a:latin typeface="Arial"/>
                <a:cs typeface="Arial"/>
              </a:rPr>
              <a:t>Lumley</a:t>
            </a:r>
            <a:r>
              <a:rPr lang="cy-GB" sz="2400">
                <a:solidFill>
                  <a:srgbClr val="2F5597"/>
                </a:solidFill>
                <a:latin typeface="Arial"/>
                <a:cs typeface="Arial"/>
              </a:rPr>
              <a:t>, 2002).</a:t>
            </a: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0862442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Sgiliau cyflwyno</a:t>
            </a:r>
            <a:br>
              <a:rPr lang="cy-GB" altLang="cy-GB" sz="4800" b="1" kern="0">
                <a:latin typeface="Arial" panose="020B0604020202020204" pitchFamily="34" charset="0"/>
              </a:rPr>
            </a:br>
            <a:r>
              <a:rPr lang="cy-GB" altLang="cy-GB" sz="4800" b="1" kern="0" err="1">
                <a:solidFill>
                  <a:srgbClr val="2F5597"/>
                </a:solidFill>
                <a:latin typeface="Arial"/>
                <a:cs typeface="Arial"/>
              </a:rPr>
              <a:t>Presentation</a:t>
            </a:r>
            <a:r>
              <a:rPr lang="cy-GB" altLang="cy-GB" sz="4800" b="1" kern="0">
                <a:solidFill>
                  <a:srgbClr val="2F5597"/>
                </a:solidFill>
                <a:latin typeface="Arial"/>
                <a:cs typeface="Arial"/>
              </a:rPr>
              <a:t> </a:t>
            </a:r>
            <a:r>
              <a:rPr lang="cy-GB" altLang="cy-GB" sz="4800" b="1" kern="0" err="1">
                <a:solidFill>
                  <a:srgbClr val="2F5597"/>
                </a:solidFill>
                <a:latin typeface="Arial"/>
                <a:cs typeface="Arial"/>
              </a:rPr>
              <a:t>skills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6" name="Content Placeholder 3"/>
          <p:cNvSpPr>
            <a:spLocks noGrp="1"/>
          </p:cNvSpPr>
          <p:nvPr>
            <p:ph sz="half" idx="1"/>
          </p:nvPr>
        </p:nvSpPr>
        <p:spPr>
          <a:xfrm>
            <a:off x="1981200" y="1690689"/>
            <a:ext cx="4038600" cy="4802185"/>
          </a:xfrm>
        </p:spPr>
        <p:txBody>
          <a:bodyPr/>
          <a:lstStyle/>
          <a:p>
            <a:pPr marL="585216" lvl="1" indent="0">
              <a:buNone/>
              <a:defRPr/>
            </a:pPr>
            <a:r>
              <a:rPr lang="cy-GB" sz="2800" b="1" kern="0">
                <a:solidFill>
                  <a:srgbClr val="000000"/>
                </a:solidFill>
                <a:latin typeface="Arial" panose="020B0604020202020204" pitchFamily="34" charset="0"/>
              </a:rPr>
              <a:t>Y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Amrywio’r llais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Traw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Goslef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Tôn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Tempo</a:t>
            </a:r>
          </a:p>
          <a:p>
            <a:pPr marL="868680" lvl="1" indent="-283464">
              <a:buFont typeface="Arial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Cryfder/uchder</a:t>
            </a:r>
          </a:p>
          <a:p>
            <a:pPr>
              <a:defRPr/>
            </a:pPr>
            <a:endParaRPr lang="cy-GB"/>
          </a:p>
        </p:txBody>
      </p:sp>
      <p:sp>
        <p:nvSpPr>
          <p:cNvPr id="7" name="Content Placeholder 4"/>
          <p:cNvSpPr>
            <a:spLocks noGrp="1"/>
          </p:cNvSpPr>
          <p:nvPr>
            <p:ph sz="half" idx="2"/>
          </p:nvPr>
        </p:nvSpPr>
        <p:spPr>
          <a:xfrm>
            <a:off x="6172200" y="1600201"/>
            <a:ext cx="4038600" cy="45259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/>
            </a:pPr>
            <a:r>
              <a:rPr lang="en-GB" b="1" kern="0">
                <a:solidFill>
                  <a:srgbClr val="2F5597"/>
                </a:solidFill>
                <a:latin typeface="Arial"/>
                <a:cs typeface="Arial"/>
              </a:rPr>
              <a:t>The voice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Vary the voice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Pitch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Intonation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Tone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Tempo</a:t>
            </a:r>
          </a:p>
          <a:p>
            <a:pPr>
              <a:buFontTx/>
              <a:buChar char="•"/>
              <a:defRPr/>
            </a:pPr>
            <a:r>
              <a:rPr lang="en-GB" kern="0">
                <a:solidFill>
                  <a:srgbClr val="2F5597"/>
                </a:solidFill>
                <a:latin typeface="Arial"/>
                <a:cs typeface="Arial"/>
              </a:rPr>
              <a:t>Strength</a:t>
            </a:r>
            <a:endParaRPr lang="en-US" ker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4954431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Iaith y corff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Body language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981200" y="1916833"/>
            <a:ext cx="4077676" cy="4561023"/>
          </a:xfrm>
        </p:spPr>
        <p:txBody>
          <a:bodyPr/>
          <a:lstStyle/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Cyswllt llygaid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Nerfau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Lleoli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Serchus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sz="2800" kern="0">
                <a:solidFill>
                  <a:srgbClr val="000000"/>
                </a:solidFill>
                <a:latin typeface="Arial" panose="020B0604020202020204" pitchFamily="34" charset="0"/>
              </a:rPr>
              <a:t>Cynnwys pawb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en-GB" sz="2800" kern="0" err="1">
                <a:solidFill>
                  <a:srgbClr val="000000"/>
                </a:solidFill>
                <a:latin typeface="Arial" panose="020B0604020202020204" pitchFamily="34" charset="0"/>
              </a:rPr>
              <a:t>Proffesiynol</a:t>
            </a:r>
            <a:endParaRPr lang="cy-GB" sz="2800" ker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>
              <a:defRPr/>
            </a:pPr>
            <a:endParaRPr lang="cy-GB"/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916833"/>
            <a:ext cx="4038600" cy="4209331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Eye contact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Nerves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Positioning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Pleasant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Include everyone</a:t>
            </a:r>
          </a:p>
          <a:p>
            <a:pPr>
              <a:buFontTx/>
              <a:buChar char="•"/>
              <a:defRPr/>
            </a:pPr>
            <a:r>
              <a:rPr lang="en-GB" altLang="cy-GB" kern="0">
                <a:solidFill>
                  <a:srgbClr val="2F5597"/>
                </a:solidFill>
                <a:latin typeface="Arial"/>
                <a:cs typeface="Arial"/>
              </a:rPr>
              <a:t>Professional</a:t>
            </a:r>
            <a:endParaRPr lang="en-US" altLang="cy-GB" ker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defRPr/>
            </a:pPr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10032347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163048-60DD-66A2-10AE-F1EF4ACFF5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26" y="159972"/>
            <a:ext cx="12172269" cy="1558920"/>
          </a:xfrm>
        </p:spPr>
        <p:txBody>
          <a:bodyPr>
            <a:normAutofit fontScale="90000"/>
          </a:bodyPr>
          <a:lstStyle/>
          <a:p>
            <a:r>
              <a:rPr lang="en-US" sz="3600" b="1" err="1">
                <a:cs typeface="Arial"/>
              </a:rPr>
              <a:t>Gwyliwch</a:t>
            </a:r>
            <a:r>
              <a:rPr lang="en-US" sz="3600" b="1">
                <a:cs typeface="Arial"/>
              </a:rPr>
              <a:t>- </a:t>
            </a:r>
            <a:r>
              <a:rPr lang="en-US" sz="3600" b="1" err="1">
                <a:cs typeface="Arial"/>
              </a:rPr>
              <a:t>ydy</a:t>
            </a:r>
            <a:r>
              <a:rPr lang="en-US" sz="3600" b="1">
                <a:cs typeface="Arial"/>
              </a:rPr>
              <a:t> chi </a:t>
            </a:r>
            <a:r>
              <a:rPr lang="en-US" sz="3600" b="1" err="1">
                <a:cs typeface="Arial"/>
              </a:rPr>
              <a:t>yn</a:t>
            </a:r>
            <a:r>
              <a:rPr lang="en-US" sz="3600" b="1">
                <a:cs typeface="Arial"/>
              </a:rPr>
              <a:t> </a:t>
            </a:r>
            <a:r>
              <a:rPr lang="en-US" sz="3600" b="1" err="1">
                <a:cs typeface="Arial"/>
              </a:rPr>
              <a:t>cytuno</a:t>
            </a:r>
            <a:r>
              <a:rPr lang="en-US" sz="3600" b="1">
                <a:cs typeface="Arial"/>
              </a:rPr>
              <a:t> </a:t>
            </a:r>
            <a:r>
              <a:rPr lang="en-US" sz="3600" b="1" err="1">
                <a:cs typeface="Arial"/>
              </a:rPr>
              <a:t>gyda</a:t>
            </a:r>
            <a:r>
              <a:rPr lang="en-US" sz="3600" b="1">
                <a:cs typeface="Arial"/>
              </a:rPr>
              <a:t> </a:t>
            </a:r>
            <a:r>
              <a:rPr lang="en-US" sz="3600" b="1" err="1">
                <a:cs typeface="Arial"/>
              </a:rPr>
              <a:t>rhai</a:t>
            </a:r>
            <a:r>
              <a:rPr lang="en-US" sz="3600" b="1">
                <a:cs typeface="Arial"/>
              </a:rPr>
              <a:t> </a:t>
            </a:r>
            <a:r>
              <a:rPr lang="en-US" sz="3600" b="1" err="1">
                <a:cs typeface="Arial"/>
              </a:rPr>
              <a:t>o'r</a:t>
            </a:r>
            <a:r>
              <a:rPr lang="en-US" sz="3600" b="1">
                <a:cs typeface="Arial"/>
              </a:rPr>
              <a:t> </a:t>
            </a:r>
            <a:r>
              <a:rPr lang="en-US" sz="3600" b="1" err="1">
                <a:cs typeface="Arial"/>
              </a:rPr>
              <a:t>tipiau</a:t>
            </a:r>
            <a:r>
              <a:rPr lang="en-US" sz="3600" b="1">
                <a:cs typeface="Arial"/>
              </a:rPr>
              <a:t> fan </a:t>
            </a:r>
            <a:r>
              <a:rPr lang="en-US" sz="3600" b="1" err="1">
                <a:cs typeface="Arial"/>
              </a:rPr>
              <a:t>hyn</a:t>
            </a:r>
            <a:r>
              <a:rPr lang="en-US" sz="3600" b="1">
                <a:cs typeface="Arial"/>
              </a:rPr>
              <a:t>?</a:t>
            </a:r>
            <a:br>
              <a:rPr lang="en-US" sz="3600" b="1">
                <a:cs typeface="Arial"/>
              </a:rPr>
            </a:br>
            <a:r>
              <a:rPr lang="en-US" sz="3600" b="1" i="1">
                <a:solidFill>
                  <a:srgbClr val="2F5597"/>
                </a:solidFill>
                <a:cs typeface="Arial"/>
              </a:rPr>
              <a:t>Watch -do you agree with some of the tips here</a:t>
            </a:r>
            <a:r>
              <a:rPr lang="en-US" sz="3600" i="1">
                <a:solidFill>
                  <a:srgbClr val="2F5597"/>
                </a:solidFill>
                <a:cs typeface="Arial"/>
              </a:rPr>
              <a:t>?</a:t>
            </a:r>
          </a:p>
        </p:txBody>
      </p:sp>
      <p:pic>
        <p:nvPicPr>
          <p:cNvPr id="5" name="Online Media 4" title="PRESENTING AND PUBLIC SPEAKING TIPS - HOW TO IMPROVE SKILLS &amp; CONFIDENCE">
            <a:hlinkClick r:id="" action="ppaction://media"/>
            <a:extLst>
              <a:ext uri="{FF2B5EF4-FFF2-40B4-BE49-F238E27FC236}">
                <a16:creationId xmlns:a16="http://schemas.microsoft.com/office/drawing/2014/main" id="{985A3D44-F8BF-AEB1-5C12-6AD89E0DB96E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8200" y="1725665"/>
            <a:ext cx="9464776" cy="4101074"/>
          </a:xfrm>
        </p:spPr>
      </p:pic>
    </p:spTree>
    <p:extLst>
      <p:ext uri="{BB962C8B-B14F-4D97-AF65-F5344CB8AC3E}">
        <p14:creationId xmlns:p14="http://schemas.microsoft.com/office/powerpoint/2010/main" val="81216957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/>
          <p:cNvSpPr>
            <a:spLocks noGrp="1"/>
          </p:cNvSpPr>
          <p:nvPr>
            <p:ph type="title"/>
          </p:nvPr>
        </p:nvSpPr>
        <p:spPr>
          <a:xfrm>
            <a:off x="1991544" y="404664"/>
            <a:ext cx="8219256" cy="504056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Protocol Cyflwyniadau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Presentation Protocol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631504" y="1284514"/>
            <a:ext cx="4752528" cy="48416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>
              <a:defRPr/>
            </a:pPr>
            <a:r>
              <a:rPr lang="cy-GB" kern="0">
                <a:solidFill>
                  <a:srgbClr val="000000"/>
                </a:solidFill>
                <a:latin typeface="Arial"/>
                <a:cs typeface="Arial"/>
              </a:rPr>
              <a:t>Amserlen i bwcio amser a dyddiad</a:t>
            </a:r>
            <a:endParaRPr lang="cy-GB" kern="0">
              <a:solidFill>
                <a:srgbClr val="000000"/>
              </a:solidFill>
              <a:latin typeface="Arial" panose="020B0604020202020204" pitchFamily="34" charset="0"/>
            </a:endParaRPr>
          </a:p>
          <a:p>
            <a:pPr lvl="1">
              <a:defRPr/>
            </a:pPr>
            <a:r>
              <a:rPr lang="cy-GB" kern="0">
                <a:solidFill>
                  <a:srgbClr val="000000"/>
                </a:solidFill>
                <a:latin typeface="Arial"/>
                <a:cs typeface="Arial"/>
              </a:rPr>
              <a:t>Peidiwch â llofnodi amserlen ar ran ffrindiau/cyfoedion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>
                <a:solidFill>
                  <a:srgbClr val="000000"/>
                </a:solidFill>
                <a:latin typeface="Arial"/>
                <a:cs typeface="Arial"/>
              </a:rPr>
              <a:t>Dyddiad cyflwyno terfynol</a:t>
            </a:r>
          </a:p>
          <a:p>
            <a:pPr lvl="1">
              <a:buFontTx/>
              <a:buChar char="-"/>
              <a:defRPr/>
            </a:pPr>
            <a:r>
              <a:rPr lang="cy-GB" kern="0">
                <a:solidFill>
                  <a:srgbClr val="000000"/>
                </a:solidFill>
                <a:latin typeface="Arial"/>
                <a:cs typeface="Arial"/>
              </a:rPr>
              <a:t>Dim yn troi i fyny = 0%</a:t>
            </a:r>
          </a:p>
          <a:p>
            <a:pPr lvl="1">
              <a:buFontTx/>
              <a:buChar char="-"/>
              <a:defRPr/>
            </a:pPr>
            <a:r>
              <a:rPr lang="cy-GB" kern="0">
                <a:solidFill>
                  <a:srgbClr val="000000"/>
                </a:solidFill>
                <a:latin typeface="Arial"/>
                <a:cs typeface="Arial"/>
              </a:rPr>
              <a:t>O fewn yr wythnos = cael ei gapio ar 40%</a:t>
            </a:r>
          </a:p>
          <a:p>
            <a:pPr marL="457200" lvl="1" indent="0">
              <a:buNone/>
              <a:defRPr/>
            </a:pPr>
            <a:r>
              <a:rPr lang="cy-GB" kern="0">
                <a:solidFill>
                  <a:srgbClr val="000000"/>
                </a:solidFill>
                <a:latin typeface="Arial"/>
                <a:cs typeface="Arial"/>
              </a:rPr>
              <a:t>- Gydag estyniad cymeradwy = gellir marcio allan o 100%</a:t>
            </a:r>
          </a:p>
          <a:p>
            <a:pPr lvl="1">
              <a:buFont typeface="Arial" panose="020B0604020202020204" pitchFamily="34" charset="0"/>
              <a:buChar char="•"/>
              <a:defRPr/>
            </a:pPr>
            <a:r>
              <a:rPr lang="cy-GB" kern="0">
                <a:solidFill>
                  <a:srgbClr val="000000"/>
                </a:solidFill>
                <a:latin typeface="Arial"/>
                <a:cs typeface="Arial"/>
              </a:rPr>
              <a:t>Amgylchiadau Esgusodol</a:t>
            </a:r>
          </a:p>
          <a:p>
            <a:pPr marL="457200" lvl="1" indent="0">
              <a:buNone/>
              <a:defRPr/>
            </a:pPr>
            <a:endParaRPr lang="cy-GB" kern="0">
              <a:latin typeface="Arial"/>
              <a:cs typeface="Arial"/>
            </a:endParaRPr>
          </a:p>
        </p:txBody>
      </p:sp>
      <p:sp>
        <p:nvSpPr>
          <p:cNvPr id="7" name="Content Placeholder 3"/>
          <p:cNvSpPr>
            <a:spLocks noGrp="1"/>
          </p:cNvSpPr>
          <p:nvPr>
            <p:ph sz="half" idx="2"/>
          </p:nvPr>
        </p:nvSpPr>
        <p:spPr>
          <a:xfrm>
            <a:off x="6960096" y="1228020"/>
            <a:ext cx="4362079" cy="493303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Timetable to book time and date</a:t>
            </a:r>
            <a:endParaRPr lang="en-GB" altLang="cy-GB" sz="2400" kern="0">
              <a:solidFill>
                <a:srgbClr val="2F5597"/>
              </a:solidFill>
              <a:latin typeface="Arial" panose="020B0604020202020204" pitchFamily="34" charset="0"/>
              <a:cs typeface="Arial"/>
            </a:endParaRPr>
          </a:p>
          <a:p>
            <a:pPr>
              <a:buFont typeface="Arial"/>
              <a:buChar char="•"/>
              <a:defRPr/>
            </a:pPr>
            <a:r>
              <a:rPr lang="en-GB" sz="2400" kern="0">
                <a:solidFill>
                  <a:srgbClr val="2F5597"/>
                </a:solidFill>
                <a:latin typeface="Arial"/>
                <a:cs typeface="Arial"/>
              </a:rPr>
              <a:t>Do not sign timetable on behalf of friends/peers</a:t>
            </a:r>
            <a:endParaRPr lang="en-GB" altLang="cy-GB" sz="2400" kern="0">
              <a:solidFill>
                <a:srgbClr val="2F5597"/>
              </a:solidFill>
              <a:latin typeface="Arial"/>
              <a:cs typeface="Arial"/>
            </a:endParaRP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Submission date is final</a:t>
            </a:r>
          </a:p>
          <a:p>
            <a:pPr>
              <a:buFontTx/>
              <a:buChar char="-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Not turning up = 0%</a:t>
            </a:r>
          </a:p>
          <a:p>
            <a:pPr>
              <a:buFontTx/>
              <a:buChar char="-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Within week = capped at 40%</a:t>
            </a:r>
          </a:p>
          <a:p>
            <a:pPr>
              <a:buFontTx/>
              <a:buChar char="-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With approved extension = can be marked out of 100%</a:t>
            </a:r>
            <a:endParaRPr lang="en-GB">
              <a:solidFill>
                <a:srgbClr val="2F5597"/>
              </a:solidFill>
              <a:cs typeface="Arial"/>
            </a:endParaRPr>
          </a:p>
          <a:p>
            <a:pPr>
              <a:buFontTx/>
              <a:buChar char="•"/>
              <a:defRPr/>
            </a:pPr>
            <a:r>
              <a:rPr lang="en-GB" altLang="cy-GB" sz="2400" kern="0">
                <a:solidFill>
                  <a:srgbClr val="2F5597"/>
                </a:solidFill>
                <a:latin typeface="Arial"/>
                <a:cs typeface="Arial"/>
              </a:rPr>
              <a:t>Extenuating Circumstances </a:t>
            </a:r>
          </a:p>
          <a:p>
            <a:pPr>
              <a:buFontTx/>
              <a:buChar char="•"/>
              <a:defRPr/>
            </a:pPr>
            <a:endParaRPr lang="en-GB" altLang="cy-GB" sz="2400" kern="0">
              <a:solidFill>
                <a:srgbClr val="0000FF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41643451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172079" y="638272"/>
            <a:ext cx="9867271" cy="20925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000" b="1" kern="0">
                <a:solidFill>
                  <a:srgbClr val="000000"/>
                </a:solidFill>
                <a:latin typeface="Arial"/>
                <a:cs typeface="Arial"/>
              </a:rPr>
              <a:t>Rhestr o gyfeiriadau</a:t>
            </a:r>
            <a:br>
              <a:rPr lang="en-GB" altLang="cy-GB" sz="4000" b="1" kern="0">
                <a:latin typeface="Arial" panose="020B0604020202020204" pitchFamily="34" charset="0"/>
              </a:rPr>
            </a:br>
            <a:r>
              <a:rPr lang="en-GB" altLang="cy-GB" sz="4000" b="1" kern="0">
                <a:solidFill>
                  <a:srgbClr val="2F5597"/>
                </a:solidFill>
                <a:latin typeface="Arial"/>
                <a:cs typeface="Arial"/>
              </a:rPr>
              <a:t>Reference list</a:t>
            </a:r>
            <a:endParaRPr lang="cy-GB" sz="40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80453" y="1133787"/>
            <a:ext cx="11793204" cy="50507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Clr>
                <a:srgbClr val="006666"/>
              </a:buClr>
              <a:buSzPct val="70000"/>
              <a:buNone/>
              <a:defRPr/>
            </a:pPr>
            <a:r>
              <a:rPr lang="cy-GB" altLang="cy-GB" sz="2000" kern="0" err="1">
                <a:solidFill>
                  <a:srgbClr val="000000"/>
                </a:solidFill>
                <a:latin typeface="Arial"/>
                <a:cs typeface="Arial"/>
              </a:rPr>
              <a:t>Beckley</a:t>
            </a:r>
            <a:r>
              <a:rPr lang="cy-GB" altLang="cy-GB" sz="2000" kern="0">
                <a:solidFill>
                  <a:srgbClr val="000000"/>
                </a:solidFill>
                <a:latin typeface="Arial"/>
                <a:cs typeface="Arial"/>
              </a:rPr>
              <a:t>, P. (</a:t>
            </a:r>
            <a:r>
              <a:rPr lang="cy-GB" altLang="cy-GB" sz="2000" kern="0" err="1">
                <a:solidFill>
                  <a:srgbClr val="000000"/>
                </a:solidFill>
                <a:latin typeface="Arial"/>
                <a:cs typeface="Arial"/>
              </a:rPr>
              <a:t>ed</a:t>
            </a:r>
            <a:r>
              <a:rPr lang="cy-GB" altLang="cy-GB" sz="2000" kern="0">
                <a:solidFill>
                  <a:srgbClr val="000000"/>
                </a:solidFill>
                <a:latin typeface="Arial"/>
                <a:cs typeface="Arial"/>
              </a:rPr>
              <a:t>.) (2012) </a:t>
            </a:r>
            <a:r>
              <a:rPr lang="cy-GB" altLang="cy-GB" sz="2000" i="1" kern="0" err="1">
                <a:solidFill>
                  <a:srgbClr val="000000"/>
                </a:solidFill>
                <a:latin typeface="Arial"/>
                <a:cs typeface="Arial"/>
              </a:rPr>
              <a:t>Learning</a:t>
            </a:r>
            <a:r>
              <a:rPr lang="cy-GB" altLang="cy-GB" sz="2000" i="1" kern="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sz="2000" i="1" kern="0" err="1">
                <a:solidFill>
                  <a:srgbClr val="000000"/>
                </a:solidFill>
                <a:latin typeface="Arial"/>
                <a:cs typeface="Arial"/>
              </a:rPr>
              <a:t>in</a:t>
            </a:r>
            <a:r>
              <a:rPr lang="cy-GB" altLang="cy-GB" sz="2000" i="1" kern="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sz="2000" i="1" kern="0" err="1">
                <a:solidFill>
                  <a:srgbClr val="000000"/>
                </a:solidFill>
                <a:latin typeface="Arial"/>
                <a:cs typeface="Arial"/>
              </a:rPr>
              <a:t>early</a:t>
            </a:r>
            <a:r>
              <a:rPr lang="cy-GB" altLang="cy-GB" sz="2000" i="1" kern="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sz="2000" i="1" kern="0">
                <a:solidFill>
                  <a:srgbClr val="000000"/>
                </a:solidFill>
                <a:latin typeface="Arial"/>
                <a:cs typeface="Arial"/>
              </a:rPr>
              <a:t>childhood.</a:t>
            </a:r>
            <a:r>
              <a:rPr lang="cy-GB" altLang="cy-GB" sz="2000" kern="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cy-GB" altLang="cy-GB" sz="2000" kern="0" err="1">
                <a:solidFill>
                  <a:srgbClr val="000000"/>
                </a:solidFill>
                <a:latin typeface="Arial"/>
                <a:cs typeface="Arial"/>
              </a:rPr>
              <a:t>Sage</a:t>
            </a:r>
            <a:r>
              <a:rPr lang="cy-GB" altLang="cy-GB" sz="2000" kern="0">
                <a:solidFill>
                  <a:srgbClr val="000000"/>
                </a:solidFill>
                <a:latin typeface="Arial"/>
                <a:cs typeface="Arial"/>
              </a:rPr>
              <a:t> Publications </a:t>
            </a:r>
            <a:r>
              <a:rPr lang="cy-GB" altLang="cy-GB" sz="2000" kern="0" err="1">
                <a:solidFill>
                  <a:srgbClr val="000000"/>
                </a:solidFill>
                <a:latin typeface="Arial"/>
                <a:cs typeface="Arial"/>
              </a:rPr>
              <a:t>Limited</a:t>
            </a:r>
            <a:r>
              <a:rPr lang="cy-GB" altLang="cy-GB" sz="2000" kern="0">
                <a:solidFill>
                  <a:srgbClr val="000000"/>
                </a:solidFill>
                <a:latin typeface="Arial"/>
                <a:cs typeface="Arial"/>
              </a:rPr>
              <a:t>.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altLang="cy-GB" sz="2000" kern="0" dirty="0">
                <a:solidFill>
                  <a:srgbClr val="000000"/>
                </a:solidFill>
                <a:latin typeface="Arial"/>
                <a:cs typeface="Arial"/>
              </a:rPr>
              <a:t>Cohen, L., Manion, L. and Morrison, K. (2005) </a:t>
            </a:r>
            <a:r>
              <a:rPr lang="en-GB" altLang="cy-GB" sz="2000" i="1" kern="0" dirty="0">
                <a:solidFill>
                  <a:srgbClr val="000000"/>
                </a:solidFill>
                <a:latin typeface="Arial"/>
                <a:cs typeface="Arial"/>
              </a:rPr>
              <a:t>Research methods in education. </a:t>
            </a:r>
            <a:r>
              <a:rPr lang="en-GB" altLang="cy-GB" sz="2000" kern="0" dirty="0">
                <a:solidFill>
                  <a:srgbClr val="000000"/>
                </a:solidFill>
                <a:latin typeface="Arial"/>
                <a:cs typeface="Arial"/>
              </a:rPr>
              <a:t>5</a:t>
            </a:r>
            <a:r>
              <a:rPr lang="en-GB" altLang="cy-GB" sz="2000" kern="0" baseline="30000" dirty="0">
                <a:solidFill>
                  <a:srgbClr val="000000"/>
                </a:solidFill>
                <a:latin typeface="Arial"/>
                <a:cs typeface="Arial"/>
              </a:rPr>
              <a:t>th</a:t>
            </a:r>
            <a:r>
              <a:rPr lang="en-GB" altLang="cy-GB" sz="2000" kern="0" dirty="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GB" altLang="cy-GB" sz="2000" kern="0" dirty="0" err="1">
                <a:solidFill>
                  <a:srgbClr val="000000"/>
                </a:solidFill>
                <a:latin typeface="Arial"/>
                <a:cs typeface="Arial"/>
              </a:rPr>
              <a:t>edn</a:t>
            </a:r>
            <a:r>
              <a:rPr lang="en-GB" altLang="cy-GB" sz="2000" kern="0" dirty="0">
                <a:solidFill>
                  <a:srgbClr val="000000"/>
                </a:solidFill>
                <a:latin typeface="Arial"/>
                <a:cs typeface="Arial"/>
              </a:rPr>
              <a:t>.  Routledge &amp; Falmer.</a:t>
            </a: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sz="2000" kern="0" dirty="0">
                <a:cs typeface="Arial"/>
              </a:rPr>
              <a:t>Daly, J. and Lumley, J. (2002) ‘Bias is qualitative research designs’, </a:t>
            </a:r>
            <a:r>
              <a:rPr lang="en-GB" sz="2000" i="1" kern="0" dirty="0">
                <a:cs typeface="Arial"/>
              </a:rPr>
              <a:t>Australian and New Zealand</a:t>
            </a:r>
            <a:r>
              <a:rPr lang="en-GB" sz="2000" kern="0" dirty="0">
                <a:cs typeface="Arial"/>
              </a:rPr>
              <a:t> </a:t>
            </a:r>
            <a:r>
              <a:rPr lang="en-GB" sz="2000" i="1" kern="0" dirty="0">
                <a:cs typeface="Arial"/>
              </a:rPr>
              <a:t>Journal of Public Health,</a:t>
            </a:r>
            <a:r>
              <a:rPr lang="en-GB" sz="2000" kern="0" dirty="0">
                <a:cs typeface="Arial"/>
              </a:rPr>
              <a:t> 26, 4, pp. 299-300.</a:t>
            </a:r>
            <a:endParaRPr lang="en-US" sz="2000" kern="0" dirty="0"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sz="2000" kern="0" dirty="0">
                <a:cs typeface="Arial"/>
              </a:rPr>
              <a:t>Doherty, J. and Hughes, M. (2009) </a:t>
            </a:r>
            <a:r>
              <a:rPr lang="en-GB" sz="2000" i="1" kern="0" dirty="0">
                <a:cs typeface="Arial"/>
              </a:rPr>
              <a:t>Child development: theory and practice 0-11. </a:t>
            </a:r>
            <a:r>
              <a:rPr lang="en-GB" sz="2000" kern="0" dirty="0">
                <a:cs typeface="Arial"/>
              </a:rPr>
              <a:t> Pearson Education Limited.</a:t>
            </a:r>
            <a:endParaRPr lang="en-US" sz="2000" kern="0"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  <a:defRPr/>
            </a:pPr>
            <a:r>
              <a:rPr lang="en-GB" sz="2000" kern="0" dirty="0">
                <a:cs typeface="Arial"/>
              </a:rPr>
              <a:t>Mitchell, N. and Hobson, A. J. (2011) ‘The influence of prior experience on research participants perspectives,’ </a:t>
            </a:r>
            <a:r>
              <a:rPr lang="en-GB" sz="2000" i="1" kern="0" dirty="0">
                <a:cs typeface="Arial"/>
              </a:rPr>
              <a:t>Journal of Empirical Research on Human Research Ethics: An International</a:t>
            </a:r>
            <a:r>
              <a:rPr lang="cy-GB" sz="2000" kern="0" dirty="0">
                <a:cs typeface="Arial"/>
              </a:rPr>
              <a:t> </a:t>
            </a:r>
            <a:r>
              <a:rPr lang="en-GB" sz="2000" i="1" kern="0" dirty="0">
                <a:cs typeface="Arial"/>
              </a:rPr>
              <a:t>Journal, </a:t>
            </a:r>
            <a:r>
              <a:rPr lang="en-GB" sz="2000" kern="0" dirty="0">
                <a:cs typeface="Arial"/>
              </a:rPr>
              <a:t>6,1 pp. 83-84.</a:t>
            </a:r>
            <a:endParaRPr lang="en-US" sz="2000" kern="0" dirty="0">
              <a:cs typeface="Arial"/>
            </a:endParaRPr>
          </a:p>
          <a:p>
            <a:pPr>
              <a:defRPr/>
            </a:pPr>
            <a:endParaRPr lang="cy-GB">
              <a:cs typeface="Arial" panose="020B0604020202020204"/>
            </a:endParaRPr>
          </a:p>
        </p:txBody>
      </p:sp>
    </p:spTree>
    <p:extLst>
      <p:ext uri="{BB962C8B-B14F-4D97-AF65-F5344CB8AC3E}">
        <p14:creationId xmlns:p14="http://schemas.microsoft.com/office/powerpoint/2010/main" val="57317153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4"/>
          <p:cNvSpPr>
            <a:spLocks noGrp="1"/>
          </p:cNvSpPr>
          <p:nvPr>
            <p:ph type="title"/>
          </p:nvPr>
        </p:nvSpPr>
        <p:spPr>
          <a:xfrm>
            <a:off x="159727" y="247896"/>
            <a:ext cx="9879623" cy="68761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y-GB" altLang="cy-GB" sz="4800" b="1" kern="0">
                <a:solidFill>
                  <a:srgbClr val="000000"/>
                </a:solidFill>
                <a:latin typeface="Arial"/>
                <a:cs typeface="Arial"/>
              </a:rPr>
              <a:t>Rhestr o gyfeiriadau</a:t>
            </a:r>
            <a:br>
              <a:rPr lang="en-GB" altLang="cy-GB" sz="4800" b="1" kern="0">
                <a:latin typeface="Arial" panose="020B0604020202020204" pitchFamily="34" charset="0"/>
              </a:rPr>
            </a:br>
            <a:r>
              <a:rPr lang="en-GB" altLang="cy-GB" sz="4800" b="1" kern="0">
                <a:solidFill>
                  <a:srgbClr val="2F5597"/>
                </a:solidFill>
                <a:latin typeface="Arial"/>
                <a:cs typeface="Arial"/>
              </a:rPr>
              <a:t>Reference list</a:t>
            </a:r>
            <a:endParaRPr lang="cy-GB" sz="4800" b="1">
              <a:solidFill>
                <a:srgbClr val="2F5597"/>
              </a:solidFill>
              <a:latin typeface="Arial"/>
              <a:cs typeface="Arial"/>
            </a:endParaRPr>
          </a:p>
        </p:txBody>
      </p:sp>
      <p:sp>
        <p:nvSpPr>
          <p:cNvPr id="3" name="Content Placeholder 5"/>
          <p:cNvSpPr>
            <a:spLocks noGrp="1"/>
          </p:cNvSpPr>
          <p:nvPr>
            <p:ph idx="1"/>
          </p:nvPr>
        </p:nvSpPr>
        <p:spPr>
          <a:xfrm>
            <a:off x="157736" y="1198422"/>
            <a:ext cx="12034263" cy="44644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sz="2000" kern="0">
                <a:solidFill>
                  <a:srgbClr val="000000"/>
                </a:solidFill>
                <a:latin typeface="Arial"/>
                <a:cs typeface="Arial"/>
              </a:rPr>
              <a:t>Ross, J. (2010) ‘Recruiting better research participants’ </a:t>
            </a:r>
            <a:r>
              <a:rPr lang="en-GB" sz="2000" kern="0">
                <a:solidFill>
                  <a:srgbClr val="000000"/>
                </a:solidFill>
                <a:latin typeface="Arial"/>
                <a:cs typeface="Arial"/>
                <a:hlinkClick r:id="rId3"/>
              </a:rPr>
              <a:t>http://www.uxmatters.com/mt/archives/2010/07/recruiting-better-research-participants.php</a:t>
            </a:r>
            <a:r>
              <a:rPr lang="en-GB" sz="2000" kern="0">
                <a:solidFill>
                  <a:srgbClr val="000000"/>
                </a:solidFill>
                <a:latin typeface="Arial"/>
                <a:cs typeface="Arial"/>
              </a:rPr>
              <a:t> (Accessed: 10</a:t>
            </a:r>
            <a:r>
              <a:rPr lang="en-GB" sz="2000" kern="0" baseline="30000">
                <a:solidFill>
                  <a:srgbClr val="000000"/>
                </a:solidFill>
                <a:latin typeface="Arial"/>
                <a:cs typeface="Arial"/>
              </a:rPr>
              <a:t>th</a:t>
            </a:r>
            <a:r>
              <a:rPr lang="en-GB" sz="2000" kern="0">
                <a:solidFill>
                  <a:srgbClr val="000000"/>
                </a:solidFill>
                <a:latin typeface="Arial"/>
                <a:cs typeface="Arial"/>
              </a:rPr>
              <a:t> December 2011).</a:t>
            </a:r>
            <a:endParaRPr lang="en-GB" sz="2400" kern="0"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r>
              <a:rPr lang="en-GB" sz="2000" kern="0">
                <a:cs typeface="Arial"/>
              </a:rPr>
              <a:t>The Telegraph (2012) ‘</a:t>
            </a:r>
            <a:r>
              <a:rPr lang="en-US" sz="2000" kern="0">
                <a:cs typeface="Arial"/>
              </a:rPr>
              <a:t>Quarter of children play outdoors every day'  </a:t>
            </a:r>
            <a:r>
              <a:rPr lang="en-US" sz="2000" kern="0">
                <a:cs typeface="Arial"/>
                <a:hlinkClick r:id="rId4"/>
              </a:rPr>
              <a:t>http://www.telegraph.co.uk/women/mother-tongue/9134900/Quarter-of-children-play-outdoors-every-day.html</a:t>
            </a:r>
            <a:r>
              <a:rPr lang="en-US" sz="2000" kern="0">
                <a:cs typeface="Arial"/>
              </a:rPr>
              <a:t> (Accessed: 17</a:t>
            </a:r>
            <a:r>
              <a:rPr lang="en-US" sz="1300" kern="0" baseline="30000">
                <a:cs typeface="Arial"/>
              </a:rPr>
              <a:t>th</a:t>
            </a:r>
            <a:r>
              <a:rPr lang="en-US" sz="2000" kern="0">
                <a:cs typeface="Arial"/>
              </a:rPr>
              <a:t> October 2013</a:t>
            </a:r>
            <a:r>
              <a:rPr lang="en-US" sz="2400" kern="0">
                <a:cs typeface="Arial"/>
              </a:rPr>
              <a:t>).</a:t>
            </a:r>
            <a:endParaRPr lang="en-GB" sz="2400" kern="0">
              <a:cs typeface="Arial"/>
            </a:endParaRPr>
          </a:p>
          <a:p>
            <a:pPr>
              <a:buNone/>
              <a:defRPr/>
            </a:pPr>
            <a:endParaRPr lang="en-US" sz="2400" kern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endParaRPr lang="en-GB" sz="1900" kern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endParaRPr lang="en-GB" sz="1900" kern="0">
              <a:solidFill>
                <a:srgbClr val="000000"/>
              </a:solidFill>
              <a:latin typeface="Arial"/>
              <a:cs typeface="Arial"/>
            </a:endParaRPr>
          </a:p>
          <a:p>
            <a:pPr marL="0" indent="0">
              <a:lnSpc>
                <a:spcPct val="150000"/>
              </a:lnSpc>
              <a:spcBef>
                <a:spcPct val="0"/>
              </a:spcBef>
              <a:buNone/>
              <a:defRPr/>
            </a:pPr>
            <a:endParaRPr lang="en-GB" altLang="cy-GB" sz="2400" kern="0">
              <a:solidFill>
                <a:srgbClr val="000000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656778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3ADACCA7-A0F1-4AED-8127-65658204012C}"/>
    </a:ext>
  </a:extLst>
</a:theme>
</file>

<file path=ppt/theme/theme3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_Powerpoint Template Accessible Widescreen_2023 Sept" id="{0A7EDB79-F6AC-4334-B78B-BC162DB55B31}" vid="{A90DDE76-B0D5-491C-8752-ECFED6AA521C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802EE38805B14B91077D7B05415C63" ma:contentTypeVersion="13" ma:contentTypeDescription="Create a new document." ma:contentTypeScope="" ma:versionID="9b8a5e2bf0e654b7653ed3a682c846bd">
  <xsd:schema xmlns:xsd="http://www.w3.org/2001/XMLSchema" xmlns:xs="http://www.w3.org/2001/XMLSchema" xmlns:p="http://schemas.microsoft.com/office/2006/metadata/properties" xmlns:ns2="e87f4cbc-160f-487d-9673-7dfd5497eaf4" xmlns:ns3="16bfc89a-06a0-41d6-ae50-6ff65b36cb8b" targetNamespace="http://schemas.microsoft.com/office/2006/metadata/properties" ma:root="true" ma:fieldsID="f591151d5306c1d7dfc48c1c72013ac1" ns2:_="" ns3:_="">
    <xsd:import namespace="e87f4cbc-160f-487d-9673-7dfd5497eaf4"/>
    <xsd:import namespace="16bfc89a-06a0-41d6-ae50-6ff65b36cb8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SearchProperties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87f4cbc-160f-487d-9673-7dfd5497eaf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9" nillable="true" ma:displayName="MediaLengthInSeconds" ma:hidden="true" ma:internalName="MediaLengthInSeconds" ma:readOnly="true">
      <xsd:simpleType>
        <xsd:restriction base="dms:Unknown"/>
      </xsd:simpleType>
    </xsd:element>
    <xsd:element name="MediaServiceLocation" ma:index="20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fc89a-06a0-41d6-ae50-6ff65b36cb8b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55FF875-CAA7-4620-B743-FEB9EB589F73}">
  <ds:schemaRefs>
    <ds:schemaRef ds:uri="16bfc89a-06a0-41d6-ae50-6ff65b36cb8b"/>
    <ds:schemaRef ds:uri="e87f4cbc-160f-487d-9673-7dfd5497eaf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5F0AA62-EBFA-4E43-A871-1FE5FDF662BF}">
  <ds:schemaRefs>
    <ds:schemaRef ds:uri="16bfc89a-06a0-41d6-ae50-6ff65b36cb8b"/>
    <ds:schemaRef ds:uri="e4a72011-89be-41d7-bd49-565121a9e247"/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1107E052-CB9E-4067-8564-94AEEBC1B063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553f0066-c24e-444c-9c2a-7427c31ebeab}" enabled="1" method="Standard" siteId="{e5aafe7c-971b-4ab7-b039-141ad36acec0}" contentBits="1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34</Slides>
  <Notes>27</Notes>
  <HiddenSlides>0</HiddenSlide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34</vt:i4>
      </vt:variant>
    </vt:vector>
  </HeadingPairs>
  <TitlesOfParts>
    <vt:vector size="37" baseType="lpstr">
      <vt:lpstr>Office Theme</vt:lpstr>
      <vt:lpstr>UWTSD Holding Page</vt:lpstr>
      <vt:lpstr>UWTSD Text 1</vt:lpstr>
      <vt:lpstr>PowerPoint Presentation</vt:lpstr>
      <vt:lpstr>PowerPoint Presentation</vt:lpstr>
      <vt:lpstr>PowerPoint Presentation</vt:lpstr>
      <vt:lpstr>Cynnwys          Contents</vt:lpstr>
      <vt:lpstr>Adnoddau Resources</vt:lpstr>
      <vt:lpstr>Sgiliau Skills</vt:lpstr>
      <vt:lpstr>Amcanion Objectives</vt:lpstr>
      <vt:lpstr>Cynllunio Planning </vt:lpstr>
      <vt:lpstr>Pwnc Subject</vt:lpstr>
      <vt:lpstr>Hyd Length</vt:lpstr>
      <vt:lpstr>Trefn Order</vt:lpstr>
      <vt:lpstr>Cynllun Design </vt:lpstr>
      <vt:lpstr>Ystyriwch cynllun ac eglirder Consider design and clarity</vt:lpstr>
      <vt:lpstr>Beiciau Modur    Motorbikes</vt:lpstr>
      <vt:lpstr>PowerPoint Presentation</vt:lpstr>
      <vt:lpstr>Allforion o Chile </vt:lpstr>
      <vt:lpstr>Cyngor Tips</vt:lpstr>
      <vt:lpstr>Y Cyflwyniad The Introduction</vt:lpstr>
      <vt:lpstr>Prif Bwyntiau Main Points</vt:lpstr>
      <vt:lpstr>Diweddglo Conclusion</vt:lpstr>
      <vt:lpstr>Strwythur Structure </vt:lpstr>
      <vt:lpstr>Delwedd y cyflwyniad Presentation Image</vt:lpstr>
      <vt:lpstr>Cyfeirnodi ar sleidiau Referencing on slides</vt:lpstr>
      <vt:lpstr>Cyfeirnodi delwedd/llun Referencing an image/picture</vt:lpstr>
      <vt:lpstr>Rhestr o gyfeiriadau Reference list</vt:lpstr>
      <vt:lpstr>Cyfeirnodi gwybodaeth Referencing information</vt:lpstr>
      <vt:lpstr>Rhestr o gyfeiriadau Reference list</vt:lpstr>
      <vt:lpstr>Cyfeirnodi gwybodaeth Referencing information</vt:lpstr>
      <vt:lpstr>Sgiliau cyflwyno Presentation skills</vt:lpstr>
      <vt:lpstr>Iaith y corff Body language</vt:lpstr>
      <vt:lpstr>Gwyliwch- ydy chi yn cytuno gyda rhai o'r tipiau fan hyn? Watch -do you agree with some of the tips here?</vt:lpstr>
      <vt:lpstr>Protocol Cyflwyniadau Presentation Protocol</vt:lpstr>
      <vt:lpstr>Rhestr o gyfeiriadau Reference list</vt:lpstr>
      <vt:lpstr>Rhestr o gyfeiriadau 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Simon Young</dc:creator>
  <cp:revision>5</cp:revision>
  <dcterms:created xsi:type="dcterms:W3CDTF">2022-07-11T13:19:46Z</dcterms:created>
  <dcterms:modified xsi:type="dcterms:W3CDTF">2025-09-29T13:58:23Z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lassificationContentMarkingHeaderLocations">
    <vt:lpwstr>Office Theme:8</vt:lpwstr>
  </property>
  <property fmtid="{D5CDD505-2E9C-101B-9397-08002B2CF9AE}" pid="3" name="ClassificationContentMarkingHeaderText">
    <vt:lpwstr>PUBLIC / CYHOEDDUS</vt:lpwstr>
  </property>
  <property fmtid="{D5CDD505-2E9C-101B-9397-08002B2CF9AE}" pid="4" name="ContentTypeId">
    <vt:lpwstr>0x010100AB802EE38805B14B91077D7B05415C63</vt:lpwstr>
  </property>
  <property fmtid="{D5CDD505-2E9C-101B-9397-08002B2CF9AE}" pid="5" name="MediaServiceImageTags">
    <vt:lpwstr/>
  </property>
</Properties>
</file>