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 id="2147483662" r:id="rId5"/>
  </p:sldMasterIdLst>
  <p:notesMasterIdLst>
    <p:notesMasterId r:id="rId63"/>
  </p:notesMasterIdLst>
  <p:handoutMasterIdLst>
    <p:handoutMasterId r:id="rId64"/>
  </p:handoutMasterIdLst>
  <p:sldIdLst>
    <p:sldId id="271" r:id="rId6"/>
    <p:sldId id="356" r:id="rId7"/>
    <p:sldId id="312" r:id="rId8"/>
    <p:sldId id="361" r:id="rId9"/>
    <p:sldId id="315" r:id="rId10"/>
    <p:sldId id="313" r:id="rId11"/>
    <p:sldId id="314" r:id="rId12"/>
    <p:sldId id="316" r:id="rId13"/>
    <p:sldId id="317" r:id="rId14"/>
    <p:sldId id="319" r:id="rId15"/>
    <p:sldId id="320" r:id="rId16"/>
    <p:sldId id="325" r:id="rId17"/>
    <p:sldId id="338" r:id="rId18"/>
    <p:sldId id="321" r:id="rId19"/>
    <p:sldId id="322" r:id="rId20"/>
    <p:sldId id="323" r:id="rId21"/>
    <p:sldId id="324" r:id="rId22"/>
    <p:sldId id="336" r:id="rId23"/>
    <p:sldId id="362" r:id="rId24"/>
    <p:sldId id="359" r:id="rId25"/>
    <p:sldId id="360" r:id="rId26"/>
    <p:sldId id="292" r:id="rId27"/>
    <p:sldId id="310" r:id="rId28"/>
    <p:sldId id="290" r:id="rId29"/>
    <p:sldId id="291" r:id="rId30"/>
    <p:sldId id="298" r:id="rId31"/>
    <p:sldId id="299" r:id="rId32"/>
    <p:sldId id="300" r:id="rId33"/>
    <p:sldId id="301" r:id="rId34"/>
    <p:sldId id="358" r:id="rId35"/>
    <p:sldId id="295" r:id="rId36"/>
    <p:sldId id="293" r:id="rId37"/>
    <p:sldId id="308" r:id="rId38"/>
    <p:sldId id="302" r:id="rId39"/>
    <p:sldId id="303" r:id="rId40"/>
    <p:sldId id="306" r:id="rId41"/>
    <p:sldId id="307" r:id="rId42"/>
    <p:sldId id="304" r:id="rId43"/>
    <p:sldId id="305" r:id="rId44"/>
    <p:sldId id="294" r:id="rId45"/>
    <p:sldId id="339" r:id="rId46"/>
    <p:sldId id="340" r:id="rId47"/>
    <p:sldId id="341" r:id="rId48"/>
    <p:sldId id="342" r:id="rId49"/>
    <p:sldId id="343" r:id="rId50"/>
    <p:sldId id="344" r:id="rId51"/>
    <p:sldId id="345" r:id="rId52"/>
    <p:sldId id="346" r:id="rId53"/>
    <p:sldId id="347" r:id="rId54"/>
    <p:sldId id="348" r:id="rId55"/>
    <p:sldId id="349" r:id="rId56"/>
    <p:sldId id="350" r:id="rId57"/>
    <p:sldId id="351" r:id="rId58"/>
    <p:sldId id="352" r:id="rId59"/>
    <p:sldId id="353" r:id="rId60"/>
    <p:sldId id="354" r:id="rId61"/>
    <p:sldId id="355" r:id="rId6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335" autoAdjust="0"/>
  </p:normalViewPr>
  <p:slideViewPr>
    <p:cSldViewPr>
      <p:cViewPr varScale="1">
        <p:scale>
          <a:sx n="61" d="100"/>
          <a:sy n="61" d="100"/>
        </p:scale>
        <p:origin x="1440" y="48"/>
      </p:cViewPr>
      <p:guideLst>
        <p:guide orient="horz" pos="2160"/>
        <p:guide pos="2880"/>
      </p:guideLst>
    </p:cSldViewPr>
  </p:slideViewPr>
  <p:notesTextViewPr>
    <p:cViewPr>
      <p:scale>
        <a:sx n="1" d="1"/>
        <a:sy n="1" d="1"/>
      </p:scale>
      <p:origin x="0" y="0"/>
    </p:cViewPr>
  </p:notesTextViewPr>
  <p:sorterViewPr>
    <p:cViewPr>
      <p:scale>
        <a:sx n="90" d="100"/>
        <a:sy n="90" d="100"/>
      </p:scale>
      <p:origin x="0" y="-11520"/>
    </p:cViewPr>
  </p:sorter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slide" Target="slides/slide56.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handoutMaster" Target="handoutMasters/handoutMaster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1E7E46-4BE4-41A4-8447-64F8B8E0439B}" type="doc">
      <dgm:prSet loTypeId="urn:microsoft.com/office/officeart/2005/8/layout/radial6" loCatId="relationship" qsTypeId="urn:microsoft.com/office/officeart/2005/8/quickstyle/simple1" qsCatId="simple" csTypeId="urn:microsoft.com/office/officeart/2005/8/colors/accent1_2" csCatId="accent1" phldr="1"/>
      <dgm:spPr/>
      <dgm:t>
        <a:bodyPr/>
        <a:lstStyle/>
        <a:p>
          <a:endParaRPr lang="en-GB"/>
        </a:p>
      </dgm:t>
    </dgm:pt>
    <dgm:pt modelId="{C2DCEB81-245A-4B52-A16E-1F3B8654DB57}">
      <dgm:prSet phldrT="[Text]" custT="1"/>
      <dgm:spPr/>
      <dgm:t>
        <a:bodyPr/>
        <a:lstStyle/>
        <a:p>
          <a:r>
            <a:rPr lang="en-GB" sz="1800" dirty="0" smtClean="0"/>
            <a:t>Engagement</a:t>
          </a:r>
          <a:endParaRPr lang="en-GB" sz="1800" dirty="0"/>
        </a:p>
      </dgm:t>
    </dgm:pt>
    <dgm:pt modelId="{4B6CF7BF-84A6-49DB-A024-961E7C51EEE4}" type="parTrans" cxnId="{2AD2C857-A9C1-4CB9-93DE-B9FA438455A0}">
      <dgm:prSet/>
      <dgm:spPr/>
      <dgm:t>
        <a:bodyPr/>
        <a:lstStyle/>
        <a:p>
          <a:endParaRPr lang="en-GB" sz="4000"/>
        </a:p>
      </dgm:t>
    </dgm:pt>
    <dgm:pt modelId="{FBE158B1-E0F3-423F-BC5C-D19E7933228B}" type="sibTrans" cxnId="{2AD2C857-A9C1-4CB9-93DE-B9FA438455A0}">
      <dgm:prSet/>
      <dgm:spPr/>
      <dgm:t>
        <a:bodyPr/>
        <a:lstStyle/>
        <a:p>
          <a:endParaRPr lang="en-GB" sz="4000"/>
        </a:p>
      </dgm:t>
    </dgm:pt>
    <dgm:pt modelId="{15B720AA-60DE-442C-B409-D5043531340F}">
      <dgm:prSet phldrT="[Text]" custT="1"/>
      <dgm:spPr/>
      <dgm:t>
        <a:bodyPr/>
        <a:lstStyle/>
        <a:p>
          <a:r>
            <a:rPr lang="en-GB" sz="1400" dirty="0" smtClean="0"/>
            <a:t>Meaningfulness</a:t>
          </a:r>
        </a:p>
        <a:p>
          <a:r>
            <a:rPr lang="en-GB" sz="1400" dirty="0" smtClean="0"/>
            <a:t>at</a:t>
          </a:r>
        </a:p>
        <a:p>
          <a:r>
            <a:rPr lang="en-GB" sz="1400" dirty="0" smtClean="0"/>
            <a:t>work</a:t>
          </a:r>
          <a:endParaRPr lang="en-GB" sz="1400" dirty="0"/>
        </a:p>
      </dgm:t>
    </dgm:pt>
    <dgm:pt modelId="{AB373480-3C7E-4BAD-9D09-623ECB6DFACD}" type="parTrans" cxnId="{1B3E1742-137E-43E5-9169-0C761229E690}">
      <dgm:prSet/>
      <dgm:spPr/>
      <dgm:t>
        <a:bodyPr/>
        <a:lstStyle/>
        <a:p>
          <a:endParaRPr lang="en-GB" sz="4000"/>
        </a:p>
      </dgm:t>
    </dgm:pt>
    <dgm:pt modelId="{2CD3CD25-7A36-464E-AB0A-AC9AF98ADBD7}" type="sibTrans" cxnId="{1B3E1742-137E-43E5-9169-0C761229E690}">
      <dgm:prSet/>
      <dgm:spPr/>
      <dgm:t>
        <a:bodyPr/>
        <a:lstStyle/>
        <a:p>
          <a:endParaRPr lang="en-GB" sz="4000" dirty="0"/>
        </a:p>
      </dgm:t>
    </dgm:pt>
    <dgm:pt modelId="{5031194D-E609-45D8-A015-0860424D75E8}">
      <dgm:prSet phldrT="[Text]" custT="1"/>
      <dgm:spPr/>
      <dgm:t>
        <a:bodyPr/>
        <a:lstStyle/>
        <a:p>
          <a:r>
            <a:rPr lang="en-GB" sz="1400" dirty="0" smtClean="0"/>
            <a:t>Supportive work environment</a:t>
          </a:r>
          <a:endParaRPr lang="en-GB" sz="1400" dirty="0"/>
        </a:p>
      </dgm:t>
    </dgm:pt>
    <dgm:pt modelId="{B7AAA8EC-BF44-4B27-9D24-FCE0AA3CBEC6}" type="parTrans" cxnId="{69798398-BC5B-4240-AA63-87E9831D962A}">
      <dgm:prSet/>
      <dgm:spPr/>
      <dgm:t>
        <a:bodyPr/>
        <a:lstStyle/>
        <a:p>
          <a:endParaRPr lang="en-GB" sz="4000"/>
        </a:p>
      </dgm:t>
    </dgm:pt>
    <dgm:pt modelId="{A9D1C531-C33F-43FB-B138-4661DC5076CD}" type="sibTrans" cxnId="{69798398-BC5B-4240-AA63-87E9831D962A}">
      <dgm:prSet/>
      <dgm:spPr/>
      <dgm:t>
        <a:bodyPr/>
        <a:lstStyle/>
        <a:p>
          <a:endParaRPr lang="en-GB" sz="4000" dirty="0"/>
        </a:p>
      </dgm:t>
    </dgm:pt>
    <dgm:pt modelId="{70C8F12E-3171-4D00-8DF9-54D18FFE1DD1}">
      <dgm:prSet phldrT="[Text]" custT="1"/>
      <dgm:spPr/>
      <dgm:t>
        <a:bodyPr/>
        <a:lstStyle/>
        <a:p>
          <a:r>
            <a:rPr lang="en-GB" sz="1400" dirty="0" smtClean="0"/>
            <a:t>Line Management</a:t>
          </a:r>
          <a:endParaRPr lang="en-GB" sz="1400" dirty="0"/>
        </a:p>
      </dgm:t>
    </dgm:pt>
    <dgm:pt modelId="{17CB648D-04CD-409B-A834-1ADEDB3438A4}" type="parTrans" cxnId="{676847B7-5CEB-486F-AA20-8AD68473CB36}">
      <dgm:prSet/>
      <dgm:spPr/>
      <dgm:t>
        <a:bodyPr/>
        <a:lstStyle/>
        <a:p>
          <a:endParaRPr lang="en-GB" sz="4000"/>
        </a:p>
      </dgm:t>
    </dgm:pt>
    <dgm:pt modelId="{64F61B12-060C-4D7F-BF9F-8D1C21514192}" type="sibTrans" cxnId="{676847B7-5CEB-486F-AA20-8AD68473CB36}">
      <dgm:prSet/>
      <dgm:spPr/>
      <dgm:t>
        <a:bodyPr/>
        <a:lstStyle/>
        <a:p>
          <a:endParaRPr lang="en-GB" sz="4000" dirty="0"/>
        </a:p>
      </dgm:t>
    </dgm:pt>
    <dgm:pt modelId="{090F9C64-B563-41E6-8E20-DF7C4E39B78A}">
      <dgm:prSet phldrT="[Text]" custT="1"/>
      <dgm:spPr/>
      <dgm:t>
        <a:bodyPr/>
        <a:lstStyle/>
        <a:p>
          <a:r>
            <a:rPr lang="en-GB" sz="1400" dirty="0" smtClean="0"/>
            <a:t>Voice, being able to feed your views upwards</a:t>
          </a:r>
          <a:endParaRPr lang="en-GB" sz="1400" dirty="0"/>
        </a:p>
      </dgm:t>
    </dgm:pt>
    <dgm:pt modelId="{4374ACE7-873E-4E00-97EA-197D34425308}" type="parTrans" cxnId="{7435A2B7-7B3D-4BFD-9DFC-68C6337FC93A}">
      <dgm:prSet/>
      <dgm:spPr/>
      <dgm:t>
        <a:bodyPr/>
        <a:lstStyle/>
        <a:p>
          <a:endParaRPr lang="en-GB" sz="4000"/>
        </a:p>
      </dgm:t>
    </dgm:pt>
    <dgm:pt modelId="{CE29833D-F200-42A4-A25C-CCB972FD33FA}" type="sibTrans" cxnId="{7435A2B7-7B3D-4BFD-9DFC-68C6337FC93A}">
      <dgm:prSet/>
      <dgm:spPr/>
      <dgm:t>
        <a:bodyPr/>
        <a:lstStyle/>
        <a:p>
          <a:endParaRPr lang="en-GB" sz="4000" dirty="0"/>
        </a:p>
      </dgm:t>
    </dgm:pt>
    <dgm:pt modelId="{90D29644-2F1E-4168-910B-BB6BAC6456CB}">
      <dgm:prSet phldrT="[Text]" custT="1"/>
      <dgm:spPr/>
      <dgm:t>
        <a:bodyPr/>
        <a:lstStyle/>
        <a:p>
          <a:r>
            <a:rPr lang="en-GB" sz="1400" dirty="0" smtClean="0"/>
            <a:t>Senior management communication and vision</a:t>
          </a:r>
          <a:endParaRPr lang="en-GB" sz="1400" dirty="0"/>
        </a:p>
      </dgm:t>
    </dgm:pt>
    <dgm:pt modelId="{0E4D067A-20FE-4760-9FAF-551A28A49CD6}" type="parTrans" cxnId="{E997C615-5DD0-49A4-9A4A-0BA22858881A}">
      <dgm:prSet/>
      <dgm:spPr/>
      <dgm:t>
        <a:bodyPr/>
        <a:lstStyle/>
        <a:p>
          <a:endParaRPr lang="en-GB" sz="4000"/>
        </a:p>
      </dgm:t>
    </dgm:pt>
    <dgm:pt modelId="{DC71F266-1D33-43CA-BDA7-BC7C124C1BC8}" type="sibTrans" cxnId="{E997C615-5DD0-49A4-9A4A-0BA22858881A}">
      <dgm:prSet/>
      <dgm:spPr/>
      <dgm:t>
        <a:bodyPr/>
        <a:lstStyle/>
        <a:p>
          <a:endParaRPr lang="en-GB" sz="4000" dirty="0"/>
        </a:p>
      </dgm:t>
    </dgm:pt>
    <dgm:pt modelId="{C7B53428-1CD1-44AD-82DE-85E36DDCD1AB}">
      <dgm:prSet phldrT="[Text]" custT="1"/>
      <dgm:spPr/>
      <dgm:t>
        <a:bodyPr/>
        <a:lstStyle/>
        <a:p>
          <a:r>
            <a:rPr lang="en-GB" sz="1400" dirty="0" smtClean="0"/>
            <a:t>Person-job fit</a:t>
          </a:r>
          <a:endParaRPr lang="en-GB" sz="1400" dirty="0"/>
        </a:p>
      </dgm:t>
    </dgm:pt>
    <dgm:pt modelId="{6B080A0C-C641-4446-AF0E-AE0835E91D1A}" type="parTrans" cxnId="{ACCEF7C0-FC99-475F-B977-92C48D3257E2}">
      <dgm:prSet/>
      <dgm:spPr/>
      <dgm:t>
        <a:bodyPr/>
        <a:lstStyle/>
        <a:p>
          <a:endParaRPr lang="en-GB" sz="4000"/>
        </a:p>
      </dgm:t>
    </dgm:pt>
    <dgm:pt modelId="{E3EA25D1-99AF-464E-A4D3-FC4FA6ABF45D}" type="sibTrans" cxnId="{ACCEF7C0-FC99-475F-B977-92C48D3257E2}">
      <dgm:prSet/>
      <dgm:spPr/>
      <dgm:t>
        <a:bodyPr/>
        <a:lstStyle/>
        <a:p>
          <a:endParaRPr lang="en-GB" sz="4000" dirty="0"/>
        </a:p>
      </dgm:t>
    </dgm:pt>
    <dgm:pt modelId="{B2C4E9FC-2FF9-47A2-9B26-AEADBDE2E577}" type="pres">
      <dgm:prSet presAssocID="{E31E7E46-4BE4-41A4-8447-64F8B8E0439B}" presName="Name0" presStyleCnt="0">
        <dgm:presLayoutVars>
          <dgm:chMax val="1"/>
          <dgm:dir/>
          <dgm:animLvl val="ctr"/>
          <dgm:resizeHandles val="exact"/>
        </dgm:presLayoutVars>
      </dgm:prSet>
      <dgm:spPr/>
      <dgm:t>
        <a:bodyPr/>
        <a:lstStyle/>
        <a:p>
          <a:endParaRPr lang="en-GB"/>
        </a:p>
      </dgm:t>
    </dgm:pt>
    <dgm:pt modelId="{5B50BB8E-22D7-4F12-9A64-BF5F8C3648CE}" type="pres">
      <dgm:prSet presAssocID="{C2DCEB81-245A-4B52-A16E-1F3B8654DB57}" presName="centerShape" presStyleLbl="node0" presStyleIdx="0" presStyleCnt="1" custScaleX="98322" custScaleY="78126"/>
      <dgm:spPr/>
      <dgm:t>
        <a:bodyPr/>
        <a:lstStyle/>
        <a:p>
          <a:endParaRPr lang="en-GB"/>
        </a:p>
      </dgm:t>
    </dgm:pt>
    <dgm:pt modelId="{F42A30B2-F290-49BB-AB8F-2AD3E1CDEEB0}" type="pres">
      <dgm:prSet presAssocID="{15B720AA-60DE-442C-B409-D5043531340F}" presName="node" presStyleLbl="node1" presStyleIdx="0" presStyleCnt="6" custScaleX="132474" custScaleY="116085">
        <dgm:presLayoutVars>
          <dgm:bulletEnabled val="1"/>
        </dgm:presLayoutVars>
      </dgm:prSet>
      <dgm:spPr/>
      <dgm:t>
        <a:bodyPr/>
        <a:lstStyle/>
        <a:p>
          <a:endParaRPr lang="en-GB"/>
        </a:p>
      </dgm:t>
    </dgm:pt>
    <dgm:pt modelId="{0A32AD7B-8BF1-444E-8950-DD4F44BF6195}" type="pres">
      <dgm:prSet presAssocID="{15B720AA-60DE-442C-B409-D5043531340F}" presName="dummy" presStyleCnt="0"/>
      <dgm:spPr/>
    </dgm:pt>
    <dgm:pt modelId="{7009E42D-5847-4041-93B9-789C493B0815}" type="pres">
      <dgm:prSet presAssocID="{2CD3CD25-7A36-464E-AB0A-AC9AF98ADBD7}" presName="sibTrans" presStyleLbl="sibTrans2D1" presStyleIdx="0" presStyleCnt="6" custScaleX="132474" custScaleY="116085"/>
      <dgm:spPr/>
      <dgm:t>
        <a:bodyPr/>
        <a:lstStyle/>
        <a:p>
          <a:endParaRPr lang="en-GB"/>
        </a:p>
      </dgm:t>
    </dgm:pt>
    <dgm:pt modelId="{2362E78B-2431-402A-960D-3130CDFC6483}" type="pres">
      <dgm:prSet presAssocID="{5031194D-E609-45D8-A015-0860424D75E8}" presName="node" presStyleLbl="node1" presStyleIdx="1" presStyleCnt="6" custScaleX="132474" custScaleY="116085">
        <dgm:presLayoutVars>
          <dgm:bulletEnabled val="1"/>
        </dgm:presLayoutVars>
      </dgm:prSet>
      <dgm:spPr/>
      <dgm:t>
        <a:bodyPr/>
        <a:lstStyle/>
        <a:p>
          <a:endParaRPr lang="en-GB"/>
        </a:p>
      </dgm:t>
    </dgm:pt>
    <dgm:pt modelId="{5E98CB14-3062-4954-B1F8-80C22163934C}" type="pres">
      <dgm:prSet presAssocID="{5031194D-E609-45D8-A015-0860424D75E8}" presName="dummy" presStyleCnt="0"/>
      <dgm:spPr/>
    </dgm:pt>
    <dgm:pt modelId="{F878C5E5-2AB8-4A87-A87B-6E0BCAE6C338}" type="pres">
      <dgm:prSet presAssocID="{A9D1C531-C33F-43FB-B138-4661DC5076CD}" presName="sibTrans" presStyleLbl="sibTrans2D1" presStyleIdx="1" presStyleCnt="6" custScaleX="132474" custScaleY="116085"/>
      <dgm:spPr/>
      <dgm:t>
        <a:bodyPr/>
        <a:lstStyle/>
        <a:p>
          <a:endParaRPr lang="en-GB"/>
        </a:p>
      </dgm:t>
    </dgm:pt>
    <dgm:pt modelId="{94135CC8-0715-4C81-8FC6-F2E9B1902AA9}" type="pres">
      <dgm:prSet presAssocID="{90D29644-2F1E-4168-910B-BB6BAC6456CB}" presName="node" presStyleLbl="node1" presStyleIdx="2" presStyleCnt="6" custScaleX="132474" custScaleY="116085">
        <dgm:presLayoutVars>
          <dgm:bulletEnabled val="1"/>
        </dgm:presLayoutVars>
      </dgm:prSet>
      <dgm:spPr/>
      <dgm:t>
        <a:bodyPr/>
        <a:lstStyle/>
        <a:p>
          <a:endParaRPr lang="en-GB"/>
        </a:p>
      </dgm:t>
    </dgm:pt>
    <dgm:pt modelId="{03913143-C176-45E3-A84C-A4ED04A7A997}" type="pres">
      <dgm:prSet presAssocID="{90D29644-2F1E-4168-910B-BB6BAC6456CB}" presName="dummy" presStyleCnt="0"/>
      <dgm:spPr/>
    </dgm:pt>
    <dgm:pt modelId="{1662302F-877B-4015-86E7-CB3165C8AD2C}" type="pres">
      <dgm:prSet presAssocID="{DC71F266-1D33-43CA-BDA7-BC7C124C1BC8}" presName="sibTrans" presStyleLbl="sibTrans2D1" presStyleIdx="2" presStyleCnt="6" custScaleX="132474" custScaleY="116085"/>
      <dgm:spPr/>
      <dgm:t>
        <a:bodyPr/>
        <a:lstStyle/>
        <a:p>
          <a:endParaRPr lang="en-GB"/>
        </a:p>
      </dgm:t>
    </dgm:pt>
    <dgm:pt modelId="{00334292-D9FF-4D3E-9271-C1423523177E}" type="pres">
      <dgm:prSet presAssocID="{70C8F12E-3171-4D00-8DF9-54D18FFE1DD1}" presName="node" presStyleLbl="node1" presStyleIdx="3" presStyleCnt="6" custScaleX="133053" custRadScaleRad="100209" custRadScaleInc="-2757">
        <dgm:presLayoutVars>
          <dgm:bulletEnabled val="1"/>
        </dgm:presLayoutVars>
      </dgm:prSet>
      <dgm:spPr/>
      <dgm:t>
        <a:bodyPr/>
        <a:lstStyle/>
        <a:p>
          <a:endParaRPr lang="en-GB"/>
        </a:p>
      </dgm:t>
    </dgm:pt>
    <dgm:pt modelId="{8F3C3C39-BF04-4F76-95D2-3CE97620D493}" type="pres">
      <dgm:prSet presAssocID="{70C8F12E-3171-4D00-8DF9-54D18FFE1DD1}" presName="dummy" presStyleCnt="0"/>
      <dgm:spPr/>
    </dgm:pt>
    <dgm:pt modelId="{2E80599C-1BDE-4BBC-AD6E-7862D82EB64B}" type="pres">
      <dgm:prSet presAssocID="{64F61B12-060C-4D7F-BF9F-8D1C21514192}" presName="sibTrans" presStyleLbl="sibTrans2D1" presStyleIdx="3" presStyleCnt="6" custScaleX="132474" custScaleY="116085"/>
      <dgm:spPr/>
      <dgm:t>
        <a:bodyPr/>
        <a:lstStyle/>
        <a:p>
          <a:endParaRPr lang="en-GB"/>
        </a:p>
      </dgm:t>
    </dgm:pt>
    <dgm:pt modelId="{E94763A6-819C-4976-9667-D50D480C1E2E}" type="pres">
      <dgm:prSet presAssocID="{090F9C64-B563-41E6-8E20-DF7C4E39B78A}" presName="node" presStyleLbl="node1" presStyleIdx="4" presStyleCnt="6" custScaleX="132474" custScaleY="116085">
        <dgm:presLayoutVars>
          <dgm:bulletEnabled val="1"/>
        </dgm:presLayoutVars>
      </dgm:prSet>
      <dgm:spPr/>
      <dgm:t>
        <a:bodyPr/>
        <a:lstStyle/>
        <a:p>
          <a:endParaRPr lang="en-GB"/>
        </a:p>
      </dgm:t>
    </dgm:pt>
    <dgm:pt modelId="{B39DF427-F495-4062-ACD5-E282200A5370}" type="pres">
      <dgm:prSet presAssocID="{090F9C64-B563-41E6-8E20-DF7C4E39B78A}" presName="dummy" presStyleCnt="0"/>
      <dgm:spPr/>
    </dgm:pt>
    <dgm:pt modelId="{6F2741D8-2600-4278-8F4C-16C0317C04B2}" type="pres">
      <dgm:prSet presAssocID="{CE29833D-F200-42A4-A25C-CCB972FD33FA}" presName="sibTrans" presStyleLbl="sibTrans2D1" presStyleIdx="4" presStyleCnt="6" custScaleX="132474" custScaleY="116085"/>
      <dgm:spPr/>
      <dgm:t>
        <a:bodyPr/>
        <a:lstStyle/>
        <a:p>
          <a:endParaRPr lang="en-GB"/>
        </a:p>
      </dgm:t>
    </dgm:pt>
    <dgm:pt modelId="{636F0664-8356-4B63-94CB-3C7C212AE09C}" type="pres">
      <dgm:prSet presAssocID="{C7B53428-1CD1-44AD-82DE-85E36DDCD1AB}" presName="node" presStyleLbl="node1" presStyleIdx="5" presStyleCnt="6" custScaleX="132474" custScaleY="116085">
        <dgm:presLayoutVars>
          <dgm:bulletEnabled val="1"/>
        </dgm:presLayoutVars>
      </dgm:prSet>
      <dgm:spPr/>
      <dgm:t>
        <a:bodyPr/>
        <a:lstStyle/>
        <a:p>
          <a:endParaRPr lang="en-GB"/>
        </a:p>
      </dgm:t>
    </dgm:pt>
    <dgm:pt modelId="{943198E4-2623-400A-9ECA-DF356747C6D6}" type="pres">
      <dgm:prSet presAssocID="{C7B53428-1CD1-44AD-82DE-85E36DDCD1AB}" presName="dummy" presStyleCnt="0"/>
      <dgm:spPr/>
    </dgm:pt>
    <dgm:pt modelId="{5AC78C24-3736-4137-A787-FF291F423FF5}" type="pres">
      <dgm:prSet presAssocID="{E3EA25D1-99AF-464E-A4D3-FC4FA6ABF45D}" presName="sibTrans" presStyleLbl="sibTrans2D1" presStyleIdx="5" presStyleCnt="6" custScaleX="132474" custScaleY="116085"/>
      <dgm:spPr/>
      <dgm:t>
        <a:bodyPr/>
        <a:lstStyle/>
        <a:p>
          <a:endParaRPr lang="en-GB"/>
        </a:p>
      </dgm:t>
    </dgm:pt>
  </dgm:ptLst>
  <dgm:cxnLst>
    <dgm:cxn modelId="{EA8E866F-F88D-4E67-ACBE-2BCC37528E22}" type="presOf" srcId="{A9D1C531-C33F-43FB-B138-4661DC5076CD}" destId="{F878C5E5-2AB8-4A87-A87B-6E0BCAE6C338}" srcOrd="0" destOrd="0" presId="urn:microsoft.com/office/officeart/2005/8/layout/radial6"/>
    <dgm:cxn modelId="{7435A2B7-7B3D-4BFD-9DFC-68C6337FC93A}" srcId="{C2DCEB81-245A-4B52-A16E-1F3B8654DB57}" destId="{090F9C64-B563-41E6-8E20-DF7C4E39B78A}" srcOrd="4" destOrd="0" parTransId="{4374ACE7-873E-4E00-97EA-197D34425308}" sibTransId="{CE29833D-F200-42A4-A25C-CCB972FD33FA}"/>
    <dgm:cxn modelId="{DDDDDBA6-56BD-4EA7-9979-FB6D26DC5A6F}" type="presOf" srcId="{2CD3CD25-7A36-464E-AB0A-AC9AF98ADBD7}" destId="{7009E42D-5847-4041-93B9-789C493B0815}" srcOrd="0" destOrd="0" presId="urn:microsoft.com/office/officeart/2005/8/layout/radial6"/>
    <dgm:cxn modelId="{ACCEF7C0-FC99-475F-B977-92C48D3257E2}" srcId="{C2DCEB81-245A-4B52-A16E-1F3B8654DB57}" destId="{C7B53428-1CD1-44AD-82DE-85E36DDCD1AB}" srcOrd="5" destOrd="0" parTransId="{6B080A0C-C641-4446-AF0E-AE0835E91D1A}" sibTransId="{E3EA25D1-99AF-464E-A4D3-FC4FA6ABF45D}"/>
    <dgm:cxn modelId="{69798398-BC5B-4240-AA63-87E9831D962A}" srcId="{C2DCEB81-245A-4B52-A16E-1F3B8654DB57}" destId="{5031194D-E609-45D8-A015-0860424D75E8}" srcOrd="1" destOrd="0" parTransId="{B7AAA8EC-BF44-4B27-9D24-FCE0AA3CBEC6}" sibTransId="{A9D1C531-C33F-43FB-B138-4661DC5076CD}"/>
    <dgm:cxn modelId="{7446A802-D00D-457B-A79D-1C54B81E1E04}" type="presOf" srcId="{64F61B12-060C-4D7F-BF9F-8D1C21514192}" destId="{2E80599C-1BDE-4BBC-AD6E-7862D82EB64B}" srcOrd="0" destOrd="0" presId="urn:microsoft.com/office/officeart/2005/8/layout/radial6"/>
    <dgm:cxn modelId="{2C7DD8A3-2FBE-4C18-B9B3-336DCD74ECD4}" type="presOf" srcId="{DC71F266-1D33-43CA-BDA7-BC7C124C1BC8}" destId="{1662302F-877B-4015-86E7-CB3165C8AD2C}" srcOrd="0" destOrd="0" presId="urn:microsoft.com/office/officeart/2005/8/layout/radial6"/>
    <dgm:cxn modelId="{1B3E1742-137E-43E5-9169-0C761229E690}" srcId="{C2DCEB81-245A-4B52-A16E-1F3B8654DB57}" destId="{15B720AA-60DE-442C-B409-D5043531340F}" srcOrd="0" destOrd="0" parTransId="{AB373480-3C7E-4BAD-9D09-623ECB6DFACD}" sibTransId="{2CD3CD25-7A36-464E-AB0A-AC9AF98ADBD7}"/>
    <dgm:cxn modelId="{6E0DBE3A-A61E-439C-B7E4-567FA3B66E86}" type="presOf" srcId="{090F9C64-B563-41E6-8E20-DF7C4E39B78A}" destId="{E94763A6-819C-4976-9667-D50D480C1E2E}" srcOrd="0" destOrd="0" presId="urn:microsoft.com/office/officeart/2005/8/layout/radial6"/>
    <dgm:cxn modelId="{2AD2C857-A9C1-4CB9-93DE-B9FA438455A0}" srcId="{E31E7E46-4BE4-41A4-8447-64F8B8E0439B}" destId="{C2DCEB81-245A-4B52-A16E-1F3B8654DB57}" srcOrd="0" destOrd="0" parTransId="{4B6CF7BF-84A6-49DB-A024-961E7C51EEE4}" sibTransId="{FBE158B1-E0F3-423F-BC5C-D19E7933228B}"/>
    <dgm:cxn modelId="{676847B7-5CEB-486F-AA20-8AD68473CB36}" srcId="{C2DCEB81-245A-4B52-A16E-1F3B8654DB57}" destId="{70C8F12E-3171-4D00-8DF9-54D18FFE1DD1}" srcOrd="3" destOrd="0" parTransId="{17CB648D-04CD-409B-A834-1ADEDB3438A4}" sibTransId="{64F61B12-060C-4D7F-BF9F-8D1C21514192}"/>
    <dgm:cxn modelId="{D12A09D4-C8F9-48F1-A8ED-AA4D914B7524}" type="presOf" srcId="{15B720AA-60DE-442C-B409-D5043531340F}" destId="{F42A30B2-F290-49BB-AB8F-2AD3E1CDEEB0}" srcOrd="0" destOrd="0" presId="urn:microsoft.com/office/officeart/2005/8/layout/radial6"/>
    <dgm:cxn modelId="{66EACBE0-2542-405F-995E-FF2513CD7FD4}" type="presOf" srcId="{70C8F12E-3171-4D00-8DF9-54D18FFE1DD1}" destId="{00334292-D9FF-4D3E-9271-C1423523177E}" srcOrd="0" destOrd="0" presId="urn:microsoft.com/office/officeart/2005/8/layout/radial6"/>
    <dgm:cxn modelId="{DCB6974B-69E1-424D-84A1-F63B6EEDB133}" type="presOf" srcId="{C7B53428-1CD1-44AD-82DE-85E36DDCD1AB}" destId="{636F0664-8356-4B63-94CB-3C7C212AE09C}" srcOrd="0" destOrd="0" presId="urn:microsoft.com/office/officeart/2005/8/layout/radial6"/>
    <dgm:cxn modelId="{39ECA2AB-1CC4-4E00-8D30-EF493744150A}" type="presOf" srcId="{C2DCEB81-245A-4B52-A16E-1F3B8654DB57}" destId="{5B50BB8E-22D7-4F12-9A64-BF5F8C3648CE}" srcOrd="0" destOrd="0" presId="urn:microsoft.com/office/officeart/2005/8/layout/radial6"/>
    <dgm:cxn modelId="{04AE690C-2189-4A14-A16E-EF251481F12D}" type="presOf" srcId="{CE29833D-F200-42A4-A25C-CCB972FD33FA}" destId="{6F2741D8-2600-4278-8F4C-16C0317C04B2}" srcOrd="0" destOrd="0" presId="urn:microsoft.com/office/officeart/2005/8/layout/radial6"/>
    <dgm:cxn modelId="{8A79F471-5197-4362-AC12-4615BAAA6B69}" type="presOf" srcId="{5031194D-E609-45D8-A015-0860424D75E8}" destId="{2362E78B-2431-402A-960D-3130CDFC6483}" srcOrd="0" destOrd="0" presId="urn:microsoft.com/office/officeart/2005/8/layout/radial6"/>
    <dgm:cxn modelId="{08067489-1BE4-486A-8088-C2689D42F6B4}" type="presOf" srcId="{E31E7E46-4BE4-41A4-8447-64F8B8E0439B}" destId="{B2C4E9FC-2FF9-47A2-9B26-AEADBDE2E577}" srcOrd="0" destOrd="0" presId="urn:microsoft.com/office/officeart/2005/8/layout/radial6"/>
    <dgm:cxn modelId="{E34E51F3-9AEE-4905-83BA-86730DC5191C}" type="presOf" srcId="{E3EA25D1-99AF-464E-A4D3-FC4FA6ABF45D}" destId="{5AC78C24-3736-4137-A787-FF291F423FF5}" srcOrd="0" destOrd="0" presId="urn:microsoft.com/office/officeart/2005/8/layout/radial6"/>
    <dgm:cxn modelId="{486EA7D2-7862-4993-A5F5-B6A3FF333EE7}" type="presOf" srcId="{90D29644-2F1E-4168-910B-BB6BAC6456CB}" destId="{94135CC8-0715-4C81-8FC6-F2E9B1902AA9}" srcOrd="0" destOrd="0" presId="urn:microsoft.com/office/officeart/2005/8/layout/radial6"/>
    <dgm:cxn modelId="{E997C615-5DD0-49A4-9A4A-0BA22858881A}" srcId="{C2DCEB81-245A-4B52-A16E-1F3B8654DB57}" destId="{90D29644-2F1E-4168-910B-BB6BAC6456CB}" srcOrd="2" destOrd="0" parTransId="{0E4D067A-20FE-4760-9FAF-551A28A49CD6}" sibTransId="{DC71F266-1D33-43CA-BDA7-BC7C124C1BC8}"/>
    <dgm:cxn modelId="{042C3BAB-68DA-473D-B09E-DEA56FD88019}" type="presParOf" srcId="{B2C4E9FC-2FF9-47A2-9B26-AEADBDE2E577}" destId="{5B50BB8E-22D7-4F12-9A64-BF5F8C3648CE}" srcOrd="0" destOrd="0" presId="urn:microsoft.com/office/officeart/2005/8/layout/radial6"/>
    <dgm:cxn modelId="{73A84203-0BEF-49EE-8661-68373D000066}" type="presParOf" srcId="{B2C4E9FC-2FF9-47A2-9B26-AEADBDE2E577}" destId="{F42A30B2-F290-49BB-AB8F-2AD3E1CDEEB0}" srcOrd="1" destOrd="0" presId="urn:microsoft.com/office/officeart/2005/8/layout/radial6"/>
    <dgm:cxn modelId="{4E9C4F9F-779E-4032-BAE0-99DC979931D2}" type="presParOf" srcId="{B2C4E9FC-2FF9-47A2-9B26-AEADBDE2E577}" destId="{0A32AD7B-8BF1-444E-8950-DD4F44BF6195}" srcOrd="2" destOrd="0" presId="urn:microsoft.com/office/officeart/2005/8/layout/radial6"/>
    <dgm:cxn modelId="{EE7C277E-C168-4A9E-874D-E87C28E9DC1D}" type="presParOf" srcId="{B2C4E9FC-2FF9-47A2-9B26-AEADBDE2E577}" destId="{7009E42D-5847-4041-93B9-789C493B0815}" srcOrd="3" destOrd="0" presId="urn:microsoft.com/office/officeart/2005/8/layout/radial6"/>
    <dgm:cxn modelId="{5371E23B-143D-46C6-9CE5-462C17431D1B}" type="presParOf" srcId="{B2C4E9FC-2FF9-47A2-9B26-AEADBDE2E577}" destId="{2362E78B-2431-402A-960D-3130CDFC6483}" srcOrd="4" destOrd="0" presId="urn:microsoft.com/office/officeart/2005/8/layout/radial6"/>
    <dgm:cxn modelId="{4DB14D43-CD71-40B3-A5F3-04F20BB278BA}" type="presParOf" srcId="{B2C4E9FC-2FF9-47A2-9B26-AEADBDE2E577}" destId="{5E98CB14-3062-4954-B1F8-80C22163934C}" srcOrd="5" destOrd="0" presId="urn:microsoft.com/office/officeart/2005/8/layout/radial6"/>
    <dgm:cxn modelId="{D23DAD84-BCFF-4B24-B522-CF998F888F89}" type="presParOf" srcId="{B2C4E9FC-2FF9-47A2-9B26-AEADBDE2E577}" destId="{F878C5E5-2AB8-4A87-A87B-6E0BCAE6C338}" srcOrd="6" destOrd="0" presId="urn:microsoft.com/office/officeart/2005/8/layout/radial6"/>
    <dgm:cxn modelId="{990166F4-D09D-45AE-956E-44CB5CE12A42}" type="presParOf" srcId="{B2C4E9FC-2FF9-47A2-9B26-AEADBDE2E577}" destId="{94135CC8-0715-4C81-8FC6-F2E9B1902AA9}" srcOrd="7" destOrd="0" presId="urn:microsoft.com/office/officeart/2005/8/layout/radial6"/>
    <dgm:cxn modelId="{0A88091C-4ADC-40B4-B2B4-10B337885645}" type="presParOf" srcId="{B2C4E9FC-2FF9-47A2-9B26-AEADBDE2E577}" destId="{03913143-C176-45E3-A84C-A4ED04A7A997}" srcOrd="8" destOrd="0" presId="urn:microsoft.com/office/officeart/2005/8/layout/radial6"/>
    <dgm:cxn modelId="{14245B05-3342-4F53-BDC1-DC416562C9C3}" type="presParOf" srcId="{B2C4E9FC-2FF9-47A2-9B26-AEADBDE2E577}" destId="{1662302F-877B-4015-86E7-CB3165C8AD2C}" srcOrd="9" destOrd="0" presId="urn:microsoft.com/office/officeart/2005/8/layout/radial6"/>
    <dgm:cxn modelId="{0AC4F5AA-17B3-4F1B-A322-8A19675D692F}" type="presParOf" srcId="{B2C4E9FC-2FF9-47A2-9B26-AEADBDE2E577}" destId="{00334292-D9FF-4D3E-9271-C1423523177E}" srcOrd="10" destOrd="0" presId="urn:microsoft.com/office/officeart/2005/8/layout/radial6"/>
    <dgm:cxn modelId="{EF5CEAB2-4EBB-4368-BFF9-ABF3A4479C97}" type="presParOf" srcId="{B2C4E9FC-2FF9-47A2-9B26-AEADBDE2E577}" destId="{8F3C3C39-BF04-4F76-95D2-3CE97620D493}" srcOrd="11" destOrd="0" presId="urn:microsoft.com/office/officeart/2005/8/layout/radial6"/>
    <dgm:cxn modelId="{170B433A-BEB4-4F19-9236-DE9F99C6B0F3}" type="presParOf" srcId="{B2C4E9FC-2FF9-47A2-9B26-AEADBDE2E577}" destId="{2E80599C-1BDE-4BBC-AD6E-7862D82EB64B}" srcOrd="12" destOrd="0" presId="urn:microsoft.com/office/officeart/2005/8/layout/radial6"/>
    <dgm:cxn modelId="{74817AF8-3717-43D8-994A-2A13BD6CBD06}" type="presParOf" srcId="{B2C4E9FC-2FF9-47A2-9B26-AEADBDE2E577}" destId="{E94763A6-819C-4976-9667-D50D480C1E2E}" srcOrd="13" destOrd="0" presId="urn:microsoft.com/office/officeart/2005/8/layout/radial6"/>
    <dgm:cxn modelId="{14D314A2-E16F-4A44-B975-17EB6C41A74E}" type="presParOf" srcId="{B2C4E9FC-2FF9-47A2-9B26-AEADBDE2E577}" destId="{B39DF427-F495-4062-ACD5-E282200A5370}" srcOrd="14" destOrd="0" presId="urn:microsoft.com/office/officeart/2005/8/layout/radial6"/>
    <dgm:cxn modelId="{FF09FF6E-24F9-4FA5-81BB-F538044304A7}" type="presParOf" srcId="{B2C4E9FC-2FF9-47A2-9B26-AEADBDE2E577}" destId="{6F2741D8-2600-4278-8F4C-16C0317C04B2}" srcOrd="15" destOrd="0" presId="urn:microsoft.com/office/officeart/2005/8/layout/radial6"/>
    <dgm:cxn modelId="{7E312C10-BAA7-4305-8B3E-E53F536882B7}" type="presParOf" srcId="{B2C4E9FC-2FF9-47A2-9B26-AEADBDE2E577}" destId="{636F0664-8356-4B63-94CB-3C7C212AE09C}" srcOrd="16" destOrd="0" presId="urn:microsoft.com/office/officeart/2005/8/layout/radial6"/>
    <dgm:cxn modelId="{346113D0-51E7-4C7B-B246-01DE0D426C20}" type="presParOf" srcId="{B2C4E9FC-2FF9-47A2-9B26-AEADBDE2E577}" destId="{943198E4-2623-400A-9ECA-DF356747C6D6}" srcOrd="17" destOrd="0" presId="urn:microsoft.com/office/officeart/2005/8/layout/radial6"/>
    <dgm:cxn modelId="{70FADCBB-BCBD-4203-A3A9-7ECC83542F6A}" type="presParOf" srcId="{B2C4E9FC-2FF9-47A2-9B26-AEADBDE2E577}" destId="{5AC78C24-3736-4137-A787-FF291F423FF5}" srcOrd="18"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39D728-7F82-4708-A872-D41C7A83CEBD}" type="doc">
      <dgm:prSet loTypeId="urn:microsoft.com/office/officeart/2005/8/layout/bProcess3" loCatId="process" qsTypeId="urn:microsoft.com/office/officeart/2005/8/quickstyle/simple4" qsCatId="simple" csTypeId="urn:microsoft.com/office/officeart/2005/8/colors/colorful1" csCatId="colorful" phldr="1"/>
      <dgm:spPr/>
      <dgm:t>
        <a:bodyPr/>
        <a:lstStyle/>
        <a:p>
          <a:endParaRPr lang="en-GB"/>
        </a:p>
      </dgm:t>
    </dgm:pt>
    <dgm:pt modelId="{FD39A57A-E13A-452F-A2DD-5309DBD73D5C}">
      <dgm:prSet phldrT="[Text]"/>
      <dgm:spPr/>
      <dgm:t>
        <a:bodyPr/>
        <a:lstStyle/>
        <a:p>
          <a:r>
            <a:rPr lang="en-GB" dirty="0" smtClean="0"/>
            <a:t>Philosophy, purpose and culture</a:t>
          </a:r>
          <a:endParaRPr lang="en-GB" dirty="0"/>
        </a:p>
      </dgm:t>
    </dgm:pt>
    <dgm:pt modelId="{0F840F42-84C9-4822-9A9C-46915CFDEDDB}" type="parTrans" cxnId="{C69CA9F6-E319-4E0C-98E7-DF9429D89E7C}">
      <dgm:prSet/>
      <dgm:spPr/>
      <dgm:t>
        <a:bodyPr/>
        <a:lstStyle/>
        <a:p>
          <a:endParaRPr lang="en-GB"/>
        </a:p>
      </dgm:t>
    </dgm:pt>
    <dgm:pt modelId="{0E6E66B2-D4F8-4583-9E0A-5204220AEF87}" type="sibTrans" cxnId="{C69CA9F6-E319-4E0C-98E7-DF9429D89E7C}">
      <dgm:prSet/>
      <dgm:spPr/>
      <dgm:t>
        <a:bodyPr/>
        <a:lstStyle/>
        <a:p>
          <a:endParaRPr lang="en-GB" dirty="0"/>
        </a:p>
      </dgm:t>
    </dgm:pt>
    <dgm:pt modelId="{79AD15F8-31DE-4AB9-A201-34068C54DFFF}">
      <dgm:prSet phldrT="[Text]"/>
      <dgm:spPr/>
      <dgm:t>
        <a:bodyPr/>
        <a:lstStyle/>
        <a:p>
          <a:r>
            <a:rPr lang="en-GB" dirty="0" smtClean="0"/>
            <a:t>Make goal-setting agile, local and meaningful</a:t>
          </a:r>
          <a:endParaRPr lang="en-GB" dirty="0"/>
        </a:p>
      </dgm:t>
    </dgm:pt>
    <dgm:pt modelId="{6110FD7B-8DC1-407E-8BAA-7194F3E26A7D}" type="parTrans" cxnId="{0A0684B9-A7CF-469C-8F3B-858780033F42}">
      <dgm:prSet/>
      <dgm:spPr/>
      <dgm:t>
        <a:bodyPr/>
        <a:lstStyle/>
        <a:p>
          <a:endParaRPr lang="en-GB"/>
        </a:p>
      </dgm:t>
    </dgm:pt>
    <dgm:pt modelId="{64629496-A2C9-45C3-A48E-CD655C72B3D1}" type="sibTrans" cxnId="{0A0684B9-A7CF-469C-8F3B-858780033F42}">
      <dgm:prSet/>
      <dgm:spPr/>
      <dgm:t>
        <a:bodyPr/>
        <a:lstStyle/>
        <a:p>
          <a:endParaRPr lang="en-GB" dirty="0"/>
        </a:p>
      </dgm:t>
    </dgm:pt>
    <dgm:pt modelId="{DFFBE591-D7FE-4B3B-B5AE-531B6AF42BF1}">
      <dgm:prSet phldrT="[Text]"/>
      <dgm:spPr/>
      <dgm:t>
        <a:bodyPr/>
        <a:lstStyle/>
        <a:p>
          <a:r>
            <a:rPr lang="en-GB" dirty="0" smtClean="0"/>
            <a:t>Use check-ins instead of annual review</a:t>
          </a:r>
          <a:endParaRPr lang="en-GB" dirty="0"/>
        </a:p>
      </dgm:t>
    </dgm:pt>
    <dgm:pt modelId="{5FE55B68-1A15-4B14-B713-FF9BCD63273D}" type="parTrans" cxnId="{EC8670AA-262F-4566-834C-7155EAFB9CA4}">
      <dgm:prSet/>
      <dgm:spPr/>
      <dgm:t>
        <a:bodyPr/>
        <a:lstStyle/>
        <a:p>
          <a:endParaRPr lang="en-GB"/>
        </a:p>
      </dgm:t>
    </dgm:pt>
    <dgm:pt modelId="{07C06A2E-87C1-47B6-9930-D39C005D0D4D}" type="sibTrans" cxnId="{EC8670AA-262F-4566-834C-7155EAFB9CA4}">
      <dgm:prSet/>
      <dgm:spPr/>
      <dgm:t>
        <a:bodyPr/>
        <a:lstStyle/>
        <a:p>
          <a:endParaRPr lang="en-GB" dirty="0"/>
        </a:p>
      </dgm:t>
    </dgm:pt>
    <dgm:pt modelId="{80D20D9A-0589-401F-98E5-91C269602C77}">
      <dgm:prSet phldrT="[Text]"/>
      <dgm:spPr/>
      <dgm:t>
        <a:bodyPr/>
        <a:lstStyle/>
        <a:p>
          <a:r>
            <a:rPr lang="en-GB" dirty="0" smtClean="0"/>
            <a:t>Reduce impact of ratings (or eliminate)</a:t>
          </a:r>
          <a:endParaRPr lang="en-GB" dirty="0"/>
        </a:p>
      </dgm:t>
    </dgm:pt>
    <dgm:pt modelId="{56C5408B-915E-427D-AF8B-8FE7FDE30000}" type="parTrans" cxnId="{06609DFA-BDDC-4313-9D61-BFE4C3D2EB19}">
      <dgm:prSet/>
      <dgm:spPr/>
      <dgm:t>
        <a:bodyPr/>
        <a:lstStyle/>
        <a:p>
          <a:endParaRPr lang="en-GB"/>
        </a:p>
      </dgm:t>
    </dgm:pt>
    <dgm:pt modelId="{AB98733C-5FE3-4D81-A1F6-D4E102370F3F}" type="sibTrans" cxnId="{06609DFA-BDDC-4313-9D61-BFE4C3D2EB19}">
      <dgm:prSet/>
      <dgm:spPr/>
      <dgm:t>
        <a:bodyPr/>
        <a:lstStyle/>
        <a:p>
          <a:endParaRPr lang="en-GB" dirty="0"/>
        </a:p>
      </dgm:t>
    </dgm:pt>
    <dgm:pt modelId="{50C464BE-060E-4BF7-AE41-C6C538127182}">
      <dgm:prSet phldrT="[Text]"/>
      <dgm:spPr/>
      <dgm:t>
        <a:bodyPr/>
        <a:lstStyle/>
        <a:p>
          <a:r>
            <a:rPr lang="en-GB" dirty="0" smtClean="0"/>
            <a:t>Focus on coaching &amp; development</a:t>
          </a:r>
          <a:endParaRPr lang="en-GB" dirty="0"/>
        </a:p>
      </dgm:t>
    </dgm:pt>
    <dgm:pt modelId="{91B73AFC-634A-40E3-B434-5CE1FC4E688C}" type="parTrans" cxnId="{391EFC01-F8AD-47EC-9E0F-EC49960A82D9}">
      <dgm:prSet/>
      <dgm:spPr/>
      <dgm:t>
        <a:bodyPr/>
        <a:lstStyle/>
        <a:p>
          <a:endParaRPr lang="en-GB"/>
        </a:p>
      </dgm:t>
    </dgm:pt>
    <dgm:pt modelId="{72217437-7FA4-4041-BF76-D00A81C0E96F}" type="sibTrans" cxnId="{391EFC01-F8AD-47EC-9E0F-EC49960A82D9}">
      <dgm:prSet/>
      <dgm:spPr/>
      <dgm:t>
        <a:bodyPr/>
        <a:lstStyle/>
        <a:p>
          <a:endParaRPr lang="en-GB" dirty="0"/>
        </a:p>
      </dgm:t>
    </dgm:pt>
    <dgm:pt modelId="{AB0F5746-BAD4-4D64-8761-E62DBF1F7E25}">
      <dgm:prSet/>
      <dgm:spPr/>
      <dgm:t>
        <a:bodyPr/>
        <a:lstStyle/>
        <a:p>
          <a:r>
            <a:rPr lang="en-GB" dirty="0" smtClean="0"/>
            <a:t>Redesign compensation packages</a:t>
          </a:r>
          <a:endParaRPr lang="en-GB" dirty="0"/>
        </a:p>
      </dgm:t>
    </dgm:pt>
    <dgm:pt modelId="{5207E4AA-6159-4DC5-A724-77574EC5953D}" type="parTrans" cxnId="{21BE6BD0-6E8C-4327-8C01-5427A49363EA}">
      <dgm:prSet/>
      <dgm:spPr/>
      <dgm:t>
        <a:bodyPr/>
        <a:lstStyle/>
        <a:p>
          <a:endParaRPr lang="en-GB"/>
        </a:p>
      </dgm:t>
    </dgm:pt>
    <dgm:pt modelId="{5F2CF811-8BC2-4930-A53E-D4EBFA378126}" type="sibTrans" cxnId="{21BE6BD0-6E8C-4327-8C01-5427A49363EA}">
      <dgm:prSet/>
      <dgm:spPr/>
      <dgm:t>
        <a:bodyPr/>
        <a:lstStyle/>
        <a:p>
          <a:endParaRPr lang="en-GB" dirty="0"/>
        </a:p>
      </dgm:t>
    </dgm:pt>
    <dgm:pt modelId="{74E18A10-E074-49E5-AB2C-227C1F01E498}">
      <dgm:prSet/>
      <dgm:spPr/>
      <dgm:t>
        <a:bodyPr/>
        <a:lstStyle/>
        <a:p>
          <a:r>
            <a:rPr lang="en-GB" dirty="0" smtClean="0"/>
            <a:t>Create a culture of recognition</a:t>
          </a:r>
          <a:endParaRPr lang="en-GB" dirty="0"/>
        </a:p>
      </dgm:t>
    </dgm:pt>
    <dgm:pt modelId="{831DE66C-26AD-4548-A7A4-3782B699C9F3}" type="parTrans" cxnId="{C57884EF-24B3-4943-A5C2-C90CA91B0D3A}">
      <dgm:prSet/>
      <dgm:spPr/>
      <dgm:t>
        <a:bodyPr/>
        <a:lstStyle/>
        <a:p>
          <a:endParaRPr lang="en-GB"/>
        </a:p>
      </dgm:t>
    </dgm:pt>
    <dgm:pt modelId="{16E602A3-A621-4EE9-A5FC-FF2E59BAA6BA}" type="sibTrans" cxnId="{C57884EF-24B3-4943-A5C2-C90CA91B0D3A}">
      <dgm:prSet/>
      <dgm:spPr/>
      <dgm:t>
        <a:bodyPr/>
        <a:lstStyle/>
        <a:p>
          <a:endParaRPr lang="en-GB" dirty="0"/>
        </a:p>
      </dgm:t>
    </dgm:pt>
    <dgm:pt modelId="{8444D673-75D9-4007-8F67-4129569294A3}">
      <dgm:prSet/>
      <dgm:spPr/>
      <dgm:t>
        <a:bodyPr/>
        <a:lstStyle/>
        <a:p>
          <a:r>
            <a:rPr lang="en-GB" dirty="0" smtClean="0"/>
            <a:t>Eliminate steps and simplify</a:t>
          </a:r>
          <a:endParaRPr lang="en-GB" dirty="0"/>
        </a:p>
      </dgm:t>
    </dgm:pt>
    <dgm:pt modelId="{C758B100-739E-4E10-BA7D-05D688561A5C}" type="parTrans" cxnId="{41E84BE3-6C52-4EAA-B064-6AFABCADD7F8}">
      <dgm:prSet/>
      <dgm:spPr/>
      <dgm:t>
        <a:bodyPr/>
        <a:lstStyle/>
        <a:p>
          <a:endParaRPr lang="en-GB"/>
        </a:p>
      </dgm:t>
    </dgm:pt>
    <dgm:pt modelId="{E850D1AF-665F-4108-9D3B-8C41CD4F99BD}" type="sibTrans" cxnId="{41E84BE3-6C52-4EAA-B064-6AFABCADD7F8}">
      <dgm:prSet/>
      <dgm:spPr/>
      <dgm:t>
        <a:bodyPr/>
        <a:lstStyle/>
        <a:p>
          <a:endParaRPr lang="en-GB" dirty="0"/>
        </a:p>
      </dgm:t>
    </dgm:pt>
    <dgm:pt modelId="{11103EAA-36B6-41F6-BE60-8474A305C534}">
      <dgm:prSet/>
      <dgm:spPr/>
      <dgm:t>
        <a:bodyPr/>
        <a:lstStyle/>
        <a:p>
          <a:r>
            <a:rPr lang="en-GB" dirty="0" smtClean="0"/>
            <a:t>Use metrics and measurement aggressively</a:t>
          </a:r>
          <a:endParaRPr lang="en-GB" dirty="0"/>
        </a:p>
      </dgm:t>
    </dgm:pt>
    <dgm:pt modelId="{F1A6D27C-4588-491C-A6DE-DC1849DEE6BB}" type="parTrans" cxnId="{7A5265F9-6C6C-486B-A16D-546BF4541AB9}">
      <dgm:prSet/>
      <dgm:spPr/>
      <dgm:t>
        <a:bodyPr/>
        <a:lstStyle/>
        <a:p>
          <a:endParaRPr lang="en-GB"/>
        </a:p>
      </dgm:t>
    </dgm:pt>
    <dgm:pt modelId="{73873B90-3E77-428C-91C9-192666596348}" type="sibTrans" cxnId="{7A5265F9-6C6C-486B-A16D-546BF4541AB9}">
      <dgm:prSet/>
      <dgm:spPr/>
      <dgm:t>
        <a:bodyPr/>
        <a:lstStyle/>
        <a:p>
          <a:endParaRPr lang="en-GB" dirty="0"/>
        </a:p>
      </dgm:t>
    </dgm:pt>
    <dgm:pt modelId="{992282F4-AD98-429F-9185-A86880B4F9A1}">
      <dgm:prSet/>
      <dgm:spPr/>
      <dgm:t>
        <a:bodyPr/>
        <a:lstStyle/>
        <a:p>
          <a:r>
            <a:rPr lang="en-GB" dirty="0" smtClean="0"/>
            <a:t>Train and develop managers carefully </a:t>
          </a:r>
          <a:endParaRPr lang="en-GB" dirty="0"/>
        </a:p>
      </dgm:t>
    </dgm:pt>
    <dgm:pt modelId="{CEAEF990-EB1F-45CB-BA45-B035725F8B3A}" type="parTrans" cxnId="{AD9C5111-F33B-4696-BBAA-2D099F0EB6D0}">
      <dgm:prSet/>
      <dgm:spPr/>
      <dgm:t>
        <a:bodyPr/>
        <a:lstStyle/>
        <a:p>
          <a:endParaRPr lang="en-GB"/>
        </a:p>
      </dgm:t>
    </dgm:pt>
    <dgm:pt modelId="{6B95A56F-E163-48F2-BAF0-BF4AEC7308CB}" type="sibTrans" cxnId="{AD9C5111-F33B-4696-BBAA-2D099F0EB6D0}">
      <dgm:prSet/>
      <dgm:spPr/>
      <dgm:t>
        <a:bodyPr/>
        <a:lstStyle/>
        <a:p>
          <a:endParaRPr lang="en-GB"/>
        </a:p>
      </dgm:t>
    </dgm:pt>
    <dgm:pt modelId="{CC3A5ABF-28D6-45E4-B535-0402F1CC135C}" type="pres">
      <dgm:prSet presAssocID="{FC39D728-7F82-4708-A872-D41C7A83CEBD}" presName="Name0" presStyleCnt="0">
        <dgm:presLayoutVars>
          <dgm:dir/>
          <dgm:resizeHandles val="exact"/>
        </dgm:presLayoutVars>
      </dgm:prSet>
      <dgm:spPr/>
      <dgm:t>
        <a:bodyPr/>
        <a:lstStyle/>
        <a:p>
          <a:endParaRPr lang="en-GB"/>
        </a:p>
      </dgm:t>
    </dgm:pt>
    <dgm:pt modelId="{BA9E5259-CB5A-414D-A59B-548202D411FA}" type="pres">
      <dgm:prSet presAssocID="{FD39A57A-E13A-452F-A2DD-5309DBD73D5C}" presName="node" presStyleLbl="node1" presStyleIdx="0" presStyleCnt="10">
        <dgm:presLayoutVars>
          <dgm:bulletEnabled val="1"/>
        </dgm:presLayoutVars>
      </dgm:prSet>
      <dgm:spPr/>
      <dgm:t>
        <a:bodyPr/>
        <a:lstStyle/>
        <a:p>
          <a:endParaRPr lang="en-GB"/>
        </a:p>
      </dgm:t>
    </dgm:pt>
    <dgm:pt modelId="{E1F132A6-CD95-4633-B368-BE55D5E7B951}" type="pres">
      <dgm:prSet presAssocID="{0E6E66B2-D4F8-4583-9E0A-5204220AEF87}" presName="sibTrans" presStyleLbl="sibTrans1D1" presStyleIdx="0" presStyleCnt="9"/>
      <dgm:spPr/>
      <dgm:t>
        <a:bodyPr/>
        <a:lstStyle/>
        <a:p>
          <a:endParaRPr lang="en-GB"/>
        </a:p>
      </dgm:t>
    </dgm:pt>
    <dgm:pt modelId="{C81B1A30-CFD6-4ED8-9B57-B84B25FFA244}" type="pres">
      <dgm:prSet presAssocID="{0E6E66B2-D4F8-4583-9E0A-5204220AEF87}" presName="connectorText" presStyleLbl="sibTrans1D1" presStyleIdx="0" presStyleCnt="9"/>
      <dgm:spPr/>
      <dgm:t>
        <a:bodyPr/>
        <a:lstStyle/>
        <a:p>
          <a:endParaRPr lang="en-GB"/>
        </a:p>
      </dgm:t>
    </dgm:pt>
    <dgm:pt modelId="{25B817E7-5A3D-403C-822F-B259727AFF79}" type="pres">
      <dgm:prSet presAssocID="{79AD15F8-31DE-4AB9-A201-34068C54DFFF}" presName="node" presStyleLbl="node1" presStyleIdx="1" presStyleCnt="10">
        <dgm:presLayoutVars>
          <dgm:bulletEnabled val="1"/>
        </dgm:presLayoutVars>
      </dgm:prSet>
      <dgm:spPr/>
      <dgm:t>
        <a:bodyPr/>
        <a:lstStyle/>
        <a:p>
          <a:endParaRPr lang="en-GB"/>
        </a:p>
      </dgm:t>
    </dgm:pt>
    <dgm:pt modelId="{4AE237D1-2681-475F-9BFE-A96CCE6E48ED}" type="pres">
      <dgm:prSet presAssocID="{64629496-A2C9-45C3-A48E-CD655C72B3D1}" presName="sibTrans" presStyleLbl="sibTrans1D1" presStyleIdx="1" presStyleCnt="9"/>
      <dgm:spPr/>
      <dgm:t>
        <a:bodyPr/>
        <a:lstStyle/>
        <a:p>
          <a:endParaRPr lang="en-GB"/>
        </a:p>
      </dgm:t>
    </dgm:pt>
    <dgm:pt modelId="{DD0E0F61-2A32-4E11-8950-8520E4D72C2F}" type="pres">
      <dgm:prSet presAssocID="{64629496-A2C9-45C3-A48E-CD655C72B3D1}" presName="connectorText" presStyleLbl="sibTrans1D1" presStyleIdx="1" presStyleCnt="9"/>
      <dgm:spPr/>
      <dgm:t>
        <a:bodyPr/>
        <a:lstStyle/>
        <a:p>
          <a:endParaRPr lang="en-GB"/>
        </a:p>
      </dgm:t>
    </dgm:pt>
    <dgm:pt modelId="{82972F19-FDC7-4A06-A183-8AD418C9675F}" type="pres">
      <dgm:prSet presAssocID="{DFFBE591-D7FE-4B3B-B5AE-531B6AF42BF1}" presName="node" presStyleLbl="node1" presStyleIdx="2" presStyleCnt="10">
        <dgm:presLayoutVars>
          <dgm:bulletEnabled val="1"/>
        </dgm:presLayoutVars>
      </dgm:prSet>
      <dgm:spPr/>
      <dgm:t>
        <a:bodyPr/>
        <a:lstStyle/>
        <a:p>
          <a:endParaRPr lang="en-GB"/>
        </a:p>
      </dgm:t>
    </dgm:pt>
    <dgm:pt modelId="{8D94B532-1400-4B7E-B7C4-CBE797987A57}" type="pres">
      <dgm:prSet presAssocID="{07C06A2E-87C1-47B6-9930-D39C005D0D4D}" presName="sibTrans" presStyleLbl="sibTrans1D1" presStyleIdx="2" presStyleCnt="9"/>
      <dgm:spPr/>
      <dgm:t>
        <a:bodyPr/>
        <a:lstStyle/>
        <a:p>
          <a:endParaRPr lang="en-GB"/>
        </a:p>
      </dgm:t>
    </dgm:pt>
    <dgm:pt modelId="{CA14A1A3-F872-4281-93A5-65A4FE7AB64E}" type="pres">
      <dgm:prSet presAssocID="{07C06A2E-87C1-47B6-9930-D39C005D0D4D}" presName="connectorText" presStyleLbl="sibTrans1D1" presStyleIdx="2" presStyleCnt="9"/>
      <dgm:spPr/>
      <dgm:t>
        <a:bodyPr/>
        <a:lstStyle/>
        <a:p>
          <a:endParaRPr lang="en-GB"/>
        </a:p>
      </dgm:t>
    </dgm:pt>
    <dgm:pt modelId="{189E92EB-A98A-4962-96C8-7CFF5FAC9BA8}" type="pres">
      <dgm:prSet presAssocID="{80D20D9A-0589-401F-98E5-91C269602C77}" presName="node" presStyleLbl="node1" presStyleIdx="3" presStyleCnt="10">
        <dgm:presLayoutVars>
          <dgm:bulletEnabled val="1"/>
        </dgm:presLayoutVars>
      </dgm:prSet>
      <dgm:spPr/>
      <dgm:t>
        <a:bodyPr/>
        <a:lstStyle/>
        <a:p>
          <a:endParaRPr lang="en-GB"/>
        </a:p>
      </dgm:t>
    </dgm:pt>
    <dgm:pt modelId="{AC42B6B4-75C2-4E48-B3D4-D802A756D7C1}" type="pres">
      <dgm:prSet presAssocID="{AB98733C-5FE3-4D81-A1F6-D4E102370F3F}" presName="sibTrans" presStyleLbl="sibTrans1D1" presStyleIdx="3" presStyleCnt="9"/>
      <dgm:spPr/>
      <dgm:t>
        <a:bodyPr/>
        <a:lstStyle/>
        <a:p>
          <a:endParaRPr lang="en-GB"/>
        </a:p>
      </dgm:t>
    </dgm:pt>
    <dgm:pt modelId="{A740868F-49FF-4A11-9475-58FA34EDFAB9}" type="pres">
      <dgm:prSet presAssocID="{AB98733C-5FE3-4D81-A1F6-D4E102370F3F}" presName="connectorText" presStyleLbl="sibTrans1D1" presStyleIdx="3" presStyleCnt="9"/>
      <dgm:spPr/>
      <dgm:t>
        <a:bodyPr/>
        <a:lstStyle/>
        <a:p>
          <a:endParaRPr lang="en-GB"/>
        </a:p>
      </dgm:t>
    </dgm:pt>
    <dgm:pt modelId="{E01D758E-D7AF-445B-81F0-1B081E5F15D3}" type="pres">
      <dgm:prSet presAssocID="{50C464BE-060E-4BF7-AE41-C6C538127182}" presName="node" presStyleLbl="node1" presStyleIdx="4" presStyleCnt="10">
        <dgm:presLayoutVars>
          <dgm:bulletEnabled val="1"/>
        </dgm:presLayoutVars>
      </dgm:prSet>
      <dgm:spPr/>
      <dgm:t>
        <a:bodyPr/>
        <a:lstStyle/>
        <a:p>
          <a:endParaRPr lang="en-GB"/>
        </a:p>
      </dgm:t>
    </dgm:pt>
    <dgm:pt modelId="{8B79B888-1497-42EE-BFFF-54165689EF2E}" type="pres">
      <dgm:prSet presAssocID="{72217437-7FA4-4041-BF76-D00A81C0E96F}" presName="sibTrans" presStyleLbl="sibTrans1D1" presStyleIdx="4" presStyleCnt="9"/>
      <dgm:spPr/>
      <dgm:t>
        <a:bodyPr/>
        <a:lstStyle/>
        <a:p>
          <a:endParaRPr lang="en-GB"/>
        </a:p>
      </dgm:t>
    </dgm:pt>
    <dgm:pt modelId="{79137A4C-B611-4D08-B5E7-DF5CD80991A9}" type="pres">
      <dgm:prSet presAssocID="{72217437-7FA4-4041-BF76-D00A81C0E96F}" presName="connectorText" presStyleLbl="sibTrans1D1" presStyleIdx="4" presStyleCnt="9"/>
      <dgm:spPr/>
      <dgm:t>
        <a:bodyPr/>
        <a:lstStyle/>
        <a:p>
          <a:endParaRPr lang="en-GB"/>
        </a:p>
      </dgm:t>
    </dgm:pt>
    <dgm:pt modelId="{E8F7877D-CA39-4CBF-A992-4741F4AAB65C}" type="pres">
      <dgm:prSet presAssocID="{AB0F5746-BAD4-4D64-8761-E62DBF1F7E25}" presName="node" presStyleLbl="node1" presStyleIdx="5" presStyleCnt="10">
        <dgm:presLayoutVars>
          <dgm:bulletEnabled val="1"/>
        </dgm:presLayoutVars>
      </dgm:prSet>
      <dgm:spPr/>
      <dgm:t>
        <a:bodyPr/>
        <a:lstStyle/>
        <a:p>
          <a:endParaRPr lang="en-GB"/>
        </a:p>
      </dgm:t>
    </dgm:pt>
    <dgm:pt modelId="{02C39D6D-81FB-420A-843E-35D9D64A347F}" type="pres">
      <dgm:prSet presAssocID="{5F2CF811-8BC2-4930-A53E-D4EBFA378126}" presName="sibTrans" presStyleLbl="sibTrans1D1" presStyleIdx="5" presStyleCnt="9"/>
      <dgm:spPr/>
      <dgm:t>
        <a:bodyPr/>
        <a:lstStyle/>
        <a:p>
          <a:endParaRPr lang="en-GB"/>
        </a:p>
      </dgm:t>
    </dgm:pt>
    <dgm:pt modelId="{1B83B45F-7877-426D-A2BC-45C013EE47A4}" type="pres">
      <dgm:prSet presAssocID="{5F2CF811-8BC2-4930-A53E-D4EBFA378126}" presName="connectorText" presStyleLbl="sibTrans1D1" presStyleIdx="5" presStyleCnt="9"/>
      <dgm:spPr/>
      <dgm:t>
        <a:bodyPr/>
        <a:lstStyle/>
        <a:p>
          <a:endParaRPr lang="en-GB"/>
        </a:p>
      </dgm:t>
    </dgm:pt>
    <dgm:pt modelId="{F749E225-D257-4F7D-AA49-F19C2AD25EE5}" type="pres">
      <dgm:prSet presAssocID="{74E18A10-E074-49E5-AB2C-227C1F01E498}" presName="node" presStyleLbl="node1" presStyleIdx="6" presStyleCnt="10">
        <dgm:presLayoutVars>
          <dgm:bulletEnabled val="1"/>
        </dgm:presLayoutVars>
      </dgm:prSet>
      <dgm:spPr/>
      <dgm:t>
        <a:bodyPr/>
        <a:lstStyle/>
        <a:p>
          <a:endParaRPr lang="en-GB"/>
        </a:p>
      </dgm:t>
    </dgm:pt>
    <dgm:pt modelId="{81166F2A-E121-4429-99D2-004E47AFC792}" type="pres">
      <dgm:prSet presAssocID="{16E602A3-A621-4EE9-A5FC-FF2E59BAA6BA}" presName="sibTrans" presStyleLbl="sibTrans1D1" presStyleIdx="6" presStyleCnt="9"/>
      <dgm:spPr/>
      <dgm:t>
        <a:bodyPr/>
        <a:lstStyle/>
        <a:p>
          <a:endParaRPr lang="en-GB"/>
        </a:p>
      </dgm:t>
    </dgm:pt>
    <dgm:pt modelId="{0BACB1CF-C244-4084-AC39-0EBF6679AEC3}" type="pres">
      <dgm:prSet presAssocID="{16E602A3-A621-4EE9-A5FC-FF2E59BAA6BA}" presName="connectorText" presStyleLbl="sibTrans1D1" presStyleIdx="6" presStyleCnt="9"/>
      <dgm:spPr/>
      <dgm:t>
        <a:bodyPr/>
        <a:lstStyle/>
        <a:p>
          <a:endParaRPr lang="en-GB"/>
        </a:p>
      </dgm:t>
    </dgm:pt>
    <dgm:pt modelId="{7EF81040-88DB-48F7-BA06-ED91FB13E3C9}" type="pres">
      <dgm:prSet presAssocID="{8444D673-75D9-4007-8F67-4129569294A3}" presName="node" presStyleLbl="node1" presStyleIdx="7" presStyleCnt="10">
        <dgm:presLayoutVars>
          <dgm:bulletEnabled val="1"/>
        </dgm:presLayoutVars>
      </dgm:prSet>
      <dgm:spPr/>
      <dgm:t>
        <a:bodyPr/>
        <a:lstStyle/>
        <a:p>
          <a:endParaRPr lang="en-GB"/>
        </a:p>
      </dgm:t>
    </dgm:pt>
    <dgm:pt modelId="{07CC8176-65BA-40E0-9A03-2E621ED139D5}" type="pres">
      <dgm:prSet presAssocID="{E850D1AF-665F-4108-9D3B-8C41CD4F99BD}" presName="sibTrans" presStyleLbl="sibTrans1D1" presStyleIdx="7" presStyleCnt="9"/>
      <dgm:spPr/>
      <dgm:t>
        <a:bodyPr/>
        <a:lstStyle/>
        <a:p>
          <a:endParaRPr lang="en-GB"/>
        </a:p>
      </dgm:t>
    </dgm:pt>
    <dgm:pt modelId="{94546096-CA41-4DB9-845F-80DAB2447B06}" type="pres">
      <dgm:prSet presAssocID="{E850D1AF-665F-4108-9D3B-8C41CD4F99BD}" presName="connectorText" presStyleLbl="sibTrans1D1" presStyleIdx="7" presStyleCnt="9"/>
      <dgm:spPr/>
      <dgm:t>
        <a:bodyPr/>
        <a:lstStyle/>
        <a:p>
          <a:endParaRPr lang="en-GB"/>
        </a:p>
      </dgm:t>
    </dgm:pt>
    <dgm:pt modelId="{86D0E04C-BD7A-4136-8350-D56E2D8480EA}" type="pres">
      <dgm:prSet presAssocID="{11103EAA-36B6-41F6-BE60-8474A305C534}" presName="node" presStyleLbl="node1" presStyleIdx="8" presStyleCnt="10">
        <dgm:presLayoutVars>
          <dgm:bulletEnabled val="1"/>
        </dgm:presLayoutVars>
      </dgm:prSet>
      <dgm:spPr/>
      <dgm:t>
        <a:bodyPr/>
        <a:lstStyle/>
        <a:p>
          <a:endParaRPr lang="en-GB"/>
        </a:p>
      </dgm:t>
    </dgm:pt>
    <dgm:pt modelId="{58D48152-3C6A-4059-8EE7-D49A107F89F1}" type="pres">
      <dgm:prSet presAssocID="{73873B90-3E77-428C-91C9-192666596348}" presName="sibTrans" presStyleLbl="sibTrans1D1" presStyleIdx="8" presStyleCnt="9"/>
      <dgm:spPr/>
      <dgm:t>
        <a:bodyPr/>
        <a:lstStyle/>
        <a:p>
          <a:endParaRPr lang="en-GB"/>
        </a:p>
      </dgm:t>
    </dgm:pt>
    <dgm:pt modelId="{91829CDE-8DFD-4200-95B9-3CB86E26ED85}" type="pres">
      <dgm:prSet presAssocID="{73873B90-3E77-428C-91C9-192666596348}" presName="connectorText" presStyleLbl="sibTrans1D1" presStyleIdx="8" presStyleCnt="9"/>
      <dgm:spPr/>
      <dgm:t>
        <a:bodyPr/>
        <a:lstStyle/>
        <a:p>
          <a:endParaRPr lang="en-GB"/>
        </a:p>
      </dgm:t>
    </dgm:pt>
    <dgm:pt modelId="{6B8898D3-17C8-4755-AABB-DFB8E4627787}" type="pres">
      <dgm:prSet presAssocID="{992282F4-AD98-429F-9185-A86880B4F9A1}" presName="node" presStyleLbl="node1" presStyleIdx="9" presStyleCnt="10">
        <dgm:presLayoutVars>
          <dgm:bulletEnabled val="1"/>
        </dgm:presLayoutVars>
      </dgm:prSet>
      <dgm:spPr/>
      <dgm:t>
        <a:bodyPr/>
        <a:lstStyle/>
        <a:p>
          <a:endParaRPr lang="en-GB"/>
        </a:p>
      </dgm:t>
    </dgm:pt>
  </dgm:ptLst>
  <dgm:cxnLst>
    <dgm:cxn modelId="{DA1A62B0-A546-4D74-A898-9F5CD13F6D80}" type="presOf" srcId="{0E6E66B2-D4F8-4583-9E0A-5204220AEF87}" destId="{C81B1A30-CFD6-4ED8-9B57-B84B25FFA244}" srcOrd="1" destOrd="0" presId="urn:microsoft.com/office/officeart/2005/8/layout/bProcess3"/>
    <dgm:cxn modelId="{F9B9C497-D441-48E0-81BA-50E8B945FF97}" type="presOf" srcId="{74E18A10-E074-49E5-AB2C-227C1F01E498}" destId="{F749E225-D257-4F7D-AA49-F19C2AD25EE5}" srcOrd="0" destOrd="0" presId="urn:microsoft.com/office/officeart/2005/8/layout/bProcess3"/>
    <dgm:cxn modelId="{179B371F-49EC-48EB-B902-3CCCEB79F52F}" type="presOf" srcId="{07C06A2E-87C1-47B6-9930-D39C005D0D4D}" destId="{CA14A1A3-F872-4281-93A5-65A4FE7AB64E}" srcOrd="1" destOrd="0" presId="urn:microsoft.com/office/officeart/2005/8/layout/bProcess3"/>
    <dgm:cxn modelId="{B3CE06FB-A09B-4563-BC40-3EDFD4475A4A}" type="presOf" srcId="{E850D1AF-665F-4108-9D3B-8C41CD4F99BD}" destId="{94546096-CA41-4DB9-845F-80DAB2447B06}" srcOrd="1" destOrd="0" presId="urn:microsoft.com/office/officeart/2005/8/layout/bProcess3"/>
    <dgm:cxn modelId="{3084CE27-4E9D-4CF1-9DAC-96F27F20D765}" type="presOf" srcId="{AB98733C-5FE3-4D81-A1F6-D4E102370F3F}" destId="{A740868F-49FF-4A11-9475-58FA34EDFAB9}" srcOrd="1" destOrd="0" presId="urn:microsoft.com/office/officeart/2005/8/layout/bProcess3"/>
    <dgm:cxn modelId="{FCE55F06-D43E-492D-98A8-7CA521427368}" type="presOf" srcId="{73873B90-3E77-428C-91C9-192666596348}" destId="{58D48152-3C6A-4059-8EE7-D49A107F89F1}" srcOrd="0" destOrd="0" presId="urn:microsoft.com/office/officeart/2005/8/layout/bProcess3"/>
    <dgm:cxn modelId="{C69CA9F6-E319-4E0C-98E7-DF9429D89E7C}" srcId="{FC39D728-7F82-4708-A872-D41C7A83CEBD}" destId="{FD39A57A-E13A-452F-A2DD-5309DBD73D5C}" srcOrd="0" destOrd="0" parTransId="{0F840F42-84C9-4822-9A9C-46915CFDEDDB}" sibTransId="{0E6E66B2-D4F8-4583-9E0A-5204220AEF87}"/>
    <dgm:cxn modelId="{5C02BA5D-232B-4FCB-AD30-CF9A9537A9FF}" type="presOf" srcId="{16E602A3-A621-4EE9-A5FC-FF2E59BAA6BA}" destId="{81166F2A-E121-4429-99D2-004E47AFC792}" srcOrd="0" destOrd="0" presId="urn:microsoft.com/office/officeart/2005/8/layout/bProcess3"/>
    <dgm:cxn modelId="{AD9C5111-F33B-4696-BBAA-2D099F0EB6D0}" srcId="{FC39D728-7F82-4708-A872-D41C7A83CEBD}" destId="{992282F4-AD98-429F-9185-A86880B4F9A1}" srcOrd="9" destOrd="0" parTransId="{CEAEF990-EB1F-45CB-BA45-B035725F8B3A}" sibTransId="{6B95A56F-E163-48F2-BAF0-BF4AEC7308CB}"/>
    <dgm:cxn modelId="{860C7D6E-AB9B-4F04-80D8-5FDA9A3EE95A}" type="presOf" srcId="{72217437-7FA4-4041-BF76-D00A81C0E96F}" destId="{8B79B888-1497-42EE-BFFF-54165689EF2E}" srcOrd="0" destOrd="0" presId="urn:microsoft.com/office/officeart/2005/8/layout/bProcess3"/>
    <dgm:cxn modelId="{7AEBC444-78D8-4BBF-B6FE-0483C6E7ECBB}" type="presOf" srcId="{16E602A3-A621-4EE9-A5FC-FF2E59BAA6BA}" destId="{0BACB1CF-C244-4084-AC39-0EBF6679AEC3}" srcOrd="1" destOrd="0" presId="urn:microsoft.com/office/officeart/2005/8/layout/bProcess3"/>
    <dgm:cxn modelId="{E406E431-2739-486D-B9D1-938E41C8F711}" type="presOf" srcId="{79AD15F8-31DE-4AB9-A201-34068C54DFFF}" destId="{25B817E7-5A3D-403C-822F-B259727AFF79}" srcOrd="0" destOrd="0" presId="urn:microsoft.com/office/officeart/2005/8/layout/bProcess3"/>
    <dgm:cxn modelId="{733CDE1B-0C17-4808-A995-26154FA613DB}" type="presOf" srcId="{11103EAA-36B6-41F6-BE60-8474A305C534}" destId="{86D0E04C-BD7A-4136-8350-D56E2D8480EA}" srcOrd="0" destOrd="0" presId="urn:microsoft.com/office/officeart/2005/8/layout/bProcess3"/>
    <dgm:cxn modelId="{22F5CD02-7F0B-4F34-BAE2-9E16A60CCD6F}" type="presOf" srcId="{50C464BE-060E-4BF7-AE41-C6C538127182}" destId="{E01D758E-D7AF-445B-81F0-1B081E5F15D3}" srcOrd="0" destOrd="0" presId="urn:microsoft.com/office/officeart/2005/8/layout/bProcess3"/>
    <dgm:cxn modelId="{C57884EF-24B3-4943-A5C2-C90CA91B0D3A}" srcId="{FC39D728-7F82-4708-A872-D41C7A83CEBD}" destId="{74E18A10-E074-49E5-AB2C-227C1F01E498}" srcOrd="6" destOrd="0" parTransId="{831DE66C-26AD-4548-A7A4-3782B699C9F3}" sibTransId="{16E602A3-A621-4EE9-A5FC-FF2E59BAA6BA}"/>
    <dgm:cxn modelId="{2762F39D-47B0-4F1A-8DAA-58EEBD348148}" type="presOf" srcId="{64629496-A2C9-45C3-A48E-CD655C72B3D1}" destId="{DD0E0F61-2A32-4E11-8950-8520E4D72C2F}" srcOrd="1" destOrd="0" presId="urn:microsoft.com/office/officeart/2005/8/layout/bProcess3"/>
    <dgm:cxn modelId="{7CF1C21E-5E1F-4673-B212-92D339184732}" type="presOf" srcId="{0E6E66B2-D4F8-4583-9E0A-5204220AEF87}" destId="{E1F132A6-CD95-4633-B368-BE55D5E7B951}" srcOrd="0" destOrd="0" presId="urn:microsoft.com/office/officeart/2005/8/layout/bProcess3"/>
    <dgm:cxn modelId="{391EFC01-F8AD-47EC-9E0F-EC49960A82D9}" srcId="{FC39D728-7F82-4708-A872-D41C7A83CEBD}" destId="{50C464BE-060E-4BF7-AE41-C6C538127182}" srcOrd="4" destOrd="0" parTransId="{91B73AFC-634A-40E3-B434-5CE1FC4E688C}" sibTransId="{72217437-7FA4-4041-BF76-D00A81C0E96F}"/>
    <dgm:cxn modelId="{8E6ABD25-E6E8-4823-B410-A8ED3B5820E0}" type="presOf" srcId="{80D20D9A-0589-401F-98E5-91C269602C77}" destId="{189E92EB-A98A-4962-96C8-7CFF5FAC9BA8}" srcOrd="0" destOrd="0" presId="urn:microsoft.com/office/officeart/2005/8/layout/bProcess3"/>
    <dgm:cxn modelId="{C60765E8-A601-4842-BCAF-83C6AC6B4CF3}" type="presOf" srcId="{64629496-A2C9-45C3-A48E-CD655C72B3D1}" destId="{4AE237D1-2681-475F-9BFE-A96CCE6E48ED}" srcOrd="0" destOrd="0" presId="urn:microsoft.com/office/officeart/2005/8/layout/bProcess3"/>
    <dgm:cxn modelId="{41E84BE3-6C52-4EAA-B064-6AFABCADD7F8}" srcId="{FC39D728-7F82-4708-A872-D41C7A83CEBD}" destId="{8444D673-75D9-4007-8F67-4129569294A3}" srcOrd="7" destOrd="0" parTransId="{C758B100-739E-4E10-BA7D-05D688561A5C}" sibTransId="{E850D1AF-665F-4108-9D3B-8C41CD4F99BD}"/>
    <dgm:cxn modelId="{06609DFA-BDDC-4313-9D61-BFE4C3D2EB19}" srcId="{FC39D728-7F82-4708-A872-D41C7A83CEBD}" destId="{80D20D9A-0589-401F-98E5-91C269602C77}" srcOrd="3" destOrd="0" parTransId="{56C5408B-915E-427D-AF8B-8FE7FDE30000}" sibTransId="{AB98733C-5FE3-4D81-A1F6-D4E102370F3F}"/>
    <dgm:cxn modelId="{62E05191-5170-4396-B3F6-4DFEB9E51DFB}" type="presOf" srcId="{DFFBE591-D7FE-4B3B-B5AE-531B6AF42BF1}" destId="{82972F19-FDC7-4A06-A183-8AD418C9675F}" srcOrd="0" destOrd="0" presId="urn:microsoft.com/office/officeart/2005/8/layout/bProcess3"/>
    <dgm:cxn modelId="{8CA61B40-C844-4500-9D96-392C56C1B80D}" type="presOf" srcId="{72217437-7FA4-4041-BF76-D00A81C0E96F}" destId="{79137A4C-B611-4D08-B5E7-DF5CD80991A9}" srcOrd="1" destOrd="0" presId="urn:microsoft.com/office/officeart/2005/8/layout/bProcess3"/>
    <dgm:cxn modelId="{EC8670AA-262F-4566-834C-7155EAFB9CA4}" srcId="{FC39D728-7F82-4708-A872-D41C7A83CEBD}" destId="{DFFBE591-D7FE-4B3B-B5AE-531B6AF42BF1}" srcOrd="2" destOrd="0" parTransId="{5FE55B68-1A15-4B14-B713-FF9BCD63273D}" sibTransId="{07C06A2E-87C1-47B6-9930-D39C005D0D4D}"/>
    <dgm:cxn modelId="{F68C326D-6CF8-4941-8738-AA685EAAE95C}" type="presOf" srcId="{FC39D728-7F82-4708-A872-D41C7A83CEBD}" destId="{CC3A5ABF-28D6-45E4-B535-0402F1CC135C}" srcOrd="0" destOrd="0" presId="urn:microsoft.com/office/officeart/2005/8/layout/bProcess3"/>
    <dgm:cxn modelId="{21BE6BD0-6E8C-4327-8C01-5427A49363EA}" srcId="{FC39D728-7F82-4708-A872-D41C7A83CEBD}" destId="{AB0F5746-BAD4-4D64-8761-E62DBF1F7E25}" srcOrd="5" destOrd="0" parTransId="{5207E4AA-6159-4DC5-A724-77574EC5953D}" sibTransId="{5F2CF811-8BC2-4930-A53E-D4EBFA378126}"/>
    <dgm:cxn modelId="{EDD14F67-A1FE-4B64-94F7-C1F3B9466844}" type="presOf" srcId="{FD39A57A-E13A-452F-A2DD-5309DBD73D5C}" destId="{BA9E5259-CB5A-414D-A59B-548202D411FA}" srcOrd="0" destOrd="0" presId="urn:microsoft.com/office/officeart/2005/8/layout/bProcess3"/>
    <dgm:cxn modelId="{AD2F3135-DF64-429B-BE99-74D0883B4765}" type="presOf" srcId="{07C06A2E-87C1-47B6-9930-D39C005D0D4D}" destId="{8D94B532-1400-4B7E-B7C4-CBE797987A57}" srcOrd="0" destOrd="0" presId="urn:microsoft.com/office/officeart/2005/8/layout/bProcess3"/>
    <dgm:cxn modelId="{6CBA9566-A6E8-4249-A8CD-C9A572CC779D}" type="presOf" srcId="{8444D673-75D9-4007-8F67-4129569294A3}" destId="{7EF81040-88DB-48F7-BA06-ED91FB13E3C9}" srcOrd="0" destOrd="0" presId="urn:microsoft.com/office/officeart/2005/8/layout/bProcess3"/>
    <dgm:cxn modelId="{7A5265F9-6C6C-486B-A16D-546BF4541AB9}" srcId="{FC39D728-7F82-4708-A872-D41C7A83CEBD}" destId="{11103EAA-36B6-41F6-BE60-8474A305C534}" srcOrd="8" destOrd="0" parTransId="{F1A6D27C-4588-491C-A6DE-DC1849DEE6BB}" sibTransId="{73873B90-3E77-428C-91C9-192666596348}"/>
    <dgm:cxn modelId="{08021B82-DDE5-44F5-B4FF-61AF7D9E1F7B}" type="presOf" srcId="{73873B90-3E77-428C-91C9-192666596348}" destId="{91829CDE-8DFD-4200-95B9-3CB86E26ED85}" srcOrd="1" destOrd="0" presId="urn:microsoft.com/office/officeart/2005/8/layout/bProcess3"/>
    <dgm:cxn modelId="{DA6F8C59-3BAF-401A-86FA-FD17549549F3}" type="presOf" srcId="{992282F4-AD98-429F-9185-A86880B4F9A1}" destId="{6B8898D3-17C8-4755-AABB-DFB8E4627787}" srcOrd="0" destOrd="0" presId="urn:microsoft.com/office/officeart/2005/8/layout/bProcess3"/>
    <dgm:cxn modelId="{AA43F57C-C854-469F-AC88-00737810A9EC}" type="presOf" srcId="{AB0F5746-BAD4-4D64-8761-E62DBF1F7E25}" destId="{E8F7877D-CA39-4CBF-A992-4741F4AAB65C}" srcOrd="0" destOrd="0" presId="urn:microsoft.com/office/officeart/2005/8/layout/bProcess3"/>
    <dgm:cxn modelId="{7DCF1EC7-1AF3-4FAF-82A8-A1E0F97C969F}" type="presOf" srcId="{E850D1AF-665F-4108-9D3B-8C41CD4F99BD}" destId="{07CC8176-65BA-40E0-9A03-2E621ED139D5}" srcOrd="0" destOrd="0" presId="urn:microsoft.com/office/officeart/2005/8/layout/bProcess3"/>
    <dgm:cxn modelId="{BE266468-F764-49E7-8D20-A6BA9F135AE2}" type="presOf" srcId="{5F2CF811-8BC2-4930-A53E-D4EBFA378126}" destId="{02C39D6D-81FB-420A-843E-35D9D64A347F}" srcOrd="0" destOrd="0" presId="urn:microsoft.com/office/officeart/2005/8/layout/bProcess3"/>
    <dgm:cxn modelId="{CBC17EB6-098C-4F4E-AB2B-DF136ECAD8E4}" type="presOf" srcId="{AB98733C-5FE3-4D81-A1F6-D4E102370F3F}" destId="{AC42B6B4-75C2-4E48-B3D4-D802A756D7C1}" srcOrd="0" destOrd="0" presId="urn:microsoft.com/office/officeart/2005/8/layout/bProcess3"/>
    <dgm:cxn modelId="{BD35814F-6F52-4DE0-8B33-B2D019C6D704}" type="presOf" srcId="{5F2CF811-8BC2-4930-A53E-D4EBFA378126}" destId="{1B83B45F-7877-426D-A2BC-45C013EE47A4}" srcOrd="1" destOrd="0" presId="urn:microsoft.com/office/officeart/2005/8/layout/bProcess3"/>
    <dgm:cxn modelId="{0A0684B9-A7CF-469C-8F3B-858780033F42}" srcId="{FC39D728-7F82-4708-A872-D41C7A83CEBD}" destId="{79AD15F8-31DE-4AB9-A201-34068C54DFFF}" srcOrd="1" destOrd="0" parTransId="{6110FD7B-8DC1-407E-8BAA-7194F3E26A7D}" sibTransId="{64629496-A2C9-45C3-A48E-CD655C72B3D1}"/>
    <dgm:cxn modelId="{E2748B40-F18A-4CC3-9E74-8C28C746BD15}" type="presParOf" srcId="{CC3A5ABF-28D6-45E4-B535-0402F1CC135C}" destId="{BA9E5259-CB5A-414D-A59B-548202D411FA}" srcOrd="0" destOrd="0" presId="urn:microsoft.com/office/officeart/2005/8/layout/bProcess3"/>
    <dgm:cxn modelId="{CE8B3932-3786-41AF-AF3C-CC55F1BCA348}" type="presParOf" srcId="{CC3A5ABF-28D6-45E4-B535-0402F1CC135C}" destId="{E1F132A6-CD95-4633-B368-BE55D5E7B951}" srcOrd="1" destOrd="0" presId="urn:microsoft.com/office/officeart/2005/8/layout/bProcess3"/>
    <dgm:cxn modelId="{EA94D75B-8398-4565-932B-A27587EFABC0}" type="presParOf" srcId="{E1F132A6-CD95-4633-B368-BE55D5E7B951}" destId="{C81B1A30-CFD6-4ED8-9B57-B84B25FFA244}" srcOrd="0" destOrd="0" presId="urn:microsoft.com/office/officeart/2005/8/layout/bProcess3"/>
    <dgm:cxn modelId="{8935F7F2-3423-49B7-BBD4-891DB38B006B}" type="presParOf" srcId="{CC3A5ABF-28D6-45E4-B535-0402F1CC135C}" destId="{25B817E7-5A3D-403C-822F-B259727AFF79}" srcOrd="2" destOrd="0" presId="urn:microsoft.com/office/officeart/2005/8/layout/bProcess3"/>
    <dgm:cxn modelId="{A38B452A-C0E4-48C4-988F-D7DFF06FB8AC}" type="presParOf" srcId="{CC3A5ABF-28D6-45E4-B535-0402F1CC135C}" destId="{4AE237D1-2681-475F-9BFE-A96CCE6E48ED}" srcOrd="3" destOrd="0" presId="urn:microsoft.com/office/officeart/2005/8/layout/bProcess3"/>
    <dgm:cxn modelId="{ACAA9E1A-E2CA-40FB-971B-970C05DEBCCA}" type="presParOf" srcId="{4AE237D1-2681-475F-9BFE-A96CCE6E48ED}" destId="{DD0E0F61-2A32-4E11-8950-8520E4D72C2F}" srcOrd="0" destOrd="0" presId="urn:microsoft.com/office/officeart/2005/8/layout/bProcess3"/>
    <dgm:cxn modelId="{C4613558-C18C-4DA4-A2FF-0E8688E0F82F}" type="presParOf" srcId="{CC3A5ABF-28D6-45E4-B535-0402F1CC135C}" destId="{82972F19-FDC7-4A06-A183-8AD418C9675F}" srcOrd="4" destOrd="0" presId="urn:microsoft.com/office/officeart/2005/8/layout/bProcess3"/>
    <dgm:cxn modelId="{3392FC43-FD4F-4817-A34A-693B9C1F2EDF}" type="presParOf" srcId="{CC3A5ABF-28D6-45E4-B535-0402F1CC135C}" destId="{8D94B532-1400-4B7E-B7C4-CBE797987A57}" srcOrd="5" destOrd="0" presId="urn:microsoft.com/office/officeart/2005/8/layout/bProcess3"/>
    <dgm:cxn modelId="{760730BE-A352-41B2-9929-BF59255E966A}" type="presParOf" srcId="{8D94B532-1400-4B7E-B7C4-CBE797987A57}" destId="{CA14A1A3-F872-4281-93A5-65A4FE7AB64E}" srcOrd="0" destOrd="0" presId="urn:microsoft.com/office/officeart/2005/8/layout/bProcess3"/>
    <dgm:cxn modelId="{62AEDF91-BAD6-4C37-B6D0-7DEC3A72A049}" type="presParOf" srcId="{CC3A5ABF-28D6-45E4-B535-0402F1CC135C}" destId="{189E92EB-A98A-4962-96C8-7CFF5FAC9BA8}" srcOrd="6" destOrd="0" presId="urn:microsoft.com/office/officeart/2005/8/layout/bProcess3"/>
    <dgm:cxn modelId="{0B84C7AC-098B-4712-BE50-37991E74FB10}" type="presParOf" srcId="{CC3A5ABF-28D6-45E4-B535-0402F1CC135C}" destId="{AC42B6B4-75C2-4E48-B3D4-D802A756D7C1}" srcOrd="7" destOrd="0" presId="urn:microsoft.com/office/officeart/2005/8/layout/bProcess3"/>
    <dgm:cxn modelId="{3813635E-D80A-4406-8067-594E61E5B5FF}" type="presParOf" srcId="{AC42B6B4-75C2-4E48-B3D4-D802A756D7C1}" destId="{A740868F-49FF-4A11-9475-58FA34EDFAB9}" srcOrd="0" destOrd="0" presId="urn:microsoft.com/office/officeart/2005/8/layout/bProcess3"/>
    <dgm:cxn modelId="{53A3097D-9747-4490-AB7B-C660F95EB8F0}" type="presParOf" srcId="{CC3A5ABF-28D6-45E4-B535-0402F1CC135C}" destId="{E01D758E-D7AF-445B-81F0-1B081E5F15D3}" srcOrd="8" destOrd="0" presId="urn:microsoft.com/office/officeart/2005/8/layout/bProcess3"/>
    <dgm:cxn modelId="{05177F66-3AF0-44AA-B854-E5A687E42B87}" type="presParOf" srcId="{CC3A5ABF-28D6-45E4-B535-0402F1CC135C}" destId="{8B79B888-1497-42EE-BFFF-54165689EF2E}" srcOrd="9" destOrd="0" presId="urn:microsoft.com/office/officeart/2005/8/layout/bProcess3"/>
    <dgm:cxn modelId="{57C6C03D-665F-45DA-9749-A13F309134A3}" type="presParOf" srcId="{8B79B888-1497-42EE-BFFF-54165689EF2E}" destId="{79137A4C-B611-4D08-B5E7-DF5CD80991A9}" srcOrd="0" destOrd="0" presId="urn:microsoft.com/office/officeart/2005/8/layout/bProcess3"/>
    <dgm:cxn modelId="{A70738AD-E729-4285-A978-9D4026C53563}" type="presParOf" srcId="{CC3A5ABF-28D6-45E4-B535-0402F1CC135C}" destId="{E8F7877D-CA39-4CBF-A992-4741F4AAB65C}" srcOrd="10" destOrd="0" presId="urn:microsoft.com/office/officeart/2005/8/layout/bProcess3"/>
    <dgm:cxn modelId="{8FFE5EF1-5A78-4812-B27E-70D4A9CB5BD1}" type="presParOf" srcId="{CC3A5ABF-28D6-45E4-B535-0402F1CC135C}" destId="{02C39D6D-81FB-420A-843E-35D9D64A347F}" srcOrd="11" destOrd="0" presId="urn:microsoft.com/office/officeart/2005/8/layout/bProcess3"/>
    <dgm:cxn modelId="{BF072CE6-8FBB-460A-91E7-904B906DA1ED}" type="presParOf" srcId="{02C39D6D-81FB-420A-843E-35D9D64A347F}" destId="{1B83B45F-7877-426D-A2BC-45C013EE47A4}" srcOrd="0" destOrd="0" presId="urn:microsoft.com/office/officeart/2005/8/layout/bProcess3"/>
    <dgm:cxn modelId="{5E8820DA-9BFF-4490-8FBD-BF59725FF39C}" type="presParOf" srcId="{CC3A5ABF-28D6-45E4-B535-0402F1CC135C}" destId="{F749E225-D257-4F7D-AA49-F19C2AD25EE5}" srcOrd="12" destOrd="0" presId="urn:microsoft.com/office/officeart/2005/8/layout/bProcess3"/>
    <dgm:cxn modelId="{26858975-B597-45B9-8F9F-D391C926386E}" type="presParOf" srcId="{CC3A5ABF-28D6-45E4-B535-0402F1CC135C}" destId="{81166F2A-E121-4429-99D2-004E47AFC792}" srcOrd="13" destOrd="0" presId="urn:microsoft.com/office/officeart/2005/8/layout/bProcess3"/>
    <dgm:cxn modelId="{F5571D3F-9689-4F9D-B09A-E807D0AE229E}" type="presParOf" srcId="{81166F2A-E121-4429-99D2-004E47AFC792}" destId="{0BACB1CF-C244-4084-AC39-0EBF6679AEC3}" srcOrd="0" destOrd="0" presId="urn:microsoft.com/office/officeart/2005/8/layout/bProcess3"/>
    <dgm:cxn modelId="{717911D8-225A-4DFA-94EA-6EE25234D9DC}" type="presParOf" srcId="{CC3A5ABF-28D6-45E4-B535-0402F1CC135C}" destId="{7EF81040-88DB-48F7-BA06-ED91FB13E3C9}" srcOrd="14" destOrd="0" presId="urn:microsoft.com/office/officeart/2005/8/layout/bProcess3"/>
    <dgm:cxn modelId="{8665E0C1-C469-4B54-8280-E5BEDBD792C0}" type="presParOf" srcId="{CC3A5ABF-28D6-45E4-B535-0402F1CC135C}" destId="{07CC8176-65BA-40E0-9A03-2E621ED139D5}" srcOrd="15" destOrd="0" presId="urn:microsoft.com/office/officeart/2005/8/layout/bProcess3"/>
    <dgm:cxn modelId="{E3A33F3A-F8FE-4838-BC6B-76805792F63A}" type="presParOf" srcId="{07CC8176-65BA-40E0-9A03-2E621ED139D5}" destId="{94546096-CA41-4DB9-845F-80DAB2447B06}" srcOrd="0" destOrd="0" presId="urn:microsoft.com/office/officeart/2005/8/layout/bProcess3"/>
    <dgm:cxn modelId="{134DB497-73DE-47BE-AE59-804151F81529}" type="presParOf" srcId="{CC3A5ABF-28D6-45E4-B535-0402F1CC135C}" destId="{86D0E04C-BD7A-4136-8350-D56E2D8480EA}" srcOrd="16" destOrd="0" presId="urn:microsoft.com/office/officeart/2005/8/layout/bProcess3"/>
    <dgm:cxn modelId="{3A9A397A-21DA-482D-A2D8-EAF1FE25C5D0}" type="presParOf" srcId="{CC3A5ABF-28D6-45E4-B535-0402F1CC135C}" destId="{58D48152-3C6A-4059-8EE7-D49A107F89F1}" srcOrd="17" destOrd="0" presId="urn:microsoft.com/office/officeart/2005/8/layout/bProcess3"/>
    <dgm:cxn modelId="{0D43AEED-A881-451A-B0C2-2254E4047FF1}" type="presParOf" srcId="{58D48152-3C6A-4059-8EE7-D49A107F89F1}" destId="{91829CDE-8DFD-4200-95B9-3CB86E26ED85}" srcOrd="0" destOrd="0" presId="urn:microsoft.com/office/officeart/2005/8/layout/bProcess3"/>
    <dgm:cxn modelId="{C3BF8F4D-8CEE-4FDC-A33C-CFBC6ADEB63D}" type="presParOf" srcId="{CC3A5ABF-28D6-45E4-B535-0402F1CC135C}" destId="{6B8898D3-17C8-4755-AABB-DFB8E4627787}" srcOrd="1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78C24-3736-4137-A787-FF291F423FF5}">
      <dsp:nvSpPr>
        <dsp:cNvPr id="0" name=""/>
        <dsp:cNvSpPr/>
      </dsp:nvSpPr>
      <dsp:spPr>
        <a:xfrm>
          <a:off x="3744128" y="344193"/>
          <a:ext cx="5833223" cy="5111567"/>
        </a:xfrm>
        <a:prstGeom prst="blockArc">
          <a:avLst>
            <a:gd name="adj1" fmla="val 12600000"/>
            <a:gd name="adj2" fmla="val 16200000"/>
            <a:gd name="adj3" fmla="val 452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F2741D8-2600-4278-8F4C-16C0317C04B2}">
      <dsp:nvSpPr>
        <dsp:cNvPr id="0" name=""/>
        <dsp:cNvSpPr/>
      </dsp:nvSpPr>
      <dsp:spPr>
        <a:xfrm>
          <a:off x="3744128" y="344193"/>
          <a:ext cx="5833223" cy="5111567"/>
        </a:xfrm>
        <a:prstGeom prst="blockArc">
          <a:avLst>
            <a:gd name="adj1" fmla="val 9000000"/>
            <a:gd name="adj2" fmla="val 12600000"/>
            <a:gd name="adj3" fmla="val 452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E80599C-1BDE-4BBC-AD6E-7862D82EB64B}">
      <dsp:nvSpPr>
        <dsp:cNvPr id="0" name=""/>
        <dsp:cNvSpPr/>
      </dsp:nvSpPr>
      <dsp:spPr>
        <a:xfrm>
          <a:off x="3744185" y="344293"/>
          <a:ext cx="5833223" cy="5111567"/>
        </a:xfrm>
        <a:prstGeom prst="blockArc">
          <a:avLst>
            <a:gd name="adj1" fmla="val 5366939"/>
            <a:gd name="adj2" fmla="val 9000184"/>
            <a:gd name="adj3" fmla="val 452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62302F-877B-4015-86E7-CB3165C8AD2C}">
      <dsp:nvSpPr>
        <dsp:cNvPr id="0" name=""/>
        <dsp:cNvSpPr/>
      </dsp:nvSpPr>
      <dsp:spPr>
        <a:xfrm>
          <a:off x="3744070" y="344294"/>
          <a:ext cx="5833223" cy="5111567"/>
        </a:xfrm>
        <a:prstGeom prst="blockArc">
          <a:avLst>
            <a:gd name="adj1" fmla="val 1799814"/>
            <a:gd name="adj2" fmla="val 5366754"/>
            <a:gd name="adj3" fmla="val 452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878C5E5-2AB8-4A87-A87B-6E0BCAE6C338}">
      <dsp:nvSpPr>
        <dsp:cNvPr id="0" name=""/>
        <dsp:cNvSpPr/>
      </dsp:nvSpPr>
      <dsp:spPr>
        <a:xfrm>
          <a:off x="3744128" y="344193"/>
          <a:ext cx="5833223" cy="5111567"/>
        </a:xfrm>
        <a:prstGeom prst="blockArc">
          <a:avLst>
            <a:gd name="adj1" fmla="val 19800000"/>
            <a:gd name="adj2" fmla="val 1800000"/>
            <a:gd name="adj3" fmla="val 452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009E42D-5847-4041-93B9-789C493B0815}">
      <dsp:nvSpPr>
        <dsp:cNvPr id="0" name=""/>
        <dsp:cNvSpPr/>
      </dsp:nvSpPr>
      <dsp:spPr>
        <a:xfrm>
          <a:off x="3744128" y="344193"/>
          <a:ext cx="5833223" cy="5111567"/>
        </a:xfrm>
        <a:prstGeom prst="blockArc">
          <a:avLst>
            <a:gd name="adj1" fmla="val 16200000"/>
            <a:gd name="adj2" fmla="val 19800000"/>
            <a:gd name="adj3" fmla="val 4527"/>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B50BB8E-22D7-4F12-9A64-BF5F8C3648CE}">
      <dsp:nvSpPr>
        <dsp:cNvPr id="0" name=""/>
        <dsp:cNvSpPr/>
      </dsp:nvSpPr>
      <dsp:spPr>
        <a:xfrm>
          <a:off x="5688626" y="2127542"/>
          <a:ext cx="1944226" cy="154486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Engagement</a:t>
          </a:r>
          <a:endParaRPr lang="en-GB" sz="1800" kern="1200" dirty="0"/>
        </a:p>
      </dsp:txBody>
      <dsp:txXfrm>
        <a:off x="5973351" y="2353783"/>
        <a:ext cx="1374776" cy="1092387"/>
      </dsp:txXfrm>
    </dsp:sp>
    <dsp:sp modelId="{F42A30B2-F290-49BB-AB8F-2AD3E1CDEEB0}">
      <dsp:nvSpPr>
        <dsp:cNvPr id="0" name=""/>
        <dsp:cNvSpPr/>
      </dsp:nvSpPr>
      <dsp:spPr>
        <a:xfrm>
          <a:off x="5743897" y="-55255"/>
          <a:ext cx="1833685" cy="160683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Meaningfulness</a:t>
          </a:r>
        </a:p>
        <a:p>
          <a:pPr lvl="0" algn="ctr" defTabSz="622300">
            <a:lnSpc>
              <a:spcPct val="90000"/>
            </a:lnSpc>
            <a:spcBef>
              <a:spcPct val="0"/>
            </a:spcBef>
            <a:spcAft>
              <a:spcPct val="35000"/>
            </a:spcAft>
          </a:pPr>
          <a:r>
            <a:rPr lang="en-GB" sz="1400" kern="1200" dirty="0" smtClean="0"/>
            <a:t>at</a:t>
          </a:r>
        </a:p>
        <a:p>
          <a:pPr lvl="0" algn="ctr" defTabSz="622300">
            <a:lnSpc>
              <a:spcPct val="90000"/>
            </a:lnSpc>
            <a:spcBef>
              <a:spcPct val="0"/>
            </a:spcBef>
            <a:spcAft>
              <a:spcPct val="35000"/>
            </a:spcAft>
          </a:pPr>
          <a:r>
            <a:rPr lang="en-GB" sz="1400" kern="1200" dirty="0" smtClean="0"/>
            <a:t>work</a:t>
          </a:r>
          <a:endParaRPr lang="en-GB" sz="1400" kern="1200" dirty="0"/>
        </a:p>
      </dsp:txBody>
      <dsp:txXfrm>
        <a:off x="6012434" y="180060"/>
        <a:ext cx="1296611" cy="1136201"/>
      </dsp:txXfrm>
    </dsp:sp>
    <dsp:sp modelId="{2362E78B-2431-402A-960D-3130CDFC6483}">
      <dsp:nvSpPr>
        <dsp:cNvPr id="0" name=""/>
        <dsp:cNvSpPr/>
      </dsp:nvSpPr>
      <dsp:spPr>
        <a:xfrm>
          <a:off x="7607426" y="1020653"/>
          <a:ext cx="1833685" cy="160683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Supportive work environment</a:t>
          </a:r>
          <a:endParaRPr lang="en-GB" sz="1400" kern="1200" dirty="0"/>
        </a:p>
      </dsp:txBody>
      <dsp:txXfrm>
        <a:off x="7875963" y="1255968"/>
        <a:ext cx="1296611" cy="1136201"/>
      </dsp:txXfrm>
    </dsp:sp>
    <dsp:sp modelId="{94135CC8-0715-4C81-8FC6-F2E9B1902AA9}">
      <dsp:nvSpPr>
        <dsp:cNvPr id="0" name=""/>
        <dsp:cNvSpPr/>
      </dsp:nvSpPr>
      <dsp:spPr>
        <a:xfrm>
          <a:off x="7607426" y="3172470"/>
          <a:ext cx="1833685" cy="160683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Senior management communication and vision</a:t>
          </a:r>
          <a:endParaRPr lang="en-GB" sz="1400" kern="1200" dirty="0"/>
        </a:p>
      </dsp:txBody>
      <dsp:txXfrm>
        <a:off x="7875963" y="3407785"/>
        <a:ext cx="1296611" cy="1136201"/>
      </dsp:txXfrm>
    </dsp:sp>
    <dsp:sp modelId="{00334292-D9FF-4D3E-9271-C1423523177E}">
      <dsp:nvSpPr>
        <dsp:cNvPr id="0" name=""/>
        <dsp:cNvSpPr/>
      </dsp:nvSpPr>
      <dsp:spPr>
        <a:xfrm>
          <a:off x="5760641" y="4359702"/>
          <a:ext cx="1841699" cy="138418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Line Management</a:t>
          </a:r>
          <a:endParaRPr lang="en-GB" sz="1400" kern="1200" dirty="0"/>
        </a:p>
      </dsp:txBody>
      <dsp:txXfrm>
        <a:off x="6030352" y="4562411"/>
        <a:ext cx="1302277" cy="978767"/>
      </dsp:txXfrm>
    </dsp:sp>
    <dsp:sp modelId="{E94763A6-819C-4976-9667-D50D480C1E2E}">
      <dsp:nvSpPr>
        <dsp:cNvPr id="0" name=""/>
        <dsp:cNvSpPr/>
      </dsp:nvSpPr>
      <dsp:spPr>
        <a:xfrm>
          <a:off x="3880368" y="3172470"/>
          <a:ext cx="1833685" cy="160683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Voice, being able to feed your views upwards</a:t>
          </a:r>
          <a:endParaRPr lang="en-GB" sz="1400" kern="1200" dirty="0"/>
        </a:p>
      </dsp:txBody>
      <dsp:txXfrm>
        <a:off x="4148905" y="3407785"/>
        <a:ext cx="1296611" cy="1136201"/>
      </dsp:txXfrm>
    </dsp:sp>
    <dsp:sp modelId="{636F0664-8356-4B63-94CB-3C7C212AE09C}">
      <dsp:nvSpPr>
        <dsp:cNvPr id="0" name=""/>
        <dsp:cNvSpPr/>
      </dsp:nvSpPr>
      <dsp:spPr>
        <a:xfrm>
          <a:off x="3880368" y="1020653"/>
          <a:ext cx="1833685" cy="1606831"/>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GB" sz="1400" kern="1200" dirty="0" smtClean="0"/>
            <a:t>Person-job fit</a:t>
          </a:r>
          <a:endParaRPr lang="en-GB" sz="1400" kern="1200" dirty="0"/>
        </a:p>
      </dsp:txBody>
      <dsp:txXfrm>
        <a:off x="4148905" y="1255968"/>
        <a:ext cx="1296611" cy="11362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F132A6-CD95-4633-B368-BE55D5E7B951}">
      <dsp:nvSpPr>
        <dsp:cNvPr id="0" name=""/>
        <dsp:cNvSpPr/>
      </dsp:nvSpPr>
      <dsp:spPr>
        <a:xfrm>
          <a:off x="2153101" y="494687"/>
          <a:ext cx="382732" cy="91440"/>
        </a:xfrm>
        <a:custGeom>
          <a:avLst/>
          <a:gdLst/>
          <a:ahLst/>
          <a:cxnLst/>
          <a:rect l="0" t="0" r="0" b="0"/>
          <a:pathLst>
            <a:path>
              <a:moveTo>
                <a:pt x="0" y="45720"/>
              </a:moveTo>
              <a:lnTo>
                <a:pt x="382732"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2334134" y="538340"/>
        <a:ext cx="20666" cy="4133"/>
      </dsp:txXfrm>
    </dsp:sp>
    <dsp:sp modelId="{BA9E5259-CB5A-414D-A59B-548202D411FA}">
      <dsp:nvSpPr>
        <dsp:cNvPr id="0" name=""/>
        <dsp:cNvSpPr/>
      </dsp:nvSpPr>
      <dsp:spPr>
        <a:xfrm>
          <a:off x="357801" y="1277"/>
          <a:ext cx="1797099" cy="1078259"/>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Philosophy, purpose and culture</a:t>
          </a:r>
          <a:endParaRPr lang="en-GB" sz="1600" kern="1200" dirty="0"/>
        </a:p>
      </dsp:txBody>
      <dsp:txXfrm>
        <a:off x="357801" y="1277"/>
        <a:ext cx="1797099" cy="1078259"/>
      </dsp:txXfrm>
    </dsp:sp>
    <dsp:sp modelId="{4AE237D1-2681-475F-9BFE-A96CCE6E48ED}">
      <dsp:nvSpPr>
        <dsp:cNvPr id="0" name=""/>
        <dsp:cNvSpPr/>
      </dsp:nvSpPr>
      <dsp:spPr>
        <a:xfrm>
          <a:off x="4363533" y="494687"/>
          <a:ext cx="382732" cy="91440"/>
        </a:xfrm>
        <a:custGeom>
          <a:avLst/>
          <a:gdLst/>
          <a:ahLst/>
          <a:cxnLst/>
          <a:rect l="0" t="0" r="0" b="0"/>
          <a:pathLst>
            <a:path>
              <a:moveTo>
                <a:pt x="0" y="45720"/>
              </a:moveTo>
              <a:lnTo>
                <a:pt x="382732" y="45720"/>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4544566" y="538340"/>
        <a:ext cx="20666" cy="4133"/>
      </dsp:txXfrm>
    </dsp:sp>
    <dsp:sp modelId="{25B817E7-5A3D-403C-822F-B259727AFF79}">
      <dsp:nvSpPr>
        <dsp:cNvPr id="0" name=""/>
        <dsp:cNvSpPr/>
      </dsp:nvSpPr>
      <dsp:spPr>
        <a:xfrm>
          <a:off x="2568233" y="1277"/>
          <a:ext cx="1797099" cy="1078259"/>
        </a:xfrm>
        <a:prstGeom prst="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Make goal-setting agile, local and meaningful</a:t>
          </a:r>
          <a:endParaRPr lang="en-GB" sz="1600" kern="1200" dirty="0"/>
        </a:p>
      </dsp:txBody>
      <dsp:txXfrm>
        <a:off x="2568233" y="1277"/>
        <a:ext cx="1797099" cy="1078259"/>
      </dsp:txXfrm>
    </dsp:sp>
    <dsp:sp modelId="{8D94B532-1400-4B7E-B7C4-CBE797987A57}">
      <dsp:nvSpPr>
        <dsp:cNvPr id="0" name=""/>
        <dsp:cNvSpPr/>
      </dsp:nvSpPr>
      <dsp:spPr>
        <a:xfrm>
          <a:off x="6573966" y="494687"/>
          <a:ext cx="382732" cy="91440"/>
        </a:xfrm>
        <a:custGeom>
          <a:avLst/>
          <a:gdLst/>
          <a:ahLst/>
          <a:cxnLst/>
          <a:rect l="0" t="0" r="0" b="0"/>
          <a:pathLst>
            <a:path>
              <a:moveTo>
                <a:pt x="0" y="45720"/>
              </a:moveTo>
              <a:lnTo>
                <a:pt x="382732" y="45720"/>
              </a:lnTo>
            </a:path>
          </a:pathLst>
        </a:custGeom>
        <a:noFill/>
        <a:ln w="127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6754999" y="538340"/>
        <a:ext cx="20666" cy="4133"/>
      </dsp:txXfrm>
    </dsp:sp>
    <dsp:sp modelId="{82972F19-FDC7-4A06-A183-8AD418C9675F}">
      <dsp:nvSpPr>
        <dsp:cNvPr id="0" name=""/>
        <dsp:cNvSpPr/>
      </dsp:nvSpPr>
      <dsp:spPr>
        <a:xfrm>
          <a:off x="4778666" y="1277"/>
          <a:ext cx="1797099" cy="1078259"/>
        </a:xfrm>
        <a:prstGeom prst="rect">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Use check-ins instead of annual review</a:t>
          </a:r>
          <a:endParaRPr lang="en-GB" sz="1600" kern="1200" dirty="0"/>
        </a:p>
      </dsp:txBody>
      <dsp:txXfrm>
        <a:off x="4778666" y="1277"/>
        <a:ext cx="1797099" cy="1078259"/>
      </dsp:txXfrm>
    </dsp:sp>
    <dsp:sp modelId="{AC42B6B4-75C2-4E48-B3D4-D802A756D7C1}">
      <dsp:nvSpPr>
        <dsp:cNvPr id="0" name=""/>
        <dsp:cNvSpPr/>
      </dsp:nvSpPr>
      <dsp:spPr>
        <a:xfrm>
          <a:off x="1256351" y="1077737"/>
          <a:ext cx="6631297" cy="382732"/>
        </a:xfrm>
        <a:custGeom>
          <a:avLst/>
          <a:gdLst/>
          <a:ahLst/>
          <a:cxnLst/>
          <a:rect l="0" t="0" r="0" b="0"/>
          <a:pathLst>
            <a:path>
              <a:moveTo>
                <a:pt x="6631297" y="0"/>
              </a:moveTo>
              <a:lnTo>
                <a:pt x="6631297" y="208466"/>
              </a:lnTo>
              <a:lnTo>
                <a:pt x="0" y="208466"/>
              </a:lnTo>
              <a:lnTo>
                <a:pt x="0" y="382732"/>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4405895" y="1267036"/>
        <a:ext cx="332208" cy="4133"/>
      </dsp:txXfrm>
    </dsp:sp>
    <dsp:sp modelId="{189E92EB-A98A-4962-96C8-7CFF5FAC9BA8}">
      <dsp:nvSpPr>
        <dsp:cNvPr id="0" name=""/>
        <dsp:cNvSpPr/>
      </dsp:nvSpPr>
      <dsp:spPr>
        <a:xfrm>
          <a:off x="6989098" y="1277"/>
          <a:ext cx="1797099" cy="1078259"/>
        </a:xfrm>
        <a:prstGeom prst="rect">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Reduce impact of ratings (or eliminate)</a:t>
          </a:r>
          <a:endParaRPr lang="en-GB" sz="1600" kern="1200" dirty="0"/>
        </a:p>
      </dsp:txBody>
      <dsp:txXfrm>
        <a:off x="6989098" y="1277"/>
        <a:ext cx="1797099" cy="1078259"/>
      </dsp:txXfrm>
    </dsp:sp>
    <dsp:sp modelId="{8B79B888-1497-42EE-BFFF-54165689EF2E}">
      <dsp:nvSpPr>
        <dsp:cNvPr id="0" name=""/>
        <dsp:cNvSpPr/>
      </dsp:nvSpPr>
      <dsp:spPr>
        <a:xfrm>
          <a:off x="2153101" y="1986280"/>
          <a:ext cx="382732" cy="91440"/>
        </a:xfrm>
        <a:custGeom>
          <a:avLst/>
          <a:gdLst/>
          <a:ahLst/>
          <a:cxnLst/>
          <a:rect l="0" t="0" r="0" b="0"/>
          <a:pathLst>
            <a:path>
              <a:moveTo>
                <a:pt x="0" y="45720"/>
              </a:moveTo>
              <a:lnTo>
                <a:pt x="382732" y="45720"/>
              </a:lnTo>
            </a:path>
          </a:pathLst>
        </a:custGeom>
        <a:noFill/>
        <a:ln w="12700"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2334134" y="2029933"/>
        <a:ext cx="20666" cy="4133"/>
      </dsp:txXfrm>
    </dsp:sp>
    <dsp:sp modelId="{E01D758E-D7AF-445B-81F0-1B081E5F15D3}">
      <dsp:nvSpPr>
        <dsp:cNvPr id="0" name=""/>
        <dsp:cNvSpPr/>
      </dsp:nvSpPr>
      <dsp:spPr>
        <a:xfrm>
          <a:off x="357801" y="1492870"/>
          <a:ext cx="1797099" cy="1078259"/>
        </a:xfrm>
        <a:prstGeom prst="rect">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Focus on coaching &amp; development</a:t>
          </a:r>
          <a:endParaRPr lang="en-GB" sz="1600" kern="1200" dirty="0"/>
        </a:p>
      </dsp:txBody>
      <dsp:txXfrm>
        <a:off x="357801" y="1492870"/>
        <a:ext cx="1797099" cy="1078259"/>
      </dsp:txXfrm>
    </dsp:sp>
    <dsp:sp modelId="{02C39D6D-81FB-420A-843E-35D9D64A347F}">
      <dsp:nvSpPr>
        <dsp:cNvPr id="0" name=""/>
        <dsp:cNvSpPr/>
      </dsp:nvSpPr>
      <dsp:spPr>
        <a:xfrm>
          <a:off x="4363533" y="1986280"/>
          <a:ext cx="382732" cy="91440"/>
        </a:xfrm>
        <a:custGeom>
          <a:avLst/>
          <a:gdLst/>
          <a:ahLst/>
          <a:cxnLst/>
          <a:rect l="0" t="0" r="0" b="0"/>
          <a:pathLst>
            <a:path>
              <a:moveTo>
                <a:pt x="0" y="45720"/>
              </a:moveTo>
              <a:lnTo>
                <a:pt x="382732"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4544566" y="2029933"/>
        <a:ext cx="20666" cy="4133"/>
      </dsp:txXfrm>
    </dsp:sp>
    <dsp:sp modelId="{E8F7877D-CA39-4CBF-A992-4741F4AAB65C}">
      <dsp:nvSpPr>
        <dsp:cNvPr id="0" name=""/>
        <dsp:cNvSpPr/>
      </dsp:nvSpPr>
      <dsp:spPr>
        <a:xfrm>
          <a:off x="2568233" y="1492870"/>
          <a:ext cx="1797099" cy="1078259"/>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Redesign compensation packages</a:t>
          </a:r>
          <a:endParaRPr lang="en-GB" sz="1600" kern="1200" dirty="0"/>
        </a:p>
      </dsp:txBody>
      <dsp:txXfrm>
        <a:off x="2568233" y="1492870"/>
        <a:ext cx="1797099" cy="1078259"/>
      </dsp:txXfrm>
    </dsp:sp>
    <dsp:sp modelId="{81166F2A-E121-4429-99D2-004E47AFC792}">
      <dsp:nvSpPr>
        <dsp:cNvPr id="0" name=""/>
        <dsp:cNvSpPr/>
      </dsp:nvSpPr>
      <dsp:spPr>
        <a:xfrm>
          <a:off x="6573966" y="1986280"/>
          <a:ext cx="382732" cy="91440"/>
        </a:xfrm>
        <a:custGeom>
          <a:avLst/>
          <a:gdLst/>
          <a:ahLst/>
          <a:cxnLst/>
          <a:rect l="0" t="0" r="0" b="0"/>
          <a:pathLst>
            <a:path>
              <a:moveTo>
                <a:pt x="0" y="45720"/>
              </a:moveTo>
              <a:lnTo>
                <a:pt x="382732" y="45720"/>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6754999" y="2029933"/>
        <a:ext cx="20666" cy="4133"/>
      </dsp:txXfrm>
    </dsp:sp>
    <dsp:sp modelId="{F749E225-D257-4F7D-AA49-F19C2AD25EE5}">
      <dsp:nvSpPr>
        <dsp:cNvPr id="0" name=""/>
        <dsp:cNvSpPr/>
      </dsp:nvSpPr>
      <dsp:spPr>
        <a:xfrm>
          <a:off x="4778666" y="1492870"/>
          <a:ext cx="1797099" cy="1078259"/>
        </a:xfrm>
        <a:prstGeom prst="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Create a culture of recognition</a:t>
          </a:r>
          <a:endParaRPr lang="en-GB" sz="1600" kern="1200" dirty="0"/>
        </a:p>
      </dsp:txBody>
      <dsp:txXfrm>
        <a:off x="4778666" y="1492870"/>
        <a:ext cx="1797099" cy="1078259"/>
      </dsp:txXfrm>
    </dsp:sp>
    <dsp:sp modelId="{07CC8176-65BA-40E0-9A03-2E621ED139D5}">
      <dsp:nvSpPr>
        <dsp:cNvPr id="0" name=""/>
        <dsp:cNvSpPr/>
      </dsp:nvSpPr>
      <dsp:spPr>
        <a:xfrm>
          <a:off x="1256351" y="2569329"/>
          <a:ext cx="6631297" cy="382732"/>
        </a:xfrm>
        <a:custGeom>
          <a:avLst/>
          <a:gdLst/>
          <a:ahLst/>
          <a:cxnLst/>
          <a:rect l="0" t="0" r="0" b="0"/>
          <a:pathLst>
            <a:path>
              <a:moveTo>
                <a:pt x="6631297" y="0"/>
              </a:moveTo>
              <a:lnTo>
                <a:pt x="6631297" y="208466"/>
              </a:lnTo>
              <a:lnTo>
                <a:pt x="0" y="208466"/>
              </a:lnTo>
              <a:lnTo>
                <a:pt x="0" y="382732"/>
              </a:lnTo>
            </a:path>
          </a:pathLst>
        </a:custGeom>
        <a:noFill/>
        <a:ln w="127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4405895" y="2758629"/>
        <a:ext cx="332208" cy="4133"/>
      </dsp:txXfrm>
    </dsp:sp>
    <dsp:sp modelId="{7EF81040-88DB-48F7-BA06-ED91FB13E3C9}">
      <dsp:nvSpPr>
        <dsp:cNvPr id="0" name=""/>
        <dsp:cNvSpPr/>
      </dsp:nvSpPr>
      <dsp:spPr>
        <a:xfrm>
          <a:off x="6989098" y="1492870"/>
          <a:ext cx="1797099" cy="1078259"/>
        </a:xfrm>
        <a:prstGeom prst="rect">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Eliminate steps and simplify</a:t>
          </a:r>
          <a:endParaRPr lang="en-GB" sz="1600" kern="1200" dirty="0"/>
        </a:p>
      </dsp:txBody>
      <dsp:txXfrm>
        <a:off x="6989098" y="1492870"/>
        <a:ext cx="1797099" cy="1078259"/>
      </dsp:txXfrm>
    </dsp:sp>
    <dsp:sp modelId="{58D48152-3C6A-4059-8EE7-D49A107F89F1}">
      <dsp:nvSpPr>
        <dsp:cNvPr id="0" name=""/>
        <dsp:cNvSpPr/>
      </dsp:nvSpPr>
      <dsp:spPr>
        <a:xfrm>
          <a:off x="2153101" y="3477872"/>
          <a:ext cx="382732" cy="91440"/>
        </a:xfrm>
        <a:custGeom>
          <a:avLst/>
          <a:gdLst/>
          <a:ahLst/>
          <a:cxnLst/>
          <a:rect l="0" t="0" r="0" b="0"/>
          <a:pathLst>
            <a:path>
              <a:moveTo>
                <a:pt x="0" y="45720"/>
              </a:moveTo>
              <a:lnTo>
                <a:pt x="382732" y="45720"/>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2334134" y="3521526"/>
        <a:ext cx="20666" cy="4133"/>
      </dsp:txXfrm>
    </dsp:sp>
    <dsp:sp modelId="{86D0E04C-BD7A-4136-8350-D56E2D8480EA}">
      <dsp:nvSpPr>
        <dsp:cNvPr id="0" name=""/>
        <dsp:cNvSpPr/>
      </dsp:nvSpPr>
      <dsp:spPr>
        <a:xfrm>
          <a:off x="357801" y="2984462"/>
          <a:ext cx="1797099" cy="1078259"/>
        </a:xfrm>
        <a:prstGeom prst="rect">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Use metrics and measurement aggressively</a:t>
          </a:r>
          <a:endParaRPr lang="en-GB" sz="1600" kern="1200" dirty="0"/>
        </a:p>
      </dsp:txBody>
      <dsp:txXfrm>
        <a:off x="357801" y="2984462"/>
        <a:ext cx="1797099" cy="1078259"/>
      </dsp:txXfrm>
    </dsp:sp>
    <dsp:sp modelId="{6B8898D3-17C8-4755-AABB-DFB8E4627787}">
      <dsp:nvSpPr>
        <dsp:cNvPr id="0" name=""/>
        <dsp:cNvSpPr/>
      </dsp:nvSpPr>
      <dsp:spPr>
        <a:xfrm>
          <a:off x="2568233" y="2984462"/>
          <a:ext cx="1797099" cy="1078259"/>
        </a:xfrm>
        <a:prstGeom prst="rect">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Train and develop managers carefully </a:t>
          </a:r>
          <a:endParaRPr lang="en-GB" sz="1600" kern="1200" dirty="0"/>
        </a:p>
      </dsp:txBody>
      <dsp:txXfrm>
        <a:off x="2568233" y="2984462"/>
        <a:ext cx="1797099" cy="1078259"/>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0.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Introducing the Modern Workplace</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16/02/2018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Introducing the Modern Workplace</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16/02/2018</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283504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mtClean="0"/>
              <a:t>Lack of consensus around exact definition of employee engagement, shared understanding that it represents a step beyond job satisfaction, commitment or even motivation.  Engaged employees have an emotional attachment to their work and/or organisations which leads them to expend greater energy, work beyond contract, going the extra mile, discretionary effort.</a:t>
            </a:r>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EAC66D8-4694-4FB0-AA62-77FB73668F48}" type="slidenum">
              <a:rPr lang="en-GB" altLang="en-US">
                <a:latin typeface="Verdana" panose="020B0604030504040204" pitchFamily="34" charset="0"/>
              </a:rPr>
              <a:pPr eaLnBrk="1" hangingPunct="1">
                <a:spcBef>
                  <a:spcPct val="0"/>
                </a:spcBef>
              </a:pPr>
              <a:t>3</a:t>
            </a:fld>
            <a:endParaRPr lang="en-GB" altLang="en-US">
              <a:latin typeface="Verdana" panose="020B0604030504040204" pitchFamily="34" charset="0"/>
            </a:endParaRPr>
          </a:p>
        </p:txBody>
      </p:sp>
    </p:spTree>
    <p:extLst>
      <p:ext uri="{BB962C8B-B14F-4D97-AF65-F5344CB8AC3E}">
        <p14:creationId xmlns:p14="http://schemas.microsoft.com/office/powerpoint/2010/main" val="3028161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5</a:t>
            </a:fld>
            <a:endParaRPr lang="en-GB" altLang="en-US"/>
          </a:p>
        </p:txBody>
      </p:sp>
    </p:spTree>
    <p:extLst>
      <p:ext uri="{BB962C8B-B14F-4D97-AF65-F5344CB8AC3E}">
        <p14:creationId xmlns:p14="http://schemas.microsoft.com/office/powerpoint/2010/main" val="1994990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is the strength</a:t>
            </a:r>
            <a:r>
              <a:rPr lang="en-GB" baseline="0" dirty="0" smtClean="0"/>
              <a:t> on this definition?</a:t>
            </a:r>
          </a:p>
          <a:p>
            <a:r>
              <a:rPr lang="en-GB" dirty="0" smtClean="0"/>
              <a:t>Tangible</a:t>
            </a:r>
            <a:r>
              <a:rPr lang="en-GB" baseline="0" dirty="0" smtClean="0"/>
              <a:t> – there is a physical/</a:t>
            </a:r>
            <a:r>
              <a:rPr lang="en-GB" baseline="0" dirty="0" err="1" smtClean="0"/>
              <a:t>psy</a:t>
            </a:r>
            <a:r>
              <a:rPr lang="en-GB" baseline="0" dirty="0" smtClean="0"/>
              <a:t> state of being which can be measured.</a:t>
            </a:r>
          </a:p>
          <a:p>
            <a:r>
              <a:rPr lang="en-GB" baseline="0" dirty="0" smtClean="0"/>
              <a:t>What is the weakness?</a:t>
            </a:r>
          </a:p>
          <a:p>
            <a:r>
              <a:rPr lang="en-GB" baseline="0" dirty="0" smtClean="0"/>
              <a:t>It misses the aspect of awareness of business context – understanding the line of sight between job role and the purpose of the organisation.</a:t>
            </a:r>
          </a:p>
          <a:p>
            <a:endParaRPr lang="en-GB" dirty="0"/>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6</a:t>
            </a:fld>
            <a:endParaRPr lang="en-GB" altLang="en-US"/>
          </a:p>
        </p:txBody>
      </p:sp>
    </p:spTree>
    <p:extLst>
      <p:ext uri="{BB962C8B-B14F-4D97-AF65-F5344CB8AC3E}">
        <p14:creationId xmlns:p14="http://schemas.microsoft.com/office/powerpoint/2010/main" val="3473574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is it important that there should be a consistent definition for engagement?</a:t>
            </a:r>
          </a:p>
          <a:p>
            <a:endParaRPr lang="en-GB" dirty="0" smtClean="0"/>
          </a:p>
          <a:p>
            <a:r>
              <a:rPr lang="en-GB" dirty="0" smtClean="0"/>
              <a:t>Be able to make comparisons across</a:t>
            </a:r>
            <a:r>
              <a:rPr lang="en-GB" baseline="0" dirty="0" smtClean="0"/>
              <a:t> organisations as they are all measuring the same thing.</a:t>
            </a:r>
            <a:endParaRPr lang="en-GB" dirty="0"/>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7</a:t>
            </a:fld>
            <a:endParaRPr lang="en-GB" altLang="en-US"/>
          </a:p>
        </p:txBody>
      </p:sp>
    </p:spTree>
    <p:extLst>
      <p:ext uri="{BB962C8B-B14F-4D97-AF65-F5344CB8AC3E}">
        <p14:creationId xmlns:p14="http://schemas.microsoft.com/office/powerpoint/2010/main" val="209763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It is also important to note that employees can be engaged with different aspects of work. </a:t>
            </a:r>
          </a:p>
          <a:p>
            <a:r>
              <a:rPr lang="en-GB" baseline="0" dirty="0" smtClean="0"/>
              <a:t>Can we assume that they are engaged all of the time with something but not necessarily with what matters to their line manager of employer. </a:t>
            </a:r>
          </a:p>
          <a:p>
            <a:endParaRPr lang="en-GB" baseline="0" dirty="0" smtClean="0"/>
          </a:p>
          <a:p>
            <a:r>
              <a:rPr lang="en-GB" baseline="0" dirty="0" smtClean="0"/>
              <a:t>You might not be engaged with what I am saying, you might be more engaged with checking your Instagram!</a:t>
            </a:r>
          </a:p>
          <a:p>
            <a:endParaRPr lang="en-GB" baseline="0" dirty="0" smtClean="0"/>
          </a:p>
          <a:p>
            <a:r>
              <a:rPr lang="en-GB" baseline="0" dirty="0" smtClean="0"/>
              <a:t>Research has found that you can be engaged with certain aspects of the work but not necessarily with the organisation as a whole.</a:t>
            </a:r>
          </a:p>
          <a:p>
            <a:endParaRPr lang="en-GB" baseline="0" dirty="0" smtClean="0"/>
          </a:p>
          <a:p>
            <a:r>
              <a:rPr lang="en-GB" baseline="0" dirty="0" smtClean="0"/>
              <a:t>Think about your student experience?  How does this apply?</a:t>
            </a:r>
          </a:p>
          <a:p>
            <a:endParaRPr lang="en-GB" baseline="0" dirty="0" smtClean="0"/>
          </a:p>
          <a:p>
            <a:r>
              <a:rPr lang="en-GB" baseline="0" dirty="0" smtClean="0"/>
              <a:t>Are there modules that you felt more engaged with than others?  Why do you think that was?</a:t>
            </a:r>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8</a:t>
            </a:fld>
            <a:endParaRPr lang="en-GB"/>
          </a:p>
        </p:txBody>
      </p:sp>
    </p:spTree>
    <p:extLst>
      <p:ext uri="{BB962C8B-B14F-4D97-AF65-F5344CB8AC3E}">
        <p14:creationId xmlns:p14="http://schemas.microsoft.com/office/powerpoint/2010/main" val="39414227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9</a:t>
            </a:fld>
            <a:endParaRPr lang="en-GB" altLang="en-US"/>
          </a:p>
        </p:txBody>
      </p:sp>
    </p:spTree>
    <p:extLst>
      <p:ext uri="{BB962C8B-B14F-4D97-AF65-F5344CB8AC3E}">
        <p14:creationId xmlns:p14="http://schemas.microsoft.com/office/powerpoint/2010/main" val="663441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a:defRPr/>
            </a:pPr>
            <a:r>
              <a:rPr lang="en-GB" dirty="0" smtClean="0"/>
              <a:t>A great deal can be learnt from existing research on what drives employee engagement. For example, the 2009 MacLeod Review summarised four ‘enablers’ that should be fundamentals of any employee engagement strategy:</a:t>
            </a:r>
          </a:p>
          <a:p>
            <a:pPr marL="171450" indent="-171450">
              <a:buFont typeface="Arial" panose="020B0604020202020204" pitchFamily="34" charset="0"/>
              <a:buChar char="•"/>
              <a:defRPr/>
            </a:pPr>
            <a:r>
              <a:rPr lang="en-GB" dirty="0" smtClean="0"/>
              <a:t>Leadership that gives a ‘strong strategic narrative about the organisation, where it’s come from and where it’s going’.</a:t>
            </a:r>
          </a:p>
          <a:p>
            <a:pPr marL="171450" indent="-171450">
              <a:buFont typeface="Arial" panose="020B0604020202020204" pitchFamily="34" charset="0"/>
              <a:buChar char="•"/>
              <a:defRPr/>
            </a:pPr>
            <a:r>
              <a:rPr lang="en-GB" dirty="0" smtClean="0"/>
              <a:t>Line managers who motivate, empower and support their employees.</a:t>
            </a:r>
          </a:p>
          <a:p>
            <a:pPr marL="171450" indent="-171450">
              <a:buFont typeface="Arial" panose="020B0604020202020204" pitchFamily="34" charset="0"/>
              <a:buChar char="•"/>
              <a:defRPr/>
            </a:pPr>
            <a:r>
              <a:rPr lang="en-GB" dirty="0" smtClean="0"/>
              <a:t>Employee voice throughout the organisation, to challenge or reinforce the status quo and involve employees in decision making.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t>‘Organisational integrity’: stated values are embedded into organisational culture; what we say is what we do.</a:t>
            </a:r>
            <a:r>
              <a:rPr lang="en-GB" sz="1200" dirty="0" smtClean="0"/>
              <a:t> integrity, closely relates to the sense of fairness and trust in the organisation and the psychological contract, which depend on employers delivering on their commitments and fulfilling employee’s expectations</a:t>
            </a:r>
            <a:r>
              <a:rPr lang="en-GB" sz="1200" baseline="30000" dirty="0" smtClean="0"/>
              <a:t>.</a:t>
            </a:r>
          </a:p>
          <a:p>
            <a:pPr marL="171450" indent="-171450">
              <a:buFont typeface="Arial" panose="020B0604020202020204" pitchFamily="34" charset="0"/>
              <a:buChar char="•"/>
              <a:defRPr/>
            </a:pPr>
            <a:endParaRPr lang="en-GB" dirty="0"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ACEB5A7-0C15-4426-8F66-79CA608650CE}" type="slidenum">
              <a:rPr lang="en-GB" altLang="en-US">
                <a:latin typeface="Verdana" panose="020B0604030504040204" pitchFamily="34" charset="0"/>
              </a:rPr>
              <a:pPr eaLnBrk="1" hangingPunct="1">
                <a:spcBef>
                  <a:spcPct val="0"/>
                </a:spcBef>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28496886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A57DE2C-510A-4BDF-85B5-8C17A18E97FD}" type="slidenum">
              <a:rPr lang="en-GB" altLang="en-US">
                <a:latin typeface="Verdana" panose="020B0604030504040204" pitchFamily="34" charset="0"/>
              </a:rPr>
              <a:pPr eaLnBrk="1" hangingPunct="1">
                <a:spcBef>
                  <a:spcPct val="0"/>
                </a:spcBef>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3889970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GB" altLang="en-US" dirty="0" smtClean="0"/>
              <a:t>Understanding your workforce engagement profile is the first step to determining how to drive up engagement levels.  Engagement is associated, high levels of performance, reduced intent to quit and raised levels of personal well-being. It is therefore legitimate from a corporate perspective to prioritise improving levels of employee engagement.</a:t>
            </a:r>
          </a:p>
          <a:p>
            <a:pPr marL="171450" indent="-171450">
              <a:buFontTx/>
              <a:buChar char="•"/>
            </a:pPr>
            <a:r>
              <a:rPr lang="en-GB" altLang="en-US" dirty="0" smtClean="0"/>
              <a:t>There is a clear need to help create meaning for employees in their work; this can be achieved intellectually by articulating the links between individual jobs and the broader organisational aims, and emotionally through sharing an understanding of deeper levels of the purpose of the organisation.</a:t>
            </a:r>
          </a:p>
          <a:p>
            <a:pPr marL="171450" indent="-171450">
              <a:buFontTx/>
              <a:buChar char="•"/>
            </a:pPr>
            <a:r>
              <a:rPr lang="en-GB" altLang="en-US" dirty="0" smtClean="0"/>
              <a:t>Employees need to be given opportunities to express their views and to know that their opinions will be taken seriously. This is an activity that needs to involve both senior and line managers. </a:t>
            </a:r>
          </a:p>
          <a:p>
            <a:pPr marL="171450" indent="-171450">
              <a:buFontTx/>
              <a:buChar char="•"/>
            </a:pPr>
            <a:r>
              <a:rPr lang="en-GB" altLang="en-US" dirty="0" smtClean="0"/>
              <a:t>Senior managers have an important role to play in creating a vision for the organisation and sharing this with employees, and in being open, transparent and approachable.</a:t>
            </a:r>
          </a:p>
          <a:p>
            <a:pPr marL="171450" indent="-171450">
              <a:buFontTx/>
              <a:buChar char="•"/>
            </a:pPr>
            <a:r>
              <a:rPr lang="en-GB" altLang="en-US" dirty="0" smtClean="0"/>
              <a:t>Engagement levels are affected by the working environment. Where employees can see that they have support from others to help them do their job, there is a sense of teamwork and they can safely express themselves, then engagement will be higher.</a:t>
            </a:r>
          </a:p>
          <a:p>
            <a:pPr marL="171450" indent="-171450">
              <a:buFontTx/>
              <a:buChar char="•"/>
            </a:pPr>
            <a:r>
              <a:rPr lang="en-GB" altLang="en-US" dirty="0" smtClean="0"/>
              <a:t>Matching people to jobs is a critical driver of engagement. This is one area where HR professionals can play an important role helping line managers design jobs effectively, and develop selection processes that match individual skills to jobs.  Line managers act as the interface between the organisation and the employee, and can do much to impact on engagement. Another key HR role is therefore to pay close attention to the selection, development and performance management of line managers to ensure they maximise their potential to be engaging leaders.</a:t>
            </a: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CE0036E-D78F-4944-8600-926C39278823}" type="slidenum">
              <a:rPr lang="en-GB" altLang="en-US">
                <a:latin typeface="Verdana" panose="020B0604030504040204" pitchFamily="34" charset="0"/>
              </a:rPr>
              <a:pPr eaLnBrk="1" hangingPunct="1">
                <a:spcBef>
                  <a:spcPct val="0"/>
                </a:spcBef>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17573609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598F9151-EA46-46CA-8012-9415D440891C}" type="slidenum">
              <a:rPr lang="en-GB" altLang="en-US">
                <a:latin typeface="Verdana" panose="020B0604030504040204" pitchFamily="34" charset="0"/>
              </a:rPr>
              <a:pPr eaLnBrk="1" hangingPunct="1">
                <a:spcBef>
                  <a:spcPct val="0"/>
                </a:spcBef>
              </a:pPr>
              <a:t>14</a:t>
            </a:fld>
            <a:endParaRPr lang="en-GB" altLang="en-US">
              <a:latin typeface="Verdana" panose="020B0604030504040204" pitchFamily="34" charset="0"/>
            </a:endParaRPr>
          </a:p>
        </p:txBody>
      </p:sp>
    </p:spTree>
    <p:extLst>
      <p:ext uri="{BB962C8B-B14F-4D97-AF65-F5344CB8AC3E}">
        <p14:creationId xmlns:p14="http://schemas.microsoft.com/office/powerpoint/2010/main" val="32019013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8A7E63BE-2C15-4104-B004-FD80E5919E79}" type="slidenum">
              <a:rPr lang="en-GB" altLang="en-US">
                <a:latin typeface="Verdana" panose="020B0604030504040204" pitchFamily="34" charset="0"/>
              </a:rPr>
              <a:pPr eaLnBrk="1" hangingPunct="1">
                <a:spcBef>
                  <a:spcPct val="0"/>
                </a:spcBef>
              </a:pPr>
              <a:t>15</a:t>
            </a:fld>
            <a:endParaRPr lang="en-GB" altLang="en-US">
              <a:latin typeface="Verdana" panose="020B0604030504040204" pitchFamily="34" charset="0"/>
            </a:endParaRPr>
          </a:p>
        </p:txBody>
      </p:sp>
    </p:spTree>
    <p:extLst>
      <p:ext uri="{BB962C8B-B14F-4D97-AF65-F5344CB8AC3E}">
        <p14:creationId xmlns:p14="http://schemas.microsoft.com/office/powerpoint/2010/main" val="31560329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92C3944-E7EF-45B7-ABFE-AF60BD546A00}" type="slidenum">
              <a:rPr lang="en-GB" altLang="en-US">
                <a:latin typeface="Verdana" panose="020B0604030504040204" pitchFamily="34" charset="0"/>
              </a:rPr>
              <a:pPr eaLnBrk="1" hangingPunct="1">
                <a:spcBef>
                  <a:spcPct val="0"/>
                </a:spcBef>
              </a:pPr>
              <a:t>16</a:t>
            </a:fld>
            <a:endParaRPr lang="en-GB" altLang="en-US">
              <a:latin typeface="Verdana" panose="020B0604030504040204" pitchFamily="34" charset="0"/>
            </a:endParaRPr>
          </a:p>
        </p:txBody>
      </p:sp>
    </p:spTree>
    <p:extLst>
      <p:ext uri="{BB962C8B-B14F-4D97-AF65-F5344CB8AC3E}">
        <p14:creationId xmlns:p14="http://schemas.microsoft.com/office/powerpoint/2010/main" val="27242382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B2D4E4D-4DAD-4FCD-8E37-C6EF56F1BE8F}" type="slidenum">
              <a:rPr lang="en-GB" altLang="en-US">
                <a:latin typeface="Verdana" panose="020B0604030504040204" pitchFamily="34" charset="0"/>
              </a:rPr>
              <a:pPr eaLnBrk="1" hangingPunct="1">
                <a:spcBef>
                  <a:spcPct val="0"/>
                </a:spcBef>
              </a:pPr>
              <a:t>17</a:t>
            </a:fld>
            <a:endParaRPr lang="en-GB" altLang="en-US">
              <a:latin typeface="Verdana" panose="020B0604030504040204" pitchFamily="34" charset="0"/>
            </a:endParaRPr>
          </a:p>
        </p:txBody>
      </p:sp>
    </p:spTree>
    <p:extLst>
      <p:ext uri="{BB962C8B-B14F-4D97-AF65-F5344CB8AC3E}">
        <p14:creationId xmlns:p14="http://schemas.microsoft.com/office/powerpoint/2010/main" val="31877276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EA1BEBC-1FEA-45A8-A8EC-B72448AF6DA5}" type="slidenum">
              <a:rPr lang="en-GB" altLang="en-US" smtClean="0"/>
              <a:pPr/>
              <a:t>18</a:t>
            </a:fld>
            <a:endParaRPr lang="en-GB" altLang="en-US"/>
          </a:p>
        </p:txBody>
      </p:sp>
    </p:spTree>
    <p:extLst>
      <p:ext uri="{BB962C8B-B14F-4D97-AF65-F5344CB8AC3E}">
        <p14:creationId xmlns:p14="http://schemas.microsoft.com/office/powerpoint/2010/main" val="31713582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20</a:t>
            </a:fld>
            <a:endParaRPr lang="en-GB" dirty="0"/>
          </a:p>
        </p:txBody>
      </p:sp>
    </p:spTree>
    <p:extLst>
      <p:ext uri="{BB962C8B-B14F-4D97-AF65-F5344CB8AC3E}">
        <p14:creationId xmlns:p14="http://schemas.microsoft.com/office/powerpoint/2010/main" val="29469029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21</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6211533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Wordwall</a:t>
            </a:r>
            <a:r>
              <a:rPr lang="en-GB" baseline="0" dirty="0" smtClean="0"/>
              <a:t> activity</a:t>
            </a:r>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22</a:t>
            </a:fld>
            <a:endParaRPr lang="en-GB"/>
          </a:p>
        </p:txBody>
      </p:sp>
    </p:spTree>
    <p:extLst>
      <p:ext uri="{BB962C8B-B14F-4D97-AF65-F5344CB8AC3E}">
        <p14:creationId xmlns:p14="http://schemas.microsoft.com/office/powerpoint/2010/main" val="28245590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23</a:t>
            </a:fld>
            <a:endParaRPr lang="en-GB"/>
          </a:p>
        </p:txBody>
      </p:sp>
    </p:spTree>
    <p:extLst>
      <p:ext uri="{BB962C8B-B14F-4D97-AF65-F5344CB8AC3E}">
        <p14:creationId xmlns:p14="http://schemas.microsoft.com/office/powerpoint/2010/main" val="6788369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24</a:t>
            </a:fld>
            <a:endParaRPr lang="en-GB"/>
          </a:p>
        </p:txBody>
      </p:sp>
    </p:spTree>
    <p:extLst>
      <p:ext uri="{BB962C8B-B14F-4D97-AF65-F5344CB8AC3E}">
        <p14:creationId xmlns:p14="http://schemas.microsoft.com/office/powerpoint/2010/main" val="35767023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0746318-37DF-45B4-98BA-F3D7C3A78A2A}" type="slidenum">
              <a:rPr lang="en-GB" smtClean="0"/>
              <a:pPr/>
              <a:t>25</a:t>
            </a:fld>
            <a:endParaRPr lang="en-GB"/>
          </a:p>
        </p:txBody>
      </p:sp>
    </p:spTree>
    <p:extLst>
      <p:ext uri="{BB962C8B-B14F-4D97-AF65-F5344CB8AC3E}">
        <p14:creationId xmlns:p14="http://schemas.microsoft.com/office/powerpoint/2010/main" val="17308851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E3A65C65-52B4-4917-B2C4-89B98C3E818F}" type="slidenum">
              <a:rPr lang="en-US"/>
              <a:pPr/>
              <a:t>26</a:t>
            </a:fld>
            <a:endParaRPr 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673788" y="5118725"/>
            <a:ext cx="5390305" cy="4849318"/>
          </a:xfrm>
          <a:noFill/>
          <a:ln/>
        </p:spPr>
        <p:txBody>
          <a:bodyPr/>
          <a:lstStyle/>
          <a:p>
            <a:pPr eaLnBrk="1" hangingPunct="1"/>
            <a:r>
              <a:rPr lang="en-AU" baseline="0" dirty="0" smtClean="0"/>
              <a:t>Why are organisations interested in these individual attributes?</a:t>
            </a:r>
          </a:p>
          <a:p>
            <a:pPr eaLnBrk="1" hangingPunct="1"/>
            <a:r>
              <a:rPr lang="en-AU" baseline="0" dirty="0" smtClean="0"/>
              <a:t>Performance is an outcome of…</a:t>
            </a:r>
          </a:p>
          <a:p>
            <a:pPr eaLnBrk="1" hangingPunct="1"/>
            <a:r>
              <a:rPr lang="en-AU" baseline="0" dirty="0" smtClean="0"/>
              <a:t>People’s own personal attributes/characteristics (shown here as someone’s capacity to perform)</a:t>
            </a:r>
          </a:p>
          <a:p>
            <a:pPr eaLnBrk="1" hangingPunct="1"/>
            <a:r>
              <a:rPr lang="en-AU" baseline="0" dirty="0" smtClean="0"/>
              <a:t>How much effort they put in to their job / (their willingness to perform)</a:t>
            </a:r>
          </a:p>
          <a:p>
            <a:pPr eaLnBrk="1" hangingPunct="1"/>
            <a:r>
              <a:rPr lang="en-AU" baseline="0" dirty="0" smtClean="0"/>
              <a:t>How much support they get from the organisation  (their opportunity to perform) </a:t>
            </a:r>
          </a:p>
          <a:p>
            <a:pPr eaLnBrk="1" hangingPunct="1"/>
            <a:endParaRPr lang="en-AU" baseline="0" dirty="0" smtClean="0"/>
          </a:p>
          <a:p>
            <a:pPr eaLnBrk="1" hangingPunct="1"/>
            <a:endParaRPr lang="en-AU" dirty="0" smtClean="0"/>
          </a:p>
        </p:txBody>
      </p:sp>
    </p:spTree>
    <p:extLst>
      <p:ext uri="{BB962C8B-B14F-4D97-AF65-F5344CB8AC3E}">
        <p14:creationId xmlns:p14="http://schemas.microsoft.com/office/powerpoint/2010/main" val="18031205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a:t>
            </a:r>
            <a:r>
              <a:rPr lang="en-GB" baseline="0" dirty="0" smtClean="0"/>
              <a:t> competing theories that attempt to explain the nature of motivation.  They may all be partially true and help to explain the behaviours of certain people at certain times. There is no single answer.  They show many motives that influence people’s behaviour and performance.  Collectively they provide a framework within which to direct the problem of what motivates people</a:t>
            </a:r>
          </a:p>
          <a:p>
            <a:endParaRPr lang="en-GB" baseline="0" dirty="0" smtClean="0"/>
          </a:p>
          <a:p>
            <a:r>
              <a:rPr lang="en-GB" baseline="0" dirty="0" smtClean="0"/>
              <a:t>You can see from the diagram there are two distinct approaches  content theory and process theory.  We will discuss some of these in more detail.  </a:t>
            </a:r>
          </a:p>
          <a:p>
            <a:r>
              <a:rPr lang="en-GB" baseline="0" dirty="0" smtClean="0"/>
              <a:t>It is important to note that none are conclusive.  They all have their critics and are subject to alternative findings. But we can </a:t>
            </a:r>
            <a:r>
              <a:rPr lang="en-GB" baseline="0" dirty="0" err="1" smtClean="0"/>
              <a:t>dra</a:t>
            </a:r>
            <a:r>
              <a:rPr lang="en-GB" baseline="0" dirty="0" smtClean="0"/>
              <a:t> on them and how they might be applied in a particular work setting.</a:t>
            </a:r>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27</a:t>
            </a:fld>
            <a:endParaRPr lang="en-GB"/>
          </a:p>
        </p:txBody>
      </p:sp>
    </p:spTree>
    <p:extLst>
      <p:ext uri="{BB962C8B-B14F-4D97-AF65-F5344CB8AC3E}">
        <p14:creationId xmlns:p14="http://schemas.microsoft.com/office/powerpoint/2010/main" val="32608013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DE0268F-9F46-42A5-971B-DCC4450B6A0C}" type="slidenum">
              <a:rPr lang="en-GB" altLang="en-US">
                <a:latin typeface="Garamond" panose="02020404030301010803" pitchFamily="18" charset="0"/>
              </a:rPr>
              <a:pPr eaLnBrk="1" hangingPunct="1">
                <a:spcBef>
                  <a:spcPct val="0"/>
                </a:spcBef>
              </a:pPr>
              <a:t>28</a:t>
            </a:fld>
            <a:endParaRPr lang="en-GB" altLang="en-US">
              <a:latin typeface="Garamond" panose="02020404030301010803" pitchFamily="18" charset="0"/>
            </a:endParaRPr>
          </a:p>
        </p:txBody>
      </p:sp>
    </p:spTree>
    <p:extLst>
      <p:ext uri="{BB962C8B-B14F-4D97-AF65-F5344CB8AC3E}">
        <p14:creationId xmlns:p14="http://schemas.microsoft.com/office/powerpoint/2010/main" val="28843893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smtClean="0"/>
              <a:t>Productivity increased whether the lights</a:t>
            </a:r>
            <a:r>
              <a:rPr lang="en-GB" altLang="en-US" baseline="0" dirty="0" smtClean="0"/>
              <a:t> were on or off.  Why??</a:t>
            </a:r>
            <a:endParaRPr lang="en-GB" altLang="en-US" dirty="0" smtClean="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B2A66EB-47BC-4C09-8313-41B7F4F10E80}" type="slidenum">
              <a:rPr lang="en-GB" altLang="en-US">
                <a:latin typeface="Garamond" panose="02020404030301010803" pitchFamily="18" charset="0"/>
              </a:rPr>
              <a:pPr eaLnBrk="1" hangingPunct="1">
                <a:spcBef>
                  <a:spcPct val="0"/>
                </a:spcBef>
              </a:pPr>
              <a:t>29</a:t>
            </a:fld>
            <a:endParaRPr lang="en-GB" altLang="en-US">
              <a:latin typeface="Garamond" panose="02020404030301010803" pitchFamily="18" charset="0"/>
            </a:endParaRPr>
          </a:p>
        </p:txBody>
      </p:sp>
    </p:spTree>
    <p:extLst>
      <p:ext uri="{BB962C8B-B14F-4D97-AF65-F5344CB8AC3E}">
        <p14:creationId xmlns:p14="http://schemas.microsoft.com/office/powerpoint/2010/main" val="28571840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0746318-37DF-45B4-98BA-F3D7C3A78A2A}" type="slidenum">
              <a:rPr lang="en-GB" smtClean="0"/>
              <a:pPr/>
              <a:t>31</a:t>
            </a:fld>
            <a:endParaRPr lang="en-GB"/>
          </a:p>
        </p:txBody>
      </p:sp>
    </p:spTree>
    <p:extLst>
      <p:ext uri="{BB962C8B-B14F-4D97-AF65-F5344CB8AC3E}">
        <p14:creationId xmlns:p14="http://schemas.microsoft.com/office/powerpoint/2010/main" val="15287365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32</a:t>
            </a:fld>
            <a:endParaRPr lang="en-GB"/>
          </a:p>
        </p:txBody>
      </p:sp>
    </p:spTree>
    <p:extLst>
      <p:ext uri="{BB962C8B-B14F-4D97-AF65-F5344CB8AC3E}">
        <p14:creationId xmlns:p14="http://schemas.microsoft.com/office/powerpoint/2010/main" val="33069411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EBE46FAB-DB66-4676-A495-A17A1973BDD4}" type="slidenum">
              <a:rPr lang="en-GB" altLang="en-US">
                <a:latin typeface="Garamond" panose="02020404030301010803" pitchFamily="18" charset="0"/>
              </a:rPr>
              <a:pPr eaLnBrk="1" hangingPunct="1">
                <a:spcBef>
                  <a:spcPct val="0"/>
                </a:spcBef>
              </a:pPr>
              <a:t>33</a:t>
            </a:fld>
            <a:endParaRPr lang="en-GB" altLang="en-US">
              <a:latin typeface="Garamond" panose="02020404030301010803" pitchFamily="18" charset="0"/>
            </a:endParaRPr>
          </a:p>
        </p:txBody>
      </p:sp>
    </p:spTree>
    <p:extLst>
      <p:ext uri="{BB962C8B-B14F-4D97-AF65-F5344CB8AC3E}">
        <p14:creationId xmlns:p14="http://schemas.microsoft.com/office/powerpoint/2010/main" val="3009432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smtClean="0"/>
              <a:t>Once lower level of needs is satisfied, no longer acts as a motivator</a:t>
            </a:r>
          </a:p>
          <a:p>
            <a:pPr eaLnBrk="1" hangingPunct="1"/>
            <a:r>
              <a:rPr lang="en-GB" altLang="en-US" dirty="0" smtClean="0"/>
              <a:t>Individuals transcend upwards towards fulfilment of higher level</a:t>
            </a:r>
          </a:p>
          <a:p>
            <a:pPr eaLnBrk="1" hangingPunct="1"/>
            <a:r>
              <a:rPr lang="en-GB" altLang="en-US" dirty="0" smtClean="0"/>
              <a:t>Each level is distinct</a:t>
            </a:r>
          </a:p>
          <a:p>
            <a:pPr eaLnBrk="1" hangingPunct="1"/>
            <a:r>
              <a:rPr lang="en-GB" altLang="en-US" dirty="0" smtClean="0"/>
              <a:t>Individuals may operate at more than one level</a:t>
            </a:r>
            <a:endParaRPr lang="en-US" altLang="en-US" dirty="0" smtClean="0"/>
          </a:p>
          <a:p>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34</a:t>
            </a:fld>
            <a:endParaRPr lang="en-GB"/>
          </a:p>
        </p:txBody>
      </p:sp>
    </p:spTree>
    <p:extLst>
      <p:ext uri="{BB962C8B-B14F-4D97-AF65-F5344CB8AC3E}">
        <p14:creationId xmlns:p14="http://schemas.microsoft.com/office/powerpoint/2010/main" val="18672366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35</a:t>
            </a:fld>
            <a:endParaRPr lang="en-GB"/>
          </a:p>
        </p:txBody>
      </p:sp>
    </p:spTree>
    <p:extLst>
      <p:ext uri="{BB962C8B-B14F-4D97-AF65-F5344CB8AC3E}">
        <p14:creationId xmlns:p14="http://schemas.microsoft.com/office/powerpoint/2010/main" val="33723508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B494DBB-CA5B-494F-84EC-1F79AB9EF477}" type="slidenum">
              <a:rPr lang="en-GB" altLang="en-US">
                <a:latin typeface="Garamond" panose="02020404030301010803" pitchFamily="18" charset="0"/>
              </a:rPr>
              <a:pPr eaLnBrk="1" hangingPunct="1">
                <a:spcBef>
                  <a:spcPct val="0"/>
                </a:spcBef>
              </a:pPr>
              <a:t>36</a:t>
            </a:fld>
            <a:endParaRPr lang="en-GB" altLang="en-US">
              <a:latin typeface="Garamond" panose="02020404030301010803" pitchFamily="18" charset="0"/>
            </a:endParaRPr>
          </a:p>
        </p:txBody>
      </p:sp>
    </p:spTree>
    <p:extLst>
      <p:ext uri="{BB962C8B-B14F-4D97-AF65-F5344CB8AC3E}">
        <p14:creationId xmlns:p14="http://schemas.microsoft.com/office/powerpoint/2010/main" val="363899141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37</a:t>
            </a:fld>
            <a:endParaRPr lang="en-GB"/>
          </a:p>
        </p:txBody>
      </p:sp>
    </p:spTree>
    <p:extLst>
      <p:ext uri="{BB962C8B-B14F-4D97-AF65-F5344CB8AC3E}">
        <p14:creationId xmlns:p14="http://schemas.microsoft.com/office/powerpoint/2010/main" val="21228632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38</a:t>
            </a:fld>
            <a:endParaRPr lang="en-GB"/>
          </a:p>
        </p:txBody>
      </p:sp>
    </p:spTree>
    <p:extLst>
      <p:ext uri="{BB962C8B-B14F-4D97-AF65-F5344CB8AC3E}">
        <p14:creationId xmlns:p14="http://schemas.microsoft.com/office/powerpoint/2010/main" val="9579959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39</a:t>
            </a:fld>
            <a:endParaRPr lang="en-GB"/>
          </a:p>
        </p:txBody>
      </p:sp>
    </p:spTree>
    <p:extLst>
      <p:ext uri="{BB962C8B-B14F-4D97-AF65-F5344CB8AC3E}">
        <p14:creationId xmlns:p14="http://schemas.microsoft.com/office/powerpoint/2010/main" val="659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Introducing the Modern Workplace</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40</a:t>
            </a:fld>
            <a:endParaRPr lang="en-GB"/>
          </a:p>
        </p:txBody>
      </p:sp>
    </p:spTree>
    <p:extLst>
      <p:ext uri="{BB962C8B-B14F-4D97-AF65-F5344CB8AC3E}">
        <p14:creationId xmlns:p14="http://schemas.microsoft.com/office/powerpoint/2010/main" val="230113954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smtClean="0"/>
              <a:t>As always we must understand a bit about where</a:t>
            </a:r>
            <a:r>
              <a:rPr lang="en-GB" sz="2400" baseline="0" dirty="0" smtClean="0"/>
              <a:t> we have been so we can make better informed decisions about where we want to be in the future.</a:t>
            </a:r>
            <a:endParaRPr lang="en-GB" sz="2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42</a:t>
            </a:fld>
            <a:endParaRPr lang="en-GB" dirty="0">
              <a:solidFill>
                <a:prstClr val="black"/>
              </a:solidFill>
            </a:endParaRPr>
          </a:p>
        </p:txBody>
      </p:sp>
    </p:spTree>
    <p:extLst>
      <p:ext uri="{BB962C8B-B14F-4D97-AF65-F5344CB8AC3E}">
        <p14:creationId xmlns:p14="http://schemas.microsoft.com/office/powerpoint/2010/main" val="38680338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So let’s talk about PM through the ages. During the 40s</a:t>
            </a:r>
            <a:r>
              <a:rPr lang="en-GB" sz="1200" baseline="0" dirty="0" smtClean="0"/>
              <a:t> and 50s rail and steel companies were the pillars of management thinking. These companies treated people as “workers” and created hierarchical structures.  Performance management  was focused primarily on automating work and telling people what to do.  A somewhat Tayloristic approach.</a:t>
            </a:r>
          </a:p>
          <a:p>
            <a:endParaRPr lang="en-GB" sz="1200" baseline="0" dirty="0" smtClean="0"/>
          </a:p>
          <a:p>
            <a:r>
              <a:rPr lang="en-GB" sz="1200" baseline="0" dirty="0" smtClean="0"/>
              <a:t>In the 60s and 70s Peter Drucker and Jack Walsh brought us management by objective and the hierarchical top down cascading of goals.  Leaders were the kings of the corporation.  And statements such as ‘if you can’t measure it you can’t manage it’ were the mantra of the day. </a:t>
            </a:r>
          </a:p>
          <a:p>
            <a:endParaRPr lang="en-GB" sz="1200" baseline="0" dirty="0" smtClean="0"/>
          </a:p>
          <a:p>
            <a:r>
              <a:rPr lang="en-GB" sz="1200" baseline="0" dirty="0" smtClean="0"/>
              <a:t>In the 90s a new generation of tech companies like google started to emerge.  These companies recognised empowerment as a key driver of performance.  They saw workers as kings and leaders as ‘servant leaders’ whose primary role is to empower, align and develop their people.</a:t>
            </a:r>
          </a:p>
          <a:p>
            <a:endParaRPr lang="en-GB" sz="1200" baseline="0" dirty="0" smtClean="0"/>
          </a:p>
          <a:p>
            <a:r>
              <a:rPr lang="en-GB" sz="1200" baseline="0" dirty="0" smtClean="0"/>
              <a:t>Do you recognise your own company? </a:t>
            </a:r>
            <a:r>
              <a:rPr lang="en-US" sz="1200" baseline="0" dirty="0" smtClean="0"/>
              <a:t>The reality for most businesses is they struggle to replicate what companies like Google have done, unable to decompose the 1960s/70s style of leadership and structure.</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43</a:t>
            </a:fld>
            <a:endParaRPr lang="en-GB" dirty="0">
              <a:solidFill>
                <a:prstClr val="black"/>
              </a:solidFill>
            </a:endParaRPr>
          </a:p>
        </p:txBody>
      </p:sp>
    </p:spTree>
    <p:extLst>
      <p:ext uri="{BB962C8B-B14F-4D97-AF65-F5344CB8AC3E}">
        <p14:creationId xmlns:p14="http://schemas.microsoft.com/office/powerpoint/2010/main" val="320070203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External drivers may start to force their hands as an ever newer</a:t>
            </a:r>
            <a:r>
              <a:rPr lang="en-GB" sz="1200" baseline="0" dirty="0" smtClean="0"/>
              <a:t> type of management thinking as emerged.  Driven by mission and purpose these companies do away with the idea that you are a leader because of your position and focus on people developing followership.  They organise themselves around networks of teams and build systems and tools which let people communicate easily.</a:t>
            </a:r>
          </a:p>
          <a:p>
            <a:endParaRPr lang="en-GB" sz="1200" baseline="0" dirty="0" smtClean="0"/>
          </a:p>
          <a:p>
            <a:r>
              <a:rPr lang="en-GB" sz="1200" baseline="0" dirty="0" smtClean="0"/>
              <a:t>Does this sound like somewhere you would like to work?</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44</a:t>
            </a:fld>
            <a:endParaRPr lang="en-GB" dirty="0">
              <a:solidFill>
                <a:prstClr val="black"/>
              </a:solidFill>
            </a:endParaRPr>
          </a:p>
        </p:txBody>
      </p:sp>
    </p:spTree>
    <p:extLst>
      <p:ext uri="{BB962C8B-B14F-4D97-AF65-F5344CB8AC3E}">
        <p14:creationId xmlns:p14="http://schemas.microsoft.com/office/powerpoint/2010/main" val="29578157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a:t>
            </a:r>
            <a:r>
              <a:rPr lang="en-GB" baseline="0" dirty="0" smtClean="0"/>
              <a:t> what’s driving the need for change?</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45</a:t>
            </a:fld>
            <a:endParaRPr lang="en-GB" dirty="0">
              <a:solidFill>
                <a:prstClr val="black"/>
              </a:solidFill>
            </a:endParaRPr>
          </a:p>
        </p:txBody>
      </p:sp>
    </p:spTree>
    <p:extLst>
      <p:ext uri="{BB962C8B-B14F-4D97-AF65-F5344CB8AC3E}">
        <p14:creationId xmlns:p14="http://schemas.microsoft.com/office/powerpoint/2010/main" val="77807889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There are many big drivers influencing this change</a:t>
            </a:r>
            <a:r>
              <a:rPr lang="en-GB" sz="1200" baseline="0" dirty="0" smtClean="0"/>
              <a:t> in thinking.  Not least the rise of the millennial.  (Check understanding of term).  It seems like they want it all and they want it now.  </a:t>
            </a:r>
          </a:p>
          <a:p>
            <a:endParaRPr lang="en-GB" sz="1200" baseline="0" dirty="0" smtClean="0"/>
          </a:p>
          <a:p>
            <a:r>
              <a:rPr lang="en-GB" sz="1200" baseline="0" dirty="0" smtClean="0"/>
              <a:t>People used to join companies for life.  Today the average worker stays at their job for 4.4 years and some research indicates that millennials change jobs at twice that rate.  </a:t>
            </a:r>
          </a:p>
          <a:p>
            <a:r>
              <a:rPr lang="en-GB" sz="1200" baseline="0" dirty="0" smtClean="0"/>
              <a:t>Younger workers seem to have set their sights on taking down the annual performance review, they want more regular feedback and they expect to be able to give feedback too. </a:t>
            </a:r>
          </a:p>
          <a:p>
            <a:endParaRPr lang="en-GB" sz="1200" baseline="0" dirty="0" smtClean="0"/>
          </a:p>
          <a:p>
            <a:r>
              <a:rPr lang="en-GB" sz="1200" baseline="0" dirty="0" smtClean="0"/>
              <a:t>Who identifies as a millennial?  Do you recognise these traits?</a:t>
            </a:r>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46</a:t>
            </a:fld>
            <a:endParaRPr lang="en-GB" dirty="0">
              <a:solidFill>
                <a:prstClr val="black"/>
              </a:solidFill>
            </a:endParaRPr>
          </a:p>
        </p:txBody>
      </p:sp>
    </p:spTree>
    <p:extLst>
      <p:ext uri="{BB962C8B-B14F-4D97-AF65-F5344CB8AC3E}">
        <p14:creationId xmlns:p14="http://schemas.microsoft.com/office/powerpoint/2010/main" val="196072931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We all seem to have less and less time.</a:t>
            </a:r>
            <a:r>
              <a:rPr lang="en-GB" sz="1400" baseline="0" dirty="0" smtClean="0"/>
              <a:t> </a:t>
            </a:r>
            <a:r>
              <a:rPr lang="en-GB" sz="1400" dirty="0" smtClean="0"/>
              <a:t> one of the major bug bears that is levied at performance management processes is</a:t>
            </a:r>
            <a:r>
              <a:rPr lang="en-GB" sz="1400" baseline="0" dirty="0" smtClean="0"/>
              <a:t> the number of hours involved</a:t>
            </a:r>
            <a:r>
              <a:rPr lang="en-GB" sz="1400" dirty="0" smtClean="0"/>
              <a:t>.</a:t>
            </a:r>
            <a:r>
              <a:rPr lang="en-GB" sz="1400" baseline="0" dirty="0" smtClean="0"/>
              <a:t>  Managers think they are too complicated and long winded and often see them as a check box obligation that is burdensome and begrudgingly endured by both manager and employee.  </a:t>
            </a:r>
          </a:p>
          <a:p>
            <a:endParaRPr lang="en-GB" sz="1400" baseline="0" dirty="0" smtClean="0"/>
          </a:p>
          <a:p>
            <a:r>
              <a:rPr lang="en-GB" sz="1400" baseline="0" dirty="0" smtClean="0"/>
              <a:t>Do you look forward to your PR?  Do you think your line manager gives it the time and attention you would like?</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47</a:t>
            </a:fld>
            <a:endParaRPr lang="en-GB" dirty="0">
              <a:solidFill>
                <a:prstClr val="black"/>
              </a:solidFill>
            </a:endParaRPr>
          </a:p>
        </p:txBody>
      </p:sp>
    </p:spTree>
    <p:extLst>
      <p:ext uri="{BB962C8B-B14F-4D97-AF65-F5344CB8AC3E}">
        <p14:creationId xmlns:p14="http://schemas.microsoft.com/office/powerpoint/2010/main" val="378029501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Research tells us that ratings don’t drive performance. They probably more likely</a:t>
            </a:r>
            <a:r>
              <a:rPr lang="en-GB" sz="1200" baseline="0" dirty="0" smtClean="0"/>
              <a:t> to</a:t>
            </a:r>
            <a:r>
              <a:rPr lang="en-GB" sz="1200" dirty="0" smtClean="0"/>
              <a:t> have the effect of pigeon holing and even demotivating people.  The bell curve or normal distribution curve is embedded</a:t>
            </a:r>
            <a:r>
              <a:rPr lang="en-GB" sz="1200" baseline="0" dirty="0" smtClean="0"/>
              <a:t> as a performance management &amp; compensation tool in many companies.  </a:t>
            </a:r>
            <a:r>
              <a:rPr lang="en-US" sz="1200" dirty="0" smtClean="0">
                <a:effectLst/>
              </a:rPr>
              <a:t>As you can see from the curve, in the area of people management the model essentially says that “we will have a small number of very high performers and an equivalent number of very low performers” with the bulk of our people clustered near the average.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aseline="0" dirty="0" smtClean="0"/>
              <a:t>Do any of the companies you work for use this?  </a:t>
            </a:r>
            <a:endParaRPr lang="en-GB" sz="1200" dirty="0" smtClean="0"/>
          </a:p>
          <a:p>
            <a:endParaRPr lang="en-GB" sz="1200" baseline="0" dirty="0" smtClean="0"/>
          </a:p>
          <a:p>
            <a:r>
              <a:rPr lang="en-US" sz="1200" baseline="0" dirty="0" smtClean="0"/>
              <a:t>So why isn’t it effective?</a:t>
            </a:r>
          </a:p>
          <a:p>
            <a:r>
              <a:rPr lang="en-US" sz="1200" baseline="0" dirty="0" smtClean="0"/>
              <a:t>No one wants to be rated on a 5 point scale.  Reducing a year of work to a single rating is degrading.</a:t>
            </a:r>
          </a:p>
          <a:p>
            <a:r>
              <a:rPr lang="en-US" sz="1200" baseline="0" dirty="0" smtClean="0"/>
              <a:t>Ultra high performers are incented to leave</a:t>
            </a:r>
          </a:p>
          <a:p>
            <a:r>
              <a:rPr lang="en-US" sz="1200" baseline="0" dirty="0" err="1" smtClean="0"/>
              <a:t>Mid level</a:t>
            </a:r>
            <a:r>
              <a:rPr lang="en-US" sz="1200" baseline="0" dirty="0" smtClean="0"/>
              <a:t> performers are not motivated.  The model rewards mediocrity.</a:t>
            </a:r>
          </a:p>
          <a:p>
            <a:endParaRPr lang="en-GB" sz="1200" baseline="0" dirty="0" smtClean="0"/>
          </a:p>
          <a:p>
            <a:r>
              <a:rPr lang="en-US" sz="1200" baseline="0" dirty="0" smtClean="0"/>
              <a:t>2011 and 2012  O’Boyle &amp;  Aguinis  found that performance in 94 percent of their sample groups did not follow a normal distribution. Rather these groups fall into what is called a “Power Law” distribution.</a:t>
            </a:r>
          </a:p>
          <a:p>
            <a:r>
              <a:rPr lang="en-US" sz="1200" baseline="0" smtClean="0"/>
              <a:t>If </a:t>
            </a:r>
            <a:r>
              <a:rPr lang="en-US" sz="1200" baseline="0" dirty="0" smtClean="0"/>
              <a:t>you are interested in finding out more about this then you can google the article shown.</a:t>
            </a:r>
            <a:endParaRPr lang="en-GB" sz="1200" baseline="0" dirty="0" smtClean="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48</a:t>
            </a:fld>
            <a:endParaRPr lang="en-GB" dirty="0">
              <a:solidFill>
                <a:prstClr val="black"/>
              </a:solidFill>
            </a:endParaRPr>
          </a:p>
        </p:txBody>
      </p:sp>
    </p:spTree>
    <p:extLst>
      <p:ext uri="{BB962C8B-B14F-4D97-AF65-F5344CB8AC3E}">
        <p14:creationId xmlns:p14="http://schemas.microsoft.com/office/powerpoint/2010/main" val="272928383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it seems that the traditional performance</a:t>
            </a:r>
            <a:r>
              <a:rPr lang="en-GB" baseline="0" dirty="0" smtClean="0"/>
              <a:t> management processes that have been in place for decades are falling out of favour and a new approach is required.  What might that look like.</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49</a:t>
            </a:fld>
            <a:endParaRPr lang="en-GB" dirty="0">
              <a:solidFill>
                <a:prstClr val="black"/>
              </a:solidFill>
            </a:endParaRPr>
          </a:p>
        </p:txBody>
      </p:sp>
    </p:spTree>
    <p:extLst>
      <p:ext uri="{BB962C8B-B14F-4D97-AF65-F5344CB8AC3E}">
        <p14:creationId xmlns:p14="http://schemas.microsoft.com/office/powerpoint/2010/main" val="8205807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Josh</a:t>
            </a:r>
            <a:r>
              <a:rPr lang="en-GB" baseline="0" dirty="0" smtClean="0"/>
              <a:t> Bersin suggest they are shifting towards the practices in the right hand column.  Let's look at these in turn to see what this might mean for us as HR professionals</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50</a:t>
            </a:fld>
            <a:endParaRPr lang="en-GB" dirty="0">
              <a:solidFill>
                <a:prstClr val="black"/>
              </a:solidFill>
            </a:endParaRPr>
          </a:p>
        </p:txBody>
      </p:sp>
    </p:spTree>
    <p:extLst>
      <p:ext uri="{BB962C8B-B14F-4D97-AF65-F5344CB8AC3E}">
        <p14:creationId xmlns:p14="http://schemas.microsoft.com/office/powerpoint/2010/main" val="201062680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More and more people are working in flexible</a:t>
            </a:r>
            <a:r>
              <a:rPr lang="en-GB" sz="1400" baseline="0" dirty="0" smtClean="0"/>
              <a:t> and</a:t>
            </a:r>
            <a:r>
              <a:rPr lang="en-GB" sz="1400" dirty="0" smtClean="0"/>
              <a:t> dynamic</a:t>
            </a:r>
            <a:r>
              <a:rPr lang="en-GB" sz="1400" baseline="0" dirty="0" smtClean="0"/>
              <a:t> teams.  In rapidly changes environments it becomes almost impossible to cascade goals from the top of the organisations.  A more collaborative approach is required.  </a:t>
            </a:r>
          </a:p>
          <a:p>
            <a:endParaRPr lang="en-GB" sz="1400" baseline="0" dirty="0" smtClean="0"/>
          </a:p>
          <a:p>
            <a:r>
              <a:rPr lang="en-GB" sz="1400" baseline="0" dirty="0" smtClean="0"/>
              <a:t>How many of you will have goals cascaded to you this year from the top of the organisation and how relevant might they still be in 12 months time?</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51</a:t>
            </a:fld>
            <a:endParaRPr lang="en-GB" dirty="0">
              <a:solidFill>
                <a:prstClr val="black"/>
              </a:solidFill>
            </a:endParaRPr>
          </a:p>
        </p:txBody>
      </p:sp>
    </p:spTree>
    <p:extLst>
      <p:ext uri="{BB962C8B-B14F-4D97-AF65-F5344CB8AC3E}">
        <p14:creationId xmlns:p14="http://schemas.microsoft.com/office/powerpoint/2010/main" val="105954855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Managers and employees</a:t>
            </a:r>
            <a:r>
              <a:rPr lang="en-GB" sz="1400" baseline="0" dirty="0" smtClean="0"/>
              <a:t> should discuss performance throughout the year so there are no surprises come the end of year review.  Discussions should be forward looking and developmental in nature.  Goals can be amended in line with changing work priorities, keeping them relevant</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52</a:t>
            </a:fld>
            <a:endParaRPr lang="en-GB" dirty="0">
              <a:solidFill>
                <a:prstClr val="black"/>
              </a:solidFill>
            </a:endParaRPr>
          </a:p>
        </p:txBody>
      </p:sp>
    </p:spTree>
    <p:extLst>
      <p:ext uri="{BB962C8B-B14F-4D97-AF65-F5344CB8AC3E}">
        <p14:creationId xmlns:p14="http://schemas.microsoft.com/office/powerpoint/2010/main" val="232699072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Unusually this wave of change has created a situation where business practices are ahead of Technology.  Typically </a:t>
            </a:r>
            <a:r>
              <a:rPr lang="en-GB" sz="1400" baseline="0" dirty="0" smtClean="0"/>
              <a:t>HR innovation comes from vendors and these vendors pioneer new ideas which are adopted by HR.  </a:t>
            </a:r>
          </a:p>
          <a:p>
            <a:endParaRPr lang="en-GB" sz="1400" baseline="0" dirty="0" smtClean="0"/>
          </a:p>
          <a:p>
            <a:r>
              <a:rPr lang="en-GB" sz="1400" baseline="0" dirty="0" smtClean="0"/>
              <a:t>SuccessFactors have just announced changes to their performance and goal solution to support this continuous performance management process.</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53</a:t>
            </a:fld>
            <a:endParaRPr lang="en-GB" dirty="0">
              <a:solidFill>
                <a:prstClr val="black"/>
              </a:solidFill>
            </a:endParaRPr>
          </a:p>
        </p:txBody>
      </p:sp>
    </p:spTree>
    <p:extLst>
      <p:ext uri="{BB962C8B-B14F-4D97-AF65-F5344CB8AC3E}">
        <p14:creationId xmlns:p14="http://schemas.microsoft.com/office/powerpoint/2010/main" val="202261786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focus should be on</a:t>
            </a:r>
            <a:r>
              <a:rPr lang="en-GB" baseline="0" dirty="0" smtClean="0"/>
              <a:t> continuous development.</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54</a:t>
            </a:fld>
            <a:endParaRPr lang="en-GB" dirty="0">
              <a:solidFill>
                <a:prstClr val="black"/>
              </a:solidFill>
            </a:endParaRPr>
          </a:p>
        </p:txBody>
      </p:sp>
    </p:spTree>
    <p:extLst>
      <p:ext uri="{BB962C8B-B14F-4D97-AF65-F5344CB8AC3E}">
        <p14:creationId xmlns:p14="http://schemas.microsoft.com/office/powerpoint/2010/main" val="324687377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Compensation shouldn’t be just about the rating.  Consider other things like how much stretch was there in the projects delivered.  What was the overall benefit to the business and how did they go about delivering the result.</a:t>
            </a:r>
            <a:r>
              <a:rPr lang="en-GB" sz="1200" baseline="0" dirty="0" smtClean="0"/>
              <a:t>  I can think of many examples from my sales career where people were reward for delivering high volumes regardless of the bad practice they might have used to get there.</a:t>
            </a:r>
          </a:p>
          <a:p>
            <a:endParaRPr lang="en-GB" sz="1200" baseline="0" dirty="0" smtClean="0"/>
          </a:p>
          <a:p>
            <a:r>
              <a:rPr lang="en-GB" sz="1200" baseline="0" dirty="0" smtClean="0"/>
              <a:t>Look at how your organisation can create a recognition culture that suits.  Not all will be the same.</a:t>
            </a:r>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55</a:t>
            </a:fld>
            <a:endParaRPr lang="en-GB" dirty="0">
              <a:solidFill>
                <a:prstClr val="black"/>
              </a:solidFill>
            </a:endParaRPr>
          </a:p>
        </p:txBody>
      </p:sp>
    </p:spTree>
    <p:extLst>
      <p:ext uri="{BB962C8B-B14F-4D97-AF65-F5344CB8AC3E}">
        <p14:creationId xmlns:p14="http://schemas.microsoft.com/office/powerpoint/2010/main" val="317226991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have all faced</a:t>
            </a:r>
            <a:r>
              <a:rPr lang="en-GB" baseline="0" dirty="0" smtClean="0"/>
              <a:t> something similar I am sure.  Maybe not quite as extreme!  No matter how good a process we might develop and how accessible the tools we design we must have management buy-in as they are the ones that will hold the discussions.  Get senior leaders on board and training line managers effectively.</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56</a:t>
            </a:fld>
            <a:endParaRPr lang="en-GB" dirty="0">
              <a:solidFill>
                <a:prstClr val="black"/>
              </a:solidFill>
            </a:endParaRPr>
          </a:p>
        </p:txBody>
      </p:sp>
    </p:spTree>
    <p:extLst>
      <p:ext uri="{BB962C8B-B14F-4D97-AF65-F5344CB8AC3E}">
        <p14:creationId xmlns:p14="http://schemas.microsoft.com/office/powerpoint/2010/main" val="420957388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If you are thinking</a:t>
            </a:r>
            <a:r>
              <a:rPr lang="en-GB" sz="1400" baseline="0" dirty="0" smtClean="0"/>
              <a:t> of making a change then bear these 10 factors in mind</a:t>
            </a:r>
          </a:p>
          <a:p>
            <a:r>
              <a:rPr lang="en-GB" sz="1400" baseline="0" dirty="0" smtClean="0"/>
              <a:t>My advice…</a:t>
            </a:r>
            <a:endParaRPr lang="en-GB" sz="1400" dirty="0" smtClean="0"/>
          </a:p>
          <a:p>
            <a:r>
              <a:rPr lang="en-GB" sz="1400" dirty="0" smtClean="0"/>
              <a:t>Don’t rush in. Take the time to look at what is going</a:t>
            </a:r>
            <a:r>
              <a:rPr lang="en-GB" sz="1400" baseline="0" dirty="0" smtClean="0"/>
              <a:t> on in the external env.</a:t>
            </a:r>
          </a:p>
          <a:p>
            <a:r>
              <a:rPr lang="en-GB" sz="1400" baseline="0" dirty="0" smtClean="0"/>
              <a:t>Make sure you go about any proposal for change in a highly strategic way.  Engage senior leaders.</a:t>
            </a:r>
          </a:p>
          <a:p>
            <a:r>
              <a:rPr lang="en-GB" sz="1400" baseline="0" dirty="0" smtClean="0"/>
              <a:t>Test and pilot and use feedback to improve</a:t>
            </a:r>
          </a:p>
          <a:p>
            <a:r>
              <a:rPr lang="en-GB" sz="1400" baseline="0" dirty="0" smtClean="0"/>
              <a:t>It might take some time to make it stick</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57</a:t>
            </a:fld>
            <a:endParaRPr lang="en-GB" dirty="0">
              <a:solidFill>
                <a:prstClr val="black"/>
              </a:solidFill>
            </a:endParaRPr>
          </a:p>
        </p:txBody>
      </p:sp>
    </p:spTree>
    <p:extLst>
      <p:ext uri="{BB962C8B-B14F-4D97-AF65-F5344CB8AC3E}">
        <p14:creationId xmlns:p14="http://schemas.microsoft.com/office/powerpoint/2010/main" val="22670543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5.png"/><Relationship Id="rId4" Type="http://schemas.microsoft.com/office/2007/relationships/hdphoto" Target="../media/hdphoto1.wdp"/></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6A1C6D74-9C60-4EE1-A473-6D536EE26A1A}" type="datetime1">
              <a:rPr lang="en-GB" smtClean="0"/>
              <a:t>16/02/2018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Contemporary Human Resource in Practice</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876C43-46C1-4F0E-8C00-82A6AD2E4837}" type="datetime1">
              <a:rPr lang="en-GB" smtClean="0"/>
              <a:t>16/02/2018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Contemporary Human Resource in Practice</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83A2A6F-567B-4893-B0BF-9B09BAE025EB}" type="datetime1">
              <a:rPr lang="en-GB" smtClean="0"/>
              <a:t>16/02/2018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B1947C-75F5-4E69-BED3-356F44364EC3}" type="datetime1">
              <a:rPr lang="en-GB" smtClean="0"/>
              <a:t>16/02/2018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D3185D0-BAD1-47CF-B57E-94555FB51AF7}" type="datetime1">
              <a:rPr lang="en-GB" smtClean="0"/>
              <a:t>16/02/2018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5B79957-D80D-4F06-A8F4-9F4810F9417B}" type="datetime1">
              <a:rPr lang="en-GB" smtClean="0"/>
              <a:t>16/02/2018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92A63C-15E7-4C83-8532-6D421EFAB15E}" type="datetime1">
              <a:rPr lang="en-GB" smtClean="0"/>
              <a:t>16/02/2018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898FB84-72D5-41C6-B00D-7133D039CB48}" type="datetime1">
              <a:rPr lang="en-GB" smtClean="0"/>
              <a:t>16/02/2018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E077B85-77A0-41A8-A2E1-BD2755A536A7}" type="datetime1">
              <a:rPr lang="en-GB" smtClean="0"/>
              <a:t>16/02/2018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790AF2-C049-46F0-A008-61C8F55F5DE5}" type="datetime1">
              <a:rPr lang="en-GB" smtClean="0"/>
              <a:t>16/02/2018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08F1256-A195-4F02-9162-46CC3832B26C}" type="datetime1">
              <a:rPr lang="en-GB" smtClean="0"/>
              <a:t>16/02/2018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40905577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4901866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smtClean="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065141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smtClean="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34100359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smtClean="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809794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smtClean="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13500097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p>
            <a:r>
              <a:rPr lang="en-US" dirty="0" smtClean="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9886945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GB" dirty="0"/>
          </a:p>
        </p:txBody>
      </p:sp>
      <p:sp>
        <p:nvSpPr>
          <p:cNvPr id="4" name="Footer Placeholder 3"/>
          <p:cNvSpPr>
            <a:spLocks noGrp="1"/>
          </p:cNvSpPr>
          <p:nvPr>
            <p:ph type="ftr" sz="quarter" idx="11"/>
          </p:nvPr>
        </p:nvSpPr>
        <p:spPr/>
        <p:txBody>
          <a:bodyPr/>
          <a:lstStyle/>
          <a:p>
            <a:r>
              <a:rPr lang="en-US" dirty="0" smtClean="0"/>
              <a:t>Presentation title, change Insert &gt;&gt; Header &amp; Footer</a:t>
            </a:r>
            <a:endParaRPr lang="en-GB" dirty="0"/>
          </a:p>
        </p:txBody>
      </p:sp>
      <p:sp>
        <p:nvSpPr>
          <p:cNvPr id="5" name="Slide Number Placeholder 4"/>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4230284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US" dirty="0" smtClean="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42791377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r>
              <a:rPr lang="en-US" dirty="0" smtClean="0">
                <a:solidFill>
                  <a:srgbClr val="514949"/>
                </a:solidFill>
              </a:rPr>
              <a:t>Presentation title, change Insert &gt;&gt; Header &amp; Footer</a:t>
            </a:r>
            <a:endParaRPr lang="en-GB" dirty="0">
              <a:solidFill>
                <a:srgbClr val="514949"/>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47F1000-4AC5-4D9E-A172-06353C23FA3C}" type="slidenum">
              <a:rPr lang="en-GB" smtClean="0">
                <a:solidFill>
                  <a:srgbClr val="514949"/>
                </a:solidFill>
              </a:rPr>
              <a:pPr/>
              <a:t>‹#›</a:t>
            </a:fld>
            <a:endParaRPr lang="en-GB" dirty="0">
              <a:solidFill>
                <a:srgbClr val="514949"/>
              </a:solidFill>
            </a:endParaRPr>
          </a:p>
        </p:txBody>
      </p:sp>
    </p:spTree>
    <p:extLst>
      <p:ext uri="{BB962C8B-B14F-4D97-AF65-F5344CB8AC3E}">
        <p14:creationId xmlns:p14="http://schemas.microsoft.com/office/powerpoint/2010/main" val="26041045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smtClean="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19022519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smtClean="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42537929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smtClean="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72810732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wo table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smtClean="0">
                <a:solidFill>
                  <a:srgbClr val="514949"/>
                </a:solidFill>
              </a:rPr>
              <a:t>Two tables</a:t>
            </a:r>
            <a:endParaRPr lang="en-GB" dirty="0">
              <a:solidFill>
                <a:srgbClr val="514949"/>
              </a:solidFill>
            </a:endParaRPr>
          </a:p>
        </p:txBody>
      </p:sp>
      <p:sp>
        <p:nvSpPr>
          <p:cNvPr id="8" name="Tijdelijke aanduiding voor tabel 7"/>
          <p:cNvSpPr>
            <a:spLocks noGrp="1"/>
          </p:cNvSpPr>
          <p:nvPr>
            <p:ph type="tbl" sz="quarter" idx="16" hasCustomPrompt="1"/>
          </p:nvPr>
        </p:nvSpPr>
        <p:spPr>
          <a:xfrm>
            <a:off x="405584" y="1210970"/>
            <a:ext cx="4049732" cy="5252526"/>
          </a:xfrm>
        </p:spPr>
        <p:txBody>
          <a:bodyPr anchor="ctr"/>
          <a:lstStyle>
            <a:lvl1pPr algn="ctr">
              <a:lnSpc>
                <a:spcPct val="150000"/>
              </a:lnSpc>
              <a:defRPr>
                <a:solidFill>
                  <a:schemeClr val="tx2"/>
                </a:solidFill>
              </a:defRPr>
            </a:lvl1pPr>
          </a:lstStyle>
          <a:p>
            <a:r>
              <a:rPr lang="en-US" dirty="0" smtClean="0"/>
              <a:t>Click here</a:t>
            </a:r>
            <a:br>
              <a:rPr lang="en-US" dirty="0" smtClean="0"/>
            </a:br>
            <a:r>
              <a:rPr lang="en-US" dirty="0" smtClean="0"/>
              <a:t>to insert a table</a:t>
            </a:r>
            <a:endParaRPr lang="en-US" dirty="0"/>
          </a:p>
        </p:txBody>
      </p:sp>
      <p:sp>
        <p:nvSpPr>
          <p:cNvPr id="64" name="Tijdelijke aanduiding voor tabel 7"/>
          <p:cNvSpPr>
            <a:spLocks noGrp="1"/>
          </p:cNvSpPr>
          <p:nvPr>
            <p:ph type="tbl" sz="quarter" idx="17" hasCustomPrompt="1"/>
          </p:nvPr>
        </p:nvSpPr>
        <p:spPr>
          <a:xfrm>
            <a:off x="4662624" y="1210970"/>
            <a:ext cx="4049732" cy="5252526"/>
          </a:xfrm>
        </p:spPr>
        <p:txBody>
          <a:bodyPr anchor="ctr"/>
          <a:lstStyle>
            <a:lvl1pPr algn="ctr">
              <a:lnSpc>
                <a:spcPct val="150000"/>
              </a:lnSpc>
              <a:defRPr>
                <a:solidFill>
                  <a:schemeClr val="tx2"/>
                </a:solidFill>
              </a:defRPr>
            </a:lvl1pPr>
          </a:lstStyle>
          <a:p>
            <a:r>
              <a:rPr lang="en-US" dirty="0" smtClean="0"/>
              <a:t>Click here</a:t>
            </a:r>
            <a:br>
              <a:rPr lang="en-US" dirty="0" smtClean="0"/>
            </a:br>
            <a:r>
              <a:rPr lang="en-US" dirty="0" smtClean="0"/>
              <a:t>to insert a table</a:t>
            </a:r>
            <a:endParaRPr lang="en-US" dirty="0"/>
          </a:p>
        </p:txBody>
      </p:sp>
    </p:spTree>
    <p:extLst>
      <p:ext uri="{BB962C8B-B14F-4D97-AF65-F5344CB8AC3E}">
        <p14:creationId xmlns:p14="http://schemas.microsoft.com/office/powerpoint/2010/main" val="3184630684"/>
      </p:ext>
    </p:extLst>
  </p:cSld>
  <p:clrMapOvr>
    <a:masterClrMapping/>
  </p:clrMapOvr>
  <p:timing>
    <p:tnLst>
      <p:par>
        <p:cTn id="1" dur="indefinite" restart="never" nodeType="tmRoot"/>
      </p:par>
    </p:tn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smtClean="0">
                <a:solidFill>
                  <a:srgbClr val="514949"/>
                </a:solidFill>
              </a:rPr>
              <a:t>Index slide</a:t>
            </a:r>
            <a:endParaRPr lang="en-GB" dirty="0">
              <a:solidFill>
                <a:srgbClr val="514949"/>
              </a:solidFill>
            </a:endParaRPr>
          </a:p>
        </p:txBody>
      </p:sp>
      <p:sp>
        <p:nvSpPr>
          <p:cNvPr id="8" name="Tijdelijke aanduiding voor tabel 7"/>
          <p:cNvSpPr>
            <a:spLocks noGrp="1"/>
          </p:cNvSpPr>
          <p:nvPr>
            <p:ph type="tbl" sz="quarter" idx="16" hasCustomPrompt="1"/>
          </p:nvPr>
        </p:nvSpPr>
        <p:spPr>
          <a:xfrm>
            <a:off x="405584" y="1210970"/>
            <a:ext cx="8316592" cy="5252526"/>
          </a:xfrm>
        </p:spPr>
        <p:txBody>
          <a:bodyPr anchor="ctr"/>
          <a:lstStyle>
            <a:lvl1pPr algn="ctr">
              <a:lnSpc>
                <a:spcPct val="150000"/>
              </a:lnSpc>
              <a:defRPr>
                <a:solidFill>
                  <a:schemeClr val="tx2"/>
                </a:solidFill>
              </a:defRPr>
            </a:lvl1pPr>
          </a:lstStyle>
          <a:p>
            <a:r>
              <a:rPr lang="en-US" dirty="0" smtClean="0"/>
              <a:t>Click here</a:t>
            </a:r>
            <a:br>
              <a:rPr lang="en-US" dirty="0" smtClean="0"/>
            </a:br>
            <a:r>
              <a:rPr lang="en-US" dirty="0" smtClean="0"/>
              <a:t>to insert a table</a:t>
            </a:r>
            <a:endParaRPr lang="en-US" dirty="0"/>
          </a:p>
        </p:txBody>
      </p:sp>
      <p:grpSp>
        <p:nvGrpSpPr>
          <p:cNvPr id="57" name="Groep 56" hidden="1"/>
          <p:cNvGrpSpPr/>
          <p:nvPr userDrawn="1"/>
        </p:nvGrpSpPr>
        <p:grpSpPr>
          <a:xfrm>
            <a:off x="9369570" y="106472"/>
            <a:ext cx="2979308" cy="5917970"/>
            <a:chOff x="9234062" y="-92622"/>
            <a:chExt cx="2979308" cy="5917970"/>
          </a:xfrm>
        </p:grpSpPr>
        <p:sp>
          <p:nvSpPr>
            <p:cNvPr id="58" name="Tekstvak 33"/>
            <p:cNvSpPr txBox="1"/>
            <p:nvPr userDrawn="1"/>
          </p:nvSpPr>
          <p:spPr>
            <a:xfrm>
              <a:off x="9438352" y="896911"/>
              <a:ext cx="2067935"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nl-NL" sz="1400" kern="0" dirty="0" smtClean="0">
                  <a:solidFill>
                    <a:srgbClr val="000000"/>
                  </a:solidFill>
                </a:rPr>
                <a:t>Delete </a:t>
              </a:r>
              <a:r>
                <a:rPr lang="en-GB" sz="1400" kern="0" dirty="0" smtClean="0">
                  <a:solidFill>
                    <a:srgbClr val="000000"/>
                  </a:solidFill>
                </a:rPr>
                <a:t>existing</a:t>
              </a:r>
              <a:r>
                <a:rPr lang="nl-NL" sz="1400" kern="0" dirty="0" smtClean="0">
                  <a:solidFill>
                    <a:srgbClr val="000000"/>
                  </a:solidFill>
                </a:rPr>
                <a:t> picture </a:t>
              </a:r>
              <a:r>
                <a:rPr lang="nl-NL" sz="1400" kern="0" dirty="0" err="1" smtClean="0">
                  <a:solidFill>
                    <a:srgbClr val="000000"/>
                  </a:solidFill>
                </a:rPr>
                <a:t>and</a:t>
              </a:r>
              <a:r>
                <a:rPr lang="nl-NL" sz="1400" kern="0" dirty="0" smtClean="0">
                  <a:solidFill>
                    <a:srgbClr val="000000"/>
                  </a:solidFill>
                </a:rPr>
                <a:t> click on the icon </a:t>
              </a:r>
              <a:r>
                <a:rPr lang="nl-NL" sz="1400" kern="0" dirty="0" err="1" smtClean="0">
                  <a:solidFill>
                    <a:srgbClr val="000000"/>
                  </a:solidFill>
                </a:rPr>
                <a:t>to</a:t>
              </a:r>
              <a:r>
                <a:rPr lang="nl-NL" sz="1400" kern="0" dirty="0" smtClean="0">
                  <a:solidFill>
                    <a:srgbClr val="000000"/>
                  </a:solidFill>
                </a:rPr>
                <a:t> </a:t>
              </a:r>
              <a:r>
                <a:rPr lang="nl-NL" sz="1400" kern="0" dirty="0" err="1" smtClean="0">
                  <a:solidFill>
                    <a:srgbClr val="000000"/>
                  </a:solidFill>
                </a:rPr>
                <a:t>insert</a:t>
              </a:r>
              <a:r>
                <a:rPr lang="nl-NL" sz="1400" kern="0" dirty="0" smtClean="0">
                  <a:solidFill>
                    <a:srgbClr val="000000"/>
                  </a:solidFill>
                </a:rPr>
                <a:t> a new picture</a:t>
              </a:r>
              <a:endParaRPr lang="en-US" sz="1400" kern="0" dirty="0" smtClean="0">
                <a:solidFill>
                  <a:srgbClr val="000000"/>
                </a:solidFill>
              </a:endParaRPr>
            </a:p>
          </p:txBody>
        </p:sp>
        <p:sp>
          <p:nvSpPr>
            <p:cNvPr id="59" name="Tekstvak 33"/>
            <p:cNvSpPr txBox="1"/>
            <p:nvPr userDrawn="1"/>
          </p:nvSpPr>
          <p:spPr>
            <a:xfrm>
              <a:off x="9438352" y="3035943"/>
              <a:ext cx="2142447"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en-US" sz="1400" kern="0" dirty="0" smtClean="0">
                  <a:solidFill>
                    <a:srgbClr val="000000"/>
                  </a:solidFill>
                </a:rPr>
                <a:t>Search and selected the picture you want.</a:t>
              </a:r>
              <a:br>
                <a:rPr lang="en-US" sz="1400" kern="0" dirty="0" smtClean="0">
                  <a:solidFill>
                    <a:srgbClr val="000000"/>
                  </a:solidFill>
                </a:rPr>
              </a:br>
              <a:r>
                <a:rPr lang="en-US" sz="1400" kern="0" dirty="0" smtClean="0">
                  <a:solidFill>
                    <a:srgbClr val="000000"/>
                  </a:solidFill>
                </a:rPr>
                <a:t>Click</a:t>
              </a:r>
              <a:r>
                <a:rPr lang="en-US" sz="1400" kern="0" dirty="0" smtClean="0">
                  <a:solidFill>
                    <a:srgbClr val="E3CC5A"/>
                  </a:solidFill>
                </a:rPr>
                <a:t> </a:t>
              </a:r>
              <a:r>
                <a:rPr lang="en-US" sz="1400" b="1" kern="0" dirty="0" smtClean="0">
                  <a:solidFill>
                    <a:srgbClr val="514949"/>
                  </a:solidFill>
                </a:rPr>
                <a:t>´Insert´</a:t>
              </a:r>
              <a:endParaRPr lang="nl-NL" sz="1400" b="1" kern="0" dirty="0" smtClean="0">
                <a:solidFill>
                  <a:srgbClr val="514949"/>
                </a:solidFill>
              </a:endParaRPr>
            </a:p>
          </p:txBody>
        </p:sp>
        <p:sp>
          <p:nvSpPr>
            <p:cNvPr id="60" name="Ovaal 59"/>
            <p:cNvSpPr/>
            <p:nvPr userDrawn="1"/>
          </p:nvSpPr>
          <p:spPr>
            <a:xfrm>
              <a:off x="9395336" y="412895"/>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smtClean="0">
                  <a:solidFill>
                    <a:prstClr val="white"/>
                  </a:solidFill>
                  <a:latin typeface="Calibri Light" panose="020F0302020204030204"/>
                </a:rPr>
                <a:t>1</a:t>
              </a:r>
            </a:p>
          </p:txBody>
        </p:sp>
        <p:sp>
          <p:nvSpPr>
            <p:cNvPr id="61" name="Ovaal 60"/>
            <p:cNvSpPr/>
            <p:nvPr userDrawn="1"/>
          </p:nvSpPr>
          <p:spPr>
            <a:xfrm>
              <a:off x="9395336" y="2551354"/>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smtClean="0">
                  <a:solidFill>
                    <a:prstClr val="white"/>
                  </a:solidFill>
                  <a:latin typeface="Calibri Light" panose="020F0302020204030204"/>
                </a:rPr>
                <a:t>2</a:t>
              </a:r>
            </a:p>
          </p:txBody>
        </p:sp>
        <p:pic>
          <p:nvPicPr>
            <p:cNvPr id="6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xmlns="">
                  <a:solidFill>
                    <a:schemeClr val="accent1"/>
                  </a:solidFill>
                </a14:hiddenFill>
              </a:ext>
            </a:extLst>
          </p:spPr>
        </p:pic>
        <p:pic>
          <p:nvPicPr>
            <p:cNvPr id="63"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xmlns="">
                  <a:solidFill>
                    <a:schemeClr val="accent1"/>
                  </a:solidFill>
                </a14:hiddenFill>
              </a:ext>
            </a:extLst>
          </p:spPr>
        </p:pic>
        <p:sp>
          <p:nvSpPr>
            <p:cNvPr id="64" name="Tekstvak 63"/>
            <p:cNvSpPr txBox="1"/>
            <p:nvPr userDrawn="1"/>
          </p:nvSpPr>
          <p:spPr>
            <a:xfrm>
              <a:off x="9517883" y="3832849"/>
              <a:ext cx="779464" cy="261610"/>
            </a:xfrm>
            <a:prstGeom prst="rect">
              <a:avLst/>
            </a:prstGeom>
            <a:noFill/>
          </p:spPr>
          <p:txBody>
            <a:bodyPr wrap="square" rtlCol="0" anchor="ctr">
              <a:spAutoFit/>
            </a:bodyPr>
            <a:lstStyle/>
            <a:p>
              <a:pPr algn="ctr">
                <a:defRPr/>
              </a:pPr>
              <a:r>
                <a:rPr lang="en-GB" sz="1100" b="1" kern="0" dirty="0" smtClean="0">
                  <a:solidFill>
                    <a:srgbClr val="005634">
                      <a:lumMod val="25000"/>
                    </a:srgbClr>
                  </a:solidFill>
                  <a:effectLst>
                    <a:outerShdw blurRad="25400" algn="ctr" rotWithShape="0">
                      <a:prstClr val="white"/>
                    </a:outerShdw>
                  </a:effectLst>
                  <a:latin typeface="Calibri Light" panose="020F0302020204030204"/>
                </a:rPr>
                <a:t>Insert</a:t>
              </a:r>
            </a:p>
          </p:txBody>
        </p:sp>
        <p:sp>
          <p:nvSpPr>
            <p:cNvPr id="65" name="Rechthoek 64"/>
            <p:cNvSpPr/>
            <p:nvPr userDrawn="1"/>
          </p:nvSpPr>
          <p:spPr>
            <a:xfrm>
              <a:off x="9234062" y="-92622"/>
              <a:ext cx="2773430" cy="387386"/>
            </a:xfrm>
            <a:prstGeom prst="rect">
              <a:avLst/>
            </a:prstGeom>
            <a:noFill/>
            <a:ln w="25400" cap="flat" cmpd="sng" algn="ctr">
              <a:noFill/>
              <a:prstDash val="solid"/>
            </a:ln>
            <a:effectLst/>
          </p:spPr>
          <p:txBody>
            <a:bodyPr lIns="180000" rIns="180000" rtlCol="0" anchor="t"/>
            <a:lstStyle/>
            <a:p>
              <a:pPr>
                <a:tabLst>
                  <a:tab pos="630238" algn="l"/>
                </a:tabLst>
                <a:defRPr/>
              </a:pPr>
              <a:r>
                <a:rPr lang="nl-NL" sz="1600" b="1" kern="0" dirty="0" smtClean="0">
                  <a:solidFill>
                    <a:srgbClr val="514949"/>
                  </a:solidFill>
                  <a:latin typeface="Calibri Light" panose="020F0302020204030204"/>
                </a:rPr>
                <a:t>INSERT PICTURE</a:t>
              </a:r>
            </a:p>
          </p:txBody>
        </p:sp>
        <p:cxnSp>
          <p:nvCxnSpPr>
            <p:cNvPr id="66" name="Rechte verbindingslijn 65"/>
            <p:cNvCxnSpPr/>
            <p:nvPr userDrawn="1"/>
          </p:nvCxnSpPr>
          <p:spPr>
            <a:xfrm>
              <a:off x="9407882" y="292364"/>
              <a:ext cx="2805488" cy="0"/>
            </a:xfrm>
            <a:prstGeom prst="line">
              <a:avLst/>
            </a:prstGeom>
            <a:noFill/>
            <a:ln w="9525" cap="flat" cmpd="sng" algn="ctr">
              <a:solidFill>
                <a:schemeClr val="tx2"/>
              </a:solidFill>
              <a:prstDash val="solid"/>
            </a:ln>
            <a:effectLst/>
          </p:spPr>
        </p:cxnSp>
        <p:cxnSp>
          <p:nvCxnSpPr>
            <p:cNvPr id="67" name="Rechte verbindingslijn 66"/>
            <p:cNvCxnSpPr/>
            <p:nvPr userDrawn="1"/>
          </p:nvCxnSpPr>
          <p:spPr>
            <a:xfrm>
              <a:off x="9407882" y="2365810"/>
              <a:ext cx="2805488" cy="0"/>
            </a:xfrm>
            <a:prstGeom prst="line">
              <a:avLst/>
            </a:prstGeom>
            <a:noFill/>
            <a:ln w="9525" cap="flat" cmpd="sng" algn="ctr">
              <a:solidFill>
                <a:schemeClr val="tx2"/>
              </a:solidFill>
              <a:prstDash val="solid"/>
            </a:ln>
            <a:effectLst/>
          </p:spPr>
        </p:cxnSp>
        <p:cxnSp>
          <p:nvCxnSpPr>
            <p:cNvPr id="68" name="Rechte verbindingslijn 67"/>
            <p:cNvCxnSpPr/>
            <p:nvPr userDrawn="1"/>
          </p:nvCxnSpPr>
          <p:spPr>
            <a:xfrm>
              <a:off x="9408221" y="4238018"/>
              <a:ext cx="2805149" cy="0"/>
            </a:xfrm>
            <a:prstGeom prst="line">
              <a:avLst/>
            </a:prstGeom>
            <a:noFill/>
            <a:ln w="9525" cap="flat" cmpd="sng" algn="ctr">
              <a:solidFill>
                <a:schemeClr val="tx2"/>
              </a:solidFill>
              <a:prstDash val="solid"/>
            </a:ln>
            <a:effectLst/>
          </p:spPr>
        </p:cxnSp>
        <p:sp>
          <p:nvSpPr>
            <p:cNvPr id="69" name="Tekstvak 33"/>
            <p:cNvSpPr txBox="1"/>
            <p:nvPr userDrawn="1"/>
          </p:nvSpPr>
          <p:spPr>
            <a:xfrm>
              <a:off x="9438352" y="4914683"/>
              <a:ext cx="2142447" cy="430887"/>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en-US" sz="1400" kern="0" dirty="0" smtClean="0">
                  <a:solidFill>
                    <a:srgbClr val="000000"/>
                  </a:solidFill>
                </a:rPr>
                <a:t>Select the picture and select</a:t>
              </a:r>
              <a:r>
                <a:rPr lang="en-US" sz="1400" kern="0" dirty="0" smtClean="0">
                  <a:solidFill>
                    <a:srgbClr val="514949"/>
                  </a:solidFill>
                </a:rPr>
                <a:t> </a:t>
              </a:r>
              <a:r>
                <a:rPr lang="en-US" sz="1400" b="1" kern="0" dirty="0" smtClean="0">
                  <a:solidFill>
                    <a:srgbClr val="514949"/>
                  </a:solidFill>
                </a:rPr>
                <a:t>‘Send to back’</a:t>
              </a:r>
            </a:p>
          </p:txBody>
        </p:sp>
        <p:sp>
          <p:nvSpPr>
            <p:cNvPr id="70" name="Ovaal 69"/>
            <p:cNvSpPr/>
            <p:nvPr userDrawn="1"/>
          </p:nvSpPr>
          <p:spPr>
            <a:xfrm>
              <a:off x="9395336" y="4426610"/>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smtClean="0">
                  <a:solidFill>
                    <a:prstClr val="white"/>
                  </a:solidFill>
                  <a:latin typeface="Calibri Light" panose="020F0302020204030204"/>
                </a:rPr>
                <a:t>3</a:t>
              </a:r>
            </a:p>
          </p:txBody>
        </p:sp>
        <p:pic>
          <p:nvPicPr>
            <p:cNvPr id="71" name="Picture 2"/>
            <p:cNvPicPr>
              <a:picLocks noChangeAspect="1" noChangeArrowheads="1"/>
            </p:cNvPicPr>
            <p:nvPr userDrawn="1"/>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2" name="Afbeelding 71"/>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9435801" y="1653232"/>
              <a:ext cx="610090" cy="610090"/>
            </a:xfrm>
            <a:prstGeom prst="rect">
              <a:avLst/>
            </a:prstGeom>
          </p:spPr>
        </p:pic>
      </p:grpSp>
    </p:spTree>
    <p:extLst>
      <p:ext uri="{BB962C8B-B14F-4D97-AF65-F5344CB8AC3E}">
        <p14:creationId xmlns:p14="http://schemas.microsoft.com/office/powerpoint/2010/main" val="1771791473"/>
      </p:ext>
    </p:extLst>
  </p:cSld>
  <p:clrMapOvr>
    <a:masterClrMapping/>
  </p:clrMapOvr>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Three text boxes vertical">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r>
              <a:rPr lang="en-GB" dirty="0" smtClean="0">
                <a:solidFill>
                  <a:srgbClr val="514949"/>
                </a:solidFill>
              </a:rPr>
              <a:t>Three text boxes vertical</a:t>
            </a:r>
          </a:p>
        </p:txBody>
      </p:sp>
      <p:sp>
        <p:nvSpPr>
          <p:cNvPr id="102" name="Tijdelijke aanduiding voor verticale tekst 2"/>
          <p:cNvSpPr>
            <a:spLocks noGrp="1"/>
          </p:cNvSpPr>
          <p:nvPr>
            <p:ph type="body" orient="vert" idx="14" hasCustomPrompt="1"/>
          </p:nvPr>
        </p:nvSpPr>
        <p:spPr>
          <a:xfrm>
            <a:off x="405584" y="1586673"/>
            <a:ext cx="2616966" cy="4856615"/>
          </a:xfrm>
        </p:spPr>
        <p:txBody>
          <a:bodyPr vert="horz" tIns="108000" rIns="72000" bIns="72000"/>
          <a:lstStyle>
            <a:lvl3pPr>
              <a:defRPr/>
            </a:lvl3pPr>
            <a:lvl4pPr>
              <a:defRPr baseline="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03" name="Tijdelijke aanduiding voor verticale tekst 2"/>
          <p:cNvSpPr>
            <a:spLocks noGrp="1"/>
          </p:cNvSpPr>
          <p:nvPr>
            <p:ph type="body" orient="vert" idx="15" hasCustomPrompt="1"/>
          </p:nvPr>
        </p:nvSpPr>
        <p:spPr>
          <a:xfrm>
            <a:off x="6103196" y="1586673"/>
            <a:ext cx="2621220" cy="4856615"/>
          </a:xfrm>
        </p:spPr>
        <p:txBody>
          <a:bodyPr vert="horz" tIns="108000" rIns="72000" bIns="72000"/>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04" name="Tijdelijke aanduiding voor verticale tekst 2"/>
          <p:cNvSpPr>
            <a:spLocks noGrp="1"/>
          </p:cNvSpPr>
          <p:nvPr>
            <p:ph type="body" orient="vert" idx="16" hasCustomPrompt="1"/>
          </p:nvPr>
        </p:nvSpPr>
        <p:spPr>
          <a:xfrm>
            <a:off x="6102830" y="1210043"/>
            <a:ext cx="2620546"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60" name="Tijdelijke aanduiding voor verticale tekst 2"/>
          <p:cNvSpPr>
            <a:spLocks noGrp="1"/>
          </p:cNvSpPr>
          <p:nvPr>
            <p:ph type="body" orient="vert" idx="17" hasCustomPrompt="1"/>
          </p:nvPr>
        </p:nvSpPr>
        <p:spPr>
          <a:xfrm>
            <a:off x="415290" y="1210043"/>
            <a:ext cx="2623110"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62" name="Tijdelijke aanduiding voor verticale tekst 2"/>
          <p:cNvSpPr>
            <a:spLocks noGrp="1"/>
          </p:cNvSpPr>
          <p:nvPr>
            <p:ph type="body" orient="vert" idx="18" hasCustomPrompt="1"/>
          </p:nvPr>
        </p:nvSpPr>
        <p:spPr>
          <a:xfrm>
            <a:off x="3248515" y="1586673"/>
            <a:ext cx="2629028" cy="4856615"/>
          </a:xfrm>
        </p:spPr>
        <p:txBody>
          <a:bodyPr vert="horz" tIns="108000" rIns="72000" bIns="72000"/>
          <a:lstStyle>
            <a:lvl3pPr>
              <a:defRPr/>
            </a:lvl3pPr>
            <a:lvl4pPr>
              <a:defRPr baseline="0"/>
            </a:lvl4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63" name="Tijdelijke aanduiding voor verticale tekst 2"/>
          <p:cNvSpPr>
            <a:spLocks noGrp="1"/>
          </p:cNvSpPr>
          <p:nvPr>
            <p:ph type="body" orient="vert" idx="19" hasCustomPrompt="1"/>
          </p:nvPr>
        </p:nvSpPr>
        <p:spPr>
          <a:xfrm>
            <a:off x="3258000" y="1210043"/>
            <a:ext cx="2635200"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2475536708"/>
      </p:ext>
    </p:extLst>
  </p:cSld>
  <p:clrMapOvr>
    <a:masterClrMapping/>
  </p:clrMapOvr>
  <p:timing>
    <p:tnLst>
      <p:par>
        <p:cTn id="1" dur="indefinite" restart="never" nodeType="tmRoot"/>
      </p:par>
    </p:tn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Three images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2064768"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smtClean="0">
                <a:solidFill>
                  <a:srgbClr val="514949"/>
                </a:solidFill>
              </a:rPr>
              <a:t>50% text / Three images</a:t>
            </a:r>
            <a:endParaRPr lang="en-GB" dirty="0">
              <a:solidFill>
                <a:srgbClr val="514949"/>
              </a:solidFill>
            </a:endParaRPr>
          </a:p>
        </p:txBody>
      </p:sp>
      <p:sp>
        <p:nvSpPr>
          <p:cNvPr id="119" name="Tijdelijke aanduiding voor afbeelding 7"/>
          <p:cNvSpPr>
            <a:spLocks noGrp="1"/>
          </p:cNvSpPr>
          <p:nvPr>
            <p:ph type="pic" sz="quarter" idx="14" hasCustomPrompt="1"/>
          </p:nvPr>
        </p:nvSpPr>
        <p:spPr>
          <a:xfrm>
            <a:off x="405584" y="1210970"/>
            <a:ext cx="4058416" cy="1606842"/>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124" name="Tijdelijke aanduiding voor afbeelding 7"/>
          <p:cNvSpPr>
            <a:spLocks noGrp="1"/>
          </p:cNvSpPr>
          <p:nvPr>
            <p:ph type="pic" sz="quarter" idx="15" hasCustomPrompt="1"/>
          </p:nvPr>
        </p:nvSpPr>
        <p:spPr>
          <a:xfrm>
            <a:off x="405584" y="3033812"/>
            <a:ext cx="4058416" cy="1601182"/>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125" name="Tijdelijke aanduiding voor afbeelding 7"/>
          <p:cNvSpPr>
            <a:spLocks noGrp="1"/>
          </p:cNvSpPr>
          <p:nvPr>
            <p:ph type="pic" sz="quarter" idx="16" hasCustomPrompt="1"/>
          </p:nvPr>
        </p:nvSpPr>
        <p:spPr>
          <a:xfrm>
            <a:off x="405584" y="4856655"/>
            <a:ext cx="4058416" cy="1606841"/>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278" name="Tijdelijke aanduiding voor verticale tekst 2"/>
          <p:cNvSpPr>
            <a:spLocks noGrp="1"/>
          </p:cNvSpPr>
          <p:nvPr>
            <p:ph type="body" orient="vert" idx="17" hasCustomPrompt="1"/>
          </p:nvPr>
        </p:nvSpPr>
        <p:spPr>
          <a:xfrm>
            <a:off x="4680000" y="3429000"/>
            <a:ext cx="4042176" cy="1205993"/>
          </a:xfrm>
        </p:spPr>
        <p:txBody>
          <a:bodyPr vert="horz" lIns="0"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279" name="Tijdelijke aanduiding voor verticale tekst 2"/>
          <p:cNvSpPr>
            <a:spLocks noGrp="1"/>
          </p:cNvSpPr>
          <p:nvPr>
            <p:ph type="body" orient="vert" idx="18" hasCustomPrompt="1"/>
          </p:nvPr>
        </p:nvSpPr>
        <p:spPr>
          <a:xfrm>
            <a:off x="4680000" y="5229200"/>
            <a:ext cx="4042176" cy="1212044"/>
          </a:xfrm>
        </p:spPr>
        <p:txBody>
          <a:bodyPr vert="horz" lIns="0"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129" name="Tijdelijke aanduiding voor verticale tekst 2"/>
          <p:cNvSpPr>
            <a:spLocks noGrp="1"/>
          </p:cNvSpPr>
          <p:nvPr>
            <p:ph type="body" orient="vert" idx="19" hasCustomPrompt="1"/>
          </p:nvPr>
        </p:nvSpPr>
        <p:spPr>
          <a:xfrm>
            <a:off x="4680001" y="1207371"/>
            <a:ext cx="4043376"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130" name="Tijdelijke aanduiding voor verticale tekst 2"/>
          <p:cNvSpPr>
            <a:spLocks noGrp="1"/>
          </p:cNvSpPr>
          <p:nvPr>
            <p:ph type="body" orient="vert" idx="20" hasCustomPrompt="1"/>
          </p:nvPr>
        </p:nvSpPr>
        <p:spPr>
          <a:xfrm>
            <a:off x="4680001" y="3038939"/>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131" name="Tijdelijke aanduiding voor verticale tekst 2"/>
          <p:cNvSpPr>
            <a:spLocks noGrp="1"/>
          </p:cNvSpPr>
          <p:nvPr>
            <p:ph type="body" orient="vert" idx="21" hasCustomPrompt="1"/>
          </p:nvPr>
        </p:nvSpPr>
        <p:spPr>
          <a:xfrm>
            <a:off x="4680000" y="4859000"/>
            <a:ext cx="4043375"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
        <p:nvSpPr>
          <p:cNvPr id="76" name="Tijdelijke aanduiding voor verticale tekst 2"/>
          <p:cNvSpPr>
            <a:spLocks noGrp="1"/>
          </p:cNvSpPr>
          <p:nvPr>
            <p:ph type="body" orient="vert" idx="1" hasCustomPrompt="1"/>
          </p:nvPr>
        </p:nvSpPr>
        <p:spPr>
          <a:xfrm>
            <a:off x="4680000" y="1586674"/>
            <a:ext cx="4042176" cy="1247966"/>
          </a:xfrm>
        </p:spPr>
        <p:txBody>
          <a:bodyPr vert="horz" lIns="0"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Tree>
    <p:extLst>
      <p:ext uri="{BB962C8B-B14F-4D97-AF65-F5344CB8AC3E}">
        <p14:creationId xmlns:p14="http://schemas.microsoft.com/office/powerpoint/2010/main" val="3615428650"/>
      </p:ext>
    </p:extLst>
  </p:cSld>
  <p:clrMapOvr>
    <a:masterClrMapping/>
  </p:clrMapOvr>
  <p:timing>
    <p:tnLst>
      <p:par>
        <p:cTn id="1" dur="indefinite" restart="never" nodeType="tmRoot"/>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50% image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latin typeface="+mn-lt"/>
              </a:defRPr>
            </a:lvl1pPr>
          </a:lstStyle>
          <a:p>
            <a:r>
              <a:rPr lang="nl-NL" dirty="0" smtClean="0"/>
              <a:t>Click </a:t>
            </a:r>
            <a:r>
              <a:rPr lang="nl-NL" dirty="0" err="1" smtClean="0"/>
              <a:t>to</a:t>
            </a:r>
            <a:r>
              <a:rPr lang="nl-NL" dirty="0" smtClean="0"/>
              <a:t> </a:t>
            </a:r>
            <a:r>
              <a:rPr lang="nl-NL" dirty="0" err="1" smtClean="0"/>
              <a:t>edit</a:t>
            </a:r>
            <a:r>
              <a:rPr lang="nl-NL" dirty="0" smtClean="0"/>
              <a:t> </a:t>
            </a:r>
            <a:r>
              <a:rPr lang="nl-NL" dirty="0" err="1" smtClean="0"/>
              <a:t>title</a:t>
            </a:r>
            <a:endParaRPr lang="en-US" dirty="0"/>
          </a:p>
        </p:txBody>
      </p:sp>
      <p:sp>
        <p:nvSpPr>
          <p:cNvPr id="3" name="Tijdelijke aanduiding voor verticale tekst 2"/>
          <p:cNvSpPr>
            <a:spLocks noGrp="1"/>
          </p:cNvSpPr>
          <p:nvPr>
            <p:ph type="body" orient="vert" idx="1" hasCustomPrompt="1"/>
          </p:nvPr>
        </p:nvSpPr>
        <p:spPr>
          <a:xfrm>
            <a:off x="4680001" y="1586673"/>
            <a:ext cx="4042175" cy="4854569"/>
          </a:xfrm>
        </p:spPr>
        <p:txBody>
          <a:bodyPr vert="horz" tIns="108000" rIns="72000" bIns="72000"/>
          <a:lstStyle>
            <a:lvl1pPr>
              <a:defRPr/>
            </a:lvl1pPr>
            <a:lvl2pPr>
              <a:defRPr/>
            </a:lvl2pPr>
          </a:lstStyle>
          <a:p>
            <a:pPr lvl="1"/>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a:p>
            <a:pPr lvl="2"/>
            <a:r>
              <a:rPr lang="nl-NL" dirty="0" err="1" smtClean="0"/>
              <a:t>Third</a:t>
            </a:r>
            <a:r>
              <a:rPr lang="nl-NL" dirty="0" smtClean="0"/>
              <a:t> level</a:t>
            </a:r>
          </a:p>
          <a:p>
            <a:pPr lvl="3"/>
            <a:r>
              <a:rPr lang="nl-NL" dirty="0" err="1" smtClean="0"/>
              <a:t>Fourth</a:t>
            </a:r>
            <a:r>
              <a:rPr lang="nl-NL" dirty="0" smtClean="0"/>
              <a:t> level</a:t>
            </a:r>
          </a:p>
        </p:txBody>
      </p:sp>
      <p:sp>
        <p:nvSpPr>
          <p:cNvPr id="5" name="Tijdelijke aanduiding voor voettekst 4"/>
          <p:cNvSpPr>
            <a:spLocks noGrp="1"/>
          </p:cNvSpPr>
          <p:nvPr>
            <p:ph type="ftr" sz="quarter" idx="11"/>
          </p:nvPr>
        </p:nvSpPr>
        <p:spPr/>
        <p:txBody>
          <a:bodyPr/>
          <a:lstStyle/>
          <a:p>
            <a:r>
              <a:rPr lang="en-US" dirty="0" smtClean="0"/>
              <a:t>Presentation title, change Insert &gt;&gt; Header &amp; Footer</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4" name="Tijdelijke aanduiding voor afbeelding 7"/>
          <p:cNvSpPr>
            <a:spLocks noGrp="1"/>
          </p:cNvSpPr>
          <p:nvPr>
            <p:ph type="pic" sz="quarter" idx="13" hasCustomPrompt="1"/>
          </p:nvPr>
        </p:nvSpPr>
        <p:spPr>
          <a:xfrm>
            <a:off x="404681" y="1210970"/>
            <a:ext cx="4059319" cy="5252525"/>
          </a:xfrm>
          <a:solidFill>
            <a:schemeClr val="bg1"/>
          </a:solidFill>
        </p:spPr>
        <p:txBody>
          <a:bodyPr anchor="ctr"/>
          <a:lstStyle>
            <a:lvl1pPr marL="0" indent="0" algn="ctr">
              <a:lnSpc>
                <a:spcPct val="150000"/>
              </a:lnSpc>
              <a:buNone/>
              <a:defRPr>
                <a:solidFill>
                  <a:schemeClr val="tx2"/>
                </a:solidFill>
              </a:defRPr>
            </a:lvl1pPr>
          </a:lstStyle>
          <a:p>
            <a:r>
              <a:rPr lang="en-US" dirty="0" smtClean="0"/>
              <a:t>Click here to </a:t>
            </a:r>
            <a:br>
              <a:rPr lang="en-US" dirty="0" smtClean="0"/>
            </a:br>
            <a:r>
              <a:rPr lang="en-US" dirty="0" smtClean="0"/>
              <a:t>insert a picture</a:t>
            </a:r>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r>
              <a:rPr lang="en-GB" dirty="0" smtClean="0">
                <a:solidFill>
                  <a:srgbClr val="514949"/>
                </a:solidFill>
              </a:rPr>
              <a:t>50% text / 50% image</a:t>
            </a:r>
            <a:endParaRPr lang="en-GB" dirty="0">
              <a:solidFill>
                <a:srgbClr val="514949"/>
              </a:solidFill>
            </a:endParaRPr>
          </a:p>
        </p:txBody>
      </p:sp>
      <p:sp>
        <p:nvSpPr>
          <p:cNvPr id="72" name="Tijdelijke aanduiding voor verticale tekst 2"/>
          <p:cNvSpPr>
            <a:spLocks noGrp="1"/>
          </p:cNvSpPr>
          <p:nvPr>
            <p:ph type="body" orient="vert" idx="14" hasCustomPrompt="1"/>
          </p:nvPr>
        </p:nvSpPr>
        <p:spPr>
          <a:xfrm>
            <a:off x="4680001" y="1208259"/>
            <a:ext cx="4043375"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smtClean="0"/>
              <a:t>Click </a:t>
            </a:r>
            <a:r>
              <a:rPr lang="nl-NL" dirty="0" err="1" smtClean="0"/>
              <a:t>to</a:t>
            </a:r>
            <a:r>
              <a:rPr lang="nl-NL" dirty="0" smtClean="0"/>
              <a:t> </a:t>
            </a:r>
            <a:r>
              <a:rPr lang="nl-NL" dirty="0" err="1" smtClean="0"/>
              <a:t>add</a:t>
            </a:r>
            <a:r>
              <a:rPr lang="nl-NL" dirty="0" smtClean="0"/>
              <a:t> </a:t>
            </a:r>
            <a:r>
              <a:rPr lang="nl-NL" dirty="0" err="1" smtClean="0"/>
              <a:t>text</a:t>
            </a:r>
            <a:endParaRPr lang="nl-NL" dirty="0" smtClean="0"/>
          </a:p>
        </p:txBody>
      </p:sp>
    </p:spTree>
    <p:extLst>
      <p:ext uri="{BB962C8B-B14F-4D97-AF65-F5344CB8AC3E}">
        <p14:creationId xmlns:p14="http://schemas.microsoft.com/office/powerpoint/2010/main" val="420178457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theme" Target="../theme/theme2.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40AC018-CB29-4F9F-84F7-356CBB0C3E15}" type="datetime1">
              <a:rPr lang="en-GB" smtClean="0"/>
              <a:t>16/02/2018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US" dirty="0" smtClean="0"/>
              <a:t>Presentation title, change Insert &gt;&gt; Header &amp; Footer</a:t>
            </a:r>
            <a:endParaRPr lang="en-GB"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947F1000-4AC5-4D9E-A172-06353C23FA3C}" type="slidenum">
              <a:rPr lang="en-GB" smtClean="0"/>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7993111"/>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youtube.com/watch?v=FvDKh31k1fM"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hmWD2HdoZ7k" TargetMode="External"/><Relationship Id="rId2" Type="http://schemas.openxmlformats.org/officeDocument/2006/relationships/notesSlide" Target="../notesSlides/notesSlide20.xml"/><Relationship Id="rId1" Type="http://schemas.openxmlformats.org/officeDocument/2006/relationships/slideLayout" Target="../slideLayouts/slideLayout6.xml"/><Relationship Id="rId4" Type="http://schemas.openxmlformats.org/officeDocument/2006/relationships/image" Target="../media/image13.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20.png"/><Relationship Id="rId4" Type="http://schemas.openxmlformats.org/officeDocument/2006/relationships/oleObject" Target="../embeddings/oleObject1.bin"/></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9.xml"/></Relationships>
</file>

<file path=ppt/slides/_rels/slide43.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38.xml"/><Relationship Id="rId1" Type="http://schemas.openxmlformats.org/officeDocument/2006/relationships/slideLayout" Target="../slideLayouts/slideLayout2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4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9.xml"/><Relationship Id="rId1" Type="http://schemas.openxmlformats.org/officeDocument/2006/relationships/slideLayout" Target="../slideLayouts/slideLayout29.xml"/><Relationship Id="rId4" Type="http://schemas.openxmlformats.org/officeDocument/2006/relationships/image" Target="../media/image29.jp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1.xml"/><Relationship Id="rId1"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42.xml"/><Relationship Id="rId1" Type="http://schemas.openxmlformats.org/officeDocument/2006/relationships/slideLayout" Target="../slideLayouts/slideLayout29.xml"/></Relationships>
</file>

<file path=ppt/slides/_rels/slide4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43.xml"/><Relationship Id="rId1" Type="http://schemas.openxmlformats.org/officeDocument/2006/relationships/slideLayout" Target="../slideLayouts/slideLayout19.xml"/><Relationship Id="rId6" Type="http://schemas.openxmlformats.org/officeDocument/2006/relationships/image" Target="../media/image35.jpg"/><Relationship Id="rId5" Type="http://schemas.openxmlformats.org/officeDocument/2006/relationships/image" Target="../media/image34.png"/><Relationship Id="rId4" Type="http://schemas.openxmlformats.org/officeDocument/2006/relationships/image" Target="../media/image33.png"/></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0.xml"/></Relationships>
</file>

<file path=ppt/slides/_rels/slide5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6.xml"/><Relationship Id="rId1" Type="http://schemas.openxmlformats.org/officeDocument/2006/relationships/slideLayout" Target="../slideLayouts/slideLayout19.xml"/></Relationships>
</file>

<file path=ppt/slides/_rels/slide5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7.xml"/><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8.xml"/><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9.xml"/><Relationship Id="rId1" Type="http://schemas.openxmlformats.org/officeDocument/2006/relationships/slideLayout" Target="../slideLayouts/slideLayout19.xml"/></Relationships>
</file>

<file path=ppt/slides/_rels/slide5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0.xml"/><Relationship Id="rId1" Type="http://schemas.openxmlformats.org/officeDocument/2006/relationships/slideLayout" Target="../slideLayouts/slideLayout19.xml"/></Relationships>
</file>

<file path=ppt/slides/_rels/slide5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1.xml"/><Relationship Id="rId1" Type="http://schemas.openxmlformats.org/officeDocument/2006/relationships/slideLayout" Target="../slideLayouts/slideLayout19.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2.xml"/><Relationship Id="rId1" Type="http://schemas.openxmlformats.org/officeDocument/2006/relationships/slideLayout" Target="../slideLayouts/slideLayout1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sz="4400" dirty="0" smtClean="0">
                <a:solidFill>
                  <a:schemeClr val="bg1"/>
                </a:solidFill>
              </a:rPr>
              <a:t/>
            </a:r>
            <a:br>
              <a:rPr lang="en-GB" sz="4400" dirty="0" smtClean="0">
                <a:solidFill>
                  <a:schemeClr val="bg1"/>
                </a:solidFill>
              </a:rPr>
            </a:br>
            <a:r>
              <a:rPr lang="en-GB" dirty="0" smtClean="0">
                <a:solidFill>
                  <a:schemeClr val="bg1"/>
                </a:solidFill>
              </a:rPr>
              <a:t>Leading, Managing &amp; Developing People:</a:t>
            </a:r>
            <a:r>
              <a:rPr lang="en-GB" sz="4400" dirty="0" smtClean="0">
                <a:solidFill>
                  <a:schemeClr val="bg1"/>
                </a:solidFill>
              </a:rPr>
              <a:t> </a:t>
            </a:r>
            <a:br>
              <a:rPr lang="en-GB" sz="4400" dirty="0" smtClean="0">
                <a:solidFill>
                  <a:schemeClr val="bg1"/>
                </a:solidFill>
              </a:rPr>
            </a:br>
            <a:r>
              <a:rPr lang="en-GB" sz="6000" dirty="0" smtClean="0">
                <a:solidFill>
                  <a:schemeClr val="accent4"/>
                </a:solidFill>
              </a:rPr>
              <a:t>Engagement</a:t>
            </a:r>
            <a:endParaRPr lang="en-GB" dirty="0">
              <a:solidFill>
                <a:schemeClr val="accent4"/>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smtClean="0"/>
              <a:t>Learning Outcomes: </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4093969063"/>
              </p:ext>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gridCol w="7403431"/>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Define</a:t>
                      </a:r>
                      <a:r>
                        <a:rPr lang="en-US" sz="1700" b="0" baseline="0" dirty="0" smtClean="0">
                          <a:solidFill>
                            <a:schemeClr val="tx1"/>
                          </a:solidFill>
                        </a:rPr>
                        <a:t> engagement</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Describe</a:t>
                      </a:r>
                      <a:r>
                        <a:rPr lang="en-US" sz="1700" b="0" baseline="0" dirty="0" smtClean="0">
                          <a:solidFill>
                            <a:schemeClr val="tx1"/>
                          </a:solidFill>
                        </a:rPr>
                        <a:t> how</a:t>
                      </a:r>
                      <a:r>
                        <a:rPr lang="en-US" sz="1700" b="0" dirty="0" smtClean="0">
                          <a:solidFill>
                            <a:schemeClr val="tx1"/>
                          </a:solidFill>
                        </a:rPr>
                        <a:t> </a:t>
                      </a:r>
                      <a:r>
                        <a:rPr lang="en-US" sz="1700" b="0" dirty="0" smtClean="0">
                          <a:solidFill>
                            <a:schemeClr val="tx1"/>
                          </a:solidFill>
                        </a:rPr>
                        <a:t>engagement practices differ</a:t>
                      </a:r>
                      <a:r>
                        <a:rPr lang="en-US" sz="1700" b="0" baseline="0" dirty="0" smtClean="0">
                          <a:solidFill>
                            <a:schemeClr val="tx1"/>
                          </a:solidFill>
                        </a:rPr>
                        <a:t> across organisations/sectors and industries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smtClean="0"/>
                        <a:t>Recognise</a:t>
                      </a:r>
                      <a:r>
                        <a:rPr lang="en-US" sz="1700" dirty="0" smtClean="0"/>
                        <a:t> the</a:t>
                      </a:r>
                      <a:r>
                        <a:rPr lang="en-US" sz="1700" baseline="0" dirty="0" smtClean="0"/>
                        <a:t> link between engagement and effective </a:t>
                      </a:r>
                      <a:r>
                        <a:rPr lang="en-US" sz="1700" baseline="0" dirty="0" smtClean="0"/>
                        <a:t>performance</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a:t>
            </a:fld>
            <a:endParaRPr lang="en-US"/>
          </a:p>
        </p:txBody>
      </p:sp>
      <p:sp>
        <p:nvSpPr>
          <p:cNvPr id="3" name="TextBox 2"/>
          <p:cNvSpPr txBox="1"/>
          <p:nvPr/>
        </p:nvSpPr>
        <p:spPr>
          <a:xfrm>
            <a:off x="467544" y="836712"/>
            <a:ext cx="8147248" cy="1477328"/>
          </a:xfrm>
          <a:prstGeom prst="rect">
            <a:avLst/>
          </a:prstGeom>
          <a:noFill/>
        </p:spPr>
        <p:txBody>
          <a:bodyPr wrap="square" rtlCol="0">
            <a:spAutoFit/>
          </a:bodyPr>
          <a:lstStyle/>
          <a:p>
            <a:r>
              <a:rPr lang="en-GB" dirty="0" smtClean="0"/>
              <a:t>The aim of this session is to:</a:t>
            </a:r>
          </a:p>
          <a:p>
            <a:pPr marL="285750" indent="-285750">
              <a:buFont typeface="Arial" panose="020B0604020202020204" pitchFamily="34" charset="0"/>
              <a:buChar char="•"/>
            </a:pPr>
            <a:r>
              <a:rPr lang="en-GB" dirty="0"/>
              <a:t>e</a:t>
            </a:r>
            <a:r>
              <a:rPr lang="en-GB" dirty="0" smtClean="0"/>
              <a:t>valuate the major theories relating to engagement.</a:t>
            </a:r>
          </a:p>
          <a:p>
            <a:pPr marL="285750" indent="-285750">
              <a:buFont typeface="Arial" panose="020B0604020202020204" pitchFamily="34" charset="0"/>
              <a:buChar char="•"/>
            </a:pPr>
            <a:r>
              <a:rPr lang="en-GB" dirty="0"/>
              <a:t>u</a:t>
            </a:r>
            <a:r>
              <a:rPr lang="en-GB" dirty="0" smtClean="0"/>
              <a:t>nderstand how these are put into practice in </a:t>
            </a:r>
            <a:r>
              <a:rPr lang="en-GB" dirty="0" smtClean="0"/>
              <a:t>by organisations</a:t>
            </a:r>
            <a:r>
              <a:rPr lang="en-GB" dirty="0" smtClean="0"/>
              <a:t>.</a:t>
            </a:r>
          </a:p>
          <a:p>
            <a:endParaRPr lang="en-GB" dirty="0" smtClean="0"/>
          </a:p>
          <a:p>
            <a:r>
              <a:rPr lang="en-GB" dirty="0" smtClean="0"/>
              <a:t>At the end of the session you will be able to:</a:t>
            </a:r>
            <a:endParaRPr lang="en-GB" dirty="0"/>
          </a:p>
        </p:txBody>
      </p:sp>
    </p:spTree>
    <p:extLst>
      <p:ext uri="{BB962C8B-B14F-4D97-AF65-F5344CB8AC3E}">
        <p14:creationId xmlns:p14="http://schemas.microsoft.com/office/powerpoint/2010/main" val="606427836"/>
      </p:ext>
    </p:extLst>
  </p:cSld>
  <p:clrMapOvr>
    <a:masterClrMapping/>
  </p:clrMapOvr>
  <p:transition spd="med">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3" descr="engagement 2.jpg"/>
          <p:cNvPicPr>
            <a:picLocks noChangeAspect="1"/>
          </p:cNvPicPr>
          <p:nvPr/>
        </p:nvPicPr>
        <p:blipFill rotWithShape="1">
          <a:blip r:embed="rId3">
            <a:extLst>
              <a:ext uri="{28A0092B-C50C-407E-A947-70E740481C1C}">
                <a14:useLocalDpi xmlns:a14="http://schemas.microsoft.com/office/drawing/2010/main" val="0"/>
              </a:ext>
            </a:extLst>
          </a:blip>
          <a:srcRect r="25000"/>
          <a:stretch/>
        </p:blipFill>
        <p:spPr bwMode="auto">
          <a:xfrm>
            <a:off x="3275856" y="980728"/>
            <a:ext cx="4176464" cy="288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4" name="Title 1"/>
          <p:cNvSpPr>
            <a:spLocks noGrp="1"/>
          </p:cNvSpPr>
          <p:nvPr>
            <p:ph type="title"/>
          </p:nvPr>
        </p:nvSpPr>
        <p:spPr/>
        <p:txBody>
          <a:bodyPr>
            <a:normAutofit/>
          </a:bodyPr>
          <a:lstStyle/>
          <a:p>
            <a:pPr algn="l"/>
            <a:r>
              <a:rPr lang="en-GB" altLang="en-US" sz="3200" dirty="0" smtClean="0">
                <a:solidFill>
                  <a:schemeClr val="tx2"/>
                </a:solidFill>
              </a:rPr>
              <a:t>1. What </a:t>
            </a:r>
            <a:r>
              <a:rPr lang="en-GB" altLang="en-US" sz="3200" dirty="0">
                <a:solidFill>
                  <a:schemeClr val="tx2"/>
                </a:solidFill>
              </a:rPr>
              <a:t>is Employee Engagement?</a:t>
            </a:r>
          </a:p>
        </p:txBody>
      </p:sp>
      <p:sp>
        <p:nvSpPr>
          <p:cNvPr id="3" name="Content Placeholder 2"/>
          <p:cNvSpPr>
            <a:spLocks noGrp="1"/>
          </p:cNvSpPr>
          <p:nvPr>
            <p:ph idx="1"/>
          </p:nvPr>
        </p:nvSpPr>
        <p:spPr/>
        <p:txBody>
          <a:bodyPr>
            <a:normAutofit/>
          </a:bodyPr>
          <a:lstStyle/>
          <a:p>
            <a:pPr>
              <a:buFont typeface="Arial" charset="0"/>
              <a:buChar char="•"/>
              <a:defRPr/>
            </a:pPr>
            <a:r>
              <a:rPr lang="en-GB" dirty="0" smtClean="0"/>
              <a:t>Motivation?</a:t>
            </a:r>
          </a:p>
          <a:p>
            <a:pPr>
              <a:buFont typeface="Arial" charset="0"/>
              <a:buChar char="•"/>
              <a:defRPr/>
            </a:pPr>
            <a:r>
              <a:rPr lang="en-GB" dirty="0" smtClean="0"/>
              <a:t>Job Satisfaction?</a:t>
            </a:r>
          </a:p>
          <a:p>
            <a:pPr>
              <a:buFont typeface="Arial" charset="0"/>
              <a:buChar char="•"/>
              <a:defRPr/>
            </a:pPr>
            <a:r>
              <a:rPr lang="en-GB" dirty="0" smtClean="0"/>
              <a:t>Commitment?</a:t>
            </a:r>
          </a:p>
          <a:p>
            <a:pPr marL="0" indent="0">
              <a:buFont typeface="Arial" charset="0"/>
              <a:buNone/>
              <a:defRPr/>
            </a:pPr>
            <a:endParaRPr lang="en-GB" dirty="0" smtClean="0">
              <a:hlinkClick r:id="rId4"/>
            </a:endParaRPr>
          </a:p>
          <a:p>
            <a:pPr marL="0" indent="0">
              <a:buFont typeface="Arial" charset="0"/>
              <a:buNone/>
              <a:defRPr/>
            </a:pPr>
            <a:endParaRPr lang="en-GB" dirty="0">
              <a:hlinkClick r:id="rId4"/>
            </a:endParaRPr>
          </a:p>
          <a:p>
            <a:pPr marL="0" indent="0">
              <a:buFont typeface="Arial" charset="0"/>
              <a:buNone/>
              <a:defRPr/>
            </a:pPr>
            <a:r>
              <a:rPr lang="en-GB" dirty="0" smtClean="0"/>
              <a:t>Why Is Your Boat Still Sinking?</a:t>
            </a:r>
            <a:endParaRPr lang="en-GB" dirty="0" smtClean="0"/>
          </a:p>
          <a:p>
            <a:pPr marL="0" indent="0">
              <a:buFont typeface="Arial" charset="0"/>
              <a:buNone/>
              <a:defRPr/>
            </a:pPr>
            <a:endParaRPr lang="en-GB" dirty="0" smtClean="0"/>
          </a:p>
        </p:txBody>
      </p:sp>
      <p:pic>
        <p:nvPicPr>
          <p:cNvPr id="2" name="Picture 1">
            <a:hlinkClick r:id="rId4"/>
          </p:cNvPr>
          <p:cNvPicPr>
            <a:picLocks noChangeAspect="1"/>
          </p:cNvPicPr>
          <p:nvPr/>
        </p:nvPicPr>
        <p:blipFill>
          <a:blip r:embed="rId5"/>
          <a:stretch>
            <a:fillRect/>
          </a:stretch>
        </p:blipFill>
        <p:spPr>
          <a:xfrm>
            <a:off x="6645028" y="3651921"/>
            <a:ext cx="2228850" cy="2047875"/>
          </a:xfrm>
          <a:prstGeom prst="rect">
            <a:avLst/>
          </a:prstGeom>
        </p:spPr>
      </p:pic>
    </p:spTree>
    <p:extLst>
      <p:ext uri="{BB962C8B-B14F-4D97-AF65-F5344CB8AC3E}">
        <p14:creationId xmlns:p14="http://schemas.microsoft.com/office/powerpoint/2010/main" val="19138959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Engaged Are You?</a:t>
            </a: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4</a:t>
            </a:fld>
            <a:endParaRPr lang="en-GB"/>
          </a:p>
        </p:txBody>
      </p:sp>
      <p:pic>
        <p:nvPicPr>
          <p:cNvPr id="5" name="Picture 4"/>
          <p:cNvPicPr>
            <a:picLocks noChangeAspect="1"/>
          </p:cNvPicPr>
          <p:nvPr/>
        </p:nvPicPr>
        <p:blipFill>
          <a:blip r:embed="rId2"/>
          <a:stretch>
            <a:fillRect/>
          </a:stretch>
        </p:blipFill>
        <p:spPr>
          <a:xfrm>
            <a:off x="190500" y="1776412"/>
            <a:ext cx="8763000" cy="3305175"/>
          </a:xfrm>
          <a:prstGeom prst="rect">
            <a:avLst/>
          </a:prstGeom>
        </p:spPr>
      </p:pic>
    </p:spTree>
    <p:extLst>
      <p:ext uri="{BB962C8B-B14F-4D97-AF65-F5344CB8AC3E}">
        <p14:creationId xmlns:p14="http://schemas.microsoft.com/office/powerpoint/2010/main" val="3665200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a:bodyPr>
          <a:lstStyle/>
          <a:p>
            <a:pPr algn="l"/>
            <a:r>
              <a:rPr lang="en-GB" altLang="en-US" sz="3200" dirty="0" smtClean="0">
                <a:solidFill>
                  <a:schemeClr val="tx2"/>
                </a:solidFill>
              </a:rPr>
              <a:t>1. </a:t>
            </a:r>
            <a:r>
              <a:rPr lang="en-GB" altLang="en-US" sz="3200" dirty="0" smtClean="0">
                <a:solidFill>
                  <a:schemeClr val="tx2"/>
                </a:solidFill>
              </a:rPr>
              <a:t>What is Employee Engagement?</a:t>
            </a:r>
            <a:endParaRPr lang="en-GB" altLang="en-US" sz="3200" dirty="0">
              <a:solidFill>
                <a:schemeClr val="tx2"/>
              </a:solidFill>
            </a:endParaRPr>
          </a:p>
        </p:txBody>
      </p:sp>
      <p:sp>
        <p:nvSpPr>
          <p:cNvPr id="4099" name="Content Placeholder 2"/>
          <p:cNvSpPr>
            <a:spLocks noGrp="1"/>
          </p:cNvSpPr>
          <p:nvPr>
            <p:ph type="body" orient="vert" idx="1"/>
          </p:nvPr>
        </p:nvSpPr>
        <p:spPr/>
        <p:txBody>
          <a:bodyPr>
            <a:normAutofit fontScale="85000" lnSpcReduction="10000"/>
          </a:bodyPr>
          <a:lstStyle/>
          <a:p>
            <a:pPr marL="0" indent="0">
              <a:buNone/>
            </a:pPr>
            <a:r>
              <a:rPr lang="en-GB" altLang="en-US" i="1" dirty="0" smtClean="0"/>
              <a:t>‘Employees </a:t>
            </a:r>
            <a:r>
              <a:rPr lang="en-GB" altLang="en-US" i="1" dirty="0"/>
              <a:t>who have good quality jobs and are managed well, will not only be happier, healthier and more fulfilled, but are also more likely to drive productivity, better products or services, and innovation. This mutual gains view of motivation and people management lies at the heart of employee </a:t>
            </a:r>
            <a:r>
              <a:rPr lang="en-GB" altLang="en-US" i="1" dirty="0" smtClean="0"/>
              <a:t>engagement.’ </a:t>
            </a:r>
            <a:endParaRPr lang="en-GB" altLang="en-US" i="1" dirty="0" smtClean="0"/>
          </a:p>
          <a:p>
            <a:pPr marL="0" indent="0">
              <a:buFont typeface="Arial" panose="020B0604020202020204" pitchFamily="34" charset="0"/>
              <a:buNone/>
            </a:pPr>
            <a:endParaRPr lang="en-GB" altLang="en-US" dirty="0" smtClean="0"/>
          </a:p>
          <a:p>
            <a:pPr marL="0" indent="0">
              <a:buFont typeface="Arial" panose="020B0604020202020204" pitchFamily="34" charset="0"/>
              <a:buNone/>
            </a:pPr>
            <a:r>
              <a:rPr lang="en-GB" altLang="en-US" dirty="0" smtClean="0"/>
              <a:t>(CIPD, Employee Engagement Factsheet, Dec </a:t>
            </a:r>
            <a:r>
              <a:rPr lang="en-GB" altLang="en-US" dirty="0" smtClean="0"/>
              <a:t>2017)</a:t>
            </a:r>
            <a:endParaRPr lang="en-GB" altLang="en-US" dirty="0" smtClean="0"/>
          </a:p>
        </p:txBody>
      </p:sp>
    </p:spTree>
    <p:extLst>
      <p:ext uri="{BB962C8B-B14F-4D97-AF65-F5344CB8AC3E}">
        <p14:creationId xmlns:p14="http://schemas.microsoft.com/office/powerpoint/2010/main" val="31411755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a:bodyPr>
          <a:lstStyle/>
          <a:p>
            <a:pPr algn="l"/>
            <a:r>
              <a:rPr lang="en-GB" altLang="en-US" sz="3200" dirty="0" smtClean="0">
                <a:solidFill>
                  <a:schemeClr val="tx2"/>
                </a:solidFill>
              </a:rPr>
              <a:t>1. What </a:t>
            </a:r>
            <a:r>
              <a:rPr lang="en-GB" altLang="en-US" sz="3200" dirty="0">
                <a:solidFill>
                  <a:schemeClr val="tx2"/>
                </a:solidFill>
              </a:rPr>
              <a:t>is Employee Engagement?</a:t>
            </a:r>
          </a:p>
        </p:txBody>
      </p:sp>
      <p:sp>
        <p:nvSpPr>
          <p:cNvPr id="4099" name="Content Placeholder 2"/>
          <p:cNvSpPr>
            <a:spLocks noGrp="1"/>
          </p:cNvSpPr>
          <p:nvPr>
            <p:ph type="body" orient="vert" idx="1"/>
          </p:nvPr>
        </p:nvSpPr>
        <p:spPr/>
        <p:txBody>
          <a:bodyPr>
            <a:normAutofit/>
          </a:bodyPr>
          <a:lstStyle/>
          <a:p>
            <a:pPr marL="0" indent="0">
              <a:buFont typeface="Arial" panose="020B0604020202020204" pitchFamily="34" charset="0"/>
              <a:buNone/>
            </a:pPr>
            <a:r>
              <a:rPr lang="en-GB" altLang="en-US" dirty="0" smtClean="0"/>
              <a:t>Utrecht University: Work Engagement has 3 elements:</a:t>
            </a:r>
          </a:p>
          <a:p>
            <a:r>
              <a:rPr lang="en-GB" altLang="en-US" dirty="0" smtClean="0"/>
              <a:t>Vigour (energy, resilience and effort)</a:t>
            </a:r>
          </a:p>
          <a:p>
            <a:r>
              <a:rPr lang="en-GB" altLang="en-US" dirty="0" smtClean="0"/>
              <a:t>Dedication (enthusiasm, inspiration and pride)</a:t>
            </a:r>
          </a:p>
          <a:p>
            <a:r>
              <a:rPr lang="en-GB" altLang="en-US" dirty="0" smtClean="0"/>
              <a:t>Absorption (concentration and being engrossed in one’s work) </a:t>
            </a:r>
          </a:p>
        </p:txBody>
      </p:sp>
      <p:sp>
        <p:nvSpPr>
          <p:cNvPr id="3" name="Vertical Text Placeholder 2"/>
          <p:cNvSpPr>
            <a:spLocks noGrp="1"/>
          </p:cNvSpPr>
          <p:nvPr>
            <p:ph type="body" orient="vert" idx="13"/>
          </p:nvPr>
        </p:nvSpPr>
        <p:spPr/>
        <p:txBody>
          <a:bodyPr/>
          <a:lstStyle/>
          <a:p>
            <a:pPr marL="0" indent="0">
              <a:buNone/>
            </a:pPr>
            <a:r>
              <a:rPr lang="en-GB" sz="2400" dirty="0" smtClean="0"/>
              <a:t>Definition of Engagement</a:t>
            </a:r>
            <a:endParaRPr lang="en-GB" sz="2400" dirty="0"/>
          </a:p>
        </p:txBody>
      </p:sp>
    </p:spTree>
    <p:extLst>
      <p:ext uri="{BB962C8B-B14F-4D97-AF65-F5344CB8AC3E}">
        <p14:creationId xmlns:p14="http://schemas.microsoft.com/office/powerpoint/2010/main" val="63511361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p:txBody>
          <a:bodyPr>
            <a:normAutofit/>
          </a:bodyPr>
          <a:lstStyle/>
          <a:p>
            <a:pPr algn="l"/>
            <a:r>
              <a:rPr lang="en-GB" altLang="en-US" sz="3200" dirty="0" smtClean="0">
                <a:solidFill>
                  <a:schemeClr val="tx2"/>
                </a:solidFill>
              </a:rPr>
              <a:t>1. What </a:t>
            </a:r>
            <a:r>
              <a:rPr lang="en-GB" altLang="en-US" sz="3200" dirty="0">
                <a:solidFill>
                  <a:schemeClr val="tx2"/>
                </a:solidFill>
              </a:rPr>
              <a:t>is Employee Engagement?</a:t>
            </a:r>
          </a:p>
        </p:txBody>
      </p:sp>
      <p:sp>
        <p:nvSpPr>
          <p:cNvPr id="4099" name="Content Placeholder 2"/>
          <p:cNvSpPr>
            <a:spLocks noGrp="1"/>
          </p:cNvSpPr>
          <p:nvPr>
            <p:ph type="body" orient="vert" idx="1"/>
          </p:nvPr>
        </p:nvSpPr>
        <p:spPr/>
        <p:txBody>
          <a:bodyPr>
            <a:normAutofit fontScale="85000" lnSpcReduction="20000"/>
          </a:bodyPr>
          <a:lstStyle/>
          <a:p>
            <a:pPr marL="0" indent="0">
              <a:buFont typeface="Arial" panose="020B0604020202020204" pitchFamily="34" charset="0"/>
              <a:buNone/>
            </a:pPr>
            <a:r>
              <a:rPr lang="en-GB" altLang="en-US" sz="2800" dirty="0" smtClean="0"/>
              <a:t>Kingston Business School: </a:t>
            </a:r>
            <a:r>
              <a:rPr lang="en-GB" altLang="en-US" sz="2800" i="1" dirty="0" smtClean="0"/>
              <a:t>‘being positively present during the performance of work by willingly contributing intellectual effort, experiencing positive emotions and meaningful connections to others’ (</a:t>
            </a:r>
            <a:r>
              <a:rPr lang="en-GB" altLang="en-US" sz="2800" i="1" dirty="0" err="1" smtClean="0"/>
              <a:t>Alfes</a:t>
            </a:r>
            <a:r>
              <a:rPr lang="en-GB" altLang="en-US" sz="2800" i="1" dirty="0" smtClean="0"/>
              <a:t> et al,2010, p5).</a:t>
            </a:r>
          </a:p>
          <a:p>
            <a:pPr marL="0" indent="0">
              <a:buFont typeface="Arial" panose="020B0604020202020204" pitchFamily="34" charset="0"/>
              <a:buNone/>
            </a:pPr>
            <a:r>
              <a:rPr lang="en-GB" altLang="en-US" sz="2800" dirty="0" smtClean="0"/>
              <a:t>They also identify 3 dimensions:</a:t>
            </a:r>
          </a:p>
          <a:p>
            <a:r>
              <a:rPr lang="en-GB" altLang="en-US" sz="2800" dirty="0" smtClean="0"/>
              <a:t>Intellectual engagement – thinking hard about the job and how to do it better</a:t>
            </a:r>
          </a:p>
          <a:p>
            <a:r>
              <a:rPr lang="en-GB" altLang="en-US" sz="2800" dirty="0" smtClean="0"/>
              <a:t>Affective engagement – feeling positively about doing a good job</a:t>
            </a:r>
          </a:p>
          <a:p>
            <a:r>
              <a:rPr lang="en-GB" altLang="en-US" sz="2800" dirty="0" smtClean="0"/>
              <a:t>Social engagement – actively taking opportunities to discuss work related improvements with others at work</a:t>
            </a:r>
          </a:p>
          <a:p>
            <a:endParaRPr lang="en-GB" altLang="en-US" sz="2800" dirty="0" smtClean="0"/>
          </a:p>
        </p:txBody>
      </p:sp>
      <p:sp>
        <p:nvSpPr>
          <p:cNvPr id="3" name="Vertical Text Placeholder 2"/>
          <p:cNvSpPr>
            <a:spLocks noGrp="1"/>
          </p:cNvSpPr>
          <p:nvPr>
            <p:ph type="body" orient="vert" idx="13"/>
          </p:nvPr>
        </p:nvSpPr>
        <p:spPr/>
        <p:txBody>
          <a:bodyPr/>
          <a:lstStyle/>
          <a:p>
            <a:pPr marL="0" indent="0">
              <a:buNone/>
            </a:pPr>
            <a:r>
              <a:rPr lang="en-GB" sz="2400" dirty="0" smtClean="0"/>
              <a:t>Definition of Engagement</a:t>
            </a:r>
            <a:endParaRPr lang="en-GB" sz="2400" dirty="0"/>
          </a:p>
        </p:txBody>
      </p:sp>
    </p:spTree>
    <p:extLst>
      <p:ext uri="{BB962C8B-B14F-4D97-AF65-F5344CB8AC3E}">
        <p14:creationId xmlns:p14="http://schemas.microsoft.com/office/powerpoint/2010/main" val="20115809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a:t>
            </a:r>
            <a:r>
              <a:rPr lang="en-GB" dirty="0" smtClean="0"/>
              <a:t>. What is Employee Engagement </a:t>
            </a:r>
            <a:endParaRPr lang="en-GB" dirty="0"/>
          </a:p>
        </p:txBody>
      </p:sp>
      <p:sp>
        <p:nvSpPr>
          <p:cNvPr id="3" name="Vertical Text Placeholder 2"/>
          <p:cNvSpPr>
            <a:spLocks noGrp="1"/>
          </p:cNvSpPr>
          <p:nvPr>
            <p:ph type="body" orient="vert" idx="1"/>
          </p:nvPr>
        </p:nvSpPr>
        <p:spPr/>
        <p:txBody>
          <a:bodyPr>
            <a:normAutofit fontScale="85000" lnSpcReduction="10000"/>
          </a:bodyPr>
          <a:lstStyle/>
          <a:p>
            <a:pPr marL="0" indent="0">
              <a:buNone/>
              <a:defRPr/>
            </a:pPr>
            <a:r>
              <a:rPr lang="en-GB" dirty="0" smtClean="0"/>
              <a:t>Employees </a:t>
            </a:r>
            <a:r>
              <a:rPr lang="en-GB" dirty="0"/>
              <a:t>can be engaged with different aspects of their work:</a:t>
            </a:r>
          </a:p>
          <a:p>
            <a:pPr>
              <a:buFont typeface="Arial" charset="0"/>
              <a:buChar char="•"/>
              <a:defRPr/>
            </a:pPr>
            <a:r>
              <a:rPr lang="en-GB" dirty="0"/>
              <a:t>The job </a:t>
            </a:r>
            <a:r>
              <a:rPr lang="en-GB" dirty="0" smtClean="0"/>
              <a:t>itself</a:t>
            </a:r>
          </a:p>
          <a:p>
            <a:pPr>
              <a:buFont typeface="Arial" charset="0"/>
              <a:buChar char="•"/>
              <a:defRPr/>
            </a:pPr>
            <a:r>
              <a:rPr lang="en-GB" dirty="0" smtClean="0"/>
              <a:t>A particular task</a:t>
            </a:r>
            <a:endParaRPr lang="en-GB" dirty="0"/>
          </a:p>
          <a:p>
            <a:pPr>
              <a:buFont typeface="Arial" charset="0"/>
              <a:buChar char="•"/>
              <a:defRPr/>
            </a:pPr>
            <a:r>
              <a:rPr lang="en-GB" dirty="0"/>
              <a:t>Relationships with colleagues</a:t>
            </a:r>
          </a:p>
          <a:p>
            <a:pPr>
              <a:buFont typeface="Arial" charset="0"/>
              <a:buChar char="•"/>
              <a:defRPr/>
            </a:pPr>
            <a:r>
              <a:rPr lang="en-GB" dirty="0"/>
              <a:t>The organisation</a:t>
            </a:r>
          </a:p>
          <a:p>
            <a:pPr>
              <a:buFont typeface="Arial" charset="0"/>
              <a:buChar char="•"/>
              <a:defRPr/>
            </a:pPr>
            <a:r>
              <a:rPr lang="en-GB" dirty="0"/>
              <a:t>People outside the organisation e.g. customers</a:t>
            </a:r>
          </a:p>
          <a:p>
            <a:pPr marL="0" indent="0">
              <a:buFont typeface="Arial" charset="0"/>
              <a:buNone/>
              <a:defRPr/>
            </a:pPr>
            <a:r>
              <a:rPr lang="en-GB" dirty="0"/>
              <a:t>(CIPD report, 2011: Locus of Engagement)</a:t>
            </a:r>
          </a:p>
        </p:txBody>
      </p:sp>
      <p:sp>
        <p:nvSpPr>
          <p:cNvPr id="4" name="Vertical Text Placeholder 3"/>
          <p:cNvSpPr>
            <a:spLocks noGrp="1"/>
          </p:cNvSpPr>
          <p:nvPr>
            <p:ph type="body" orient="vert" idx="13"/>
          </p:nvPr>
        </p:nvSpPr>
        <p:spPr/>
        <p:txBody>
          <a:bodyPr/>
          <a:lstStyle/>
          <a:p>
            <a:pPr marL="0" indent="0">
              <a:buNone/>
            </a:pPr>
            <a:r>
              <a:rPr lang="en-GB" sz="2400" dirty="0" smtClean="0"/>
              <a:t>The Locus of Engagement</a:t>
            </a:r>
            <a:endParaRPr lang="en-GB" sz="2400" dirty="0"/>
          </a:p>
        </p:txBody>
      </p:sp>
    </p:spTree>
    <p:extLst>
      <p:ext uri="{BB962C8B-B14F-4D97-AF65-F5344CB8AC3E}">
        <p14:creationId xmlns:p14="http://schemas.microsoft.com/office/powerpoint/2010/main" val="9552515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dirty="0"/>
              <a:t>2</a:t>
            </a:r>
            <a:r>
              <a:rPr lang="en-GB" altLang="en-US" dirty="0" smtClean="0"/>
              <a:t>. How Engaged are Employees? </a:t>
            </a:r>
          </a:p>
        </p:txBody>
      </p:sp>
      <p:sp>
        <p:nvSpPr>
          <p:cNvPr id="9219" name="Content Placeholder 2"/>
          <p:cNvSpPr>
            <a:spLocks noGrp="1"/>
          </p:cNvSpPr>
          <p:nvPr>
            <p:ph type="body" orient="vert" idx="1"/>
          </p:nvPr>
        </p:nvSpPr>
        <p:spPr/>
        <p:txBody>
          <a:bodyPr>
            <a:normAutofit fontScale="92500" lnSpcReduction="10000"/>
          </a:bodyPr>
          <a:lstStyle/>
          <a:p>
            <a:pPr marL="0" indent="0">
              <a:buFont typeface="Arial" charset="0"/>
              <a:buNone/>
              <a:defRPr/>
            </a:pPr>
            <a:r>
              <a:rPr lang="en-GB" altLang="en-US" dirty="0" smtClean="0"/>
              <a:t>CIPD Employee Outlook Survey (Spring, </a:t>
            </a:r>
            <a:r>
              <a:rPr lang="en-GB" altLang="en-US" dirty="0" smtClean="0"/>
              <a:t>2017) measured 4 key factors:</a:t>
            </a:r>
            <a:endParaRPr lang="en-GB" altLang="en-US" dirty="0" smtClean="0"/>
          </a:p>
          <a:p>
            <a:pPr>
              <a:buFont typeface="Arial" charset="0"/>
              <a:buChar char="•"/>
              <a:defRPr/>
            </a:pPr>
            <a:r>
              <a:rPr lang="en-GB" dirty="0" smtClean="0"/>
              <a:t>Influence over jobs</a:t>
            </a:r>
          </a:p>
          <a:p>
            <a:pPr>
              <a:buFont typeface="Arial" charset="0"/>
              <a:buChar char="•"/>
              <a:defRPr/>
            </a:pPr>
            <a:r>
              <a:rPr lang="en-GB" dirty="0" smtClean="0"/>
              <a:t>Use of skills</a:t>
            </a:r>
          </a:p>
          <a:p>
            <a:pPr>
              <a:buFont typeface="Arial" charset="0"/>
              <a:buChar char="•"/>
              <a:defRPr/>
            </a:pPr>
            <a:r>
              <a:rPr lang="en-GB" dirty="0" smtClean="0"/>
              <a:t>Motivation</a:t>
            </a:r>
          </a:p>
          <a:p>
            <a:pPr>
              <a:buFont typeface="Arial" charset="0"/>
              <a:buChar char="•"/>
              <a:defRPr/>
            </a:pPr>
            <a:r>
              <a:rPr lang="en-GB" dirty="0" smtClean="0"/>
              <a:t>Effort</a:t>
            </a:r>
          </a:p>
          <a:p>
            <a:pPr marL="0" indent="0">
              <a:buNone/>
              <a:defRPr/>
            </a:pPr>
            <a:r>
              <a:rPr lang="en-GB" dirty="0" smtClean="0"/>
              <a:t>What conclusions did th</a:t>
            </a:r>
            <a:r>
              <a:rPr lang="en-GB" dirty="0" smtClean="0"/>
              <a:t>e report draw regarding these factors. </a:t>
            </a:r>
            <a:endParaRPr lang="en-GB" dirty="0" smtClean="0"/>
          </a:p>
        </p:txBody>
      </p:sp>
      <p:sp>
        <p:nvSpPr>
          <p:cNvPr id="2" name="Vertical Text Placeholder 1"/>
          <p:cNvSpPr>
            <a:spLocks noGrp="1"/>
          </p:cNvSpPr>
          <p:nvPr>
            <p:ph type="body" orient="vert" idx="13"/>
          </p:nvPr>
        </p:nvSpPr>
        <p:spPr/>
        <p:txBody>
          <a:bodyPr/>
          <a:lstStyle/>
          <a:p>
            <a:pPr marL="0" indent="0">
              <a:buNone/>
            </a:pPr>
            <a:r>
              <a:rPr lang="en-GB" altLang="en-US" sz="2400" dirty="0"/>
              <a:t>Engagement Levels of British Employees</a:t>
            </a:r>
            <a:endParaRPr lang="en-GB" sz="2400" dirty="0"/>
          </a:p>
        </p:txBody>
      </p:sp>
    </p:spTree>
    <p:extLst>
      <p:ext uri="{BB962C8B-B14F-4D97-AF65-F5344CB8AC3E}">
        <p14:creationId xmlns:p14="http://schemas.microsoft.com/office/powerpoint/2010/main" val="12673594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GB" dirty="0" smtClean="0"/>
              <a:t>3. The Drivers for Engagement</a:t>
            </a:r>
            <a:endParaRPr lang="en-GB" dirty="0"/>
          </a:p>
        </p:txBody>
      </p:sp>
      <p:sp>
        <p:nvSpPr>
          <p:cNvPr id="3" name="Content Placeholder 2"/>
          <p:cNvSpPr>
            <a:spLocks noGrp="1"/>
          </p:cNvSpPr>
          <p:nvPr>
            <p:ph type="body" orient="vert" idx="1"/>
          </p:nvPr>
        </p:nvSpPr>
        <p:spPr/>
        <p:txBody>
          <a:bodyPr>
            <a:normAutofit/>
          </a:bodyPr>
          <a:lstStyle/>
          <a:p>
            <a:pPr marL="0" indent="0">
              <a:buFont typeface="Arial" charset="0"/>
              <a:buNone/>
              <a:defRPr/>
            </a:pPr>
            <a:r>
              <a:rPr lang="en-GB" sz="3300" dirty="0" smtClean="0"/>
              <a:t>Macleod and Clarke (2009) identified four key enablers:</a:t>
            </a:r>
          </a:p>
          <a:p>
            <a:pPr>
              <a:buFont typeface="Arial" charset="0"/>
              <a:buChar char="•"/>
              <a:defRPr/>
            </a:pPr>
            <a:r>
              <a:rPr lang="en-GB" sz="3300" dirty="0" smtClean="0"/>
              <a:t>Leadership </a:t>
            </a:r>
          </a:p>
          <a:p>
            <a:pPr>
              <a:buFont typeface="Arial" charset="0"/>
              <a:buChar char="•"/>
              <a:defRPr/>
            </a:pPr>
            <a:r>
              <a:rPr lang="en-GB" sz="3300" dirty="0" smtClean="0"/>
              <a:t>Engaging line managers</a:t>
            </a:r>
          </a:p>
          <a:p>
            <a:pPr>
              <a:buFont typeface="Arial" charset="0"/>
              <a:buChar char="•"/>
              <a:defRPr/>
            </a:pPr>
            <a:r>
              <a:rPr lang="en-GB" sz="3300" dirty="0" smtClean="0"/>
              <a:t>Employee </a:t>
            </a:r>
            <a:r>
              <a:rPr lang="en-GB" sz="3300" dirty="0"/>
              <a:t>voice </a:t>
            </a:r>
          </a:p>
          <a:p>
            <a:pPr>
              <a:buFont typeface="Arial" charset="0"/>
              <a:buChar char="•"/>
              <a:defRPr/>
            </a:pPr>
            <a:r>
              <a:rPr lang="en-GB" sz="3300" dirty="0" smtClean="0"/>
              <a:t>Integrity</a:t>
            </a:r>
            <a:endParaRPr lang="en-GB" sz="3300" dirty="0"/>
          </a:p>
          <a:p>
            <a:pPr>
              <a:buFont typeface="Arial" charset="0"/>
              <a:buChar char="•"/>
              <a:defRPr/>
            </a:pPr>
            <a:endParaRPr lang="en-GB" sz="3300" baseline="30000" dirty="0" smtClean="0"/>
          </a:p>
          <a:p>
            <a:pPr>
              <a:buFont typeface="Arial" charset="0"/>
              <a:buChar char="•"/>
              <a:defRPr/>
            </a:pPr>
            <a:endParaRPr lang="en-GB" dirty="0"/>
          </a:p>
        </p:txBody>
      </p:sp>
      <p:pic>
        <p:nvPicPr>
          <p:cNvPr id="7172" name="Picture 3" descr="reward.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3356992"/>
            <a:ext cx="1112837" cy="172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14753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altLang="en-US" dirty="0" smtClean="0"/>
              <a:t>3. The </a:t>
            </a:r>
            <a:r>
              <a:rPr lang="en-GB" altLang="en-US" dirty="0"/>
              <a:t>D</a:t>
            </a:r>
            <a:r>
              <a:rPr lang="en-GB" altLang="en-US" dirty="0" smtClean="0"/>
              <a:t>rivers for Engagement</a:t>
            </a:r>
          </a:p>
        </p:txBody>
      </p:sp>
      <p:sp>
        <p:nvSpPr>
          <p:cNvPr id="3" name="Content Placeholder 2"/>
          <p:cNvSpPr>
            <a:spLocks noGrp="1"/>
          </p:cNvSpPr>
          <p:nvPr>
            <p:ph type="body" orient="vert" idx="1"/>
          </p:nvPr>
        </p:nvSpPr>
        <p:spPr>
          <a:xfrm>
            <a:off x="405584" y="1268761"/>
            <a:ext cx="8318832" cy="4248472"/>
          </a:xfrm>
        </p:spPr>
        <p:txBody>
          <a:bodyPr>
            <a:normAutofit fontScale="92500" lnSpcReduction="10000"/>
          </a:bodyPr>
          <a:lstStyle/>
          <a:p>
            <a:pPr eaLnBrk="1" hangingPunct="1"/>
            <a:r>
              <a:rPr lang="en-GB" altLang="en-US" dirty="0" smtClean="0"/>
              <a:t>Sense of feeling valued and involved</a:t>
            </a:r>
          </a:p>
          <a:p>
            <a:pPr lvl="1" eaLnBrk="1" hangingPunct="1"/>
            <a:r>
              <a:rPr lang="en-GB" altLang="en-US" dirty="0" smtClean="0"/>
              <a:t>Involvement in decision making</a:t>
            </a:r>
          </a:p>
          <a:p>
            <a:pPr lvl="1" eaLnBrk="1" hangingPunct="1"/>
            <a:r>
              <a:rPr lang="en-GB" altLang="en-US" dirty="0" smtClean="0"/>
              <a:t>Freedom to voice ideas, to which managers listen</a:t>
            </a:r>
          </a:p>
          <a:p>
            <a:pPr lvl="1" eaLnBrk="1" hangingPunct="1"/>
            <a:r>
              <a:rPr lang="en-GB" altLang="en-US" dirty="0" smtClean="0"/>
              <a:t>Feeling enabled to perform well</a:t>
            </a:r>
          </a:p>
          <a:p>
            <a:pPr lvl="1" eaLnBrk="1" hangingPunct="1"/>
            <a:r>
              <a:rPr lang="en-GB" altLang="en-US" dirty="0" smtClean="0"/>
              <a:t>Having opportunities to develop</a:t>
            </a:r>
          </a:p>
          <a:p>
            <a:pPr lvl="1" eaLnBrk="1" hangingPunct="1"/>
            <a:r>
              <a:rPr lang="en-GB" altLang="en-US" dirty="0" smtClean="0"/>
              <a:t>Feeling the organisation is concerned for employees’ health and well-being</a:t>
            </a:r>
          </a:p>
          <a:p>
            <a:pPr lvl="1" eaLnBrk="1" hangingPunct="1">
              <a:buFontTx/>
              <a:buNone/>
            </a:pPr>
            <a:endParaRPr lang="en-GB" altLang="en-US" sz="1800" dirty="0" smtClean="0"/>
          </a:p>
          <a:p>
            <a:pPr lvl="1" eaLnBrk="1" hangingPunct="1">
              <a:buFontTx/>
              <a:buNone/>
            </a:pPr>
            <a:r>
              <a:rPr lang="en-GB" altLang="en-US" sz="1800" dirty="0" smtClean="0"/>
              <a:t>Robinson et al. (2004) The drivers of employee engagement, Brighton: institute of employment studies</a:t>
            </a:r>
          </a:p>
        </p:txBody>
      </p:sp>
    </p:spTree>
    <p:extLst>
      <p:ext uri="{BB962C8B-B14F-4D97-AF65-F5344CB8AC3E}">
        <p14:creationId xmlns:p14="http://schemas.microsoft.com/office/powerpoint/2010/main" val="2090247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506777" y="-99392"/>
            <a:ext cx="8229600" cy="1143000"/>
          </a:xfrm>
        </p:spPr>
        <p:txBody>
          <a:bodyPr>
            <a:normAutofit/>
          </a:bodyPr>
          <a:lstStyle/>
          <a:p>
            <a:pPr algn="l"/>
            <a:r>
              <a:rPr lang="en-GB" altLang="en-US" sz="3200" dirty="0">
                <a:solidFill>
                  <a:schemeClr val="tx2"/>
                </a:solidFill>
              </a:rPr>
              <a:t>3</a:t>
            </a:r>
            <a:r>
              <a:rPr lang="en-GB" altLang="en-US" sz="3200" dirty="0" smtClean="0">
                <a:solidFill>
                  <a:schemeClr val="tx2"/>
                </a:solidFill>
              </a:rPr>
              <a:t>. The Drivers of Engagement</a:t>
            </a:r>
            <a:endParaRPr lang="en-GB" altLang="en-US" sz="3200" dirty="0">
              <a:solidFill>
                <a:schemeClr val="tx2"/>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91630288"/>
              </p:ext>
            </p:extLst>
          </p:nvPr>
        </p:nvGraphicFramePr>
        <p:xfrm>
          <a:off x="-1836712" y="836712"/>
          <a:ext cx="13321480" cy="56886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340" name="TextBox 4"/>
          <p:cNvSpPr txBox="1">
            <a:spLocks noChangeArrowheads="1"/>
          </p:cNvSpPr>
          <p:nvPr/>
        </p:nvSpPr>
        <p:spPr bwMode="auto">
          <a:xfrm>
            <a:off x="179512" y="4365104"/>
            <a:ext cx="19812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dirty="0">
                <a:latin typeface="Verdana" panose="020B0604030504040204" pitchFamily="34" charset="0"/>
              </a:rPr>
              <a:t>Employee Engagement Model CIPD (2010)</a:t>
            </a:r>
          </a:p>
        </p:txBody>
      </p:sp>
    </p:spTree>
    <p:extLst>
      <p:ext uri="{BB962C8B-B14F-4D97-AF65-F5344CB8AC3E}">
        <p14:creationId xmlns:p14="http://schemas.microsoft.com/office/powerpoint/2010/main" val="10413980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5"/>
            <a:ext cx="8229600" cy="4608511"/>
          </a:xfrm>
        </p:spPr>
        <p:txBody>
          <a:bodyPr>
            <a:normAutofit fontScale="85000" lnSpcReduction="20000"/>
          </a:bodyPr>
          <a:lstStyle/>
          <a:p>
            <a:r>
              <a:rPr lang="en-GB" dirty="0" smtClean="0"/>
              <a:t>What are your organisations doing to ensure that each of these engagement elements is being met?</a:t>
            </a:r>
          </a:p>
          <a:p>
            <a:r>
              <a:rPr lang="en-GB" dirty="0" smtClean="0"/>
              <a:t>Working in groups by sector/industry take 20 minutes to discuss the practices in place to address each element of the model.</a:t>
            </a:r>
          </a:p>
          <a:p>
            <a:r>
              <a:rPr lang="en-GB" dirty="0" smtClean="0"/>
              <a:t>If there is a lack of such processes in your organisation discuss why this might be.</a:t>
            </a:r>
          </a:p>
          <a:p>
            <a:r>
              <a:rPr lang="en-GB" dirty="0" smtClean="0"/>
              <a:t>How engaged are employees within your organisations?  What evidence do you have for this?</a:t>
            </a:r>
          </a:p>
          <a:p>
            <a:r>
              <a:rPr lang="en-GB" dirty="0" smtClean="0"/>
              <a:t>Capture your discussion on flip chart and prepare to feedback to the class.</a:t>
            </a:r>
          </a:p>
          <a:p>
            <a:pPr marL="0" indent="0">
              <a:buNone/>
            </a:pP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13</a:t>
            </a:fld>
            <a:endParaRPr lang="en-GB"/>
          </a:p>
        </p:txBody>
      </p:sp>
      <p:sp>
        <p:nvSpPr>
          <p:cNvPr id="5" name="Title 1"/>
          <p:cNvSpPr>
            <a:spLocks noGrp="1"/>
          </p:cNvSpPr>
          <p:nvPr>
            <p:ph type="title"/>
          </p:nvPr>
        </p:nvSpPr>
        <p:spPr>
          <a:xfrm>
            <a:off x="457200" y="29746"/>
            <a:ext cx="8229600" cy="1383030"/>
          </a:xfrm>
        </p:spPr>
        <p:txBody>
          <a:bodyPr>
            <a:normAutofit/>
          </a:bodyPr>
          <a:lstStyle/>
          <a:p>
            <a:pPr algn="l"/>
            <a:r>
              <a:rPr lang="en-GB" altLang="en-US" sz="3200" dirty="0" smtClean="0">
                <a:solidFill>
                  <a:schemeClr val="tx2"/>
                </a:solidFill>
              </a:rPr>
              <a:t>4. Implications </a:t>
            </a:r>
            <a:r>
              <a:rPr lang="en-GB" altLang="en-US" sz="3200" dirty="0">
                <a:solidFill>
                  <a:schemeClr val="tx2"/>
                </a:solidFill>
              </a:rPr>
              <a:t>for </a:t>
            </a:r>
            <a:r>
              <a:rPr lang="en-GB" altLang="en-US" sz="3200" dirty="0" smtClean="0">
                <a:solidFill>
                  <a:schemeClr val="tx2"/>
                </a:solidFill>
              </a:rPr>
              <a:t>HRM – Group Task</a:t>
            </a:r>
            <a:endParaRPr lang="en-GB" altLang="en-US" sz="3200" dirty="0">
              <a:solidFill>
                <a:schemeClr val="tx2"/>
              </a:solidFill>
            </a:endParaRPr>
          </a:p>
        </p:txBody>
      </p:sp>
    </p:spTree>
    <p:extLst>
      <p:ext uri="{BB962C8B-B14F-4D97-AF65-F5344CB8AC3E}">
        <p14:creationId xmlns:p14="http://schemas.microsoft.com/office/powerpoint/2010/main" val="28870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GB" altLang="en-US" dirty="0" smtClean="0"/>
              <a:t>4. Implications for HRM</a:t>
            </a:r>
          </a:p>
        </p:txBody>
      </p:sp>
      <p:sp>
        <p:nvSpPr>
          <p:cNvPr id="3" name="Content Placeholder 2"/>
          <p:cNvSpPr>
            <a:spLocks noGrp="1"/>
          </p:cNvSpPr>
          <p:nvPr>
            <p:ph type="body" orient="vert" idx="1"/>
          </p:nvPr>
        </p:nvSpPr>
        <p:spPr/>
        <p:txBody>
          <a:bodyPr/>
          <a:lstStyle/>
          <a:p>
            <a:pPr eaLnBrk="1" hangingPunct="1"/>
            <a:r>
              <a:rPr lang="en-GB" altLang="en-US" smtClean="0"/>
              <a:t>Positive link between performance, absence levels, turnover and engagement</a:t>
            </a:r>
          </a:p>
          <a:p>
            <a:pPr eaLnBrk="1" hangingPunct="1"/>
            <a:r>
              <a:rPr lang="en-GB" altLang="en-US" smtClean="0"/>
              <a:t>Engaged employees help to promote the ‘brand’</a:t>
            </a:r>
          </a:p>
          <a:p>
            <a:pPr eaLnBrk="1" hangingPunct="1"/>
            <a:r>
              <a:rPr lang="en-GB" altLang="en-US" smtClean="0"/>
              <a:t>Strong employer brand will help in attracting and retaining employees.</a:t>
            </a:r>
          </a:p>
        </p:txBody>
      </p:sp>
    </p:spTree>
    <p:extLst>
      <p:ext uri="{BB962C8B-B14F-4D97-AF65-F5344CB8AC3E}">
        <p14:creationId xmlns:p14="http://schemas.microsoft.com/office/powerpoint/2010/main" val="26207671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dirty="0" smtClean="0"/>
              <a:t>4. Implications for HRM</a:t>
            </a:r>
          </a:p>
        </p:txBody>
      </p:sp>
      <p:sp>
        <p:nvSpPr>
          <p:cNvPr id="11267" name="Rectangle 3"/>
          <p:cNvSpPr>
            <a:spLocks noGrp="1" noChangeArrowheads="1"/>
          </p:cNvSpPr>
          <p:nvPr>
            <p:ph type="body" orient="vert" idx="1"/>
          </p:nvPr>
        </p:nvSpPr>
        <p:spPr/>
        <p:txBody>
          <a:bodyPr/>
          <a:lstStyle/>
          <a:p>
            <a:pPr eaLnBrk="1" hangingPunct="1"/>
            <a:r>
              <a:rPr lang="en-GB" altLang="en-US" dirty="0" smtClean="0"/>
              <a:t>Loyal</a:t>
            </a:r>
          </a:p>
          <a:p>
            <a:pPr eaLnBrk="1" hangingPunct="1"/>
            <a:r>
              <a:rPr lang="en-GB" altLang="en-US" dirty="0" smtClean="0"/>
              <a:t>Productive</a:t>
            </a:r>
          </a:p>
          <a:p>
            <a:pPr eaLnBrk="1" hangingPunct="1"/>
            <a:r>
              <a:rPr lang="en-GB" altLang="en-US" dirty="0" smtClean="0"/>
              <a:t>Get work done effectively</a:t>
            </a:r>
          </a:p>
          <a:p>
            <a:pPr eaLnBrk="1" hangingPunct="1"/>
            <a:r>
              <a:rPr lang="en-GB" altLang="en-US" dirty="0" smtClean="0"/>
              <a:t>Less likely to leave</a:t>
            </a:r>
          </a:p>
          <a:p>
            <a:pPr eaLnBrk="1" hangingPunct="1"/>
            <a:r>
              <a:rPr lang="en-GB" altLang="en-US" dirty="0" smtClean="0"/>
              <a:t>Likely to recommend company to friends</a:t>
            </a:r>
          </a:p>
          <a:p>
            <a:pPr eaLnBrk="1" hangingPunct="1"/>
            <a:r>
              <a:rPr lang="en-GB" altLang="en-US" dirty="0" smtClean="0"/>
              <a:t>Miss on </a:t>
            </a:r>
            <a:r>
              <a:rPr lang="en-GB" altLang="en-US" dirty="0" err="1" smtClean="0"/>
              <a:t>ave</a:t>
            </a:r>
            <a:r>
              <a:rPr lang="en-GB" altLang="en-US" dirty="0" smtClean="0"/>
              <a:t> 4.67 days per year</a:t>
            </a:r>
          </a:p>
        </p:txBody>
      </p:sp>
      <p:sp>
        <p:nvSpPr>
          <p:cNvPr id="2" name="Vertical Text Placeholder 1"/>
          <p:cNvSpPr>
            <a:spLocks noGrp="1"/>
          </p:cNvSpPr>
          <p:nvPr>
            <p:ph type="body" orient="vert" idx="13"/>
          </p:nvPr>
        </p:nvSpPr>
        <p:spPr/>
        <p:txBody>
          <a:bodyPr/>
          <a:lstStyle/>
          <a:p>
            <a:pPr marL="0" indent="0">
              <a:buNone/>
            </a:pPr>
            <a:r>
              <a:rPr lang="en-GB" sz="2400" dirty="0" smtClean="0"/>
              <a:t>Engaged Employees</a:t>
            </a:r>
            <a:endParaRPr lang="en-GB" sz="2400" dirty="0"/>
          </a:p>
        </p:txBody>
      </p:sp>
      <p:pic>
        <p:nvPicPr>
          <p:cNvPr id="4" name="Picture 3" descr="engagement.png"/>
          <p:cNvPicPr>
            <a:picLocks noChangeAspect="1"/>
          </p:cNvPicPr>
          <p:nvPr/>
        </p:nvPicPr>
        <p:blipFill>
          <a:blip r:embed="rId3" cstate="print"/>
          <a:stretch>
            <a:fillRect/>
          </a:stretch>
        </p:blipFill>
        <p:spPr>
          <a:xfrm>
            <a:off x="5652120" y="1923177"/>
            <a:ext cx="2800350" cy="1628775"/>
          </a:xfrm>
          <a:prstGeom prst="rect">
            <a:avLst/>
          </a:prstGeom>
          <a:ln>
            <a:noFill/>
          </a:ln>
          <a:effectLst>
            <a:softEdge rad="112500"/>
          </a:effectLst>
        </p:spPr>
      </p:pic>
    </p:spTree>
    <p:extLst>
      <p:ext uri="{BB962C8B-B14F-4D97-AF65-F5344CB8AC3E}">
        <p14:creationId xmlns:p14="http://schemas.microsoft.com/office/powerpoint/2010/main" val="370225814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dirty="0" smtClean="0"/>
              <a:t>4. Implications for HRM</a:t>
            </a:r>
          </a:p>
        </p:txBody>
      </p:sp>
      <p:sp>
        <p:nvSpPr>
          <p:cNvPr id="12291" name="Rectangle 3"/>
          <p:cNvSpPr>
            <a:spLocks noGrp="1" noChangeArrowheads="1"/>
          </p:cNvSpPr>
          <p:nvPr>
            <p:ph type="body" orient="vert" idx="1"/>
          </p:nvPr>
        </p:nvSpPr>
        <p:spPr/>
        <p:txBody>
          <a:bodyPr/>
          <a:lstStyle/>
          <a:p>
            <a:pPr eaLnBrk="1" hangingPunct="1"/>
            <a:r>
              <a:rPr lang="en-GB" altLang="en-US" dirty="0" smtClean="0"/>
              <a:t>Productive</a:t>
            </a:r>
          </a:p>
          <a:p>
            <a:pPr eaLnBrk="1" hangingPunct="1"/>
            <a:r>
              <a:rPr lang="en-GB" altLang="en-US" dirty="0" smtClean="0"/>
              <a:t>Not psychologically bonded to organisation</a:t>
            </a:r>
          </a:p>
          <a:p>
            <a:pPr eaLnBrk="1" hangingPunct="1"/>
            <a:r>
              <a:rPr lang="en-GB" altLang="en-US" dirty="0" smtClean="0"/>
              <a:t>Susceptible to defect to other employers</a:t>
            </a:r>
          </a:p>
        </p:txBody>
      </p:sp>
      <p:sp>
        <p:nvSpPr>
          <p:cNvPr id="2" name="Vertical Text Placeholder 1"/>
          <p:cNvSpPr>
            <a:spLocks noGrp="1"/>
          </p:cNvSpPr>
          <p:nvPr>
            <p:ph type="body" orient="vert" idx="13"/>
          </p:nvPr>
        </p:nvSpPr>
        <p:spPr/>
        <p:txBody>
          <a:bodyPr/>
          <a:lstStyle/>
          <a:p>
            <a:pPr marL="0" indent="0">
              <a:buNone/>
            </a:pPr>
            <a:r>
              <a:rPr lang="en-GB" sz="2400" dirty="0" smtClean="0"/>
              <a:t>Disengaged Employees</a:t>
            </a:r>
            <a:endParaRPr lang="en-GB" sz="2400" dirty="0"/>
          </a:p>
        </p:txBody>
      </p:sp>
      <p:pic>
        <p:nvPicPr>
          <p:cNvPr id="4" name="Picture 3" descr="disengaged.jpg"/>
          <p:cNvPicPr>
            <a:picLocks noChangeAspect="1"/>
          </p:cNvPicPr>
          <p:nvPr/>
        </p:nvPicPr>
        <p:blipFill>
          <a:blip r:embed="rId3" cstate="print"/>
          <a:stretch>
            <a:fillRect/>
          </a:stretch>
        </p:blipFill>
        <p:spPr>
          <a:xfrm>
            <a:off x="3188398" y="4022110"/>
            <a:ext cx="2752725" cy="1657350"/>
          </a:xfrm>
          <a:prstGeom prst="rect">
            <a:avLst/>
          </a:prstGeom>
          <a:ln>
            <a:noFill/>
          </a:ln>
          <a:effectLst>
            <a:softEdge rad="112500"/>
          </a:effectLst>
        </p:spPr>
      </p:pic>
    </p:spTree>
    <p:extLst>
      <p:ext uri="{BB962C8B-B14F-4D97-AF65-F5344CB8AC3E}">
        <p14:creationId xmlns:p14="http://schemas.microsoft.com/office/powerpoint/2010/main" val="69467524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dirty="0" smtClean="0"/>
              <a:t>4. Implications for HRM</a:t>
            </a:r>
          </a:p>
        </p:txBody>
      </p:sp>
      <p:sp>
        <p:nvSpPr>
          <p:cNvPr id="13315" name="Rectangle 3"/>
          <p:cNvSpPr>
            <a:spLocks noGrp="1" noChangeArrowheads="1"/>
          </p:cNvSpPr>
          <p:nvPr>
            <p:ph type="body" orient="vert" idx="1"/>
          </p:nvPr>
        </p:nvSpPr>
        <p:spPr/>
        <p:txBody>
          <a:bodyPr>
            <a:normAutofit lnSpcReduction="10000"/>
          </a:bodyPr>
          <a:lstStyle/>
          <a:p>
            <a:pPr eaLnBrk="1" hangingPunct="1">
              <a:lnSpc>
                <a:spcPct val="90000"/>
              </a:lnSpc>
            </a:pPr>
            <a:r>
              <a:rPr lang="en-GB" altLang="en-US" sz="2800" smtClean="0"/>
              <a:t>Physically present</a:t>
            </a:r>
          </a:p>
          <a:p>
            <a:pPr eaLnBrk="1" hangingPunct="1">
              <a:lnSpc>
                <a:spcPct val="90000"/>
              </a:lnSpc>
            </a:pPr>
            <a:r>
              <a:rPr lang="en-GB" altLang="en-US" sz="2800" smtClean="0"/>
              <a:t>Psychologically absent</a:t>
            </a:r>
          </a:p>
          <a:p>
            <a:pPr eaLnBrk="1" hangingPunct="1">
              <a:lnSpc>
                <a:spcPct val="90000"/>
              </a:lnSpc>
            </a:pPr>
            <a:r>
              <a:rPr lang="en-GB" altLang="en-US" sz="2800" smtClean="0"/>
              <a:t>Share with colleagues many reasons for which they believe their organisation is a poor place to work</a:t>
            </a:r>
          </a:p>
          <a:p>
            <a:pPr eaLnBrk="1" hangingPunct="1">
              <a:lnSpc>
                <a:spcPct val="90000"/>
              </a:lnSpc>
            </a:pPr>
            <a:r>
              <a:rPr lang="en-GB" altLang="en-US" sz="2800" smtClean="0"/>
              <a:t>Less collaborative</a:t>
            </a:r>
          </a:p>
          <a:p>
            <a:pPr eaLnBrk="1" hangingPunct="1">
              <a:lnSpc>
                <a:spcPct val="90000"/>
              </a:lnSpc>
            </a:pPr>
            <a:r>
              <a:rPr lang="en-GB" altLang="en-US" sz="2800" smtClean="0"/>
              <a:t>Less innovative</a:t>
            </a:r>
          </a:p>
          <a:p>
            <a:pPr eaLnBrk="1" hangingPunct="1">
              <a:lnSpc>
                <a:spcPct val="90000"/>
              </a:lnSpc>
            </a:pPr>
            <a:r>
              <a:rPr lang="en-GB" altLang="en-US" sz="2800" smtClean="0"/>
              <a:t>Miss on average 10.68 days per year (£40 billion a year)</a:t>
            </a:r>
          </a:p>
        </p:txBody>
      </p:sp>
      <p:sp>
        <p:nvSpPr>
          <p:cNvPr id="2" name="Vertical Text Placeholder 1"/>
          <p:cNvSpPr>
            <a:spLocks noGrp="1"/>
          </p:cNvSpPr>
          <p:nvPr>
            <p:ph type="body" orient="vert" idx="13"/>
          </p:nvPr>
        </p:nvSpPr>
        <p:spPr/>
        <p:txBody>
          <a:bodyPr/>
          <a:lstStyle/>
          <a:p>
            <a:pPr marL="0" indent="0">
              <a:buNone/>
            </a:pPr>
            <a:r>
              <a:rPr lang="en-GB" sz="2400" dirty="0" smtClean="0"/>
              <a:t>Disengaged Employees</a:t>
            </a:r>
            <a:endParaRPr lang="en-GB" sz="2400" dirty="0"/>
          </a:p>
        </p:txBody>
      </p:sp>
    </p:spTree>
    <p:extLst>
      <p:ext uri="{BB962C8B-B14F-4D97-AF65-F5344CB8AC3E}">
        <p14:creationId xmlns:p14="http://schemas.microsoft.com/office/powerpoint/2010/main" val="13308801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a:bodyPr>
          <a:lstStyle/>
          <a:p>
            <a:pPr algn="l"/>
            <a:r>
              <a:rPr lang="en-GB" altLang="en-US" sz="3600" dirty="0" smtClean="0">
                <a:solidFill>
                  <a:schemeClr val="tx2"/>
                </a:solidFill>
              </a:rPr>
              <a:t>Bringing it all together….</a:t>
            </a:r>
          </a:p>
        </p:txBody>
      </p:sp>
      <p:sp>
        <p:nvSpPr>
          <p:cNvPr id="3" name="Content Placeholder 2"/>
          <p:cNvSpPr>
            <a:spLocks noGrp="1"/>
          </p:cNvSpPr>
          <p:nvPr>
            <p:ph idx="1"/>
          </p:nvPr>
        </p:nvSpPr>
        <p:spPr>
          <a:xfrm>
            <a:off x="390364" y="1268760"/>
            <a:ext cx="8363272" cy="4205064"/>
          </a:xfrm>
        </p:spPr>
        <p:txBody>
          <a:bodyPr>
            <a:normAutofit fontScale="92500" lnSpcReduction="10000"/>
          </a:bodyPr>
          <a:lstStyle/>
          <a:p>
            <a:pPr marL="0" indent="0">
              <a:buFont typeface="Arial" charset="0"/>
              <a:buNone/>
              <a:defRPr/>
            </a:pPr>
            <a:r>
              <a:rPr lang="en-GB" dirty="0" smtClean="0"/>
              <a:t>Leaders and managers should pay close attention to:</a:t>
            </a:r>
          </a:p>
          <a:p>
            <a:pPr>
              <a:buFontTx/>
              <a:buChar char="-"/>
              <a:defRPr/>
            </a:pPr>
            <a:r>
              <a:rPr lang="en-GB" dirty="0" smtClean="0"/>
              <a:t>Effective communications that keep employees well informed </a:t>
            </a:r>
          </a:p>
          <a:p>
            <a:pPr>
              <a:buFontTx/>
              <a:buChar char="-"/>
              <a:defRPr/>
            </a:pPr>
            <a:r>
              <a:rPr lang="en-GB" dirty="0" smtClean="0"/>
              <a:t>Give employees a meaningful voice</a:t>
            </a:r>
          </a:p>
          <a:p>
            <a:pPr>
              <a:buFontTx/>
              <a:buChar char="-"/>
              <a:defRPr/>
            </a:pPr>
            <a:r>
              <a:rPr lang="en-GB" dirty="0" smtClean="0"/>
              <a:t>Role model the behaviours of employee engagement</a:t>
            </a:r>
          </a:p>
          <a:p>
            <a:pPr>
              <a:buFontTx/>
              <a:buChar char="-"/>
              <a:defRPr/>
            </a:pPr>
            <a:r>
              <a:rPr lang="en-GB" dirty="0" smtClean="0"/>
              <a:t>Fair and just management processes and support employee well being</a:t>
            </a:r>
          </a:p>
          <a:p>
            <a:pPr>
              <a:buFontTx/>
              <a:buChar char="-"/>
              <a:defRPr/>
            </a:pPr>
            <a:endParaRPr lang="en-GB" dirty="0"/>
          </a:p>
          <a:p>
            <a:pPr>
              <a:buFontTx/>
              <a:buChar char="-"/>
              <a:defRPr/>
            </a:pPr>
            <a:endParaRPr lang="en-GB" dirty="0"/>
          </a:p>
        </p:txBody>
      </p:sp>
    </p:spTree>
    <p:extLst>
      <p:ext uri="{BB962C8B-B14F-4D97-AF65-F5344CB8AC3E}">
        <p14:creationId xmlns:p14="http://schemas.microsoft.com/office/powerpoint/2010/main" val="409566781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AC82685A-BD3A-4230-8D85-804689F67293}" type="slidenum">
              <a:rPr lang="en-GB" smtClean="0"/>
              <a:t>19</a:t>
            </a:fld>
            <a:endParaRPr lang="en-GB"/>
          </a:p>
        </p:txBody>
      </p:sp>
      <p:pic>
        <p:nvPicPr>
          <p:cNvPr id="5" name="Picture 4"/>
          <p:cNvPicPr>
            <a:picLocks noChangeAspect="1"/>
          </p:cNvPicPr>
          <p:nvPr/>
        </p:nvPicPr>
        <p:blipFill>
          <a:blip r:embed="rId2"/>
          <a:stretch>
            <a:fillRect/>
          </a:stretch>
        </p:blipFill>
        <p:spPr>
          <a:xfrm>
            <a:off x="827584" y="404664"/>
            <a:ext cx="7392919" cy="5688632"/>
          </a:xfrm>
          <a:prstGeom prst="rect">
            <a:avLst/>
          </a:prstGeom>
        </p:spPr>
      </p:pic>
    </p:spTree>
    <p:extLst>
      <p:ext uri="{BB962C8B-B14F-4D97-AF65-F5344CB8AC3E}">
        <p14:creationId xmlns:p14="http://schemas.microsoft.com/office/powerpoint/2010/main" val="24360893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fontScale="90000"/>
          </a:bodyPr>
          <a:lstStyle/>
          <a:p>
            <a:r>
              <a:rPr lang="en-GB" sz="4400" dirty="0" smtClean="0">
                <a:solidFill>
                  <a:schemeClr val="bg1"/>
                </a:solidFill>
              </a:rPr>
              <a:t/>
            </a:r>
            <a:br>
              <a:rPr lang="en-GB" sz="4400" dirty="0" smtClean="0">
                <a:solidFill>
                  <a:schemeClr val="bg1"/>
                </a:solidFill>
              </a:rPr>
            </a:br>
            <a:r>
              <a:rPr lang="en-GB" dirty="0" smtClean="0">
                <a:solidFill>
                  <a:schemeClr val="bg1"/>
                </a:solidFill>
              </a:rPr>
              <a:t>Leading, Managing &amp; Developing People:</a:t>
            </a:r>
            <a:r>
              <a:rPr lang="en-GB" sz="4400" dirty="0" smtClean="0">
                <a:solidFill>
                  <a:schemeClr val="bg1"/>
                </a:solidFill>
              </a:rPr>
              <a:t> </a:t>
            </a:r>
            <a:br>
              <a:rPr lang="en-GB" sz="4400" dirty="0" smtClean="0">
                <a:solidFill>
                  <a:schemeClr val="bg1"/>
                </a:solidFill>
              </a:rPr>
            </a:br>
            <a:r>
              <a:rPr lang="en-GB" sz="6000" dirty="0" smtClean="0">
                <a:solidFill>
                  <a:schemeClr val="accent4"/>
                </a:solidFill>
              </a:rPr>
              <a:t>Motivation</a:t>
            </a:r>
            <a:endParaRPr lang="en-GB" dirty="0">
              <a:solidFill>
                <a:schemeClr val="accent4"/>
              </a:solidFill>
            </a:endParaRPr>
          </a:p>
        </p:txBody>
      </p:sp>
    </p:spTree>
    <p:extLst>
      <p:ext uri="{BB962C8B-B14F-4D97-AF65-F5344CB8AC3E}">
        <p14:creationId xmlns:p14="http://schemas.microsoft.com/office/powerpoint/2010/main" val="65887886"/>
      </p:ext>
    </p:extLst>
  </p:cSld>
  <p:clrMapOvr>
    <a:masterClrMapping/>
  </p:clrMapOvr>
  <p:transition>
    <p:dissolv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332656"/>
            <a:ext cx="8328025" cy="219075"/>
          </a:xfrm>
        </p:spPr>
        <p:txBody>
          <a:bodyPr>
            <a:noAutofit/>
          </a:bodyPr>
          <a:lstStyle/>
          <a:p>
            <a:pPr algn="l" eaLnBrk="1" hangingPunct="1"/>
            <a:r>
              <a:rPr lang="en-US" altLang="en-US" sz="3200" dirty="0" smtClean="0"/>
              <a:t>Learning Outcomes: Part 2</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4126452316"/>
              </p:ext>
            </p:extLst>
          </p:nvPr>
        </p:nvGraphicFramePr>
        <p:xfrm>
          <a:off x="385887" y="2902618"/>
          <a:ext cx="8310562" cy="2614614"/>
        </p:xfrm>
        <a:graphic>
          <a:graphicData uri="http://schemas.openxmlformats.org/drawingml/2006/table">
            <a:tbl>
              <a:tblPr firstRow="1" bandRow="1">
                <a:tableStyleId>{2D5ABB26-0587-4C30-8999-92F81FD0307C}</a:tableStyleId>
              </a:tblPr>
              <a:tblGrid>
                <a:gridCol w="907131"/>
                <a:gridCol w="7403431"/>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rPr>
                        <a:t>Define</a:t>
                      </a:r>
                      <a:r>
                        <a:rPr lang="en-US" sz="1700" b="0" baseline="0" dirty="0" smtClean="0">
                          <a:solidFill>
                            <a:schemeClr val="tx1"/>
                          </a:solidFill>
                        </a:rPr>
                        <a:t> motivation</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Describe  a variety</a:t>
                      </a:r>
                      <a:r>
                        <a:rPr lang="en-US" sz="1700" b="0" baseline="0" dirty="0" smtClean="0">
                          <a:solidFill>
                            <a:schemeClr val="tx1"/>
                          </a:solidFill>
                        </a:rPr>
                        <a:t> of motivation theories and how they might apply in practice. </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err="1" smtClean="0"/>
                        <a:t>Recognise</a:t>
                      </a:r>
                      <a:r>
                        <a:rPr lang="en-US" sz="1700" dirty="0" smtClean="0"/>
                        <a:t> the</a:t>
                      </a:r>
                      <a:r>
                        <a:rPr lang="en-US" sz="1700" baseline="0" dirty="0" smtClean="0"/>
                        <a:t> link between motivation and effective performance management</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21</a:t>
            </a:fld>
            <a:endParaRPr lang="en-US"/>
          </a:p>
        </p:txBody>
      </p:sp>
      <p:sp>
        <p:nvSpPr>
          <p:cNvPr id="3" name="TextBox 2"/>
          <p:cNvSpPr txBox="1"/>
          <p:nvPr/>
        </p:nvSpPr>
        <p:spPr>
          <a:xfrm>
            <a:off x="467544" y="836712"/>
            <a:ext cx="8147248" cy="1754326"/>
          </a:xfrm>
          <a:prstGeom prst="rect">
            <a:avLst/>
          </a:prstGeom>
          <a:noFill/>
        </p:spPr>
        <p:txBody>
          <a:bodyPr wrap="square" rtlCol="0">
            <a:spAutoFit/>
          </a:bodyPr>
          <a:lstStyle/>
          <a:p>
            <a:r>
              <a:rPr lang="en-GB" dirty="0" smtClean="0"/>
              <a:t>The aim of this session is to:</a:t>
            </a:r>
          </a:p>
          <a:p>
            <a:pPr marL="285750" indent="-285750">
              <a:buFont typeface="Arial" panose="020B0604020202020204" pitchFamily="34" charset="0"/>
              <a:buChar char="•"/>
            </a:pPr>
            <a:r>
              <a:rPr lang="en-GB" dirty="0"/>
              <a:t>e</a:t>
            </a:r>
            <a:r>
              <a:rPr lang="en-GB" dirty="0" smtClean="0"/>
              <a:t>valuate the major theories relating to motivation.</a:t>
            </a:r>
          </a:p>
          <a:p>
            <a:pPr marL="285750" indent="-285750">
              <a:buFont typeface="Arial" panose="020B0604020202020204" pitchFamily="34" charset="0"/>
              <a:buChar char="•"/>
            </a:pPr>
            <a:r>
              <a:rPr lang="en-GB" dirty="0"/>
              <a:t>u</a:t>
            </a:r>
            <a:r>
              <a:rPr lang="en-GB" dirty="0" smtClean="0"/>
              <a:t>nderstand how these might apply in practice within different types of organisations.</a:t>
            </a:r>
          </a:p>
          <a:p>
            <a:endParaRPr lang="en-GB" dirty="0" smtClean="0"/>
          </a:p>
          <a:p>
            <a:r>
              <a:rPr lang="en-GB" dirty="0" smtClean="0"/>
              <a:t>At the end of the session you will be able to:</a:t>
            </a:r>
            <a:endParaRPr lang="en-GB" dirty="0"/>
          </a:p>
        </p:txBody>
      </p:sp>
    </p:spTree>
    <p:extLst>
      <p:ext uri="{BB962C8B-B14F-4D97-AF65-F5344CB8AC3E}">
        <p14:creationId xmlns:p14="http://schemas.microsoft.com/office/powerpoint/2010/main" val="3390191769"/>
      </p:ext>
    </p:extLst>
  </p:cSld>
  <p:clrMapOvr>
    <a:masterClrMapping/>
  </p:clrMapOvr>
  <p:transition spd="med">
    <p:fade/>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363272" cy="4680520"/>
          </a:xfrm>
        </p:spPr>
        <p:txBody>
          <a:bodyPr>
            <a:normAutofit/>
          </a:bodyPr>
          <a:lstStyle/>
          <a:p>
            <a:pPr marL="88900" indent="20638">
              <a:buNone/>
            </a:pPr>
            <a:endParaRPr lang="en-GB" sz="1000" dirty="0" smtClean="0">
              <a:latin typeface="Arial" pitchFamily="34" charset="0"/>
              <a:cs typeface="Arial" pitchFamily="34" charset="0"/>
            </a:endParaRPr>
          </a:p>
          <a:p>
            <a:pPr marL="88900" indent="20638">
              <a:buNone/>
            </a:pPr>
            <a:r>
              <a:rPr lang="en-GB" sz="2000" b="1" i="1" dirty="0" smtClean="0">
                <a:latin typeface="Arial" pitchFamily="34" charset="0"/>
                <a:cs typeface="Arial" pitchFamily="34" charset="0"/>
              </a:rPr>
              <a:t>Does your list include any of the following:</a:t>
            </a:r>
          </a:p>
          <a:p>
            <a:pPr marL="88900" indent="20638">
              <a:buNone/>
            </a:pPr>
            <a:endParaRPr lang="en-GB" sz="800" b="1" i="1" dirty="0" smtClean="0">
              <a:solidFill>
                <a:srgbClr val="0000FF"/>
              </a:solidFill>
              <a:latin typeface="Arial" pitchFamily="34" charset="0"/>
              <a:cs typeface="Arial" pitchFamily="34" charset="0"/>
            </a:endParaRPr>
          </a:p>
          <a:p>
            <a:pPr marL="358775" indent="-269875">
              <a:buFont typeface="Wingdings" pitchFamily="2" charset="2"/>
              <a:buChar char="Ø"/>
            </a:pPr>
            <a:r>
              <a:rPr lang="en-GB" sz="2000" dirty="0" smtClean="0">
                <a:latin typeface="Arial" pitchFamily="34" charset="0"/>
                <a:cs typeface="Arial" pitchFamily="34" charset="0"/>
              </a:rPr>
              <a:t>Financial rewards e.g. wages/salary, bonuses</a:t>
            </a:r>
          </a:p>
          <a:p>
            <a:pPr marL="358775" indent="-269875">
              <a:buFont typeface="Wingdings" pitchFamily="2" charset="2"/>
              <a:buChar char="Ø"/>
            </a:pPr>
            <a:r>
              <a:rPr lang="en-GB" sz="2000" dirty="0" smtClean="0">
                <a:latin typeface="Arial" pitchFamily="34" charset="0"/>
                <a:cs typeface="Arial" pitchFamily="34" charset="0"/>
              </a:rPr>
              <a:t>Good working conditions e.g. flexitime, holiday entitlement, training &amp; development opportunities, sickness &amp; maternity leave/pay above statutory minimum</a:t>
            </a:r>
          </a:p>
          <a:p>
            <a:pPr marL="358775" indent="-269875">
              <a:buFont typeface="Wingdings" pitchFamily="2" charset="2"/>
              <a:buChar char="Ø"/>
            </a:pPr>
            <a:r>
              <a:rPr lang="en-GB" sz="2000" dirty="0" smtClean="0">
                <a:latin typeface="Arial" pitchFamily="34" charset="0"/>
                <a:cs typeface="Arial" pitchFamily="34" charset="0"/>
              </a:rPr>
              <a:t>Additional benefits e.g. company pension, car, private health care, subsidised child care &amp; canteen, gym membership etc</a:t>
            </a:r>
          </a:p>
          <a:p>
            <a:pPr marL="358775" indent="-269875">
              <a:buFont typeface="Wingdings" pitchFamily="2" charset="2"/>
              <a:buChar char="Ø"/>
            </a:pPr>
            <a:r>
              <a:rPr lang="en-GB" sz="2000" dirty="0" smtClean="0">
                <a:latin typeface="Arial" pitchFamily="34" charset="0"/>
                <a:cs typeface="Arial" pitchFamily="34" charset="0"/>
              </a:rPr>
              <a:t>Interesting &amp; varied work, contributing to organisational, community &amp; societal wellbeing</a:t>
            </a:r>
          </a:p>
          <a:p>
            <a:pPr marL="358775" indent="-269875">
              <a:buFont typeface="Wingdings" pitchFamily="2" charset="2"/>
              <a:buChar char="Ø"/>
            </a:pPr>
            <a:r>
              <a:rPr lang="en-GB" sz="2000" dirty="0" smtClean="0">
                <a:latin typeface="Arial" pitchFamily="34" charset="0"/>
                <a:cs typeface="Arial" pitchFamily="34" charset="0"/>
              </a:rPr>
              <a:t>Appreciative &amp; open environment, opinions &amp; efforts  valued, team ethos &amp; spirit, sense of belonging i.e. psychological rewards</a:t>
            </a:r>
          </a:p>
          <a:p>
            <a:pPr marL="358775" indent="-269875">
              <a:buFont typeface="Wingdings" pitchFamily="2" charset="2"/>
              <a:buChar char="Ø"/>
            </a:pPr>
            <a:endParaRPr lang="en-GB" sz="2400" dirty="0">
              <a:latin typeface="Arial" pitchFamily="34" charset="0"/>
              <a:cs typeface="Arial" pitchFamily="34" charset="0"/>
            </a:endParaRPr>
          </a:p>
        </p:txBody>
      </p:sp>
      <p:sp>
        <p:nvSpPr>
          <p:cNvPr id="3" name="Title 2"/>
          <p:cNvSpPr>
            <a:spLocks noGrp="1"/>
          </p:cNvSpPr>
          <p:nvPr>
            <p:ph type="title"/>
          </p:nvPr>
        </p:nvSpPr>
        <p:spPr>
          <a:xfrm>
            <a:off x="251520" y="274638"/>
            <a:ext cx="8435280" cy="1354162"/>
          </a:xfrm>
        </p:spPr>
        <p:txBody>
          <a:bodyPr>
            <a:normAutofit/>
          </a:bodyPr>
          <a:lstStyle/>
          <a:p>
            <a:pPr marL="88900" indent="-88900" algn="l"/>
            <a:r>
              <a:rPr lang="en-GB" sz="3200" dirty="0" smtClean="0">
                <a:solidFill>
                  <a:schemeClr val="tx2"/>
                </a:solidFill>
                <a:cs typeface="Arial" pitchFamily="34" charset="0"/>
              </a:rPr>
              <a:t>What motivates people to work?</a:t>
            </a:r>
          </a:p>
        </p:txBody>
      </p:sp>
      <p:sp>
        <p:nvSpPr>
          <p:cNvPr id="4" name="Slide Number Placeholder 3"/>
          <p:cNvSpPr>
            <a:spLocks noGrp="1"/>
          </p:cNvSpPr>
          <p:nvPr>
            <p:ph type="sldNum" sz="quarter" idx="12"/>
          </p:nvPr>
        </p:nvSpPr>
        <p:spPr/>
        <p:txBody>
          <a:bodyPr/>
          <a:lstStyle/>
          <a:p>
            <a:fld id="{320C299A-7214-4367-9926-2D52E6C2B859}" type="slidenum">
              <a:rPr lang="en-GB" smtClean="0"/>
              <a:pPr/>
              <a:t>22</a:t>
            </a:fld>
            <a:endParaRPr lang="en-GB"/>
          </a:p>
        </p:txBody>
      </p:sp>
    </p:spTree>
    <p:extLst>
      <p:ext uri="{BB962C8B-B14F-4D97-AF65-F5344CB8AC3E}">
        <p14:creationId xmlns:p14="http://schemas.microsoft.com/office/powerpoint/2010/main" val="2296336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smtClean="0"/>
              <a:t>Motivation</a:t>
            </a:r>
            <a:endParaRPr lang="en-GB" dirty="0"/>
          </a:p>
        </p:txBody>
      </p:sp>
      <p:sp>
        <p:nvSpPr>
          <p:cNvPr id="4" name="Slide Number Placeholder 3"/>
          <p:cNvSpPr>
            <a:spLocks noGrp="1"/>
          </p:cNvSpPr>
          <p:nvPr>
            <p:ph type="sldNum" sz="quarter" idx="12"/>
          </p:nvPr>
        </p:nvSpPr>
        <p:spPr/>
        <p:txBody>
          <a:bodyPr/>
          <a:lstStyle/>
          <a:p>
            <a:pPr>
              <a:defRPr/>
            </a:pPr>
            <a:fld id="{5452D9B6-0537-491A-B569-76F487D3EFE8}" type="slidenum">
              <a:rPr lang="en-US" smtClean="0"/>
              <a:pPr>
                <a:defRPr/>
              </a:pPr>
              <a:t>23</a:t>
            </a:fld>
            <a:endParaRPr lang="en-US"/>
          </a:p>
        </p:txBody>
      </p:sp>
      <p:sp>
        <p:nvSpPr>
          <p:cNvPr id="5" name="Rectangle 4"/>
          <p:cNvSpPr/>
          <p:nvPr/>
        </p:nvSpPr>
        <p:spPr>
          <a:xfrm>
            <a:off x="2699792" y="2132856"/>
            <a:ext cx="5040560" cy="646331"/>
          </a:xfrm>
          <a:prstGeom prst="rect">
            <a:avLst/>
          </a:prstGeom>
        </p:spPr>
        <p:txBody>
          <a:bodyPr wrap="square">
            <a:spAutoFit/>
          </a:bodyPr>
          <a:lstStyle/>
          <a:p>
            <a:r>
              <a:rPr lang="en-GB" dirty="0" smtClean="0"/>
              <a:t>TED Talk: Dan Pink – Author of DRIVE: The surprising Truth About What Motivates Us</a:t>
            </a:r>
            <a:endParaRPr lang="en-GB" dirty="0"/>
          </a:p>
        </p:txBody>
      </p:sp>
      <p:pic>
        <p:nvPicPr>
          <p:cNvPr id="7" name="Picture 6">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700808"/>
            <a:ext cx="2328479" cy="3504910"/>
          </a:xfrm>
          <a:prstGeom prst="rect">
            <a:avLst/>
          </a:prstGeom>
        </p:spPr>
      </p:pic>
    </p:spTree>
    <p:extLst>
      <p:ext uri="{BB962C8B-B14F-4D97-AF65-F5344CB8AC3E}">
        <p14:creationId xmlns:p14="http://schemas.microsoft.com/office/powerpoint/2010/main" val="416293397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pPr>
              <a:buNone/>
            </a:pPr>
            <a:r>
              <a:rPr lang="en-GB" b="1" i="1" dirty="0" smtClean="0">
                <a:latin typeface="Arial" pitchFamily="34" charset="0"/>
                <a:cs typeface="Arial" pitchFamily="34" charset="0"/>
              </a:rPr>
              <a:t>Some definitions:</a:t>
            </a:r>
          </a:p>
          <a:p>
            <a:pPr>
              <a:buNone/>
            </a:pPr>
            <a:endParaRPr lang="en-GB" dirty="0" smtClean="0">
              <a:latin typeface="Arial" pitchFamily="34" charset="0"/>
              <a:cs typeface="Arial" pitchFamily="34" charset="0"/>
            </a:endParaRPr>
          </a:p>
          <a:p>
            <a:pPr>
              <a:buFontTx/>
              <a:buNone/>
            </a:pPr>
            <a:r>
              <a:rPr lang="en-GB" dirty="0" smtClean="0">
                <a:latin typeface="Arial" pitchFamily="34" charset="0"/>
                <a:cs typeface="Arial" pitchFamily="34" charset="0"/>
              </a:rPr>
              <a:t>“Degree to which an individual wants and chooses</a:t>
            </a:r>
          </a:p>
          <a:p>
            <a:pPr>
              <a:buFontTx/>
              <a:buNone/>
            </a:pPr>
            <a:r>
              <a:rPr lang="en-GB" dirty="0" smtClean="0">
                <a:latin typeface="Arial" pitchFamily="34" charset="0"/>
                <a:cs typeface="Arial" pitchFamily="34" charset="0"/>
              </a:rPr>
              <a:t> to engage in certain specified behaviour”</a:t>
            </a:r>
          </a:p>
          <a:p>
            <a:pPr lvl="4">
              <a:buFontTx/>
              <a:buNone/>
            </a:pPr>
            <a:endParaRPr lang="en-GB" sz="1400" dirty="0" smtClean="0">
              <a:latin typeface="Arial" pitchFamily="34" charset="0"/>
              <a:cs typeface="Arial" pitchFamily="34" charset="0"/>
            </a:endParaRPr>
          </a:p>
          <a:p>
            <a:pPr lvl="4">
              <a:buFontTx/>
              <a:buNone/>
            </a:pPr>
            <a:r>
              <a:rPr lang="en-GB" sz="1400" dirty="0" smtClean="0">
                <a:latin typeface="Arial" pitchFamily="34" charset="0"/>
                <a:cs typeface="Arial" pitchFamily="34" charset="0"/>
              </a:rPr>
              <a:t>				</a:t>
            </a:r>
            <a:r>
              <a:rPr lang="en-GB" sz="1600" dirty="0" smtClean="0">
                <a:latin typeface="Arial" pitchFamily="34" charset="0"/>
                <a:cs typeface="Arial" pitchFamily="34" charset="0"/>
              </a:rPr>
              <a:t>(Mitchell 1982:80, cited in </a:t>
            </a:r>
            <a:r>
              <a:rPr lang="en-GB" sz="1600" dirty="0" err="1" smtClean="0">
                <a:latin typeface="Arial" pitchFamily="34" charset="0"/>
                <a:cs typeface="Arial" pitchFamily="34" charset="0"/>
              </a:rPr>
              <a:t>Murton</a:t>
            </a:r>
            <a:r>
              <a:rPr lang="en-GB" sz="1600" dirty="0" smtClean="0">
                <a:latin typeface="Arial" pitchFamily="34" charset="0"/>
                <a:cs typeface="Arial" pitchFamily="34" charset="0"/>
              </a:rPr>
              <a:t> et al 2010:93)</a:t>
            </a:r>
            <a:endParaRPr lang="en-US" sz="1600" dirty="0" smtClean="0">
              <a:latin typeface="Arial" pitchFamily="34" charset="0"/>
              <a:cs typeface="Arial" pitchFamily="34" charset="0"/>
            </a:endParaRPr>
          </a:p>
          <a:p>
            <a:pPr>
              <a:buNone/>
            </a:pPr>
            <a:endParaRPr lang="en-GB" sz="2800" dirty="0" smtClean="0">
              <a:latin typeface="Arial" pitchFamily="34" charset="0"/>
              <a:cs typeface="Arial" pitchFamily="34" charset="0"/>
            </a:endParaRPr>
          </a:p>
          <a:p>
            <a:pPr marL="271463" indent="-184150">
              <a:buNone/>
            </a:pPr>
            <a:r>
              <a:rPr lang="en-GB" dirty="0" smtClean="0">
                <a:latin typeface="Arial" pitchFamily="34" charset="0"/>
                <a:cs typeface="Arial" pitchFamily="34" charset="0"/>
              </a:rPr>
              <a:t>“The willingness to apply one’s efforts towards the achievement of the organisation’s goals, while concurrently an individual need is satisfied” </a:t>
            </a:r>
          </a:p>
          <a:p>
            <a:pPr>
              <a:buNone/>
            </a:pPr>
            <a:r>
              <a:rPr lang="en-GB" sz="2800" dirty="0" smtClean="0">
                <a:latin typeface="Arial" pitchFamily="34" charset="0"/>
                <a:cs typeface="Arial" pitchFamily="34" charset="0"/>
              </a:rPr>
              <a:t>								</a:t>
            </a:r>
            <a:r>
              <a:rPr lang="en-GB" sz="1400" dirty="0" smtClean="0">
                <a:latin typeface="Arial" pitchFamily="34" charset="0"/>
                <a:cs typeface="Arial" pitchFamily="34" charset="0"/>
              </a:rPr>
              <a:t>(Taylor, 2010)</a:t>
            </a:r>
            <a:endParaRPr lang="en-GB" sz="1400" dirty="0">
              <a:latin typeface="Arial" pitchFamily="34" charset="0"/>
              <a:cs typeface="Arial" pitchFamily="34" charset="0"/>
            </a:endParaRPr>
          </a:p>
        </p:txBody>
      </p:sp>
      <p:sp>
        <p:nvSpPr>
          <p:cNvPr id="2" name="Title 1"/>
          <p:cNvSpPr>
            <a:spLocks noGrp="1"/>
          </p:cNvSpPr>
          <p:nvPr>
            <p:ph type="title"/>
          </p:nvPr>
        </p:nvSpPr>
        <p:spPr>
          <a:xfrm>
            <a:off x="457200" y="413792"/>
            <a:ext cx="8229600" cy="1143000"/>
          </a:xfrm>
        </p:spPr>
        <p:txBody>
          <a:bodyPr>
            <a:normAutofit/>
          </a:bodyPr>
          <a:lstStyle/>
          <a:p>
            <a:pPr algn="l"/>
            <a:r>
              <a:rPr lang="en-GB" sz="3200" b="1" i="1" dirty="0" smtClean="0">
                <a:solidFill>
                  <a:schemeClr val="tx1"/>
                </a:solidFill>
                <a:latin typeface="Arial" pitchFamily="34" charset="0"/>
                <a:cs typeface="Arial" pitchFamily="34" charset="0"/>
              </a:rPr>
              <a:t>What is motivation?</a:t>
            </a:r>
            <a:endParaRPr lang="en-GB" sz="3200" b="1" i="1" dirty="0">
              <a:solidFill>
                <a:schemeClr val="tx1"/>
              </a:solidFill>
              <a:latin typeface="Arial" pitchFamily="34" charset="0"/>
              <a:cs typeface="Arial" pitchFamily="34" charset="0"/>
            </a:endParaRPr>
          </a:p>
        </p:txBody>
      </p:sp>
      <p:sp>
        <p:nvSpPr>
          <p:cNvPr id="5" name="Slide Number Placeholder 4"/>
          <p:cNvSpPr>
            <a:spLocks noGrp="1"/>
          </p:cNvSpPr>
          <p:nvPr>
            <p:ph type="sldNum" sz="quarter" idx="12"/>
          </p:nvPr>
        </p:nvSpPr>
        <p:spPr/>
        <p:txBody>
          <a:bodyPr/>
          <a:lstStyle/>
          <a:p>
            <a:fld id="{320C299A-7214-4367-9926-2D52E6C2B859}" type="slidenum">
              <a:rPr lang="en-GB" smtClean="0"/>
              <a:pPr/>
              <a:t>24</a:t>
            </a:fld>
            <a:endParaRPr lang="en-GB"/>
          </a:p>
        </p:txBody>
      </p:sp>
    </p:spTree>
    <p:extLst>
      <p:ext uri="{BB962C8B-B14F-4D97-AF65-F5344CB8AC3E}">
        <p14:creationId xmlns:p14="http://schemas.microsoft.com/office/powerpoint/2010/main" val="3009403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wipe(down)">
                                      <p:cBhvr>
                                        <p:cTn id="7" dur="500"/>
                                        <p:tgtEl>
                                          <p:spTgt spid="3">
                                            <p:txEl>
                                              <p:pRg st="2" end="2"/>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wipe(down)">
                                      <p:cBhvr>
                                        <p:cTn id="10" dur="500"/>
                                        <p:tgtEl>
                                          <p:spTgt spid="3">
                                            <p:txEl>
                                              <p:pRg st="3" end="3"/>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Effect transition="in" filter="wipe(down)">
                                      <p:cBhvr>
                                        <p:cTn id="13" dur="500"/>
                                        <p:tgtEl>
                                          <p:spTgt spid="3">
                                            <p:txEl>
                                              <p:pRg st="5" end="5"/>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3">
                                            <p:txEl>
                                              <p:pRg st="7" end="7"/>
                                            </p:txEl>
                                          </p:spTgt>
                                        </p:tgtEl>
                                        <p:attrNameLst>
                                          <p:attrName>style.visibility</p:attrName>
                                        </p:attrNameLst>
                                      </p:cBhvr>
                                      <p:to>
                                        <p:strVal val="visible"/>
                                      </p:to>
                                    </p:set>
                                    <p:animEffect transition="in" filter="wipe(down)">
                                      <p:cBhvr>
                                        <p:cTn id="18" dur="500"/>
                                        <p:tgtEl>
                                          <p:spTgt spid="3">
                                            <p:txEl>
                                              <p:pRg st="7" end="7"/>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animEffect transition="in" filter="wipe(down)">
                                      <p:cBhvr>
                                        <p:cTn id="2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36713"/>
            <a:ext cx="8229600" cy="4536504"/>
          </a:xfrm>
        </p:spPr>
        <p:txBody>
          <a:bodyPr>
            <a:normAutofit fontScale="85000" lnSpcReduction="10000"/>
          </a:bodyPr>
          <a:lstStyle/>
          <a:p>
            <a:pPr marL="624078" indent="-514350">
              <a:buNone/>
            </a:pPr>
            <a:r>
              <a:rPr lang="en-GB" b="1" i="1" dirty="0" smtClean="0">
                <a:latin typeface="Arial" pitchFamily="34" charset="0"/>
                <a:cs typeface="Arial" pitchFamily="34" charset="0"/>
              </a:rPr>
              <a:t>Q.  What  is performance? </a:t>
            </a:r>
          </a:p>
          <a:p>
            <a:pPr marL="624078" indent="-514350">
              <a:buAutoNum type="alphaUcPeriod" startAt="17"/>
            </a:pPr>
            <a:endParaRPr lang="en-GB" b="1" i="1" dirty="0" smtClean="0">
              <a:latin typeface="Arial" pitchFamily="34" charset="0"/>
              <a:cs typeface="Arial" pitchFamily="34" charset="0"/>
            </a:endParaRPr>
          </a:p>
          <a:p>
            <a:pPr marL="624078" indent="-514350">
              <a:buNone/>
            </a:pPr>
            <a:r>
              <a:rPr lang="en-GB" dirty="0" smtClean="0">
                <a:latin typeface="Arial" pitchFamily="34" charset="0"/>
                <a:cs typeface="Arial" pitchFamily="34" charset="0"/>
              </a:rPr>
              <a:t>A.  Performance is essentially behaviour      because when you perform, you are doing something  i.e. you are behaving.</a:t>
            </a:r>
          </a:p>
          <a:p>
            <a:pPr>
              <a:buNone/>
            </a:pPr>
            <a:endParaRPr lang="en-GB" dirty="0" smtClean="0">
              <a:latin typeface="Arial" pitchFamily="34" charset="0"/>
              <a:cs typeface="Arial" pitchFamily="34" charset="0"/>
            </a:endParaRPr>
          </a:p>
          <a:p>
            <a:pPr marL="88900" indent="20638">
              <a:buNone/>
            </a:pPr>
            <a:r>
              <a:rPr lang="en-GB" b="1" i="1" dirty="0" smtClean="0">
                <a:latin typeface="Arial" pitchFamily="34" charset="0"/>
                <a:cs typeface="Arial" pitchFamily="34" charset="0"/>
              </a:rPr>
              <a:t>Q:  All things being equal, why do some people</a:t>
            </a:r>
          </a:p>
          <a:p>
            <a:pPr marL="88900" indent="20638">
              <a:buNone/>
            </a:pPr>
            <a:r>
              <a:rPr lang="en-GB" b="1" i="1" dirty="0" smtClean="0">
                <a:latin typeface="Arial" pitchFamily="34" charset="0"/>
                <a:cs typeface="Arial" pitchFamily="34" charset="0"/>
              </a:rPr>
              <a:t>     perform or behave better than others?</a:t>
            </a:r>
          </a:p>
          <a:p>
            <a:pPr marL="88900" indent="20638">
              <a:buNone/>
            </a:pPr>
            <a:endParaRPr lang="en-GB" dirty="0" smtClean="0">
              <a:latin typeface="Arial" pitchFamily="34" charset="0"/>
              <a:cs typeface="Arial" pitchFamily="34" charset="0"/>
            </a:endParaRPr>
          </a:p>
          <a:p>
            <a:pPr marL="88900" indent="20638">
              <a:buNone/>
            </a:pPr>
            <a:r>
              <a:rPr lang="en-GB" dirty="0" smtClean="0">
                <a:latin typeface="Arial" pitchFamily="34" charset="0"/>
                <a:cs typeface="Arial" pitchFamily="34" charset="0"/>
              </a:rPr>
              <a:t>A:  Because their motivational levels are different </a:t>
            </a:r>
            <a:endParaRPr lang="en-GB" dirty="0">
              <a:latin typeface="Arial" pitchFamily="34" charset="0"/>
              <a:cs typeface="Arial" pitchFamily="34" charset="0"/>
            </a:endParaRPr>
          </a:p>
        </p:txBody>
      </p:sp>
      <p:sp>
        <p:nvSpPr>
          <p:cNvPr id="7" name="Slide Number Placeholder 6"/>
          <p:cNvSpPr>
            <a:spLocks noGrp="1"/>
          </p:cNvSpPr>
          <p:nvPr>
            <p:ph type="sldNum" sz="quarter" idx="12"/>
          </p:nvPr>
        </p:nvSpPr>
        <p:spPr/>
        <p:txBody>
          <a:bodyPr/>
          <a:lstStyle/>
          <a:p>
            <a:fld id="{320C299A-7214-4367-9926-2D52E6C2B859}" type="slidenum">
              <a:rPr lang="en-GB" smtClean="0"/>
              <a:pPr/>
              <a:t>25</a:t>
            </a:fld>
            <a:endParaRPr lang="en-GB"/>
          </a:p>
        </p:txBody>
      </p:sp>
    </p:spTree>
    <p:extLst>
      <p:ext uri="{BB962C8B-B14F-4D97-AF65-F5344CB8AC3E}">
        <p14:creationId xmlns:p14="http://schemas.microsoft.com/office/powerpoint/2010/main" val="442271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p:cNvSpPr>
            <a:spLocks noGrp="1" noChangeArrowheads="1"/>
          </p:cNvSpPr>
          <p:nvPr>
            <p:ph type="title"/>
          </p:nvPr>
        </p:nvSpPr>
        <p:spPr>
          <a:xfrm>
            <a:off x="528488" y="335113"/>
            <a:ext cx="8229600" cy="1143000"/>
          </a:xfrm>
        </p:spPr>
        <p:txBody>
          <a:bodyPr>
            <a:normAutofit/>
          </a:bodyPr>
          <a:lstStyle/>
          <a:p>
            <a:pPr>
              <a:defRPr/>
            </a:pPr>
            <a:r>
              <a:rPr lang="en-AU" dirty="0" smtClean="0">
                <a:cs typeface="Arial" pitchFamily="34" charset="0"/>
              </a:rPr>
              <a:t>Motivation and Job Performance </a:t>
            </a:r>
            <a:endParaRPr lang="en-AU" dirty="0">
              <a:cs typeface="Arial" pitchFamily="34" charset="0"/>
            </a:endParaRPr>
          </a:p>
        </p:txBody>
      </p:sp>
      <p:sp>
        <p:nvSpPr>
          <p:cNvPr id="11266" name="Slide Number Placeholder 4"/>
          <p:cNvSpPr>
            <a:spLocks noGrp="1"/>
          </p:cNvSpPr>
          <p:nvPr>
            <p:ph type="sldNum" sz="quarter" idx="15"/>
          </p:nvPr>
        </p:nvSpPr>
        <p:spPr>
          <a:noFill/>
        </p:spPr>
        <p:txBody>
          <a:bodyPr/>
          <a:lstStyle/>
          <a:p>
            <a:fld id="{E4FD59F9-53AE-4ADC-B6DC-34DBC9B5BE35}" type="slidenum">
              <a:rPr lang="en-US"/>
              <a:pPr/>
              <a:t>26</a:t>
            </a:fld>
            <a:endParaRPr lang="en-US"/>
          </a:p>
        </p:txBody>
      </p:sp>
      <p:pic>
        <p:nvPicPr>
          <p:cNvPr id="7" name="Picture 7"/>
          <p:cNvPicPr>
            <a:picLocks noChangeAspect="1" noChangeArrowheads="1"/>
          </p:cNvPicPr>
          <p:nvPr/>
        </p:nvPicPr>
        <p:blipFill>
          <a:blip r:embed="rId3" cstate="print"/>
          <a:srcRect/>
          <a:stretch>
            <a:fillRect/>
          </a:stretch>
        </p:blipFill>
        <p:spPr bwMode="auto">
          <a:xfrm>
            <a:off x="826144" y="1772816"/>
            <a:ext cx="7634288" cy="3860800"/>
          </a:xfrm>
          <a:prstGeom prst="rect">
            <a:avLst/>
          </a:prstGeom>
          <a:noFill/>
          <a:ln w="9525">
            <a:solidFill>
              <a:schemeClr val="accent2">
                <a:lumMod val="75000"/>
              </a:schemeClr>
            </a:solidFill>
            <a:miter lim="800000"/>
            <a:headEnd/>
            <a:tailEnd/>
          </a:ln>
        </p:spPr>
      </p:pic>
      <p:pic>
        <p:nvPicPr>
          <p:cNvPr id="11269" name="Picture 8"/>
          <p:cNvPicPr>
            <a:picLocks noChangeAspect="1" noChangeArrowheads="1"/>
          </p:cNvPicPr>
          <p:nvPr/>
        </p:nvPicPr>
        <p:blipFill>
          <a:blip r:embed="rId4" cstate="print"/>
          <a:srcRect/>
          <a:stretch>
            <a:fillRect/>
          </a:stretch>
        </p:blipFill>
        <p:spPr bwMode="auto">
          <a:xfrm>
            <a:off x="747617" y="1226122"/>
            <a:ext cx="6553200" cy="534988"/>
          </a:xfrm>
          <a:prstGeom prst="rect">
            <a:avLst/>
          </a:prstGeom>
          <a:noFill/>
          <a:ln w="9525">
            <a:noFill/>
            <a:miter lim="800000"/>
            <a:headEnd/>
            <a:tailEnd/>
          </a:ln>
        </p:spPr>
      </p:pic>
      <p:sp>
        <p:nvSpPr>
          <p:cNvPr id="8" name="Footer Placeholder 1"/>
          <p:cNvSpPr txBox="1">
            <a:spLocks/>
          </p:cNvSpPr>
          <p:nvPr/>
        </p:nvSpPr>
        <p:spPr>
          <a:xfrm>
            <a:off x="467544" y="283924"/>
            <a:ext cx="4248472" cy="4807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mtClean="0"/>
              <a:t>Introducing the Modern Workplace</a:t>
            </a:r>
            <a:endParaRPr lang="en-GB" dirty="0"/>
          </a:p>
        </p:txBody>
      </p:sp>
    </p:spTree>
    <p:extLst>
      <p:ext uri="{BB962C8B-B14F-4D97-AF65-F5344CB8AC3E}">
        <p14:creationId xmlns:p14="http://schemas.microsoft.com/office/powerpoint/2010/main" val="3716270557"/>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l="-1351" r="-1" b="894"/>
          <a:stretch/>
        </p:blipFill>
        <p:spPr>
          <a:xfrm rot="-60000">
            <a:off x="1546812" y="931555"/>
            <a:ext cx="5689023" cy="4752419"/>
          </a:xfrm>
          <a:prstGeom prst="rect">
            <a:avLst/>
          </a:prstGeom>
        </p:spPr>
      </p:pic>
      <p:sp>
        <p:nvSpPr>
          <p:cNvPr id="2" name="Title 1"/>
          <p:cNvSpPr>
            <a:spLocks noGrp="1"/>
          </p:cNvSpPr>
          <p:nvPr>
            <p:ph type="title"/>
          </p:nvPr>
        </p:nvSpPr>
        <p:spPr>
          <a:xfrm>
            <a:off x="457200" y="469448"/>
            <a:ext cx="8229600" cy="583288"/>
          </a:xfrm>
        </p:spPr>
        <p:txBody>
          <a:bodyPr>
            <a:normAutofit/>
          </a:bodyPr>
          <a:lstStyle/>
          <a:p>
            <a:pPr algn="l">
              <a:defRPr/>
            </a:pPr>
            <a:r>
              <a:rPr lang="en-GB" sz="3200" dirty="0">
                <a:solidFill>
                  <a:schemeClr val="tx2"/>
                </a:solidFill>
              </a:rPr>
              <a:t>Motivation Theory</a:t>
            </a:r>
          </a:p>
        </p:txBody>
      </p:sp>
      <p:sp>
        <p:nvSpPr>
          <p:cNvPr id="5" name="Slide Number Placeholder 4"/>
          <p:cNvSpPr>
            <a:spLocks noGrp="1"/>
          </p:cNvSpPr>
          <p:nvPr>
            <p:ph type="sldNum" sz="quarter" idx="12"/>
          </p:nvPr>
        </p:nvSpPr>
        <p:spPr/>
        <p:txBody>
          <a:bodyPr/>
          <a:lstStyle/>
          <a:p>
            <a:fld id="{AC82685A-BD3A-4230-8D85-804689F67293}" type="slidenum">
              <a:rPr lang="en-GB" smtClean="0"/>
              <a:t>27</a:t>
            </a:fld>
            <a:endParaRPr lang="en-GB"/>
          </a:p>
        </p:txBody>
      </p:sp>
    </p:spTree>
    <p:extLst>
      <p:ext uri="{BB962C8B-B14F-4D97-AF65-F5344CB8AC3E}">
        <p14:creationId xmlns:p14="http://schemas.microsoft.com/office/powerpoint/2010/main" val="314999394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pound sign"/>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220072" y="2111184"/>
            <a:ext cx="3810000" cy="3571874"/>
          </a:xfrm>
          <a:prstGeom prst="rect">
            <a:avLst/>
          </a:prstGeom>
          <a:noFill/>
          <a:extLst>
            <a:ext uri="{909E8E84-426E-40DD-AFC4-6F175D3DCCD1}">
              <a14:hiddenFill xmlns:a14="http://schemas.microsoft.com/office/drawing/2010/main">
                <a:solidFill>
                  <a:srgbClr val="FFFFFF"/>
                </a:solidFill>
              </a14:hiddenFill>
            </a:ext>
          </a:extLst>
        </p:spPr>
      </p:pic>
      <p:sp>
        <p:nvSpPr>
          <p:cNvPr id="5122" name="Rectangle 2"/>
          <p:cNvSpPr>
            <a:spLocks noGrp="1" noRot="1" noChangeArrowheads="1"/>
          </p:cNvSpPr>
          <p:nvPr>
            <p:ph type="title"/>
          </p:nvPr>
        </p:nvSpPr>
        <p:spPr/>
        <p:txBody>
          <a:bodyPr rtlCol="0">
            <a:normAutofit/>
          </a:bodyPr>
          <a:lstStyle/>
          <a:p>
            <a:pPr eaLnBrk="1" fontAlgn="auto" hangingPunct="1">
              <a:spcAft>
                <a:spcPts val="0"/>
              </a:spcAft>
              <a:defRPr/>
            </a:pPr>
            <a:r>
              <a:rPr lang="en-US" sz="2800" dirty="0" smtClean="0"/>
              <a:t>Early Ideas on Work </a:t>
            </a:r>
            <a:r>
              <a:rPr lang="en-US" sz="2800" dirty="0"/>
              <a:t>M</a:t>
            </a:r>
            <a:r>
              <a:rPr lang="en-US" sz="2800" dirty="0" smtClean="0"/>
              <a:t>otivation </a:t>
            </a:r>
          </a:p>
        </p:txBody>
      </p:sp>
      <p:sp>
        <p:nvSpPr>
          <p:cNvPr id="5123" name="Rectangle 3"/>
          <p:cNvSpPr>
            <a:spLocks noGrp="1" noChangeArrowheads="1"/>
          </p:cNvSpPr>
          <p:nvPr>
            <p:ph type="body" orient="vert" idx="1"/>
          </p:nvPr>
        </p:nvSpPr>
        <p:spPr/>
        <p:txBody>
          <a:bodyPr/>
          <a:lstStyle/>
          <a:p>
            <a:pPr eaLnBrk="1" hangingPunct="1"/>
            <a:r>
              <a:rPr lang="en-GB" altLang="en-US" dirty="0" smtClean="0"/>
              <a:t>Employees motivated primarily by money</a:t>
            </a:r>
          </a:p>
          <a:p>
            <a:pPr eaLnBrk="1" hangingPunct="1"/>
            <a:r>
              <a:rPr lang="en-GB" altLang="en-US" dirty="0" smtClean="0"/>
              <a:t>Important to ensure jobs enabled maximisation of earnings</a:t>
            </a:r>
          </a:p>
          <a:p>
            <a:pPr eaLnBrk="1" hangingPunct="1"/>
            <a:r>
              <a:rPr lang="en-GB" altLang="en-US" dirty="0" smtClean="0"/>
              <a:t>Jobs had to be examined scientifically to establish the ‘best’ method and ‘best’ workers</a:t>
            </a:r>
          </a:p>
          <a:p>
            <a:pPr eaLnBrk="1" hangingPunct="1"/>
            <a:r>
              <a:rPr lang="en-GB" altLang="en-US" dirty="0" smtClean="0"/>
              <a:t>Payment by results</a:t>
            </a:r>
          </a:p>
        </p:txBody>
      </p:sp>
      <p:sp>
        <p:nvSpPr>
          <p:cNvPr id="2" name="Vertical Text Placeholder 1"/>
          <p:cNvSpPr>
            <a:spLocks noGrp="1"/>
          </p:cNvSpPr>
          <p:nvPr>
            <p:ph type="body" orient="vert" idx="13"/>
          </p:nvPr>
        </p:nvSpPr>
        <p:spPr/>
        <p:txBody>
          <a:bodyPr/>
          <a:lstStyle/>
          <a:p>
            <a:pPr marL="0" indent="0">
              <a:buNone/>
            </a:pPr>
            <a:r>
              <a:rPr lang="en-GB" sz="1800" dirty="0" err="1"/>
              <a:t>F.W.Taylor</a:t>
            </a:r>
            <a:r>
              <a:rPr lang="en-GB" sz="1800" dirty="0"/>
              <a:t> (</a:t>
            </a:r>
            <a:r>
              <a:rPr lang="en-GB" sz="1800" dirty="0" smtClean="0"/>
              <a:t>1900)Scientific </a:t>
            </a:r>
            <a:r>
              <a:rPr lang="en-GB" sz="1800" dirty="0"/>
              <a:t>management – ‘economic man’</a:t>
            </a:r>
          </a:p>
        </p:txBody>
      </p:sp>
      <p:sp>
        <p:nvSpPr>
          <p:cNvPr id="6" name="Footer Placeholder 3"/>
          <p:cNvSpPr txBox="1">
            <a:spLocks/>
          </p:cNvSpPr>
          <p:nvPr/>
        </p:nvSpPr>
        <p:spPr>
          <a:xfrm>
            <a:off x="426966" y="92075"/>
            <a:ext cx="3784994" cy="45660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mtClean="0"/>
              <a:t>Introducing the Modern Workplace</a:t>
            </a:r>
            <a:endParaRPr lang="en-GB" dirty="0"/>
          </a:p>
        </p:txBody>
      </p:sp>
      <p:sp>
        <p:nvSpPr>
          <p:cNvPr id="3" name="Slide Number Placeholder 2"/>
          <p:cNvSpPr>
            <a:spLocks noGrp="1"/>
          </p:cNvSpPr>
          <p:nvPr>
            <p:ph type="sldNum" sz="quarter" idx="15"/>
          </p:nvPr>
        </p:nvSpPr>
        <p:spPr/>
        <p:txBody>
          <a:bodyPr/>
          <a:lstStyle/>
          <a:p>
            <a:pPr>
              <a:defRPr/>
            </a:pPr>
            <a:fld id="{DFAEC5DD-68FC-4E9C-9587-DBB16356B9F7}" type="slidenum">
              <a:rPr lang="en-US" smtClean="0"/>
              <a:pPr>
                <a:defRPr/>
              </a:pPr>
              <a:t>28</a:t>
            </a:fld>
            <a:endParaRPr lang="en-US"/>
          </a:p>
        </p:txBody>
      </p:sp>
    </p:spTree>
    <p:extLst>
      <p:ext uri="{BB962C8B-B14F-4D97-AF65-F5344CB8AC3E}">
        <p14:creationId xmlns:p14="http://schemas.microsoft.com/office/powerpoint/2010/main" val="25338821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64503" y="2777902"/>
            <a:ext cx="2044001" cy="2920002"/>
          </a:xfrm>
          <a:prstGeom prst="rect">
            <a:avLst/>
          </a:prstGeom>
        </p:spPr>
      </p:pic>
      <p:sp>
        <p:nvSpPr>
          <p:cNvPr id="6146" name="Rectangle 2"/>
          <p:cNvSpPr>
            <a:spLocks noGrp="1" noRot="1" noChangeArrowheads="1"/>
          </p:cNvSpPr>
          <p:nvPr>
            <p:ph type="title"/>
          </p:nvPr>
        </p:nvSpPr>
        <p:spPr/>
        <p:txBody>
          <a:bodyPr rtlCol="0">
            <a:normAutofit/>
          </a:bodyPr>
          <a:lstStyle/>
          <a:p>
            <a:pPr eaLnBrk="1" fontAlgn="auto" hangingPunct="1">
              <a:spcAft>
                <a:spcPts val="0"/>
              </a:spcAft>
              <a:defRPr/>
            </a:pPr>
            <a:r>
              <a:rPr lang="en-US" dirty="0" smtClean="0"/>
              <a:t>Early Ideas on Work Motivation</a:t>
            </a:r>
          </a:p>
        </p:txBody>
      </p:sp>
      <p:sp>
        <p:nvSpPr>
          <p:cNvPr id="6147" name="Rectangle 3"/>
          <p:cNvSpPr>
            <a:spLocks noGrp="1" noChangeArrowheads="1"/>
          </p:cNvSpPr>
          <p:nvPr>
            <p:ph type="body" orient="vert" idx="1"/>
          </p:nvPr>
        </p:nvSpPr>
        <p:spPr/>
        <p:txBody>
          <a:bodyPr/>
          <a:lstStyle/>
          <a:p>
            <a:pPr eaLnBrk="1" hangingPunct="1"/>
            <a:r>
              <a:rPr lang="en-GB" altLang="en-US" dirty="0" smtClean="0"/>
              <a:t>Workers studied over a period of time</a:t>
            </a:r>
          </a:p>
          <a:p>
            <a:pPr eaLnBrk="1" hangingPunct="1"/>
            <a:r>
              <a:rPr lang="en-GB" altLang="en-US" dirty="0" smtClean="0"/>
              <a:t>Changes were made to rest breaks, start &amp; finish times, refreshments, payment schemes, lighting</a:t>
            </a:r>
          </a:p>
          <a:p>
            <a:pPr eaLnBrk="1" hangingPunct="1"/>
            <a:r>
              <a:rPr lang="en-GB" altLang="en-US" dirty="0" smtClean="0"/>
              <a:t>Production increased by 30%</a:t>
            </a:r>
          </a:p>
          <a:p>
            <a:pPr eaLnBrk="1" hangingPunct="1"/>
            <a:r>
              <a:rPr lang="en-GB" altLang="en-US" dirty="0" smtClean="0"/>
              <a:t>Rewards should be seen in a broader context</a:t>
            </a:r>
            <a:endParaRPr lang="en-US" altLang="en-US" dirty="0" smtClean="0"/>
          </a:p>
        </p:txBody>
      </p:sp>
      <p:sp>
        <p:nvSpPr>
          <p:cNvPr id="2" name="Vertical Text Placeholder 1"/>
          <p:cNvSpPr>
            <a:spLocks noGrp="1"/>
          </p:cNvSpPr>
          <p:nvPr>
            <p:ph type="body" orient="vert" idx="13"/>
          </p:nvPr>
        </p:nvSpPr>
        <p:spPr/>
        <p:txBody>
          <a:bodyPr/>
          <a:lstStyle/>
          <a:p>
            <a:pPr marL="0" indent="0">
              <a:buNone/>
            </a:pPr>
            <a:r>
              <a:rPr lang="en-GB" sz="2400" dirty="0"/>
              <a:t>‘social man’ (</a:t>
            </a:r>
            <a:r>
              <a:rPr lang="en-GB" sz="2400" dirty="0" smtClean="0"/>
              <a:t>1920’s)The </a:t>
            </a:r>
            <a:r>
              <a:rPr lang="en-GB" sz="2400" dirty="0"/>
              <a:t>Hawthorne Experiments</a:t>
            </a:r>
          </a:p>
        </p:txBody>
      </p:sp>
      <p:sp>
        <p:nvSpPr>
          <p:cNvPr id="5" name="Footer Placeholder 3"/>
          <p:cNvSpPr txBox="1">
            <a:spLocks/>
          </p:cNvSpPr>
          <p:nvPr/>
        </p:nvSpPr>
        <p:spPr>
          <a:xfrm>
            <a:off x="426966" y="92075"/>
            <a:ext cx="3784994" cy="45660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mtClean="0"/>
              <a:t>Introducing the Modern Workplace</a:t>
            </a:r>
            <a:endParaRPr lang="en-GB" dirty="0"/>
          </a:p>
        </p:txBody>
      </p:sp>
      <p:sp>
        <p:nvSpPr>
          <p:cNvPr id="4" name="Slide Number Placeholder 3"/>
          <p:cNvSpPr>
            <a:spLocks noGrp="1"/>
          </p:cNvSpPr>
          <p:nvPr>
            <p:ph type="sldNum" sz="quarter" idx="15"/>
          </p:nvPr>
        </p:nvSpPr>
        <p:spPr/>
        <p:txBody>
          <a:bodyPr/>
          <a:lstStyle/>
          <a:p>
            <a:pPr>
              <a:defRPr/>
            </a:pPr>
            <a:fld id="{DFAEC5DD-68FC-4E9C-9587-DBB16356B9F7}" type="slidenum">
              <a:rPr lang="en-US" smtClean="0"/>
              <a:pPr>
                <a:defRPr/>
              </a:pPr>
              <a:t>29</a:t>
            </a:fld>
            <a:endParaRPr lang="en-US"/>
          </a:p>
        </p:txBody>
      </p:sp>
    </p:spTree>
    <p:extLst>
      <p:ext uri="{BB962C8B-B14F-4D97-AF65-F5344CB8AC3E}">
        <p14:creationId xmlns:p14="http://schemas.microsoft.com/office/powerpoint/2010/main" val="55107963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dirty="0" smtClean="0">
                <a:solidFill>
                  <a:schemeClr val="tx2"/>
                </a:solidFill>
              </a:rPr>
              <a:t>Group Task</a:t>
            </a:r>
            <a:endParaRPr lang="en-GB" sz="4000" dirty="0">
              <a:solidFill>
                <a:schemeClr val="tx2"/>
              </a:solidFill>
            </a:endParaRPr>
          </a:p>
        </p:txBody>
      </p:sp>
      <p:sp>
        <p:nvSpPr>
          <p:cNvPr id="3" name="Content Placeholder 2"/>
          <p:cNvSpPr>
            <a:spLocks noGrp="1"/>
          </p:cNvSpPr>
          <p:nvPr>
            <p:ph idx="1"/>
          </p:nvPr>
        </p:nvSpPr>
        <p:spPr/>
        <p:txBody>
          <a:bodyPr/>
          <a:lstStyle/>
          <a:p>
            <a:r>
              <a:rPr lang="en-GB" dirty="0" smtClean="0"/>
              <a:t>Choose or create a diagram which explains the motivation theory your group has been allocated.</a:t>
            </a:r>
          </a:p>
          <a:p>
            <a:r>
              <a:rPr lang="en-GB" dirty="0" smtClean="0"/>
              <a:t>Use the Wiki on </a:t>
            </a:r>
            <a:r>
              <a:rPr lang="en-GB" dirty="0"/>
              <a:t>M</a:t>
            </a:r>
            <a:r>
              <a:rPr lang="en-GB" dirty="0" smtClean="0"/>
              <a:t>oodle to capture your feedback.</a:t>
            </a:r>
          </a:p>
          <a:p>
            <a:r>
              <a:rPr lang="en-GB" dirty="0" smtClean="0"/>
              <a:t>You must consider how the theory </a:t>
            </a:r>
            <a:r>
              <a:rPr lang="en-GB" dirty="0" smtClean="0"/>
              <a:t>applies to the different generations in practice.</a:t>
            </a:r>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30</a:t>
            </a:fld>
            <a:endParaRPr lang="en-GB"/>
          </a:p>
        </p:txBody>
      </p:sp>
    </p:spTree>
    <p:extLst>
      <p:ext uri="{BB962C8B-B14F-4D97-AF65-F5344CB8AC3E}">
        <p14:creationId xmlns:p14="http://schemas.microsoft.com/office/powerpoint/2010/main" val="2545419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196752"/>
            <a:ext cx="8229600" cy="5102027"/>
          </a:xfrm>
        </p:spPr>
        <p:txBody>
          <a:bodyPr>
            <a:normAutofit fontScale="92500" lnSpcReduction="20000"/>
          </a:bodyPr>
          <a:lstStyle/>
          <a:p>
            <a:pPr marL="144000">
              <a:buNone/>
            </a:pPr>
            <a:r>
              <a:rPr lang="en-GB" dirty="0" smtClean="0"/>
              <a:t>“</a:t>
            </a:r>
            <a:r>
              <a:rPr lang="en-GB" dirty="0" smtClean="0">
                <a:latin typeface="Arial" pitchFamily="34" charset="0"/>
                <a:cs typeface="Arial" pitchFamily="34" charset="0"/>
              </a:rPr>
              <a:t>To get the best from their employees organisations need to create conditions where staff actively want to get in early and stay late because they </a:t>
            </a:r>
            <a:r>
              <a:rPr lang="en-GB" b="1" i="1" dirty="0" smtClean="0">
                <a:solidFill>
                  <a:srgbClr val="0000FF"/>
                </a:solidFill>
                <a:latin typeface="Arial" pitchFamily="34" charset="0"/>
                <a:cs typeface="Arial" pitchFamily="34" charset="0"/>
              </a:rPr>
              <a:t>enjoy what they do </a:t>
            </a:r>
            <a:r>
              <a:rPr lang="en-GB" dirty="0" smtClean="0">
                <a:latin typeface="Arial" pitchFamily="34" charset="0"/>
                <a:cs typeface="Arial" pitchFamily="34" charset="0"/>
              </a:rPr>
              <a:t>and </a:t>
            </a:r>
            <a:r>
              <a:rPr lang="en-GB" b="1" i="1" dirty="0" smtClean="0">
                <a:solidFill>
                  <a:srgbClr val="0000FF"/>
                </a:solidFill>
                <a:latin typeface="Arial" pitchFamily="34" charset="0"/>
                <a:cs typeface="Arial" pitchFamily="34" charset="0"/>
              </a:rPr>
              <a:t>associate the company’s success with their own</a:t>
            </a:r>
            <a:r>
              <a:rPr lang="en-GB" dirty="0" smtClean="0">
                <a:latin typeface="Arial" pitchFamily="34" charset="0"/>
                <a:cs typeface="Arial" pitchFamily="34" charset="0"/>
              </a:rPr>
              <a:t>, just getting paid for attending work is not going to do this.  What is required is </a:t>
            </a:r>
            <a:r>
              <a:rPr lang="en-GB" b="1" i="1" dirty="0" smtClean="0">
                <a:solidFill>
                  <a:srgbClr val="0000FF"/>
                </a:solidFill>
                <a:latin typeface="Arial" pitchFamily="34" charset="0"/>
                <a:cs typeface="Arial" pitchFamily="34" charset="0"/>
              </a:rPr>
              <a:t>an employee relationship </a:t>
            </a:r>
            <a:r>
              <a:rPr lang="en-GB" dirty="0" smtClean="0">
                <a:latin typeface="Arial" pitchFamily="34" charset="0"/>
                <a:cs typeface="Arial" pitchFamily="34" charset="0"/>
              </a:rPr>
              <a:t>where the </a:t>
            </a:r>
            <a:r>
              <a:rPr lang="en-GB" b="1" i="1" dirty="0" smtClean="0">
                <a:solidFill>
                  <a:srgbClr val="0000FF"/>
                </a:solidFill>
                <a:latin typeface="Arial" pitchFamily="34" charset="0"/>
                <a:cs typeface="Arial" pitchFamily="34" charset="0"/>
              </a:rPr>
              <a:t>employee regards themselves a stakeholder </a:t>
            </a:r>
            <a:r>
              <a:rPr lang="en-GB" dirty="0" smtClean="0">
                <a:latin typeface="Arial" pitchFamily="34" charset="0"/>
                <a:cs typeface="Arial" pitchFamily="34" charset="0"/>
              </a:rPr>
              <a:t>in the long tem success of the company” </a:t>
            </a:r>
          </a:p>
          <a:p>
            <a:pPr marL="36000">
              <a:buNone/>
            </a:pPr>
            <a:r>
              <a:rPr lang="en-GB" sz="1200" dirty="0" smtClean="0">
                <a:latin typeface="Arial" pitchFamily="34" charset="0"/>
                <a:cs typeface="Arial" pitchFamily="34" charset="0"/>
              </a:rPr>
              <a:t>							(</a:t>
            </a:r>
            <a:r>
              <a:rPr lang="en-GB" sz="1200" dirty="0" err="1" smtClean="0"/>
              <a:t>Murton</a:t>
            </a:r>
            <a:r>
              <a:rPr lang="en-GB" sz="1200" dirty="0" smtClean="0"/>
              <a:t> et al, 2010:93)</a:t>
            </a:r>
            <a:r>
              <a:rPr lang="en-GB" dirty="0" smtClean="0">
                <a:latin typeface="Arial" pitchFamily="34" charset="0"/>
                <a:cs typeface="Arial" pitchFamily="34" charset="0"/>
              </a:rPr>
              <a:t>						</a:t>
            </a:r>
            <a:endParaRPr lang="en-GB" dirty="0">
              <a:latin typeface="Arial" pitchFamily="34" charset="0"/>
              <a:cs typeface="Arial" pitchFamily="34" charset="0"/>
            </a:endParaRPr>
          </a:p>
        </p:txBody>
      </p:sp>
      <p:sp>
        <p:nvSpPr>
          <p:cNvPr id="3" name="Title 2"/>
          <p:cNvSpPr>
            <a:spLocks noGrp="1"/>
          </p:cNvSpPr>
          <p:nvPr>
            <p:ph type="title"/>
          </p:nvPr>
        </p:nvSpPr>
        <p:spPr>
          <a:xfrm>
            <a:off x="457200" y="418654"/>
            <a:ext cx="8229600" cy="850106"/>
          </a:xfrm>
        </p:spPr>
        <p:txBody>
          <a:bodyPr>
            <a:normAutofit/>
          </a:bodyPr>
          <a:lstStyle/>
          <a:p>
            <a:pPr algn="l"/>
            <a:r>
              <a:rPr lang="en-GB" sz="3200" dirty="0" smtClean="0">
                <a:solidFill>
                  <a:schemeClr val="tx2"/>
                </a:solidFill>
                <a:cs typeface="Arial" pitchFamily="34" charset="0"/>
              </a:rPr>
              <a:t>The ideal situation</a:t>
            </a:r>
            <a:endParaRPr lang="en-GB" sz="3200" dirty="0">
              <a:solidFill>
                <a:schemeClr val="tx2"/>
              </a:solidFill>
              <a:cs typeface="Arial" pitchFamily="34" charset="0"/>
            </a:endParaRPr>
          </a:p>
        </p:txBody>
      </p:sp>
      <p:sp>
        <p:nvSpPr>
          <p:cNvPr id="4" name="Slide Number Placeholder 3"/>
          <p:cNvSpPr>
            <a:spLocks noGrp="1"/>
          </p:cNvSpPr>
          <p:nvPr>
            <p:ph type="sldNum" sz="quarter" idx="12"/>
          </p:nvPr>
        </p:nvSpPr>
        <p:spPr/>
        <p:txBody>
          <a:bodyPr/>
          <a:lstStyle/>
          <a:p>
            <a:fld id="{320C299A-7214-4367-9926-2D52E6C2B859}" type="slidenum">
              <a:rPr lang="en-GB" smtClean="0"/>
              <a:pPr/>
              <a:t>31</a:t>
            </a:fld>
            <a:endParaRPr lang="en-GB"/>
          </a:p>
        </p:txBody>
      </p:sp>
    </p:spTree>
    <p:extLst>
      <p:ext uri="{BB962C8B-B14F-4D97-AF65-F5344CB8AC3E}">
        <p14:creationId xmlns:p14="http://schemas.microsoft.com/office/powerpoint/2010/main" val="747216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grpId="0" nodeType="clickEffect">
                                  <p:stCondLst>
                                    <p:cond delay="0"/>
                                  </p:stCondLst>
                                  <p:childTnLst>
                                    <p:animRot by="21600000">
                                      <p:cBhvr>
                                        <p:cTn id="10" dur="2000" fill="hold"/>
                                        <p:tgtEl>
                                          <p:spTgt spid="2">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8" presetClass="emph" presetSubtype="0" fill="hold" grpId="0" nodeType="clickEffect">
                                  <p:stCondLst>
                                    <p:cond delay="0"/>
                                  </p:stCondLst>
                                  <p:childTnLst>
                                    <p:animRot by="21600000">
                                      <p:cBhvr>
                                        <p:cTn id="14" dur="2000" fill="hold"/>
                                        <p:tgtEl>
                                          <p:spTgt spid="2">
                                            <p:txEl>
                                              <p:pRg st="1" end="1"/>
                                            </p:txEl>
                                          </p:spTgt>
                                        </p:tgtEl>
                                        <p:attrNameLst>
                                          <p:attrName>r</p:attrName>
                                        </p:attrNameLst>
                                      </p:cBhvr>
                                    </p:animRot>
                                  </p:childTnLst>
                                </p:cTn>
                              </p:par>
                            </p:childTnLst>
                          </p:cTn>
                        </p:par>
                      </p:childTnLst>
                    </p:cTn>
                  </p:par>
                  <p:par>
                    <p:cTn id="15" fill="hold">
                      <p:stCondLst>
                        <p:cond delay="indefinite"/>
                      </p:stCondLst>
                      <p:childTnLst>
                        <p:par>
                          <p:cTn id="16" fill="hold">
                            <p:stCondLst>
                              <p:cond delay="0"/>
                            </p:stCondLst>
                            <p:childTnLst>
                              <p:par>
                                <p:cTn id="17" presetID="21" presetClass="emph" presetSubtype="0" fill="hold" grpId="1" nodeType="clickEffect">
                                  <p:stCondLst>
                                    <p:cond delay="0"/>
                                  </p:stCondLst>
                                  <p:childTnLst>
                                    <p:animClr clrSpc="hsl" dir="cw">
                                      <p:cBhvr override="childStyle">
                                        <p:cTn id="18" dur="500" fill="hold"/>
                                        <p:tgtEl>
                                          <p:spTgt spid="2">
                                            <p:txEl>
                                              <p:pRg st="0" end="0"/>
                                            </p:txEl>
                                          </p:spTgt>
                                        </p:tgtEl>
                                        <p:attrNameLst>
                                          <p:attrName>style.color</p:attrName>
                                        </p:attrNameLst>
                                      </p:cBhvr>
                                      <p:by>
                                        <p:hsl h="7200000" s="0" l="0"/>
                                      </p:by>
                                    </p:animClr>
                                    <p:animClr clrSpc="hsl" dir="cw">
                                      <p:cBhvr>
                                        <p:cTn id="19" dur="500" fill="hold"/>
                                        <p:tgtEl>
                                          <p:spTgt spid="2">
                                            <p:txEl>
                                              <p:pRg st="0" end="0"/>
                                            </p:txEl>
                                          </p:spTgt>
                                        </p:tgtEl>
                                        <p:attrNameLst>
                                          <p:attrName>fillcolor</p:attrName>
                                        </p:attrNameLst>
                                      </p:cBhvr>
                                      <p:by>
                                        <p:hsl h="7200000" s="0" l="0"/>
                                      </p:by>
                                    </p:animClr>
                                    <p:animClr clrSpc="hsl" dir="cw">
                                      <p:cBhvr>
                                        <p:cTn id="20" dur="500" fill="hold"/>
                                        <p:tgtEl>
                                          <p:spTgt spid="2">
                                            <p:txEl>
                                              <p:pRg st="0" end="0"/>
                                            </p:txEl>
                                          </p:spTgt>
                                        </p:tgtEl>
                                        <p:attrNameLst>
                                          <p:attrName>stroke.color</p:attrName>
                                        </p:attrNameLst>
                                      </p:cBhvr>
                                      <p:by>
                                        <p:hsl h="7200000" s="0" l="0"/>
                                      </p:by>
                                    </p:animClr>
                                    <p:set>
                                      <p:cBhvr>
                                        <p:cTn id="21" dur="500" fill="hold"/>
                                        <p:tgtEl>
                                          <p:spTgt spid="2">
                                            <p:txEl>
                                              <p:pRg st="0" end="0"/>
                                            </p:txEl>
                                          </p:spTgt>
                                        </p:tgtEl>
                                        <p:attrNameLst>
                                          <p:attrName>fill.type</p:attrName>
                                        </p:attrNameLst>
                                      </p:cBhvr>
                                      <p:to>
                                        <p:strVal val="solid"/>
                                      </p:to>
                                    </p:set>
                                  </p:childTnLst>
                                </p:cTn>
                              </p:par>
                            </p:childTnLst>
                          </p:cTn>
                        </p:par>
                      </p:childTnLst>
                    </p:cTn>
                  </p:par>
                  <p:par>
                    <p:cTn id="22" fill="hold">
                      <p:stCondLst>
                        <p:cond delay="indefinite"/>
                      </p:stCondLst>
                      <p:childTnLst>
                        <p:par>
                          <p:cTn id="23" fill="hold">
                            <p:stCondLst>
                              <p:cond delay="0"/>
                            </p:stCondLst>
                            <p:childTnLst>
                              <p:par>
                                <p:cTn id="24" presetID="21" presetClass="emph" presetSubtype="0" fill="hold" grpId="1" nodeType="clickEffect">
                                  <p:stCondLst>
                                    <p:cond delay="0"/>
                                  </p:stCondLst>
                                  <p:childTnLst>
                                    <p:animClr clrSpc="hsl" dir="cw">
                                      <p:cBhvr override="childStyle">
                                        <p:cTn id="25" dur="500" fill="hold"/>
                                        <p:tgtEl>
                                          <p:spTgt spid="2">
                                            <p:txEl>
                                              <p:pRg st="1" end="1"/>
                                            </p:txEl>
                                          </p:spTgt>
                                        </p:tgtEl>
                                        <p:attrNameLst>
                                          <p:attrName>style.color</p:attrName>
                                        </p:attrNameLst>
                                      </p:cBhvr>
                                      <p:by>
                                        <p:hsl h="7200000" s="0" l="0"/>
                                      </p:by>
                                    </p:animClr>
                                    <p:animClr clrSpc="hsl" dir="cw">
                                      <p:cBhvr>
                                        <p:cTn id="26" dur="500" fill="hold"/>
                                        <p:tgtEl>
                                          <p:spTgt spid="2">
                                            <p:txEl>
                                              <p:pRg st="1" end="1"/>
                                            </p:txEl>
                                          </p:spTgt>
                                        </p:tgtEl>
                                        <p:attrNameLst>
                                          <p:attrName>fillcolor</p:attrName>
                                        </p:attrNameLst>
                                      </p:cBhvr>
                                      <p:by>
                                        <p:hsl h="7200000" s="0" l="0"/>
                                      </p:by>
                                    </p:animClr>
                                    <p:animClr clrSpc="hsl" dir="cw">
                                      <p:cBhvr>
                                        <p:cTn id="27" dur="500" fill="hold"/>
                                        <p:tgtEl>
                                          <p:spTgt spid="2">
                                            <p:txEl>
                                              <p:pRg st="1" end="1"/>
                                            </p:txEl>
                                          </p:spTgt>
                                        </p:tgtEl>
                                        <p:attrNameLst>
                                          <p:attrName>stroke.color</p:attrName>
                                        </p:attrNameLst>
                                      </p:cBhvr>
                                      <p:by>
                                        <p:hsl h="7200000" s="0" l="0"/>
                                      </p:by>
                                    </p:animClr>
                                    <p:set>
                                      <p:cBhvr>
                                        <p:cTn id="28" dur="500" fill="hold"/>
                                        <p:tgtEl>
                                          <p:spTgt spid="2">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p"/>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5256584"/>
          </a:xfrm>
        </p:spPr>
        <p:txBody>
          <a:bodyPr>
            <a:normAutofit/>
          </a:bodyPr>
          <a:lstStyle/>
          <a:p>
            <a:pPr marL="0" indent="0">
              <a:buNone/>
              <a:defRPr/>
            </a:pPr>
            <a:r>
              <a:rPr lang="en-GB" b="1" dirty="0" smtClean="0"/>
              <a:t>Content Theory/Extrinsic</a:t>
            </a:r>
            <a:r>
              <a:rPr lang="en-GB" dirty="0" smtClean="0"/>
              <a:t>:</a:t>
            </a:r>
            <a:endParaRPr lang="en-GB" dirty="0"/>
          </a:p>
          <a:p>
            <a:pPr lvl="1">
              <a:defRPr/>
            </a:pPr>
            <a:r>
              <a:rPr lang="en-GB" dirty="0" smtClean="0"/>
              <a:t>Maslow</a:t>
            </a:r>
            <a:r>
              <a:rPr lang="en-GB" dirty="0"/>
              <a:t>, Herzberg, Hackman and Oldham</a:t>
            </a:r>
          </a:p>
          <a:p>
            <a:pPr marL="109537" indent="0">
              <a:buNone/>
            </a:pPr>
            <a:endParaRPr lang="en-GB" dirty="0"/>
          </a:p>
        </p:txBody>
      </p:sp>
      <p:sp>
        <p:nvSpPr>
          <p:cNvPr id="4" name="Slide Number Placeholder 3"/>
          <p:cNvSpPr>
            <a:spLocks noGrp="1"/>
          </p:cNvSpPr>
          <p:nvPr>
            <p:ph type="sldNum" sz="quarter" idx="12"/>
          </p:nvPr>
        </p:nvSpPr>
        <p:spPr/>
        <p:txBody>
          <a:bodyPr/>
          <a:lstStyle/>
          <a:p>
            <a:fld id="{320C299A-7214-4367-9926-2D52E6C2B859}" type="slidenum">
              <a:rPr lang="en-GB" smtClean="0"/>
              <a:pPr/>
              <a:t>32</a:t>
            </a:fld>
            <a:endParaRPr lang="en-GB"/>
          </a:p>
        </p:txBody>
      </p:sp>
      <p:sp>
        <p:nvSpPr>
          <p:cNvPr id="5" name="Title 4"/>
          <p:cNvSpPr>
            <a:spLocks noGrp="1"/>
          </p:cNvSpPr>
          <p:nvPr>
            <p:ph type="title"/>
          </p:nvPr>
        </p:nvSpPr>
        <p:spPr>
          <a:xfrm>
            <a:off x="611560" y="620688"/>
            <a:ext cx="8229600" cy="720080"/>
          </a:xfrm>
        </p:spPr>
        <p:txBody>
          <a:bodyPr>
            <a:normAutofit/>
          </a:bodyPr>
          <a:lstStyle/>
          <a:p>
            <a:pPr algn="l">
              <a:defRPr/>
            </a:pPr>
            <a:r>
              <a:rPr lang="en-GB" sz="3200" dirty="0" smtClean="0">
                <a:solidFill>
                  <a:schemeClr val="tx2"/>
                </a:solidFill>
              </a:rPr>
              <a:t>Key Motivation Theories</a:t>
            </a:r>
            <a:endParaRPr lang="en-GB" sz="3200" dirty="0">
              <a:solidFill>
                <a:schemeClr val="tx2"/>
              </a:solidFill>
            </a:endParaRPr>
          </a:p>
        </p:txBody>
      </p:sp>
    </p:spTree>
    <p:extLst>
      <p:ext uri="{BB962C8B-B14F-4D97-AF65-F5344CB8AC3E}">
        <p14:creationId xmlns:p14="http://schemas.microsoft.com/office/powerpoint/2010/main" val="460753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9"/>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9"/>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a:bodyPr>
          <a:lstStyle/>
          <a:p>
            <a:pPr marL="0" indent="0" eaLnBrk="1" fontAlgn="auto" hangingPunct="1">
              <a:spcAft>
                <a:spcPts val="0"/>
              </a:spcAft>
              <a:buNone/>
              <a:defRPr/>
            </a:pPr>
            <a:r>
              <a:rPr lang="en-GB" b="1" dirty="0" smtClean="0"/>
              <a:t>Process Theory/Intrinsic</a:t>
            </a:r>
          </a:p>
          <a:p>
            <a:pPr lvl="1">
              <a:defRPr/>
            </a:pPr>
            <a:r>
              <a:rPr lang="en-GB" dirty="0" smtClean="0"/>
              <a:t>Vroom’s Expectancy </a:t>
            </a:r>
            <a:r>
              <a:rPr lang="en-GB" dirty="0"/>
              <a:t>theory, Adam’s Equity theory</a:t>
            </a:r>
          </a:p>
        </p:txBody>
      </p:sp>
      <p:sp>
        <p:nvSpPr>
          <p:cNvPr id="5" name="Title 4"/>
          <p:cNvSpPr>
            <a:spLocks noGrp="1"/>
          </p:cNvSpPr>
          <p:nvPr>
            <p:ph type="title"/>
          </p:nvPr>
        </p:nvSpPr>
        <p:spPr>
          <a:xfrm>
            <a:off x="457200" y="764704"/>
            <a:ext cx="8229600" cy="720080"/>
          </a:xfrm>
        </p:spPr>
        <p:txBody>
          <a:bodyPr>
            <a:normAutofit/>
          </a:bodyPr>
          <a:lstStyle/>
          <a:p>
            <a:pPr algn="l">
              <a:defRPr/>
            </a:pPr>
            <a:r>
              <a:rPr lang="en-GB" sz="3200" dirty="0" smtClean="0">
                <a:solidFill>
                  <a:schemeClr val="tx2"/>
                </a:solidFill>
              </a:rPr>
              <a:t>Key Motivation Theories</a:t>
            </a:r>
            <a:endParaRPr lang="en-GB" sz="3200" dirty="0">
              <a:solidFill>
                <a:schemeClr val="tx2"/>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t>33</a:t>
            </a:fld>
            <a:endParaRPr lang="en-GB"/>
          </a:p>
        </p:txBody>
      </p:sp>
    </p:spTree>
    <p:extLst>
      <p:ext uri="{BB962C8B-B14F-4D97-AF65-F5344CB8AC3E}">
        <p14:creationId xmlns:p14="http://schemas.microsoft.com/office/powerpoint/2010/main" val="31396771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p:txBody>
          <a:bodyPr/>
          <a:lstStyle/>
          <a:p>
            <a:pPr eaLnBrk="1" hangingPunct="1"/>
            <a:endParaRPr lang="en-GB" altLang="en-US" smtClean="0"/>
          </a:p>
          <a:p>
            <a:pPr eaLnBrk="1" hangingPunct="1"/>
            <a:endParaRPr lang="en-GB" altLang="en-US" smtClean="0"/>
          </a:p>
          <a:p>
            <a:pPr lvl="1" eaLnBrk="1" hangingPunct="1"/>
            <a:endParaRPr lang="en-GB" altLang="en-US" smtClean="0"/>
          </a:p>
        </p:txBody>
      </p:sp>
      <p:pic>
        <p:nvPicPr>
          <p:cNvPr id="8196"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5123" t="34290" r="8266" b="15175"/>
          <a:stretch/>
        </p:blipFill>
        <p:spPr bwMode="auto">
          <a:xfrm>
            <a:off x="642938" y="1484784"/>
            <a:ext cx="7786687" cy="4799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4"/>
          <p:cNvSpPr>
            <a:spLocks noGrp="1"/>
          </p:cNvSpPr>
          <p:nvPr>
            <p:ph type="title"/>
          </p:nvPr>
        </p:nvSpPr>
        <p:spPr>
          <a:xfrm>
            <a:off x="611560" y="620688"/>
            <a:ext cx="8229600" cy="720080"/>
          </a:xfrm>
        </p:spPr>
        <p:txBody>
          <a:bodyPr>
            <a:normAutofit/>
          </a:bodyPr>
          <a:lstStyle/>
          <a:p>
            <a:pPr algn="l">
              <a:defRPr/>
            </a:pPr>
            <a:r>
              <a:rPr lang="en-GB" sz="3200" dirty="0">
                <a:solidFill>
                  <a:schemeClr val="tx2"/>
                </a:solidFill>
              </a:rPr>
              <a:t>Key </a:t>
            </a:r>
            <a:r>
              <a:rPr lang="en-GB" sz="3200" dirty="0" smtClean="0">
                <a:solidFill>
                  <a:schemeClr val="tx2"/>
                </a:solidFill>
              </a:rPr>
              <a:t>Motivation </a:t>
            </a:r>
            <a:r>
              <a:rPr lang="en-GB" sz="3200" dirty="0">
                <a:solidFill>
                  <a:schemeClr val="tx2"/>
                </a:solidFill>
              </a:rPr>
              <a:t>T</a:t>
            </a:r>
            <a:r>
              <a:rPr lang="en-GB" sz="3200" dirty="0" smtClean="0">
                <a:solidFill>
                  <a:schemeClr val="tx2"/>
                </a:solidFill>
              </a:rPr>
              <a:t>heories</a:t>
            </a:r>
            <a:endParaRPr lang="en-GB" sz="3200" dirty="0">
              <a:solidFill>
                <a:schemeClr val="tx2"/>
              </a:solidFill>
            </a:endParaRPr>
          </a:p>
        </p:txBody>
      </p:sp>
      <p:sp>
        <p:nvSpPr>
          <p:cNvPr id="2" name="TextBox 1"/>
          <p:cNvSpPr txBox="1"/>
          <p:nvPr/>
        </p:nvSpPr>
        <p:spPr>
          <a:xfrm>
            <a:off x="6217840" y="1340768"/>
            <a:ext cx="2530624" cy="1200329"/>
          </a:xfrm>
          <a:prstGeom prst="rect">
            <a:avLst/>
          </a:prstGeom>
          <a:noFill/>
        </p:spPr>
        <p:txBody>
          <a:bodyPr wrap="square" rtlCol="0">
            <a:spAutoFit/>
          </a:bodyPr>
          <a:lstStyle/>
          <a:p>
            <a:pPr algn="ctr"/>
            <a:r>
              <a:rPr lang="en-GB" sz="2400" b="1" dirty="0" smtClean="0"/>
              <a:t>Maslow’s Hierarchy of Needs</a:t>
            </a:r>
            <a:endParaRPr lang="en-GB" sz="2400" b="1" dirty="0"/>
          </a:p>
        </p:txBody>
      </p:sp>
      <p:sp>
        <p:nvSpPr>
          <p:cNvPr id="3" name="Slide Number Placeholder 2"/>
          <p:cNvSpPr>
            <a:spLocks noGrp="1"/>
          </p:cNvSpPr>
          <p:nvPr>
            <p:ph type="sldNum" sz="quarter" idx="12"/>
          </p:nvPr>
        </p:nvSpPr>
        <p:spPr/>
        <p:txBody>
          <a:bodyPr/>
          <a:lstStyle/>
          <a:p>
            <a:fld id="{AC82685A-BD3A-4230-8D85-804689F67293}" type="slidenum">
              <a:rPr lang="en-GB" smtClean="0"/>
              <a:t>34</a:t>
            </a:fld>
            <a:endParaRPr lang="en-GB"/>
          </a:p>
        </p:txBody>
      </p:sp>
    </p:spTree>
    <p:extLst>
      <p:ext uri="{BB962C8B-B14F-4D97-AF65-F5344CB8AC3E}">
        <p14:creationId xmlns:p14="http://schemas.microsoft.com/office/powerpoint/2010/main" val="326258179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Content Placeholder 2"/>
          <p:cNvSpPr>
            <a:spLocks noGrp="1"/>
          </p:cNvSpPr>
          <p:nvPr>
            <p:ph idx="1"/>
          </p:nvPr>
        </p:nvSpPr>
        <p:spPr/>
        <p:txBody>
          <a:bodyPr/>
          <a:lstStyle/>
          <a:p>
            <a:pPr eaLnBrk="1" hangingPunct="1"/>
            <a:endParaRPr lang="en-GB" altLang="en-US" smtClean="0"/>
          </a:p>
          <a:p>
            <a:pPr eaLnBrk="1" hangingPunct="1"/>
            <a:endParaRPr lang="en-GB" altLang="en-US" smtClean="0"/>
          </a:p>
          <a:p>
            <a:pPr lvl="1" eaLnBrk="1" hangingPunct="1"/>
            <a:endParaRPr lang="en-GB" altLang="en-US" smtClean="0"/>
          </a:p>
        </p:txBody>
      </p:sp>
      <p:sp>
        <p:nvSpPr>
          <p:cNvPr id="6" name="Title 4"/>
          <p:cNvSpPr>
            <a:spLocks noGrp="1"/>
          </p:cNvSpPr>
          <p:nvPr>
            <p:ph type="title"/>
          </p:nvPr>
        </p:nvSpPr>
        <p:spPr>
          <a:xfrm>
            <a:off x="611560" y="620688"/>
            <a:ext cx="8229600" cy="720080"/>
          </a:xfrm>
        </p:spPr>
        <p:txBody>
          <a:bodyPr>
            <a:normAutofit/>
          </a:bodyPr>
          <a:lstStyle/>
          <a:p>
            <a:pPr algn="l">
              <a:defRPr/>
            </a:pPr>
            <a:r>
              <a:rPr lang="en-GB" sz="3200" dirty="0">
                <a:solidFill>
                  <a:schemeClr val="tx2"/>
                </a:solidFill>
              </a:rPr>
              <a:t>Key </a:t>
            </a:r>
            <a:r>
              <a:rPr lang="en-GB" sz="3200" dirty="0" smtClean="0">
                <a:solidFill>
                  <a:schemeClr val="tx2"/>
                </a:solidFill>
              </a:rPr>
              <a:t>Motivation </a:t>
            </a:r>
            <a:r>
              <a:rPr lang="en-GB" sz="3200" dirty="0">
                <a:solidFill>
                  <a:schemeClr val="tx2"/>
                </a:solidFill>
              </a:rPr>
              <a:t>T</a:t>
            </a:r>
            <a:r>
              <a:rPr lang="en-GB" sz="3200" dirty="0" smtClean="0">
                <a:solidFill>
                  <a:schemeClr val="tx2"/>
                </a:solidFill>
              </a:rPr>
              <a:t>heories</a:t>
            </a:r>
            <a:endParaRPr lang="en-GB" sz="3200" dirty="0">
              <a:solidFill>
                <a:schemeClr val="tx2"/>
              </a:solidFill>
            </a:endParaRPr>
          </a:p>
        </p:txBody>
      </p:sp>
      <p:sp>
        <p:nvSpPr>
          <p:cNvPr id="2" name="TextBox 1"/>
          <p:cNvSpPr txBox="1"/>
          <p:nvPr/>
        </p:nvSpPr>
        <p:spPr>
          <a:xfrm>
            <a:off x="6156176" y="476673"/>
            <a:ext cx="2530624" cy="1200329"/>
          </a:xfrm>
          <a:prstGeom prst="rect">
            <a:avLst/>
          </a:prstGeom>
          <a:noFill/>
        </p:spPr>
        <p:txBody>
          <a:bodyPr wrap="square" rtlCol="0">
            <a:spAutoFit/>
          </a:bodyPr>
          <a:lstStyle/>
          <a:p>
            <a:pPr algn="ctr"/>
            <a:r>
              <a:rPr lang="en-GB" sz="2400" b="1" dirty="0" smtClean="0"/>
              <a:t>Herzberg’s Hygiene Factors</a:t>
            </a:r>
            <a:endParaRPr lang="en-GB" sz="2400" b="1" dirty="0"/>
          </a:p>
        </p:txBody>
      </p:sp>
      <p:graphicFrame>
        <p:nvGraphicFramePr>
          <p:cNvPr id="8" name="Object 3"/>
          <p:cNvGraphicFramePr>
            <a:graphicFrameLocks noChangeAspect="1"/>
          </p:cNvGraphicFramePr>
          <p:nvPr>
            <p:extLst>
              <p:ext uri="{D42A27DB-BD31-4B8C-83A1-F6EECF244321}">
                <p14:modId xmlns:p14="http://schemas.microsoft.com/office/powerpoint/2010/main" val="1506111825"/>
              </p:ext>
            </p:extLst>
          </p:nvPr>
        </p:nvGraphicFramePr>
        <p:xfrm>
          <a:off x="1416608" y="1596418"/>
          <a:ext cx="6310784" cy="4865494"/>
        </p:xfrm>
        <a:graphic>
          <a:graphicData uri="http://schemas.openxmlformats.org/presentationml/2006/ole">
            <mc:AlternateContent xmlns:mc="http://schemas.openxmlformats.org/markup-compatibility/2006">
              <mc:Choice xmlns:v="urn:schemas-microsoft-com:vml" Requires="v">
                <p:oleObj spid="_x0000_s5142" name="Bitmap Image" r:id="rId4" imgW="5323810" imgH="4105848" progId="Paint.Picture">
                  <p:embed/>
                </p:oleObj>
              </mc:Choice>
              <mc:Fallback>
                <p:oleObj name="Bitmap Image" r:id="rId4" imgW="5323810" imgH="4105848" progId="Paint.Pictur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16608" y="1596418"/>
                        <a:ext cx="6310784" cy="4865494"/>
                      </a:xfrm>
                      <a:prstGeom prst="rect">
                        <a:avLst/>
                      </a:prstGeom>
                      <a:noFill/>
                      <a:ln>
                        <a:noFill/>
                      </a:ln>
                      <a:effectLst/>
                    </p:spPr>
                  </p:pic>
                </p:oleObj>
              </mc:Fallback>
            </mc:AlternateContent>
          </a:graphicData>
        </a:graphic>
      </p:graphicFrame>
      <p:sp>
        <p:nvSpPr>
          <p:cNvPr id="3" name="Slide Number Placeholder 2"/>
          <p:cNvSpPr>
            <a:spLocks noGrp="1"/>
          </p:cNvSpPr>
          <p:nvPr>
            <p:ph type="sldNum" sz="quarter" idx="12"/>
          </p:nvPr>
        </p:nvSpPr>
        <p:spPr/>
        <p:txBody>
          <a:bodyPr/>
          <a:lstStyle/>
          <a:p>
            <a:fld id="{AC82685A-BD3A-4230-8D85-804689F67293}" type="slidenum">
              <a:rPr lang="en-GB" smtClean="0"/>
              <a:t>35</a:t>
            </a:fld>
            <a:endParaRPr lang="en-GB"/>
          </a:p>
        </p:txBody>
      </p:sp>
    </p:spTree>
    <p:extLst>
      <p:ext uri="{BB962C8B-B14F-4D97-AF65-F5344CB8AC3E}">
        <p14:creationId xmlns:p14="http://schemas.microsoft.com/office/powerpoint/2010/main" val="40237110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p:txBody>
          <a:bodyPr/>
          <a:lstStyle/>
          <a:p>
            <a:pPr eaLnBrk="1" hangingPunct="1"/>
            <a:r>
              <a:rPr lang="en-GB" altLang="en-US" smtClean="0"/>
              <a:t>Vroom’s Expectancy Theory</a:t>
            </a:r>
            <a:endParaRPr lang="en-US" altLang="en-US" smtClean="0"/>
          </a:p>
        </p:txBody>
      </p:sp>
      <p:sp>
        <p:nvSpPr>
          <p:cNvPr id="10243" name="Rectangle 3"/>
          <p:cNvSpPr>
            <a:spLocks noGrp="1" noChangeArrowheads="1"/>
          </p:cNvSpPr>
          <p:nvPr>
            <p:ph idx="1"/>
          </p:nvPr>
        </p:nvSpPr>
        <p:spPr>
          <a:xfrm>
            <a:off x="457200" y="1268760"/>
            <a:ext cx="8229600" cy="4248473"/>
          </a:xfrm>
        </p:spPr>
        <p:txBody>
          <a:bodyPr>
            <a:normAutofit/>
          </a:bodyPr>
          <a:lstStyle/>
          <a:p>
            <a:pPr eaLnBrk="1" hangingPunct="1">
              <a:lnSpc>
                <a:spcPct val="90000"/>
              </a:lnSpc>
            </a:pPr>
            <a:r>
              <a:rPr lang="en-GB" altLang="en-US" sz="2800" dirty="0" smtClean="0"/>
              <a:t>Management must demonstrate to employees that effort will be rewarded</a:t>
            </a:r>
          </a:p>
          <a:p>
            <a:pPr eaLnBrk="1" hangingPunct="1">
              <a:lnSpc>
                <a:spcPct val="90000"/>
              </a:lnSpc>
            </a:pPr>
            <a:r>
              <a:rPr lang="en-GB" altLang="en-US" sz="2800" dirty="0" smtClean="0"/>
              <a:t>People prefer certain outcomes from their behaviour than others.</a:t>
            </a:r>
          </a:p>
          <a:p>
            <a:pPr eaLnBrk="1" hangingPunct="1">
              <a:lnSpc>
                <a:spcPct val="90000"/>
              </a:lnSpc>
            </a:pPr>
            <a:r>
              <a:rPr lang="en-GB" altLang="en-US" sz="2800" dirty="0" smtClean="0"/>
              <a:t>M = </a:t>
            </a:r>
            <a:r>
              <a:rPr lang="en-GB" altLang="en-US" sz="2800" dirty="0" smtClean="0">
                <a:latin typeface="Times New Roman" panose="02020603050405020304" pitchFamily="18" charset="0"/>
                <a:cs typeface="Times New Roman" panose="02020603050405020304" pitchFamily="18" charset="0"/>
              </a:rPr>
              <a:t>∑E●V</a:t>
            </a:r>
          </a:p>
          <a:p>
            <a:pPr marL="0" indent="0" eaLnBrk="1" hangingPunct="1">
              <a:lnSpc>
                <a:spcPct val="90000"/>
              </a:lnSpc>
              <a:buNone/>
            </a:pPr>
            <a:r>
              <a:rPr lang="en-GB" altLang="en-US" sz="2800" dirty="0">
                <a:latin typeface="Times New Roman" panose="02020603050405020304" pitchFamily="18" charset="0"/>
                <a:cs typeface="Times New Roman" panose="02020603050405020304" pitchFamily="18" charset="0"/>
              </a:rPr>
              <a:t>	 </a:t>
            </a:r>
            <a:r>
              <a:rPr lang="en-GB" altLang="en-US" sz="2800" dirty="0" smtClean="0">
                <a:latin typeface="Times New Roman" panose="02020603050405020304" pitchFamily="18" charset="0"/>
                <a:cs typeface="Times New Roman" panose="02020603050405020304" pitchFamily="18" charset="0"/>
              </a:rPr>
              <a:t> </a:t>
            </a:r>
            <a:r>
              <a:rPr lang="el-GR" altLang="en-US" sz="2800" dirty="0" smtClean="0">
                <a:latin typeface="Times New Roman" panose="02020603050405020304" pitchFamily="18" charset="0"/>
                <a:cs typeface="Times New Roman" panose="02020603050405020304" pitchFamily="18" charset="0"/>
              </a:rPr>
              <a:t>π</a:t>
            </a:r>
            <a:endParaRPr lang="en-GB" altLang="en-US" sz="2800" dirty="0" smtClean="0"/>
          </a:p>
          <a:p>
            <a:pPr eaLnBrk="1" hangingPunct="1">
              <a:lnSpc>
                <a:spcPct val="90000"/>
              </a:lnSpc>
            </a:pPr>
            <a:r>
              <a:rPr lang="en-GB" altLang="en-US" sz="2800" dirty="0" smtClean="0"/>
              <a:t>Onus on management to establish schemes to reward the behaviour it wants</a:t>
            </a:r>
          </a:p>
        </p:txBody>
      </p:sp>
      <p:sp>
        <p:nvSpPr>
          <p:cNvPr id="3" name="Slide Number Placeholder 2"/>
          <p:cNvSpPr>
            <a:spLocks noGrp="1"/>
          </p:cNvSpPr>
          <p:nvPr>
            <p:ph type="sldNum" sz="quarter" idx="12"/>
          </p:nvPr>
        </p:nvSpPr>
        <p:spPr/>
        <p:txBody>
          <a:bodyPr/>
          <a:lstStyle/>
          <a:p>
            <a:fld id="{AC82685A-BD3A-4230-8D85-804689F67293}" type="slidenum">
              <a:rPr lang="en-GB" smtClean="0"/>
              <a:t>36</a:t>
            </a:fld>
            <a:endParaRPr lang="en-GB"/>
          </a:p>
        </p:txBody>
      </p:sp>
    </p:spTree>
    <p:extLst>
      <p:ext uri="{BB962C8B-B14F-4D97-AF65-F5344CB8AC3E}">
        <p14:creationId xmlns:p14="http://schemas.microsoft.com/office/powerpoint/2010/main" val="15569598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3">
                                            <p:txEl>
                                              <p:pRg st="1" end="1"/>
                                            </p:txEl>
                                          </p:spTgt>
                                        </p:tgtEl>
                                        <p:attrNameLst>
                                          <p:attrName>style.visibility</p:attrName>
                                        </p:attrNameLst>
                                      </p:cBhvr>
                                      <p:to>
                                        <p:strVal val="visible"/>
                                      </p:to>
                                    </p:set>
                                    <p:anim calcmode="lin" valueType="num">
                                      <p:cBhvr additive="base">
                                        <p:cTn id="13"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anim calcmode="lin" valueType="num">
                                      <p:cBhvr additive="base">
                                        <p:cTn id="19"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243">
                                            <p:txEl>
                                              <p:pRg st="3" end="3"/>
                                            </p:txEl>
                                          </p:spTgt>
                                        </p:tgtEl>
                                        <p:attrNameLst>
                                          <p:attrName>style.visibility</p:attrName>
                                        </p:attrNameLst>
                                      </p:cBhvr>
                                      <p:to>
                                        <p:strVal val="visible"/>
                                      </p:to>
                                    </p:set>
                                    <p:anim calcmode="lin" valueType="num">
                                      <p:cBhvr additive="base">
                                        <p:cTn id="25" dur="5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2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0243">
                                            <p:txEl>
                                              <p:pRg st="4" end="4"/>
                                            </p:txEl>
                                          </p:spTgt>
                                        </p:tgtEl>
                                        <p:attrNameLst>
                                          <p:attrName>style.visibility</p:attrName>
                                        </p:attrNameLst>
                                      </p:cBhvr>
                                      <p:to>
                                        <p:strVal val="visible"/>
                                      </p:to>
                                    </p:set>
                                    <p:anim calcmode="lin" valueType="num">
                                      <p:cBhvr additive="base">
                                        <p:cTn id="31" dur="5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4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altLang="en-US" smtClean="0"/>
              <a:t>Vroom’s expectancy theory</a:t>
            </a:r>
          </a:p>
        </p:txBody>
      </p:sp>
      <p:pic>
        <p:nvPicPr>
          <p:cNvPr id="17411" name="il_fi" descr="http://www.web-books.com/eLibrary/Books/B0/B66/IMG/fwk-collins-fig07_007.jpg"/>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a:xfrm>
            <a:off x="457200" y="1798638"/>
            <a:ext cx="8229600" cy="4129087"/>
          </a:xfrm>
        </p:spPr>
      </p:pic>
      <p:sp>
        <p:nvSpPr>
          <p:cNvPr id="3" name="Slide Number Placeholder 2"/>
          <p:cNvSpPr>
            <a:spLocks noGrp="1"/>
          </p:cNvSpPr>
          <p:nvPr>
            <p:ph type="sldNum" sz="quarter" idx="12"/>
          </p:nvPr>
        </p:nvSpPr>
        <p:spPr/>
        <p:txBody>
          <a:bodyPr/>
          <a:lstStyle/>
          <a:p>
            <a:fld id="{AC82685A-BD3A-4230-8D85-804689F67293}" type="slidenum">
              <a:rPr lang="en-GB" smtClean="0"/>
              <a:t>37</a:t>
            </a:fld>
            <a:endParaRPr lang="en-GB"/>
          </a:p>
        </p:txBody>
      </p:sp>
    </p:spTree>
    <p:extLst>
      <p:ext uri="{BB962C8B-B14F-4D97-AF65-F5344CB8AC3E}">
        <p14:creationId xmlns:p14="http://schemas.microsoft.com/office/powerpoint/2010/main" val="85233658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GB" altLang="en-US" smtClean="0"/>
              <a:t>Equity Theory (Adams, 1963,65)</a:t>
            </a:r>
          </a:p>
        </p:txBody>
      </p:sp>
      <p:sp>
        <p:nvSpPr>
          <p:cNvPr id="14339" name="Content Placeholder 2"/>
          <p:cNvSpPr>
            <a:spLocks noGrp="1"/>
          </p:cNvSpPr>
          <p:nvPr>
            <p:ph idx="1"/>
          </p:nvPr>
        </p:nvSpPr>
        <p:spPr/>
        <p:txBody>
          <a:bodyPr/>
          <a:lstStyle/>
          <a:p>
            <a:pPr eaLnBrk="1" hangingPunct="1"/>
            <a:r>
              <a:rPr lang="en-GB" altLang="en-US" smtClean="0"/>
              <a:t>Based on our perception of fairness</a:t>
            </a:r>
          </a:p>
          <a:p>
            <a:pPr eaLnBrk="1" hangingPunct="1"/>
            <a:r>
              <a:rPr lang="en-GB" altLang="en-US" smtClean="0"/>
              <a:t>Inequity when get more or less reward than perceived as deserved</a:t>
            </a:r>
          </a:p>
          <a:p>
            <a:pPr eaLnBrk="1" hangingPunct="1"/>
            <a:r>
              <a:rPr lang="en-GB" altLang="en-US" smtClean="0"/>
              <a:t>Perceived imbalance between reward and contribution is not easily tolerated</a:t>
            </a:r>
          </a:p>
        </p:txBody>
      </p:sp>
      <p:sp>
        <p:nvSpPr>
          <p:cNvPr id="3" name="Slide Number Placeholder 2"/>
          <p:cNvSpPr>
            <a:spLocks noGrp="1"/>
          </p:cNvSpPr>
          <p:nvPr>
            <p:ph type="sldNum" sz="quarter" idx="12"/>
          </p:nvPr>
        </p:nvSpPr>
        <p:spPr/>
        <p:txBody>
          <a:bodyPr/>
          <a:lstStyle/>
          <a:p>
            <a:fld id="{AC82685A-BD3A-4230-8D85-804689F67293}" type="slidenum">
              <a:rPr lang="en-GB" smtClean="0"/>
              <a:t>38</a:t>
            </a:fld>
            <a:endParaRPr lang="en-GB"/>
          </a:p>
        </p:txBody>
      </p:sp>
    </p:spTree>
    <p:extLst>
      <p:ext uri="{BB962C8B-B14F-4D97-AF65-F5344CB8AC3E}">
        <p14:creationId xmlns:p14="http://schemas.microsoft.com/office/powerpoint/2010/main" val="41763649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endParaRPr lang="en-GB" altLang="en-US" smtClean="0"/>
          </a:p>
        </p:txBody>
      </p:sp>
      <p:pic>
        <p:nvPicPr>
          <p:cNvPr id="15363" name="Content Placeholder 4"/>
          <p:cNvPicPr>
            <a:picLocks noGrp="1"/>
          </p:cNvPicPr>
          <p:nvPr>
            <p:ph idx="1"/>
          </p:nvPr>
        </p:nvPicPr>
        <p:blipFill>
          <a:blip r:embed="rId3">
            <a:extLst>
              <a:ext uri="{28A0092B-C50C-407E-A947-70E740481C1C}">
                <a14:useLocalDpi xmlns:a14="http://schemas.microsoft.com/office/drawing/2010/main" val="0"/>
              </a:ext>
            </a:extLst>
          </a:blip>
          <a:srcRect l="3159" t="19542" r="22557" b="10394"/>
          <a:stretch>
            <a:fillRect/>
          </a:stretch>
        </p:blipFill>
        <p:spPr>
          <a:xfrm>
            <a:off x="428625" y="571500"/>
            <a:ext cx="7929563" cy="5929313"/>
          </a:xfrm>
        </p:spPr>
      </p:pic>
      <p:sp>
        <p:nvSpPr>
          <p:cNvPr id="3" name="Slide Number Placeholder 2"/>
          <p:cNvSpPr>
            <a:spLocks noGrp="1"/>
          </p:cNvSpPr>
          <p:nvPr>
            <p:ph type="sldNum" sz="quarter" idx="12"/>
          </p:nvPr>
        </p:nvSpPr>
        <p:spPr/>
        <p:txBody>
          <a:bodyPr/>
          <a:lstStyle/>
          <a:p>
            <a:fld id="{AC82685A-BD3A-4230-8D85-804689F67293}" type="slidenum">
              <a:rPr lang="en-GB" smtClean="0"/>
              <a:t>39</a:t>
            </a:fld>
            <a:endParaRPr lang="en-GB"/>
          </a:p>
        </p:txBody>
      </p:sp>
    </p:spTree>
    <p:extLst>
      <p:ext uri="{BB962C8B-B14F-4D97-AF65-F5344CB8AC3E}">
        <p14:creationId xmlns:p14="http://schemas.microsoft.com/office/powerpoint/2010/main" val="381627683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5458611"/>
          </a:xfrm>
        </p:spPr>
        <p:txBody>
          <a:bodyPr>
            <a:normAutofit fontScale="92500" lnSpcReduction="20000"/>
          </a:bodyPr>
          <a:lstStyle/>
          <a:p>
            <a:pPr marL="627063" indent="-517525">
              <a:buNone/>
            </a:pPr>
            <a:r>
              <a:rPr lang="en-GB" sz="2400" b="1" i="1" dirty="0" smtClean="0">
                <a:latin typeface="Arial" pitchFamily="34" charset="0"/>
                <a:cs typeface="Arial" pitchFamily="34" charset="0"/>
              </a:rPr>
              <a:t>Q.</a:t>
            </a:r>
            <a:r>
              <a:rPr lang="en-GB" sz="2400" b="1" i="1" dirty="0" smtClean="0">
                <a:solidFill>
                  <a:srgbClr val="0000FF"/>
                </a:solidFill>
                <a:latin typeface="Arial" pitchFamily="34" charset="0"/>
                <a:cs typeface="Arial" pitchFamily="34" charset="0"/>
              </a:rPr>
              <a:t>   </a:t>
            </a:r>
            <a:r>
              <a:rPr lang="en-GB" sz="2400" b="1" i="1" dirty="0" smtClean="0">
                <a:latin typeface="Arial" pitchFamily="34" charset="0"/>
                <a:cs typeface="Arial" pitchFamily="34" charset="0"/>
              </a:rPr>
              <a:t>Why is it important to understand what motivates</a:t>
            </a:r>
          </a:p>
          <a:p>
            <a:pPr marL="627063" indent="-517525">
              <a:buNone/>
            </a:pPr>
            <a:r>
              <a:rPr lang="en-GB" sz="2400" b="1" i="1" dirty="0" smtClean="0">
                <a:latin typeface="Arial" pitchFamily="34" charset="0"/>
                <a:cs typeface="Arial" pitchFamily="34" charset="0"/>
              </a:rPr>
              <a:t>	individuals?</a:t>
            </a:r>
          </a:p>
          <a:p>
            <a:pPr marL="88900" indent="20638">
              <a:buNone/>
            </a:pPr>
            <a:endParaRPr lang="en-GB" sz="1100" dirty="0" smtClean="0">
              <a:latin typeface="Arial" pitchFamily="34" charset="0"/>
              <a:cs typeface="Arial" pitchFamily="34" charset="0"/>
            </a:endParaRPr>
          </a:p>
          <a:p>
            <a:pPr marL="627063" indent="-517525">
              <a:buNone/>
            </a:pPr>
            <a:r>
              <a:rPr lang="en-GB" sz="2400" dirty="0" smtClean="0">
                <a:latin typeface="Arial" pitchFamily="34" charset="0"/>
                <a:cs typeface="Arial" pitchFamily="34" charset="0"/>
              </a:rPr>
              <a:t>A.   Because it aids organisational decision making &amp; encourages the development  &amp; use of strategies which will successfully develop high performing individuals</a:t>
            </a:r>
          </a:p>
          <a:p>
            <a:pPr marL="627063" indent="-517525">
              <a:buAutoNum type="alphaUcPeriod"/>
            </a:pPr>
            <a:endParaRPr lang="en-GB" sz="1000" dirty="0" smtClean="0">
              <a:latin typeface="Arial" pitchFamily="34" charset="0"/>
              <a:cs typeface="Arial" pitchFamily="34" charset="0"/>
            </a:endParaRPr>
          </a:p>
          <a:p>
            <a:pPr marL="627063" indent="-517525">
              <a:buAutoNum type="alphaUcPeriod"/>
            </a:pPr>
            <a:endParaRPr lang="en-GB" sz="1000" dirty="0" smtClean="0">
              <a:latin typeface="Arial" pitchFamily="34" charset="0"/>
              <a:cs typeface="Arial" pitchFamily="34" charset="0"/>
            </a:endParaRPr>
          </a:p>
          <a:p>
            <a:pPr marL="627063" indent="-517525">
              <a:buNone/>
            </a:pPr>
            <a:r>
              <a:rPr lang="en-GB" sz="2400" b="1" dirty="0" smtClean="0">
                <a:latin typeface="Arial" pitchFamily="34" charset="0"/>
                <a:cs typeface="Arial" pitchFamily="34" charset="0"/>
              </a:rPr>
              <a:t>Q. </a:t>
            </a:r>
            <a:r>
              <a:rPr lang="en-GB" sz="2400" b="1" i="1" dirty="0" smtClean="0">
                <a:latin typeface="Arial" pitchFamily="34" charset="0"/>
                <a:cs typeface="Arial" pitchFamily="34" charset="0"/>
              </a:rPr>
              <a:t>What can organisations do to positively influence motivation?</a:t>
            </a:r>
          </a:p>
          <a:p>
            <a:pPr marL="627063" indent="-517525">
              <a:buNone/>
            </a:pPr>
            <a:endParaRPr lang="en-GB" sz="1100" b="1" dirty="0" smtClean="0">
              <a:latin typeface="Arial" pitchFamily="34" charset="0"/>
              <a:cs typeface="Arial" pitchFamily="34" charset="0"/>
            </a:endParaRPr>
          </a:p>
          <a:p>
            <a:pPr marL="566928" indent="-457200">
              <a:buNone/>
            </a:pPr>
            <a:r>
              <a:rPr lang="en-GB" sz="2400" dirty="0" smtClean="0">
                <a:latin typeface="Arial" pitchFamily="34" charset="0"/>
                <a:cs typeface="Arial" pitchFamily="34" charset="0"/>
              </a:rPr>
              <a:t>A.  Motivation may  be positively influenced via:</a:t>
            </a:r>
          </a:p>
          <a:p>
            <a:pPr marL="717550" indent="-358775">
              <a:buFont typeface="Wingdings" pitchFamily="2" charset="2"/>
              <a:buChar char="Ø"/>
            </a:pPr>
            <a:r>
              <a:rPr lang="en-GB" sz="2400" dirty="0" smtClean="0">
                <a:latin typeface="Arial" pitchFamily="34" charset="0"/>
                <a:cs typeface="Arial" pitchFamily="34" charset="0"/>
              </a:rPr>
              <a:t>Training &amp; development </a:t>
            </a:r>
          </a:p>
          <a:p>
            <a:pPr marL="717550" indent="-358775">
              <a:buFont typeface="Wingdings" pitchFamily="2" charset="2"/>
              <a:buChar char="Ø"/>
            </a:pPr>
            <a:r>
              <a:rPr lang="en-GB" sz="2400" dirty="0" smtClean="0">
                <a:latin typeface="Arial" pitchFamily="34" charset="0"/>
                <a:cs typeface="Arial" pitchFamily="34" charset="0"/>
              </a:rPr>
              <a:t>Safe working environment</a:t>
            </a:r>
          </a:p>
          <a:p>
            <a:pPr marL="717550" indent="-358775">
              <a:buFont typeface="Wingdings" pitchFamily="2" charset="2"/>
              <a:buChar char="Ø"/>
            </a:pPr>
            <a:r>
              <a:rPr lang="en-GB" sz="2400" dirty="0" smtClean="0">
                <a:latin typeface="Arial" pitchFamily="34" charset="0"/>
                <a:cs typeface="Arial" pitchFamily="34" charset="0"/>
              </a:rPr>
              <a:t>Tools for the job</a:t>
            </a:r>
          </a:p>
          <a:p>
            <a:pPr marL="717550" indent="-358775">
              <a:buFont typeface="Wingdings" pitchFamily="2" charset="2"/>
              <a:buChar char="Ø"/>
            </a:pPr>
            <a:r>
              <a:rPr lang="en-GB" sz="2400" dirty="0" smtClean="0">
                <a:latin typeface="Arial" pitchFamily="34" charset="0"/>
                <a:cs typeface="Arial" pitchFamily="34" charset="0"/>
              </a:rPr>
              <a:t>Positive employee relations</a:t>
            </a:r>
          </a:p>
          <a:p>
            <a:pPr marL="717550" indent="-358775">
              <a:buFont typeface="Wingdings" pitchFamily="2" charset="2"/>
              <a:buChar char="Ø"/>
            </a:pPr>
            <a:r>
              <a:rPr lang="en-GB" sz="2400" dirty="0" smtClean="0">
                <a:latin typeface="Arial" pitchFamily="34" charset="0"/>
                <a:cs typeface="Arial" pitchFamily="34" charset="0"/>
              </a:rPr>
              <a:t>Reward – financial &amp; non-financial</a:t>
            </a:r>
          </a:p>
          <a:p>
            <a:pPr marL="717550" indent="-358775">
              <a:buFont typeface="Wingdings" pitchFamily="2" charset="2"/>
              <a:buChar char="Ø"/>
            </a:pPr>
            <a:r>
              <a:rPr lang="en-GB" sz="2400" dirty="0" smtClean="0">
                <a:latin typeface="Arial" pitchFamily="34" charset="0"/>
                <a:cs typeface="Arial" pitchFamily="34" charset="0"/>
              </a:rPr>
              <a:t>Adopting appropriate leadership style/s</a:t>
            </a:r>
          </a:p>
          <a:p>
            <a:pPr marL="627063" indent="-517525">
              <a:buNone/>
            </a:pPr>
            <a:endParaRPr lang="en-GB" sz="2400" b="1" dirty="0">
              <a:latin typeface="Arial" pitchFamily="34" charset="0"/>
              <a:cs typeface="Arial" pitchFamily="34" charset="0"/>
            </a:endParaRPr>
          </a:p>
        </p:txBody>
      </p:sp>
      <p:sp>
        <p:nvSpPr>
          <p:cNvPr id="4" name="Slide Number Placeholder 3"/>
          <p:cNvSpPr>
            <a:spLocks noGrp="1"/>
          </p:cNvSpPr>
          <p:nvPr>
            <p:ph type="sldNum" sz="quarter" idx="12"/>
          </p:nvPr>
        </p:nvSpPr>
        <p:spPr/>
        <p:txBody>
          <a:bodyPr/>
          <a:lstStyle/>
          <a:p>
            <a:fld id="{320C299A-7214-4367-9926-2D52E6C2B859}" type="slidenum">
              <a:rPr lang="en-GB" smtClean="0"/>
              <a:pPr/>
              <a:t>40</a:t>
            </a:fld>
            <a:endParaRPr lang="en-GB"/>
          </a:p>
        </p:txBody>
      </p:sp>
    </p:spTree>
    <p:extLst>
      <p:ext uri="{BB962C8B-B14F-4D97-AF65-F5344CB8AC3E}">
        <p14:creationId xmlns:p14="http://schemas.microsoft.com/office/powerpoint/2010/main" val="2049625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anim calcmode="lin" valueType="num">
                                      <p:cBhvr additive="base">
                                        <p:cTn id="1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anim calcmode="lin" valueType="num">
                                      <p:cBhvr additive="base">
                                        <p:cTn id="2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anim calcmode="lin" valueType="num">
                                      <p:cBhvr additive="base">
                                        <p:cTn id="31"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 calcmode="lin" valueType="num">
                                      <p:cBhvr additive="base">
                                        <p:cTn id="3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3" end="13"/>
                                            </p:txEl>
                                          </p:spTgt>
                                        </p:tgtEl>
                                        <p:attrNameLst>
                                          <p:attrName>style.visibility</p:attrName>
                                        </p:attrNameLst>
                                      </p:cBhvr>
                                      <p:to>
                                        <p:strVal val="visible"/>
                                      </p:to>
                                    </p:set>
                                    <p:anim calcmode="lin" valueType="num">
                                      <p:cBhvr additive="base">
                                        <p:cTn id="43"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 calcmode="lin" valueType="num">
                                      <p:cBhvr additive="base">
                                        <p:cTn id="4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800" dirty="0" smtClean="0">
                <a:solidFill>
                  <a:schemeClr val="tx2"/>
                </a:solidFill>
              </a:rPr>
              <a:t>What about performance management systems?</a:t>
            </a:r>
            <a:endParaRPr lang="en-GB" sz="2800" dirty="0">
              <a:solidFill>
                <a:schemeClr val="tx2"/>
              </a:solidFill>
            </a:endParaRPr>
          </a:p>
        </p:txBody>
      </p:sp>
      <p:sp>
        <p:nvSpPr>
          <p:cNvPr id="3" name="Content Placeholder 2"/>
          <p:cNvSpPr>
            <a:spLocks noGrp="1"/>
          </p:cNvSpPr>
          <p:nvPr>
            <p:ph type="body" idx="1"/>
          </p:nvPr>
        </p:nvSpPr>
        <p:spPr/>
        <p:txBody>
          <a:bodyPr>
            <a:normAutofit fontScale="92500" lnSpcReduction="20000"/>
          </a:bodyPr>
          <a:lstStyle/>
          <a:p>
            <a:r>
              <a:rPr lang="en-GB" dirty="0" smtClean="0"/>
              <a:t>How can appropriate performance management processes contribute to engagement and motivation within organisations?</a:t>
            </a:r>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41</a:t>
            </a:fld>
            <a:endParaRPr lang="en-GB"/>
          </a:p>
        </p:txBody>
      </p:sp>
    </p:spTree>
    <p:extLst>
      <p:ext uri="{BB962C8B-B14F-4D97-AF65-F5344CB8AC3E}">
        <p14:creationId xmlns:p14="http://schemas.microsoft.com/office/powerpoint/2010/main" val="41822380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8262" y="647213"/>
            <a:ext cx="7543800" cy="808100"/>
          </a:xfrm>
        </p:spPr>
        <p:txBody>
          <a:bodyPr>
            <a:normAutofit/>
          </a:bodyPr>
          <a:lstStyle/>
          <a:p>
            <a:r>
              <a:rPr lang="en-GB" sz="2800" dirty="0" smtClean="0"/>
              <a:t>Session Overview</a:t>
            </a:r>
            <a:endParaRPr lang="en-GB" sz="2800" dirty="0"/>
          </a:p>
        </p:txBody>
      </p:sp>
      <p:graphicFrame>
        <p:nvGraphicFramePr>
          <p:cNvPr id="7" name="Tijdelijke aanduiding voor tabel 6"/>
          <p:cNvGraphicFramePr>
            <a:graphicFrameLocks noGrp="1"/>
          </p:cNvGraphicFramePr>
          <p:nvPr>
            <p:ph type="tbl" sz="quarter" idx="4294967295"/>
            <p:extLst/>
          </p:nvPr>
        </p:nvGraphicFramePr>
        <p:xfrm>
          <a:off x="500175" y="1737361"/>
          <a:ext cx="8310110" cy="2614377"/>
        </p:xfrm>
        <a:graphic>
          <a:graphicData uri="http://schemas.openxmlformats.org/drawingml/2006/table">
            <a:tbl>
              <a:tblPr firstRow="1" bandRow="1">
                <a:tableStyleId>{2D5ABB26-0587-4C30-8999-92F81FD0307C}</a:tableStyleId>
              </a:tblPr>
              <a:tblGrid>
                <a:gridCol w="907082"/>
                <a:gridCol w="7403028"/>
              </a:tblGrid>
              <a:tr h="871459">
                <a:tc>
                  <a:txBody>
                    <a:bodyPr/>
                    <a:lstStyle/>
                    <a:p>
                      <a:pPr algn="ctr"/>
                      <a:r>
                        <a:rPr lang="en-US" sz="2000" b="1" dirty="0" smtClean="0">
                          <a:solidFill>
                            <a:schemeClr val="bg1"/>
                          </a:solidFill>
                        </a:rPr>
                        <a:t>1</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dirty="0" smtClean="0"/>
                        <a:t>A</a:t>
                      </a:r>
                      <a:r>
                        <a:rPr lang="en-US" sz="1700" baseline="0" dirty="0" smtClean="0"/>
                        <a:t> Brief History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459">
                <a:tc>
                  <a:txBody>
                    <a:bodyPr/>
                    <a:lstStyle/>
                    <a:p>
                      <a:pPr algn="ctr"/>
                      <a:r>
                        <a:rPr lang="en-US" sz="2000" b="1" dirty="0" smtClean="0">
                          <a:solidFill>
                            <a:schemeClr val="bg1"/>
                          </a:solidFill>
                        </a:rPr>
                        <a:t>2</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r>
                        <a:rPr lang="en-US" sz="1700" dirty="0" smtClean="0"/>
                        <a:t>Factors Influencing the Need for Change</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459">
                <a:tc>
                  <a:txBody>
                    <a:bodyPr/>
                    <a:lstStyle/>
                    <a:p>
                      <a:pPr algn="ctr"/>
                      <a:r>
                        <a:rPr lang="en-US" sz="2000" b="1" dirty="0" smtClean="0">
                          <a:solidFill>
                            <a:schemeClr val="bg1"/>
                          </a:solidFill>
                        </a:rPr>
                        <a:t>3</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The Future of Performance Management</a:t>
                      </a:r>
                      <a:endParaRPr lang="en-US" sz="1700" dirty="0"/>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bl>
          </a:graphicData>
        </a:graphic>
      </p:graphicFrame>
    </p:spTree>
    <p:extLst>
      <p:ext uri="{BB962C8B-B14F-4D97-AF65-F5344CB8AC3E}">
        <p14:creationId xmlns:p14="http://schemas.microsoft.com/office/powerpoint/2010/main" val="3521983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GB" sz="2800" dirty="0"/>
              <a:t>The History of Performance Management</a:t>
            </a:r>
            <a:endParaRPr lang="en-US" sz="2800" dirty="0">
              <a:latin typeface="+mn-lt"/>
            </a:endParaRPr>
          </a:p>
        </p:txBody>
      </p:sp>
      <p:sp>
        <p:nvSpPr>
          <p:cNvPr id="5" name="Tijdelijke aanduiding voor verticale tekst 4"/>
          <p:cNvSpPr>
            <a:spLocks noGrp="1"/>
          </p:cNvSpPr>
          <p:nvPr>
            <p:ph type="body" orient="vert" idx="14"/>
          </p:nvPr>
        </p:nvSpPr>
        <p:spPr>
          <a:xfrm>
            <a:off x="405584" y="2307885"/>
            <a:ext cx="2616966" cy="4856615"/>
          </a:xfrm>
        </p:spPr>
        <p:txBody>
          <a:bodyPr/>
          <a:lstStyle/>
          <a:p>
            <a:pPr marL="201168" lvl="1" indent="0">
              <a:buNone/>
            </a:pPr>
            <a:endParaRPr lang="en-US" dirty="0"/>
          </a:p>
          <a:p>
            <a:endParaRPr lang="en-US" dirty="0"/>
          </a:p>
        </p:txBody>
      </p:sp>
      <p:sp>
        <p:nvSpPr>
          <p:cNvPr id="7" name="Tijdelijke aanduiding voor verticale tekst 6"/>
          <p:cNvSpPr>
            <a:spLocks noGrp="1"/>
          </p:cNvSpPr>
          <p:nvPr>
            <p:ph type="body" orient="vert" idx="16"/>
          </p:nvPr>
        </p:nvSpPr>
        <p:spPr>
          <a:xfrm>
            <a:off x="6102830" y="1931255"/>
            <a:ext cx="2620546" cy="369741"/>
          </a:xfrm>
        </p:spPr>
        <p:txBody>
          <a:bodyPr>
            <a:normAutofit lnSpcReduction="10000"/>
          </a:bodyPr>
          <a:lstStyle/>
          <a:p>
            <a:pPr algn="ctr"/>
            <a:r>
              <a:rPr lang="en-GB" dirty="0" smtClean="0"/>
              <a:t>1990s</a:t>
            </a:r>
            <a:endParaRPr lang="en-GB" dirty="0"/>
          </a:p>
        </p:txBody>
      </p:sp>
      <p:sp>
        <p:nvSpPr>
          <p:cNvPr id="8" name="Tijdelijke aanduiding voor verticale tekst 7"/>
          <p:cNvSpPr>
            <a:spLocks noGrp="1"/>
          </p:cNvSpPr>
          <p:nvPr>
            <p:ph type="body" orient="vert" idx="17"/>
          </p:nvPr>
        </p:nvSpPr>
        <p:spPr>
          <a:xfrm>
            <a:off x="415290" y="1931255"/>
            <a:ext cx="2623110" cy="369741"/>
          </a:xfrm>
        </p:spPr>
        <p:txBody>
          <a:bodyPr>
            <a:normAutofit lnSpcReduction="10000"/>
          </a:bodyPr>
          <a:lstStyle/>
          <a:p>
            <a:pPr algn="ctr"/>
            <a:r>
              <a:rPr lang="en-US" dirty="0" smtClean="0"/>
              <a:t>1940s</a:t>
            </a:r>
            <a:endParaRPr lang="en-US" dirty="0"/>
          </a:p>
        </p:txBody>
      </p:sp>
      <p:pic>
        <p:nvPicPr>
          <p:cNvPr id="16" name="Picture 15"/>
          <p:cNvPicPr>
            <a:picLocks noChangeAspect="1"/>
          </p:cNvPicPr>
          <p:nvPr/>
        </p:nvPicPr>
        <p:blipFill>
          <a:blip r:embed="rId3"/>
          <a:stretch>
            <a:fillRect/>
          </a:stretch>
        </p:blipFill>
        <p:spPr>
          <a:xfrm>
            <a:off x="3258000" y="4229681"/>
            <a:ext cx="2619543" cy="1847850"/>
          </a:xfrm>
          <a:prstGeom prst="rect">
            <a:avLst/>
          </a:prstGeom>
        </p:spPr>
      </p:pic>
      <p:sp>
        <p:nvSpPr>
          <p:cNvPr id="10" name="Tijdelijke aanduiding voor verticale tekst 9"/>
          <p:cNvSpPr>
            <a:spLocks noGrp="1"/>
          </p:cNvSpPr>
          <p:nvPr>
            <p:ph type="body" orient="vert" idx="19"/>
          </p:nvPr>
        </p:nvSpPr>
        <p:spPr>
          <a:xfrm>
            <a:off x="3258000" y="1931255"/>
            <a:ext cx="2635200" cy="369741"/>
          </a:xfrm>
        </p:spPr>
        <p:txBody>
          <a:bodyPr>
            <a:normAutofit lnSpcReduction="10000"/>
          </a:bodyPr>
          <a:lstStyle/>
          <a:p>
            <a:pPr algn="ctr"/>
            <a:r>
              <a:rPr lang="en-GB" dirty="0" smtClean="0"/>
              <a:t>1970s</a:t>
            </a:r>
            <a:endParaRPr lang="en-GB" dirty="0"/>
          </a:p>
        </p:txBody>
      </p:sp>
      <p:pic>
        <p:nvPicPr>
          <p:cNvPr id="13" name="Picture 12"/>
          <p:cNvPicPr>
            <a:picLocks noChangeAspect="1"/>
          </p:cNvPicPr>
          <p:nvPr/>
        </p:nvPicPr>
        <p:blipFill>
          <a:blip r:embed="rId4"/>
          <a:stretch>
            <a:fillRect/>
          </a:stretch>
        </p:blipFill>
        <p:spPr>
          <a:xfrm>
            <a:off x="415928" y="4229681"/>
            <a:ext cx="2616966" cy="1795938"/>
          </a:xfrm>
          <a:prstGeom prst="rect">
            <a:avLst/>
          </a:prstGeom>
        </p:spPr>
      </p:pic>
      <p:pic>
        <p:nvPicPr>
          <p:cNvPr id="15" name="Picture 14"/>
          <p:cNvPicPr>
            <a:picLocks noChangeAspect="1"/>
          </p:cNvPicPr>
          <p:nvPr/>
        </p:nvPicPr>
        <p:blipFill rotWithShape="1">
          <a:blip r:embed="rId5"/>
          <a:srcRect b="10698"/>
          <a:stretch/>
        </p:blipFill>
        <p:spPr>
          <a:xfrm>
            <a:off x="3285755" y="2359165"/>
            <a:ext cx="2607445" cy="1777755"/>
          </a:xfrm>
          <a:prstGeom prst="rect">
            <a:avLst/>
          </a:prstGeom>
        </p:spPr>
      </p:pic>
      <p:pic>
        <p:nvPicPr>
          <p:cNvPr id="14" name="Picture 13"/>
          <p:cNvPicPr>
            <a:picLocks noChangeAspect="1"/>
          </p:cNvPicPr>
          <p:nvPr/>
        </p:nvPicPr>
        <p:blipFill rotWithShape="1">
          <a:blip r:embed="rId5"/>
          <a:srcRect b="10698"/>
          <a:stretch/>
        </p:blipFill>
        <p:spPr>
          <a:xfrm>
            <a:off x="415105" y="2359165"/>
            <a:ext cx="2607445" cy="1777755"/>
          </a:xfrm>
          <a:prstGeom prst="rect">
            <a:avLst/>
          </a:prstGeom>
        </p:spPr>
      </p:pic>
      <p:sp>
        <p:nvSpPr>
          <p:cNvPr id="12" name="AutoShape 9"/>
          <p:cNvSpPr>
            <a:spLocks noChangeArrowheads="1"/>
          </p:cNvSpPr>
          <p:nvPr/>
        </p:nvSpPr>
        <p:spPr bwMode="gray">
          <a:xfrm flipV="1">
            <a:off x="3043238"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endParaRPr>
          </a:p>
        </p:txBody>
      </p:sp>
      <p:pic>
        <p:nvPicPr>
          <p:cNvPr id="18" name="Picture 17"/>
          <p:cNvPicPr>
            <a:picLocks noChangeAspect="1"/>
          </p:cNvPicPr>
          <p:nvPr/>
        </p:nvPicPr>
        <p:blipFill>
          <a:blip r:embed="rId6"/>
          <a:stretch>
            <a:fillRect/>
          </a:stretch>
        </p:blipFill>
        <p:spPr>
          <a:xfrm>
            <a:off x="6135717" y="2357767"/>
            <a:ext cx="2587659" cy="1779153"/>
          </a:xfrm>
          <a:prstGeom prst="rect">
            <a:avLst/>
          </a:prstGeom>
        </p:spPr>
      </p:pic>
      <p:sp>
        <p:nvSpPr>
          <p:cNvPr id="11" name="AutoShape 9"/>
          <p:cNvSpPr>
            <a:spLocks noChangeArrowheads="1"/>
          </p:cNvSpPr>
          <p:nvPr/>
        </p:nvSpPr>
        <p:spPr bwMode="gray">
          <a:xfrm flipV="1">
            <a:off x="5884863"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endParaRPr>
          </a:p>
        </p:txBody>
      </p:sp>
      <p:pic>
        <p:nvPicPr>
          <p:cNvPr id="20" name="Picture 19"/>
          <p:cNvPicPr>
            <a:picLocks noChangeAspect="1"/>
          </p:cNvPicPr>
          <p:nvPr/>
        </p:nvPicPr>
        <p:blipFill>
          <a:blip r:embed="rId7"/>
          <a:stretch>
            <a:fillRect/>
          </a:stretch>
        </p:blipFill>
        <p:spPr>
          <a:xfrm>
            <a:off x="6189140" y="4229681"/>
            <a:ext cx="2534236" cy="1866900"/>
          </a:xfrm>
          <a:prstGeom prst="rect">
            <a:avLst/>
          </a:prstGeom>
        </p:spPr>
      </p:pic>
    </p:spTree>
    <p:extLst>
      <p:ext uri="{BB962C8B-B14F-4D97-AF65-F5344CB8AC3E}">
        <p14:creationId xmlns:p14="http://schemas.microsoft.com/office/powerpoint/2010/main" val="477242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b="1" dirty="0" smtClean="0">
                <a:latin typeface="+mj-lt"/>
              </a:rPr>
              <a:t>Where we are Today</a:t>
            </a:r>
            <a:endParaRPr lang="en-US" sz="2800" b="1" dirty="0">
              <a:latin typeface="+mj-lt"/>
            </a:endParaRPr>
          </a:p>
        </p:txBody>
      </p:sp>
      <p:sp>
        <p:nvSpPr>
          <p:cNvPr id="3" name="Tijdelijke aanduiding voor verticale tekst 2"/>
          <p:cNvSpPr>
            <a:spLocks noGrp="1"/>
          </p:cNvSpPr>
          <p:nvPr>
            <p:ph type="body" orient="vert" idx="1"/>
          </p:nvPr>
        </p:nvSpPr>
        <p:spPr>
          <a:xfrm>
            <a:off x="4680001" y="2212315"/>
            <a:ext cx="4042175" cy="3625777"/>
          </a:xfrm>
        </p:spPr>
        <p:txBody>
          <a:bodyPr>
            <a:normAutofit/>
          </a:bodyPr>
          <a:lstStyle/>
          <a:p>
            <a:pPr lvl="1"/>
            <a:r>
              <a:rPr lang="en-US" sz="2200" dirty="0" smtClean="0"/>
              <a:t>Followership</a:t>
            </a:r>
          </a:p>
          <a:p>
            <a:pPr lvl="1"/>
            <a:r>
              <a:rPr lang="en-US" sz="2200" dirty="0" smtClean="0"/>
              <a:t>Networks of teams</a:t>
            </a:r>
          </a:p>
          <a:p>
            <a:pPr lvl="1"/>
            <a:r>
              <a:rPr lang="en-US" sz="2200" dirty="0" smtClean="0"/>
              <a:t>Project orientated</a:t>
            </a:r>
          </a:p>
          <a:p>
            <a:pPr lvl="1"/>
            <a:r>
              <a:rPr lang="en-US" sz="2200" dirty="0" smtClean="0"/>
              <a:t>Open communication </a:t>
            </a:r>
          </a:p>
          <a:p>
            <a:pPr marL="0" indent="0">
              <a:buNone/>
            </a:pPr>
            <a:endParaRPr lang="en-US" sz="2200" dirty="0"/>
          </a:p>
        </p:txBody>
      </p:sp>
      <p:sp>
        <p:nvSpPr>
          <p:cNvPr id="7" name="Tijdelijke aanduiding voor verticale tekst 6"/>
          <p:cNvSpPr>
            <a:spLocks noGrp="1"/>
          </p:cNvSpPr>
          <p:nvPr>
            <p:ph type="body" orient="vert" idx="14"/>
          </p:nvPr>
        </p:nvSpPr>
        <p:spPr>
          <a:xfrm>
            <a:off x="4680001" y="1833901"/>
            <a:ext cx="4043375" cy="369741"/>
          </a:xfrm>
        </p:spPr>
        <p:txBody>
          <a:bodyPr>
            <a:normAutofit lnSpcReduction="10000"/>
          </a:bodyPr>
          <a:lstStyle/>
          <a:p>
            <a:r>
              <a:rPr lang="en-US" dirty="0" smtClean="0"/>
              <a:t>The Noughties and beyond</a:t>
            </a:r>
            <a:endParaRPr lang="en-US" dirty="0"/>
          </a:p>
        </p:txBody>
      </p:sp>
      <p:pic>
        <p:nvPicPr>
          <p:cNvPr id="5" name="Picture 4"/>
          <p:cNvPicPr>
            <a:picLocks noChangeAspect="1"/>
          </p:cNvPicPr>
          <p:nvPr/>
        </p:nvPicPr>
        <p:blipFill>
          <a:blip r:embed="rId3"/>
          <a:stretch>
            <a:fillRect/>
          </a:stretch>
        </p:blipFill>
        <p:spPr>
          <a:xfrm>
            <a:off x="822960" y="1833901"/>
            <a:ext cx="3270738" cy="2204453"/>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2961" y="4134895"/>
            <a:ext cx="3290132" cy="2181500"/>
          </a:xfrm>
          <a:prstGeom prst="rect">
            <a:avLst/>
          </a:prstGeom>
        </p:spPr>
      </p:pic>
    </p:spTree>
    <p:extLst>
      <p:ext uri="{BB962C8B-B14F-4D97-AF65-F5344CB8AC3E}">
        <p14:creationId xmlns:p14="http://schemas.microsoft.com/office/powerpoint/2010/main" val="60918929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8262" y="647213"/>
            <a:ext cx="7543800" cy="808100"/>
          </a:xfrm>
        </p:spPr>
        <p:txBody>
          <a:bodyPr>
            <a:normAutofit/>
          </a:bodyPr>
          <a:lstStyle/>
          <a:p>
            <a:r>
              <a:rPr lang="en-GB" sz="2800" dirty="0" smtClean="0"/>
              <a:t>Session Overview</a:t>
            </a:r>
            <a:endParaRPr lang="en-GB" sz="2800" dirty="0"/>
          </a:p>
        </p:txBody>
      </p:sp>
      <p:graphicFrame>
        <p:nvGraphicFramePr>
          <p:cNvPr id="7" name="Tijdelijke aanduiding voor tabel 6"/>
          <p:cNvGraphicFramePr>
            <a:graphicFrameLocks noGrp="1"/>
          </p:cNvGraphicFramePr>
          <p:nvPr>
            <p:ph type="tbl" sz="quarter" idx="4294967295"/>
            <p:extLst/>
          </p:nvPr>
        </p:nvGraphicFramePr>
        <p:xfrm>
          <a:off x="500175" y="1737361"/>
          <a:ext cx="8310110" cy="2614377"/>
        </p:xfrm>
        <a:graphic>
          <a:graphicData uri="http://schemas.openxmlformats.org/drawingml/2006/table">
            <a:tbl>
              <a:tblPr firstRow="1" bandRow="1">
                <a:tableStyleId>{2D5ABB26-0587-4C30-8999-92F81FD0307C}</a:tableStyleId>
              </a:tblPr>
              <a:tblGrid>
                <a:gridCol w="907082"/>
                <a:gridCol w="7403028"/>
              </a:tblGrid>
              <a:tr h="871459">
                <a:tc>
                  <a:txBody>
                    <a:bodyPr/>
                    <a:lstStyle/>
                    <a:p>
                      <a:pPr algn="ctr"/>
                      <a:r>
                        <a:rPr lang="en-US" sz="2000" b="1" dirty="0" smtClean="0">
                          <a:solidFill>
                            <a:schemeClr val="bg1"/>
                          </a:solidFill>
                        </a:rPr>
                        <a:t>1</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dirty="0" smtClean="0"/>
                        <a:t>A</a:t>
                      </a:r>
                      <a:r>
                        <a:rPr lang="en-US" sz="1700" baseline="0" dirty="0" smtClean="0"/>
                        <a:t> Brief History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459">
                <a:tc>
                  <a:txBody>
                    <a:bodyPr/>
                    <a:lstStyle/>
                    <a:p>
                      <a:pPr algn="ctr"/>
                      <a:r>
                        <a:rPr lang="en-US" sz="2000" b="1" dirty="0" smtClean="0">
                          <a:solidFill>
                            <a:schemeClr val="bg1"/>
                          </a:solidFill>
                        </a:rPr>
                        <a:t>2</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r>
                        <a:rPr lang="en-US" sz="1700" b="1" dirty="0" smtClean="0"/>
                        <a:t>Factors Influencing the Need for Change</a:t>
                      </a:r>
                      <a:endParaRPr lang="en-US" sz="1700" b="1" dirty="0"/>
                    </a:p>
                  </a:txBody>
                  <a:tcPr marL="180000" marR="180000" marT="36000" marB="36000"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459">
                <a:tc>
                  <a:txBody>
                    <a:bodyPr/>
                    <a:lstStyle/>
                    <a:p>
                      <a:pPr algn="ctr"/>
                      <a:r>
                        <a:rPr lang="en-US" sz="2000" b="1" dirty="0" smtClean="0">
                          <a:solidFill>
                            <a:schemeClr val="bg1"/>
                          </a:solidFill>
                        </a:rPr>
                        <a:t>3</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The Future of Performance Management</a:t>
                      </a:r>
                      <a:endParaRPr lang="en-US" sz="1700" dirty="0"/>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bl>
          </a:graphicData>
        </a:graphic>
      </p:graphicFrame>
    </p:spTree>
    <p:extLst>
      <p:ext uri="{BB962C8B-B14F-4D97-AF65-F5344CB8AC3E}">
        <p14:creationId xmlns:p14="http://schemas.microsoft.com/office/powerpoint/2010/main" val="2361870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Factors Influencing Change - Workforce</a:t>
            </a:r>
            <a:endParaRPr lang="en-GB" sz="2800" dirty="0"/>
          </a:p>
        </p:txBody>
      </p:sp>
      <p:pic>
        <p:nvPicPr>
          <p:cNvPr id="3" name="Picture 2"/>
          <p:cNvPicPr>
            <a:picLocks noChangeAspect="1"/>
          </p:cNvPicPr>
          <p:nvPr/>
        </p:nvPicPr>
        <p:blipFill>
          <a:blip r:embed="rId3"/>
          <a:stretch>
            <a:fillRect/>
          </a:stretch>
        </p:blipFill>
        <p:spPr>
          <a:xfrm>
            <a:off x="822960" y="1737361"/>
            <a:ext cx="6485318" cy="3242659"/>
          </a:xfrm>
          <a:prstGeom prst="rect">
            <a:avLst/>
          </a:prstGeom>
        </p:spPr>
      </p:pic>
      <p:sp>
        <p:nvSpPr>
          <p:cNvPr id="5" name="Rounded Rectangle 4"/>
          <p:cNvSpPr/>
          <p:nvPr/>
        </p:nvSpPr>
        <p:spPr>
          <a:xfrm>
            <a:off x="630455" y="5149515"/>
            <a:ext cx="1823987" cy="14277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prstClr val="white"/>
                </a:solidFill>
              </a:rPr>
              <a:t>80% would like to give their boss a performance review</a:t>
            </a:r>
            <a:endParaRPr lang="en-GB" dirty="0">
              <a:solidFill>
                <a:prstClr val="white"/>
              </a:solidFill>
            </a:endParaRPr>
          </a:p>
        </p:txBody>
      </p:sp>
      <p:sp>
        <p:nvSpPr>
          <p:cNvPr id="7" name="Rounded Rectangle 6"/>
          <p:cNvSpPr/>
          <p:nvPr/>
        </p:nvSpPr>
        <p:spPr>
          <a:xfrm>
            <a:off x="2601228" y="5149515"/>
            <a:ext cx="1823987" cy="1427747"/>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smtClean="0">
                <a:solidFill>
                  <a:prstClr val="black"/>
                </a:solidFill>
              </a:rPr>
              <a:t>Expect feedback weekly and progression annually</a:t>
            </a:r>
            <a:endParaRPr lang="en-GB" dirty="0">
              <a:solidFill>
                <a:prstClr val="black"/>
              </a:solidFill>
            </a:endParaRPr>
          </a:p>
        </p:txBody>
      </p:sp>
      <p:sp>
        <p:nvSpPr>
          <p:cNvPr id="8" name="Rounded Rectangle 7"/>
          <p:cNvSpPr/>
          <p:nvPr/>
        </p:nvSpPr>
        <p:spPr>
          <a:xfrm>
            <a:off x="4572001" y="5149515"/>
            <a:ext cx="1823987" cy="1427747"/>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smtClean="0">
                <a:solidFill>
                  <a:prstClr val="black"/>
                </a:solidFill>
              </a:rPr>
              <a:t>60% think that 7 months of work means they’re loyal</a:t>
            </a:r>
            <a:endParaRPr lang="en-GB" dirty="0">
              <a:solidFill>
                <a:prstClr val="black"/>
              </a:solidFill>
            </a:endParaRPr>
          </a:p>
        </p:txBody>
      </p:sp>
      <p:sp>
        <p:nvSpPr>
          <p:cNvPr id="9" name="Rounded Rectangle 8"/>
          <p:cNvSpPr/>
          <p:nvPr/>
        </p:nvSpPr>
        <p:spPr>
          <a:xfrm>
            <a:off x="6542773" y="5149515"/>
            <a:ext cx="1823987" cy="1427747"/>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smtClean="0">
                <a:solidFill>
                  <a:prstClr val="black"/>
                </a:solidFill>
              </a:rPr>
              <a:t>2/3 want a job where they can be creative</a:t>
            </a:r>
            <a:endParaRPr lang="en-GB" dirty="0">
              <a:solidFill>
                <a:prstClr val="black"/>
              </a:solidFill>
            </a:endParaRPr>
          </a:p>
        </p:txBody>
      </p:sp>
    </p:spTree>
    <p:extLst>
      <p:ext uri="{BB962C8B-B14F-4D97-AF65-F5344CB8AC3E}">
        <p14:creationId xmlns:p14="http://schemas.microsoft.com/office/powerpoint/2010/main" val="351679285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dirty="0" smtClean="0">
                <a:latin typeface="+mj-lt"/>
              </a:rPr>
              <a:t>Factors Influencing Change</a:t>
            </a:r>
            <a:endParaRPr lang="en-US" sz="2800" dirty="0">
              <a:latin typeface="+mj-lt"/>
            </a:endParaRPr>
          </a:p>
        </p:txBody>
      </p:sp>
      <p:pic>
        <p:nvPicPr>
          <p:cNvPr id="11" name="Picture Placeholder 10"/>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5988" r="5988"/>
          <a:stretch>
            <a:fillRect/>
          </a:stretch>
        </p:blipFill>
        <p:spPr>
          <a:xfrm>
            <a:off x="404813" y="1836738"/>
            <a:ext cx="4059237" cy="4340225"/>
          </a:xfrm>
        </p:spPr>
      </p:pic>
      <p:sp>
        <p:nvSpPr>
          <p:cNvPr id="8" name="Vertical Text Placeholder 7"/>
          <p:cNvSpPr>
            <a:spLocks noGrp="1"/>
          </p:cNvSpPr>
          <p:nvPr>
            <p:ph type="body" orient="vert" idx="14"/>
          </p:nvPr>
        </p:nvSpPr>
        <p:spPr>
          <a:xfrm>
            <a:off x="4680001" y="1833900"/>
            <a:ext cx="4043375" cy="369741"/>
          </a:xfrm>
        </p:spPr>
        <p:txBody>
          <a:bodyPr>
            <a:normAutofit lnSpcReduction="10000"/>
          </a:bodyPr>
          <a:lstStyle/>
          <a:p>
            <a:r>
              <a:rPr lang="en-GB" dirty="0" smtClean="0"/>
              <a:t>Time Constraints</a:t>
            </a:r>
            <a:endParaRPr lang="en-GB" dirty="0"/>
          </a:p>
        </p:txBody>
      </p:sp>
      <p:sp>
        <p:nvSpPr>
          <p:cNvPr id="10" name="Vertical Text Placeholder 9"/>
          <p:cNvSpPr>
            <a:spLocks noGrp="1"/>
          </p:cNvSpPr>
          <p:nvPr>
            <p:ph type="body" orient="vert" idx="1"/>
          </p:nvPr>
        </p:nvSpPr>
        <p:spPr>
          <a:xfrm>
            <a:off x="4680001" y="2212314"/>
            <a:ext cx="4042175" cy="4012023"/>
          </a:xfrm>
        </p:spPr>
        <p:txBody>
          <a:bodyPr>
            <a:normAutofit/>
          </a:bodyPr>
          <a:lstStyle/>
          <a:p>
            <a:pPr>
              <a:buFont typeface="Wingdings" panose="05000000000000000000" pitchFamily="2" charset="2"/>
              <a:buChar char="§"/>
            </a:pPr>
            <a:r>
              <a:rPr lang="en-GB" dirty="0" smtClean="0"/>
              <a:t> Long end of year paperwork process</a:t>
            </a:r>
          </a:p>
          <a:p>
            <a:pPr lvl="1">
              <a:buFont typeface="Wingdings" panose="05000000000000000000" pitchFamily="2" charset="2"/>
              <a:buChar char="§"/>
            </a:pPr>
            <a:r>
              <a:rPr lang="en-GB" dirty="0"/>
              <a:t> </a:t>
            </a:r>
            <a:r>
              <a:rPr lang="en-GB" dirty="0" smtClean="0"/>
              <a:t>80,000 hrs at Adobe</a:t>
            </a:r>
          </a:p>
          <a:p>
            <a:pPr lvl="1">
              <a:buFont typeface="Wingdings" panose="05000000000000000000" pitchFamily="2" charset="2"/>
              <a:buChar char="§"/>
            </a:pPr>
            <a:r>
              <a:rPr lang="en-GB" dirty="0" smtClean="0"/>
              <a:t>150,000 hrs at Deloitte</a:t>
            </a:r>
            <a:endParaRPr lang="en-GB" dirty="0"/>
          </a:p>
          <a:p>
            <a:pPr>
              <a:buFont typeface="Wingdings" panose="05000000000000000000" pitchFamily="2" charset="2"/>
              <a:buChar char="§"/>
            </a:pPr>
            <a:r>
              <a:rPr lang="en-GB" dirty="0" smtClean="0"/>
              <a:t> Only 12% of companies believe their existing performance management process is “worth the time put into it”.</a:t>
            </a:r>
          </a:p>
          <a:p>
            <a:pPr>
              <a:buFont typeface="Wingdings" panose="05000000000000000000" pitchFamily="2" charset="2"/>
              <a:buChar char="§"/>
            </a:pPr>
            <a:r>
              <a:rPr lang="en-GB" dirty="0" smtClean="0"/>
              <a:t> 75% say there is a need to simplify processes, with 25% of these seeing this need as very important.</a:t>
            </a:r>
            <a:endParaRPr lang="en-GB" dirty="0"/>
          </a:p>
          <a:p>
            <a:pPr marL="0" indent="0">
              <a:buNone/>
            </a:pPr>
            <a:r>
              <a:rPr lang="en-GB" dirty="0" smtClean="0"/>
              <a:t>(Deloitte Human Capital Trends 2015)</a:t>
            </a:r>
            <a:endParaRPr lang="en-GB" dirty="0"/>
          </a:p>
        </p:txBody>
      </p:sp>
    </p:spTree>
    <p:extLst>
      <p:ext uri="{BB962C8B-B14F-4D97-AF65-F5344CB8AC3E}">
        <p14:creationId xmlns:p14="http://schemas.microsoft.com/office/powerpoint/2010/main" val="425361943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7192" y="1737361"/>
            <a:ext cx="6205996" cy="4515910"/>
          </a:xfrm>
          <a:prstGeom prst="rect">
            <a:avLst/>
          </a:prstGeom>
        </p:spPr>
      </p:pic>
      <p:sp>
        <p:nvSpPr>
          <p:cNvPr id="2" name="Title 1"/>
          <p:cNvSpPr>
            <a:spLocks noGrp="1"/>
          </p:cNvSpPr>
          <p:nvPr>
            <p:ph type="title"/>
          </p:nvPr>
        </p:nvSpPr>
        <p:spPr/>
        <p:txBody>
          <a:bodyPr>
            <a:normAutofit/>
          </a:bodyPr>
          <a:lstStyle/>
          <a:p>
            <a:r>
              <a:rPr lang="en-GB" sz="2800" dirty="0" smtClean="0"/>
              <a:t>Factors Influencing Change - Research</a:t>
            </a:r>
            <a:endParaRPr lang="en-GB" sz="2800"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039568" y="1737361"/>
            <a:ext cx="4475497" cy="3495675"/>
          </a:xfrm>
          <a:prstGeom prst="rect">
            <a:avLst/>
          </a:prstGeom>
        </p:spPr>
      </p:pic>
      <p:pic>
        <p:nvPicPr>
          <p:cNvPr id="3" name="Picture 2"/>
          <p:cNvPicPr>
            <a:picLocks noChangeAspect="1"/>
          </p:cNvPicPr>
          <p:nvPr/>
        </p:nvPicPr>
        <p:blipFill>
          <a:blip r:embed="rId5"/>
          <a:stretch>
            <a:fillRect/>
          </a:stretch>
        </p:blipFill>
        <p:spPr>
          <a:xfrm>
            <a:off x="1023473" y="1737361"/>
            <a:ext cx="7142774" cy="4574229"/>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584960" y="2533487"/>
            <a:ext cx="6019800" cy="3314700"/>
          </a:xfrm>
          <a:prstGeom prst="rect">
            <a:avLst/>
          </a:prstGeom>
        </p:spPr>
      </p:pic>
    </p:spTree>
    <p:extLst>
      <p:ext uri="{BB962C8B-B14F-4D97-AF65-F5344CB8AC3E}">
        <p14:creationId xmlns:p14="http://schemas.microsoft.com/office/powerpoint/2010/main" val="363675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8262" y="647213"/>
            <a:ext cx="7543800" cy="808100"/>
          </a:xfrm>
        </p:spPr>
        <p:txBody>
          <a:bodyPr>
            <a:normAutofit/>
          </a:bodyPr>
          <a:lstStyle/>
          <a:p>
            <a:r>
              <a:rPr lang="en-GB" sz="2800" dirty="0" smtClean="0"/>
              <a:t>Session Overview</a:t>
            </a:r>
            <a:endParaRPr lang="en-GB" sz="2800" dirty="0"/>
          </a:p>
        </p:txBody>
      </p:sp>
      <p:graphicFrame>
        <p:nvGraphicFramePr>
          <p:cNvPr id="7" name="Tijdelijke aanduiding voor tabel 6"/>
          <p:cNvGraphicFramePr>
            <a:graphicFrameLocks noGrp="1"/>
          </p:cNvGraphicFramePr>
          <p:nvPr>
            <p:ph type="tbl" sz="quarter" idx="4294967295"/>
            <p:extLst/>
          </p:nvPr>
        </p:nvGraphicFramePr>
        <p:xfrm>
          <a:off x="500175" y="1737361"/>
          <a:ext cx="8310110" cy="2614377"/>
        </p:xfrm>
        <a:graphic>
          <a:graphicData uri="http://schemas.openxmlformats.org/drawingml/2006/table">
            <a:tbl>
              <a:tblPr firstRow="1" bandRow="1">
                <a:tableStyleId>{2D5ABB26-0587-4C30-8999-92F81FD0307C}</a:tableStyleId>
              </a:tblPr>
              <a:tblGrid>
                <a:gridCol w="907082"/>
                <a:gridCol w="7403028"/>
              </a:tblGrid>
              <a:tr h="871459">
                <a:tc>
                  <a:txBody>
                    <a:bodyPr/>
                    <a:lstStyle/>
                    <a:p>
                      <a:pPr algn="ctr"/>
                      <a:r>
                        <a:rPr lang="en-US" sz="2000" b="1" dirty="0" smtClean="0">
                          <a:solidFill>
                            <a:schemeClr val="bg1"/>
                          </a:solidFill>
                        </a:rPr>
                        <a:t>1</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dirty="0" smtClean="0"/>
                        <a:t>A</a:t>
                      </a:r>
                      <a:r>
                        <a:rPr lang="en-US" sz="1700" baseline="0" dirty="0" smtClean="0"/>
                        <a:t> Brief History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459">
                <a:tc>
                  <a:txBody>
                    <a:bodyPr/>
                    <a:lstStyle/>
                    <a:p>
                      <a:pPr algn="ctr"/>
                      <a:r>
                        <a:rPr lang="en-US" sz="2000" b="1" dirty="0" smtClean="0">
                          <a:solidFill>
                            <a:schemeClr val="bg1"/>
                          </a:solidFill>
                        </a:rPr>
                        <a:t>2</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r>
                        <a:rPr lang="en-US" sz="1700" dirty="0" smtClean="0"/>
                        <a:t>Factors Influencing the Need for Change</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tr>
              <a:tr h="871459">
                <a:tc>
                  <a:txBody>
                    <a:bodyPr/>
                    <a:lstStyle/>
                    <a:p>
                      <a:pPr algn="ctr"/>
                      <a:r>
                        <a:rPr lang="en-US" sz="2000" b="1" dirty="0" smtClean="0">
                          <a:solidFill>
                            <a:schemeClr val="bg1"/>
                          </a:solidFill>
                        </a:rPr>
                        <a:t>3</a:t>
                      </a:r>
                      <a:endParaRPr lang="en-US" sz="2000" b="1" dirty="0">
                        <a:solidFill>
                          <a:schemeClr val="bg1"/>
                        </a:solidFill>
                      </a:endParaRP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b="1" dirty="0" smtClean="0"/>
                        <a:t>The Future of Performance Management</a:t>
                      </a:r>
                      <a:endParaRPr lang="en-US" sz="1700" b="1" dirty="0"/>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tr>
            </a:tbl>
          </a:graphicData>
        </a:graphic>
      </p:graphicFrame>
    </p:spTree>
    <p:extLst>
      <p:ext uri="{BB962C8B-B14F-4D97-AF65-F5344CB8AC3E}">
        <p14:creationId xmlns:p14="http://schemas.microsoft.com/office/powerpoint/2010/main" val="2424047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ouble Brace 1"/>
          <p:cNvSpPr/>
          <p:nvPr/>
        </p:nvSpPr>
        <p:spPr>
          <a:xfrm>
            <a:off x="4172755" y="1532585"/>
            <a:ext cx="412123" cy="4507606"/>
          </a:xfrm>
          <a:prstGeom prst="bracePair">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solidFill>
                <a:prstClr val="black"/>
              </a:solidFill>
            </a:endParaRPr>
          </a:p>
        </p:txBody>
      </p:sp>
      <p:sp>
        <p:nvSpPr>
          <p:cNvPr id="6" name="Titel 5"/>
          <p:cNvSpPr>
            <a:spLocks noGrp="1"/>
          </p:cNvSpPr>
          <p:nvPr>
            <p:ph type="title" idx="4294967295"/>
          </p:nvPr>
        </p:nvSpPr>
        <p:spPr>
          <a:xfrm>
            <a:off x="352924" y="377825"/>
            <a:ext cx="7886700" cy="574675"/>
          </a:xfrm>
        </p:spPr>
        <p:txBody>
          <a:bodyPr>
            <a:noAutofit/>
          </a:bodyPr>
          <a:lstStyle/>
          <a:p>
            <a:r>
              <a:rPr lang="en-US" sz="2800" dirty="0" smtClean="0"/>
              <a:t>The Future of Performance Management</a:t>
            </a:r>
            <a:endParaRPr lang="en-US" sz="2800" dirty="0"/>
          </a:p>
        </p:txBody>
      </p:sp>
      <p:graphicFrame>
        <p:nvGraphicFramePr>
          <p:cNvPr id="9" name="Tijdelijke aanduiding voor tabel 15"/>
          <p:cNvGraphicFramePr>
            <a:graphicFrameLocks noGrp="1"/>
          </p:cNvGraphicFramePr>
          <p:nvPr>
            <p:ph type="tbl" sz="quarter" idx="4294967295"/>
            <p:extLst/>
          </p:nvPr>
        </p:nvGraphicFramePr>
        <p:xfrm>
          <a:off x="231822" y="1443038"/>
          <a:ext cx="4049712" cy="4751656"/>
        </p:xfrm>
        <a:graphic>
          <a:graphicData uri="http://schemas.openxmlformats.org/drawingml/2006/table">
            <a:tbl>
              <a:tblPr firstRow="1" bandRow="1">
                <a:tableStyleId>{5C22544A-7EE6-4342-B048-85BDC9FD1C3A}</a:tableStyleId>
              </a:tblPr>
              <a:tblGrid>
                <a:gridCol w="4049712"/>
              </a:tblGrid>
              <a:tr h="678808">
                <a:tc>
                  <a:txBody>
                    <a:bodyPr/>
                    <a:lstStyle/>
                    <a:p>
                      <a:pPr marL="0" marR="0" lvl="0" indent="0" algn="ctr" defTabSz="914400" rtl="0" eaLnBrk="1" fontAlgn="base" latinLnBrk="0" hangingPunct="1">
                        <a:lnSpc>
                          <a:spcPct val="90000"/>
                        </a:lnSpc>
                        <a:spcBef>
                          <a:spcPct val="60000"/>
                        </a:spcBef>
                        <a:spcAft>
                          <a:spcPct val="0"/>
                        </a:spcAft>
                        <a:buClr>
                          <a:schemeClr val="accent2"/>
                        </a:buClr>
                        <a:buSzTx/>
                        <a:buFont typeface="Wingdings" pitchFamily="2" charset="2"/>
                        <a:buNone/>
                        <a:tabLst/>
                      </a:pPr>
                      <a:r>
                        <a:rPr kumimoji="0" lang="en-GB" sz="1400" b="1" i="0" u="none" strike="noStrike" cap="none" normalizeH="0" baseline="0" dirty="0" smtClean="0">
                          <a:ln>
                            <a:noFill/>
                          </a:ln>
                          <a:solidFill>
                            <a:srgbClr val="FFFFFF"/>
                          </a:solidFill>
                          <a:effectLst/>
                          <a:latin typeface="Arial" charset="0"/>
                          <a:cs typeface="Arial" charset="0"/>
                        </a:rPr>
                        <a:t>Top-Down Annual Performance Process</a:t>
                      </a:r>
                    </a:p>
                  </a:txBody>
                  <a:tcPr marL="106104" marR="106104" marT="0" marB="0" anchor="ctr" horzOverflow="overflow">
                    <a:lnL w="12700" cmpd="sng">
                      <a:noFill/>
                    </a:lnL>
                    <a:lnR w="12700" cap="flat" cmpd="sng" algn="ctr">
                      <a:noFill/>
                      <a:prstDash val="solid"/>
                      <a:round/>
                      <a:headEnd type="none" w="med" len="med"/>
                      <a:tailEnd type="none" w="med" len="med"/>
                    </a:lnR>
                    <a:lnT w="12700" cmpd="sng">
                      <a:noFill/>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1"/>
                    </a:solidFill>
                  </a:tcPr>
                </a:tc>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GB" sz="1400" b="0" i="0" u="none" strike="noStrike" cap="none" normalizeH="0" baseline="0" dirty="0" smtClean="0">
                          <a:ln>
                            <a:noFill/>
                          </a:ln>
                          <a:solidFill>
                            <a:schemeClr val="tx1"/>
                          </a:solidFill>
                          <a:effectLst/>
                          <a:latin typeface="Arial" charset="0"/>
                          <a:cs typeface="Arial" charset="0"/>
                        </a:rPr>
                        <a:t>Top-Down Approach</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cap="none" normalizeH="0" baseline="0" dirty="0" smtClean="0">
                          <a:ln>
                            <a:noFill/>
                          </a:ln>
                          <a:solidFill>
                            <a:schemeClr val="tx1"/>
                          </a:solidFill>
                          <a:effectLst/>
                          <a:latin typeface="Arial" charset="0"/>
                          <a:cs typeface="Arial" charset="0"/>
                        </a:rPr>
                        <a:t>Cascading Goals</a:t>
                      </a:r>
                      <a:endParaRPr kumimoji="0" lang="en-GB" sz="1400" b="0" i="0" u="none" strike="noStrike" cap="none" normalizeH="0" baseline="0" dirty="0" smtClean="0">
                        <a:ln>
                          <a:noFill/>
                        </a:ln>
                        <a:solidFill>
                          <a:schemeClr val="tx1"/>
                        </a:solidFill>
                        <a:effectLst/>
                        <a:latin typeface="Arial" charset="0"/>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Annual Event</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Big Bureaucracy Involved</a:t>
                      </a:r>
                      <a:endParaRPr kumimoji="0" lang="en-GB" sz="1400" b="0" i="0" u="none" strike="noStrike" kern="1200" cap="none"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Lots of Forms and </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Automation Needed</a:t>
                      </a:r>
                      <a:endParaRPr kumimoji="0" lang="en-GB" sz="1400" b="0" i="0" u="none" strike="noStrike" kern="1200" cap="none"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Focused on Rating and </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Forced Ranking</a:t>
                      </a:r>
                      <a:endParaRPr kumimoji="0" lang="en-GB" sz="1400" b="0" i="0" u="none" strike="noStrike" kern="1200" cap="none"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Compensation Tied</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Directly to Rating</a:t>
                      </a:r>
                      <a:endParaRPr kumimoji="0" lang="en-GB" sz="1400" b="0" i="0" u="none" strike="noStrike" kern="1200" cap="none"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HR-Driven and HR Centric</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normalizeH="0" baseline="0" dirty="0" smtClean="0">
                          <a:ln>
                            <a:noFill/>
                          </a:ln>
                          <a:solidFill>
                            <a:schemeClr val="tx1"/>
                          </a:solidFill>
                          <a:effectLst/>
                          <a:latin typeface="Arial" charset="0"/>
                          <a:ea typeface="+mn-ea"/>
                          <a:cs typeface="Arial" charset="0"/>
                        </a:rPr>
                        <a:t>Process</a:t>
                      </a:r>
                      <a:endParaRPr kumimoji="0" lang="en-GB" sz="1400" b="0" i="0" u="none" strike="noStrike" kern="1200" cap="none"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r>
            </a:tbl>
          </a:graphicData>
        </a:graphic>
      </p:graphicFrame>
      <p:graphicFrame>
        <p:nvGraphicFramePr>
          <p:cNvPr id="11" name="Tijdelijke aanduiding voor tabel 15"/>
          <p:cNvGraphicFramePr>
            <a:graphicFrameLocks noGrp="1"/>
          </p:cNvGraphicFramePr>
          <p:nvPr>
            <p:ph type="tbl" sz="quarter" idx="4294967295"/>
            <p:extLst/>
          </p:nvPr>
        </p:nvGraphicFramePr>
        <p:xfrm>
          <a:off x="4875345" y="1443038"/>
          <a:ext cx="4049712" cy="4751656"/>
        </p:xfrm>
        <a:graphic>
          <a:graphicData uri="http://schemas.openxmlformats.org/drawingml/2006/table">
            <a:tbl>
              <a:tblPr firstRow="1" bandRow="1">
                <a:tableStyleId>{5C22544A-7EE6-4342-B048-85BDC9FD1C3A}</a:tableStyleId>
              </a:tblPr>
              <a:tblGrid>
                <a:gridCol w="4049712"/>
              </a:tblGrid>
              <a:tr h="678808">
                <a:tc>
                  <a:txBody>
                    <a:bodyPr/>
                    <a:lstStyle/>
                    <a:p>
                      <a:pPr marL="0" marR="0" lvl="0" indent="0" algn="ctr" defTabSz="914400" rtl="0" eaLnBrk="1" fontAlgn="base" latinLnBrk="0" hangingPunct="1">
                        <a:lnSpc>
                          <a:spcPct val="90000"/>
                        </a:lnSpc>
                        <a:spcBef>
                          <a:spcPct val="60000"/>
                        </a:spcBef>
                        <a:spcAft>
                          <a:spcPct val="0"/>
                        </a:spcAft>
                        <a:buClr>
                          <a:schemeClr val="accent2"/>
                        </a:buClr>
                        <a:buSzTx/>
                        <a:buFont typeface="Wingdings" pitchFamily="2" charset="2"/>
                        <a:buNone/>
                        <a:tabLst/>
                      </a:pPr>
                      <a:r>
                        <a:rPr kumimoji="0" lang="en-GB" sz="1400" b="1" i="0" u="none" strike="noStrike" cap="none" normalizeH="0" baseline="0" dirty="0" smtClean="0">
                          <a:ln>
                            <a:noFill/>
                          </a:ln>
                          <a:solidFill>
                            <a:srgbClr val="FFFFFF"/>
                          </a:solidFill>
                          <a:effectLst/>
                          <a:latin typeface="Arial" charset="0"/>
                          <a:cs typeface="Arial" charset="0"/>
                        </a:rPr>
                        <a:t>Continuous Management &amp; Feedback</a:t>
                      </a:r>
                    </a:p>
                  </a:txBody>
                  <a:tcPr marL="106104" marR="106104" marT="0" marB="0" anchor="ctr" horzOverflow="overflow">
                    <a:lnL w="12700" cmpd="sng">
                      <a:noFill/>
                    </a:lnL>
                    <a:lnR w="12700" cap="flat" cmpd="sng" algn="ctr">
                      <a:no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solidFill>
                  </a:tcPr>
                </a:tc>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Team-Centric</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Aligned but Local Goals</a:t>
                      </a:r>
                      <a:endParaRPr kumimoji="0" lang="en-GB" sz="1400" b="0" i="0" u="none" strike="noStrike" kern="1200" cap="none" spc="0"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Ongoing</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Weekly/Monthly Check-ins</a:t>
                      </a:r>
                      <a:endParaRPr kumimoji="0" lang="en-GB" sz="1400" b="0" i="0" u="none" strike="noStrike" kern="1200" cap="none" spc="0"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Simple Tools, Agile,</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Mobile, Easy to Use</a:t>
                      </a:r>
                      <a:endParaRPr kumimoji="0" lang="en-GB" sz="1400" b="0" i="0" u="none" strike="noStrike" kern="1200" cap="none" spc="0"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Focused on Continuous</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Development, No Ranking</a:t>
                      </a:r>
                      <a:endParaRPr kumimoji="0" lang="en-GB" sz="1400" b="0" i="0" u="none" strike="noStrike" kern="1200" cap="none" spc="0"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Compensation Based on</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Many Factors</a:t>
                      </a:r>
                      <a:endParaRPr kumimoji="0" lang="en-GB" sz="1400" b="0" i="0" u="none" strike="noStrike" kern="1200" cap="none" spc="0"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r>
              <a:tr h="67880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Management-Driven</a:t>
                      </a: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1400" b="0" i="0" u="none" strike="noStrike" kern="1200" cap="none" spc="0" normalizeH="0" baseline="0" dirty="0" smtClean="0">
                          <a:ln>
                            <a:noFill/>
                          </a:ln>
                          <a:solidFill>
                            <a:schemeClr val="tx1"/>
                          </a:solidFill>
                          <a:effectLst/>
                          <a:latin typeface="Arial" charset="0"/>
                          <a:ea typeface="+mn-ea"/>
                          <a:cs typeface="Arial" charset="0"/>
                        </a:rPr>
                        <a:t>Driver of Culture</a:t>
                      </a:r>
                      <a:endParaRPr kumimoji="0" lang="en-GB" sz="1400" b="0" i="0" u="none" strike="noStrike" kern="1200" cap="none" spc="0" normalizeH="0" baseline="0" dirty="0" smtClean="0">
                        <a:ln>
                          <a:noFill/>
                        </a:ln>
                        <a:solidFill>
                          <a:schemeClr val="tx1"/>
                        </a:solidFill>
                        <a:effectLst/>
                        <a:latin typeface="Arial" charset="0"/>
                        <a:ea typeface="+mn-ea"/>
                        <a:cs typeface="Arial" charset="0"/>
                      </a:endParaRPr>
                    </a:p>
                  </a:txBody>
                  <a:tcPr marL="106104" marR="106104" marT="0" marB="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3">
                        <a:lumMod val="20000"/>
                        <a:lumOff val="80000"/>
                      </a:schemeClr>
                    </a:solidFill>
                  </a:tcPr>
                </a:tc>
              </a:tr>
            </a:tbl>
          </a:graphicData>
        </a:graphic>
      </p:graphicFrame>
      <p:sp>
        <p:nvSpPr>
          <p:cNvPr id="3" name="TextBox 2"/>
          <p:cNvSpPr txBox="1"/>
          <p:nvPr/>
        </p:nvSpPr>
        <p:spPr>
          <a:xfrm>
            <a:off x="425003" y="953040"/>
            <a:ext cx="5164428" cy="369332"/>
          </a:xfrm>
          <a:prstGeom prst="rect">
            <a:avLst/>
          </a:prstGeom>
          <a:noFill/>
        </p:spPr>
        <p:txBody>
          <a:bodyPr wrap="square" rtlCol="0">
            <a:spAutoFit/>
          </a:bodyPr>
          <a:lstStyle/>
          <a:p>
            <a:r>
              <a:rPr lang="en-US" dirty="0" smtClean="0">
                <a:solidFill>
                  <a:prstClr val="black"/>
                </a:solidFill>
              </a:rPr>
              <a:t>How Performance Management is Changing</a:t>
            </a:r>
            <a:endParaRPr lang="en-GB" dirty="0">
              <a:solidFill>
                <a:prstClr val="black"/>
              </a:solidFill>
            </a:endParaRPr>
          </a:p>
        </p:txBody>
      </p:sp>
    </p:spTree>
    <p:extLst>
      <p:ext uri="{BB962C8B-B14F-4D97-AF65-F5344CB8AC3E}">
        <p14:creationId xmlns:p14="http://schemas.microsoft.com/office/powerpoint/2010/main" val="170281476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pic>
        <p:nvPicPr>
          <p:cNvPr id="3" name="Picture 2"/>
          <p:cNvPicPr>
            <a:picLocks noChangeAspect="1"/>
          </p:cNvPicPr>
          <p:nvPr/>
        </p:nvPicPr>
        <p:blipFill>
          <a:blip r:embed="rId3"/>
          <a:stretch>
            <a:fillRect/>
          </a:stretch>
        </p:blipFill>
        <p:spPr>
          <a:xfrm>
            <a:off x="822960" y="1817571"/>
            <a:ext cx="6200775" cy="3943350"/>
          </a:xfrm>
          <a:prstGeom prst="rect">
            <a:avLst/>
          </a:prstGeom>
        </p:spPr>
      </p:pic>
      <p:sp>
        <p:nvSpPr>
          <p:cNvPr id="4" name="Oval 3"/>
          <p:cNvSpPr/>
          <p:nvPr/>
        </p:nvSpPr>
        <p:spPr>
          <a:xfrm>
            <a:off x="4170948" y="1737361"/>
            <a:ext cx="2852788" cy="431051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prstClr val="white"/>
              </a:solidFill>
            </a:endParaRPr>
          </a:p>
        </p:txBody>
      </p:sp>
      <p:sp>
        <p:nvSpPr>
          <p:cNvPr id="5" name="Rectangle 4"/>
          <p:cNvSpPr/>
          <p:nvPr/>
        </p:nvSpPr>
        <p:spPr>
          <a:xfrm>
            <a:off x="6858366" y="2530959"/>
            <a:ext cx="2285634" cy="978729"/>
          </a:xfrm>
          <a:prstGeom prst="rect">
            <a:avLst/>
          </a:prstGeom>
        </p:spPr>
        <p:txBody>
          <a:bodyPr wrap="square">
            <a:spAutoFit/>
          </a:bodyPr>
          <a:lstStyle/>
          <a:p>
            <a:pPr algn="ctr" fontAlgn="base">
              <a:spcBef>
                <a:spcPct val="20000"/>
              </a:spcBef>
              <a:spcAft>
                <a:spcPct val="0"/>
              </a:spcAft>
              <a:buClr>
                <a:srgbClr val="DB8631"/>
              </a:buClr>
            </a:pPr>
            <a:r>
              <a:rPr lang="en-US" dirty="0">
                <a:solidFill>
                  <a:prstClr val="black"/>
                </a:solidFill>
                <a:latin typeface="Arial" charset="0"/>
                <a:cs typeface="Arial" charset="0"/>
              </a:rPr>
              <a:t>Team-Centric</a:t>
            </a:r>
          </a:p>
          <a:p>
            <a:pPr algn="ctr" fontAlgn="base">
              <a:spcBef>
                <a:spcPct val="20000"/>
              </a:spcBef>
              <a:spcAft>
                <a:spcPct val="0"/>
              </a:spcAft>
              <a:buClr>
                <a:srgbClr val="DB8631"/>
              </a:buClr>
            </a:pPr>
            <a:r>
              <a:rPr lang="en-US" dirty="0">
                <a:solidFill>
                  <a:prstClr val="black"/>
                </a:solidFill>
                <a:latin typeface="Arial" charset="0"/>
                <a:cs typeface="Arial" charset="0"/>
              </a:rPr>
              <a:t>Aligned but Local Goals</a:t>
            </a:r>
            <a:endParaRPr lang="en-GB" dirty="0">
              <a:solidFill>
                <a:prstClr val="black"/>
              </a:solidFill>
              <a:latin typeface="Arial" charset="0"/>
              <a:cs typeface="Arial" charset="0"/>
            </a:endParaRPr>
          </a:p>
        </p:txBody>
      </p:sp>
    </p:spTree>
    <p:extLst>
      <p:ext uri="{BB962C8B-B14F-4D97-AF65-F5344CB8AC3E}">
        <p14:creationId xmlns:p14="http://schemas.microsoft.com/office/powerpoint/2010/main" val="2842206186"/>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pic>
        <p:nvPicPr>
          <p:cNvPr id="6" name="Picture 5"/>
          <p:cNvPicPr>
            <a:picLocks noChangeAspect="1"/>
          </p:cNvPicPr>
          <p:nvPr/>
        </p:nvPicPr>
        <p:blipFill>
          <a:blip r:embed="rId3"/>
          <a:stretch>
            <a:fillRect/>
          </a:stretch>
        </p:blipFill>
        <p:spPr>
          <a:xfrm>
            <a:off x="919212" y="1785487"/>
            <a:ext cx="3877377" cy="2417544"/>
          </a:xfrm>
          <a:prstGeom prst="rect">
            <a:avLst/>
          </a:prstGeom>
        </p:spPr>
      </p:pic>
      <p:sp>
        <p:nvSpPr>
          <p:cNvPr id="7" name="TextBox 6"/>
          <p:cNvSpPr txBox="1"/>
          <p:nvPr/>
        </p:nvSpPr>
        <p:spPr>
          <a:xfrm>
            <a:off x="919212" y="4471569"/>
            <a:ext cx="3620704" cy="1477328"/>
          </a:xfrm>
          <a:prstGeom prst="rect">
            <a:avLst/>
          </a:prstGeom>
          <a:noFill/>
        </p:spPr>
        <p:txBody>
          <a:bodyPr wrap="square" rtlCol="0">
            <a:spAutoFit/>
          </a:bodyPr>
          <a:lstStyle/>
          <a:p>
            <a:r>
              <a:rPr lang="en-GB" dirty="0" smtClean="0">
                <a:solidFill>
                  <a:prstClr val="black"/>
                </a:solidFill>
              </a:rPr>
              <a:t>Organisations that have employees review their goals quarterly or even more frequently were 3.5 times more likely to score in the top quartile of business performance</a:t>
            </a:r>
            <a:endParaRPr lang="en-GB" dirty="0">
              <a:solidFill>
                <a:prstClr val="black"/>
              </a:solidFill>
            </a:endParaRPr>
          </a:p>
        </p:txBody>
      </p:sp>
      <p:sp>
        <p:nvSpPr>
          <p:cNvPr id="9" name="Vertical Text Placeholder 7"/>
          <p:cNvSpPr txBox="1">
            <a:spLocks/>
          </p:cNvSpPr>
          <p:nvPr/>
        </p:nvSpPr>
        <p:spPr>
          <a:xfrm>
            <a:off x="4888547" y="1833900"/>
            <a:ext cx="4043375" cy="369741"/>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smtClean="0">
                <a:solidFill>
                  <a:prstClr val="white"/>
                </a:solidFill>
              </a:rPr>
              <a:t>Ongoing Review</a:t>
            </a:r>
            <a:endParaRPr lang="en-GB" dirty="0">
              <a:solidFill>
                <a:prstClr val="white"/>
              </a:solidFill>
            </a:endParaRPr>
          </a:p>
        </p:txBody>
      </p:sp>
      <p:sp>
        <p:nvSpPr>
          <p:cNvPr id="10" name="Vertical Text Placeholder 9"/>
          <p:cNvSpPr txBox="1">
            <a:spLocks/>
          </p:cNvSpPr>
          <p:nvPr/>
        </p:nvSpPr>
        <p:spPr>
          <a:xfrm>
            <a:off x="4888547" y="2212314"/>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smtClean="0">
                <a:solidFill>
                  <a:prstClr val="black">
                    <a:lumMod val="75000"/>
                    <a:lumOff val="25000"/>
                  </a:prstClr>
                </a:solidFill>
              </a:rPr>
              <a:t> Regular Check-ins</a:t>
            </a:r>
            <a:endParaRPr lang="en-GB" dirty="0">
              <a:solidFill>
                <a:prstClr val="black">
                  <a:lumMod val="75000"/>
                  <a:lumOff val="25000"/>
                </a:prstClr>
              </a:solidFill>
            </a:endParaRPr>
          </a:p>
          <a:p>
            <a:pPr>
              <a:buClr>
                <a:srgbClr val="9DBFBE"/>
              </a:buClr>
              <a:buFont typeface="Wingdings" panose="05000000000000000000" pitchFamily="2" charset="2"/>
              <a:buChar char="§"/>
            </a:pPr>
            <a:r>
              <a:rPr lang="en-GB" dirty="0" smtClean="0">
                <a:solidFill>
                  <a:prstClr val="black">
                    <a:lumMod val="75000"/>
                    <a:lumOff val="25000"/>
                  </a:prstClr>
                </a:solidFill>
              </a:rPr>
              <a:t> More regular formal discussions</a:t>
            </a:r>
          </a:p>
          <a:p>
            <a:pPr>
              <a:buClr>
                <a:srgbClr val="9DBFBE"/>
              </a:buClr>
              <a:buFont typeface="Wingdings" panose="05000000000000000000" pitchFamily="2" charset="2"/>
              <a:buChar char="§"/>
            </a:pPr>
            <a:r>
              <a:rPr lang="en-GB" dirty="0">
                <a:solidFill>
                  <a:prstClr val="black">
                    <a:lumMod val="75000"/>
                    <a:lumOff val="25000"/>
                  </a:prstClr>
                </a:solidFill>
              </a:rPr>
              <a:t> </a:t>
            </a:r>
            <a:r>
              <a:rPr lang="en-GB" dirty="0" smtClean="0">
                <a:solidFill>
                  <a:prstClr val="black">
                    <a:lumMod val="75000"/>
                    <a:lumOff val="25000"/>
                  </a:prstClr>
                </a:solidFill>
              </a:rPr>
              <a:t>Ensure goal alignment and make adjustments when appropriate</a:t>
            </a:r>
          </a:p>
          <a:p>
            <a:pPr>
              <a:buClr>
                <a:srgbClr val="9DBFBE"/>
              </a:buClr>
              <a:buFont typeface="Wingdings" panose="05000000000000000000" pitchFamily="2" charset="2"/>
              <a:buChar char="§"/>
            </a:pPr>
            <a:r>
              <a:rPr lang="en-GB" dirty="0">
                <a:solidFill>
                  <a:prstClr val="black">
                    <a:lumMod val="75000"/>
                    <a:lumOff val="25000"/>
                  </a:prstClr>
                </a:solidFill>
              </a:rPr>
              <a:t> </a:t>
            </a:r>
            <a:r>
              <a:rPr lang="en-GB" dirty="0" smtClean="0">
                <a:solidFill>
                  <a:prstClr val="black">
                    <a:lumMod val="75000"/>
                    <a:lumOff val="25000"/>
                  </a:prstClr>
                </a:solidFill>
              </a:rPr>
              <a:t>Two way development discussion</a:t>
            </a:r>
          </a:p>
        </p:txBody>
      </p:sp>
    </p:spTree>
    <p:extLst>
      <p:ext uri="{BB962C8B-B14F-4D97-AF65-F5344CB8AC3E}">
        <p14:creationId xmlns:p14="http://schemas.microsoft.com/office/powerpoint/2010/main" val="243621712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pic>
        <p:nvPicPr>
          <p:cNvPr id="3" name="Picture 2"/>
          <p:cNvPicPr>
            <a:picLocks noChangeAspect="1"/>
          </p:cNvPicPr>
          <p:nvPr/>
        </p:nvPicPr>
        <p:blipFill>
          <a:blip r:embed="rId3"/>
          <a:stretch>
            <a:fillRect/>
          </a:stretch>
        </p:blipFill>
        <p:spPr>
          <a:xfrm>
            <a:off x="972051" y="1892466"/>
            <a:ext cx="3728285" cy="2906301"/>
          </a:xfrm>
          <a:prstGeom prst="rect">
            <a:avLst/>
          </a:prstGeom>
        </p:spPr>
      </p:pic>
      <p:sp>
        <p:nvSpPr>
          <p:cNvPr id="4" name="TextBox 3"/>
          <p:cNvSpPr txBox="1"/>
          <p:nvPr/>
        </p:nvSpPr>
        <p:spPr>
          <a:xfrm>
            <a:off x="4892842" y="2438400"/>
            <a:ext cx="3473918" cy="2862322"/>
          </a:xfrm>
          <a:prstGeom prst="rect">
            <a:avLst/>
          </a:prstGeom>
          <a:noFill/>
        </p:spPr>
        <p:txBody>
          <a:bodyPr wrap="square" rtlCol="0">
            <a:spAutoFit/>
          </a:bodyPr>
          <a:lstStyle/>
          <a:p>
            <a:pPr marL="285750" indent="-285750">
              <a:buFont typeface="Wingdings" panose="05000000000000000000" pitchFamily="2" charset="2"/>
              <a:buChar char="§"/>
            </a:pPr>
            <a:r>
              <a:rPr lang="en-GB" sz="2000" dirty="0" smtClean="0">
                <a:solidFill>
                  <a:prstClr val="black"/>
                </a:solidFill>
              </a:rPr>
              <a:t>Large software houses are playing catch up.</a:t>
            </a:r>
          </a:p>
          <a:p>
            <a:pPr marL="285750" indent="-285750">
              <a:buFont typeface="Wingdings" panose="05000000000000000000" pitchFamily="2" charset="2"/>
              <a:buChar char="§"/>
            </a:pPr>
            <a:r>
              <a:rPr lang="en-GB" sz="2000" dirty="0" smtClean="0">
                <a:solidFill>
                  <a:prstClr val="black"/>
                </a:solidFill>
              </a:rPr>
              <a:t>Pioneers such as Adobe, Cisco and GE are building their own tools, whilst new vendors start to address this market.</a:t>
            </a:r>
          </a:p>
          <a:p>
            <a:pPr marL="285750" indent="-285750">
              <a:buFont typeface="Wingdings" panose="05000000000000000000" pitchFamily="2" charset="2"/>
              <a:buChar char="§"/>
            </a:pPr>
            <a:r>
              <a:rPr lang="en-GB" sz="2000" dirty="0" smtClean="0">
                <a:solidFill>
                  <a:prstClr val="black"/>
                </a:solidFill>
              </a:rPr>
              <a:t>Eliminate steps and simplify</a:t>
            </a:r>
          </a:p>
          <a:p>
            <a:pPr marL="285750" indent="-285750">
              <a:buFont typeface="Wingdings" panose="05000000000000000000" pitchFamily="2" charset="2"/>
              <a:buChar char="§"/>
            </a:pPr>
            <a:endParaRPr lang="en-GB" sz="2000" dirty="0">
              <a:solidFill>
                <a:prstClr val="black"/>
              </a:solidFill>
            </a:endParaRPr>
          </a:p>
        </p:txBody>
      </p:sp>
      <p:sp>
        <p:nvSpPr>
          <p:cNvPr id="5" name="Rectangle 4"/>
          <p:cNvSpPr/>
          <p:nvPr/>
        </p:nvSpPr>
        <p:spPr>
          <a:xfrm>
            <a:off x="4892842" y="1892466"/>
            <a:ext cx="3473918" cy="4175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smtClean="0">
                <a:solidFill>
                  <a:prstClr val="white"/>
                </a:solidFill>
              </a:rPr>
              <a:t>Simple Tools</a:t>
            </a:r>
            <a:endParaRPr lang="en-GB" dirty="0">
              <a:solidFill>
                <a:prstClr val="white"/>
              </a:solidFill>
            </a:endParaRPr>
          </a:p>
        </p:txBody>
      </p:sp>
    </p:spTree>
    <p:extLst>
      <p:ext uri="{BB962C8B-B14F-4D97-AF65-F5344CB8AC3E}">
        <p14:creationId xmlns:p14="http://schemas.microsoft.com/office/powerpoint/2010/main" val="167212981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pic>
        <p:nvPicPr>
          <p:cNvPr id="3" name="Picture 2"/>
          <p:cNvPicPr>
            <a:picLocks noChangeAspect="1"/>
          </p:cNvPicPr>
          <p:nvPr/>
        </p:nvPicPr>
        <p:blipFill>
          <a:blip r:embed="rId3"/>
          <a:stretch>
            <a:fillRect/>
          </a:stretch>
        </p:blipFill>
        <p:spPr>
          <a:xfrm>
            <a:off x="822959" y="1852612"/>
            <a:ext cx="3015797" cy="3826293"/>
          </a:xfrm>
          <a:prstGeom prst="rect">
            <a:avLst/>
          </a:prstGeom>
        </p:spPr>
      </p:pic>
      <p:sp>
        <p:nvSpPr>
          <p:cNvPr id="4" name="Vertical Text Placeholder 7"/>
          <p:cNvSpPr txBox="1">
            <a:spLocks/>
          </p:cNvSpPr>
          <p:nvPr/>
        </p:nvSpPr>
        <p:spPr>
          <a:xfrm>
            <a:off x="4323385" y="1852612"/>
            <a:ext cx="4043375" cy="369741"/>
          </a:xfrm>
          <a:prstGeom prst="rect">
            <a:avLst/>
          </a:prstGeom>
          <a:solidFill>
            <a:schemeClr val="accent3"/>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smtClean="0">
                <a:solidFill>
                  <a:prstClr val="white"/>
                </a:solidFill>
              </a:rPr>
              <a:t>Continuous Development</a:t>
            </a:r>
            <a:endParaRPr lang="en-GB" dirty="0">
              <a:solidFill>
                <a:prstClr val="white"/>
              </a:solidFill>
            </a:endParaRPr>
          </a:p>
        </p:txBody>
      </p:sp>
      <p:sp>
        <p:nvSpPr>
          <p:cNvPr id="5" name="Vertical Text Placeholder 9"/>
          <p:cNvSpPr txBox="1">
            <a:spLocks/>
          </p:cNvSpPr>
          <p:nvPr/>
        </p:nvSpPr>
        <p:spPr>
          <a:xfrm>
            <a:off x="4323385" y="2231026"/>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smtClean="0">
                <a:solidFill>
                  <a:prstClr val="black">
                    <a:lumMod val="75000"/>
                    <a:lumOff val="25000"/>
                  </a:prstClr>
                </a:solidFill>
              </a:rPr>
              <a:t> Development Plans</a:t>
            </a:r>
          </a:p>
          <a:p>
            <a:pPr>
              <a:buClr>
                <a:srgbClr val="9DBFBE"/>
              </a:buClr>
              <a:buFont typeface="Wingdings" panose="05000000000000000000" pitchFamily="2" charset="2"/>
              <a:buChar char="§"/>
            </a:pPr>
            <a:r>
              <a:rPr lang="en-GB" dirty="0">
                <a:solidFill>
                  <a:prstClr val="black">
                    <a:lumMod val="75000"/>
                    <a:lumOff val="25000"/>
                  </a:prstClr>
                </a:solidFill>
              </a:rPr>
              <a:t> </a:t>
            </a:r>
            <a:r>
              <a:rPr lang="en-GB" dirty="0" smtClean="0">
                <a:solidFill>
                  <a:prstClr val="black">
                    <a:lumMod val="75000"/>
                    <a:lumOff val="25000"/>
                  </a:prstClr>
                </a:solidFill>
              </a:rPr>
              <a:t>Mentors – 60% of millennials see this as a key development tool</a:t>
            </a:r>
          </a:p>
          <a:p>
            <a:pPr>
              <a:buClr>
                <a:srgbClr val="9DBFBE"/>
              </a:buClr>
              <a:buFont typeface="Wingdings" panose="05000000000000000000" pitchFamily="2" charset="2"/>
              <a:buChar char="§"/>
            </a:pPr>
            <a:r>
              <a:rPr lang="en-GB" dirty="0" smtClean="0">
                <a:solidFill>
                  <a:prstClr val="black">
                    <a:lumMod val="75000"/>
                    <a:lumOff val="25000"/>
                  </a:prstClr>
                </a:solidFill>
              </a:rPr>
              <a:t> # 1 Coaching – development process most highly correlated with performance impact (High Impact Talent Management, Bersin &amp; Associates 2007) </a:t>
            </a:r>
          </a:p>
        </p:txBody>
      </p:sp>
    </p:spTree>
    <p:extLst>
      <p:ext uri="{BB962C8B-B14F-4D97-AF65-F5344CB8AC3E}">
        <p14:creationId xmlns:p14="http://schemas.microsoft.com/office/powerpoint/2010/main" val="131486779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pic>
        <p:nvPicPr>
          <p:cNvPr id="3" name="Picture 2"/>
          <p:cNvPicPr>
            <a:picLocks noChangeAspect="1"/>
          </p:cNvPicPr>
          <p:nvPr/>
        </p:nvPicPr>
        <p:blipFill rotWithShape="1">
          <a:blip r:embed="rId3"/>
          <a:srcRect b="7264"/>
          <a:stretch/>
        </p:blipFill>
        <p:spPr>
          <a:xfrm>
            <a:off x="855044" y="1848352"/>
            <a:ext cx="3372089" cy="3477628"/>
          </a:xfrm>
          <a:prstGeom prst="rect">
            <a:avLst/>
          </a:prstGeom>
        </p:spPr>
      </p:pic>
      <p:sp>
        <p:nvSpPr>
          <p:cNvPr id="4" name="Vertical Text Placeholder 7"/>
          <p:cNvSpPr txBox="1">
            <a:spLocks/>
          </p:cNvSpPr>
          <p:nvPr/>
        </p:nvSpPr>
        <p:spPr>
          <a:xfrm>
            <a:off x="4323385" y="1852612"/>
            <a:ext cx="4043375" cy="369741"/>
          </a:xfrm>
          <a:prstGeom prst="rect">
            <a:avLst/>
          </a:prstGeom>
          <a:solidFill>
            <a:schemeClr val="accent3"/>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smtClean="0">
                <a:solidFill>
                  <a:prstClr val="white"/>
                </a:solidFill>
              </a:rPr>
              <a:t>Compensation &amp; Reward</a:t>
            </a:r>
            <a:endParaRPr lang="en-GB" dirty="0">
              <a:solidFill>
                <a:prstClr val="white"/>
              </a:solidFill>
            </a:endParaRPr>
          </a:p>
        </p:txBody>
      </p:sp>
      <p:sp>
        <p:nvSpPr>
          <p:cNvPr id="5" name="Vertical Text Placeholder 9"/>
          <p:cNvSpPr txBox="1">
            <a:spLocks/>
          </p:cNvSpPr>
          <p:nvPr/>
        </p:nvSpPr>
        <p:spPr>
          <a:xfrm>
            <a:off x="4323385" y="2231026"/>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smtClean="0">
                <a:solidFill>
                  <a:prstClr val="black">
                    <a:lumMod val="75000"/>
                    <a:lumOff val="25000"/>
                  </a:prstClr>
                </a:solidFill>
              </a:rPr>
              <a:t> Go beyond the performance rating. Ask:</a:t>
            </a:r>
          </a:p>
          <a:p>
            <a:pPr lvl="1">
              <a:buClr>
                <a:srgbClr val="9DBFBE"/>
              </a:buClr>
              <a:buFont typeface="Wingdings" panose="05000000000000000000" pitchFamily="2" charset="2"/>
              <a:buChar char="§"/>
            </a:pPr>
            <a:r>
              <a:rPr lang="en-GB" dirty="0" smtClean="0">
                <a:solidFill>
                  <a:prstClr val="black">
                    <a:lumMod val="75000"/>
                    <a:lumOff val="25000"/>
                  </a:prstClr>
                </a:solidFill>
              </a:rPr>
              <a:t>What was the stretch?</a:t>
            </a:r>
          </a:p>
          <a:p>
            <a:pPr lvl="1">
              <a:buClr>
                <a:srgbClr val="9DBFBE"/>
              </a:buClr>
              <a:buFont typeface="Wingdings" panose="05000000000000000000" pitchFamily="2" charset="2"/>
              <a:buChar char="§"/>
            </a:pPr>
            <a:r>
              <a:rPr lang="en-GB" dirty="0" smtClean="0">
                <a:solidFill>
                  <a:prstClr val="black">
                    <a:lumMod val="75000"/>
                    <a:lumOff val="25000"/>
                  </a:prstClr>
                </a:solidFill>
              </a:rPr>
              <a:t>What was the contribution to the successful performance of the company?</a:t>
            </a:r>
          </a:p>
          <a:p>
            <a:pPr lvl="1">
              <a:buClr>
                <a:srgbClr val="9DBFBE"/>
              </a:buClr>
              <a:buFont typeface="Wingdings" panose="05000000000000000000" pitchFamily="2" charset="2"/>
              <a:buChar char="§"/>
            </a:pPr>
            <a:r>
              <a:rPr lang="en-GB" dirty="0" smtClean="0">
                <a:solidFill>
                  <a:prstClr val="black">
                    <a:lumMod val="75000"/>
                    <a:lumOff val="25000"/>
                  </a:prstClr>
                </a:solidFill>
              </a:rPr>
              <a:t>How did they meet their goals, was it in line with company values and behavioural competencies?</a:t>
            </a:r>
          </a:p>
          <a:p>
            <a:pPr lvl="1">
              <a:buClr>
                <a:srgbClr val="9DBFBE"/>
              </a:buClr>
              <a:buFont typeface="Wingdings" panose="05000000000000000000" pitchFamily="2" charset="2"/>
              <a:buChar char="§"/>
            </a:pPr>
            <a:endParaRPr lang="en-GB" dirty="0">
              <a:solidFill>
                <a:prstClr val="black">
                  <a:lumMod val="75000"/>
                  <a:lumOff val="25000"/>
                </a:prstClr>
              </a:solidFill>
            </a:endParaRPr>
          </a:p>
          <a:p>
            <a:pPr>
              <a:buClr>
                <a:srgbClr val="9DBFBE"/>
              </a:buClr>
              <a:buFont typeface="Wingdings" panose="05000000000000000000" pitchFamily="2" charset="2"/>
              <a:buChar char="§"/>
            </a:pPr>
            <a:r>
              <a:rPr lang="en-GB" dirty="0" smtClean="0">
                <a:solidFill>
                  <a:prstClr val="black">
                    <a:lumMod val="75000"/>
                    <a:lumOff val="25000"/>
                  </a:prstClr>
                </a:solidFill>
              </a:rPr>
              <a:t>Create a recognition culture</a:t>
            </a:r>
          </a:p>
          <a:p>
            <a:pPr lvl="1">
              <a:buClr>
                <a:srgbClr val="9DBFBE"/>
              </a:buClr>
              <a:buFont typeface="Wingdings" panose="05000000000000000000" pitchFamily="2" charset="2"/>
              <a:buChar char="§"/>
            </a:pPr>
            <a:r>
              <a:rPr lang="en-GB" dirty="0" smtClean="0">
                <a:solidFill>
                  <a:prstClr val="black">
                    <a:lumMod val="75000"/>
                    <a:lumOff val="25000"/>
                  </a:prstClr>
                </a:solidFill>
              </a:rPr>
              <a:t>31% reduction in voluntary turnover</a:t>
            </a:r>
          </a:p>
        </p:txBody>
      </p:sp>
    </p:spTree>
    <p:extLst>
      <p:ext uri="{BB962C8B-B14F-4D97-AF65-F5344CB8AC3E}">
        <p14:creationId xmlns:p14="http://schemas.microsoft.com/office/powerpoint/2010/main" val="295317372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sp>
        <p:nvSpPr>
          <p:cNvPr id="4" name="Vertical Text Placeholder 7"/>
          <p:cNvSpPr txBox="1">
            <a:spLocks/>
          </p:cNvSpPr>
          <p:nvPr/>
        </p:nvSpPr>
        <p:spPr>
          <a:xfrm>
            <a:off x="822960" y="4528924"/>
            <a:ext cx="5627636" cy="369741"/>
          </a:xfrm>
          <a:prstGeom prst="rect">
            <a:avLst/>
          </a:prstGeom>
          <a:solidFill>
            <a:schemeClr val="accent5"/>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smtClean="0">
                <a:solidFill>
                  <a:prstClr val="white"/>
                </a:solidFill>
              </a:rPr>
              <a:t>Management Driven</a:t>
            </a:r>
            <a:endParaRPr lang="en-GB" dirty="0">
              <a:solidFill>
                <a:prstClr val="white"/>
              </a:solidFill>
            </a:endParaRPr>
          </a:p>
        </p:txBody>
      </p:sp>
      <p:sp>
        <p:nvSpPr>
          <p:cNvPr id="5" name="Vertical Text Placeholder 9"/>
          <p:cNvSpPr txBox="1">
            <a:spLocks/>
          </p:cNvSpPr>
          <p:nvPr/>
        </p:nvSpPr>
        <p:spPr>
          <a:xfrm>
            <a:off x="822960" y="4898665"/>
            <a:ext cx="5625966"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smtClean="0">
                <a:solidFill>
                  <a:prstClr val="black">
                    <a:lumMod val="75000"/>
                    <a:lumOff val="25000"/>
                  </a:prstClr>
                </a:solidFill>
              </a:rPr>
              <a:t> Not a HR process it’s a “management process”</a:t>
            </a:r>
          </a:p>
          <a:p>
            <a:pPr>
              <a:buClr>
                <a:srgbClr val="9DBFBE"/>
              </a:buClr>
              <a:buFont typeface="Wingdings" panose="05000000000000000000" pitchFamily="2" charset="2"/>
              <a:buChar char="§"/>
            </a:pPr>
            <a:r>
              <a:rPr lang="en-GB" dirty="0">
                <a:solidFill>
                  <a:prstClr val="black">
                    <a:lumMod val="75000"/>
                    <a:lumOff val="25000"/>
                  </a:prstClr>
                </a:solidFill>
              </a:rPr>
              <a:t> </a:t>
            </a:r>
            <a:r>
              <a:rPr lang="en-GB" dirty="0" smtClean="0">
                <a:solidFill>
                  <a:prstClr val="black">
                    <a:lumMod val="75000"/>
                    <a:lumOff val="25000"/>
                  </a:prstClr>
                </a:solidFill>
              </a:rPr>
              <a:t>Involve senior leaders</a:t>
            </a:r>
          </a:p>
          <a:p>
            <a:pPr>
              <a:buClr>
                <a:srgbClr val="9DBFBE"/>
              </a:buClr>
              <a:buFont typeface="Wingdings" panose="05000000000000000000" pitchFamily="2" charset="2"/>
              <a:buChar char="§"/>
            </a:pPr>
            <a:r>
              <a:rPr lang="en-GB" dirty="0" smtClean="0">
                <a:solidFill>
                  <a:prstClr val="black">
                    <a:lumMod val="75000"/>
                    <a:lumOff val="25000"/>
                  </a:prstClr>
                </a:solidFill>
              </a:rPr>
              <a:t> Train line managers</a:t>
            </a:r>
          </a:p>
          <a:p>
            <a:pPr>
              <a:buClr>
                <a:srgbClr val="9DBFBE"/>
              </a:buClr>
              <a:buFont typeface="Wingdings" panose="05000000000000000000" pitchFamily="2" charset="2"/>
              <a:buChar char="§"/>
            </a:pPr>
            <a:endParaRPr lang="en-GB" dirty="0" smtClean="0">
              <a:solidFill>
                <a:prstClr val="black">
                  <a:lumMod val="75000"/>
                  <a:lumOff val="25000"/>
                </a:prstClr>
              </a:solidFill>
            </a:endParaRPr>
          </a:p>
        </p:txBody>
      </p:sp>
      <p:pic>
        <p:nvPicPr>
          <p:cNvPr id="6" name="Picture 5"/>
          <p:cNvPicPr>
            <a:picLocks noChangeAspect="1"/>
          </p:cNvPicPr>
          <p:nvPr/>
        </p:nvPicPr>
        <p:blipFill>
          <a:blip r:embed="rId3"/>
          <a:stretch>
            <a:fillRect/>
          </a:stretch>
        </p:blipFill>
        <p:spPr>
          <a:xfrm>
            <a:off x="822960" y="1856015"/>
            <a:ext cx="7543800" cy="2345709"/>
          </a:xfrm>
          <a:prstGeom prst="rect">
            <a:avLst/>
          </a:prstGeom>
        </p:spPr>
      </p:pic>
    </p:spTree>
    <p:extLst>
      <p:ext uri="{BB962C8B-B14F-4D97-AF65-F5344CB8AC3E}">
        <p14:creationId xmlns:p14="http://schemas.microsoft.com/office/powerpoint/2010/main" val="64961084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Future of Performance Management</a:t>
            </a:r>
            <a:endParaRPr lang="en-GB" sz="2800" dirty="0"/>
          </a:p>
        </p:txBody>
      </p:sp>
      <p:graphicFrame>
        <p:nvGraphicFramePr>
          <p:cNvPr id="3" name="Diagram 2"/>
          <p:cNvGraphicFramePr/>
          <p:nvPr>
            <p:extLst/>
          </p:nvPr>
        </p:nvGraphicFramePr>
        <p:xfrm>
          <a:off x="0" y="2375568"/>
          <a:ext cx="9144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822960" y="1941095"/>
            <a:ext cx="6877251" cy="369332"/>
          </a:xfrm>
          <a:prstGeom prst="rect">
            <a:avLst/>
          </a:prstGeom>
          <a:noFill/>
        </p:spPr>
        <p:txBody>
          <a:bodyPr wrap="square" rtlCol="0">
            <a:spAutoFit/>
          </a:bodyPr>
          <a:lstStyle/>
          <a:p>
            <a:r>
              <a:rPr lang="en-GB" dirty="0" smtClean="0">
                <a:solidFill>
                  <a:prstClr val="black"/>
                </a:solidFill>
              </a:rPr>
              <a:t>Ten Factors in a modern , healthy performance management process</a:t>
            </a:r>
            <a:endParaRPr lang="en-GB" dirty="0">
              <a:solidFill>
                <a:prstClr val="black"/>
              </a:solidFill>
            </a:endParaRPr>
          </a:p>
        </p:txBody>
      </p:sp>
    </p:spTree>
    <p:extLst>
      <p:ext uri="{BB962C8B-B14F-4D97-AF65-F5344CB8AC3E}">
        <p14:creationId xmlns:p14="http://schemas.microsoft.com/office/powerpoint/2010/main" val="1066748612"/>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documentManagement/types"/>
    <ds:schemaRef ds:uri="http://schemas.openxmlformats.org/package/2006/metadata/core-properties"/>
    <ds:schemaRef ds:uri="http://schemas.microsoft.com/office/2006/metadata/properties"/>
    <ds:schemaRef ds:uri="http://purl.org/dc/dcmitype/"/>
    <ds:schemaRef ds:uri="http://www.w3.org/XML/1998/namespace"/>
    <ds:schemaRef ds:uri="303dbf9b-b85b-46a0-94f1-894078c07ecd"/>
    <ds:schemaRef ds:uri="http://purl.org/dc/term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1378</TotalTime>
  <Words>4281</Words>
  <Application>Microsoft Office PowerPoint</Application>
  <PresentationFormat>On-screen Show (4:3)</PresentationFormat>
  <Paragraphs>527</Paragraphs>
  <Slides>57</Slides>
  <Notes>52</Notes>
  <HiddenSlides>0</HiddenSlides>
  <MMClips>0</MMClips>
  <ScaleCrop>false</ScaleCrop>
  <HeadingPairs>
    <vt:vector size="8" baseType="variant">
      <vt:variant>
        <vt:lpstr>Fonts Used</vt:lpstr>
      </vt:variant>
      <vt:variant>
        <vt:i4>9</vt:i4>
      </vt:variant>
      <vt:variant>
        <vt:lpstr>Theme</vt:lpstr>
      </vt:variant>
      <vt:variant>
        <vt:i4>2</vt:i4>
      </vt:variant>
      <vt:variant>
        <vt:lpstr>Embedded OLE Servers</vt:lpstr>
      </vt:variant>
      <vt:variant>
        <vt:i4>1</vt:i4>
      </vt:variant>
      <vt:variant>
        <vt:lpstr>Slide Titles</vt:lpstr>
      </vt:variant>
      <vt:variant>
        <vt:i4>57</vt:i4>
      </vt:variant>
    </vt:vector>
  </HeadingPairs>
  <TitlesOfParts>
    <vt:vector size="69" baseType="lpstr">
      <vt:lpstr>Arial</vt:lpstr>
      <vt:lpstr>Calibri</vt:lpstr>
      <vt:lpstr>Calibri Light</vt:lpstr>
      <vt:lpstr>Garamond</vt:lpstr>
      <vt:lpstr>Myriad Pro</vt:lpstr>
      <vt:lpstr>Tahoma</vt:lpstr>
      <vt:lpstr>Times New Roman</vt:lpstr>
      <vt:lpstr>Verdana</vt:lpstr>
      <vt:lpstr>Wingdings</vt:lpstr>
      <vt:lpstr>20140311PresentationUWTSDTemplate</vt:lpstr>
      <vt:lpstr>Retrospect</vt:lpstr>
      <vt:lpstr>Bitmap Image</vt:lpstr>
      <vt:lpstr> Leading, Managing &amp; Developing People:  Engagement</vt:lpstr>
      <vt:lpstr>Learning Outcomes: </vt:lpstr>
      <vt:lpstr>1. What is Employee Engagement?</vt:lpstr>
      <vt:lpstr>How Engaged Are You?</vt:lpstr>
      <vt:lpstr>1. What is Employee Engagement?</vt:lpstr>
      <vt:lpstr>1. What is Employee Engagement?</vt:lpstr>
      <vt:lpstr>1. What is Employee Engagement?</vt:lpstr>
      <vt:lpstr>1. What is Employee Engagement </vt:lpstr>
      <vt:lpstr>2. How Engaged are Employees? </vt:lpstr>
      <vt:lpstr>3. The Drivers for Engagement</vt:lpstr>
      <vt:lpstr>3. The Drivers for Engagement</vt:lpstr>
      <vt:lpstr>3. The Drivers of Engagement</vt:lpstr>
      <vt:lpstr>4. Implications for HRM – Group Task</vt:lpstr>
      <vt:lpstr>4. Implications for HRM</vt:lpstr>
      <vt:lpstr>4. Implications for HRM</vt:lpstr>
      <vt:lpstr>4. Implications for HRM</vt:lpstr>
      <vt:lpstr>4. Implications for HRM</vt:lpstr>
      <vt:lpstr>Bringing it all together….</vt:lpstr>
      <vt:lpstr>PowerPoint Presentation</vt:lpstr>
      <vt:lpstr> Leading, Managing &amp; Developing People:  Motivation</vt:lpstr>
      <vt:lpstr>Learning Outcomes: Part 2</vt:lpstr>
      <vt:lpstr>What motivates people to work?</vt:lpstr>
      <vt:lpstr>Motivation</vt:lpstr>
      <vt:lpstr>What is motivation?</vt:lpstr>
      <vt:lpstr>PowerPoint Presentation</vt:lpstr>
      <vt:lpstr>Motivation and Job Performance </vt:lpstr>
      <vt:lpstr>Motivation Theory</vt:lpstr>
      <vt:lpstr>Early Ideas on Work Motivation </vt:lpstr>
      <vt:lpstr>Early Ideas on Work Motivation</vt:lpstr>
      <vt:lpstr>Group Task</vt:lpstr>
      <vt:lpstr>The ideal situation</vt:lpstr>
      <vt:lpstr>Key Motivation Theories</vt:lpstr>
      <vt:lpstr>Key Motivation Theories</vt:lpstr>
      <vt:lpstr>Key Motivation Theories</vt:lpstr>
      <vt:lpstr>Key Motivation Theories</vt:lpstr>
      <vt:lpstr>Vroom’s Expectancy Theory</vt:lpstr>
      <vt:lpstr>Vroom’s expectancy theory</vt:lpstr>
      <vt:lpstr>Equity Theory (Adams, 1963,65)</vt:lpstr>
      <vt:lpstr>PowerPoint Presentation</vt:lpstr>
      <vt:lpstr>PowerPoint Presentation</vt:lpstr>
      <vt:lpstr>What about performance management systems?</vt:lpstr>
      <vt:lpstr>Session Overview</vt:lpstr>
      <vt:lpstr>The History of Performance Management</vt:lpstr>
      <vt:lpstr>Where we are Today</vt:lpstr>
      <vt:lpstr>Session Overview</vt:lpstr>
      <vt:lpstr>Factors Influencing Change - Workforce</vt:lpstr>
      <vt:lpstr>Factors Influencing Change</vt:lpstr>
      <vt:lpstr>Factors Influencing Change - Research</vt:lpstr>
      <vt:lpstr>Session Overview</vt:lpstr>
      <vt:lpstr>The Future of Performance Management</vt:lpstr>
      <vt:lpstr>The Future of Performance Management</vt:lpstr>
      <vt:lpstr>The Future of Performance Management</vt:lpstr>
      <vt:lpstr>The Future of Performance Management</vt:lpstr>
      <vt:lpstr>The Future of Performance Management</vt:lpstr>
      <vt:lpstr>The Future of Performance Management</vt:lpstr>
      <vt:lpstr>The Future of Performance Management</vt:lpstr>
      <vt:lpstr>The Future of Performance Management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Potter</cp:lastModifiedBy>
  <cp:revision>37</cp:revision>
  <cp:lastPrinted>2016-10-27T11:17:58Z</cp:lastPrinted>
  <dcterms:created xsi:type="dcterms:W3CDTF">2015-04-14T15:21:28Z</dcterms:created>
  <dcterms:modified xsi:type="dcterms:W3CDTF">2018-02-16T16:06:18Z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