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F85CC8-340F-47FF-82AC-DD10574CB803}"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1769544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85CC8-340F-47FF-82AC-DD10574CB803}"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727990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85CC8-340F-47FF-82AC-DD10574CB803}"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3337257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F85CC8-340F-47FF-82AC-DD10574CB803}"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3339255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F85CC8-340F-47FF-82AC-DD10574CB803}" type="datetimeFigureOut">
              <a:rPr lang="en-US" smtClean="0"/>
              <a:t>2/26/2020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580169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F85CC8-340F-47FF-82AC-DD10574CB803}" type="datetimeFigureOut">
              <a:rPr lang="en-US" smtClean="0"/>
              <a:t>2/26/2020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979832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CF85CC8-340F-47FF-82AC-DD10574CB803}" type="datetimeFigureOut">
              <a:rPr lang="en-US" smtClean="0"/>
              <a:t>2/26/2020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2055215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F85CC8-340F-47FF-82AC-DD10574CB803}"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1015050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F85CC8-340F-47FF-82AC-DD10574CB803}"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2621220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F85CC8-340F-47FF-82AC-DD10574CB803}"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3739559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F85CC8-340F-47FF-82AC-DD10574CB803}"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1682061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F85CC8-340F-47FF-82AC-DD10574CB803}"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B253-75B5-486D-910F-3425BE71C19D}"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314107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F85CC8-340F-47FF-82AC-DD10574CB803}"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52781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F85CC8-340F-47FF-82AC-DD10574CB803}" type="datetimeFigureOut">
              <a:rPr lang="en-US" smtClean="0"/>
              <a:t>2/26/2020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3476426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F85CC8-340F-47FF-82AC-DD10574CB803}" type="datetimeFigureOut">
              <a:rPr lang="en-US" smtClean="0"/>
              <a:t>2/26/2020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3681912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85CC8-340F-47FF-82AC-DD10574CB803}"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35879217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85CC8-340F-47FF-82AC-DD10574CB803}"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EB253-75B5-486D-910F-3425BE71C19D}" type="slidenum">
              <a:rPr lang="en-US" smtClean="0"/>
              <a:t>‹#›</a:t>
            </a:fld>
            <a:endParaRPr lang="en-US"/>
          </a:p>
        </p:txBody>
      </p:sp>
    </p:spTree>
    <p:extLst>
      <p:ext uri="{BB962C8B-B14F-4D97-AF65-F5344CB8AC3E}">
        <p14:creationId xmlns:p14="http://schemas.microsoft.com/office/powerpoint/2010/main" val="3779514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CF85CC8-340F-47FF-82AC-DD10574CB803}" type="datetimeFigureOut">
              <a:rPr lang="en-US" smtClean="0"/>
              <a:t>2/26/2020</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48EB253-75B5-486D-910F-3425BE71C19D}" type="slidenum">
              <a:rPr lang="en-US" smtClean="0"/>
              <a:t>‹#›</a:t>
            </a:fld>
            <a:endParaRPr lang="en-US"/>
          </a:p>
        </p:txBody>
      </p:sp>
    </p:spTree>
    <p:extLst>
      <p:ext uri="{BB962C8B-B14F-4D97-AF65-F5344CB8AC3E}">
        <p14:creationId xmlns:p14="http://schemas.microsoft.com/office/powerpoint/2010/main" val="25044720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C38D0-476F-4399-BD8E-4BD47BCB31E7}"/>
              </a:ext>
            </a:extLst>
          </p:cNvPr>
          <p:cNvSpPr>
            <a:spLocks noGrp="1"/>
          </p:cNvSpPr>
          <p:nvPr>
            <p:ph type="ctrTitle"/>
          </p:nvPr>
        </p:nvSpPr>
        <p:spPr>
          <a:xfrm>
            <a:off x="838199" y="4525347"/>
            <a:ext cx="6801321" cy="1737360"/>
          </a:xfrm>
        </p:spPr>
        <p:txBody>
          <a:bodyPr anchor="ctr">
            <a:normAutofit/>
          </a:bodyPr>
          <a:lstStyle/>
          <a:p>
            <a:pPr algn="r"/>
            <a:r>
              <a:rPr lang="en-US" dirty="0"/>
              <a:t>Training and Development</a:t>
            </a:r>
            <a:endParaRPr lang="en-US"/>
          </a:p>
        </p:txBody>
      </p:sp>
      <p:sp>
        <p:nvSpPr>
          <p:cNvPr id="3" name="Subtitle 2">
            <a:extLst>
              <a:ext uri="{FF2B5EF4-FFF2-40B4-BE49-F238E27FC236}">
                <a16:creationId xmlns:a16="http://schemas.microsoft.com/office/drawing/2014/main" id="{1F3A7E12-71F2-43F6-BCAA-6F101D599B1E}"/>
              </a:ext>
            </a:extLst>
          </p:cNvPr>
          <p:cNvSpPr>
            <a:spLocks noGrp="1"/>
          </p:cNvSpPr>
          <p:nvPr>
            <p:ph type="subTitle" idx="1"/>
          </p:nvPr>
        </p:nvSpPr>
        <p:spPr>
          <a:xfrm>
            <a:off x="7961258" y="4525347"/>
            <a:ext cx="3258675" cy="1737360"/>
          </a:xfrm>
        </p:spPr>
        <p:txBody>
          <a:bodyPr anchor="ctr">
            <a:normAutofit/>
          </a:bodyPr>
          <a:lstStyle/>
          <a:p>
            <a:pPr algn="l"/>
            <a:r>
              <a:rPr lang="en-US" dirty="0"/>
              <a:t>Why is Training and Development so important?</a:t>
            </a:r>
            <a:endParaRPr lang="en-US"/>
          </a:p>
        </p:txBody>
      </p:sp>
    </p:spTree>
    <p:extLst>
      <p:ext uri="{BB962C8B-B14F-4D97-AF65-F5344CB8AC3E}">
        <p14:creationId xmlns:p14="http://schemas.microsoft.com/office/powerpoint/2010/main" val="1080123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6C3593-A766-4632-88E1-5DDC47120352}"/>
              </a:ext>
            </a:extLst>
          </p:cNvPr>
          <p:cNvSpPr/>
          <p:nvPr/>
        </p:nvSpPr>
        <p:spPr>
          <a:xfrm>
            <a:off x="1955409" y="260184"/>
            <a:ext cx="8285871" cy="4526239"/>
          </a:xfrm>
          <a:prstGeom prst="rect">
            <a:avLst/>
          </a:prstGeom>
        </p:spPr>
        <p:txBody>
          <a:bodyPr wrap="square">
            <a:spAutoFit/>
          </a:bodyPr>
          <a:lstStyle/>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Life long skills development and training, benefits, workers, employers and society. It is indispensable for generating and adopting innovation successfully and meeting new and fast-evolving skills requirements, particularly in a time of accelerating </a:t>
            </a:r>
            <a:r>
              <a:rPr lang="en-US" sz="2200" dirty="0" err="1">
                <a:latin typeface="Calibri" panose="020F0502020204030204" pitchFamily="34" charset="0"/>
                <a:ea typeface="Calibri" panose="020F0502020204030204" pitchFamily="34" charset="0"/>
                <a:cs typeface="Times New Roman" panose="02020603050405020304" pitchFamily="18" charset="0"/>
              </a:rPr>
              <a:t>tehnological</a:t>
            </a:r>
            <a:r>
              <a:rPr lang="en-US" sz="2200" dirty="0">
                <a:latin typeface="Calibri" panose="020F0502020204030204" pitchFamily="34" charset="0"/>
                <a:ea typeface="Calibri" panose="020F0502020204030204" pitchFamily="34" charset="0"/>
                <a:cs typeface="Times New Roman" panose="02020603050405020304" pitchFamily="18" charset="0"/>
              </a:rPr>
              <a:t> change. Training and development it can help fills skills gaps, help individuals stay and progress in employment, boost motivation and improve performance and productivity. Stepping up skill develop for adults, is a strategy for smart, sustainable and inclusive growth.</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Training builds up skills and knowledge to increase the competence and self-confidence of people in the workplace. Individual workers have a responsibility for maintaining the currency of their </a:t>
            </a:r>
            <a:r>
              <a:rPr lang="en-US" sz="2200" dirty="0" err="1">
                <a:latin typeface="Calibri" panose="020F0502020204030204" pitchFamily="34" charset="0"/>
                <a:ea typeface="Calibri" panose="020F0502020204030204" pitchFamily="34" charset="0"/>
                <a:cs typeface="Times New Roman" panose="02020603050405020304" pitchFamily="18" charset="0"/>
              </a:rPr>
              <a:t>tehnical</a:t>
            </a:r>
            <a:r>
              <a:rPr lang="en-US" sz="2200" dirty="0">
                <a:latin typeface="Calibri" panose="020F0502020204030204" pitchFamily="34" charset="0"/>
                <a:ea typeface="Calibri" panose="020F0502020204030204" pitchFamily="34" charset="0"/>
                <a:cs typeface="Times New Roman" panose="02020603050405020304" pitchFamily="18" charset="0"/>
              </a:rPr>
              <a:t> skills in the face of rapidly changing technologies.</a:t>
            </a:r>
            <a:endParaRPr lang="en-US"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33476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9BB2AB-6FFA-46F6-9DF3-223CDE1CD844}"/>
              </a:ext>
            </a:extLst>
          </p:cNvPr>
          <p:cNvSpPr/>
          <p:nvPr/>
        </p:nvSpPr>
        <p:spPr>
          <a:xfrm>
            <a:off x="178190" y="0"/>
            <a:ext cx="6096000" cy="7110280"/>
          </a:xfrm>
          <a:prstGeom prst="rect">
            <a:avLst/>
          </a:prstGeom>
        </p:spPr>
        <p:txBody>
          <a:bodyPr>
            <a:spAutoFit/>
          </a:bodyPr>
          <a:lstStyle/>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They should:</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  -Negotiate release time for training and professional development where possible, employer financial support for training, professional development and additional formal education, and placement into jobs that will develop and enhance skills with current technologies.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  -Seek internships with potential employers when using formal education to learn new skills.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  -Take advantage of training opportunities offered by their employers.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  -Participate in professional societies that publish </a:t>
            </a:r>
            <a:r>
              <a:rPr lang="en-US" sz="2200" dirty="0" err="1">
                <a:latin typeface="Calibri" panose="020F0502020204030204" pitchFamily="34" charset="0"/>
                <a:ea typeface="Calibri" panose="020F0502020204030204" pitchFamily="34" charset="0"/>
                <a:cs typeface="Times New Roman" panose="02020603050405020304" pitchFamily="18" charset="0"/>
              </a:rPr>
              <a:t>tehnical</a:t>
            </a:r>
            <a:r>
              <a:rPr lang="en-US" sz="2200" dirty="0">
                <a:latin typeface="Calibri" panose="020F0502020204030204" pitchFamily="34" charset="0"/>
                <a:ea typeface="Calibri" panose="020F0502020204030204" pitchFamily="34" charset="0"/>
                <a:cs typeface="Times New Roman" panose="02020603050405020304" pitchFamily="18" charset="0"/>
              </a:rPr>
              <a:t>  journals and sponsor </a:t>
            </a:r>
            <a:r>
              <a:rPr lang="en-US" sz="2200" dirty="0" err="1">
                <a:latin typeface="Calibri" panose="020F0502020204030204" pitchFamily="34" charset="0"/>
                <a:ea typeface="Calibri" panose="020F0502020204030204" pitchFamily="34" charset="0"/>
                <a:cs typeface="Times New Roman" panose="02020603050405020304" pitchFamily="18" charset="0"/>
              </a:rPr>
              <a:t>tehnical</a:t>
            </a:r>
            <a:r>
              <a:rPr lang="en-US" sz="2200" dirty="0">
                <a:latin typeface="Calibri" panose="020F0502020204030204" pitchFamily="34" charset="0"/>
                <a:ea typeface="Calibri" panose="020F0502020204030204" pitchFamily="34" charset="0"/>
                <a:cs typeface="Times New Roman" panose="02020603050405020304" pitchFamily="18" charset="0"/>
              </a:rPr>
              <a:t> conferences and tutorials.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  -Take advantage of self-study programs, community college courses, vendor certification programs, and other resources for updating their skills.</a:t>
            </a:r>
            <a:endParaRPr lang="en-US" sz="1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A close up of a blackboard&#10;&#10;Description automatically generated">
            <a:extLst>
              <a:ext uri="{FF2B5EF4-FFF2-40B4-BE49-F238E27FC236}">
                <a16:creationId xmlns:a16="http://schemas.microsoft.com/office/drawing/2014/main" id="{AE6E6E87-E3A9-4FF9-B829-589080E9CC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9137" y="286189"/>
            <a:ext cx="4953000" cy="3669030"/>
          </a:xfrm>
          <a:prstGeom prst="rect">
            <a:avLst/>
          </a:prstGeom>
        </p:spPr>
      </p:pic>
    </p:spTree>
    <p:extLst>
      <p:ext uri="{BB962C8B-B14F-4D97-AF65-F5344CB8AC3E}">
        <p14:creationId xmlns:p14="http://schemas.microsoft.com/office/powerpoint/2010/main" val="2245663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0F5CCD-B7E9-48DF-BAAA-09D630345F12}"/>
              </a:ext>
            </a:extLst>
          </p:cNvPr>
          <p:cNvSpPr/>
          <p:nvPr/>
        </p:nvSpPr>
        <p:spPr>
          <a:xfrm>
            <a:off x="3047999" y="-353445"/>
            <a:ext cx="6546167" cy="6906250"/>
          </a:xfrm>
          <a:prstGeom prst="rect">
            <a:avLst/>
          </a:prstGeom>
        </p:spPr>
        <p:txBody>
          <a:bodyPr wrap="square">
            <a:spAutoFit/>
          </a:bodyPr>
          <a:lstStyle/>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 </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latin typeface="Calibri" panose="020F0502020204030204" pitchFamily="34" charset="0"/>
                <a:ea typeface="Calibri" panose="020F0502020204030204" pitchFamily="34" charset="0"/>
                <a:cs typeface="Times New Roman" panose="02020603050405020304" pitchFamily="18" charset="0"/>
              </a:rPr>
              <a:t>A training needs exists when an employee lacks the knowledge or skill to perform an assigned task satisfactorily. A survey of employee training needs will be conducted at least annually by each servicing personnel office. This survey information should be compiled and used as a base document for training, planning  and program evaluation.</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The survey should:</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mj-lt"/>
              <a:buAutoNum type="alphaUcPeriod"/>
            </a:pPr>
            <a:r>
              <a:rPr lang="en-US" sz="2000" dirty="0">
                <a:latin typeface="Calibri" panose="020F0502020204030204" pitchFamily="34" charset="0"/>
                <a:ea typeface="Calibri" panose="020F0502020204030204" pitchFamily="34" charset="0"/>
                <a:cs typeface="Times New Roman" panose="02020603050405020304" pitchFamily="18" charset="0"/>
              </a:rPr>
              <a:t>Provide each principal MMS office a systematic means of forecasting its needs for the planning and management of training and employee development programs.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mj-lt"/>
              <a:buAutoNum type="alphaUcPeriod"/>
            </a:pPr>
            <a:r>
              <a:rPr lang="en-US" sz="2000" dirty="0">
                <a:latin typeface="Calibri" panose="020F0502020204030204" pitchFamily="34" charset="0"/>
                <a:ea typeface="Calibri" panose="020F0502020204030204" pitchFamily="34" charset="0"/>
                <a:cs typeface="Times New Roman" panose="02020603050405020304" pitchFamily="18" charset="0"/>
              </a:rPr>
              <a:t>Directly involve supervisors and managers in the determination of training and employee development needs.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lphaUcPeriod"/>
            </a:pPr>
            <a:r>
              <a:rPr lang="en-US" sz="2000" dirty="0">
                <a:latin typeface="Calibri" panose="020F0502020204030204" pitchFamily="34" charset="0"/>
                <a:ea typeface="Calibri" panose="020F0502020204030204" pitchFamily="34" charset="0"/>
                <a:cs typeface="Times New Roman" panose="02020603050405020304" pitchFamily="18" charset="0"/>
              </a:rPr>
              <a:t>Place responsibility for identification of training and employee development needs at the organizational levels which are directly responsible for the accomplishment of the effective utilization of human resources.</a:t>
            </a:r>
            <a:endParaRPr lang="en-US"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412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7231C9-3683-4EFB-8161-19B24A1BB0C6}"/>
              </a:ext>
            </a:extLst>
          </p:cNvPr>
          <p:cNvSpPr/>
          <p:nvPr/>
        </p:nvSpPr>
        <p:spPr>
          <a:xfrm>
            <a:off x="1772529" y="-64553"/>
            <a:ext cx="7371471" cy="5999143"/>
          </a:xfrm>
          <a:prstGeom prst="rect">
            <a:avLst/>
          </a:prstGeom>
        </p:spPr>
        <p:txBody>
          <a:bodyPr wrap="square">
            <a:spAutoFit/>
          </a:bodyPr>
          <a:lstStyle/>
          <a:p>
            <a:pPr>
              <a:lnSpc>
                <a:spcPct val="107000"/>
              </a:lnSpc>
              <a:spcBef>
                <a:spcPts val="1200"/>
              </a:spcBef>
            </a:pPr>
            <a:r>
              <a:rPr lang="en-US" sz="1600" b="1" kern="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Priority of Training Needs</a:t>
            </a: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Each management level should identify only high-priority training required for accomplishment of work program objectives.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Individual development plans and comprehensive, surveys may be used either together or separately to determinate and specify training needs.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All supervisors must have individual training plans in accordance with the Departmental Manual.</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Examples of high-priority training objectives are training required for:</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mj-lt"/>
              <a:buAutoNum type="arabicPeriod"/>
            </a:pPr>
            <a:r>
              <a:rPr lang="en-US" sz="2000" dirty="0">
                <a:latin typeface="Calibri" panose="020F0502020204030204" pitchFamily="34" charset="0"/>
                <a:ea typeface="Calibri" panose="020F0502020204030204" pitchFamily="34" charset="0"/>
                <a:cs typeface="Times New Roman" panose="02020603050405020304" pitchFamily="18" charset="0"/>
              </a:rPr>
              <a:t>Successful accomplishment of the organizations program objectives.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mj-lt"/>
              <a:buAutoNum type="arabicPeriod"/>
            </a:pPr>
            <a:r>
              <a:rPr lang="en-US" sz="2000" dirty="0">
                <a:latin typeface="Calibri" panose="020F0502020204030204" pitchFamily="34" charset="0"/>
                <a:ea typeface="Calibri" panose="020F0502020204030204" pitchFamily="34" charset="0"/>
                <a:cs typeface="Times New Roman" panose="02020603050405020304" pitchFamily="18" charset="0"/>
              </a:rPr>
              <a:t>Proper operation of equipment, processes, systems,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marL="457200" marR="0">
              <a:lnSpc>
                <a:spcPct val="107000"/>
              </a:lnSpc>
              <a:spcBef>
                <a:spcPts val="0"/>
              </a:spcBef>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or procedures.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3.Meeting requirements of higher authority.</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4.Meeting requirements of current or imminent   organization.</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5.Maintenance of competent staff.</a:t>
            </a:r>
            <a:endParaRPr lang="en-US"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3926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53F6D08-F4CE-4BD9-B7E5-DEB299AF3CD1}"/>
              </a:ext>
            </a:extLst>
          </p:cNvPr>
          <p:cNvSpPr/>
          <p:nvPr/>
        </p:nvSpPr>
        <p:spPr>
          <a:xfrm>
            <a:off x="140678" y="224296"/>
            <a:ext cx="11226018" cy="2793329"/>
          </a:xfrm>
          <a:prstGeom prst="rect">
            <a:avLst/>
          </a:prstGeom>
        </p:spPr>
        <p:txBody>
          <a:bodyPr wrap="square">
            <a:spAutoFit/>
          </a:bodyPr>
          <a:lstStyle/>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6.Development of necessary new or broadened skills    or knowledges with the scope of present job description.</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7.Meeting specifically identified improvements goals in employee performance.</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8.Development of essential understudy or reserve skills and knowledges for key positions.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9.Development of new or broadened skills or knowledges for increased flexibility and utilization.</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In the United Kingdom the government wishes to improve the skills of the workforce and encourages the development of lifelong learning practices through a variety of organizations and initiatives.</a:t>
            </a:r>
            <a:endParaRPr lang="en-US" dirty="0"/>
          </a:p>
        </p:txBody>
      </p:sp>
    </p:spTree>
    <p:extLst>
      <p:ext uri="{BB962C8B-B14F-4D97-AF65-F5344CB8AC3E}">
        <p14:creationId xmlns:p14="http://schemas.microsoft.com/office/powerpoint/2010/main" val="3050891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CEC9E6-D186-429E-BFC9-7AFD62BB89CD}"/>
              </a:ext>
            </a:extLst>
          </p:cNvPr>
          <p:cNvSpPr/>
          <p:nvPr/>
        </p:nvSpPr>
        <p:spPr>
          <a:xfrm>
            <a:off x="1055077" y="879713"/>
            <a:ext cx="9636369" cy="3781292"/>
          </a:xfrm>
          <a:prstGeom prst="rect">
            <a:avLst/>
          </a:prstGeom>
        </p:spPr>
        <p:txBody>
          <a:bodyPr wrap="square">
            <a:spAutoFit/>
          </a:bodyPr>
          <a:lstStyle/>
          <a:p>
            <a:pPr algn="ct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REFERENCES</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 Benefits of training and Development for individual and team, organization and society Herman </a:t>
            </a:r>
            <a:r>
              <a:rPr lang="en-US" sz="2000" dirty="0" err="1">
                <a:latin typeface="Calibri" panose="020F0502020204030204" pitchFamily="34" charset="0"/>
                <a:ea typeface="Calibri" panose="020F0502020204030204" pitchFamily="34" charset="0"/>
                <a:cs typeface="Times New Roman" panose="02020603050405020304" pitchFamily="18" charset="0"/>
              </a:rPr>
              <a:t>Aguinis</a:t>
            </a:r>
            <a:r>
              <a:rPr lang="en-US" sz="2000" dirty="0">
                <a:latin typeface="Calibri" panose="020F0502020204030204" pitchFamily="34" charset="0"/>
                <a:ea typeface="Calibri" panose="020F0502020204030204" pitchFamily="34" charset="0"/>
                <a:cs typeface="Times New Roman" panose="02020603050405020304" pitchFamily="18" charset="0"/>
              </a:rPr>
              <a:t>  ,Kurt </a:t>
            </a:r>
            <a:r>
              <a:rPr lang="en-US" sz="2000" dirty="0" err="1">
                <a:latin typeface="Calibri" panose="020F0502020204030204" pitchFamily="34" charset="0"/>
                <a:ea typeface="Calibri" panose="020F0502020204030204" pitchFamily="34" charset="0"/>
                <a:cs typeface="Times New Roman" panose="02020603050405020304" pitchFamily="18" charset="0"/>
              </a:rPr>
              <a:t>Kraiger</a:t>
            </a:r>
            <a:r>
              <a:rPr lang="en-US" sz="2000" dirty="0">
                <a:latin typeface="Calibri" panose="020F0502020204030204" pitchFamily="34" charset="0"/>
                <a:ea typeface="Calibri" panose="020F0502020204030204" pitchFamily="34" charset="0"/>
                <a:cs typeface="Times New Roman" panose="02020603050405020304" pitchFamily="18" charset="0"/>
              </a:rPr>
              <a:t> 2009</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-European Journal of Business and Management www.iiste.org ISSN 2222-1905 (Paper) ISSN 2222-2839 (Online) Vol.5, No.2, 2013</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-McDowall, A. and Saunders, M. (2010). UK managers’ conceptions of training and development. European Journal of Industrial Training, 34(7), pp. 609-630</a:t>
            </a:r>
            <a:endParaRPr lang="en-US"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-Rowland, C., Hall, R., &amp; </a:t>
            </a:r>
            <a:r>
              <a:rPr lang="en-US" sz="2000" dirty="0" err="1">
                <a:latin typeface="Calibri" panose="020F0502020204030204" pitchFamily="34" charset="0"/>
                <a:ea typeface="Calibri" panose="020F0502020204030204" pitchFamily="34" charset="0"/>
                <a:cs typeface="Times New Roman" panose="02020603050405020304" pitchFamily="18" charset="0"/>
              </a:rPr>
              <a:t>Altarawneh</a:t>
            </a:r>
            <a:r>
              <a:rPr lang="en-US" sz="2000" dirty="0">
                <a:latin typeface="Calibri" panose="020F0502020204030204" pitchFamily="34" charset="0"/>
                <a:ea typeface="Calibri" panose="020F0502020204030204" pitchFamily="34" charset="0"/>
                <a:cs typeface="Times New Roman" panose="02020603050405020304" pitchFamily="18" charset="0"/>
              </a:rPr>
              <a:t>, I. (2017). Training and development: Challenges of strategy and managing performance in Jordanian banking. </a:t>
            </a:r>
            <a:r>
              <a:rPr lang="en-US" sz="2000" dirty="0" err="1">
                <a:latin typeface="Calibri" panose="020F0502020204030204" pitchFamily="34" charset="0"/>
                <a:ea typeface="Calibri" panose="020F0502020204030204" pitchFamily="34" charset="0"/>
                <a:cs typeface="Times New Roman" panose="02020603050405020304" pitchFamily="18" charset="0"/>
              </a:rPr>
              <a:t>EuroMed</a:t>
            </a:r>
            <a:r>
              <a:rPr lang="en-US" sz="2000" dirty="0">
                <a:latin typeface="Calibri" panose="020F0502020204030204" pitchFamily="34" charset="0"/>
                <a:ea typeface="Calibri" panose="020F0502020204030204" pitchFamily="34" charset="0"/>
                <a:cs typeface="Times New Roman" panose="02020603050405020304" pitchFamily="18" charset="0"/>
              </a:rPr>
              <a:t> Journal of Business, 12(1). DOI: 10.1108/EMJB-01-2016-0001</a:t>
            </a:r>
            <a:endParaRPr lang="en-US"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1193757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65</TotalTime>
  <Words>584</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Tw Cen MT</vt:lpstr>
      <vt:lpstr>Droplet</vt:lpstr>
      <vt:lpstr>Training and Development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dc:title>
  <dc:creator>The Don</dc:creator>
  <cp:lastModifiedBy>The Don</cp:lastModifiedBy>
  <cp:revision>8</cp:revision>
  <dcterms:created xsi:type="dcterms:W3CDTF">2020-02-26T13:47:21Z</dcterms:created>
  <dcterms:modified xsi:type="dcterms:W3CDTF">2020-02-26T16:26:25Z</dcterms:modified>
</cp:coreProperties>
</file>