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8" r:id="rId3"/>
    <p:sldId id="259" r:id="rId4"/>
    <p:sldId id="260" r:id="rId5"/>
    <p:sldId id="262" r:id="rId6"/>
    <p:sldId id="282" r:id="rId7"/>
    <p:sldId id="264" r:id="rId8"/>
    <p:sldId id="265" r:id="rId9"/>
    <p:sldId id="1260" r:id="rId10"/>
    <p:sldId id="1261" r:id="rId11"/>
    <p:sldId id="266" r:id="rId12"/>
    <p:sldId id="1262" r:id="rId13"/>
    <p:sldId id="268" r:id="rId14"/>
    <p:sldId id="272"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6737" autoAdjust="0"/>
  </p:normalViewPr>
  <p:slideViewPr>
    <p:cSldViewPr>
      <p:cViewPr varScale="1">
        <p:scale>
          <a:sx n="44" d="100"/>
          <a:sy n="44" d="100"/>
        </p:scale>
        <p:origin x="66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0BEE8D-B530-414C-90B1-BB23D4BEA6C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B09F3825-5897-4EC5-9B66-84DDD3B436BC}">
      <dgm:prSet custT="1"/>
      <dgm:spPr/>
      <dgm:t>
        <a:bodyPr/>
        <a:lstStyle/>
        <a:p>
          <a:pPr>
            <a:lnSpc>
              <a:spcPct val="150000"/>
            </a:lnSpc>
          </a:pPr>
          <a:r>
            <a:rPr lang="en-US" sz="2400">
              <a:latin typeface="Times New Roman" panose="02020603050405020304" pitchFamily="18" charset="0"/>
              <a:cs typeface="Times New Roman" panose="02020603050405020304" pitchFamily="18" charset="0"/>
            </a:rPr>
            <a:t>Design: qualitative conceptual analysis from secondary data (2020–2025)</a:t>
          </a:r>
          <a:endParaRPr lang="en-IN" sz="2400">
            <a:latin typeface="Times New Roman" panose="02020603050405020304" pitchFamily="18" charset="0"/>
            <a:cs typeface="Times New Roman" panose="02020603050405020304" pitchFamily="18" charset="0"/>
          </a:endParaRPr>
        </a:p>
      </dgm:t>
    </dgm:pt>
    <dgm:pt modelId="{9D6CDD21-F57F-402E-80DD-8F404638F864}" type="parTrans" cxnId="{0C1F1D8F-7A74-4FD4-A072-D8E282B63043}">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7B9F1359-0546-4718-B952-E5793CAA8F5E}" type="sibTrans" cxnId="{0C1F1D8F-7A74-4FD4-A072-D8E282B63043}">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8863AFD6-E5EE-4423-9110-71D2117A6404}">
      <dgm:prSet custT="1"/>
      <dgm:spPr/>
      <dgm:t>
        <a:bodyPr/>
        <a:lstStyle/>
        <a:p>
          <a:pPr>
            <a:lnSpc>
              <a:spcPct val="150000"/>
            </a:lnSpc>
          </a:pPr>
          <a:r>
            <a:rPr lang="en-US" sz="2400" dirty="0">
              <a:latin typeface="Times New Roman" panose="02020603050405020304" pitchFamily="18" charset="0"/>
              <a:cs typeface="Times New Roman" panose="02020603050405020304" pitchFamily="18" charset="0"/>
            </a:rPr>
            <a:t>Framework: DPSIR + PESTLE (in context) + SWOT (in response)</a:t>
          </a:r>
          <a:endParaRPr lang="en-IN" sz="2400" dirty="0">
            <a:latin typeface="Times New Roman" panose="02020603050405020304" pitchFamily="18" charset="0"/>
            <a:cs typeface="Times New Roman" panose="02020603050405020304" pitchFamily="18" charset="0"/>
          </a:endParaRPr>
        </a:p>
      </dgm:t>
    </dgm:pt>
    <dgm:pt modelId="{C55B7900-5FE9-4776-A845-0B800FF56CE3}" type="parTrans" cxnId="{BB5D96FB-3BBE-48A4-8CAD-68F1BE0F585F}">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4DB39721-5E10-4737-996A-7C1DEF2359BB}" type="sibTrans" cxnId="{BB5D96FB-3BBE-48A4-8CAD-68F1BE0F585F}">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3F396A19-D21B-44FF-B286-35061BBA85E3}">
      <dgm:prSet custT="1"/>
      <dgm:spPr/>
      <dgm:t>
        <a:bodyPr/>
        <a:lstStyle/>
        <a:p>
          <a:pPr>
            <a:lnSpc>
              <a:spcPct val="150000"/>
            </a:lnSpc>
          </a:pPr>
          <a:r>
            <a:rPr lang="en-US" sz="2400">
              <a:latin typeface="Times New Roman" panose="02020603050405020304" pitchFamily="18" charset="0"/>
              <a:cs typeface="Times New Roman" panose="02020603050405020304" pitchFamily="18" charset="0"/>
            </a:rPr>
            <a:t>Sources: peer-reviewed journals, WHO, ISO 45003, industry reports (Accor, Hilton)</a:t>
          </a:r>
          <a:endParaRPr lang="en-IN" sz="2400">
            <a:latin typeface="Times New Roman" panose="02020603050405020304" pitchFamily="18" charset="0"/>
            <a:cs typeface="Times New Roman" panose="02020603050405020304" pitchFamily="18" charset="0"/>
          </a:endParaRPr>
        </a:p>
      </dgm:t>
    </dgm:pt>
    <dgm:pt modelId="{DBB4DE06-9351-4ADE-9E28-373A357B37A5}" type="parTrans" cxnId="{D415709E-2058-4303-B1A1-64597998BDCC}">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8565872B-5D15-413C-9E7D-F58CDCB127FA}" type="sibTrans" cxnId="{D415709E-2058-4303-B1A1-64597998BDCC}">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54A83AF7-E01A-4EFD-9C84-51A40CF138BC}">
      <dgm:prSet custT="1"/>
      <dgm:spPr/>
      <dgm:t>
        <a:bodyPr/>
        <a:lstStyle/>
        <a:p>
          <a:pPr>
            <a:lnSpc>
              <a:spcPct val="150000"/>
            </a:lnSpc>
          </a:pPr>
          <a:r>
            <a:rPr lang="en-US" sz="2400">
              <a:latin typeface="Times New Roman" panose="02020603050405020304" pitchFamily="18" charset="0"/>
              <a:cs typeface="Times New Roman" panose="02020603050405020304" pitchFamily="18" charset="0"/>
            </a:rPr>
            <a:t>Task: Explore how macro drivers develop organisational pressures and assess responses</a:t>
          </a:r>
          <a:endParaRPr lang="en-IN" sz="2400">
            <a:latin typeface="Times New Roman" panose="02020603050405020304" pitchFamily="18" charset="0"/>
            <a:cs typeface="Times New Roman" panose="02020603050405020304" pitchFamily="18" charset="0"/>
          </a:endParaRPr>
        </a:p>
      </dgm:t>
    </dgm:pt>
    <dgm:pt modelId="{5ECFC862-45B9-4A62-85BE-8442E61D16AC}" type="parTrans" cxnId="{97FD61C6-20A3-44E8-AF03-814A0FA83D77}">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103EEA08-623E-4FCC-B7C6-FF68D0A7284E}" type="sibTrans" cxnId="{97FD61C6-20A3-44E8-AF03-814A0FA83D77}">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1CABEB60-87A3-4370-91DB-29E71A4FBB25}" type="pres">
      <dgm:prSet presAssocID="{C10BEE8D-B530-414C-90B1-BB23D4BEA6CC}" presName="linear" presStyleCnt="0">
        <dgm:presLayoutVars>
          <dgm:animLvl val="lvl"/>
          <dgm:resizeHandles val="exact"/>
        </dgm:presLayoutVars>
      </dgm:prSet>
      <dgm:spPr/>
    </dgm:pt>
    <dgm:pt modelId="{C8EC67AE-C4A5-4BFE-8DDC-BCE17942F51C}" type="pres">
      <dgm:prSet presAssocID="{B09F3825-5897-4EC5-9B66-84DDD3B436BC}" presName="parentText" presStyleLbl="node1" presStyleIdx="0" presStyleCnt="4">
        <dgm:presLayoutVars>
          <dgm:chMax val="0"/>
          <dgm:bulletEnabled val="1"/>
        </dgm:presLayoutVars>
      </dgm:prSet>
      <dgm:spPr/>
    </dgm:pt>
    <dgm:pt modelId="{E538F486-5AB5-45EC-80D0-7DD1CCDE2C10}" type="pres">
      <dgm:prSet presAssocID="{7B9F1359-0546-4718-B952-E5793CAA8F5E}" presName="spacer" presStyleCnt="0"/>
      <dgm:spPr/>
    </dgm:pt>
    <dgm:pt modelId="{F300B4E5-A07B-45B8-8F33-9D2788F26957}" type="pres">
      <dgm:prSet presAssocID="{8863AFD6-E5EE-4423-9110-71D2117A6404}" presName="parentText" presStyleLbl="node1" presStyleIdx="1" presStyleCnt="4">
        <dgm:presLayoutVars>
          <dgm:chMax val="0"/>
          <dgm:bulletEnabled val="1"/>
        </dgm:presLayoutVars>
      </dgm:prSet>
      <dgm:spPr/>
    </dgm:pt>
    <dgm:pt modelId="{37B6657E-4123-422A-A7E7-2A1B6DF0814B}" type="pres">
      <dgm:prSet presAssocID="{4DB39721-5E10-4737-996A-7C1DEF2359BB}" presName="spacer" presStyleCnt="0"/>
      <dgm:spPr/>
    </dgm:pt>
    <dgm:pt modelId="{BBBD4845-EC8E-4DD1-ACF2-BBF1FA77C2CB}" type="pres">
      <dgm:prSet presAssocID="{3F396A19-D21B-44FF-B286-35061BBA85E3}" presName="parentText" presStyleLbl="node1" presStyleIdx="2" presStyleCnt="4">
        <dgm:presLayoutVars>
          <dgm:chMax val="0"/>
          <dgm:bulletEnabled val="1"/>
        </dgm:presLayoutVars>
      </dgm:prSet>
      <dgm:spPr/>
    </dgm:pt>
    <dgm:pt modelId="{AEABCD75-54C2-4D45-8AF6-8A59676EFCB1}" type="pres">
      <dgm:prSet presAssocID="{8565872B-5D15-413C-9E7D-F58CDCB127FA}" presName="spacer" presStyleCnt="0"/>
      <dgm:spPr/>
    </dgm:pt>
    <dgm:pt modelId="{444FC4B8-BDBF-465D-9E55-0C3A57BBDD8C}" type="pres">
      <dgm:prSet presAssocID="{54A83AF7-E01A-4EFD-9C84-51A40CF138BC}" presName="parentText" presStyleLbl="node1" presStyleIdx="3" presStyleCnt="4">
        <dgm:presLayoutVars>
          <dgm:chMax val="0"/>
          <dgm:bulletEnabled val="1"/>
        </dgm:presLayoutVars>
      </dgm:prSet>
      <dgm:spPr/>
    </dgm:pt>
  </dgm:ptLst>
  <dgm:cxnLst>
    <dgm:cxn modelId="{48679F7B-3EFB-4C10-B3F9-E541E63A1A32}" type="presOf" srcId="{3F396A19-D21B-44FF-B286-35061BBA85E3}" destId="{BBBD4845-EC8E-4DD1-ACF2-BBF1FA77C2CB}" srcOrd="0" destOrd="0" presId="urn:microsoft.com/office/officeart/2005/8/layout/vList2"/>
    <dgm:cxn modelId="{0C1F1D8F-7A74-4FD4-A072-D8E282B63043}" srcId="{C10BEE8D-B530-414C-90B1-BB23D4BEA6CC}" destId="{B09F3825-5897-4EC5-9B66-84DDD3B436BC}" srcOrd="0" destOrd="0" parTransId="{9D6CDD21-F57F-402E-80DD-8F404638F864}" sibTransId="{7B9F1359-0546-4718-B952-E5793CAA8F5E}"/>
    <dgm:cxn modelId="{A2B1FA96-A3F3-4961-81E5-E470C9893FA3}" type="presOf" srcId="{C10BEE8D-B530-414C-90B1-BB23D4BEA6CC}" destId="{1CABEB60-87A3-4370-91DB-29E71A4FBB25}" srcOrd="0" destOrd="0" presId="urn:microsoft.com/office/officeart/2005/8/layout/vList2"/>
    <dgm:cxn modelId="{5DBD589B-6226-44CA-8F8F-8BC7FFF4D81B}" type="presOf" srcId="{54A83AF7-E01A-4EFD-9C84-51A40CF138BC}" destId="{444FC4B8-BDBF-465D-9E55-0C3A57BBDD8C}" srcOrd="0" destOrd="0" presId="urn:microsoft.com/office/officeart/2005/8/layout/vList2"/>
    <dgm:cxn modelId="{D415709E-2058-4303-B1A1-64597998BDCC}" srcId="{C10BEE8D-B530-414C-90B1-BB23D4BEA6CC}" destId="{3F396A19-D21B-44FF-B286-35061BBA85E3}" srcOrd="2" destOrd="0" parTransId="{DBB4DE06-9351-4ADE-9E28-373A357B37A5}" sibTransId="{8565872B-5D15-413C-9E7D-F58CDCB127FA}"/>
    <dgm:cxn modelId="{49D100B1-A789-4442-B623-3E5990F0C636}" type="presOf" srcId="{B09F3825-5897-4EC5-9B66-84DDD3B436BC}" destId="{C8EC67AE-C4A5-4BFE-8DDC-BCE17942F51C}" srcOrd="0" destOrd="0" presId="urn:microsoft.com/office/officeart/2005/8/layout/vList2"/>
    <dgm:cxn modelId="{97FD61C6-20A3-44E8-AF03-814A0FA83D77}" srcId="{C10BEE8D-B530-414C-90B1-BB23D4BEA6CC}" destId="{54A83AF7-E01A-4EFD-9C84-51A40CF138BC}" srcOrd="3" destOrd="0" parTransId="{5ECFC862-45B9-4A62-85BE-8442E61D16AC}" sibTransId="{103EEA08-623E-4FCC-B7C6-FF68D0A7284E}"/>
    <dgm:cxn modelId="{EE1CEFE3-BB9C-4028-811B-2D48C08F2FB3}" type="presOf" srcId="{8863AFD6-E5EE-4423-9110-71D2117A6404}" destId="{F300B4E5-A07B-45B8-8F33-9D2788F26957}" srcOrd="0" destOrd="0" presId="urn:microsoft.com/office/officeart/2005/8/layout/vList2"/>
    <dgm:cxn modelId="{BB5D96FB-3BBE-48A4-8CAD-68F1BE0F585F}" srcId="{C10BEE8D-B530-414C-90B1-BB23D4BEA6CC}" destId="{8863AFD6-E5EE-4423-9110-71D2117A6404}" srcOrd="1" destOrd="0" parTransId="{C55B7900-5FE9-4776-A845-0B800FF56CE3}" sibTransId="{4DB39721-5E10-4737-996A-7C1DEF2359BB}"/>
    <dgm:cxn modelId="{828094B6-DB83-467E-BD9C-03D1D28CFEE1}" type="presParOf" srcId="{1CABEB60-87A3-4370-91DB-29E71A4FBB25}" destId="{C8EC67AE-C4A5-4BFE-8DDC-BCE17942F51C}" srcOrd="0" destOrd="0" presId="urn:microsoft.com/office/officeart/2005/8/layout/vList2"/>
    <dgm:cxn modelId="{3510512A-31FF-4163-8E9E-1CE3545C3387}" type="presParOf" srcId="{1CABEB60-87A3-4370-91DB-29E71A4FBB25}" destId="{E538F486-5AB5-45EC-80D0-7DD1CCDE2C10}" srcOrd="1" destOrd="0" presId="urn:microsoft.com/office/officeart/2005/8/layout/vList2"/>
    <dgm:cxn modelId="{FA1A3EA8-5B65-4567-BB31-96E61EF9D81D}" type="presParOf" srcId="{1CABEB60-87A3-4370-91DB-29E71A4FBB25}" destId="{F300B4E5-A07B-45B8-8F33-9D2788F26957}" srcOrd="2" destOrd="0" presId="urn:microsoft.com/office/officeart/2005/8/layout/vList2"/>
    <dgm:cxn modelId="{513940E2-FC74-46DE-84A3-55E0F0276E93}" type="presParOf" srcId="{1CABEB60-87A3-4370-91DB-29E71A4FBB25}" destId="{37B6657E-4123-422A-A7E7-2A1B6DF0814B}" srcOrd="3" destOrd="0" presId="urn:microsoft.com/office/officeart/2005/8/layout/vList2"/>
    <dgm:cxn modelId="{A9E4D483-29AD-4CF0-A196-2BB243BA1BEC}" type="presParOf" srcId="{1CABEB60-87A3-4370-91DB-29E71A4FBB25}" destId="{BBBD4845-EC8E-4DD1-ACF2-BBF1FA77C2CB}" srcOrd="4" destOrd="0" presId="urn:microsoft.com/office/officeart/2005/8/layout/vList2"/>
    <dgm:cxn modelId="{308E3314-1DA3-40E5-91B6-D204512CC2A8}" type="presParOf" srcId="{1CABEB60-87A3-4370-91DB-29E71A4FBB25}" destId="{AEABCD75-54C2-4D45-8AF6-8A59676EFCB1}" srcOrd="5" destOrd="0" presId="urn:microsoft.com/office/officeart/2005/8/layout/vList2"/>
    <dgm:cxn modelId="{B8E62E26-6268-4973-8594-14868197C838}" type="presParOf" srcId="{1CABEB60-87A3-4370-91DB-29E71A4FBB25}" destId="{444FC4B8-BDBF-465D-9E55-0C3A57BBDD8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763B48-966E-4DDA-8F59-C90D8227B8F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426DFA39-540D-458A-A3C7-0CEE162890DD}">
      <dgm:prSet custT="1"/>
      <dgm:spPr/>
      <dgm:t>
        <a:bodyPr/>
        <a:lstStyle/>
        <a:p>
          <a:pPr>
            <a:lnSpc>
              <a:spcPct val="150000"/>
            </a:lnSpc>
          </a:pPr>
          <a:r>
            <a:rPr lang="en-IN" sz="2400" dirty="0">
              <a:latin typeface="Times New Roman" panose="02020603050405020304" pitchFamily="18" charset="0"/>
              <a:cs typeface="Times New Roman" panose="02020603050405020304" pitchFamily="18" charset="0"/>
            </a:rPr>
            <a:t>Long shifts &amp; understaffing → chronic fatigue</a:t>
          </a:r>
        </a:p>
      </dgm:t>
    </dgm:pt>
    <dgm:pt modelId="{97BE6FCB-17A2-4CEC-8DBA-7ECBA38DBA5C}" type="parTrans" cxnId="{F72C7066-A8F1-471B-8195-A9404E9D1FBB}">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B081B707-EA62-441C-BF4F-2726470C9B5A}" type="sibTrans" cxnId="{F72C7066-A8F1-471B-8195-A9404E9D1FBB}">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319A2914-D075-4825-9743-AB222BE6780C}">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Lack of support from managers → weak psychological safety</a:t>
          </a:r>
        </a:p>
      </dgm:t>
    </dgm:pt>
    <dgm:pt modelId="{9325DD24-6F64-4975-86FA-8A053ADC109B}" type="parTrans" cxnId="{D0CFEC1B-C667-4FD1-8B74-D0015A1687D3}">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1FBF19E4-D23B-47AB-8BE9-048E10FB1BA1}" type="sibTrans" cxnId="{D0CFEC1B-C667-4FD1-8B74-D0015A1687D3}">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50228983-B18E-40F2-BD12-4EC99FD3F78B}">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Unpredictable schedules → interrupted sleep &amp; conflict with family</a:t>
          </a:r>
        </a:p>
      </dgm:t>
    </dgm:pt>
    <dgm:pt modelId="{BB0D2CD1-B01D-4674-97F6-FCDF4BEB9597}" type="parTrans" cxnId="{BF5C539D-4DE7-48EE-A65A-0BA4AB838C8D}">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93795FB5-834C-490E-9C40-D71307A31E9F}" type="sibTrans" cxnId="{BF5C539D-4DE7-48EE-A65A-0BA4AB838C8D}">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3441791F-03FA-45F9-91B8-02AF2A63639B}">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Scarce recovery resources (Low utilisation of EAPs) (Strudwick et al., 2023)</a:t>
          </a:r>
        </a:p>
      </dgm:t>
    </dgm:pt>
    <dgm:pt modelId="{A668FE5A-C6F0-48FA-8805-412978E14399}" type="parTrans" cxnId="{AF6C5CA7-7B4C-4E47-BF13-ACF0A50F68AF}">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9E720A40-2D75-4AB1-97A9-587DFADE382D}" type="sibTrans" cxnId="{AF6C5CA7-7B4C-4E47-BF13-ACF0A50F68AF}">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E5A70D80-FDBE-4D7F-9B15-ACD0180A99D7}">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Outcome: high burnout and emotional exhaustion</a:t>
          </a:r>
        </a:p>
      </dgm:t>
    </dgm:pt>
    <dgm:pt modelId="{8BCA87A3-44F5-4B52-8FAE-0DA5CE844C66}" type="parTrans" cxnId="{EE838137-1972-456D-89D2-9EE688150994}">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A870CEAF-80A2-4A3B-9D61-1842F97D55A9}" type="sibTrans" cxnId="{EE838137-1972-456D-89D2-9EE688150994}">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7A5883A2-F664-40E4-8E65-9B9AE33EDD55}" type="pres">
      <dgm:prSet presAssocID="{8E763B48-966E-4DDA-8F59-C90D8227B8FA}" presName="linear" presStyleCnt="0">
        <dgm:presLayoutVars>
          <dgm:animLvl val="lvl"/>
          <dgm:resizeHandles val="exact"/>
        </dgm:presLayoutVars>
      </dgm:prSet>
      <dgm:spPr/>
    </dgm:pt>
    <dgm:pt modelId="{3DCC2800-AEA8-4343-91C1-E4B7B3165D1B}" type="pres">
      <dgm:prSet presAssocID="{426DFA39-540D-458A-A3C7-0CEE162890DD}" presName="parentText" presStyleLbl="node1" presStyleIdx="0" presStyleCnt="5">
        <dgm:presLayoutVars>
          <dgm:chMax val="0"/>
          <dgm:bulletEnabled val="1"/>
        </dgm:presLayoutVars>
      </dgm:prSet>
      <dgm:spPr/>
    </dgm:pt>
    <dgm:pt modelId="{02248A3C-C89C-4E8D-83C1-3AFEAD10609A}" type="pres">
      <dgm:prSet presAssocID="{B081B707-EA62-441C-BF4F-2726470C9B5A}" presName="spacer" presStyleCnt="0"/>
      <dgm:spPr/>
    </dgm:pt>
    <dgm:pt modelId="{A3FBD055-EF1F-4DDE-A09B-03AB6E362314}" type="pres">
      <dgm:prSet presAssocID="{319A2914-D075-4825-9743-AB222BE6780C}" presName="parentText" presStyleLbl="node1" presStyleIdx="1" presStyleCnt="5">
        <dgm:presLayoutVars>
          <dgm:chMax val="0"/>
          <dgm:bulletEnabled val="1"/>
        </dgm:presLayoutVars>
      </dgm:prSet>
      <dgm:spPr/>
    </dgm:pt>
    <dgm:pt modelId="{3503B26F-982D-4A98-B940-B043EFDDEA88}" type="pres">
      <dgm:prSet presAssocID="{1FBF19E4-D23B-47AB-8BE9-048E10FB1BA1}" presName="spacer" presStyleCnt="0"/>
      <dgm:spPr/>
    </dgm:pt>
    <dgm:pt modelId="{41C715E4-D9A2-4FC8-BA31-B85024107748}" type="pres">
      <dgm:prSet presAssocID="{50228983-B18E-40F2-BD12-4EC99FD3F78B}" presName="parentText" presStyleLbl="node1" presStyleIdx="2" presStyleCnt="5">
        <dgm:presLayoutVars>
          <dgm:chMax val="0"/>
          <dgm:bulletEnabled val="1"/>
        </dgm:presLayoutVars>
      </dgm:prSet>
      <dgm:spPr/>
    </dgm:pt>
    <dgm:pt modelId="{292CBB72-DBB3-4D38-B018-C72A21EC20F6}" type="pres">
      <dgm:prSet presAssocID="{93795FB5-834C-490E-9C40-D71307A31E9F}" presName="spacer" presStyleCnt="0"/>
      <dgm:spPr/>
    </dgm:pt>
    <dgm:pt modelId="{2FCDB930-12B1-469A-A721-F6493858C5C4}" type="pres">
      <dgm:prSet presAssocID="{3441791F-03FA-45F9-91B8-02AF2A63639B}" presName="parentText" presStyleLbl="node1" presStyleIdx="3" presStyleCnt="5">
        <dgm:presLayoutVars>
          <dgm:chMax val="0"/>
          <dgm:bulletEnabled val="1"/>
        </dgm:presLayoutVars>
      </dgm:prSet>
      <dgm:spPr/>
    </dgm:pt>
    <dgm:pt modelId="{A44E1FFE-D1AD-4666-820B-66B874950E4F}" type="pres">
      <dgm:prSet presAssocID="{9E720A40-2D75-4AB1-97A9-587DFADE382D}" presName="spacer" presStyleCnt="0"/>
      <dgm:spPr/>
    </dgm:pt>
    <dgm:pt modelId="{1B63819D-25E6-40A2-8B76-AF4AC35D22A8}" type="pres">
      <dgm:prSet presAssocID="{E5A70D80-FDBE-4D7F-9B15-ACD0180A99D7}" presName="parentText" presStyleLbl="node1" presStyleIdx="4" presStyleCnt="5">
        <dgm:presLayoutVars>
          <dgm:chMax val="0"/>
          <dgm:bulletEnabled val="1"/>
        </dgm:presLayoutVars>
      </dgm:prSet>
      <dgm:spPr/>
    </dgm:pt>
  </dgm:ptLst>
  <dgm:cxnLst>
    <dgm:cxn modelId="{3E46431A-CDD3-4E8F-9734-3309773EE982}" type="presOf" srcId="{8E763B48-966E-4DDA-8F59-C90D8227B8FA}" destId="{7A5883A2-F664-40E4-8E65-9B9AE33EDD55}" srcOrd="0" destOrd="0" presId="urn:microsoft.com/office/officeart/2005/8/layout/vList2"/>
    <dgm:cxn modelId="{D0CFEC1B-C667-4FD1-8B74-D0015A1687D3}" srcId="{8E763B48-966E-4DDA-8F59-C90D8227B8FA}" destId="{319A2914-D075-4825-9743-AB222BE6780C}" srcOrd="1" destOrd="0" parTransId="{9325DD24-6F64-4975-86FA-8A053ADC109B}" sibTransId="{1FBF19E4-D23B-47AB-8BE9-048E10FB1BA1}"/>
    <dgm:cxn modelId="{79321E1E-88F6-464A-8982-E6D54B338535}" type="presOf" srcId="{3441791F-03FA-45F9-91B8-02AF2A63639B}" destId="{2FCDB930-12B1-469A-A721-F6493858C5C4}" srcOrd="0" destOrd="0" presId="urn:microsoft.com/office/officeart/2005/8/layout/vList2"/>
    <dgm:cxn modelId="{8439D935-67A6-465F-AF7B-7902DEC74D94}" type="presOf" srcId="{319A2914-D075-4825-9743-AB222BE6780C}" destId="{A3FBD055-EF1F-4DDE-A09B-03AB6E362314}" srcOrd="0" destOrd="0" presId="urn:microsoft.com/office/officeart/2005/8/layout/vList2"/>
    <dgm:cxn modelId="{EE838137-1972-456D-89D2-9EE688150994}" srcId="{8E763B48-966E-4DDA-8F59-C90D8227B8FA}" destId="{E5A70D80-FDBE-4D7F-9B15-ACD0180A99D7}" srcOrd="4" destOrd="0" parTransId="{8BCA87A3-44F5-4B52-8FAE-0DA5CE844C66}" sibTransId="{A870CEAF-80A2-4A3B-9D61-1842F97D55A9}"/>
    <dgm:cxn modelId="{D7B8EC38-73B4-475E-AB0C-3CC8ABF10733}" type="presOf" srcId="{E5A70D80-FDBE-4D7F-9B15-ACD0180A99D7}" destId="{1B63819D-25E6-40A2-8B76-AF4AC35D22A8}" srcOrd="0" destOrd="0" presId="urn:microsoft.com/office/officeart/2005/8/layout/vList2"/>
    <dgm:cxn modelId="{F72C7066-A8F1-471B-8195-A9404E9D1FBB}" srcId="{8E763B48-966E-4DDA-8F59-C90D8227B8FA}" destId="{426DFA39-540D-458A-A3C7-0CEE162890DD}" srcOrd="0" destOrd="0" parTransId="{97BE6FCB-17A2-4CEC-8DBA-7ECBA38DBA5C}" sibTransId="{B081B707-EA62-441C-BF4F-2726470C9B5A}"/>
    <dgm:cxn modelId="{43F63A6F-8D77-46AB-B2B7-48759D0907AA}" type="presOf" srcId="{50228983-B18E-40F2-BD12-4EC99FD3F78B}" destId="{41C715E4-D9A2-4FC8-BA31-B85024107748}" srcOrd="0" destOrd="0" presId="urn:microsoft.com/office/officeart/2005/8/layout/vList2"/>
    <dgm:cxn modelId="{7F751197-DFF1-4248-9EC9-09F839FD47D3}" type="presOf" srcId="{426DFA39-540D-458A-A3C7-0CEE162890DD}" destId="{3DCC2800-AEA8-4343-91C1-E4B7B3165D1B}" srcOrd="0" destOrd="0" presId="urn:microsoft.com/office/officeart/2005/8/layout/vList2"/>
    <dgm:cxn modelId="{BF5C539D-4DE7-48EE-A65A-0BA4AB838C8D}" srcId="{8E763B48-966E-4DDA-8F59-C90D8227B8FA}" destId="{50228983-B18E-40F2-BD12-4EC99FD3F78B}" srcOrd="2" destOrd="0" parTransId="{BB0D2CD1-B01D-4674-97F6-FCDF4BEB9597}" sibTransId="{93795FB5-834C-490E-9C40-D71307A31E9F}"/>
    <dgm:cxn modelId="{AF6C5CA7-7B4C-4E47-BF13-ACF0A50F68AF}" srcId="{8E763B48-966E-4DDA-8F59-C90D8227B8FA}" destId="{3441791F-03FA-45F9-91B8-02AF2A63639B}" srcOrd="3" destOrd="0" parTransId="{A668FE5A-C6F0-48FA-8805-412978E14399}" sibTransId="{9E720A40-2D75-4AB1-97A9-587DFADE382D}"/>
    <dgm:cxn modelId="{D2A831BD-B6C1-4BBA-9087-77DB528303B4}" type="presParOf" srcId="{7A5883A2-F664-40E4-8E65-9B9AE33EDD55}" destId="{3DCC2800-AEA8-4343-91C1-E4B7B3165D1B}" srcOrd="0" destOrd="0" presId="urn:microsoft.com/office/officeart/2005/8/layout/vList2"/>
    <dgm:cxn modelId="{2A17DDF5-FDA9-4B15-AF15-DBAE00483027}" type="presParOf" srcId="{7A5883A2-F664-40E4-8E65-9B9AE33EDD55}" destId="{02248A3C-C89C-4E8D-83C1-3AFEAD10609A}" srcOrd="1" destOrd="0" presId="urn:microsoft.com/office/officeart/2005/8/layout/vList2"/>
    <dgm:cxn modelId="{B9733730-EB1F-49E7-987E-163DB67E2CCD}" type="presParOf" srcId="{7A5883A2-F664-40E4-8E65-9B9AE33EDD55}" destId="{A3FBD055-EF1F-4DDE-A09B-03AB6E362314}" srcOrd="2" destOrd="0" presId="urn:microsoft.com/office/officeart/2005/8/layout/vList2"/>
    <dgm:cxn modelId="{52749429-ABC6-4637-A9C0-730E2CB9EC79}" type="presParOf" srcId="{7A5883A2-F664-40E4-8E65-9B9AE33EDD55}" destId="{3503B26F-982D-4A98-B940-B043EFDDEA88}" srcOrd="3" destOrd="0" presId="urn:microsoft.com/office/officeart/2005/8/layout/vList2"/>
    <dgm:cxn modelId="{A89FDB0D-54B0-443A-8B9B-2AD9C874DB48}" type="presParOf" srcId="{7A5883A2-F664-40E4-8E65-9B9AE33EDD55}" destId="{41C715E4-D9A2-4FC8-BA31-B85024107748}" srcOrd="4" destOrd="0" presId="urn:microsoft.com/office/officeart/2005/8/layout/vList2"/>
    <dgm:cxn modelId="{03DBC191-B2FE-41FB-A101-43F27C6D6144}" type="presParOf" srcId="{7A5883A2-F664-40E4-8E65-9B9AE33EDD55}" destId="{292CBB72-DBB3-4D38-B018-C72A21EC20F6}" srcOrd="5" destOrd="0" presId="urn:microsoft.com/office/officeart/2005/8/layout/vList2"/>
    <dgm:cxn modelId="{B27631AF-8D6A-4B91-BB9C-CAF7FAA2C962}" type="presParOf" srcId="{7A5883A2-F664-40E4-8E65-9B9AE33EDD55}" destId="{2FCDB930-12B1-469A-A721-F6493858C5C4}" srcOrd="6" destOrd="0" presId="urn:microsoft.com/office/officeart/2005/8/layout/vList2"/>
    <dgm:cxn modelId="{910DD6CB-6D32-4106-B105-4D7EDC2296CE}" type="presParOf" srcId="{7A5883A2-F664-40E4-8E65-9B9AE33EDD55}" destId="{A44E1FFE-D1AD-4666-820B-66B874950E4F}" srcOrd="7" destOrd="0" presId="urn:microsoft.com/office/officeart/2005/8/layout/vList2"/>
    <dgm:cxn modelId="{BF73961D-DF46-44CB-A28D-C5FF62A5CDB1}" type="presParOf" srcId="{7A5883A2-F664-40E4-8E65-9B9AE33EDD55}" destId="{1B63819D-25E6-40A2-8B76-AF4AC35D22A8}"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D0D3DC-7F9D-4DF0-B626-7D07C80056C2}" type="doc">
      <dgm:prSet loTypeId="urn:microsoft.com/office/officeart/2005/8/layout/default" loCatId="list" qsTypeId="urn:microsoft.com/office/officeart/2005/8/quickstyle/simple1" qsCatId="simple" csTypeId="urn:microsoft.com/office/officeart/2005/8/colors/accent6_5" csCatId="accent6"/>
      <dgm:spPr/>
      <dgm:t>
        <a:bodyPr/>
        <a:lstStyle/>
        <a:p>
          <a:endParaRPr lang="en-IN"/>
        </a:p>
      </dgm:t>
    </dgm:pt>
    <dgm:pt modelId="{0B0900D5-71F0-47FE-A717-4F4F40157FAD}">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Implement ISO 45003 throughout hospitality for psychosocial risk control (ISO, 2021).</a:t>
          </a:r>
        </a:p>
      </dgm:t>
    </dgm:pt>
    <dgm:pt modelId="{A5F0CFFC-7A72-41CC-92DA-84E6CDDC9FEF}" type="parTrans" cxnId="{0FCBABBC-230D-4123-99F7-4953845AFDF7}">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6CE82BBA-171F-4ECD-BDAB-4AB07E4513FF}" type="sibTrans" cxnId="{0FCBABBC-230D-4123-99F7-4953845AFDF7}">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2EA90459-689F-4EFD-B806-C074CEB5A3F6}">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Rethink schedules &amp; workloads for predictability &amp; relaxation (Salama et al., 2022).</a:t>
          </a:r>
        </a:p>
      </dgm:t>
    </dgm:pt>
    <dgm:pt modelId="{84509937-7EC3-463F-B346-1D4CFE110421}" type="parTrans" cxnId="{D8FB2316-BB28-455E-8EE4-4DFF372E9342}">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4ECA1F99-7748-4CD7-8F78-691E0ABB5642}" type="sibTrans" cxnId="{D8FB2316-BB28-455E-8EE4-4DFF372E9342}">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9CC5E639-3A6B-4017-B0FF-1F8D2260CBCA}">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Train managers in mental-health first aid &amp; psychological safety (Ali et al., 2022).</a:t>
          </a:r>
        </a:p>
      </dgm:t>
    </dgm:pt>
    <dgm:pt modelId="{B728A108-CCB4-4EFE-87CE-2C5A0FFEF95A}" type="parTrans" cxnId="{9F6A10E3-48C7-4B0F-9E3E-99FA7F19D2A6}">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6D1B3517-2DD6-4CF0-9FBD-652B9CF2CE7F}" type="sibTrans" cxnId="{9F6A10E3-48C7-4B0F-9E3E-99FA7F19D2A6}">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95EBACF4-EB05-48AE-9B9C-F36EF8DCC668}">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Incorporate EAPs with screening and utilisation monitoring for influence (Strudwick et al., 2023).</a:t>
          </a:r>
        </a:p>
      </dgm:t>
    </dgm:pt>
    <dgm:pt modelId="{68BA3535-B347-4BAB-986E-B4A646EF1E95}" type="parTrans" cxnId="{1B727BA0-AA4A-4CE7-9EAE-F468A1E33655}">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80C2529C-A3C4-44A9-9707-7D778FF70BBA}" type="sibTrans" cxnId="{1B727BA0-AA4A-4CE7-9EAE-F468A1E33655}">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A0269F92-C30C-44D3-82AE-3EEDDDBE74FC}">
      <dgm:prSet custT="1"/>
      <dgm:spPr/>
      <dgm:t>
        <a:bodyPr/>
        <a:lstStyle/>
        <a:p>
          <a:pPr>
            <a:lnSpc>
              <a:spcPct val="150000"/>
            </a:lnSpc>
          </a:pPr>
          <a:r>
            <a:rPr lang="en-IN" sz="2400">
              <a:latin typeface="Times New Roman" panose="02020603050405020304" pitchFamily="18" charset="0"/>
              <a:cs typeface="Times New Roman" panose="02020603050405020304" pitchFamily="18" charset="0"/>
            </a:rPr>
            <a:t>Establish peer support coalitions and industry expectations (Aziz and Ong, 2025).</a:t>
          </a:r>
        </a:p>
      </dgm:t>
    </dgm:pt>
    <dgm:pt modelId="{CD4EDFBB-7FAF-4623-A362-9EE747BCCA98}" type="parTrans" cxnId="{68AF5DE0-DD85-4E58-8EE6-233294428AAB}">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B190FE5B-B381-40DF-A33A-543200F0B4DB}" type="sibTrans" cxnId="{68AF5DE0-DD85-4E58-8EE6-233294428AAB}">
      <dgm:prSet/>
      <dgm:spPr/>
      <dgm:t>
        <a:bodyPr/>
        <a:lstStyle/>
        <a:p>
          <a:pPr>
            <a:lnSpc>
              <a:spcPct val="150000"/>
            </a:lnSpc>
          </a:pPr>
          <a:endParaRPr lang="en-IN" sz="2400">
            <a:latin typeface="Times New Roman" panose="02020603050405020304" pitchFamily="18" charset="0"/>
            <a:cs typeface="Times New Roman" panose="02020603050405020304" pitchFamily="18" charset="0"/>
          </a:endParaRPr>
        </a:p>
      </dgm:t>
    </dgm:pt>
    <dgm:pt modelId="{F91CB247-46C0-4476-93BA-972E699B476A}" type="pres">
      <dgm:prSet presAssocID="{F8D0D3DC-7F9D-4DF0-B626-7D07C80056C2}" presName="diagram" presStyleCnt="0">
        <dgm:presLayoutVars>
          <dgm:dir/>
          <dgm:resizeHandles val="exact"/>
        </dgm:presLayoutVars>
      </dgm:prSet>
      <dgm:spPr/>
    </dgm:pt>
    <dgm:pt modelId="{E8DD1F47-0CE9-4B32-A4CE-9941D5795F68}" type="pres">
      <dgm:prSet presAssocID="{0B0900D5-71F0-47FE-A717-4F4F40157FAD}" presName="node" presStyleLbl="node1" presStyleIdx="0" presStyleCnt="5">
        <dgm:presLayoutVars>
          <dgm:bulletEnabled val="1"/>
        </dgm:presLayoutVars>
      </dgm:prSet>
      <dgm:spPr/>
    </dgm:pt>
    <dgm:pt modelId="{F72A5024-02EC-483F-A151-478D09F7B878}" type="pres">
      <dgm:prSet presAssocID="{6CE82BBA-171F-4ECD-BDAB-4AB07E4513FF}" presName="sibTrans" presStyleCnt="0"/>
      <dgm:spPr/>
    </dgm:pt>
    <dgm:pt modelId="{6DCBCF79-6F6D-4545-B1A4-2E8EFD2D1765}" type="pres">
      <dgm:prSet presAssocID="{2EA90459-689F-4EFD-B806-C074CEB5A3F6}" presName="node" presStyleLbl="node1" presStyleIdx="1" presStyleCnt="5">
        <dgm:presLayoutVars>
          <dgm:bulletEnabled val="1"/>
        </dgm:presLayoutVars>
      </dgm:prSet>
      <dgm:spPr/>
    </dgm:pt>
    <dgm:pt modelId="{5AF9E0FF-6CC4-4F6E-90D1-C0F5AF6546E3}" type="pres">
      <dgm:prSet presAssocID="{4ECA1F99-7748-4CD7-8F78-691E0ABB5642}" presName="sibTrans" presStyleCnt="0"/>
      <dgm:spPr/>
    </dgm:pt>
    <dgm:pt modelId="{1D948F4C-6401-4FC8-8CD9-B6BFA44F8D8B}" type="pres">
      <dgm:prSet presAssocID="{9CC5E639-3A6B-4017-B0FF-1F8D2260CBCA}" presName="node" presStyleLbl="node1" presStyleIdx="2" presStyleCnt="5">
        <dgm:presLayoutVars>
          <dgm:bulletEnabled val="1"/>
        </dgm:presLayoutVars>
      </dgm:prSet>
      <dgm:spPr/>
    </dgm:pt>
    <dgm:pt modelId="{59B5947C-0B1D-45E1-AC57-BDBEBB10F8E8}" type="pres">
      <dgm:prSet presAssocID="{6D1B3517-2DD6-4CF0-9FBD-652B9CF2CE7F}" presName="sibTrans" presStyleCnt="0"/>
      <dgm:spPr/>
    </dgm:pt>
    <dgm:pt modelId="{EDA51CA1-29D6-41F2-9838-63EEA4DE1141}" type="pres">
      <dgm:prSet presAssocID="{95EBACF4-EB05-48AE-9B9C-F36EF8DCC668}" presName="node" presStyleLbl="node1" presStyleIdx="3" presStyleCnt="5">
        <dgm:presLayoutVars>
          <dgm:bulletEnabled val="1"/>
        </dgm:presLayoutVars>
      </dgm:prSet>
      <dgm:spPr/>
    </dgm:pt>
    <dgm:pt modelId="{382F75C3-3E61-4FF1-82BF-C8F226295A5D}" type="pres">
      <dgm:prSet presAssocID="{80C2529C-A3C4-44A9-9707-7D778FF70BBA}" presName="sibTrans" presStyleCnt="0"/>
      <dgm:spPr/>
    </dgm:pt>
    <dgm:pt modelId="{43C6C5FF-E4D6-4E0E-BADF-8A4ECC76D6CE}" type="pres">
      <dgm:prSet presAssocID="{A0269F92-C30C-44D3-82AE-3EEDDDBE74FC}" presName="node" presStyleLbl="node1" presStyleIdx="4" presStyleCnt="5">
        <dgm:presLayoutVars>
          <dgm:bulletEnabled val="1"/>
        </dgm:presLayoutVars>
      </dgm:prSet>
      <dgm:spPr/>
    </dgm:pt>
  </dgm:ptLst>
  <dgm:cxnLst>
    <dgm:cxn modelId="{D8FB2316-BB28-455E-8EE4-4DFF372E9342}" srcId="{F8D0D3DC-7F9D-4DF0-B626-7D07C80056C2}" destId="{2EA90459-689F-4EFD-B806-C074CEB5A3F6}" srcOrd="1" destOrd="0" parTransId="{84509937-7EC3-463F-B346-1D4CFE110421}" sibTransId="{4ECA1F99-7748-4CD7-8F78-691E0ABB5642}"/>
    <dgm:cxn modelId="{DCFB1421-FA6D-40F1-BDE4-D370A53895BA}" type="presOf" srcId="{9CC5E639-3A6B-4017-B0FF-1F8D2260CBCA}" destId="{1D948F4C-6401-4FC8-8CD9-B6BFA44F8D8B}" srcOrd="0" destOrd="0" presId="urn:microsoft.com/office/officeart/2005/8/layout/default"/>
    <dgm:cxn modelId="{413C0B61-F224-437E-8BE2-8C40B86A4B76}" type="presOf" srcId="{F8D0D3DC-7F9D-4DF0-B626-7D07C80056C2}" destId="{F91CB247-46C0-4476-93BA-972E699B476A}" srcOrd="0" destOrd="0" presId="urn:microsoft.com/office/officeart/2005/8/layout/default"/>
    <dgm:cxn modelId="{F1843962-2C5E-4F14-A1B2-1F0E86E222C7}" type="presOf" srcId="{95EBACF4-EB05-48AE-9B9C-F36EF8DCC668}" destId="{EDA51CA1-29D6-41F2-9838-63EEA4DE1141}" srcOrd="0" destOrd="0" presId="urn:microsoft.com/office/officeart/2005/8/layout/default"/>
    <dgm:cxn modelId="{3BCCA588-12D2-4A5F-9D39-DA51482FD4BF}" type="presOf" srcId="{A0269F92-C30C-44D3-82AE-3EEDDDBE74FC}" destId="{43C6C5FF-E4D6-4E0E-BADF-8A4ECC76D6CE}" srcOrd="0" destOrd="0" presId="urn:microsoft.com/office/officeart/2005/8/layout/default"/>
    <dgm:cxn modelId="{1B727BA0-AA4A-4CE7-9EAE-F468A1E33655}" srcId="{F8D0D3DC-7F9D-4DF0-B626-7D07C80056C2}" destId="{95EBACF4-EB05-48AE-9B9C-F36EF8DCC668}" srcOrd="3" destOrd="0" parTransId="{68BA3535-B347-4BAB-986E-B4A646EF1E95}" sibTransId="{80C2529C-A3C4-44A9-9707-7D778FF70BBA}"/>
    <dgm:cxn modelId="{99B1B5AC-B159-4FC7-AE55-852A7FAF9A50}" type="presOf" srcId="{0B0900D5-71F0-47FE-A717-4F4F40157FAD}" destId="{E8DD1F47-0CE9-4B32-A4CE-9941D5795F68}" srcOrd="0" destOrd="0" presId="urn:microsoft.com/office/officeart/2005/8/layout/default"/>
    <dgm:cxn modelId="{0FCBABBC-230D-4123-99F7-4953845AFDF7}" srcId="{F8D0D3DC-7F9D-4DF0-B626-7D07C80056C2}" destId="{0B0900D5-71F0-47FE-A717-4F4F40157FAD}" srcOrd="0" destOrd="0" parTransId="{A5F0CFFC-7A72-41CC-92DA-84E6CDDC9FEF}" sibTransId="{6CE82BBA-171F-4ECD-BDAB-4AB07E4513FF}"/>
    <dgm:cxn modelId="{68AF5DE0-DD85-4E58-8EE6-233294428AAB}" srcId="{F8D0D3DC-7F9D-4DF0-B626-7D07C80056C2}" destId="{A0269F92-C30C-44D3-82AE-3EEDDDBE74FC}" srcOrd="4" destOrd="0" parTransId="{CD4EDFBB-7FAF-4623-A362-9EE747BCCA98}" sibTransId="{B190FE5B-B381-40DF-A33A-543200F0B4DB}"/>
    <dgm:cxn modelId="{9F6A10E3-48C7-4B0F-9E3E-99FA7F19D2A6}" srcId="{F8D0D3DC-7F9D-4DF0-B626-7D07C80056C2}" destId="{9CC5E639-3A6B-4017-B0FF-1F8D2260CBCA}" srcOrd="2" destOrd="0" parTransId="{B728A108-CCB4-4EFE-87CE-2C5A0FFEF95A}" sibTransId="{6D1B3517-2DD6-4CF0-9FBD-652B9CF2CE7F}"/>
    <dgm:cxn modelId="{B3F8D5FC-A8C1-4A30-9D20-73160F517C95}" type="presOf" srcId="{2EA90459-689F-4EFD-B806-C074CEB5A3F6}" destId="{6DCBCF79-6F6D-4545-B1A4-2E8EFD2D1765}" srcOrd="0" destOrd="0" presId="urn:microsoft.com/office/officeart/2005/8/layout/default"/>
    <dgm:cxn modelId="{4182F5DD-33DD-4057-827E-39409FA7D844}" type="presParOf" srcId="{F91CB247-46C0-4476-93BA-972E699B476A}" destId="{E8DD1F47-0CE9-4B32-A4CE-9941D5795F68}" srcOrd="0" destOrd="0" presId="urn:microsoft.com/office/officeart/2005/8/layout/default"/>
    <dgm:cxn modelId="{F9A4F4E5-05EC-4567-8259-198C96BA8D90}" type="presParOf" srcId="{F91CB247-46C0-4476-93BA-972E699B476A}" destId="{F72A5024-02EC-483F-A151-478D09F7B878}" srcOrd="1" destOrd="0" presId="urn:microsoft.com/office/officeart/2005/8/layout/default"/>
    <dgm:cxn modelId="{49DB4308-99A6-4A01-9C84-2D04234D9AED}" type="presParOf" srcId="{F91CB247-46C0-4476-93BA-972E699B476A}" destId="{6DCBCF79-6F6D-4545-B1A4-2E8EFD2D1765}" srcOrd="2" destOrd="0" presId="urn:microsoft.com/office/officeart/2005/8/layout/default"/>
    <dgm:cxn modelId="{E5153BCB-C8CF-4740-BBF2-7527AF6DAFAE}" type="presParOf" srcId="{F91CB247-46C0-4476-93BA-972E699B476A}" destId="{5AF9E0FF-6CC4-4F6E-90D1-C0F5AF6546E3}" srcOrd="3" destOrd="0" presId="urn:microsoft.com/office/officeart/2005/8/layout/default"/>
    <dgm:cxn modelId="{72BF720B-D030-4585-80D6-A92F494537A2}" type="presParOf" srcId="{F91CB247-46C0-4476-93BA-972E699B476A}" destId="{1D948F4C-6401-4FC8-8CD9-B6BFA44F8D8B}" srcOrd="4" destOrd="0" presId="urn:microsoft.com/office/officeart/2005/8/layout/default"/>
    <dgm:cxn modelId="{7F9DE9F7-39CB-478F-82E4-0E1CB7C4797E}" type="presParOf" srcId="{F91CB247-46C0-4476-93BA-972E699B476A}" destId="{59B5947C-0B1D-45E1-AC57-BDBEBB10F8E8}" srcOrd="5" destOrd="0" presId="urn:microsoft.com/office/officeart/2005/8/layout/default"/>
    <dgm:cxn modelId="{C07EFAE4-C4F7-429F-9DB6-DAA2C39AF8BA}" type="presParOf" srcId="{F91CB247-46C0-4476-93BA-972E699B476A}" destId="{EDA51CA1-29D6-41F2-9838-63EEA4DE1141}" srcOrd="6" destOrd="0" presId="urn:microsoft.com/office/officeart/2005/8/layout/default"/>
    <dgm:cxn modelId="{2423A2F9-3535-4FC0-AC6D-CE639ED26B81}" type="presParOf" srcId="{F91CB247-46C0-4476-93BA-972E699B476A}" destId="{382F75C3-3E61-4FF1-82BF-C8F226295A5D}" srcOrd="7" destOrd="0" presId="urn:microsoft.com/office/officeart/2005/8/layout/default"/>
    <dgm:cxn modelId="{2938FEC9-B2FB-45CC-8D35-FAD62BF96FF0}" type="presParOf" srcId="{F91CB247-46C0-4476-93BA-972E699B476A}" destId="{43C6C5FF-E4D6-4E0E-BADF-8A4ECC76D6CE}"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C67AE-C4A5-4BFE-8DDC-BCE17942F51C}">
      <dsp:nvSpPr>
        <dsp:cNvPr id="0" name=""/>
        <dsp:cNvSpPr/>
      </dsp:nvSpPr>
      <dsp:spPr>
        <a:xfrm>
          <a:off x="0" y="1838"/>
          <a:ext cx="10825638" cy="10807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Design: qualitative conceptual analysis from secondary data (2020–2025)</a:t>
          </a:r>
          <a:endParaRPr lang="en-IN" sz="2400" kern="1200">
            <a:latin typeface="Times New Roman" panose="02020603050405020304" pitchFamily="18" charset="0"/>
            <a:cs typeface="Times New Roman" panose="02020603050405020304" pitchFamily="18" charset="0"/>
          </a:endParaRPr>
        </a:p>
      </dsp:txBody>
      <dsp:txXfrm>
        <a:off x="52756" y="54594"/>
        <a:ext cx="10720126" cy="975209"/>
      </dsp:txXfrm>
    </dsp:sp>
    <dsp:sp modelId="{F300B4E5-A07B-45B8-8F33-9D2788F26957}">
      <dsp:nvSpPr>
        <dsp:cNvPr id="0" name=""/>
        <dsp:cNvSpPr/>
      </dsp:nvSpPr>
      <dsp:spPr>
        <a:xfrm>
          <a:off x="0" y="1094386"/>
          <a:ext cx="10825638" cy="10807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Framework: DPSIR + PESTLE (in context) + SWOT (in response)</a:t>
          </a:r>
          <a:endParaRPr lang="en-IN" sz="2400" kern="1200" dirty="0">
            <a:latin typeface="Times New Roman" panose="02020603050405020304" pitchFamily="18" charset="0"/>
            <a:cs typeface="Times New Roman" panose="02020603050405020304" pitchFamily="18" charset="0"/>
          </a:endParaRPr>
        </a:p>
      </dsp:txBody>
      <dsp:txXfrm>
        <a:off x="52756" y="1147142"/>
        <a:ext cx="10720126" cy="975209"/>
      </dsp:txXfrm>
    </dsp:sp>
    <dsp:sp modelId="{BBBD4845-EC8E-4DD1-ACF2-BBF1FA77C2CB}">
      <dsp:nvSpPr>
        <dsp:cNvPr id="0" name=""/>
        <dsp:cNvSpPr/>
      </dsp:nvSpPr>
      <dsp:spPr>
        <a:xfrm>
          <a:off x="0" y="2186934"/>
          <a:ext cx="10825638" cy="10807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Sources: peer-reviewed journals, WHO, ISO 45003, industry reports (Accor, Hilton)</a:t>
          </a:r>
          <a:endParaRPr lang="en-IN" sz="2400" kern="1200">
            <a:latin typeface="Times New Roman" panose="02020603050405020304" pitchFamily="18" charset="0"/>
            <a:cs typeface="Times New Roman" panose="02020603050405020304" pitchFamily="18" charset="0"/>
          </a:endParaRPr>
        </a:p>
      </dsp:txBody>
      <dsp:txXfrm>
        <a:off x="52756" y="2239690"/>
        <a:ext cx="10720126" cy="975209"/>
      </dsp:txXfrm>
    </dsp:sp>
    <dsp:sp modelId="{444FC4B8-BDBF-465D-9E55-0C3A57BBDD8C}">
      <dsp:nvSpPr>
        <dsp:cNvPr id="0" name=""/>
        <dsp:cNvSpPr/>
      </dsp:nvSpPr>
      <dsp:spPr>
        <a:xfrm>
          <a:off x="0" y="3279482"/>
          <a:ext cx="10825638" cy="10807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Task: Explore how macro drivers develop organisational pressures and assess responses</a:t>
          </a:r>
          <a:endParaRPr lang="en-IN" sz="2400" kern="1200">
            <a:latin typeface="Times New Roman" panose="02020603050405020304" pitchFamily="18" charset="0"/>
            <a:cs typeface="Times New Roman" panose="02020603050405020304" pitchFamily="18" charset="0"/>
          </a:endParaRPr>
        </a:p>
      </dsp:txBody>
      <dsp:txXfrm>
        <a:off x="52756" y="3332238"/>
        <a:ext cx="10720126" cy="975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C2800-AEA8-4343-91C1-E4B7B3165D1B}">
      <dsp:nvSpPr>
        <dsp:cNvPr id="0" name=""/>
        <dsp:cNvSpPr/>
      </dsp:nvSpPr>
      <dsp:spPr>
        <a:xfrm>
          <a:off x="0" y="2873"/>
          <a:ext cx="8982654" cy="12580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IN" sz="2400" kern="1200" dirty="0">
              <a:latin typeface="Times New Roman" panose="02020603050405020304" pitchFamily="18" charset="0"/>
              <a:cs typeface="Times New Roman" panose="02020603050405020304" pitchFamily="18" charset="0"/>
            </a:rPr>
            <a:t>Long shifts &amp; understaffing → chronic fatigue</a:t>
          </a:r>
        </a:p>
      </dsp:txBody>
      <dsp:txXfrm>
        <a:off x="61413" y="64286"/>
        <a:ext cx="8859828" cy="1135231"/>
      </dsp:txXfrm>
    </dsp:sp>
    <dsp:sp modelId="{A3FBD055-EF1F-4DDE-A09B-03AB6E362314}">
      <dsp:nvSpPr>
        <dsp:cNvPr id="0" name=""/>
        <dsp:cNvSpPr/>
      </dsp:nvSpPr>
      <dsp:spPr>
        <a:xfrm>
          <a:off x="0" y="1274697"/>
          <a:ext cx="8982654" cy="12580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Lack of support from managers → weak psychological safety</a:t>
          </a:r>
        </a:p>
      </dsp:txBody>
      <dsp:txXfrm>
        <a:off x="61413" y="1336110"/>
        <a:ext cx="8859828" cy="1135231"/>
      </dsp:txXfrm>
    </dsp:sp>
    <dsp:sp modelId="{41C715E4-D9A2-4FC8-BA31-B85024107748}">
      <dsp:nvSpPr>
        <dsp:cNvPr id="0" name=""/>
        <dsp:cNvSpPr/>
      </dsp:nvSpPr>
      <dsp:spPr>
        <a:xfrm>
          <a:off x="0" y="2546522"/>
          <a:ext cx="8982654" cy="12580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Unpredictable schedules → interrupted sleep &amp; conflict with family</a:t>
          </a:r>
        </a:p>
      </dsp:txBody>
      <dsp:txXfrm>
        <a:off x="61413" y="2607935"/>
        <a:ext cx="8859828" cy="1135231"/>
      </dsp:txXfrm>
    </dsp:sp>
    <dsp:sp modelId="{2FCDB930-12B1-469A-A721-F6493858C5C4}">
      <dsp:nvSpPr>
        <dsp:cNvPr id="0" name=""/>
        <dsp:cNvSpPr/>
      </dsp:nvSpPr>
      <dsp:spPr>
        <a:xfrm>
          <a:off x="0" y="3818346"/>
          <a:ext cx="8982654" cy="12580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Scarce recovery resources (Low utilisation of EAPs) (Strudwick et al., 2023)</a:t>
          </a:r>
        </a:p>
      </dsp:txBody>
      <dsp:txXfrm>
        <a:off x="61413" y="3879759"/>
        <a:ext cx="8859828" cy="1135231"/>
      </dsp:txXfrm>
    </dsp:sp>
    <dsp:sp modelId="{1B63819D-25E6-40A2-8B76-AF4AC35D22A8}">
      <dsp:nvSpPr>
        <dsp:cNvPr id="0" name=""/>
        <dsp:cNvSpPr/>
      </dsp:nvSpPr>
      <dsp:spPr>
        <a:xfrm>
          <a:off x="0" y="5090171"/>
          <a:ext cx="8982654" cy="12580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Outcome: high burnout and emotional exhaustion</a:t>
          </a:r>
        </a:p>
      </dsp:txBody>
      <dsp:txXfrm>
        <a:off x="61413" y="5151584"/>
        <a:ext cx="8859828" cy="11352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D1F47-0CE9-4B32-A4CE-9941D5795F68}">
      <dsp:nvSpPr>
        <dsp:cNvPr id="0" name=""/>
        <dsp:cNvSpPr/>
      </dsp:nvSpPr>
      <dsp:spPr>
        <a:xfrm>
          <a:off x="1475219" y="2389"/>
          <a:ext cx="4036709" cy="2422025"/>
        </a:xfrm>
        <a:prstGeom prst="rect">
          <a:avLst/>
        </a:prstGeom>
        <a:solidFill>
          <a:schemeClr val="accent6">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Implement ISO 45003 throughout hospitality for psychosocial risk control (ISO, 2021).</a:t>
          </a:r>
        </a:p>
      </dsp:txBody>
      <dsp:txXfrm>
        <a:off x="1475219" y="2389"/>
        <a:ext cx="4036709" cy="2422025"/>
      </dsp:txXfrm>
    </dsp:sp>
    <dsp:sp modelId="{6DCBCF79-6F6D-4545-B1A4-2E8EFD2D1765}">
      <dsp:nvSpPr>
        <dsp:cNvPr id="0" name=""/>
        <dsp:cNvSpPr/>
      </dsp:nvSpPr>
      <dsp:spPr>
        <a:xfrm>
          <a:off x="5915599" y="2389"/>
          <a:ext cx="4036709" cy="2422025"/>
        </a:xfrm>
        <a:prstGeom prst="rect">
          <a:avLst/>
        </a:prstGeom>
        <a:solidFill>
          <a:schemeClr val="accent6">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Rethink schedules &amp; workloads for predictability &amp; relaxation (Salama et al., 2022).</a:t>
          </a:r>
        </a:p>
      </dsp:txBody>
      <dsp:txXfrm>
        <a:off x="5915599" y="2389"/>
        <a:ext cx="4036709" cy="2422025"/>
      </dsp:txXfrm>
    </dsp:sp>
    <dsp:sp modelId="{1D948F4C-6401-4FC8-8CD9-B6BFA44F8D8B}">
      <dsp:nvSpPr>
        <dsp:cNvPr id="0" name=""/>
        <dsp:cNvSpPr/>
      </dsp:nvSpPr>
      <dsp:spPr>
        <a:xfrm>
          <a:off x="10355979" y="2389"/>
          <a:ext cx="4036709" cy="2422025"/>
        </a:xfrm>
        <a:prstGeom prst="rect">
          <a:avLst/>
        </a:prstGeom>
        <a:solidFill>
          <a:schemeClr val="accent6">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Train managers in mental-health first aid &amp; psychological safety (Ali et al., 2022).</a:t>
          </a:r>
        </a:p>
      </dsp:txBody>
      <dsp:txXfrm>
        <a:off x="10355979" y="2389"/>
        <a:ext cx="4036709" cy="2422025"/>
      </dsp:txXfrm>
    </dsp:sp>
    <dsp:sp modelId="{EDA51CA1-29D6-41F2-9838-63EEA4DE1141}">
      <dsp:nvSpPr>
        <dsp:cNvPr id="0" name=""/>
        <dsp:cNvSpPr/>
      </dsp:nvSpPr>
      <dsp:spPr>
        <a:xfrm>
          <a:off x="3695409" y="2828085"/>
          <a:ext cx="4036709" cy="2422025"/>
        </a:xfrm>
        <a:prstGeom prst="rect">
          <a:avLst/>
        </a:prstGeom>
        <a:solidFill>
          <a:schemeClr val="accent6">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Incorporate EAPs with screening and utilisation monitoring for influence (Strudwick et al., 2023).</a:t>
          </a:r>
        </a:p>
      </dsp:txBody>
      <dsp:txXfrm>
        <a:off x="3695409" y="2828085"/>
        <a:ext cx="4036709" cy="2422025"/>
      </dsp:txXfrm>
    </dsp:sp>
    <dsp:sp modelId="{43C6C5FF-E4D6-4E0E-BADF-8A4ECC76D6CE}">
      <dsp:nvSpPr>
        <dsp:cNvPr id="0" name=""/>
        <dsp:cNvSpPr/>
      </dsp:nvSpPr>
      <dsp:spPr>
        <a:xfrm>
          <a:off x="8135789" y="2828085"/>
          <a:ext cx="4036709" cy="2422025"/>
        </a:xfrm>
        <a:prstGeom prst="rect">
          <a:avLst/>
        </a:prstGeom>
        <a:solidFill>
          <a:schemeClr val="accent6">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Establish peer support coalitions and industry expectations (Aziz and Ong, 2025).</a:t>
          </a:r>
        </a:p>
      </dsp:txBody>
      <dsp:txXfrm>
        <a:off x="8135789" y="2828085"/>
        <a:ext cx="4036709" cy="24220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3D5473-ABB2-4A1A-A663-8127448421C8}" type="datetimeFigureOut">
              <a:rPr lang="en-IN" smtClean="0"/>
              <a:t>06-11-2025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79AF36-5AF4-4CA8-83A5-F50F16E81AE4}" type="slidenum">
              <a:rPr lang="en-IN" smtClean="0"/>
              <a:t>‹#›</a:t>
            </a:fld>
            <a:endParaRPr lang="en-IN"/>
          </a:p>
        </p:txBody>
      </p:sp>
    </p:spTree>
    <p:extLst>
      <p:ext uri="{BB962C8B-B14F-4D97-AF65-F5344CB8AC3E}">
        <p14:creationId xmlns:p14="http://schemas.microsoft.com/office/powerpoint/2010/main" val="1197953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everyone, and welcome to today’s presentation. My name is Alexandra Anghel, and today I am going to delve into one of the most significant issues concerning our hospitality sector: employees' mental well-being. </a:t>
            </a:r>
          </a:p>
          <a:p>
            <a:endParaRPr lang="en-GB" dirty="0"/>
          </a:p>
        </p:txBody>
      </p:sp>
      <p:sp>
        <p:nvSpPr>
          <p:cNvPr id="4" name="Slide Number Placeholder 3"/>
          <p:cNvSpPr>
            <a:spLocks noGrp="1"/>
          </p:cNvSpPr>
          <p:nvPr>
            <p:ph type="sldNum" sz="quarter" idx="5"/>
          </p:nvPr>
        </p:nvSpPr>
        <p:spPr/>
        <p:txBody>
          <a:bodyPr/>
          <a:lstStyle/>
          <a:p>
            <a:fld id="{8479AF36-5AF4-4CA8-83A5-F50F16E81AE4}" type="slidenum">
              <a:rPr lang="en-IN" smtClean="0"/>
              <a:t>1</a:t>
            </a:fld>
            <a:endParaRPr lang="en-IN"/>
          </a:p>
        </p:txBody>
      </p:sp>
    </p:spTree>
    <p:extLst>
      <p:ext uri="{BB962C8B-B14F-4D97-AF65-F5344CB8AC3E}">
        <p14:creationId xmlns:p14="http://schemas.microsoft.com/office/powerpoint/2010/main" val="113190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you are already aware that this is a complex and multi-domain area; therefore, to conduct comprehensive research, I have narrowed down my focus to ‘workplace burnout and psychological distress among frontline hospitality staff’. Let's start with the bitter truth that high pressure, long working hours and difficult clients' requirements have been normalised for the hospitality workers, specifically after the COVID-19 pandemic. However, we all know and even research shows that this can be preventable. To find evidence to support this,  I have explicitly used three analytical tools: DPSIR, PESTLE and SWOT, systematically, to strengthen my analysis. I aimed to explain the underlying causes of the hospitality industry's mental-health crisis with this approach; as you know, DPSIR assists us in progressing from mere descriptions of pressure to elucidating interrelationships between structural drivers, workplace practice and organisational outcome.</a:t>
            </a:r>
            <a:endParaRPr lang="en-GB" dirty="0"/>
          </a:p>
        </p:txBody>
      </p:sp>
      <p:sp>
        <p:nvSpPr>
          <p:cNvPr id="4" name="Slide Number Placeholder 3"/>
          <p:cNvSpPr>
            <a:spLocks noGrp="1"/>
          </p:cNvSpPr>
          <p:nvPr>
            <p:ph type="sldNum" sz="quarter" idx="5"/>
          </p:nvPr>
        </p:nvSpPr>
        <p:spPr/>
        <p:txBody>
          <a:bodyPr/>
          <a:lstStyle/>
          <a:p>
            <a:fld id="{8479AF36-5AF4-4CA8-83A5-F50F16E81AE4}" type="slidenum">
              <a:rPr lang="en-IN" smtClean="0"/>
              <a:t>2</a:t>
            </a:fld>
            <a:endParaRPr lang="en-IN"/>
          </a:p>
        </p:txBody>
      </p:sp>
    </p:spTree>
    <p:extLst>
      <p:ext uri="{BB962C8B-B14F-4D97-AF65-F5344CB8AC3E}">
        <p14:creationId xmlns:p14="http://schemas.microsoft.com/office/powerpoint/2010/main" val="2931452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first, let's highlight some crucial facts. Research shows that 85% hospitality workers are considering leaving their jobs. Burnout is also identified as a main predictor of leave intentions and absence. Furthermore, the pandemic highlighted and exaggerated existing frailties: precarious work, pay insecurity and increased customer aggression. Even in recovery mode, labour shortage pushed remaining employees to fill extra responsibilities, entrenching a pattern of burnout and disconnection. Studies repeatedly associate this environment with reduced job satisfaction and increased organisational expense. Emotional labour, which means the repeated juggling of emotions to serve with a smile, is one of the strongest stressful agents, particularly in front-line jobs. Stigma is persistent even with awareness programmes: many workers are still reluctant to discuss mental health because they might be seen as weak or unprofessional. Against this backdrop, existing research urges the industry to transition from programme-level individual resilience programmes to system-wide evaluation.</a:t>
            </a:r>
          </a:p>
        </p:txBody>
      </p:sp>
      <p:sp>
        <p:nvSpPr>
          <p:cNvPr id="4" name="Slide Number Placeholder 3"/>
          <p:cNvSpPr>
            <a:spLocks noGrp="1"/>
          </p:cNvSpPr>
          <p:nvPr>
            <p:ph type="sldNum" sz="quarter" idx="5"/>
          </p:nvPr>
        </p:nvSpPr>
        <p:spPr/>
        <p:txBody>
          <a:bodyPr/>
          <a:lstStyle/>
          <a:p>
            <a:fld id="{8479AF36-5AF4-4CA8-83A5-F50F16E81AE4}" type="slidenum">
              <a:rPr lang="en-IN" smtClean="0"/>
              <a:t>3</a:t>
            </a:fld>
            <a:endParaRPr lang="en-IN"/>
          </a:p>
        </p:txBody>
      </p:sp>
    </p:spTree>
    <p:extLst>
      <p:ext uri="{BB962C8B-B14F-4D97-AF65-F5344CB8AC3E}">
        <p14:creationId xmlns:p14="http://schemas.microsoft.com/office/powerpoint/2010/main" val="3697541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my research context, I have found three most relevant theoretical frameworks: the Job Demands–Resources (JD-R) model, the Maslach Burnout Model and the ISO 45003 framework. Firstly, the Job Demands–Resources (JD-R) model proposes that burnout occurs where an imbalance of demands, such as time pressure, emotional labour and customer aggression, exists with available resources such as managerial support or developmental autonomy. In hotels, this is quite common: extensive emotional demands, low control and above that, no recognition. The second one is the Maslach Burnout Model. This explicitly portrays the hospitality sector where the frontline employees have to maintain a smile and calmness even when they are being victimised by verbal abuse. This model shows how emotional exhaustion results in detachment and loss of productivity. Thirdly, ISO 45003, the standard for international psychosocial-risk management. This is the well-being in the category of a health-and-safety need rather than some desirable HR initiative. It gives a standard for best practice in managing risks to mental health. These theories characterise burnout as neither individual failure nor psycho-social disorder but as a foreseeable outcome of organisational and structural situations. They also provide reasoning for using a DPSIR approach that integrates these multi-level determinants within a systematic framework of causes, states and responses.</a:t>
            </a:r>
          </a:p>
        </p:txBody>
      </p:sp>
      <p:sp>
        <p:nvSpPr>
          <p:cNvPr id="4" name="Slide Number Placeholder 3"/>
          <p:cNvSpPr>
            <a:spLocks noGrp="1"/>
          </p:cNvSpPr>
          <p:nvPr>
            <p:ph type="sldNum" sz="quarter" idx="5"/>
          </p:nvPr>
        </p:nvSpPr>
        <p:spPr/>
        <p:txBody>
          <a:bodyPr/>
          <a:lstStyle/>
          <a:p>
            <a:fld id="{8479AF36-5AF4-4CA8-83A5-F50F16E81AE4}" type="slidenum">
              <a:rPr lang="en-IN" smtClean="0"/>
              <a:t>4</a:t>
            </a:fld>
            <a:endParaRPr lang="en-IN"/>
          </a:p>
        </p:txBody>
      </p:sp>
    </p:spTree>
    <p:extLst>
      <p:ext uri="{BB962C8B-B14F-4D97-AF65-F5344CB8AC3E}">
        <p14:creationId xmlns:p14="http://schemas.microsoft.com/office/powerpoint/2010/main" val="3465162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research used a conceptual qualitative analysis approach from secondary data from 2020 to 2025. Over twenty-five peer-reviewed articles from journals, organisational case studies and industry reports were analysed. DPSIR was adopted as the primary analytical framework tracing the chain from Driver through Response. PESTLE analysis was employed to provide depth of context so that political, economic, social, technological and environmental influences on the macro level were identified. SWOT analysis was then utilised to evaluate industry response strengths and weaknesses. Sources included WHO and ISO 45003 recommendations, scientific research from ScienceDirect and Wiley, and organisational examples from Hilton's Thrive at Hilton initiative and Accor's Lifeworks platform. This mixed-framework design facilitated a holistic analysis. Instead of examining individual experiences in isolation, it explored how sectors' economics, policy gaps, and organisational cultures interactively influence mental-health outcomes. Even though this is a conceptual and not empirical study, triangulating various sources strengthens validity as well as provides obvious clarity on where to focus systemic reform efforts.</a:t>
            </a:r>
          </a:p>
        </p:txBody>
      </p:sp>
      <p:sp>
        <p:nvSpPr>
          <p:cNvPr id="4" name="Slide Number Placeholder 3"/>
          <p:cNvSpPr>
            <a:spLocks noGrp="1"/>
          </p:cNvSpPr>
          <p:nvPr>
            <p:ph type="sldNum" sz="quarter" idx="5"/>
          </p:nvPr>
        </p:nvSpPr>
        <p:spPr/>
        <p:txBody>
          <a:bodyPr/>
          <a:lstStyle/>
          <a:p>
            <a:fld id="{8479AF36-5AF4-4CA8-83A5-F50F16E81AE4}" type="slidenum">
              <a:rPr lang="en-IN" smtClean="0"/>
              <a:t>5</a:t>
            </a:fld>
            <a:endParaRPr lang="en-IN"/>
          </a:p>
        </p:txBody>
      </p:sp>
    </p:spTree>
    <p:extLst>
      <p:ext uri="{BB962C8B-B14F-4D97-AF65-F5344CB8AC3E}">
        <p14:creationId xmlns:p14="http://schemas.microsoft.com/office/powerpoint/2010/main" val="3693025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the Driver level, the PESTLE lens focuses on five overall forces. Politically and legally, protection against psychosocial risk is weak. ISO 45003 is effective and appropriate, but adoption is voluntary, so many hospitality organisations lack structured risk assessments. From the economic aspects, the industry's reliance on high workload, overtime or casual contracts due to staff shortage or lack of resources. As a result, employees get drowned in work pressure, leading to burnout. Social stigma is most highlighted in this context. Maintaining a smile, calmness and politeness in all conditions certainly takes a toll on employees ' emotional balance and results in underlying exhaustion. The advancement of technology, which has come with the demand to change at a rapid pace, is adding emotional burden on employees. Work scheduling through an intelligent system, quantitative variable-based performance metrics and constant connectivity are affecting their work-life balance. Environmentally, during the pandemic and seasonal tourism, these troubles of the hospitality employees get intense. </a:t>
            </a:r>
          </a:p>
        </p:txBody>
      </p:sp>
      <p:sp>
        <p:nvSpPr>
          <p:cNvPr id="4" name="Slide Number Placeholder 3"/>
          <p:cNvSpPr>
            <a:spLocks noGrp="1"/>
          </p:cNvSpPr>
          <p:nvPr>
            <p:ph type="sldNum" sz="quarter" idx="5"/>
          </p:nvPr>
        </p:nvSpPr>
        <p:spPr/>
        <p:txBody>
          <a:bodyPr/>
          <a:lstStyle/>
          <a:p>
            <a:fld id="{8479AF36-5AF4-4CA8-83A5-F50F16E81AE4}" type="slidenum">
              <a:rPr lang="en-IN" smtClean="0"/>
              <a:t>6</a:t>
            </a:fld>
            <a:endParaRPr lang="en-IN"/>
          </a:p>
        </p:txBody>
      </p:sp>
    </p:spTree>
    <p:extLst>
      <p:ext uri="{BB962C8B-B14F-4D97-AF65-F5344CB8AC3E}">
        <p14:creationId xmlns:p14="http://schemas.microsoft.com/office/powerpoint/2010/main" val="2971247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macro drivers then emerge as strong organisational Pressures that directly influence working day-to-day life. High service demand here tops the list. Staff do double shifts with little or no break, with constant time pressure accompanied by affective work. Research recognises effort–reward imbalance as a strong antecedent of burnout among hotel staff. The next one is a lack of managerial support. Horizontal communication is suppressed by a hierarchical culture. Additionally, few supervisors are trained in psychological safety and conflict resolution, thus often being unable to handle the condition despite efforts. Ethical and empathetic leadership is found to be protective but unevenly developed. Irregular working hours and less time to recover cause chronic fatigue. Staff are rostered on short notice, so it is difficult to unwind or arrange personal life. Even if Employee Assistance Programs are available, there are unequal usage rates because of stigma and confidentiality issues.</a:t>
            </a:r>
          </a:p>
          <a:p>
            <a:r>
              <a:rPr lang="en-GB" sz="1200" kern="1200" dirty="0">
                <a:solidFill>
                  <a:schemeClr val="tx1"/>
                </a:solidFill>
                <a:effectLst/>
                <a:latin typeface="+mn-lt"/>
                <a:ea typeface="+mn-ea"/>
                <a:cs typeface="+mn-cs"/>
              </a:rPr>
              <a:t>The conjunction of high demands and low control, and absence of support, transforms the routine activities into chronic pressure situations- the hallmark of the Pressures phase of DPSIR. The pressures convert structural issues into individual distress as an initiator of unregulated burnout and emotional exhaustion.</a:t>
            </a:r>
          </a:p>
          <a:p>
            <a:endParaRPr lang="en-GB" dirty="0"/>
          </a:p>
        </p:txBody>
      </p:sp>
      <p:sp>
        <p:nvSpPr>
          <p:cNvPr id="4" name="Slide Number Placeholder 3"/>
          <p:cNvSpPr>
            <a:spLocks noGrp="1"/>
          </p:cNvSpPr>
          <p:nvPr>
            <p:ph type="sldNum" sz="quarter" idx="5"/>
          </p:nvPr>
        </p:nvSpPr>
        <p:spPr/>
        <p:txBody>
          <a:bodyPr/>
          <a:lstStyle/>
          <a:p>
            <a:fld id="{8479AF36-5AF4-4CA8-83A5-F50F16E81AE4}" type="slidenum">
              <a:rPr lang="en-IN" smtClean="0"/>
              <a:t>7</a:t>
            </a:fld>
            <a:endParaRPr lang="en-IN"/>
          </a:p>
        </p:txBody>
      </p:sp>
    </p:spTree>
    <p:extLst>
      <p:ext uri="{BB962C8B-B14F-4D97-AF65-F5344CB8AC3E}">
        <p14:creationId xmlns:p14="http://schemas.microsoft.com/office/powerpoint/2010/main" val="3674806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State level, we see the cumulative effect of chronic drivers and pressures: emotional burnout, depression, and anxiety across the entire workforce. Psychological distress is a pressure mediator of intent to leave, in that we see a linear progression from work environment to staff turnover. Research in recent years suggests that over three-quarters of hospitality managers say they themselves suffer from burnout, and at least half of front-line staff describe them as chronically exhausted and sleepless. Impacts are overall and kind of cyclic in nature. Mental exhaustion or ill health leads to a lack of productivity, which for organisations results in poor service quality, leading to guests’ dissatisfaction and ultimately poor revenue. On a personal level, this results in increased mental disorders and social detachment. Socially, it affects the chained sectors adversely, lowering their profitability too.</a:t>
            </a:r>
          </a:p>
          <a:p>
            <a:endParaRPr lang="en-GB" dirty="0"/>
          </a:p>
        </p:txBody>
      </p:sp>
      <p:sp>
        <p:nvSpPr>
          <p:cNvPr id="4" name="Slide Number Placeholder 3"/>
          <p:cNvSpPr>
            <a:spLocks noGrp="1"/>
          </p:cNvSpPr>
          <p:nvPr>
            <p:ph type="sldNum" sz="quarter" idx="5"/>
          </p:nvPr>
        </p:nvSpPr>
        <p:spPr/>
        <p:txBody>
          <a:bodyPr/>
          <a:lstStyle/>
          <a:p>
            <a:fld id="{8479AF36-5AF4-4CA8-83A5-F50F16E81AE4}" type="slidenum">
              <a:rPr lang="en-IN" smtClean="0"/>
              <a:t>8</a:t>
            </a:fld>
            <a:endParaRPr lang="en-IN"/>
          </a:p>
        </p:txBody>
      </p:sp>
    </p:spTree>
    <p:extLst>
      <p:ext uri="{BB962C8B-B14F-4D97-AF65-F5344CB8AC3E}">
        <p14:creationId xmlns:p14="http://schemas.microsoft.com/office/powerpoint/2010/main" val="34472352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Strengths that have been identified through this analysis include the programs introduced by the large firms, like Marriott International’s “</a:t>
            </a:r>
            <a:r>
              <a:rPr lang="en-GB" sz="1200" kern="1200" dirty="0" err="1">
                <a:solidFill>
                  <a:schemeClr val="tx1"/>
                </a:solidFill>
                <a:effectLst/>
                <a:latin typeface="+mn-lt"/>
                <a:ea typeface="+mn-ea"/>
                <a:cs typeface="+mn-cs"/>
              </a:rPr>
              <a:t>TakeCare</a:t>
            </a:r>
            <a:r>
              <a:rPr lang="en-GB" sz="1200" kern="1200" dirty="0">
                <a:solidFill>
                  <a:schemeClr val="tx1"/>
                </a:solidFill>
                <a:effectLst/>
                <a:latin typeface="+mn-lt"/>
                <a:ea typeface="+mn-ea"/>
                <a:cs typeface="+mn-cs"/>
              </a:rPr>
              <a:t>” wellbeing programme and Accor SA group’s “Hospitality is a Work of Heart” employee value proposition scheme. These evidence-based practices have the potential if they are implemented with suitable modifications. However, these programmes are mainly reactive, with aid in times of crises as opposed to efforts of prevention. Uptake is low among small and medium-sized hotels, as are programme measurable evaluation criteria. Opportunities involving ISO 45003 implementation and benchmarking across the industry may yield standardised outcomes. There are plenty of ways technology can be used constructively, like peer-support mobile apps or closed-off report pathways. Financial crises, stigma from culture and enduring labour insecurity compromise programme sustainability. In short, current solutions signal intention but are not systemically coherent. Absent coherence within policy, leadership, and workforce participation, such initiatives are prone to becoming symbolic rather than transformative.</a:t>
            </a:r>
          </a:p>
          <a:p>
            <a:endParaRPr lang="en-US" dirty="0"/>
          </a:p>
        </p:txBody>
      </p:sp>
      <p:sp>
        <p:nvSpPr>
          <p:cNvPr id="4" name="Slide Number Placeholder 3"/>
          <p:cNvSpPr>
            <a:spLocks noGrp="1"/>
          </p:cNvSpPr>
          <p:nvPr>
            <p:ph type="sldNum" sz="quarter" idx="5"/>
          </p:nvPr>
        </p:nvSpPr>
        <p:spPr/>
        <p:txBody>
          <a:bodyPr/>
          <a:lstStyle/>
          <a:p>
            <a:fld id="{48FFCDE0-F5D5-B54D-83E1-08C9CC72E67F}" type="slidenum">
              <a:rPr kumimoji="1" lang="zh-TW" altLang="en-US" smtClean="0"/>
              <a:t>9</a:t>
            </a:fld>
            <a:endParaRPr kumimoji="1" lang="zh-TW" altLang="en-US"/>
          </a:p>
        </p:txBody>
      </p:sp>
    </p:spTree>
    <p:extLst>
      <p:ext uri="{BB962C8B-B14F-4D97-AF65-F5344CB8AC3E}">
        <p14:creationId xmlns:p14="http://schemas.microsoft.com/office/powerpoint/2010/main" val="1624620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the analysis, these five wholesome recommendations have been developed. If implemented effectively as a multi-component strategy, this will be able to address the challenges highlighted above. These are </a:t>
            </a:r>
            <a:endParaRPr lang="en-GB" dirty="0"/>
          </a:p>
        </p:txBody>
      </p:sp>
      <p:sp>
        <p:nvSpPr>
          <p:cNvPr id="4" name="Slide Number Placeholder 3"/>
          <p:cNvSpPr>
            <a:spLocks noGrp="1"/>
          </p:cNvSpPr>
          <p:nvPr>
            <p:ph type="sldNum" sz="quarter" idx="5"/>
          </p:nvPr>
        </p:nvSpPr>
        <p:spPr/>
        <p:txBody>
          <a:bodyPr/>
          <a:lstStyle/>
          <a:p>
            <a:fld id="{8479AF36-5AF4-4CA8-83A5-F50F16E81AE4}" type="slidenum">
              <a:rPr lang="en-IN" smtClean="0"/>
              <a:t>10</a:t>
            </a:fld>
            <a:endParaRPr lang="en-IN"/>
          </a:p>
        </p:txBody>
      </p:sp>
    </p:spTree>
    <p:extLst>
      <p:ext uri="{BB962C8B-B14F-4D97-AF65-F5344CB8AC3E}">
        <p14:creationId xmlns:p14="http://schemas.microsoft.com/office/powerpoint/2010/main" val="3562173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Now we have come to the end of our presentation. Let's have a quick recap of the findings of the research. [….]. Therefore, it becomes quite evident that the mental well-being of the employees should be prioritised by establishing legal and organisational provisions, not only as a paper-based employee-welfare approach. </a:t>
            </a:r>
          </a:p>
          <a:p>
            <a:endParaRPr lang="en-GB" dirty="0"/>
          </a:p>
        </p:txBody>
      </p:sp>
      <p:sp>
        <p:nvSpPr>
          <p:cNvPr id="4" name="Slide Number Placeholder 3"/>
          <p:cNvSpPr>
            <a:spLocks noGrp="1"/>
          </p:cNvSpPr>
          <p:nvPr>
            <p:ph type="sldNum" sz="quarter" idx="5"/>
          </p:nvPr>
        </p:nvSpPr>
        <p:spPr/>
        <p:txBody>
          <a:bodyPr/>
          <a:lstStyle/>
          <a:p>
            <a:fld id="{8479AF36-5AF4-4CA8-83A5-F50F16E81AE4}" type="slidenum">
              <a:rPr lang="en-IN" smtClean="0"/>
              <a:t>11</a:t>
            </a:fld>
            <a:endParaRPr lang="en-IN"/>
          </a:p>
        </p:txBody>
      </p:sp>
    </p:spTree>
    <p:extLst>
      <p:ext uri="{BB962C8B-B14F-4D97-AF65-F5344CB8AC3E}">
        <p14:creationId xmlns:p14="http://schemas.microsoft.com/office/powerpoint/2010/main" val="3153188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Ilo_1">
    <p:spTree>
      <p:nvGrpSpPr>
        <p:cNvPr id="1" name=""/>
        <p:cNvGrpSpPr/>
        <p:nvPr/>
      </p:nvGrpSpPr>
      <p:grpSpPr>
        <a:xfrm>
          <a:off x="0" y="0"/>
          <a:ext cx="0" cy="0"/>
          <a:chOff x="0" y="0"/>
          <a:chExt cx="0" cy="0"/>
        </a:xfrm>
      </p:grpSpPr>
      <p:sp>
        <p:nvSpPr>
          <p:cNvPr id="5" name="Text Placeholder 3"/>
          <p:cNvSpPr>
            <a:spLocks noGrp="1"/>
          </p:cNvSpPr>
          <p:nvPr>
            <p:ph type="body" sz="half" idx="2" hasCustomPrompt="1"/>
          </p:nvPr>
        </p:nvSpPr>
        <p:spPr>
          <a:xfrm>
            <a:off x="762002" y="1767641"/>
            <a:ext cx="16736726" cy="346511"/>
          </a:xfrm>
          <a:prstGeom prst="rect">
            <a:avLst/>
          </a:prstGeom>
        </p:spPr>
        <p:txBody>
          <a:bodyPr wrap="none" lIns="0" tIns="0" rIns="0" bIns="0" anchor="ctr">
            <a:noAutofit/>
          </a:bodyPr>
          <a:lstStyle>
            <a:lvl1pPr marL="0" indent="0" algn="ctr">
              <a:buNone/>
              <a:defRPr sz="2400" b="0" baseline="0">
                <a:solidFill>
                  <a:schemeClr val="bg1">
                    <a:lumMod val="65000"/>
                  </a:schemeClr>
                </a:solidFill>
                <a:latin typeface="+mn-lt"/>
                <a:ea typeface="Roboto" panose="02000000000000000000" pitchFamily="2" charset="0"/>
              </a:defRPr>
            </a:lvl1pPr>
            <a:lvl2pPr marL="914355" indent="0">
              <a:buNone/>
              <a:defRPr sz="2400"/>
            </a:lvl2pPr>
            <a:lvl3pPr marL="1828709" indent="0">
              <a:buNone/>
              <a:defRPr sz="2000"/>
            </a:lvl3pPr>
            <a:lvl4pPr marL="2743064" indent="0">
              <a:buNone/>
              <a:defRPr sz="1800"/>
            </a:lvl4pPr>
            <a:lvl5pPr marL="3657417" indent="0">
              <a:buNone/>
              <a:defRPr sz="1800"/>
            </a:lvl5pPr>
            <a:lvl6pPr marL="4571772" indent="0">
              <a:buNone/>
              <a:defRPr sz="1800"/>
            </a:lvl6pPr>
            <a:lvl7pPr marL="5486126" indent="0">
              <a:buNone/>
              <a:defRPr sz="1800"/>
            </a:lvl7pPr>
            <a:lvl8pPr marL="6400481" indent="0">
              <a:buNone/>
              <a:defRPr sz="1800"/>
            </a:lvl8pPr>
            <a:lvl9pPr marL="7314836" indent="0">
              <a:buNone/>
              <a:defRPr sz="1800"/>
            </a:lvl9pPr>
          </a:lstStyle>
          <a:p>
            <a:pPr lvl="0"/>
            <a:r>
              <a:rPr lang="en-US" dirty="0"/>
              <a:t>CLICK TO EDITE SUBTITLE</a:t>
            </a:r>
          </a:p>
        </p:txBody>
      </p:sp>
      <p:sp>
        <p:nvSpPr>
          <p:cNvPr id="6" name="Title 2"/>
          <p:cNvSpPr>
            <a:spLocks noGrp="1"/>
          </p:cNvSpPr>
          <p:nvPr>
            <p:ph type="title"/>
          </p:nvPr>
        </p:nvSpPr>
        <p:spPr>
          <a:xfrm>
            <a:off x="762002" y="682628"/>
            <a:ext cx="16736726" cy="990767"/>
          </a:xfrm>
          <a:prstGeom prst="rect">
            <a:avLst/>
          </a:prstGeom>
        </p:spPr>
        <p:txBody>
          <a:bodyPr lIns="0" tIns="0" rIns="0" bIns="0" anchor="ctr"/>
          <a:lstStyle>
            <a:lvl1pPr algn="ctr">
              <a:defRPr sz="7200">
                <a:solidFill>
                  <a:schemeClr val="tx1">
                    <a:lumMod val="50000"/>
                    <a:lumOff val="50000"/>
                  </a:schemeClr>
                </a:solidFill>
              </a:defRPr>
            </a:lvl1pPr>
          </a:lstStyle>
          <a:p>
            <a:r>
              <a:rPr lang="en-US" dirty="0"/>
              <a:t>Click to edit Master title style</a:t>
            </a:r>
          </a:p>
        </p:txBody>
      </p:sp>
    </p:spTree>
    <p:extLst>
      <p:ext uri="{BB962C8B-B14F-4D97-AF65-F5344CB8AC3E}">
        <p14:creationId xmlns:p14="http://schemas.microsoft.com/office/powerpoint/2010/main" val="11395924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fographic_P00003">
    <p:spTree>
      <p:nvGrpSpPr>
        <p:cNvPr id="1" name=""/>
        <p:cNvGrpSpPr/>
        <p:nvPr/>
      </p:nvGrpSpPr>
      <p:grpSpPr>
        <a:xfrm>
          <a:off x="0" y="0"/>
          <a:ext cx="0" cy="0"/>
          <a:chOff x="0" y="0"/>
          <a:chExt cx="0" cy="0"/>
        </a:xfrm>
      </p:grpSpPr>
      <p:sp>
        <p:nvSpPr>
          <p:cNvPr id="25" name="Text Placeholder 3"/>
          <p:cNvSpPr>
            <a:spLocks noGrp="1"/>
          </p:cNvSpPr>
          <p:nvPr>
            <p:ph type="body" sz="half" idx="2" hasCustomPrompt="1"/>
          </p:nvPr>
        </p:nvSpPr>
        <p:spPr>
          <a:xfrm>
            <a:off x="762002" y="1351715"/>
            <a:ext cx="16736726" cy="346511"/>
          </a:xfrm>
          <a:prstGeom prst="rect">
            <a:avLst/>
          </a:prstGeom>
        </p:spPr>
        <p:txBody>
          <a:bodyPr wrap="none" lIns="0" tIns="0" rIns="0" bIns="0" anchor="ctr">
            <a:noAutofit/>
          </a:bodyPr>
          <a:lstStyle>
            <a:lvl1pPr marL="0" indent="0" algn="ctr">
              <a:buNone/>
              <a:defRPr sz="2400" b="0" baseline="0">
                <a:solidFill>
                  <a:schemeClr val="bg1">
                    <a:lumMod val="65000"/>
                  </a:schemeClr>
                </a:solidFill>
                <a:latin typeface="+mn-lt"/>
                <a:ea typeface="Roboto" panose="02000000000000000000" pitchFamily="2" charset="0"/>
              </a:defRPr>
            </a:lvl1pPr>
            <a:lvl2pPr marL="914355" indent="0">
              <a:buNone/>
              <a:defRPr sz="2400"/>
            </a:lvl2pPr>
            <a:lvl3pPr marL="1828709" indent="0">
              <a:buNone/>
              <a:defRPr sz="2000"/>
            </a:lvl3pPr>
            <a:lvl4pPr marL="2743064" indent="0">
              <a:buNone/>
              <a:defRPr sz="1800"/>
            </a:lvl4pPr>
            <a:lvl5pPr marL="3657417" indent="0">
              <a:buNone/>
              <a:defRPr sz="1800"/>
            </a:lvl5pPr>
            <a:lvl6pPr marL="4571772" indent="0">
              <a:buNone/>
              <a:defRPr sz="1800"/>
            </a:lvl6pPr>
            <a:lvl7pPr marL="5486126" indent="0">
              <a:buNone/>
              <a:defRPr sz="1800"/>
            </a:lvl7pPr>
            <a:lvl8pPr marL="6400481" indent="0">
              <a:buNone/>
              <a:defRPr sz="1800"/>
            </a:lvl8pPr>
            <a:lvl9pPr marL="7314836" indent="0">
              <a:buNone/>
              <a:defRPr sz="1800"/>
            </a:lvl9pPr>
          </a:lstStyle>
          <a:p>
            <a:pPr lvl="0"/>
            <a:r>
              <a:rPr lang="en-US" dirty="0"/>
              <a:t>CLICK TO EDITE SUBTITLE</a:t>
            </a:r>
          </a:p>
        </p:txBody>
      </p:sp>
      <p:sp>
        <p:nvSpPr>
          <p:cNvPr id="26" name="Title 2"/>
          <p:cNvSpPr>
            <a:spLocks noGrp="1"/>
          </p:cNvSpPr>
          <p:nvPr>
            <p:ph type="title"/>
          </p:nvPr>
        </p:nvSpPr>
        <p:spPr>
          <a:xfrm>
            <a:off x="762002" y="266702"/>
            <a:ext cx="16736726" cy="990767"/>
          </a:xfrm>
          <a:prstGeom prst="rect">
            <a:avLst/>
          </a:prstGeom>
        </p:spPr>
        <p:txBody>
          <a:bodyPr lIns="0" tIns="0" rIns="0" bIns="0" anchor="ctr"/>
          <a:lstStyle>
            <a:lvl1pPr algn="ctr">
              <a:defRPr sz="5600">
                <a:solidFill>
                  <a:schemeClr val="tx1">
                    <a:lumMod val="50000"/>
                    <a:lumOff val="50000"/>
                  </a:schemeClr>
                </a:solidFill>
              </a:defRPr>
            </a:lvl1pPr>
          </a:lstStyle>
          <a:p>
            <a:r>
              <a:rPr lang="en-US" dirty="0"/>
              <a:t>Click to edit Master title style</a:t>
            </a:r>
          </a:p>
        </p:txBody>
      </p:sp>
    </p:spTree>
    <p:extLst>
      <p:ext uri="{BB962C8B-B14F-4D97-AF65-F5344CB8AC3E}">
        <p14:creationId xmlns:p14="http://schemas.microsoft.com/office/powerpoint/2010/main" val="25338068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hospitalitytech.com/research-52-food-service-and-hospitality-workers-left-their-job-2020-21-due-burnout" TargetMode="External"/><Relationship Id="rId5" Type="http://schemas.openxmlformats.org/officeDocument/2006/relationships/image" Target="../media/image7.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hyperlink" Target="https://doi.org/10.3389/fpsyg.2021.722080" TargetMode="External"/><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hyperlink" Target="https://www.linkedin.com/pulse/deep-dive-iso-45003-its-impact-organizations-bhavesh-mandlik-hrnrf/" TargetMode="External"/><Relationship Id="rId4" Type="http://schemas.openxmlformats.org/officeDocument/2006/relationships/image" Target="../media/image6.svg"/><Relationship Id="rId9" Type="http://schemas.openxmlformats.org/officeDocument/2006/relationships/hyperlink" Target="https://www.researchgate.net/figure/Maslach-burnout-model_fig1_350452552"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3.svg"/><Relationship Id="rId4" Type="http://schemas.openxmlformats.org/officeDocument/2006/relationships/diagramData" Target="../diagrams/data1.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3.png"/><Relationship Id="rId4" Type="http://schemas.openxmlformats.org/officeDocument/2006/relationships/image" Target="../media/image6.sv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sv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sv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24.png"/><Relationship Id="rId7" Type="http://schemas.openxmlformats.org/officeDocument/2006/relationships/diagramLayout" Target="../diagrams/layout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image" Target="../media/image3.sv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hospitalitynet.org/opinion/4128036.html" TargetMode="External"/><Relationship Id="rId13" Type="http://schemas.openxmlformats.org/officeDocument/2006/relationships/hyperlink" Target="https://www.personneltoday.com/hr/hospitality-and-shift-workers-struggling-with-burnout/" TargetMode="External"/><Relationship Id="rId18" Type="http://schemas.openxmlformats.org/officeDocument/2006/relationships/hyperlink" Target="https://doi.org/10.1016/j.ijhm.2025.104084" TargetMode="External"/><Relationship Id="rId3" Type="http://schemas.openxmlformats.org/officeDocument/2006/relationships/hyperlink" Target="https://doi.org/10.35870/ijmsit.v4i2.3201" TargetMode="External"/><Relationship Id="rId7" Type="http://schemas.openxmlformats.org/officeDocument/2006/relationships/hyperlink" Target="https://doi.org/10.1002/joec.12170" TargetMode="External"/><Relationship Id="rId12" Type="http://schemas.openxmlformats.org/officeDocument/2006/relationships/hyperlink" Target="https://www.morningadvertiser.co.uk/Article/2025/07/24/hospitality-staff-reporting-burnout/" TargetMode="External"/><Relationship Id="rId17" Type="http://schemas.openxmlformats.org/officeDocument/2006/relationships/hyperlink" Target="https://doi.org/10.1136/oemed-2022-108608" TargetMode="External"/><Relationship Id="rId2" Type="http://schemas.openxmlformats.org/officeDocument/2006/relationships/hyperlink" Target="https://doi.org/10.3389/fpsyg.2022.1009785" TargetMode="External"/><Relationship Id="rId16" Type="http://schemas.openxmlformats.org/officeDocument/2006/relationships/hyperlink" Target="https://doi.org/10.1016/j.ijhm.2020.102813" TargetMode="External"/><Relationship Id="rId1" Type="http://schemas.openxmlformats.org/officeDocument/2006/relationships/slideLayout" Target="../slideLayouts/slideLayout7.xml"/><Relationship Id="rId6" Type="http://schemas.openxmlformats.org/officeDocument/2006/relationships/hyperlink" Target="https://doi.org/10.3390/bs13020084" TargetMode="External"/><Relationship Id="rId11" Type="http://schemas.openxmlformats.org/officeDocument/2006/relationships/hyperlink" Target="https://doi.org/10.54394/luty2310" TargetMode="External"/><Relationship Id="rId5" Type="http://schemas.openxmlformats.org/officeDocument/2006/relationships/hyperlink" Target="https://doi.org/10.1186/s12889-025-21358-7" TargetMode="External"/><Relationship Id="rId15" Type="http://schemas.openxmlformats.org/officeDocument/2006/relationships/hyperlink" Target="https://pmc.ncbi.nlm.nih.gov/articles/PMC9368148/" TargetMode="External"/><Relationship Id="rId10" Type="http://schemas.openxmlformats.org/officeDocument/2006/relationships/hyperlink" Target="https://doi.org/10.1080/02642069.2020.1713111" TargetMode="External"/><Relationship Id="rId4" Type="http://schemas.openxmlformats.org/officeDocument/2006/relationships/hyperlink" Target="https://doi.org/10.24191/abrij.v8i2.4303" TargetMode="External"/><Relationship Id="rId9" Type="http://schemas.openxmlformats.org/officeDocument/2006/relationships/hyperlink" Target="https://www.iso.org/standard/64283.html" TargetMode="External"/><Relationship Id="rId14" Type="http://schemas.openxmlformats.org/officeDocument/2006/relationships/hyperlink" Target="https://doi.org/10.1097/JOM.000000000000328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p:cNvGrpSpPr/>
        <p:nvPr/>
      </p:nvGrpSpPr>
      <p:grpSpPr>
        <a:xfrm>
          <a:off x="0" y="0"/>
          <a:ext cx="0" cy="0"/>
          <a:chOff x="0" y="0"/>
          <a:chExt cx="0" cy="0"/>
        </a:xfrm>
      </p:grpSpPr>
      <p:sp>
        <p:nvSpPr>
          <p:cNvPr id="2" name="Freeform 2"/>
          <p:cNvSpPr/>
          <p:nvPr/>
        </p:nvSpPr>
        <p:spPr>
          <a:xfrm>
            <a:off x="8964561" y="1050357"/>
            <a:ext cx="9296400" cy="8840789"/>
          </a:xfrm>
          <a:custGeom>
            <a:avLst/>
            <a:gdLst/>
            <a:ahLst/>
            <a:cxnLst/>
            <a:rect l="l" t="t" r="r" b="b"/>
            <a:pathLst>
              <a:path w="7070276" h="10412464">
                <a:moveTo>
                  <a:pt x="0" y="0"/>
                </a:moveTo>
                <a:lnTo>
                  <a:pt x="7070276" y="0"/>
                </a:lnTo>
                <a:lnTo>
                  <a:pt x="7070276" y="10412464"/>
                </a:lnTo>
                <a:lnTo>
                  <a:pt x="0" y="10412464"/>
                </a:lnTo>
                <a:lnTo>
                  <a:pt x="0" y="0"/>
                </a:lnTo>
                <a:close/>
              </a:path>
            </a:pathLst>
          </a:custGeom>
          <a:blipFill>
            <a:blip r:embed="rId3">
              <a:extLst>
                <a:ext uri="{28A0092B-C50C-407E-A947-70E740481C1C}">
                  <a14:useLocalDpi xmlns:a14="http://schemas.microsoft.com/office/drawing/2010/main" val="0"/>
                </a:ext>
              </a:extLst>
            </a:blip>
            <a:stretch>
              <a:fillRect l="-32681" r="-6663"/>
            </a:stretch>
          </a:blipFill>
        </p:spPr>
        <p:txBody>
          <a:bodyPr/>
          <a:lstStyle/>
          <a:p>
            <a:endParaRPr lang="en-GB"/>
          </a:p>
        </p:txBody>
      </p:sp>
      <p:sp>
        <p:nvSpPr>
          <p:cNvPr id="3" name="AutoShape 3">
            <a:extLst>
              <a:ext uri="{C183D7F6-B498-43B3-948B-1728B52AA6E4}">
                <adec:decorative xmlns:adec="http://schemas.microsoft.com/office/drawing/2017/decorative" val="1"/>
              </a:ext>
            </a:extLst>
          </p:cNvPr>
          <p:cNvSpPr/>
          <p:nvPr/>
        </p:nvSpPr>
        <p:spPr>
          <a:xfrm>
            <a:off x="0" y="1013809"/>
            <a:ext cx="18288000" cy="9575"/>
          </a:xfrm>
          <a:prstGeom prst="rect">
            <a:avLst/>
          </a:prstGeom>
          <a:solidFill>
            <a:srgbClr val="FEFFFF"/>
          </a:solidFill>
        </p:spPr>
        <p:txBody>
          <a:bodyPr/>
          <a:lstStyle/>
          <a:p>
            <a:endParaRPr lang="en-GB"/>
          </a:p>
        </p:txBody>
      </p:sp>
      <p:sp>
        <p:nvSpPr>
          <p:cNvPr id="4" name="AutoShape 4">
            <a:extLst>
              <a:ext uri="{C183D7F6-B498-43B3-948B-1728B52AA6E4}">
                <adec:decorative xmlns:adec="http://schemas.microsoft.com/office/drawing/2017/decorative" val="1"/>
              </a:ext>
            </a:extLst>
          </p:cNvPr>
          <p:cNvSpPr/>
          <p:nvPr/>
        </p:nvSpPr>
        <p:spPr>
          <a:xfrm rot="-5400000">
            <a:off x="586787" y="400050"/>
            <a:ext cx="63520" cy="1237093"/>
          </a:xfrm>
          <a:prstGeom prst="rect">
            <a:avLst/>
          </a:prstGeom>
          <a:solidFill>
            <a:srgbClr val="C0E8DF"/>
          </a:solidFill>
        </p:spPr>
        <p:txBody>
          <a:bodyPr/>
          <a:lstStyle/>
          <a:p>
            <a:endParaRPr lang="en-GB"/>
          </a:p>
        </p:txBody>
      </p:sp>
      <p:grpSp>
        <p:nvGrpSpPr>
          <p:cNvPr id="5" name="Group 5"/>
          <p:cNvGrpSpPr/>
          <p:nvPr/>
        </p:nvGrpSpPr>
        <p:grpSpPr>
          <a:xfrm>
            <a:off x="1067486" y="2108393"/>
            <a:ext cx="8505612" cy="7323778"/>
            <a:chOff x="-226143" y="-980954"/>
            <a:chExt cx="11340816" cy="9765037"/>
          </a:xfrm>
        </p:grpSpPr>
        <p:sp>
          <p:nvSpPr>
            <p:cNvPr id="6" name="TextBox 6"/>
            <p:cNvSpPr txBox="1"/>
            <p:nvPr/>
          </p:nvSpPr>
          <p:spPr>
            <a:xfrm>
              <a:off x="0" y="-980954"/>
              <a:ext cx="10303290" cy="1538883"/>
            </a:xfrm>
            <a:prstGeom prst="rect">
              <a:avLst/>
            </a:prstGeom>
          </p:spPr>
          <p:txBody>
            <a:bodyPr wrap="square" lIns="0" tIns="0" rIns="0" bIns="0" rtlCol="0" anchor="t">
              <a:spAutoFit/>
            </a:bodyPr>
            <a:lstStyle/>
            <a:p>
              <a:pPr algn="l">
                <a:lnSpc>
                  <a:spcPts val="2990"/>
                </a:lnSpc>
              </a:pPr>
              <a:r>
                <a:rPr lang="en-US" sz="2800" spc="114" dirty="0">
                  <a:solidFill>
                    <a:srgbClr val="C0E8DF"/>
                  </a:solidFill>
                  <a:latin typeface="Times New Roman" panose="02020603050405020304" pitchFamily="18" charset="0"/>
                  <a:ea typeface="Assistant"/>
                  <a:cs typeface="Times New Roman" panose="02020603050405020304" pitchFamily="18" charset="0"/>
                  <a:sym typeface="Assistant"/>
                </a:rPr>
                <a:t>Addressing Workplace Burnout And Psychological Distress Among Frontline Hospitality Staff</a:t>
              </a:r>
            </a:p>
          </p:txBody>
        </p:sp>
        <p:sp>
          <p:nvSpPr>
            <p:cNvPr id="7" name="TextBox 7"/>
            <p:cNvSpPr txBox="1"/>
            <p:nvPr/>
          </p:nvSpPr>
          <p:spPr>
            <a:xfrm>
              <a:off x="-226143" y="1588527"/>
              <a:ext cx="10542542" cy="2954655"/>
            </a:xfrm>
            <a:prstGeom prst="rect">
              <a:avLst/>
            </a:prstGeom>
          </p:spPr>
          <p:txBody>
            <a:bodyPr wrap="square" lIns="0" tIns="0" rIns="0" bIns="0" rtlCol="0" anchor="t">
              <a:spAutoFit/>
            </a:bodyPr>
            <a:lstStyle/>
            <a:p>
              <a:pPr algn="l"/>
              <a:r>
                <a:rPr lang="en-US" sz="4800" spc="110" dirty="0">
                  <a:solidFill>
                    <a:srgbClr val="FEFFFF"/>
                  </a:solidFill>
                  <a:latin typeface="Times New Roman" panose="02020603050405020304" pitchFamily="18" charset="0"/>
                  <a:ea typeface="Telegraf"/>
                  <a:cs typeface="Times New Roman" panose="02020603050405020304" pitchFamily="18" charset="0"/>
                  <a:sym typeface="Telegraf"/>
                </a:rPr>
                <a:t>The Deepening Mental Health Crisis In The Hospitality Industry. </a:t>
              </a:r>
            </a:p>
          </p:txBody>
        </p:sp>
        <p:sp>
          <p:nvSpPr>
            <p:cNvPr id="8" name="TextBox 8"/>
            <p:cNvSpPr txBox="1"/>
            <p:nvPr/>
          </p:nvSpPr>
          <p:spPr>
            <a:xfrm>
              <a:off x="0" y="7742430"/>
              <a:ext cx="11114673" cy="1041653"/>
            </a:xfrm>
            <a:prstGeom prst="rect">
              <a:avLst/>
            </a:prstGeom>
          </p:spPr>
          <p:txBody>
            <a:bodyPr lIns="0" tIns="0" rIns="0" bIns="0" rtlCol="0" anchor="t">
              <a:spAutoFit/>
            </a:bodyPr>
            <a:lstStyle/>
            <a:p>
              <a:pPr algn="l">
                <a:lnSpc>
                  <a:spcPts val="3150"/>
                </a:lnSpc>
              </a:pPr>
              <a:r>
                <a:rPr lang="en-US" sz="2100" spc="63" dirty="0">
                  <a:solidFill>
                    <a:srgbClr val="C0E8DF"/>
                  </a:solidFill>
                  <a:latin typeface="Times New Roman" panose="02020603050405020304" pitchFamily="18" charset="0"/>
                  <a:ea typeface="Assistant"/>
                  <a:cs typeface="Times New Roman" panose="02020603050405020304" pitchFamily="18" charset="0"/>
                  <a:sym typeface="Assistant"/>
                </a:rPr>
                <a:t>Presenter: Alexandra- Andreea Anghel (2226451)</a:t>
              </a:r>
            </a:p>
            <a:p>
              <a:pPr algn="l">
                <a:lnSpc>
                  <a:spcPts val="3150"/>
                </a:lnSpc>
              </a:pPr>
              <a:r>
                <a:rPr lang="en-US" sz="2100" spc="63" dirty="0">
                  <a:solidFill>
                    <a:srgbClr val="C0E8DF"/>
                  </a:solidFill>
                  <a:latin typeface="Times New Roman" panose="02020603050405020304" pitchFamily="18" charset="0"/>
                  <a:ea typeface="Assistant"/>
                  <a:cs typeface="Times New Roman" panose="02020603050405020304" pitchFamily="18" charset="0"/>
                  <a:sym typeface="Assistant"/>
                </a:rPr>
                <a:t>Tutor: Natalie Brailsford</a:t>
              </a:r>
              <a:endParaRPr lang="en-US" sz="2100" b="1" spc="63" dirty="0">
                <a:solidFill>
                  <a:srgbClr val="C0E8DF"/>
                </a:solidFill>
                <a:latin typeface="Times New Roman" panose="02020603050405020304" pitchFamily="18" charset="0"/>
                <a:ea typeface="Assistant Bold"/>
                <a:cs typeface="Times New Roman" panose="02020603050405020304" pitchFamily="18" charset="0"/>
                <a:sym typeface="Assistant Bold"/>
              </a:endParaRPr>
            </a:p>
          </p:txBody>
        </p:sp>
      </p:grpSp>
      <p:grpSp>
        <p:nvGrpSpPr>
          <p:cNvPr id="9" name="Group 9"/>
          <p:cNvGrpSpPr/>
          <p:nvPr/>
        </p:nvGrpSpPr>
        <p:grpSpPr>
          <a:xfrm rot="-10800000">
            <a:off x="16770298" y="9258300"/>
            <a:ext cx="489002" cy="489002"/>
            <a:chOff x="0" y="0"/>
            <a:chExt cx="652003" cy="652003"/>
          </a:xfrm>
        </p:grpSpPr>
        <p:grpSp>
          <p:nvGrpSpPr>
            <p:cNvPr id="10" name="Group 10"/>
            <p:cNvGrpSpPr>
              <a:grpSpLocks noChangeAspect="1"/>
            </p:cNvGrpSpPr>
            <p:nvPr/>
          </p:nvGrpSpPr>
          <p:grpSpPr>
            <a:xfrm rot="-10800000">
              <a:off x="0" y="0"/>
              <a:ext cx="652003" cy="652003"/>
              <a:chOff x="0" y="0"/>
              <a:chExt cx="6355080" cy="6355080"/>
            </a:xfrm>
          </p:grpSpPr>
          <p:sp>
            <p:nvSpPr>
              <p:cNvPr id="11" name="Freeform 11"/>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2" name="Freeform 12"/>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0" y="0"/>
            <a:ext cx="18288000" cy="3183757"/>
          </a:xfrm>
          <a:prstGeom prst="rect">
            <a:avLst/>
          </a:prstGeom>
          <a:solidFill>
            <a:srgbClr val="254E72"/>
          </a:solidFill>
        </p:spPr>
        <p:txBody>
          <a:bodyPr/>
          <a:lstStyle/>
          <a:p>
            <a:endParaRPr lang="en-GB" noProof="0" dirty="0"/>
          </a:p>
        </p:txBody>
      </p:sp>
      <p:sp>
        <p:nvSpPr>
          <p:cNvPr id="3" name="Freeform 3"/>
          <p:cNvSpPr/>
          <p:nvPr/>
        </p:nvSpPr>
        <p:spPr>
          <a:xfrm>
            <a:off x="9920531" y="2552700"/>
            <a:ext cx="7642022" cy="6027613"/>
          </a:xfrm>
          <a:custGeom>
            <a:avLst/>
            <a:gdLst/>
            <a:ahLst/>
            <a:cxnLst/>
            <a:rect l="l" t="t" r="r" b="b"/>
            <a:pathLst>
              <a:path w="6343878" h="5882344">
                <a:moveTo>
                  <a:pt x="0" y="0"/>
                </a:moveTo>
                <a:lnTo>
                  <a:pt x="6343878" y="0"/>
                </a:lnTo>
                <a:lnTo>
                  <a:pt x="6343878" y="5882344"/>
                </a:lnTo>
                <a:lnTo>
                  <a:pt x="0" y="5882344"/>
                </a:lnTo>
                <a:lnTo>
                  <a:pt x="0" y="0"/>
                </a:lnTo>
                <a:close/>
              </a:path>
            </a:pathLst>
          </a:custGeom>
          <a:blipFill>
            <a:blip r:embed="rId3">
              <a:extLst>
                <a:ext uri="{28A0092B-C50C-407E-A947-70E740481C1C}">
                  <a14:useLocalDpi xmlns:a14="http://schemas.microsoft.com/office/drawing/2010/main" val="0"/>
                </a:ext>
              </a:extLst>
            </a:blip>
            <a:stretch>
              <a:fillRect/>
            </a:stretch>
          </a:blipFill>
        </p:spPr>
        <p:txBody>
          <a:bodyPr/>
          <a:lstStyle/>
          <a:p>
            <a:endParaRPr lang="en-GB" noProof="0" dirty="0"/>
          </a:p>
        </p:txBody>
      </p:sp>
      <p:grpSp>
        <p:nvGrpSpPr>
          <p:cNvPr id="4" name="Group 4"/>
          <p:cNvGrpSpPr/>
          <p:nvPr/>
        </p:nvGrpSpPr>
        <p:grpSpPr>
          <a:xfrm>
            <a:off x="0" y="986837"/>
            <a:ext cx="18288000" cy="63520"/>
            <a:chOff x="0" y="0"/>
            <a:chExt cx="24384000" cy="84693"/>
          </a:xfrm>
        </p:grpSpPr>
        <p:sp>
          <p:nvSpPr>
            <p:cNvPr id="5" name="AutoShape 5"/>
            <p:cNvSpPr/>
            <p:nvPr/>
          </p:nvSpPr>
          <p:spPr>
            <a:xfrm>
              <a:off x="0" y="35963"/>
              <a:ext cx="24384000" cy="12766"/>
            </a:xfrm>
            <a:prstGeom prst="rect">
              <a:avLst/>
            </a:prstGeom>
            <a:solidFill>
              <a:srgbClr val="FEFFFF"/>
            </a:solidFill>
          </p:spPr>
          <p:txBody>
            <a:bodyPr/>
            <a:lstStyle/>
            <a:p>
              <a:endParaRPr lang="en-GB" noProof="0" dirty="0"/>
            </a:p>
          </p:txBody>
        </p:sp>
        <p:sp>
          <p:nvSpPr>
            <p:cNvPr id="6" name="AutoShape 6"/>
            <p:cNvSpPr/>
            <p:nvPr/>
          </p:nvSpPr>
          <p:spPr>
            <a:xfrm rot="-5400000">
              <a:off x="782383" y="-782383"/>
              <a:ext cx="84693" cy="1649458"/>
            </a:xfrm>
            <a:prstGeom prst="rect">
              <a:avLst/>
            </a:prstGeom>
            <a:solidFill>
              <a:srgbClr val="C0E8DF"/>
            </a:solidFill>
          </p:spPr>
          <p:txBody>
            <a:bodyPr/>
            <a:lstStyle/>
            <a:p>
              <a:endParaRPr lang="en-GB" noProof="0" dirty="0"/>
            </a:p>
          </p:txBody>
        </p:sp>
      </p:grpSp>
      <p:sp>
        <p:nvSpPr>
          <p:cNvPr id="7" name="TextBox 7"/>
          <p:cNvSpPr txBox="1"/>
          <p:nvPr/>
        </p:nvSpPr>
        <p:spPr>
          <a:xfrm>
            <a:off x="1371600" y="2004670"/>
            <a:ext cx="6995871" cy="677108"/>
          </a:xfrm>
          <a:prstGeom prst="rect">
            <a:avLst/>
          </a:prstGeom>
        </p:spPr>
        <p:txBody>
          <a:bodyPr wrap="square" lIns="0" tIns="0" rIns="0" bIns="0" rtlCol="0" anchor="t">
            <a:spAutoFit/>
          </a:bodyPr>
          <a:lstStyle/>
          <a:p>
            <a:pPr algn="l"/>
            <a:r>
              <a:rPr lang="en-GB" sz="4400" spc="75" noProof="0" dirty="0">
                <a:solidFill>
                  <a:srgbClr val="FEFFFF"/>
                </a:solidFill>
                <a:latin typeface="Times New Roman" panose="02020603050405020304" pitchFamily="18" charset="0"/>
                <a:ea typeface="Telegraf"/>
                <a:cs typeface="Times New Roman" panose="02020603050405020304" pitchFamily="18" charset="0"/>
                <a:sym typeface="Telegraf"/>
              </a:rPr>
              <a:t>Introduction &amp; Context</a:t>
            </a:r>
          </a:p>
        </p:txBody>
      </p:sp>
      <p:sp>
        <p:nvSpPr>
          <p:cNvPr id="10" name="TextBox 10"/>
          <p:cNvSpPr txBox="1"/>
          <p:nvPr/>
        </p:nvSpPr>
        <p:spPr>
          <a:xfrm>
            <a:off x="1134781" y="3491165"/>
            <a:ext cx="8237819" cy="5473614"/>
          </a:xfrm>
          <a:prstGeom prst="rect">
            <a:avLst/>
          </a:prstGeom>
        </p:spPr>
        <p:txBody>
          <a:bodyPr wrap="square" lIns="0" tIns="0" rIns="0" bIns="0" rtlCol="0" anchor="t">
            <a:spAutoFit/>
          </a:bodyPr>
          <a:lstStyle/>
          <a:p>
            <a:pPr marL="342900" indent="-342900" algn="just">
              <a:lnSpc>
                <a:spcPct val="150000"/>
              </a:lnSpc>
              <a:buFont typeface="Wingdings" panose="05000000000000000000" pitchFamily="2" charset="2"/>
              <a:buChar char="Ø"/>
            </a:pPr>
            <a:r>
              <a:rPr lang="en-GB" sz="2400" noProof="0" dirty="0">
                <a:solidFill>
                  <a:srgbClr val="254E72"/>
                </a:solidFill>
                <a:latin typeface="Times New Roman" panose="02020603050405020304" pitchFamily="18" charset="0"/>
                <a:ea typeface="Assistant"/>
                <a:cs typeface="Times New Roman" panose="02020603050405020304" pitchFamily="18" charset="0"/>
                <a:sym typeface="Assistant"/>
              </a:rPr>
              <a:t>Hospitality industry employees face psychosocial challenges due to high workload (Morning Advertiser, 2025).</a:t>
            </a:r>
          </a:p>
          <a:p>
            <a:pPr marL="342900" indent="-342900" algn="just">
              <a:lnSpc>
                <a:spcPct val="150000"/>
              </a:lnSpc>
              <a:buFont typeface="Wingdings" panose="05000000000000000000" pitchFamily="2" charset="2"/>
              <a:buChar char="Ø"/>
            </a:pPr>
            <a:r>
              <a:rPr lang="en-GB" sz="2400" noProof="0" dirty="0">
                <a:solidFill>
                  <a:srgbClr val="254E72"/>
                </a:solidFill>
                <a:latin typeface="Times New Roman" panose="02020603050405020304" pitchFamily="18" charset="0"/>
                <a:ea typeface="Assistant"/>
                <a:cs typeface="Times New Roman" panose="02020603050405020304" pitchFamily="18" charset="0"/>
                <a:sym typeface="Assistant"/>
              </a:rPr>
              <a:t>Burnout and turnover increased after COVID-19 (</a:t>
            </a:r>
            <a:r>
              <a:rPr lang="en-GB" sz="2400" noProof="0" dirty="0" err="1">
                <a:solidFill>
                  <a:srgbClr val="254E72"/>
                </a:solidFill>
                <a:latin typeface="Times New Roman" panose="02020603050405020304" pitchFamily="18" charset="0"/>
                <a:ea typeface="Assistant"/>
                <a:cs typeface="Times New Roman" panose="02020603050405020304" pitchFamily="18" charset="0"/>
                <a:sym typeface="Assistant"/>
              </a:rPr>
              <a:t>Arnieyantie</a:t>
            </a:r>
            <a:r>
              <a:rPr lang="en-GB" sz="2400" noProof="0" dirty="0">
                <a:solidFill>
                  <a:srgbClr val="254E72"/>
                </a:solidFill>
                <a:latin typeface="Times New Roman" panose="02020603050405020304" pitchFamily="18" charset="0"/>
                <a:ea typeface="Assistant"/>
                <a:cs typeface="Times New Roman" panose="02020603050405020304" pitchFamily="18" charset="0"/>
                <a:sym typeface="Assistant"/>
              </a:rPr>
              <a:t>, Nadia Liana and Wan </a:t>
            </a:r>
            <a:r>
              <a:rPr lang="en-GB" sz="2400" noProof="0" dirty="0" err="1">
                <a:solidFill>
                  <a:srgbClr val="254E72"/>
                </a:solidFill>
                <a:latin typeface="Times New Roman" panose="02020603050405020304" pitchFamily="18" charset="0"/>
                <a:ea typeface="Assistant"/>
                <a:cs typeface="Times New Roman" panose="02020603050405020304" pitchFamily="18" charset="0"/>
                <a:sym typeface="Assistant"/>
              </a:rPr>
              <a:t>Ezdriani</a:t>
            </a:r>
            <a:r>
              <a:rPr lang="en-GB" sz="2400" noProof="0" dirty="0">
                <a:solidFill>
                  <a:srgbClr val="254E72"/>
                </a:solidFill>
                <a:latin typeface="Times New Roman" panose="02020603050405020304" pitchFamily="18" charset="0"/>
                <a:ea typeface="Assistant"/>
                <a:cs typeface="Times New Roman" panose="02020603050405020304" pitchFamily="18" charset="0"/>
                <a:sym typeface="Assistant"/>
              </a:rPr>
              <a:t>, 2022).</a:t>
            </a:r>
          </a:p>
          <a:p>
            <a:pPr marL="342900" indent="-342900" algn="just">
              <a:lnSpc>
                <a:spcPct val="150000"/>
              </a:lnSpc>
              <a:buFont typeface="Wingdings" panose="05000000000000000000" pitchFamily="2" charset="2"/>
              <a:buChar char="Ø"/>
            </a:pPr>
            <a:r>
              <a:rPr lang="en-GB" sz="2400" noProof="0" dirty="0">
                <a:solidFill>
                  <a:srgbClr val="254E72"/>
                </a:solidFill>
                <a:latin typeface="Times New Roman" panose="02020603050405020304" pitchFamily="18" charset="0"/>
                <a:ea typeface="Assistant"/>
                <a:cs typeface="Times New Roman" panose="02020603050405020304" pitchFamily="18" charset="0"/>
                <a:sym typeface="Assistant"/>
              </a:rPr>
              <a:t>Mental-health crisis is now systemic, affecting safety, productivity &amp; reputation</a:t>
            </a:r>
          </a:p>
          <a:p>
            <a:pPr marL="342900" indent="-342900" algn="just">
              <a:lnSpc>
                <a:spcPct val="150000"/>
              </a:lnSpc>
              <a:buFont typeface="Wingdings" panose="05000000000000000000" pitchFamily="2" charset="2"/>
              <a:buChar char="Ø"/>
            </a:pPr>
            <a:r>
              <a:rPr lang="en-GB" sz="2400" noProof="0" dirty="0">
                <a:solidFill>
                  <a:srgbClr val="254E72"/>
                </a:solidFill>
                <a:latin typeface="Times New Roman" panose="02020603050405020304" pitchFamily="18" charset="0"/>
                <a:ea typeface="Assistant"/>
                <a:cs typeface="Times New Roman" panose="02020603050405020304" pitchFamily="18" charset="0"/>
                <a:sym typeface="Assistant"/>
              </a:rPr>
              <a:t>Task: explain root causes &amp; industry reactions based on the DPSIR framework</a:t>
            </a:r>
          </a:p>
          <a:p>
            <a:pPr marL="342900" indent="-342900" algn="just">
              <a:lnSpc>
                <a:spcPct val="150000"/>
              </a:lnSpc>
              <a:buFont typeface="Wingdings" panose="05000000000000000000" pitchFamily="2" charset="2"/>
              <a:buChar char="Ø"/>
            </a:pPr>
            <a:r>
              <a:rPr lang="en-GB" sz="2400" noProof="0" dirty="0">
                <a:solidFill>
                  <a:srgbClr val="254E72"/>
                </a:solidFill>
                <a:latin typeface="Times New Roman" panose="02020603050405020304" pitchFamily="18" charset="0"/>
                <a:ea typeface="Assistant"/>
                <a:cs typeface="Times New Roman" panose="02020603050405020304" pitchFamily="18" charset="0"/>
                <a:sym typeface="Assistant"/>
              </a:rPr>
              <a:t>Research emphasis: restaurant and hospitality service front-line staff</a:t>
            </a:r>
          </a:p>
        </p:txBody>
      </p:sp>
      <p:grpSp>
        <p:nvGrpSpPr>
          <p:cNvPr id="11" name="Group 11"/>
          <p:cNvGrpSpPr/>
          <p:nvPr/>
        </p:nvGrpSpPr>
        <p:grpSpPr>
          <a:xfrm rot="-10800000">
            <a:off x="16770298" y="9258300"/>
            <a:ext cx="489002" cy="489002"/>
            <a:chOff x="0" y="0"/>
            <a:chExt cx="652003" cy="652003"/>
          </a:xfrm>
        </p:grpSpPr>
        <p:grpSp>
          <p:nvGrpSpPr>
            <p:cNvPr id="12" name="Group 12"/>
            <p:cNvGrpSpPr>
              <a:grpSpLocks noChangeAspect="1"/>
            </p:cNvGrpSpPr>
            <p:nvPr/>
          </p:nvGrpSpPr>
          <p:grpSpPr>
            <a:xfrm rot="-10800000">
              <a:off x="0" y="0"/>
              <a:ext cx="652003" cy="652003"/>
              <a:chOff x="0" y="0"/>
              <a:chExt cx="6355080" cy="6355080"/>
            </a:xfrm>
          </p:grpSpPr>
          <p:sp>
            <p:nvSpPr>
              <p:cNvPr id="13" name="Freeform 13"/>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noProof="0" dirty="0"/>
              </a:p>
            </p:txBody>
          </p:sp>
        </p:grpSp>
        <p:sp>
          <p:nvSpPr>
            <p:cNvPr id="14" name="Freeform 14"/>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grpSp>
        <p:nvGrpSpPr>
          <p:cNvPr id="15" name="Group 15"/>
          <p:cNvGrpSpPr/>
          <p:nvPr/>
        </p:nvGrpSpPr>
        <p:grpSpPr>
          <a:xfrm>
            <a:off x="16121229" y="9258300"/>
            <a:ext cx="489002" cy="489002"/>
            <a:chOff x="0" y="0"/>
            <a:chExt cx="652003" cy="652003"/>
          </a:xfrm>
        </p:grpSpPr>
        <p:grpSp>
          <p:nvGrpSpPr>
            <p:cNvPr id="16" name="Group 16"/>
            <p:cNvGrpSpPr>
              <a:grpSpLocks noChangeAspect="1"/>
            </p:cNvGrpSpPr>
            <p:nvPr/>
          </p:nvGrpSpPr>
          <p:grpSpPr>
            <a:xfrm rot="-10800000">
              <a:off x="0" y="0"/>
              <a:ext cx="652003" cy="652003"/>
              <a:chOff x="0" y="0"/>
              <a:chExt cx="6355080" cy="6355080"/>
            </a:xfrm>
          </p:grpSpPr>
          <p:sp>
            <p:nvSpPr>
              <p:cNvPr id="17" name="Freeform 17"/>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noProof="0" dirty="0"/>
              </a:p>
            </p:txBody>
          </p:sp>
        </p:grpSp>
        <p:sp>
          <p:nvSpPr>
            <p:cNvPr id="18" name="Freeform 18"/>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p:cNvGrpSpPr/>
        <p:nvPr/>
      </p:nvGrpSpPr>
      <p:grpSpPr>
        <a:xfrm>
          <a:off x="0" y="0"/>
          <a:ext cx="0" cy="0"/>
          <a:chOff x="0" y="0"/>
          <a:chExt cx="0" cy="0"/>
        </a:xfrm>
      </p:grpSpPr>
      <p:grpSp>
        <p:nvGrpSpPr>
          <p:cNvPr id="2" name="Group 2"/>
          <p:cNvGrpSpPr/>
          <p:nvPr/>
        </p:nvGrpSpPr>
        <p:grpSpPr>
          <a:xfrm>
            <a:off x="1046594" y="0"/>
            <a:ext cx="63520" cy="10287000"/>
            <a:chOff x="0" y="0"/>
            <a:chExt cx="84693" cy="13716000"/>
          </a:xfrm>
        </p:grpSpPr>
        <p:sp>
          <p:nvSpPr>
            <p:cNvPr id="3" name="AutoShape 3"/>
            <p:cNvSpPr/>
            <p:nvPr/>
          </p:nvSpPr>
          <p:spPr>
            <a:xfrm>
              <a:off x="35961" y="1371600"/>
              <a:ext cx="12770" cy="12344400"/>
            </a:xfrm>
            <a:prstGeom prst="rect">
              <a:avLst/>
            </a:prstGeom>
            <a:solidFill>
              <a:srgbClr val="FEFFFF"/>
            </a:solidFill>
          </p:spPr>
          <p:txBody>
            <a:bodyPr/>
            <a:lstStyle/>
            <a:p>
              <a:endParaRPr lang="en-GB"/>
            </a:p>
          </p:txBody>
        </p:sp>
        <p:sp>
          <p:nvSpPr>
            <p:cNvPr id="4" name="AutoShape 4"/>
            <p:cNvSpPr/>
            <p:nvPr/>
          </p:nvSpPr>
          <p:spPr>
            <a:xfrm>
              <a:off x="0" y="0"/>
              <a:ext cx="84693" cy="1649458"/>
            </a:xfrm>
            <a:prstGeom prst="rect">
              <a:avLst/>
            </a:prstGeom>
            <a:solidFill>
              <a:srgbClr val="C0E8DF"/>
            </a:solidFill>
          </p:spPr>
          <p:txBody>
            <a:bodyPr/>
            <a:lstStyle/>
            <a:p>
              <a:endParaRPr lang="en-GB"/>
            </a:p>
          </p:txBody>
        </p:sp>
      </p:grpSp>
      <p:sp>
        <p:nvSpPr>
          <p:cNvPr id="6" name="TextBox 6"/>
          <p:cNvSpPr txBox="1"/>
          <p:nvPr/>
        </p:nvSpPr>
        <p:spPr>
          <a:xfrm>
            <a:off x="1633900" y="1462642"/>
            <a:ext cx="11706016" cy="767069"/>
          </a:xfrm>
          <a:prstGeom prst="rect">
            <a:avLst/>
          </a:prstGeom>
        </p:spPr>
        <p:txBody>
          <a:bodyPr wrap="square" lIns="0" tIns="0" rIns="0" bIns="0" rtlCol="0" anchor="t">
            <a:spAutoFit/>
          </a:bodyPr>
          <a:lstStyle/>
          <a:p>
            <a:pPr>
              <a:lnSpc>
                <a:spcPts val="6599"/>
              </a:lnSpc>
            </a:pPr>
            <a:r>
              <a:rPr lang="en-US" sz="4400" dirty="0">
                <a:solidFill>
                  <a:srgbClr val="FEFFFF"/>
                </a:solidFill>
                <a:latin typeface="Times New Roman" panose="02020603050405020304" pitchFamily="18" charset="0"/>
                <a:ea typeface="Telegraf"/>
                <a:cs typeface="Times New Roman" panose="02020603050405020304" pitchFamily="18" charset="0"/>
                <a:sym typeface="Telegraf"/>
              </a:rPr>
              <a:t>Literature Review: Scope &amp; Trends</a:t>
            </a:r>
          </a:p>
        </p:txBody>
      </p:sp>
      <p:grpSp>
        <p:nvGrpSpPr>
          <p:cNvPr id="10" name="Group 10"/>
          <p:cNvGrpSpPr/>
          <p:nvPr/>
        </p:nvGrpSpPr>
        <p:grpSpPr>
          <a:xfrm rot="-10800000">
            <a:off x="16770298" y="9258300"/>
            <a:ext cx="489002" cy="489002"/>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grpSp>
        <p:nvGrpSpPr>
          <p:cNvPr id="14" name="Group 14"/>
          <p:cNvGrpSpPr/>
          <p:nvPr/>
        </p:nvGrpSpPr>
        <p:grpSpPr>
          <a:xfrm>
            <a:off x="16121229" y="9258300"/>
            <a:ext cx="489002" cy="489002"/>
            <a:chOff x="0" y="0"/>
            <a:chExt cx="652003" cy="652003"/>
          </a:xfrm>
        </p:grpSpPr>
        <p:grpSp>
          <p:nvGrpSpPr>
            <p:cNvPr id="15" name="Group 15"/>
            <p:cNvGrpSpPr>
              <a:grpSpLocks noChangeAspect="1"/>
            </p:cNvGrpSpPr>
            <p:nvPr/>
          </p:nvGrpSpPr>
          <p:grpSpPr>
            <a:xfrm rot="-10800000">
              <a:off x="0" y="0"/>
              <a:ext cx="652003" cy="652003"/>
              <a:chOff x="0" y="0"/>
              <a:chExt cx="6355080" cy="6355080"/>
            </a:xfrm>
          </p:grpSpPr>
          <p:sp>
            <p:nvSpPr>
              <p:cNvPr id="16" name="Freeform 16"/>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7" name="Freeform 17"/>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9" name="TextBox 18">
            <a:extLst>
              <a:ext uri="{FF2B5EF4-FFF2-40B4-BE49-F238E27FC236}">
                <a16:creationId xmlns:a16="http://schemas.microsoft.com/office/drawing/2014/main" id="{62C2D682-BBD4-BC7B-8C35-6BCB971E226D}"/>
              </a:ext>
            </a:extLst>
          </p:cNvPr>
          <p:cNvSpPr txBox="1"/>
          <p:nvPr/>
        </p:nvSpPr>
        <p:spPr>
          <a:xfrm>
            <a:off x="1633900" y="2874876"/>
            <a:ext cx="6195545" cy="556594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85% of hospitality workers suffer from bad mental health (Paton, 2025).</a:t>
            </a:r>
          </a:p>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Burnout → turnover &amp; absence → economic loss (Ali et al., 2022).</a:t>
            </a:r>
          </a:p>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Drivers: lack of manpower, unsettled schedules, stigma (Felix, 2025).</a:t>
            </a:r>
          </a:p>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COVID-19 increased workload, insecurity, and aggression</a:t>
            </a:r>
          </a:p>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Critical demand for system-wide assessment independent of individual adaptations</a:t>
            </a:r>
          </a:p>
        </p:txBody>
      </p:sp>
      <p:pic>
        <p:nvPicPr>
          <p:cNvPr id="20" name="Picture 19">
            <a:extLst>
              <a:ext uri="{FF2B5EF4-FFF2-40B4-BE49-F238E27FC236}">
                <a16:creationId xmlns:a16="http://schemas.microsoft.com/office/drawing/2014/main" id="{712F4745-7F0A-6B6C-C903-E8AB89F6EE7D}"/>
              </a:ext>
            </a:extLst>
          </p:cNvPr>
          <p:cNvPicPr>
            <a:picLocks noChangeAspect="1"/>
          </p:cNvPicPr>
          <p:nvPr/>
        </p:nvPicPr>
        <p:blipFill>
          <a:blip r:embed="rId5"/>
          <a:stretch>
            <a:fillRect/>
          </a:stretch>
        </p:blipFill>
        <p:spPr>
          <a:xfrm>
            <a:off x="8610600" y="2793375"/>
            <a:ext cx="9087057" cy="5105400"/>
          </a:xfrm>
          <a:prstGeom prst="rect">
            <a:avLst/>
          </a:prstGeom>
        </p:spPr>
      </p:pic>
      <p:sp>
        <p:nvSpPr>
          <p:cNvPr id="22" name="TextBox 21">
            <a:extLst>
              <a:ext uri="{FF2B5EF4-FFF2-40B4-BE49-F238E27FC236}">
                <a16:creationId xmlns:a16="http://schemas.microsoft.com/office/drawing/2014/main" id="{5F916D25-7FB5-8B8B-3D12-DDA8C72B5988}"/>
              </a:ext>
            </a:extLst>
          </p:cNvPr>
          <p:cNvSpPr txBox="1"/>
          <p:nvPr/>
        </p:nvSpPr>
        <p:spPr>
          <a:xfrm>
            <a:off x="8610600" y="8298827"/>
            <a:ext cx="9144000" cy="646331"/>
          </a:xfrm>
          <a:prstGeom prst="rect">
            <a:avLst/>
          </a:prstGeom>
          <a:noFill/>
        </p:spPr>
        <p:txBody>
          <a:bodyPr wrap="square">
            <a:spAutoFit/>
          </a:bodyPr>
          <a:lstStyle/>
          <a:p>
            <a:r>
              <a:rPr lang="en-IN" dirty="0">
                <a:solidFill>
                  <a:schemeClr val="bg1"/>
                </a:solidFill>
              </a:rPr>
              <a:t>Image source: </a:t>
            </a:r>
            <a:r>
              <a:rPr lang="en-IN" dirty="0">
                <a:solidFill>
                  <a:schemeClr val="bg1"/>
                </a:solidFill>
                <a:hlinkClick r:id="rId6"/>
              </a:rPr>
              <a:t>https://hospitalitytech.com/research-52-food-service-and-hospitality-workers-left-their-job-2020-21-due-burnout</a:t>
            </a:r>
            <a:r>
              <a:rPr lang="en-IN" dirty="0">
                <a:solidFill>
                  <a:schemeClr val="bg1"/>
                </a:solidFill>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3" name="AutoShape 3">
            <a:extLst>
              <a:ext uri="{C183D7F6-B498-43B3-948B-1728B52AA6E4}">
                <adec:decorative xmlns:adec="http://schemas.microsoft.com/office/drawing/2017/decorative" val="1"/>
              </a:ext>
            </a:extLst>
          </p:cNvPr>
          <p:cNvSpPr/>
          <p:nvPr/>
        </p:nvSpPr>
        <p:spPr>
          <a:xfrm>
            <a:off x="9226864" y="223098"/>
            <a:ext cx="8396383" cy="2705100"/>
          </a:xfrm>
          <a:prstGeom prst="rect">
            <a:avLst/>
          </a:prstGeom>
          <a:solidFill>
            <a:srgbClr val="C0E8DF"/>
          </a:solidFill>
        </p:spPr>
        <p:txBody>
          <a:bodyPr/>
          <a:lstStyle/>
          <a:p>
            <a:endParaRPr lang="en-GB"/>
          </a:p>
        </p:txBody>
      </p:sp>
      <p:grpSp>
        <p:nvGrpSpPr>
          <p:cNvPr id="4" name="Group 4"/>
          <p:cNvGrpSpPr/>
          <p:nvPr/>
        </p:nvGrpSpPr>
        <p:grpSpPr>
          <a:xfrm>
            <a:off x="1028700" y="0"/>
            <a:ext cx="63520" cy="10287000"/>
            <a:chOff x="0" y="0"/>
            <a:chExt cx="84693" cy="13716000"/>
          </a:xfrm>
        </p:grpSpPr>
        <p:sp>
          <p:nvSpPr>
            <p:cNvPr id="5" name="AutoShape 5"/>
            <p:cNvSpPr/>
            <p:nvPr/>
          </p:nvSpPr>
          <p:spPr>
            <a:xfrm>
              <a:off x="35961" y="1371600"/>
              <a:ext cx="12770" cy="12344400"/>
            </a:xfrm>
            <a:prstGeom prst="rect">
              <a:avLst/>
            </a:prstGeom>
            <a:solidFill>
              <a:srgbClr val="254E72"/>
            </a:solidFill>
          </p:spPr>
          <p:txBody>
            <a:bodyPr/>
            <a:lstStyle/>
            <a:p>
              <a:endParaRPr lang="en-GB"/>
            </a:p>
          </p:txBody>
        </p:sp>
        <p:sp>
          <p:nvSpPr>
            <p:cNvPr id="6" name="AutoShape 6"/>
            <p:cNvSpPr/>
            <p:nvPr/>
          </p:nvSpPr>
          <p:spPr>
            <a:xfrm>
              <a:off x="0" y="0"/>
              <a:ext cx="84693" cy="1649458"/>
            </a:xfrm>
            <a:prstGeom prst="rect">
              <a:avLst/>
            </a:prstGeom>
            <a:solidFill>
              <a:srgbClr val="254E72"/>
            </a:solidFill>
          </p:spPr>
          <p:txBody>
            <a:bodyPr/>
            <a:lstStyle/>
            <a:p>
              <a:endParaRPr lang="en-GB"/>
            </a:p>
          </p:txBody>
        </p:sp>
      </p:grpSp>
      <p:sp>
        <p:nvSpPr>
          <p:cNvPr id="16" name="TextBox 16"/>
          <p:cNvSpPr txBox="1"/>
          <p:nvPr/>
        </p:nvSpPr>
        <p:spPr>
          <a:xfrm>
            <a:off x="9832179" y="1646196"/>
            <a:ext cx="7229998" cy="677108"/>
          </a:xfrm>
          <a:prstGeom prst="rect">
            <a:avLst/>
          </a:prstGeom>
        </p:spPr>
        <p:txBody>
          <a:bodyPr wrap="square" lIns="0" tIns="0" rIns="0" bIns="0" rtlCol="0" anchor="t">
            <a:spAutoFit/>
          </a:bodyPr>
          <a:lstStyle/>
          <a:p>
            <a:pPr algn="l"/>
            <a:r>
              <a:rPr lang="en-US" sz="4400" spc="75" dirty="0">
                <a:solidFill>
                  <a:srgbClr val="254E72"/>
                </a:solidFill>
                <a:latin typeface="Times New Roman" panose="02020603050405020304" pitchFamily="18" charset="0"/>
                <a:ea typeface="Telegraf"/>
                <a:cs typeface="Times New Roman" panose="02020603050405020304" pitchFamily="18" charset="0"/>
                <a:sym typeface="Telegraf"/>
              </a:rPr>
              <a:t>Theoretical Frameworks</a:t>
            </a:r>
          </a:p>
        </p:txBody>
      </p:sp>
      <p:grpSp>
        <p:nvGrpSpPr>
          <p:cNvPr id="17" name="Group 17"/>
          <p:cNvGrpSpPr/>
          <p:nvPr/>
        </p:nvGrpSpPr>
        <p:grpSpPr>
          <a:xfrm rot="-10800000">
            <a:off x="16770298" y="1028700"/>
            <a:ext cx="489002" cy="489002"/>
            <a:chOff x="0" y="0"/>
            <a:chExt cx="652003" cy="652003"/>
          </a:xfrm>
        </p:grpSpPr>
        <p:grpSp>
          <p:nvGrpSpPr>
            <p:cNvPr id="18" name="Group 18"/>
            <p:cNvGrpSpPr>
              <a:grpSpLocks noChangeAspect="1"/>
            </p:cNvGrpSpPr>
            <p:nvPr/>
          </p:nvGrpSpPr>
          <p:grpSpPr>
            <a:xfrm rot="-10800000">
              <a:off x="0" y="0"/>
              <a:ext cx="652003" cy="652003"/>
              <a:chOff x="0" y="0"/>
              <a:chExt cx="6355080" cy="6355080"/>
            </a:xfrm>
          </p:grpSpPr>
          <p:sp>
            <p:nvSpPr>
              <p:cNvPr id="19" name="Freeform 19"/>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20" name="Freeform 20"/>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grpSp>
        <p:nvGrpSpPr>
          <p:cNvPr id="21" name="Group 21"/>
          <p:cNvGrpSpPr/>
          <p:nvPr/>
        </p:nvGrpSpPr>
        <p:grpSpPr>
          <a:xfrm>
            <a:off x="16121229" y="1028700"/>
            <a:ext cx="489002" cy="489002"/>
            <a:chOff x="0" y="0"/>
            <a:chExt cx="652003" cy="652003"/>
          </a:xfrm>
        </p:grpSpPr>
        <p:grpSp>
          <p:nvGrpSpPr>
            <p:cNvPr id="22" name="Group 22"/>
            <p:cNvGrpSpPr>
              <a:grpSpLocks noChangeAspect="1"/>
            </p:cNvGrpSpPr>
            <p:nvPr/>
          </p:nvGrpSpPr>
          <p:grpSpPr>
            <a:xfrm rot="-10800000">
              <a:off x="0" y="0"/>
              <a:ext cx="652003" cy="652003"/>
              <a:chOff x="0" y="0"/>
              <a:chExt cx="6355080" cy="6355080"/>
            </a:xfrm>
          </p:grpSpPr>
          <p:sp>
            <p:nvSpPr>
              <p:cNvPr id="23" name="Freeform 23"/>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24" name="Freeform 24"/>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graphicFrame>
        <p:nvGraphicFramePr>
          <p:cNvPr id="25" name="Table 24">
            <a:extLst>
              <a:ext uri="{FF2B5EF4-FFF2-40B4-BE49-F238E27FC236}">
                <a16:creationId xmlns:a16="http://schemas.microsoft.com/office/drawing/2014/main" id="{0A94A968-D8EA-88EE-4D6D-42C4A4ACD4E8}"/>
              </a:ext>
            </a:extLst>
          </p:cNvPr>
          <p:cNvGraphicFramePr>
            <a:graphicFrameLocks noGrp="1"/>
          </p:cNvGraphicFramePr>
          <p:nvPr>
            <p:extLst>
              <p:ext uri="{D42A27DB-BD31-4B8C-83A1-F6EECF244321}">
                <p14:modId xmlns:p14="http://schemas.microsoft.com/office/powerpoint/2010/main" val="2499177497"/>
              </p:ext>
            </p:extLst>
          </p:nvPr>
        </p:nvGraphicFramePr>
        <p:xfrm>
          <a:off x="9248987" y="3162300"/>
          <a:ext cx="8396383" cy="6893559"/>
        </p:xfrm>
        <a:graphic>
          <a:graphicData uri="http://schemas.openxmlformats.org/drawingml/2006/table">
            <a:tbl>
              <a:tblPr firstRow="1" bandRow="1">
                <a:tableStyleId>{7DF18680-E054-41AD-8BC1-D1AEF772440D}</a:tableStyleId>
              </a:tblPr>
              <a:tblGrid>
                <a:gridCol w="2110490">
                  <a:extLst>
                    <a:ext uri="{9D8B030D-6E8A-4147-A177-3AD203B41FA5}">
                      <a16:colId xmlns:a16="http://schemas.microsoft.com/office/drawing/2014/main" val="139582188"/>
                    </a:ext>
                  </a:extLst>
                </a:gridCol>
                <a:gridCol w="3948658">
                  <a:extLst>
                    <a:ext uri="{9D8B030D-6E8A-4147-A177-3AD203B41FA5}">
                      <a16:colId xmlns:a16="http://schemas.microsoft.com/office/drawing/2014/main" val="3350285203"/>
                    </a:ext>
                  </a:extLst>
                </a:gridCol>
                <a:gridCol w="2337235">
                  <a:extLst>
                    <a:ext uri="{9D8B030D-6E8A-4147-A177-3AD203B41FA5}">
                      <a16:colId xmlns:a16="http://schemas.microsoft.com/office/drawing/2014/main" val="2202540617"/>
                    </a:ext>
                  </a:extLst>
                </a:gridCol>
              </a:tblGrid>
              <a:tr h="855264">
                <a:tc>
                  <a:txBody>
                    <a:bodyPr/>
                    <a:lstStyle/>
                    <a:p>
                      <a:pPr algn="ctr" rtl="0" fontAlgn="t">
                        <a:lnSpc>
                          <a:spcPct val="150000"/>
                        </a:lnSpc>
                        <a:buNone/>
                      </a:pPr>
                      <a:r>
                        <a:rPr lang="en-IN" sz="2400" b="1" u="none" strike="noStrike">
                          <a:solidFill>
                            <a:srgbClr val="000000"/>
                          </a:solidFill>
                          <a:effectLst/>
                          <a:latin typeface="Times New Roman" panose="02020603050405020304" pitchFamily="18" charset="0"/>
                          <a:cs typeface="Times New Roman" panose="02020603050405020304" pitchFamily="18" charset="0"/>
                        </a:rPr>
                        <a:t>Model</a:t>
                      </a:r>
                      <a:endParaRPr lang="en-IN" sz="24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lnSpc>
                          <a:spcPct val="150000"/>
                        </a:lnSpc>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Key Insight</a:t>
                      </a:r>
                      <a:endParaRPr lang="en-IN" sz="24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lnSpc>
                          <a:spcPct val="150000"/>
                        </a:lnSpc>
                        <a:buNone/>
                      </a:pPr>
                      <a:r>
                        <a:rPr lang="en-IN" sz="2400" b="1" u="none" strike="noStrike">
                          <a:solidFill>
                            <a:srgbClr val="000000"/>
                          </a:solidFill>
                          <a:effectLst/>
                          <a:latin typeface="Times New Roman" panose="02020603050405020304" pitchFamily="18" charset="0"/>
                          <a:cs typeface="Times New Roman" panose="02020603050405020304" pitchFamily="18" charset="0"/>
                        </a:rPr>
                        <a:t>Application</a:t>
                      </a:r>
                      <a:endParaRPr lang="en-IN" sz="240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440223781"/>
                  </a:ext>
                </a:extLst>
              </a:tr>
              <a:tr h="2244265">
                <a:tc>
                  <a:txBody>
                    <a:bodyPr/>
                    <a:lstStyle/>
                    <a:p>
                      <a:pPr rtl="0" fontAlgn="t">
                        <a:lnSpc>
                          <a:spcPct val="150000"/>
                        </a:lnSpc>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JD-R Model</a:t>
                      </a:r>
                      <a:endParaRPr lang="en-IN" sz="24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rtl="0" fontAlgn="t">
                        <a:lnSpc>
                          <a:spcPct val="150000"/>
                        </a:lnSpc>
                        <a:buNone/>
                      </a:pPr>
                      <a:r>
                        <a:rPr lang="en-US" sz="2400" b="0" u="none" strike="noStrike" dirty="0">
                          <a:solidFill>
                            <a:srgbClr val="000000"/>
                          </a:solidFill>
                          <a:effectLst/>
                          <a:latin typeface="Times New Roman" panose="02020603050405020304" pitchFamily="18" charset="0"/>
                          <a:cs typeface="Times New Roman" panose="02020603050405020304" pitchFamily="18" charset="0"/>
                        </a:rPr>
                        <a:t>High demands + low resources = burnout (Lisa, Rosen and Astrid, 2024).</a:t>
                      </a:r>
                      <a:endParaRPr lang="en-US" sz="24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rtl="0" fontAlgn="t">
                        <a:lnSpc>
                          <a:spcPct val="150000"/>
                        </a:lnSpc>
                        <a:buNone/>
                      </a:pPr>
                      <a:r>
                        <a:rPr lang="en-US" sz="2400" b="0" u="none" strike="noStrike">
                          <a:solidFill>
                            <a:srgbClr val="000000"/>
                          </a:solidFill>
                          <a:effectLst/>
                          <a:latin typeface="Times New Roman" panose="02020603050405020304" pitchFamily="18" charset="0"/>
                          <a:cs typeface="Times New Roman" panose="02020603050405020304" pitchFamily="18" charset="0"/>
                        </a:rPr>
                        <a:t>Explains the stress–turnover link</a:t>
                      </a:r>
                      <a:endParaRPr lang="en-US" sz="240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067619261"/>
                  </a:ext>
                </a:extLst>
              </a:tr>
              <a:tr h="2244265">
                <a:tc>
                  <a:txBody>
                    <a:bodyPr/>
                    <a:lstStyle/>
                    <a:p>
                      <a:pPr rtl="0" fontAlgn="t">
                        <a:lnSpc>
                          <a:spcPct val="150000"/>
                        </a:lnSpc>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Maslach Model</a:t>
                      </a:r>
                      <a:endParaRPr lang="en-IN" sz="24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rtl="0" fontAlgn="t">
                        <a:lnSpc>
                          <a:spcPct val="150000"/>
                        </a:lnSpc>
                        <a:buNone/>
                      </a:pPr>
                      <a:r>
                        <a:rPr lang="en-US" sz="2400" b="0" u="none" strike="noStrike" dirty="0">
                          <a:solidFill>
                            <a:srgbClr val="000000"/>
                          </a:solidFill>
                          <a:effectLst/>
                          <a:latin typeface="Times New Roman" panose="02020603050405020304" pitchFamily="18" charset="0"/>
                          <a:cs typeface="Times New Roman" panose="02020603050405020304" pitchFamily="18" charset="0"/>
                        </a:rPr>
                        <a:t>Emotional labour → exhaustion, </a:t>
                      </a:r>
                      <a:r>
                        <a:rPr lang="en-US" sz="2400" b="0" u="none" strike="noStrike" dirty="0" err="1">
                          <a:solidFill>
                            <a:srgbClr val="000000"/>
                          </a:solidFill>
                          <a:effectLst/>
                          <a:latin typeface="Times New Roman" panose="02020603050405020304" pitchFamily="18" charset="0"/>
                          <a:cs typeface="Times New Roman" panose="02020603050405020304" pitchFamily="18" charset="0"/>
                        </a:rPr>
                        <a:t>depersonalisation</a:t>
                      </a:r>
                      <a:r>
                        <a:rPr lang="en-US" sz="2400" b="0" u="none" strike="noStrike" dirty="0">
                          <a:solidFill>
                            <a:srgbClr val="000000"/>
                          </a:solidFill>
                          <a:effectLst/>
                          <a:latin typeface="Times New Roman" panose="02020603050405020304" pitchFamily="18" charset="0"/>
                          <a:cs typeface="Times New Roman" panose="02020603050405020304" pitchFamily="18" charset="0"/>
                        </a:rPr>
                        <a:t> (Chen, Huang and Chu, 2024).</a:t>
                      </a:r>
                      <a:endParaRPr lang="en-US" sz="24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rtl="0" fontAlgn="t">
                        <a:lnSpc>
                          <a:spcPct val="150000"/>
                        </a:lnSpc>
                        <a:buNone/>
                      </a:pPr>
                      <a:r>
                        <a:rPr lang="en-IN" sz="2400" b="0" u="none" strike="noStrike" dirty="0">
                          <a:solidFill>
                            <a:srgbClr val="000000"/>
                          </a:solidFill>
                          <a:effectLst/>
                          <a:latin typeface="Times New Roman" panose="02020603050405020304" pitchFamily="18" charset="0"/>
                          <a:cs typeface="Times New Roman" panose="02020603050405020304" pitchFamily="18" charset="0"/>
                        </a:rPr>
                        <a:t>Fits service culture</a:t>
                      </a:r>
                      <a:endParaRPr lang="en-IN" sz="24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071286003"/>
                  </a:ext>
                </a:extLst>
              </a:tr>
              <a:tr h="1549765">
                <a:tc>
                  <a:txBody>
                    <a:bodyPr/>
                    <a:lstStyle/>
                    <a:p>
                      <a:pPr rtl="0" fontAlgn="t">
                        <a:lnSpc>
                          <a:spcPct val="150000"/>
                        </a:lnSpc>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ISO 45003</a:t>
                      </a:r>
                      <a:endParaRPr lang="en-IN" sz="24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rtl="0" fontAlgn="t">
                        <a:lnSpc>
                          <a:spcPct val="150000"/>
                        </a:lnSpc>
                        <a:buNone/>
                      </a:pPr>
                      <a:r>
                        <a:rPr lang="en-IN" sz="2400" b="0" u="none" strike="noStrike">
                          <a:solidFill>
                            <a:srgbClr val="000000"/>
                          </a:solidFill>
                          <a:effectLst/>
                          <a:latin typeface="Times New Roman" panose="02020603050405020304" pitchFamily="18" charset="0"/>
                          <a:cs typeface="Times New Roman" panose="02020603050405020304" pitchFamily="18" charset="0"/>
                        </a:rPr>
                        <a:t>Psychosocial-risk management standard (ISO, 2021).</a:t>
                      </a:r>
                      <a:endParaRPr lang="en-IN" sz="24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rtl="0" fontAlgn="t">
                        <a:lnSpc>
                          <a:spcPct val="150000"/>
                        </a:lnSpc>
                        <a:buNone/>
                      </a:pPr>
                      <a:r>
                        <a:rPr lang="en-IN" sz="2400" b="0" u="none" strike="noStrike" dirty="0">
                          <a:solidFill>
                            <a:srgbClr val="000000"/>
                          </a:solidFill>
                          <a:effectLst/>
                          <a:latin typeface="Times New Roman" panose="02020603050405020304" pitchFamily="18" charset="0"/>
                          <a:cs typeface="Times New Roman" panose="02020603050405020304" pitchFamily="18" charset="0"/>
                        </a:rPr>
                        <a:t>Benchmark for wellbeing policy</a:t>
                      </a:r>
                      <a:endParaRPr lang="en-IN" sz="24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043930912"/>
                  </a:ext>
                </a:extLst>
              </a:tr>
            </a:tbl>
          </a:graphicData>
        </a:graphic>
      </p:graphicFrame>
      <p:pic>
        <p:nvPicPr>
          <p:cNvPr id="29" name="Picture 28">
            <a:extLst>
              <a:ext uri="{FF2B5EF4-FFF2-40B4-BE49-F238E27FC236}">
                <a16:creationId xmlns:a16="http://schemas.microsoft.com/office/drawing/2014/main" id="{8801F332-86B6-B336-CBF2-B4ACF7BB15D5}"/>
              </a:ext>
            </a:extLst>
          </p:cNvPr>
          <p:cNvPicPr>
            <a:picLocks noChangeAspect="1"/>
          </p:cNvPicPr>
          <p:nvPr/>
        </p:nvPicPr>
        <p:blipFill>
          <a:blip r:embed="rId5"/>
          <a:stretch>
            <a:fillRect/>
          </a:stretch>
        </p:blipFill>
        <p:spPr>
          <a:xfrm>
            <a:off x="1620158" y="4457700"/>
            <a:ext cx="6937008" cy="1885234"/>
          </a:xfrm>
          <a:prstGeom prst="rect">
            <a:avLst/>
          </a:prstGeom>
        </p:spPr>
      </p:pic>
      <p:pic>
        <p:nvPicPr>
          <p:cNvPr id="30" name="Picture 29">
            <a:extLst>
              <a:ext uri="{FF2B5EF4-FFF2-40B4-BE49-F238E27FC236}">
                <a16:creationId xmlns:a16="http://schemas.microsoft.com/office/drawing/2014/main" id="{215A09A7-8B43-5A4B-8919-AFE6132A113F}"/>
              </a:ext>
            </a:extLst>
          </p:cNvPr>
          <p:cNvPicPr>
            <a:picLocks noChangeAspect="1"/>
          </p:cNvPicPr>
          <p:nvPr/>
        </p:nvPicPr>
        <p:blipFill>
          <a:blip r:embed="rId6"/>
          <a:stretch>
            <a:fillRect/>
          </a:stretch>
        </p:blipFill>
        <p:spPr>
          <a:xfrm>
            <a:off x="1322049" y="6741252"/>
            <a:ext cx="7533227" cy="2538370"/>
          </a:xfrm>
          <a:prstGeom prst="rect">
            <a:avLst/>
          </a:prstGeom>
        </p:spPr>
      </p:pic>
      <p:pic>
        <p:nvPicPr>
          <p:cNvPr id="31" name="Picture 30">
            <a:extLst>
              <a:ext uri="{FF2B5EF4-FFF2-40B4-BE49-F238E27FC236}">
                <a16:creationId xmlns:a16="http://schemas.microsoft.com/office/drawing/2014/main" id="{214ACF81-EBCB-7CBC-529B-1B837FD5C6C2}"/>
              </a:ext>
            </a:extLst>
          </p:cNvPr>
          <p:cNvPicPr>
            <a:picLocks noChangeAspect="1"/>
          </p:cNvPicPr>
          <p:nvPr/>
        </p:nvPicPr>
        <p:blipFill>
          <a:blip r:embed="rId7"/>
          <a:stretch>
            <a:fillRect/>
          </a:stretch>
        </p:blipFill>
        <p:spPr>
          <a:xfrm>
            <a:off x="1898603" y="346472"/>
            <a:ext cx="4870456" cy="3953664"/>
          </a:xfrm>
          <a:prstGeom prst="rect">
            <a:avLst/>
          </a:prstGeom>
        </p:spPr>
      </p:pic>
      <p:sp>
        <p:nvSpPr>
          <p:cNvPr id="33" name="TextBox 32">
            <a:extLst>
              <a:ext uri="{FF2B5EF4-FFF2-40B4-BE49-F238E27FC236}">
                <a16:creationId xmlns:a16="http://schemas.microsoft.com/office/drawing/2014/main" id="{5AFB65D4-79CF-5227-A662-F322F5FDF44D}"/>
              </a:ext>
            </a:extLst>
          </p:cNvPr>
          <p:cNvSpPr txBox="1"/>
          <p:nvPr/>
        </p:nvSpPr>
        <p:spPr>
          <a:xfrm>
            <a:off x="1458960" y="4243964"/>
            <a:ext cx="9144000" cy="369332"/>
          </a:xfrm>
          <a:prstGeom prst="rect">
            <a:avLst/>
          </a:prstGeom>
          <a:noFill/>
        </p:spPr>
        <p:txBody>
          <a:bodyPr wrap="square">
            <a:spAutoFit/>
          </a:bodyPr>
          <a:lstStyle/>
          <a:p>
            <a:r>
              <a:rPr lang="en-IN" dirty="0">
                <a:latin typeface="Times New Roman" panose="02020603050405020304" pitchFamily="18" charset="0"/>
                <a:cs typeface="Times New Roman" panose="02020603050405020304" pitchFamily="18" charset="0"/>
              </a:rPr>
              <a:t>JD-R Model: Image source- </a:t>
            </a:r>
            <a:r>
              <a:rPr lang="en-IN" dirty="0">
                <a:latin typeface="Times New Roman" panose="02020603050405020304" pitchFamily="18" charset="0"/>
                <a:cs typeface="Times New Roman" panose="02020603050405020304" pitchFamily="18" charset="0"/>
                <a:hlinkClick r:id="rId8"/>
              </a:rPr>
              <a:t>https://doi.org/10.3389/fpsyg.2021.722080</a:t>
            </a:r>
            <a:r>
              <a:rPr lang="en-IN" dirty="0">
                <a:latin typeface="Times New Roman" panose="02020603050405020304" pitchFamily="18" charset="0"/>
                <a:cs typeface="Times New Roman" panose="02020603050405020304" pitchFamily="18" charset="0"/>
              </a:rPr>
              <a:t>  </a:t>
            </a:r>
          </a:p>
        </p:txBody>
      </p:sp>
      <p:sp>
        <p:nvSpPr>
          <p:cNvPr id="34" name="TextBox 33">
            <a:extLst>
              <a:ext uri="{FF2B5EF4-FFF2-40B4-BE49-F238E27FC236}">
                <a16:creationId xmlns:a16="http://schemas.microsoft.com/office/drawing/2014/main" id="{D60631BC-925F-548E-FF9F-10B190C4082D}"/>
              </a:ext>
            </a:extLst>
          </p:cNvPr>
          <p:cNvSpPr txBox="1"/>
          <p:nvPr/>
        </p:nvSpPr>
        <p:spPr>
          <a:xfrm>
            <a:off x="1243263" y="6024459"/>
            <a:ext cx="8186381" cy="646331"/>
          </a:xfrm>
          <a:prstGeom prst="rect">
            <a:avLst/>
          </a:prstGeom>
          <a:noFill/>
        </p:spPr>
        <p:txBody>
          <a:bodyPr wrap="square">
            <a:spAutoFit/>
          </a:bodyPr>
          <a:lstStyle/>
          <a:p>
            <a:r>
              <a:rPr lang="en-IN" dirty="0">
                <a:latin typeface="Times New Roman" panose="02020603050405020304" pitchFamily="18" charset="0"/>
                <a:cs typeface="Times New Roman" panose="02020603050405020304" pitchFamily="18" charset="0"/>
              </a:rPr>
              <a:t>Maslach Model: Image source- </a:t>
            </a:r>
            <a:r>
              <a:rPr lang="en-IN" dirty="0">
                <a:latin typeface="Times New Roman" panose="02020603050405020304" pitchFamily="18" charset="0"/>
                <a:cs typeface="Times New Roman" panose="02020603050405020304" pitchFamily="18" charset="0"/>
                <a:hlinkClick r:id="rId9"/>
              </a:rPr>
              <a:t>https://www.researchgate.net/figure/Maslach-burnout-model_fig1_350452552</a:t>
            </a:r>
            <a:r>
              <a:rPr lang="en-IN" dirty="0">
                <a:latin typeface="Times New Roman" panose="02020603050405020304" pitchFamily="18" charset="0"/>
                <a:cs typeface="Times New Roman" panose="02020603050405020304" pitchFamily="18" charset="0"/>
              </a:rPr>
              <a:t> </a:t>
            </a:r>
          </a:p>
        </p:txBody>
      </p:sp>
      <p:sp>
        <p:nvSpPr>
          <p:cNvPr id="35" name="TextBox 34">
            <a:extLst>
              <a:ext uri="{FF2B5EF4-FFF2-40B4-BE49-F238E27FC236}">
                <a16:creationId xmlns:a16="http://schemas.microsoft.com/office/drawing/2014/main" id="{72D6C0E1-29E9-E24D-8117-FBE14CB2886C}"/>
              </a:ext>
            </a:extLst>
          </p:cNvPr>
          <p:cNvSpPr txBox="1"/>
          <p:nvPr/>
        </p:nvSpPr>
        <p:spPr>
          <a:xfrm>
            <a:off x="1219200" y="9374615"/>
            <a:ext cx="8296222" cy="646331"/>
          </a:xfrm>
          <a:prstGeom prst="rect">
            <a:avLst/>
          </a:prstGeom>
          <a:noFill/>
        </p:spPr>
        <p:txBody>
          <a:bodyPr wrap="square">
            <a:spAutoFit/>
          </a:bodyPr>
          <a:lstStyle/>
          <a:p>
            <a:r>
              <a:rPr lang="en-IN" dirty="0">
                <a:latin typeface="Times New Roman" panose="02020603050405020304" pitchFamily="18" charset="0"/>
                <a:cs typeface="Times New Roman" panose="02020603050405020304" pitchFamily="18" charset="0"/>
              </a:rPr>
              <a:t>ISO 45003: Image source- </a:t>
            </a:r>
            <a:r>
              <a:rPr lang="en-IN" dirty="0">
                <a:latin typeface="Times New Roman" panose="02020603050405020304" pitchFamily="18" charset="0"/>
                <a:cs typeface="Times New Roman" panose="02020603050405020304" pitchFamily="18" charset="0"/>
                <a:hlinkClick r:id="rId10"/>
              </a:rPr>
              <a:t>https://www.linkedin.com/pulse/deep-dive-iso-45003-its-impact-organizations-bhavesh-mandlik-hrnrf/</a:t>
            </a:r>
            <a:r>
              <a:rPr lang="en-IN" dirty="0">
                <a:latin typeface="Times New Roman" panose="02020603050405020304" pitchFamily="18" charset="0"/>
                <a:cs typeface="Times New Roman" panose="02020603050405020304" pitchFamily="18" charset="0"/>
              </a:rPr>
              <a:t> </a:t>
            </a:r>
          </a:p>
        </p:txBody>
      </p:sp>
      <p:sp>
        <p:nvSpPr>
          <p:cNvPr id="36" name="Rectangle 35">
            <a:extLst>
              <a:ext uri="{FF2B5EF4-FFF2-40B4-BE49-F238E27FC236}">
                <a16:creationId xmlns:a16="http://schemas.microsoft.com/office/drawing/2014/main" id="{C1AD13B2-A440-2900-BCCC-229D2E440C58}"/>
              </a:ext>
            </a:extLst>
          </p:cNvPr>
          <p:cNvSpPr/>
          <p:nvPr/>
        </p:nvSpPr>
        <p:spPr>
          <a:xfrm>
            <a:off x="1243263" y="223098"/>
            <a:ext cx="7924224" cy="9832761"/>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IN">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0"/>
            <a:ext cx="63520" cy="10287000"/>
            <a:chOff x="0" y="0"/>
            <a:chExt cx="84693" cy="13716000"/>
          </a:xfrm>
        </p:grpSpPr>
        <p:sp>
          <p:nvSpPr>
            <p:cNvPr id="3" name="AutoShape 3"/>
            <p:cNvSpPr/>
            <p:nvPr/>
          </p:nvSpPr>
          <p:spPr>
            <a:xfrm>
              <a:off x="35961" y="1371600"/>
              <a:ext cx="12770" cy="12344400"/>
            </a:xfrm>
            <a:prstGeom prst="rect">
              <a:avLst/>
            </a:prstGeom>
            <a:solidFill>
              <a:srgbClr val="FEFFFF"/>
            </a:solidFill>
          </p:spPr>
          <p:txBody>
            <a:bodyPr/>
            <a:lstStyle/>
            <a:p>
              <a:endParaRPr lang="en-GB"/>
            </a:p>
          </p:txBody>
        </p:sp>
        <p:sp>
          <p:nvSpPr>
            <p:cNvPr id="4" name="AutoShape 4"/>
            <p:cNvSpPr/>
            <p:nvPr/>
          </p:nvSpPr>
          <p:spPr>
            <a:xfrm>
              <a:off x="0" y="0"/>
              <a:ext cx="84693" cy="1649458"/>
            </a:xfrm>
            <a:prstGeom prst="rect">
              <a:avLst/>
            </a:prstGeom>
            <a:solidFill>
              <a:srgbClr val="C0E8DF"/>
            </a:solidFill>
          </p:spPr>
          <p:txBody>
            <a:bodyPr/>
            <a:lstStyle/>
            <a:p>
              <a:endParaRPr lang="en-GB"/>
            </a:p>
          </p:txBody>
        </p:sp>
      </p:grpSp>
      <p:sp>
        <p:nvSpPr>
          <p:cNvPr id="5" name="Freeform 5" descr="a person sitting at a bar with their head in their hands"/>
          <p:cNvSpPr/>
          <p:nvPr/>
        </p:nvSpPr>
        <p:spPr>
          <a:xfrm>
            <a:off x="2120920" y="0"/>
            <a:ext cx="16167080" cy="5143500"/>
          </a:xfrm>
          <a:custGeom>
            <a:avLst/>
            <a:gdLst/>
            <a:ahLst/>
            <a:cxnLst/>
            <a:rect l="l" t="t" r="r" b="b"/>
            <a:pathLst>
              <a:path w="16167080" h="5143500">
                <a:moveTo>
                  <a:pt x="0" y="0"/>
                </a:moveTo>
                <a:lnTo>
                  <a:pt x="16167080" y="0"/>
                </a:lnTo>
                <a:lnTo>
                  <a:pt x="16167080" y="5143500"/>
                </a:lnTo>
                <a:lnTo>
                  <a:pt x="0" y="5143500"/>
                </a:lnTo>
                <a:lnTo>
                  <a:pt x="0" y="0"/>
                </a:lnTo>
                <a:close/>
              </a:path>
            </a:pathLst>
          </a:custGeom>
          <a:blipFill>
            <a:blip r:embed="rId3"/>
            <a:stretch>
              <a:fillRect t="-54435" b="-55176"/>
            </a:stretch>
          </a:blipFill>
        </p:spPr>
        <p:txBody>
          <a:bodyPr/>
          <a:lstStyle/>
          <a:p>
            <a:endParaRPr lang="en-GB"/>
          </a:p>
        </p:txBody>
      </p:sp>
      <p:sp>
        <p:nvSpPr>
          <p:cNvPr id="7" name="TextBox 7"/>
          <p:cNvSpPr txBox="1"/>
          <p:nvPr/>
        </p:nvSpPr>
        <p:spPr>
          <a:xfrm>
            <a:off x="1981200" y="6362700"/>
            <a:ext cx="4488211" cy="2031325"/>
          </a:xfrm>
          <a:prstGeom prst="rect">
            <a:avLst/>
          </a:prstGeom>
        </p:spPr>
        <p:txBody>
          <a:bodyPr wrap="square" lIns="0" tIns="0" rIns="0" bIns="0" rtlCol="0" anchor="t">
            <a:spAutoFit/>
          </a:bodyPr>
          <a:lstStyle/>
          <a:p>
            <a:pPr algn="l"/>
            <a:r>
              <a:rPr lang="en-US" sz="4400" spc="110" dirty="0">
                <a:solidFill>
                  <a:srgbClr val="FEFFFF"/>
                </a:solidFill>
                <a:latin typeface="Times New Roman" panose="02020603050405020304" pitchFamily="18" charset="0"/>
                <a:ea typeface="Telegraf"/>
                <a:cs typeface="Times New Roman" panose="02020603050405020304" pitchFamily="18" charset="0"/>
                <a:sym typeface="Telegraf"/>
              </a:rPr>
              <a:t>Research Methodologies Used</a:t>
            </a:r>
          </a:p>
        </p:txBody>
      </p:sp>
      <p:graphicFrame>
        <p:nvGraphicFramePr>
          <p:cNvPr id="20" name="Diagram 19">
            <a:extLst>
              <a:ext uri="{FF2B5EF4-FFF2-40B4-BE49-F238E27FC236}">
                <a16:creationId xmlns:a16="http://schemas.microsoft.com/office/drawing/2014/main" id="{BE941B54-8E79-9CAA-9664-36B30D2FEC88}"/>
              </a:ext>
            </a:extLst>
          </p:cNvPr>
          <p:cNvGraphicFramePr/>
          <p:nvPr>
            <p:extLst>
              <p:ext uri="{D42A27DB-BD31-4B8C-83A1-F6EECF244321}">
                <p14:modId xmlns:p14="http://schemas.microsoft.com/office/powerpoint/2010/main" val="2819036980"/>
              </p:ext>
            </p:extLst>
          </p:nvPr>
        </p:nvGraphicFramePr>
        <p:xfrm>
          <a:off x="6705600" y="5448300"/>
          <a:ext cx="10825638" cy="43620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2" name="Group 12"/>
          <p:cNvGrpSpPr/>
          <p:nvPr/>
        </p:nvGrpSpPr>
        <p:grpSpPr>
          <a:xfrm rot="-10800000">
            <a:off x="16770298" y="1028700"/>
            <a:ext cx="489002" cy="489002"/>
            <a:chOff x="0" y="0"/>
            <a:chExt cx="652003" cy="652003"/>
          </a:xfrm>
        </p:grpSpPr>
        <p:grpSp>
          <p:nvGrpSpPr>
            <p:cNvPr id="13" name="Group 13"/>
            <p:cNvGrpSpPr>
              <a:grpSpLocks noChangeAspect="1"/>
            </p:cNvGrpSpPr>
            <p:nvPr/>
          </p:nvGrpSpPr>
          <p:grpSpPr>
            <a:xfrm rot="-10800000">
              <a:off x="0" y="0"/>
              <a:ext cx="652003" cy="652003"/>
              <a:chOff x="0" y="0"/>
              <a:chExt cx="6355080" cy="6355080"/>
            </a:xfrm>
          </p:grpSpPr>
          <p:sp>
            <p:nvSpPr>
              <p:cNvPr id="14" name="Freeform 14"/>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5" name="Freeform 15"/>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grpSp>
        <p:nvGrpSpPr>
          <p:cNvPr id="16" name="Group 16"/>
          <p:cNvGrpSpPr/>
          <p:nvPr/>
        </p:nvGrpSpPr>
        <p:grpSpPr>
          <a:xfrm>
            <a:off x="16121229" y="1028700"/>
            <a:ext cx="489002" cy="489002"/>
            <a:chOff x="0" y="0"/>
            <a:chExt cx="652003" cy="652003"/>
          </a:xfrm>
        </p:grpSpPr>
        <p:grpSp>
          <p:nvGrpSpPr>
            <p:cNvPr id="17" name="Group 17"/>
            <p:cNvGrpSpPr>
              <a:grpSpLocks noChangeAspect="1"/>
            </p:cNvGrpSpPr>
            <p:nvPr/>
          </p:nvGrpSpPr>
          <p:grpSpPr>
            <a:xfrm rot="-10800000">
              <a:off x="0" y="0"/>
              <a:ext cx="652003" cy="652003"/>
              <a:chOff x="0" y="0"/>
              <a:chExt cx="6355080" cy="6355080"/>
            </a:xfrm>
          </p:grpSpPr>
          <p:sp>
            <p:nvSpPr>
              <p:cNvPr id="18" name="Freeform 1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9" name="Freeform 1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29C53E-3C1B-9AC1-7351-C238DADAB18F}"/>
              </a:ext>
            </a:extLst>
          </p:cNvPr>
          <p:cNvPicPr>
            <a:picLocks noChangeAspect="1"/>
          </p:cNvPicPr>
          <p:nvPr/>
        </p:nvPicPr>
        <p:blipFill>
          <a:blip r:embed="rId3"/>
          <a:srcRect/>
          <a:stretch>
            <a:fillRect/>
          </a:stretch>
        </p:blipFill>
        <p:spPr>
          <a:xfrm>
            <a:off x="279423" y="289390"/>
            <a:ext cx="17703777" cy="9730910"/>
          </a:xfrm>
          <a:prstGeom prst="rect">
            <a:avLst/>
          </a:prstGeom>
        </p:spPr>
      </p:pic>
      <p:sp>
        <p:nvSpPr>
          <p:cNvPr id="68" name="Title 67"/>
          <p:cNvSpPr>
            <a:spLocks noGrp="1"/>
          </p:cNvSpPr>
          <p:nvPr>
            <p:ph type="title"/>
          </p:nvPr>
        </p:nvSpPr>
        <p:spPr>
          <a:xfrm>
            <a:off x="762948" y="1444444"/>
            <a:ext cx="16736726" cy="990767"/>
          </a:xfrm>
        </p:spPr>
        <p:txBody>
          <a:bodyPr>
            <a:normAutofit/>
          </a:bodyPr>
          <a:lstStyle/>
          <a:p>
            <a:r>
              <a:rPr lang="en-US" altLang="zh-CN" sz="4400" dirty="0">
                <a:solidFill>
                  <a:schemeClr val="tx1"/>
                </a:solidFill>
                <a:latin typeface="Times New Roman" panose="02020603050405020304" pitchFamily="18" charset="0"/>
                <a:cs typeface="Times New Roman" panose="02020603050405020304" pitchFamily="18" charset="0"/>
              </a:rPr>
              <a:t>DPSIR: Driver (Macro Context)</a:t>
            </a:r>
          </a:p>
        </p:txBody>
      </p:sp>
      <p:grpSp>
        <p:nvGrpSpPr>
          <p:cNvPr id="6" name="Group 5"/>
          <p:cNvGrpSpPr/>
          <p:nvPr/>
        </p:nvGrpSpPr>
        <p:grpSpPr>
          <a:xfrm>
            <a:off x="5851874" y="2893674"/>
            <a:ext cx="6583679" cy="6583680"/>
            <a:chOff x="2925936" y="1446837"/>
            <a:chExt cx="3291839" cy="3291840"/>
          </a:xfrm>
        </p:grpSpPr>
        <p:grpSp>
          <p:nvGrpSpPr>
            <p:cNvPr id="5" name="Group 4"/>
            <p:cNvGrpSpPr/>
            <p:nvPr/>
          </p:nvGrpSpPr>
          <p:grpSpPr>
            <a:xfrm>
              <a:off x="2925936" y="1446837"/>
              <a:ext cx="3291839" cy="3291840"/>
              <a:chOff x="2925936" y="1446837"/>
              <a:chExt cx="3291839" cy="3291840"/>
            </a:xfrm>
          </p:grpSpPr>
          <p:sp>
            <p:nvSpPr>
              <p:cNvPr id="54" name="Freeform 53"/>
              <p:cNvSpPr>
                <a:spLocks/>
              </p:cNvSpPr>
              <p:nvPr/>
            </p:nvSpPr>
            <p:spPr bwMode="auto">
              <a:xfrm>
                <a:off x="4570665" y="1446838"/>
                <a:ext cx="1426780" cy="884099"/>
              </a:xfrm>
              <a:custGeom>
                <a:avLst/>
                <a:gdLst>
                  <a:gd name="connsiteX0" fmla="*/ 0 w 1426780"/>
                  <a:gd name="connsiteY0" fmla="*/ 0 h 884099"/>
                  <a:gd name="connsiteX1" fmla="*/ 1426780 w 1426780"/>
                  <a:gd name="connsiteY1" fmla="*/ 820736 h 884099"/>
                  <a:gd name="connsiteX2" fmla="*/ 1368826 w 1426780"/>
                  <a:gd name="connsiteY2" fmla="*/ 854302 h 884099"/>
                  <a:gd name="connsiteX3" fmla="*/ 1317380 w 1426780"/>
                  <a:gd name="connsiteY3" fmla="*/ 884099 h 884099"/>
                  <a:gd name="connsiteX4" fmla="*/ 1210438 w 1426780"/>
                  <a:gd name="connsiteY4" fmla="*/ 723150 h 884099"/>
                  <a:gd name="connsiteX5" fmla="*/ 1563 w 1426780"/>
                  <a:gd name="connsiteY5" fmla="*/ 128214 h 884099"/>
                  <a:gd name="connsiteX6" fmla="*/ 1563 w 1426780"/>
                  <a:gd name="connsiteY6" fmla="*/ 516959 h 884099"/>
                  <a:gd name="connsiteX7" fmla="*/ 1563 w 1426780"/>
                  <a:gd name="connsiteY7" fmla="*/ 594290 h 884099"/>
                  <a:gd name="connsiteX8" fmla="*/ 1190 w 1426780"/>
                  <a:gd name="connsiteY8" fmla="*/ 594267 h 884099"/>
                  <a:gd name="connsiteX9" fmla="*/ 0 w 1426780"/>
                  <a:gd name="connsiteY9" fmla="*/ 594327 h 884099"/>
                  <a:gd name="connsiteX10" fmla="*/ 0 w 1426780"/>
                  <a:gd name="connsiteY10" fmla="*/ 543676 h 884099"/>
                  <a:gd name="connsiteX11" fmla="*/ 0 w 1426780"/>
                  <a:gd name="connsiteY11" fmla="*/ 0 h 884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6780" h="884099">
                    <a:moveTo>
                      <a:pt x="0" y="0"/>
                    </a:moveTo>
                    <a:cubicBezTo>
                      <a:pt x="614700" y="0"/>
                      <a:pt x="1144808" y="329986"/>
                      <a:pt x="1426780" y="820736"/>
                    </a:cubicBezTo>
                    <a:cubicBezTo>
                      <a:pt x="1426780" y="820736"/>
                      <a:pt x="1426780" y="820736"/>
                      <a:pt x="1368826" y="854302"/>
                    </a:cubicBezTo>
                    <a:lnTo>
                      <a:pt x="1317380" y="884099"/>
                    </a:lnTo>
                    <a:lnTo>
                      <a:pt x="1210438" y="723150"/>
                    </a:lnTo>
                    <a:cubicBezTo>
                      <a:pt x="934675" y="361405"/>
                      <a:pt x="498008" y="128214"/>
                      <a:pt x="1563" y="128214"/>
                    </a:cubicBezTo>
                    <a:cubicBezTo>
                      <a:pt x="1563" y="270740"/>
                      <a:pt x="1563" y="399904"/>
                      <a:pt x="1563" y="516959"/>
                    </a:cubicBezTo>
                    <a:lnTo>
                      <a:pt x="1563" y="594290"/>
                    </a:lnTo>
                    <a:lnTo>
                      <a:pt x="1190" y="594267"/>
                    </a:lnTo>
                    <a:lnTo>
                      <a:pt x="0" y="594327"/>
                    </a:lnTo>
                    <a:lnTo>
                      <a:pt x="0" y="543676"/>
                    </a:lnTo>
                    <a:cubicBezTo>
                      <a:pt x="0" y="386042"/>
                      <a:pt x="0" y="205889"/>
                      <a:pt x="0" y="0"/>
                    </a:cubicBezTo>
                    <a:close/>
                  </a:path>
                </a:pathLst>
              </a:custGeom>
              <a:solidFill>
                <a:schemeClr val="accent2">
                  <a:alpha val="60000"/>
                </a:schemeClr>
              </a:solidFill>
              <a:ln>
                <a:noFill/>
              </a:ln>
            </p:spPr>
            <p:txBody>
              <a:bodyPr vert="horz" wrap="square" lIns="182880" tIns="91440" rIns="182880" bIns="91440" numCol="1" anchor="ctr" anchorCtr="0" compatLnSpc="1">
                <a:prstTxWarp prst="textNoShape">
                  <a:avLst/>
                </a:prstTxWarp>
                <a:noAutofit/>
              </a:bodyPr>
              <a:lstStyle/>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56" name="Freeform 55"/>
              <p:cNvSpPr>
                <a:spLocks/>
              </p:cNvSpPr>
              <p:nvPr/>
            </p:nvSpPr>
            <p:spPr bwMode="auto">
              <a:xfrm>
                <a:off x="5478391" y="2267414"/>
                <a:ext cx="739384" cy="1650683"/>
              </a:xfrm>
              <a:custGeom>
                <a:avLst/>
                <a:gdLst>
                  <a:gd name="connsiteX0" fmla="*/ 519394 w 739384"/>
                  <a:gd name="connsiteY0" fmla="*/ 0 h 1650683"/>
                  <a:gd name="connsiteX1" fmla="*/ 739384 w 739384"/>
                  <a:gd name="connsiteY1" fmla="*/ 826753 h 1650683"/>
                  <a:gd name="connsiteX2" fmla="*/ 519394 w 739384"/>
                  <a:gd name="connsiteY2" fmla="*/ 1650683 h 1650683"/>
                  <a:gd name="connsiteX3" fmla="*/ 461426 w 739384"/>
                  <a:gd name="connsiteY3" fmla="*/ 1617216 h 1650683"/>
                  <a:gd name="connsiteX4" fmla="*/ 411243 w 739384"/>
                  <a:gd name="connsiteY4" fmla="*/ 1588243 h 1650683"/>
                  <a:gd name="connsiteX5" fmla="*/ 497702 w 739384"/>
                  <a:gd name="connsiteY5" fmla="*/ 1415570 h 1650683"/>
                  <a:gd name="connsiteX6" fmla="*/ 614114 w 739384"/>
                  <a:gd name="connsiteY6" fmla="*/ 828116 h 1650683"/>
                  <a:gd name="connsiteX7" fmla="*/ 411064 w 739384"/>
                  <a:gd name="connsiteY7" fmla="*/ 65026 h 1650683"/>
                  <a:gd name="connsiteX8" fmla="*/ 179198 w 739384"/>
                  <a:gd name="connsiteY8" fmla="*/ 199349 h 1650683"/>
                  <a:gd name="connsiteX9" fmla="*/ 937 w 739384"/>
                  <a:gd name="connsiteY9" fmla="*/ 302619 h 1650683"/>
                  <a:gd name="connsiteX10" fmla="*/ 0 w 739384"/>
                  <a:gd name="connsiteY10" fmla="*/ 300894 h 1650683"/>
                  <a:gd name="connsiteX11" fmla="*/ 48333 w 739384"/>
                  <a:gd name="connsiteY11" fmla="*/ 272893 h 1650683"/>
                  <a:gd name="connsiteX12" fmla="*/ 519394 w 739384"/>
                  <a:gd name="connsiteY12" fmla="*/ 0 h 165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384" h="1650683">
                    <a:moveTo>
                      <a:pt x="519394" y="0"/>
                    </a:moveTo>
                    <a:cubicBezTo>
                      <a:pt x="660413" y="242664"/>
                      <a:pt x="739384" y="524833"/>
                      <a:pt x="739384" y="826753"/>
                    </a:cubicBezTo>
                    <a:cubicBezTo>
                      <a:pt x="739384" y="1128672"/>
                      <a:pt x="660413" y="1410840"/>
                      <a:pt x="519394" y="1650683"/>
                    </a:cubicBezTo>
                    <a:cubicBezTo>
                      <a:pt x="519394" y="1650683"/>
                      <a:pt x="519394" y="1650683"/>
                      <a:pt x="461426" y="1617216"/>
                    </a:cubicBezTo>
                    <a:lnTo>
                      <a:pt x="411243" y="1588243"/>
                    </a:lnTo>
                    <a:lnTo>
                      <a:pt x="497702" y="1415570"/>
                    </a:lnTo>
                    <a:cubicBezTo>
                      <a:pt x="573114" y="1235867"/>
                      <a:pt x="614114" y="1037119"/>
                      <a:pt x="614114" y="828116"/>
                    </a:cubicBezTo>
                    <a:cubicBezTo>
                      <a:pt x="614114" y="549445"/>
                      <a:pt x="541224" y="289004"/>
                      <a:pt x="411064" y="65026"/>
                    </a:cubicBezTo>
                    <a:cubicBezTo>
                      <a:pt x="328737" y="112719"/>
                      <a:pt x="251556" y="157432"/>
                      <a:pt x="179198" y="199349"/>
                    </a:cubicBezTo>
                    <a:lnTo>
                      <a:pt x="937" y="302619"/>
                    </a:lnTo>
                    <a:lnTo>
                      <a:pt x="0" y="300894"/>
                    </a:lnTo>
                    <a:lnTo>
                      <a:pt x="48333" y="272893"/>
                    </a:lnTo>
                    <a:cubicBezTo>
                      <a:pt x="184913" y="193770"/>
                      <a:pt x="341004" y="103344"/>
                      <a:pt x="519394" y="0"/>
                    </a:cubicBezTo>
                    <a:close/>
                  </a:path>
                </a:pathLst>
              </a:custGeom>
              <a:solidFill>
                <a:schemeClr val="accent3">
                  <a:alpha val="60000"/>
                </a:schemeClr>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58" name="Freeform 57"/>
              <p:cNvSpPr>
                <a:spLocks/>
              </p:cNvSpPr>
              <p:nvPr/>
            </p:nvSpPr>
            <p:spPr bwMode="auto">
              <a:xfrm>
                <a:off x="4572467" y="3619579"/>
                <a:ext cx="1424979" cy="1119098"/>
              </a:xfrm>
              <a:custGeom>
                <a:avLst/>
                <a:gdLst>
                  <a:gd name="connsiteX0" fmla="*/ 908594 w 1424979"/>
                  <a:gd name="connsiteY0" fmla="*/ 0 h 1119098"/>
                  <a:gd name="connsiteX1" fmla="*/ 954030 w 1424979"/>
                  <a:gd name="connsiteY1" fmla="*/ 26233 h 1119098"/>
                  <a:gd name="connsiteX2" fmla="*/ 1424979 w 1424979"/>
                  <a:gd name="connsiteY2" fmla="*/ 298145 h 1119098"/>
                  <a:gd name="connsiteX3" fmla="*/ 1019 w 1424979"/>
                  <a:gd name="connsiteY3" fmla="*/ 1119098 h 1119098"/>
                  <a:gd name="connsiteX4" fmla="*/ 103 w 1424979"/>
                  <a:gd name="connsiteY4" fmla="*/ 584642 h 1119098"/>
                  <a:gd name="connsiteX5" fmla="*/ 0 w 1424979"/>
                  <a:gd name="connsiteY5" fmla="*/ 524799 h 1119098"/>
                  <a:gd name="connsiteX6" fmla="*/ 1561 w 1424979"/>
                  <a:gd name="connsiteY6" fmla="*/ 524720 h 1119098"/>
                  <a:gd name="connsiteX7" fmla="*/ 1668 w 1424979"/>
                  <a:gd name="connsiteY7" fmla="*/ 587359 h 1119098"/>
                  <a:gd name="connsiteX8" fmla="*/ 2365 w 1424979"/>
                  <a:gd name="connsiteY8" fmla="*/ 993826 h 1119098"/>
                  <a:gd name="connsiteX9" fmla="*/ 1316675 w 1424979"/>
                  <a:gd name="connsiteY9" fmla="*/ 236090 h 1119098"/>
                  <a:gd name="connsiteX10" fmla="*/ 1084865 w 1424979"/>
                  <a:gd name="connsiteY10" fmla="*/ 102250 h 1119098"/>
                  <a:gd name="connsiteX11" fmla="*/ 908380 w 1424979"/>
                  <a:gd name="connsiteY11" fmla="*/ 353 h 1119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4979" h="1119098">
                    <a:moveTo>
                      <a:pt x="908594" y="0"/>
                    </a:moveTo>
                    <a:lnTo>
                      <a:pt x="954030" y="26233"/>
                    </a:lnTo>
                    <a:cubicBezTo>
                      <a:pt x="1090578" y="105071"/>
                      <a:pt x="1246632" y="195172"/>
                      <a:pt x="1424979" y="298145"/>
                    </a:cubicBezTo>
                    <a:cubicBezTo>
                      <a:pt x="1143007" y="791845"/>
                      <a:pt x="612899" y="1119098"/>
                      <a:pt x="1019" y="1119098"/>
                    </a:cubicBezTo>
                    <a:cubicBezTo>
                      <a:pt x="1019" y="1119098"/>
                      <a:pt x="1019" y="1119098"/>
                      <a:pt x="103" y="584642"/>
                    </a:cubicBezTo>
                    <a:lnTo>
                      <a:pt x="0" y="524799"/>
                    </a:lnTo>
                    <a:lnTo>
                      <a:pt x="1561" y="524720"/>
                    </a:lnTo>
                    <a:lnTo>
                      <a:pt x="1668" y="587359"/>
                    </a:lnTo>
                    <a:cubicBezTo>
                      <a:pt x="2365" y="993826"/>
                      <a:pt x="2365" y="993826"/>
                      <a:pt x="2365" y="993826"/>
                    </a:cubicBezTo>
                    <a:cubicBezTo>
                      <a:pt x="567127" y="993826"/>
                      <a:pt x="1056415" y="691773"/>
                      <a:pt x="1316675" y="236090"/>
                    </a:cubicBezTo>
                    <a:cubicBezTo>
                      <a:pt x="1234368" y="188569"/>
                      <a:pt x="1157205" y="144017"/>
                      <a:pt x="1084865" y="102250"/>
                    </a:cubicBezTo>
                    <a:lnTo>
                      <a:pt x="908380" y="353"/>
                    </a:lnTo>
                    <a:close/>
                  </a:path>
                </a:pathLst>
              </a:custGeom>
              <a:solidFill>
                <a:schemeClr val="accent4">
                  <a:alpha val="60000"/>
                </a:schemeClr>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60" name="Freeform 59"/>
              <p:cNvSpPr>
                <a:spLocks/>
              </p:cNvSpPr>
              <p:nvPr/>
            </p:nvSpPr>
            <p:spPr bwMode="auto">
              <a:xfrm>
                <a:off x="3143884" y="3618493"/>
                <a:ext cx="1429162" cy="1120183"/>
              </a:xfrm>
              <a:custGeom>
                <a:avLst/>
                <a:gdLst>
                  <a:gd name="connsiteX0" fmla="*/ 518107 w 1429162"/>
                  <a:gd name="connsiteY0" fmla="*/ 0 h 1120183"/>
                  <a:gd name="connsiteX1" fmla="*/ 519142 w 1429162"/>
                  <a:gd name="connsiteY1" fmla="*/ 1703 h 1120183"/>
                  <a:gd name="connsiteX2" fmla="*/ 463927 w 1429162"/>
                  <a:gd name="connsiteY2" fmla="*/ 33592 h 1120183"/>
                  <a:gd name="connsiteX3" fmla="*/ 111429 w 1429162"/>
                  <a:gd name="connsiteY3" fmla="*/ 237175 h 1120183"/>
                  <a:gd name="connsiteX4" fmla="*/ 1427940 w 1429162"/>
                  <a:gd name="connsiteY4" fmla="*/ 994911 h 1120183"/>
                  <a:gd name="connsiteX5" fmla="*/ 1428948 w 1429162"/>
                  <a:gd name="connsiteY5" fmla="*/ 994911 h 1120183"/>
                  <a:gd name="connsiteX6" fmla="*/ 1429162 w 1429162"/>
                  <a:gd name="connsiteY6" fmla="*/ 1120183 h 1120183"/>
                  <a:gd name="connsiteX7" fmla="*/ 1426344 w 1429162"/>
                  <a:gd name="connsiteY7" fmla="*/ 1120183 h 1120183"/>
                  <a:gd name="connsiteX8" fmla="*/ 0 w 1429162"/>
                  <a:gd name="connsiteY8" fmla="*/ 299230 h 1120183"/>
                  <a:gd name="connsiteX9" fmla="*/ 463492 w 1429162"/>
                  <a:gd name="connsiteY9" fmla="*/ 31543 h 1120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9162" h="1120183">
                    <a:moveTo>
                      <a:pt x="518107" y="0"/>
                    </a:moveTo>
                    <a:lnTo>
                      <a:pt x="519142" y="1703"/>
                    </a:lnTo>
                    <a:lnTo>
                      <a:pt x="463927" y="33592"/>
                    </a:lnTo>
                    <a:cubicBezTo>
                      <a:pt x="111429" y="237175"/>
                      <a:pt x="111429" y="237175"/>
                      <a:pt x="111429" y="237175"/>
                    </a:cubicBezTo>
                    <a:cubicBezTo>
                      <a:pt x="374211" y="692858"/>
                      <a:pt x="863349" y="994911"/>
                      <a:pt x="1427940" y="994911"/>
                    </a:cubicBezTo>
                    <a:lnTo>
                      <a:pt x="1428948" y="994911"/>
                    </a:lnTo>
                    <a:lnTo>
                      <a:pt x="1429162" y="1120183"/>
                    </a:lnTo>
                    <a:cubicBezTo>
                      <a:pt x="1426344" y="1120183"/>
                      <a:pt x="1426344" y="1120183"/>
                      <a:pt x="1426344" y="1120183"/>
                    </a:cubicBezTo>
                    <a:cubicBezTo>
                      <a:pt x="814651" y="1120183"/>
                      <a:pt x="284705" y="792930"/>
                      <a:pt x="0" y="299230"/>
                    </a:cubicBezTo>
                    <a:cubicBezTo>
                      <a:pt x="0" y="299230"/>
                      <a:pt x="0" y="299230"/>
                      <a:pt x="463492" y="31543"/>
                    </a:cubicBezTo>
                    <a:close/>
                  </a:path>
                </a:pathLst>
              </a:custGeom>
              <a:solidFill>
                <a:schemeClr val="accent5">
                  <a:alpha val="60000"/>
                </a:schemeClr>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62" name="Freeform 61"/>
              <p:cNvSpPr>
                <a:spLocks/>
              </p:cNvSpPr>
              <p:nvPr/>
            </p:nvSpPr>
            <p:spPr bwMode="auto">
              <a:xfrm>
                <a:off x="2925936" y="2267414"/>
                <a:ext cx="738757" cy="1650683"/>
              </a:xfrm>
              <a:custGeom>
                <a:avLst/>
                <a:gdLst>
                  <a:gd name="connsiteX0" fmla="*/ 217228 w 738757"/>
                  <a:gd name="connsiteY0" fmla="*/ 0 h 1650683"/>
                  <a:gd name="connsiteX1" fmla="*/ 681096 w 738757"/>
                  <a:gd name="connsiteY1" fmla="*/ 268655 h 1650683"/>
                  <a:gd name="connsiteX2" fmla="*/ 738757 w 738757"/>
                  <a:gd name="connsiteY2" fmla="*/ 302050 h 1650683"/>
                  <a:gd name="connsiteX3" fmla="*/ 738568 w 738757"/>
                  <a:gd name="connsiteY3" fmla="*/ 302398 h 1650683"/>
                  <a:gd name="connsiteX4" fmla="*/ 681497 w 738757"/>
                  <a:gd name="connsiteY4" fmla="*/ 269345 h 1650683"/>
                  <a:gd name="connsiteX5" fmla="*/ 328713 w 738757"/>
                  <a:gd name="connsiteY5" fmla="*/ 65026 h 1650683"/>
                  <a:gd name="connsiteX6" fmla="*/ 128212 w 738757"/>
                  <a:gd name="connsiteY6" fmla="*/ 828116 h 1650683"/>
                  <a:gd name="connsiteX7" fmla="*/ 243557 w 738757"/>
                  <a:gd name="connsiteY7" fmla="*/ 1415570 h 1650683"/>
                  <a:gd name="connsiteX8" fmla="*/ 327845 w 738757"/>
                  <a:gd name="connsiteY8" fmla="*/ 1586837 h 1650683"/>
                  <a:gd name="connsiteX9" fmla="*/ 217228 w 738757"/>
                  <a:gd name="connsiteY9" fmla="*/ 1650683 h 1650683"/>
                  <a:gd name="connsiteX10" fmla="*/ 0 w 738757"/>
                  <a:gd name="connsiteY10" fmla="*/ 826753 h 1650683"/>
                  <a:gd name="connsiteX11" fmla="*/ 217228 w 738757"/>
                  <a:gd name="connsiteY11" fmla="*/ 0 h 165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8757" h="1650683">
                    <a:moveTo>
                      <a:pt x="217228" y="0"/>
                    </a:moveTo>
                    <a:cubicBezTo>
                      <a:pt x="217228" y="0"/>
                      <a:pt x="217228" y="0"/>
                      <a:pt x="681096" y="268655"/>
                    </a:cubicBezTo>
                    <a:lnTo>
                      <a:pt x="738757" y="302050"/>
                    </a:lnTo>
                    <a:lnTo>
                      <a:pt x="738568" y="302398"/>
                    </a:lnTo>
                    <a:lnTo>
                      <a:pt x="681497" y="269345"/>
                    </a:lnTo>
                    <a:cubicBezTo>
                      <a:pt x="328713" y="65026"/>
                      <a:pt x="328713" y="65026"/>
                      <a:pt x="328713" y="65026"/>
                    </a:cubicBezTo>
                    <a:cubicBezTo>
                      <a:pt x="201121" y="289004"/>
                      <a:pt x="128212" y="549445"/>
                      <a:pt x="128212" y="828116"/>
                    </a:cubicBezTo>
                    <a:cubicBezTo>
                      <a:pt x="128212" y="1037119"/>
                      <a:pt x="169224" y="1235867"/>
                      <a:pt x="243557" y="1415570"/>
                    </a:cubicBezTo>
                    <a:lnTo>
                      <a:pt x="327845" y="1586837"/>
                    </a:lnTo>
                    <a:lnTo>
                      <a:pt x="217228" y="1650683"/>
                    </a:lnTo>
                    <a:cubicBezTo>
                      <a:pt x="78992" y="1410840"/>
                      <a:pt x="0" y="1128672"/>
                      <a:pt x="0" y="826753"/>
                    </a:cubicBezTo>
                    <a:cubicBezTo>
                      <a:pt x="0" y="524833"/>
                      <a:pt x="78992" y="242664"/>
                      <a:pt x="217228" y="0"/>
                    </a:cubicBezTo>
                    <a:close/>
                  </a:path>
                </a:pathLst>
              </a:custGeom>
              <a:solidFill>
                <a:schemeClr val="accent6">
                  <a:alpha val="60000"/>
                </a:schemeClr>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52" name="Freeform 51"/>
              <p:cNvSpPr>
                <a:spLocks/>
              </p:cNvSpPr>
              <p:nvPr/>
            </p:nvSpPr>
            <p:spPr bwMode="auto">
              <a:xfrm>
                <a:off x="3143884" y="1446837"/>
                <a:ext cx="1426779" cy="888006"/>
              </a:xfrm>
              <a:custGeom>
                <a:avLst/>
                <a:gdLst>
                  <a:gd name="connsiteX0" fmla="*/ 1426779 w 1426779"/>
                  <a:gd name="connsiteY0" fmla="*/ 0 h 888006"/>
                  <a:gd name="connsiteX1" fmla="*/ 1426779 w 1426779"/>
                  <a:gd name="connsiteY1" fmla="*/ 95260 h 888006"/>
                  <a:gd name="connsiteX2" fmla="*/ 1426779 w 1426779"/>
                  <a:gd name="connsiteY2" fmla="*/ 128324 h 888006"/>
                  <a:gd name="connsiteX3" fmla="*/ 1219535 w 1426779"/>
                  <a:gd name="connsiteY3" fmla="*/ 142938 h 888006"/>
                  <a:gd name="connsiteX4" fmla="*/ 219467 w 1426779"/>
                  <a:gd name="connsiteY4" fmla="*/ 725000 h 888006"/>
                  <a:gd name="connsiteX5" fmla="*/ 111658 w 1426779"/>
                  <a:gd name="connsiteY5" fmla="*/ 888006 h 888006"/>
                  <a:gd name="connsiteX6" fmla="*/ 0 w 1426779"/>
                  <a:gd name="connsiteY6" fmla="*/ 823556 h 888006"/>
                  <a:gd name="connsiteX7" fmla="*/ 1426779 w 1426779"/>
                  <a:gd name="connsiteY7" fmla="*/ 0 h 8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6779" h="888006">
                    <a:moveTo>
                      <a:pt x="1426779" y="0"/>
                    </a:moveTo>
                    <a:cubicBezTo>
                      <a:pt x="1426779" y="0"/>
                      <a:pt x="1426779" y="0"/>
                      <a:pt x="1426779" y="95260"/>
                    </a:cubicBezTo>
                    <a:lnTo>
                      <a:pt x="1426779" y="128324"/>
                    </a:lnTo>
                    <a:lnTo>
                      <a:pt x="1219535" y="142938"/>
                    </a:lnTo>
                    <a:cubicBezTo>
                      <a:pt x="810419" y="199314"/>
                      <a:pt x="455836" y="413835"/>
                      <a:pt x="219467" y="725000"/>
                    </a:cubicBezTo>
                    <a:lnTo>
                      <a:pt x="111658" y="888006"/>
                    </a:lnTo>
                    <a:lnTo>
                      <a:pt x="0" y="823556"/>
                    </a:lnTo>
                    <a:cubicBezTo>
                      <a:pt x="281973" y="329986"/>
                      <a:pt x="812080" y="2820"/>
                      <a:pt x="1426779" y="0"/>
                    </a:cubicBezTo>
                    <a:close/>
                  </a:path>
                </a:pathLst>
              </a:custGeom>
              <a:solidFill>
                <a:schemeClr val="accent1">
                  <a:alpha val="60000"/>
                </a:schemeClr>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45" name="Freeform 44"/>
              <p:cNvSpPr>
                <a:spLocks/>
              </p:cNvSpPr>
              <p:nvPr/>
            </p:nvSpPr>
            <p:spPr bwMode="auto">
              <a:xfrm>
                <a:off x="4571167" y="2141781"/>
                <a:ext cx="824363" cy="951664"/>
              </a:xfrm>
              <a:custGeom>
                <a:avLst/>
                <a:gdLst>
                  <a:gd name="T0" fmla="*/ 0 w 506"/>
                  <a:gd name="T1" fmla="*/ 584 h 584"/>
                  <a:gd name="T2" fmla="*/ 506 w 506"/>
                  <a:gd name="T3" fmla="*/ 291 h 584"/>
                  <a:gd name="T4" fmla="*/ 0 w 506"/>
                  <a:gd name="T5" fmla="*/ 0 h 584"/>
                  <a:gd name="T6" fmla="*/ 0 w 506"/>
                  <a:gd name="T7" fmla="*/ 584 h 584"/>
                </a:gdLst>
                <a:ahLst/>
                <a:cxnLst>
                  <a:cxn ang="0">
                    <a:pos x="T0" y="T1"/>
                  </a:cxn>
                  <a:cxn ang="0">
                    <a:pos x="T2" y="T3"/>
                  </a:cxn>
                  <a:cxn ang="0">
                    <a:pos x="T4" y="T5"/>
                  </a:cxn>
                  <a:cxn ang="0">
                    <a:pos x="T6" y="T7"/>
                  </a:cxn>
                </a:cxnLst>
                <a:rect l="0" t="0" r="r" b="b"/>
                <a:pathLst>
                  <a:path w="506" h="584">
                    <a:moveTo>
                      <a:pt x="0" y="584"/>
                    </a:moveTo>
                    <a:cubicBezTo>
                      <a:pt x="506" y="291"/>
                      <a:pt x="506" y="291"/>
                      <a:pt x="506" y="291"/>
                    </a:cubicBezTo>
                    <a:cubicBezTo>
                      <a:pt x="406" y="117"/>
                      <a:pt x="218" y="0"/>
                      <a:pt x="0" y="0"/>
                    </a:cubicBezTo>
                    <a:cubicBezTo>
                      <a:pt x="0" y="584"/>
                      <a:pt x="0" y="584"/>
                      <a:pt x="0" y="584"/>
                    </a:cubicBezTo>
                    <a:close/>
                  </a:path>
                </a:pathLst>
              </a:custGeom>
              <a:solidFill>
                <a:schemeClr val="accent2">
                  <a:alpha val="60000"/>
                </a:schemeClr>
              </a:solidFill>
              <a:ln>
                <a:noFill/>
              </a:ln>
            </p:spPr>
            <p:txBody>
              <a:bodyPr vert="horz" wrap="square" lIns="182880" tIns="91440" rIns="182880" bIns="91440" numCol="1" anchor="ctr" anchorCtr="0" compatLnSpc="1">
                <a:prstTxWarp prst="textNoShape">
                  <a:avLst/>
                </a:prstTxWarp>
              </a:bodyPr>
              <a:lstStyle/>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46" name="Freeform 45"/>
              <p:cNvSpPr>
                <a:spLocks/>
              </p:cNvSpPr>
              <p:nvPr/>
            </p:nvSpPr>
            <p:spPr bwMode="auto">
              <a:xfrm>
                <a:off x="4571167" y="2615893"/>
                <a:ext cx="951664" cy="953729"/>
              </a:xfrm>
              <a:custGeom>
                <a:avLst/>
                <a:gdLst>
                  <a:gd name="T0" fmla="*/ 0 w 584"/>
                  <a:gd name="T1" fmla="*/ 293 h 585"/>
                  <a:gd name="T2" fmla="*/ 506 w 584"/>
                  <a:gd name="T3" fmla="*/ 585 h 585"/>
                  <a:gd name="T4" fmla="*/ 584 w 584"/>
                  <a:gd name="T5" fmla="*/ 293 h 585"/>
                  <a:gd name="T6" fmla="*/ 506 w 584"/>
                  <a:gd name="T7" fmla="*/ 0 h 585"/>
                  <a:gd name="T8" fmla="*/ 0 w 584"/>
                  <a:gd name="T9" fmla="*/ 293 h 585"/>
                </a:gdLst>
                <a:ahLst/>
                <a:cxnLst>
                  <a:cxn ang="0">
                    <a:pos x="T0" y="T1"/>
                  </a:cxn>
                  <a:cxn ang="0">
                    <a:pos x="T2" y="T3"/>
                  </a:cxn>
                  <a:cxn ang="0">
                    <a:pos x="T4" y="T5"/>
                  </a:cxn>
                  <a:cxn ang="0">
                    <a:pos x="T6" y="T7"/>
                  </a:cxn>
                  <a:cxn ang="0">
                    <a:pos x="T8" y="T9"/>
                  </a:cxn>
                </a:cxnLst>
                <a:rect l="0" t="0" r="r" b="b"/>
                <a:pathLst>
                  <a:path w="584" h="585">
                    <a:moveTo>
                      <a:pt x="0" y="293"/>
                    </a:moveTo>
                    <a:cubicBezTo>
                      <a:pt x="506" y="585"/>
                      <a:pt x="506" y="585"/>
                      <a:pt x="506" y="585"/>
                    </a:cubicBezTo>
                    <a:cubicBezTo>
                      <a:pt x="556" y="500"/>
                      <a:pt x="584" y="400"/>
                      <a:pt x="584" y="293"/>
                    </a:cubicBezTo>
                    <a:cubicBezTo>
                      <a:pt x="584" y="186"/>
                      <a:pt x="556" y="86"/>
                      <a:pt x="506" y="0"/>
                    </a:cubicBezTo>
                    <a:cubicBezTo>
                      <a:pt x="0" y="293"/>
                      <a:pt x="0" y="293"/>
                      <a:pt x="0" y="293"/>
                    </a:cubicBezTo>
                    <a:close/>
                  </a:path>
                </a:pathLst>
              </a:custGeom>
              <a:solidFill>
                <a:schemeClr val="accent3">
                  <a:alpha val="60000"/>
                </a:schemeClr>
              </a:solidFill>
              <a:ln>
                <a:noFill/>
              </a:ln>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47" name="Freeform 46"/>
              <p:cNvSpPr>
                <a:spLocks/>
              </p:cNvSpPr>
              <p:nvPr/>
            </p:nvSpPr>
            <p:spPr bwMode="auto">
              <a:xfrm>
                <a:off x="4571167" y="3093445"/>
                <a:ext cx="824363" cy="950288"/>
              </a:xfrm>
              <a:custGeom>
                <a:avLst/>
                <a:gdLst>
                  <a:gd name="T0" fmla="*/ 0 w 506"/>
                  <a:gd name="T1" fmla="*/ 0 h 583"/>
                  <a:gd name="T2" fmla="*/ 1 w 506"/>
                  <a:gd name="T3" fmla="*/ 583 h 583"/>
                  <a:gd name="T4" fmla="*/ 506 w 506"/>
                  <a:gd name="T5" fmla="*/ 292 h 583"/>
                  <a:gd name="T6" fmla="*/ 0 w 506"/>
                  <a:gd name="T7" fmla="*/ 0 h 583"/>
                </a:gdLst>
                <a:ahLst/>
                <a:cxnLst>
                  <a:cxn ang="0">
                    <a:pos x="T0" y="T1"/>
                  </a:cxn>
                  <a:cxn ang="0">
                    <a:pos x="T2" y="T3"/>
                  </a:cxn>
                  <a:cxn ang="0">
                    <a:pos x="T4" y="T5"/>
                  </a:cxn>
                  <a:cxn ang="0">
                    <a:pos x="T6" y="T7"/>
                  </a:cxn>
                </a:cxnLst>
                <a:rect l="0" t="0" r="r" b="b"/>
                <a:pathLst>
                  <a:path w="506" h="583">
                    <a:moveTo>
                      <a:pt x="0" y="0"/>
                    </a:moveTo>
                    <a:cubicBezTo>
                      <a:pt x="1" y="583"/>
                      <a:pt x="1" y="583"/>
                      <a:pt x="1" y="583"/>
                    </a:cubicBezTo>
                    <a:cubicBezTo>
                      <a:pt x="218" y="583"/>
                      <a:pt x="406" y="467"/>
                      <a:pt x="506" y="292"/>
                    </a:cubicBezTo>
                    <a:cubicBezTo>
                      <a:pt x="0" y="0"/>
                      <a:pt x="0" y="0"/>
                      <a:pt x="0" y="0"/>
                    </a:cubicBezTo>
                    <a:close/>
                  </a:path>
                </a:pathLst>
              </a:custGeom>
              <a:solidFill>
                <a:schemeClr val="accent4">
                  <a:alpha val="60000"/>
                </a:schemeClr>
              </a:solidFill>
              <a:ln>
                <a:noFill/>
              </a:ln>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48" name="Freeform 47"/>
              <p:cNvSpPr>
                <a:spLocks/>
              </p:cNvSpPr>
              <p:nvPr/>
            </p:nvSpPr>
            <p:spPr bwMode="auto">
              <a:xfrm>
                <a:off x="3746804" y="3093445"/>
                <a:ext cx="825739" cy="950288"/>
              </a:xfrm>
              <a:custGeom>
                <a:avLst/>
                <a:gdLst>
                  <a:gd name="T0" fmla="*/ 506 w 507"/>
                  <a:gd name="T1" fmla="*/ 0 h 583"/>
                  <a:gd name="T2" fmla="*/ 0 w 507"/>
                  <a:gd name="T3" fmla="*/ 292 h 583"/>
                  <a:gd name="T4" fmla="*/ 506 w 507"/>
                  <a:gd name="T5" fmla="*/ 583 h 583"/>
                  <a:gd name="T6" fmla="*/ 507 w 507"/>
                  <a:gd name="T7" fmla="*/ 583 h 583"/>
                  <a:gd name="T8" fmla="*/ 506 w 507"/>
                  <a:gd name="T9" fmla="*/ 0 h 583"/>
                </a:gdLst>
                <a:ahLst/>
                <a:cxnLst>
                  <a:cxn ang="0">
                    <a:pos x="T0" y="T1"/>
                  </a:cxn>
                  <a:cxn ang="0">
                    <a:pos x="T2" y="T3"/>
                  </a:cxn>
                  <a:cxn ang="0">
                    <a:pos x="T4" y="T5"/>
                  </a:cxn>
                  <a:cxn ang="0">
                    <a:pos x="T6" y="T7"/>
                  </a:cxn>
                  <a:cxn ang="0">
                    <a:pos x="T8" y="T9"/>
                  </a:cxn>
                </a:cxnLst>
                <a:rect l="0" t="0" r="r" b="b"/>
                <a:pathLst>
                  <a:path w="507" h="583">
                    <a:moveTo>
                      <a:pt x="506" y="0"/>
                    </a:moveTo>
                    <a:cubicBezTo>
                      <a:pt x="0" y="292"/>
                      <a:pt x="0" y="292"/>
                      <a:pt x="0" y="292"/>
                    </a:cubicBezTo>
                    <a:cubicBezTo>
                      <a:pt x="101" y="467"/>
                      <a:pt x="289" y="583"/>
                      <a:pt x="506" y="583"/>
                    </a:cubicBezTo>
                    <a:cubicBezTo>
                      <a:pt x="506" y="583"/>
                      <a:pt x="506" y="583"/>
                      <a:pt x="507" y="583"/>
                    </a:cubicBezTo>
                    <a:cubicBezTo>
                      <a:pt x="506" y="0"/>
                      <a:pt x="506" y="0"/>
                      <a:pt x="506" y="0"/>
                    </a:cubicBezTo>
                    <a:close/>
                  </a:path>
                </a:pathLst>
              </a:custGeom>
              <a:solidFill>
                <a:schemeClr val="accent5">
                  <a:alpha val="60000"/>
                </a:schemeClr>
              </a:solidFill>
              <a:ln>
                <a:noFill/>
              </a:ln>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49" name="Freeform 48"/>
              <p:cNvSpPr>
                <a:spLocks/>
              </p:cNvSpPr>
              <p:nvPr/>
            </p:nvSpPr>
            <p:spPr bwMode="auto">
              <a:xfrm>
                <a:off x="3620879" y="2615893"/>
                <a:ext cx="950287" cy="953729"/>
              </a:xfrm>
              <a:custGeom>
                <a:avLst/>
                <a:gdLst>
                  <a:gd name="T0" fmla="*/ 583 w 583"/>
                  <a:gd name="T1" fmla="*/ 293 h 585"/>
                  <a:gd name="T2" fmla="*/ 77 w 583"/>
                  <a:gd name="T3" fmla="*/ 0 h 585"/>
                  <a:gd name="T4" fmla="*/ 0 w 583"/>
                  <a:gd name="T5" fmla="*/ 293 h 585"/>
                  <a:gd name="T6" fmla="*/ 77 w 583"/>
                  <a:gd name="T7" fmla="*/ 585 h 585"/>
                  <a:gd name="T8" fmla="*/ 583 w 583"/>
                  <a:gd name="T9" fmla="*/ 293 h 585"/>
                </a:gdLst>
                <a:ahLst/>
                <a:cxnLst>
                  <a:cxn ang="0">
                    <a:pos x="T0" y="T1"/>
                  </a:cxn>
                  <a:cxn ang="0">
                    <a:pos x="T2" y="T3"/>
                  </a:cxn>
                  <a:cxn ang="0">
                    <a:pos x="T4" y="T5"/>
                  </a:cxn>
                  <a:cxn ang="0">
                    <a:pos x="T6" y="T7"/>
                  </a:cxn>
                  <a:cxn ang="0">
                    <a:pos x="T8" y="T9"/>
                  </a:cxn>
                </a:cxnLst>
                <a:rect l="0" t="0" r="r" b="b"/>
                <a:pathLst>
                  <a:path w="583" h="585">
                    <a:moveTo>
                      <a:pt x="583" y="293"/>
                    </a:moveTo>
                    <a:cubicBezTo>
                      <a:pt x="77" y="0"/>
                      <a:pt x="77" y="0"/>
                      <a:pt x="77" y="0"/>
                    </a:cubicBezTo>
                    <a:cubicBezTo>
                      <a:pt x="28" y="86"/>
                      <a:pt x="0" y="186"/>
                      <a:pt x="0" y="293"/>
                    </a:cubicBezTo>
                    <a:cubicBezTo>
                      <a:pt x="0" y="400"/>
                      <a:pt x="28" y="500"/>
                      <a:pt x="77" y="585"/>
                    </a:cubicBezTo>
                    <a:cubicBezTo>
                      <a:pt x="583" y="293"/>
                      <a:pt x="583" y="293"/>
                      <a:pt x="583" y="293"/>
                    </a:cubicBezTo>
                    <a:close/>
                  </a:path>
                </a:pathLst>
              </a:custGeom>
              <a:solidFill>
                <a:schemeClr val="accent6">
                  <a:alpha val="60000"/>
                </a:schemeClr>
              </a:solidFill>
              <a:ln>
                <a:noFill/>
              </a:ln>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50" name="Freeform 49"/>
              <p:cNvSpPr>
                <a:spLocks/>
              </p:cNvSpPr>
              <p:nvPr/>
            </p:nvSpPr>
            <p:spPr bwMode="auto">
              <a:xfrm>
                <a:off x="3746805" y="2141781"/>
                <a:ext cx="824362" cy="951664"/>
              </a:xfrm>
              <a:custGeom>
                <a:avLst/>
                <a:gdLst>
                  <a:gd name="T0" fmla="*/ 506 w 506"/>
                  <a:gd name="T1" fmla="*/ 584 h 584"/>
                  <a:gd name="T2" fmla="*/ 506 w 506"/>
                  <a:gd name="T3" fmla="*/ 0 h 584"/>
                  <a:gd name="T4" fmla="*/ 0 w 506"/>
                  <a:gd name="T5" fmla="*/ 292 h 584"/>
                  <a:gd name="T6" fmla="*/ 506 w 506"/>
                  <a:gd name="T7" fmla="*/ 584 h 584"/>
                </a:gdLst>
                <a:ahLst/>
                <a:cxnLst>
                  <a:cxn ang="0">
                    <a:pos x="T0" y="T1"/>
                  </a:cxn>
                  <a:cxn ang="0">
                    <a:pos x="T2" y="T3"/>
                  </a:cxn>
                  <a:cxn ang="0">
                    <a:pos x="T4" y="T5"/>
                  </a:cxn>
                  <a:cxn ang="0">
                    <a:pos x="T6" y="T7"/>
                  </a:cxn>
                </a:cxnLst>
                <a:rect l="0" t="0" r="r" b="b"/>
                <a:pathLst>
                  <a:path w="506" h="584">
                    <a:moveTo>
                      <a:pt x="506" y="584"/>
                    </a:moveTo>
                    <a:cubicBezTo>
                      <a:pt x="506" y="0"/>
                      <a:pt x="506" y="0"/>
                      <a:pt x="506" y="0"/>
                    </a:cubicBezTo>
                    <a:cubicBezTo>
                      <a:pt x="288" y="1"/>
                      <a:pt x="100" y="117"/>
                      <a:pt x="0" y="292"/>
                    </a:cubicBezTo>
                    <a:cubicBezTo>
                      <a:pt x="506" y="584"/>
                      <a:pt x="506" y="584"/>
                      <a:pt x="506" y="584"/>
                    </a:cubicBezTo>
                    <a:close/>
                  </a:path>
                </a:pathLst>
              </a:custGeom>
              <a:solidFill>
                <a:schemeClr val="accent1">
                  <a:alpha val="60000"/>
                </a:schemeClr>
              </a:solidFill>
              <a:ln>
                <a:noFill/>
              </a:ln>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53" name="Freeform 52"/>
              <p:cNvSpPr>
                <a:spLocks/>
              </p:cNvSpPr>
              <p:nvPr/>
            </p:nvSpPr>
            <p:spPr bwMode="auto">
              <a:xfrm>
                <a:off x="3255313" y="1575051"/>
                <a:ext cx="1316913" cy="1035584"/>
              </a:xfrm>
              <a:custGeom>
                <a:avLst/>
                <a:gdLst>
                  <a:gd name="connsiteX0" fmla="*/ 1426655 w 1426655"/>
                  <a:gd name="connsiteY0" fmla="*/ 0 h 1121883"/>
                  <a:gd name="connsiteX1" fmla="*/ 1426655 w 1426655"/>
                  <a:gd name="connsiteY1" fmla="*/ 535184 h 1121883"/>
                  <a:gd name="connsiteX2" fmla="*/ 1426655 w 1426655"/>
                  <a:gd name="connsiteY2" fmla="*/ 594274 h 1121883"/>
                  <a:gd name="connsiteX3" fmla="*/ 1320331 w 1426655"/>
                  <a:gd name="connsiteY3" fmla="*/ 599643 h 1121883"/>
                  <a:gd name="connsiteX4" fmla="*/ 555877 w 1426655"/>
                  <a:gd name="connsiteY4" fmla="*/ 1057837 h 1121883"/>
                  <a:gd name="connsiteX5" fmla="*/ 516968 w 1426655"/>
                  <a:gd name="connsiteY5" fmla="*/ 1121883 h 1121883"/>
                  <a:gd name="connsiteX6" fmla="*/ 470908 w 1426655"/>
                  <a:gd name="connsiteY6" fmla="*/ 1095297 h 1121883"/>
                  <a:gd name="connsiteX7" fmla="*/ 0 w 1426655"/>
                  <a:gd name="connsiteY7" fmla="*/ 823483 h 1121883"/>
                  <a:gd name="connsiteX8" fmla="*/ 1426655 w 1426655"/>
                  <a:gd name="connsiteY8" fmla="*/ 0 h 112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655" h="1121883">
                    <a:moveTo>
                      <a:pt x="1426655" y="0"/>
                    </a:moveTo>
                    <a:cubicBezTo>
                      <a:pt x="1426655" y="0"/>
                      <a:pt x="1426655" y="0"/>
                      <a:pt x="1426655" y="535184"/>
                    </a:cubicBezTo>
                    <a:lnTo>
                      <a:pt x="1426655" y="594274"/>
                    </a:lnTo>
                    <a:lnTo>
                      <a:pt x="1320331" y="599643"/>
                    </a:lnTo>
                    <a:cubicBezTo>
                      <a:pt x="1002178" y="631953"/>
                      <a:pt x="725953" y="806092"/>
                      <a:pt x="555877" y="1057837"/>
                    </a:cubicBezTo>
                    <a:lnTo>
                      <a:pt x="516968" y="1121883"/>
                    </a:lnTo>
                    <a:lnTo>
                      <a:pt x="470908" y="1095297"/>
                    </a:lnTo>
                    <a:cubicBezTo>
                      <a:pt x="334372" y="1016487"/>
                      <a:pt x="178332" y="926419"/>
                      <a:pt x="0" y="823483"/>
                    </a:cubicBezTo>
                    <a:cubicBezTo>
                      <a:pt x="281948" y="329957"/>
                      <a:pt x="812009" y="2820"/>
                      <a:pt x="1426655" y="0"/>
                    </a:cubicBezTo>
                    <a:close/>
                  </a:path>
                </a:pathLst>
              </a:custGeom>
              <a:solidFill>
                <a:schemeClr val="accent1"/>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55" name="Freeform 54"/>
              <p:cNvSpPr>
                <a:spLocks/>
              </p:cNvSpPr>
              <p:nvPr/>
            </p:nvSpPr>
            <p:spPr bwMode="auto">
              <a:xfrm>
                <a:off x="4572228" y="1575051"/>
                <a:ext cx="1316913" cy="1033415"/>
              </a:xfrm>
              <a:custGeom>
                <a:avLst/>
                <a:gdLst>
                  <a:gd name="connsiteX0" fmla="*/ 0 w 1426656"/>
                  <a:gd name="connsiteY0" fmla="*/ 0 h 1119533"/>
                  <a:gd name="connsiteX1" fmla="*/ 1426656 w 1426656"/>
                  <a:gd name="connsiteY1" fmla="*/ 820663 h 1119533"/>
                  <a:gd name="connsiteX2" fmla="*/ 963063 w 1426656"/>
                  <a:gd name="connsiteY2" fmla="*/ 1089171 h 1119533"/>
                  <a:gd name="connsiteX3" fmla="*/ 910642 w 1426656"/>
                  <a:gd name="connsiteY3" fmla="*/ 1119533 h 1119533"/>
                  <a:gd name="connsiteX4" fmla="*/ 873160 w 1426656"/>
                  <a:gd name="connsiteY4" fmla="*/ 1057837 h 1119533"/>
                  <a:gd name="connsiteX5" fmla="*/ 1190 w 1426656"/>
                  <a:gd name="connsiteY5" fmla="*/ 594214 h 1119533"/>
                  <a:gd name="connsiteX6" fmla="*/ 0 w 1426656"/>
                  <a:gd name="connsiteY6" fmla="*/ 594274 h 1119533"/>
                  <a:gd name="connsiteX7" fmla="*/ 0 w 1426656"/>
                  <a:gd name="connsiteY7" fmla="*/ 543628 h 1119533"/>
                  <a:gd name="connsiteX8" fmla="*/ 0 w 1426656"/>
                  <a:gd name="connsiteY8" fmla="*/ 0 h 1119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656" h="1119533">
                    <a:moveTo>
                      <a:pt x="0" y="0"/>
                    </a:moveTo>
                    <a:cubicBezTo>
                      <a:pt x="614646" y="0"/>
                      <a:pt x="1144708" y="329957"/>
                      <a:pt x="1426656" y="820663"/>
                    </a:cubicBezTo>
                    <a:cubicBezTo>
                      <a:pt x="1426656" y="820663"/>
                      <a:pt x="1426656" y="820663"/>
                      <a:pt x="963063" y="1089171"/>
                    </a:cubicBezTo>
                    <a:lnTo>
                      <a:pt x="910642" y="1119533"/>
                    </a:lnTo>
                    <a:lnTo>
                      <a:pt x="873160" y="1057837"/>
                    </a:lnTo>
                    <a:cubicBezTo>
                      <a:pt x="684188" y="778120"/>
                      <a:pt x="364166" y="594214"/>
                      <a:pt x="1190" y="594214"/>
                    </a:cubicBezTo>
                    <a:lnTo>
                      <a:pt x="0" y="594274"/>
                    </a:lnTo>
                    <a:lnTo>
                      <a:pt x="0" y="543628"/>
                    </a:lnTo>
                    <a:cubicBezTo>
                      <a:pt x="0" y="386008"/>
                      <a:pt x="0" y="205871"/>
                      <a:pt x="0" y="0"/>
                    </a:cubicBezTo>
                    <a:close/>
                  </a:path>
                </a:pathLst>
              </a:custGeom>
              <a:solidFill>
                <a:schemeClr val="accent2"/>
              </a:solidFill>
              <a:ln>
                <a:noFill/>
              </a:ln>
            </p:spPr>
            <p:txBody>
              <a:bodyPr vert="horz" wrap="square" lIns="182880" tIns="91440" rIns="182880" bIns="91440" numCol="1" anchor="ctr" anchorCtr="0" compatLnSpc="1">
                <a:prstTxWarp prst="textNoShape">
                  <a:avLst/>
                </a:prstTxWarp>
                <a:noAutofit/>
              </a:bodyPr>
              <a:lstStyle/>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57" name="Freeform 56"/>
              <p:cNvSpPr>
                <a:spLocks/>
              </p:cNvSpPr>
              <p:nvPr/>
            </p:nvSpPr>
            <p:spPr bwMode="auto">
              <a:xfrm>
                <a:off x="5409662" y="2332440"/>
                <a:ext cx="682843" cy="1523574"/>
              </a:xfrm>
              <a:custGeom>
                <a:avLst/>
                <a:gdLst>
                  <a:gd name="connsiteX0" fmla="*/ 519775 w 739746"/>
                  <a:gd name="connsiteY0" fmla="*/ 0 h 1650538"/>
                  <a:gd name="connsiteX1" fmla="*/ 739746 w 739746"/>
                  <a:gd name="connsiteY1" fmla="*/ 826680 h 1650538"/>
                  <a:gd name="connsiteX2" fmla="*/ 519775 w 739746"/>
                  <a:gd name="connsiteY2" fmla="*/ 1650538 h 1650538"/>
                  <a:gd name="connsiteX3" fmla="*/ 56071 w 739746"/>
                  <a:gd name="connsiteY3" fmla="*/ 1382824 h 1650538"/>
                  <a:gd name="connsiteX4" fmla="*/ 0 w 739746"/>
                  <a:gd name="connsiteY4" fmla="*/ 1350453 h 1650538"/>
                  <a:gd name="connsiteX5" fmla="*/ 62893 w 739746"/>
                  <a:gd name="connsiteY5" fmla="*/ 1234583 h 1650538"/>
                  <a:gd name="connsiteX6" fmla="*/ 145529 w 739746"/>
                  <a:gd name="connsiteY6" fmla="*/ 825268 h 1650538"/>
                  <a:gd name="connsiteX7" fmla="*/ 62893 w 739746"/>
                  <a:gd name="connsiteY7" fmla="*/ 415953 h 1650538"/>
                  <a:gd name="connsiteX8" fmla="*/ 426 w 739746"/>
                  <a:gd name="connsiteY8" fmla="*/ 300867 h 1650538"/>
                  <a:gd name="connsiteX9" fmla="*/ 48755 w 739746"/>
                  <a:gd name="connsiteY9" fmla="*/ 272869 h 1650538"/>
                  <a:gd name="connsiteX10" fmla="*/ 519775 w 739746"/>
                  <a:gd name="connsiteY10" fmla="*/ 0 h 165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9746" h="1650538">
                    <a:moveTo>
                      <a:pt x="519775" y="0"/>
                    </a:moveTo>
                    <a:cubicBezTo>
                      <a:pt x="660782" y="242643"/>
                      <a:pt x="739746" y="524787"/>
                      <a:pt x="739746" y="826680"/>
                    </a:cubicBezTo>
                    <a:cubicBezTo>
                      <a:pt x="739746" y="1128573"/>
                      <a:pt x="660782" y="1410716"/>
                      <a:pt x="519775" y="1650538"/>
                    </a:cubicBezTo>
                    <a:cubicBezTo>
                      <a:pt x="519775" y="1650538"/>
                      <a:pt x="519775" y="1650538"/>
                      <a:pt x="56071" y="1382824"/>
                    </a:cubicBezTo>
                    <a:lnTo>
                      <a:pt x="0" y="1350453"/>
                    </a:lnTo>
                    <a:lnTo>
                      <a:pt x="62893" y="1234583"/>
                    </a:lnTo>
                    <a:cubicBezTo>
                      <a:pt x="116104" y="1108776"/>
                      <a:pt x="145529" y="970458"/>
                      <a:pt x="145529" y="825268"/>
                    </a:cubicBezTo>
                    <a:cubicBezTo>
                      <a:pt x="145529" y="680078"/>
                      <a:pt x="116104" y="541760"/>
                      <a:pt x="62893" y="415953"/>
                    </a:cubicBezTo>
                    <a:lnTo>
                      <a:pt x="426" y="300867"/>
                    </a:lnTo>
                    <a:lnTo>
                      <a:pt x="48755" y="272869"/>
                    </a:lnTo>
                    <a:cubicBezTo>
                      <a:pt x="185323" y="193753"/>
                      <a:pt x="341400" y="103335"/>
                      <a:pt x="519775" y="0"/>
                    </a:cubicBezTo>
                    <a:close/>
                  </a:path>
                </a:pathLst>
              </a:custGeom>
              <a:solidFill>
                <a:schemeClr val="accent3"/>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59" name="Freeform 58"/>
              <p:cNvSpPr>
                <a:spLocks/>
              </p:cNvSpPr>
              <p:nvPr/>
            </p:nvSpPr>
            <p:spPr bwMode="auto">
              <a:xfrm>
                <a:off x="4573891" y="3580483"/>
                <a:ext cx="1315251" cy="1032922"/>
              </a:xfrm>
              <a:custGeom>
                <a:avLst/>
                <a:gdLst>
                  <a:gd name="connsiteX0" fmla="*/ 908515 w 1424855"/>
                  <a:gd name="connsiteY0" fmla="*/ 0 h 1118999"/>
                  <a:gd name="connsiteX1" fmla="*/ 953947 w 1424855"/>
                  <a:gd name="connsiteY1" fmla="*/ 26231 h 1118999"/>
                  <a:gd name="connsiteX2" fmla="*/ 1424855 w 1424855"/>
                  <a:gd name="connsiteY2" fmla="*/ 298118 h 1118999"/>
                  <a:gd name="connsiteX3" fmla="*/ 1019 w 1424855"/>
                  <a:gd name="connsiteY3" fmla="*/ 1118999 h 1118999"/>
                  <a:gd name="connsiteX4" fmla="*/ 103 w 1424855"/>
                  <a:gd name="connsiteY4" fmla="*/ 584590 h 1118999"/>
                  <a:gd name="connsiteX5" fmla="*/ 0 w 1424855"/>
                  <a:gd name="connsiteY5" fmla="*/ 524752 h 1118999"/>
                  <a:gd name="connsiteX6" fmla="*/ 106905 w 1424855"/>
                  <a:gd name="connsiteY6" fmla="*/ 519354 h 1118999"/>
                  <a:gd name="connsiteX7" fmla="*/ 871359 w 1424855"/>
                  <a:gd name="connsiteY7" fmla="*/ 61161 h 111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855" h="1118999">
                    <a:moveTo>
                      <a:pt x="908515" y="0"/>
                    </a:moveTo>
                    <a:lnTo>
                      <a:pt x="953947" y="26231"/>
                    </a:lnTo>
                    <a:cubicBezTo>
                      <a:pt x="1090483" y="105062"/>
                      <a:pt x="1246523" y="195155"/>
                      <a:pt x="1424855" y="298118"/>
                    </a:cubicBezTo>
                    <a:cubicBezTo>
                      <a:pt x="1142907" y="791775"/>
                      <a:pt x="612845" y="1118999"/>
                      <a:pt x="1019" y="1118999"/>
                    </a:cubicBezTo>
                    <a:cubicBezTo>
                      <a:pt x="1019" y="1118999"/>
                      <a:pt x="1019" y="1118999"/>
                      <a:pt x="103" y="584590"/>
                    </a:cubicBezTo>
                    <a:lnTo>
                      <a:pt x="0" y="524752"/>
                    </a:lnTo>
                    <a:lnTo>
                      <a:pt x="106905" y="519354"/>
                    </a:lnTo>
                    <a:cubicBezTo>
                      <a:pt x="425059" y="487044"/>
                      <a:pt x="701284" y="312906"/>
                      <a:pt x="871359" y="61161"/>
                    </a:cubicBezTo>
                    <a:close/>
                  </a:path>
                </a:pathLst>
              </a:custGeom>
              <a:solidFill>
                <a:schemeClr val="accent4"/>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61" name="Freeform 60"/>
              <p:cNvSpPr>
                <a:spLocks/>
              </p:cNvSpPr>
              <p:nvPr/>
            </p:nvSpPr>
            <p:spPr bwMode="auto">
              <a:xfrm>
                <a:off x="3255313" y="3579480"/>
                <a:ext cx="1319112" cy="1033924"/>
              </a:xfrm>
              <a:custGeom>
                <a:avLst/>
                <a:gdLst>
                  <a:gd name="connsiteX0" fmla="*/ 518062 w 1429038"/>
                  <a:gd name="connsiteY0" fmla="*/ 0 h 1120084"/>
                  <a:gd name="connsiteX1" fmla="*/ 555877 w 1429038"/>
                  <a:gd name="connsiteY1" fmla="*/ 62246 h 1120084"/>
                  <a:gd name="connsiteX2" fmla="*/ 1427847 w 1429038"/>
                  <a:gd name="connsiteY2" fmla="*/ 525868 h 1120084"/>
                  <a:gd name="connsiteX3" fmla="*/ 1428020 w 1429038"/>
                  <a:gd name="connsiteY3" fmla="*/ 525859 h 1120084"/>
                  <a:gd name="connsiteX4" fmla="*/ 1428108 w 1429038"/>
                  <a:gd name="connsiteY4" fmla="*/ 577243 h 1120084"/>
                  <a:gd name="connsiteX5" fmla="*/ 1429038 w 1429038"/>
                  <a:gd name="connsiteY5" fmla="*/ 1120084 h 1120084"/>
                  <a:gd name="connsiteX6" fmla="*/ 1426220 w 1429038"/>
                  <a:gd name="connsiteY6" fmla="*/ 1120084 h 1120084"/>
                  <a:gd name="connsiteX7" fmla="*/ 0 w 1429038"/>
                  <a:gd name="connsiteY7" fmla="*/ 299203 h 1120084"/>
                  <a:gd name="connsiteX8" fmla="*/ 463452 w 1429038"/>
                  <a:gd name="connsiteY8" fmla="*/ 31540 h 1120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038" h="1120084">
                    <a:moveTo>
                      <a:pt x="518062" y="0"/>
                    </a:moveTo>
                    <a:lnTo>
                      <a:pt x="555877" y="62246"/>
                    </a:lnTo>
                    <a:cubicBezTo>
                      <a:pt x="744850" y="341962"/>
                      <a:pt x="1064872" y="525868"/>
                      <a:pt x="1427847" y="525868"/>
                    </a:cubicBezTo>
                    <a:lnTo>
                      <a:pt x="1428020" y="525859"/>
                    </a:lnTo>
                    <a:lnTo>
                      <a:pt x="1428108" y="577243"/>
                    </a:lnTo>
                    <a:cubicBezTo>
                      <a:pt x="1428378" y="734635"/>
                      <a:pt x="1428686" y="914511"/>
                      <a:pt x="1429038" y="1120084"/>
                    </a:cubicBezTo>
                    <a:cubicBezTo>
                      <a:pt x="1426220" y="1120084"/>
                      <a:pt x="1426220" y="1120084"/>
                      <a:pt x="1426220" y="1120084"/>
                    </a:cubicBezTo>
                    <a:cubicBezTo>
                      <a:pt x="814580" y="1120084"/>
                      <a:pt x="284680" y="792860"/>
                      <a:pt x="0" y="299203"/>
                    </a:cubicBezTo>
                    <a:cubicBezTo>
                      <a:pt x="0" y="299203"/>
                      <a:pt x="0" y="299203"/>
                      <a:pt x="463452" y="31540"/>
                    </a:cubicBezTo>
                    <a:close/>
                  </a:path>
                </a:pathLst>
              </a:custGeom>
              <a:solidFill>
                <a:schemeClr val="accent5"/>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sp>
            <p:nvSpPr>
              <p:cNvPr id="63" name="Freeform 62"/>
              <p:cNvSpPr>
                <a:spLocks/>
              </p:cNvSpPr>
              <p:nvPr/>
            </p:nvSpPr>
            <p:spPr bwMode="auto">
              <a:xfrm>
                <a:off x="3054147" y="2332440"/>
                <a:ext cx="682265" cy="1523574"/>
              </a:xfrm>
              <a:custGeom>
                <a:avLst/>
                <a:gdLst>
                  <a:gd name="connsiteX0" fmla="*/ 217209 w 739120"/>
                  <a:gd name="connsiteY0" fmla="*/ 0 h 1650538"/>
                  <a:gd name="connsiteX1" fmla="*/ 681037 w 739120"/>
                  <a:gd name="connsiteY1" fmla="*/ 268631 h 1650538"/>
                  <a:gd name="connsiteX2" fmla="*/ 738693 w 739120"/>
                  <a:gd name="connsiteY2" fmla="*/ 302023 h 1650538"/>
                  <a:gd name="connsiteX3" fmla="*/ 676854 w 739120"/>
                  <a:gd name="connsiteY3" fmla="*/ 415953 h 1650538"/>
                  <a:gd name="connsiteX4" fmla="*/ 594217 w 739120"/>
                  <a:gd name="connsiteY4" fmla="*/ 825268 h 1650538"/>
                  <a:gd name="connsiteX5" fmla="*/ 676854 w 739120"/>
                  <a:gd name="connsiteY5" fmla="*/ 1234583 h 1650538"/>
                  <a:gd name="connsiteX6" fmla="*/ 739120 w 739120"/>
                  <a:gd name="connsiteY6" fmla="*/ 1349300 h 1650538"/>
                  <a:gd name="connsiteX7" fmla="*/ 688355 w 739120"/>
                  <a:gd name="connsiteY7" fmla="*/ 1378601 h 1650538"/>
                  <a:gd name="connsiteX8" fmla="*/ 217209 w 739120"/>
                  <a:gd name="connsiteY8" fmla="*/ 1650538 h 1650538"/>
                  <a:gd name="connsiteX9" fmla="*/ 0 w 739120"/>
                  <a:gd name="connsiteY9" fmla="*/ 826680 h 1650538"/>
                  <a:gd name="connsiteX10" fmla="*/ 217209 w 739120"/>
                  <a:gd name="connsiteY10" fmla="*/ 0 h 165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9120" h="1650538">
                    <a:moveTo>
                      <a:pt x="217209" y="0"/>
                    </a:moveTo>
                    <a:cubicBezTo>
                      <a:pt x="217209" y="0"/>
                      <a:pt x="217209" y="0"/>
                      <a:pt x="681037" y="268631"/>
                    </a:cubicBezTo>
                    <a:lnTo>
                      <a:pt x="738693" y="302023"/>
                    </a:lnTo>
                    <a:lnTo>
                      <a:pt x="676854" y="415953"/>
                    </a:lnTo>
                    <a:cubicBezTo>
                      <a:pt x="623642" y="541760"/>
                      <a:pt x="594217" y="680078"/>
                      <a:pt x="594217" y="825268"/>
                    </a:cubicBezTo>
                    <a:cubicBezTo>
                      <a:pt x="594217" y="970458"/>
                      <a:pt x="623642" y="1108776"/>
                      <a:pt x="676854" y="1234583"/>
                    </a:cubicBezTo>
                    <a:lnTo>
                      <a:pt x="739120" y="1349300"/>
                    </a:lnTo>
                    <a:lnTo>
                      <a:pt x="688355" y="1378601"/>
                    </a:lnTo>
                    <a:cubicBezTo>
                      <a:pt x="551750" y="1457446"/>
                      <a:pt x="395631" y="1547556"/>
                      <a:pt x="217209" y="1650538"/>
                    </a:cubicBezTo>
                    <a:cubicBezTo>
                      <a:pt x="78985" y="1410716"/>
                      <a:pt x="0" y="1128573"/>
                      <a:pt x="0" y="826680"/>
                    </a:cubicBezTo>
                    <a:cubicBezTo>
                      <a:pt x="0" y="524787"/>
                      <a:pt x="78985" y="242643"/>
                      <a:pt x="217209" y="0"/>
                    </a:cubicBezTo>
                    <a:close/>
                  </a:path>
                </a:pathLst>
              </a:custGeom>
              <a:solidFill>
                <a:schemeClr val="accent6"/>
              </a:solidFill>
              <a:ln>
                <a:noFill/>
              </a:ln>
            </p:spPr>
            <p:txBody>
              <a:bodyPr vert="horz" wrap="square" lIns="182880" tIns="91440" rIns="182880" bIns="91440" numCol="1" anchor="t" anchorCtr="0" compatLnSpc="1">
                <a:prstTxWarp prst="textNoShape">
                  <a:avLst/>
                </a:prstTxWarp>
                <a:noAutofit/>
              </a:bodyPr>
              <a:lstStyle/>
              <a:p>
                <a:endParaRPr lang="en-US" sz="2400">
                  <a:latin typeface="Times New Roman" panose="02020603050405020304" pitchFamily="18" charset="0"/>
                  <a:cs typeface="Times New Roman" panose="02020603050405020304" pitchFamily="18" charset="0"/>
                </a:endParaRPr>
              </a:p>
            </p:txBody>
          </p:sp>
        </p:grpSp>
        <p:sp>
          <p:nvSpPr>
            <p:cNvPr id="65" name="Oval 64"/>
            <p:cNvSpPr/>
            <p:nvPr/>
          </p:nvSpPr>
          <p:spPr bwMode="auto">
            <a:xfrm>
              <a:off x="4160520" y="2680988"/>
              <a:ext cx="822960" cy="822956"/>
            </a:xfrm>
            <a:prstGeom prst="ellipse">
              <a:avLst/>
            </a:prstGeom>
            <a:solidFill>
              <a:schemeClr val="bg1"/>
            </a:solidFill>
            <a:ln w="9525">
              <a:noFill/>
              <a:round/>
              <a:headEnd/>
              <a:tailEnd/>
            </a:ln>
          </p:spPr>
          <p:txBody>
            <a:bodyPr vert="horz" wrap="square" lIns="182880" tIns="91440" rIns="182880" bIns="91440" numCol="1" rtlCol="0" anchor="t" anchorCtr="0" compatLnSpc="1">
              <a:prstTxWarp prst="textNoShape">
                <a:avLst/>
              </a:prstTxWarp>
            </a:bodyPr>
            <a:lstStyle/>
            <a:p>
              <a:pPr algn="ctr"/>
              <a:endParaRPr lang="en-US" sz="2400">
                <a:latin typeface="Times New Roman" panose="02020603050405020304" pitchFamily="18" charset="0"/>
                <a:cs typeface="Times New Roman" panose="02020603050405020304" pitchFamily="18" charset="0"/>
              </a:endParaRPr>
            </a:p>
          </p:txBody>
        </p:sp>
      </p:grpSp>
      <p:grpSp>
        <p:nvGrpSpPr>
          <p:cNvPr id="41" name="Group 40"/>
          <p:cNvGrpSpPr/>
          <p:nvPr/>
        </p:nvGrpSpPr>
        <p:grpSpPr>
          <a:xfrm>
            <a:off x="13461663" y="7622306"/>
            <a:ext cx="4049658" cy="1384351"/>
            <a:chOff x="1341109" y="3136354"/>
            <a:chExt cx="3611891" cy="692175"/>
          </a:xfrm>
        </p:grpSpPr>
        <p:sp>
          <p:nvSpPr>
            <p:cNvPr id="66" name="TextBox 65">
              <a:extLst>
                <a:ext uri="{FF2B5EF4-FFF2-40B4-BE49-F238E27FC236}">
                  <a16:creationId xmlns:a16="http://schemas.microsoft.com/office/drawing/2014/main" id="{C94E9E17-CE0C-4A6C-8162-8727CA72AC6A}"/>
                </a:ext>
              </a:extLst>
            </p:cNvPr>
            <p:cNvSpPr txBox="1"/>
            <p:nvPr/>
          </p:nvSpPr>
          <p:spPr>
            <a:xfrm>
              <a:off x="1341109" y="3136354"/>
              <a:ext cx="1604660" cy="184666"/>
            </a:xfrm>
            <a:prstGeom prst="rect">
              <a:avLst/>
            </a:prstGeom>
            <a:noFill/>
          </p:spPr>
          <p:txBody>
            <a:bodyPr wrap="none" lIns="0" tIns="0" rIns="0" bIns="0" rtlCol="0" anchor="ctr">
              <a:spAutoFit/>
            </a:bodyPr>
            <a:lstStyle/>
            <a:p>
              <a:r>
                <a:rPr lang="en-US" altLang="zh-CN" sz="2400" dirty="0">
                  <a:solidFill>
                    <a:schemeClr val="accent4"/>
                  </a:solidFill>
                  <a:latin typeface="Times New Roman" panose="02020603050405020304" pitchFamily="18" charset="0"/>
                  <a:cs typeface="Times New Roman" panose="02020603050405020304" pitchFamily="18" charset="0"/>
                </a:rPr>
                <a:t>Technological</a:t>
              </a:r>
              <a:endParaRPr lang="en-US" sz="2400" dirty="0">
                <a:solidFill>
                  <a:schemeClr val="accent4"/>
                </a:solidFill>
                <a:latin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id="{9F589BD1-02AC-499C-AE2C-665F63148137}"/>
                </a:ext>
              </a:extLst>
            </p:cNvPr>
            <p:cNvSpPr txBox="1"/>
            <p:nvPr/>
          </p:nvSpPr>
          <p:spPr>
            <a:xfrm>
              <a:off x="1341109" y="3274531"/>
              <a:ext cx="3611891" cy="553998"/>
            </a:xfrm>
            <a:prstGeom prst="rect">
              <a:avLst/>
            </a:prstGeom>
            <a:noFill/>
          </p:spPr>
          <p:txBody>
            <a:bodyPr wrap="square" lIns="0" tIns="0" rIns="0" bIns="0" rtlCol="0" anchor="ctr">
              <a:spAutoFit/>
            </a:bodyPr>
            <a:lstStyle/>
            <a:p>
              <a:r>
                <a:rPr lang="en-US" sz="2400" dirty="0">
                  <a:solidFill>
                    <a:schemeClr val="bg1">
                      <a:lumMod val="50000"/>
                    </a:schemeClr>
                  </a:solidFill>
                  <a:latin typeface="Times New Roman" panose="02020603050405020304" pitchFamily="18" charset="0"/>
                  <a:cs typeface="Times New Roman" panose="02020603050405020304" pitchFamily="18" charset="0"/>
                </a:rPr>
                <a:t>algorithmic scheduling, digital surveillance (Anwar, Deliana and </a:t>
              </a:r>
              <a:r>
                <a:rPr lang="en-US" sz="2400" dirty="0" err="1">
                  <a:solidFill>
                    <a:schemeClr val="bg1">
                      <a:lumMod val="50000"/>
                    </a:schemeClr>
                  </a:solidFill>
                  <a:latin typeface="Times New Roman" panose="02020603050405020304" pitchFamily="18" charset="0"/>
                  <a:cs typeface="Times New Roman" panose="02020603050405020304" pitchFamily="18" charset="0"/>
                </a:rPr>
                <a:t>Suyamto</a:t>
              </a:r>
              <a:r>
                <a:rPr lang="en-US" sz="2400" dirty="0">
                  <a:solidFill>
                    <a:schemeClr val="bg1">
                      <a:lumMod val="50000"/>
                    </a:schemeClr>
                  </a:solidFill>
                  <a:latin typeface="Times New Roman" panose="02020603050405020304" pitchFamily="18" charset="0"/>
                  <a:cs typeface="Times New Roman" panose="02020603050405020304" pitchFamily="18" charset="0"/>
                </a:rPr>
                <a:t>, 2024).</a:t>
              </a:r>
            </a:p>
          </p:txBody>
        </p:sp>
      </p:grpSp>
      <p:sp>
        <p:nvSpPr>
          <p:cNvPr id="42" name="Chevron 41"/>
          <p:cNvSpPr/>
          <p:nvPr/>
        </p:nvSpPr>
        <p:spPr bwMode="auto">
          <a:xfrm flipH="1">
            <a:off x="12882679" y="7994544"/>
            <a:ext cx="156509" cy="393636"/>
          </a:xfrm>
          <a:prstGeom prst="chevron">
            <a:avLst>
              <a:gd name="adj" fmla="val 69475"/>
            </a:avLst>
          </a:prstGeom>
          <a:solidFill>
            <a:schemeClr val="bg1">
              <a:lumMod val="50000"/>
            </a:schemeClr>
          </a:solidFill>
          <a:ln w="9525">
            <a:noFill/>
            <a:round/>
            <a:headEnd/>
            <a:tailEnd/>
          </a:ln>
        </p:spPr>
        <p:txBody>
          <a:bodyPr vert="horz" wrap="square" lIns="182880" tIns="91440" rIns="182880" bIns="91440" numCol="1" rtlCol="0" anchor="t" anchorCtr="0" compatLnSpc="1">
            <a:prstTxWarp prst="textNoShape">
              <a:avLst/>
            </a:prstTxWarp>
          </a:bodyPr>
          <a:lstStyle/>
          <a:p>
            <a:pPr algn="ctr"/>
            <a:endParaRPr lang="en-US" sz="2400" dirty="0">
              <a:latin typeface="Times New Roman" panose="02020603050405020304" pitchFamily="18" charset="0"/>
              <a:cs typeface="Times New Roman" panose="02020603050405020304" pitchFamily="18" charset="0"/>
            </a:endParaRPr>
          </a:p>
        </p:txBody>
      </p:sp>
      <p:grpSp>
        <p:nvGrpSpPr>
          <p:cNvPr id="43" name="Group 42"/>
          <p:cNvGrpSpPr/>
          <p:nvPr/>
        </p:nvGrpSpPr>
        <p:grpSpPr>
          <a:xfrm flipH="1">
            <a:off x="776681" y="7622307"/>
            <a:ext cx="4049658" cy="1199683"/>
            <a:chOff x="1341109" y="3136354"/>
            <a:chExt cx="3611891" cy="599841"/>
          </a:xfrm>
        </p:grpSpPr>
        <p:sp>
          <p:nvSpPr>
            <p:cNvPr id="51" name="TextBox 50">
              <a:extLst>
                <a:ext uri="{FF2B5EF4-FFF2-40B4-BE49-F238E27FC236}">
                  <a16:creationId xmlns:a16="http://schemas.microsoft.com/office/drawing/2014/main" id="{C94E9E17-CE0C-4A6C-8162-8727CA72AC6A}"/>
                </a:ext>
              </a:extLst>
            </p:cNvPr>
            <p:cNvSpPr txBox="1"/>
            <p:nvPr/>
          </p:nvSpPr>
          <p:spPr>
            <a:xfrm>
              <a:off x="1341109" y="3136354"/>
              <a:ext cx="623357" cy="184666"/>
            </a:xfrm>
            <a:prstGeom prst="rect">
              <a:avLst/>
            </a:prstGeom>
            <a:noFill/>
          </p:spPr>
          <p:txBody>
            <a:bodyPr wrap="none" lIns="0" tIns="0" rIns="0" bIns="0" rtlCol="0" anchor="ctr">
              <a:spAutoFit/>
            </a:bodyPr>
            <a:lstStyle/>
            <a:p>
              <a:pPr algn="r"/>
              <a:r>
                <a:rPr lang="en-US" altLang="zh-CN" sz="2400" dirty="0">
                  <a:solidFill>
                    <a:schemeClr val="accent5"/>
                  </a:solidFill>
                  <a:latin typeface="Times New Roman" panose="02020603050405020304" pitchFamily="18" charset="0"/>
                  <a:cs typeface="Times New Roman" panose="02020603050405020304" pitchFamily="18" charset="0"/>
                </a:rPr>
                <a:t>Legal</a:t>
              </a:r>
              <a:endParaRPr lang="en-US" sz="2400" dirty="0">
                <a:solidFill>
                  <a:schemeClr val="accent5"/>
                </a:solidFill>
                <a:latin typeface="Times New Roman" panose="02020603050405020304" pitchFamily="18" charset="0"/>
                <a:cs typeface="Times New Roman" panose="02020603050405020304" pitchFamily="18" charset="0"/>
              </a:endParaRPr>
            </a:p>
          </p:txBody>
        </p:sp>
        <p:sp>
          <p:nvSpPr>
            <p:cNvPr id="64" name="TextBox 63">
              <a:extLst>
                <a:ext uri="{FF2B5EF4-FFF2-40B4-BE49-F238E27FC236}">
                  <a16:creationId xmlns:a16="http://schemas.microsoft.com/office/drawing/2014/main" id="{9F589BD1-02AC-499C-AE2C-665F63148137}"/>
                </a:ext>
              </a:extLst>
            </p:cNvPr>
            <p:cNvSpPr txBox="1"/>
            <p:nvPr/>
          </p:nvSpPr>
          <p:spPr>
            <a:xfrm>
              <a:off x="1341109" y="3366863"/>
              <a:ext cx="3611891" cy="369332"/>
            </a:xfrm>
            <a:prstGeom prst="rect">
              <a:avLst/>
            </a:prstGeom>
            <a:noFill/>
          </p:spPr>
          <p:txBody>
            <a:bodyPr wrap="square" lIns="0" tIns="0" rIns="0" bIns="0" rtlCol="0" anchor="ctr">
              <a:spAutoFit/>
            </a:bodyPr>
            <a:lstStyle/>
            <a:p>
              <a:pPr algn="r"/>
              <a:r>
                <a:rPr lang="en-US" sz="2400" dirty="0">
                  <a:solidFill>
                    <a:schemeClr val="bg1">
                      <a:lumMod val="50000"/>
                    </a:schemeClr>
                  </a:solidFill>
                  <a:latin typeface="Times New Roman" panose="02020603050405020304" pitchFamily="18" charset="0"/>
                  <a:cs typeface="Times New Roman" panose="02020603050405020304" pitchFamily="18" charset="0"/>
                </a:rPr>
                <a:t>Lack of national and organisational levels provisions</a:t>
              </a:r>
            </a:p>
          </p:txBody>
        </p:sp>
      </p:grpSp>
      <p:sp>
        <p:nvSpPr>
          <p:cNvPr id="44" name="Chevron 43"/>
          <p:cNvSpPr/>
          <p:nvPr/>
        </p:nvSpPr>
        <p:spPr bwMode="auto">
          <a:xfrm>
            <a:off x="5248814" y="7994544"/>
            <a:ext cx="156509" cy="393636"/>
          </a:xfrm>
          <a:prstGeom prst="chevron">
            <a:avLst>
              <a:gd name="adj" fmla="val 69475"/>
            </a:avLst>
          </a:prstGeom>
          <a:solidFill>
            <a:schemeClr val="bg1">
              <a:lumMod val="50000"/>
            </a:schemeClr>
          </a:solidFill>
          <a:ln w="9525">
            <a:noFill/>
            <a:round/>
            <a:headEnd/>
            <a:tailEnd/>
          </a:ln>
        </p:spPr>
        <p:txBody>
          <a:bodyPr vert="horz" wrap="square" lIns="182880" tIns="91440" rIns="182880" bIns="91440" numCol="1" rtlCol="0" anchor="t" anchorCtr="0" compatLnSpc="1">
            <a:prstTxWarp prst="textNoShape">
              <a:avLst/>
            </a:prstTxWarp>
          </a:bodyPr>
          <a:lstStyle/>
          <a:p>
            <a:pPr algn="r"/>
            <a:endParaRPr lang="en-US" sz="2400" dirty="0">
              <a:latin typeface="Times New Roman" panose="02020603050405020304" pitchFamily="18" charset="0"/>
              <a:cs typeface="Times New Roman" panose="02020603050405020304" pitchFamily="18" charset="0"/>
            </a:endParaRPr>
          </a:p>
        </p:txBody>
      </p:sp>
      <p:grpSp>
        <p:nvGrpSpPr>
          <p:cNvPr id="33" name="Group 32"/>
          <p:cNvGrpSpPr/>
          <p:nvPr/>
        </p:nvGrpSpPr>
        <p:grpSpPr>
          <a:xfrm>
            <a:off x="13461663" y="3610610"/>
            <a:ext cx="4049658" cy="1384351"/>
            <a:chOff x="1341109" y="3136354"/>
            <a:chExt cx="3611891" cy="692175"/>
          </a:xfrm>
        </p:grpSpPr>
        <p:sp>
          <p:nvSpPr>
            <p:cNvPr id="39" name="TextBox 38">
              <a:extLst>
                <a:ext uri="{FF2B5EF4-FFF2-40B4-BE49-F238E27FC236}">
                  <a16:creationId xmlns:a16="http://schemas.microsoft.com/office/drawing/2014/main" id="{C94E9E17-CE0C-4A6C-8162-8727CA72AC6A}"/>
                </a:ext>
              </a:extLst>
            </p:cNvPr>
            <p:cNvSpPr txBox="1"/>
            <p:nvPr/>
          </p:nvSpPr>
          <p:spPr>
            <a:xfrm>
              <a:off x="1341109" y="3136354"/>
              <a:ext cx="1110892" cy="184666"/>
            </a:xfrm>
            <a:prstGeom prst="rect">
              <a:avLst/>
            </a:prstGeom>
            <a:noFill/>
          </p:spPr>
          <p:txBody>
            <a:bodyPr wrap="none" lIns="0" tIns="0" rIns="0" bIns="0" rtlCol="0" anchor="ctr">
              <a:spAutoFit/>
            </a:bodyPr>
            <a:lstStyle/>
            <a:p>
              <a:r>
                <a:rPr lang="en-US" altLang="zh-CN" sz="2400" dirty="0">
                  <a:solidFill>
                    <a:schemeClr val="accent2"/>
                  </a:solidFill>
                  <a:latin typeface="Times New Roman" panose="02020603050405020304" pitchFamily="18" charset="0"/>
                  <a:cs typeface="Times New Roman" panose="02020603050405020304" pitchFamily="18" charset="0"/>
                </a:rPr>
                <a:t>Economic</a:t>
              </a:r>
              <a:endParaRPr lang="en-US" sz="2400" dirty="0">
                <a:solidFill>
                  <a:schemeClr val="accent2"/>
                </a:solidFill>
                <a:latin typeface="Times New Roman" panose="02020603050405020304" pitchFamily="18" charset="0"/>
                <a:cs typeface="Times New Roman" panose="02020603050405020304" pitchFamily="18" charset="0"/>
              </a:endParaRPr>
            </a:p>
          </p:txBody>
        </p:sp>
        <p:sp>
          <p:nvSpPr>
            <p:cNvPr id="40" name="TextBox 39">
              <a:extLst>
                <a:ext uri="{FF2B5EF4-FFF2-40B4-BE49-F238E27FC236}">
                  <a16:creationId xmlns:a16="http://schemas.microsoft.com/office/drawing/2014/main" id="{9F589BD1-02AC-499C-AE2C-665F63148137}"/>
                </a:ext>
              </a:extLst>
            </p:cNvPr>
            <p:cNvSpPr txBox="1"/>
            <p:nvPr/>
          </p:nvSpPr>
          <p:spPr>
            <a:xfrm>
              <a:off x="1341109" y="3274531"/>
              <a:ext cx="3611891" cy="553998"/>
            </a:xfrm>
            <a:prstGeom prst="rect">
              <a:avLst/>
            </a:prstGeom>
            <a:noFill/>
          </p:spPr>
          <p:txBody>
            <a:bodyPr wrap="square" lIns="0" tIns="0" rIns="0" bIns="0" rtlCol="0" anchor="ctr">
              <a:spAutoFit/>
            </a:bodyPr>
            <a:lstStyle/>
            <a:p>
              <a:r>
                <a:rPr lang="en-US" sz="2400" dirty="0">
                  <a:solidFill>
                    <a:schemeClr val="bg1">
                      <a:lumMod val="50000"/>
                    </a:schemeClr>
                  </a:solidFill>
                  <a:latin typeface="Times New Roman" panose="02020603050405020304" pitchFamily="18" charset="0"/>
                  <a:cs typeface="Times New Roman" panose="02020603050405020304" pitchFamily="18" charset="0"/>
                </a:rPr>
                <a:t>poor earnings, lack of staff, job insecurity (Lisa, Rosen and Astrid, 2024).</a:t>
              </a:r>
            </a:p>
          </p:txBody>
        </p:sp>
      </p:grpSp>
      <p:sp>
        <p:nvSpPr>
          <p:cNvPr id="34" name="Chevron 33"/>
          <p:cNvSpPr/>
          <p:nvPr/>
        </p:nvSpPr>
        <p:spPr bwMode="auto">
          <a:xfrm flipH="1">
            <a:off x="12882679" y="3982848"/>
            <a:ext cx="156509" cy="393636"/>
          </a:xfrm>
          <a:prstGeom prst="chevron">
            <a:avLst>
              <a:gd name="adj" fmla="val 69475"/>
            </a:avLst>
          </a:prstGeom>
          <a:solidFill>
            <a:schemeClr val="bg1">
              <a:lumMod val="50000"/>
            </a:schemeClr>
          </a:solidFill>
          <a:ln w="9525">
            <a:noFill/>
            <a:round/>
            <a:headEnd/>
            <a:tailEnd/>
          </a:ln>
        </p:spPr>
        <p:txBody>
          <a:bodyPr vert="horz" wrap="square" lIns="182880" tIns="91440" rIns="182880" bIns="91440" numCol="1" rtlCol="0" anchor="t" anchorCtr="0" compatLnSpc="1">
            <a:prstTxWarp prst="textNoShape">
              <a:avLst/>
            </a:prstTxWarp>
          </a:bodyPr>
          <a:lstStyle/>
          <a:p>
            <a:pPr algn="ctr"/>
            <a:endParaRPr lang="en-US" sz="2400" dirty="0">
              <a:latin typeface="Times New Roman" panose="02020603050405020304" pitchFamily="18" charset="0"/>
              <a:cs typeface="Times New Roman" panose="02020603050405020304" pitchFamily="18" charset="0"/>
            </a:endParaRPr>
          </a:p>
        </p:txBody>
      </p:sp>
      <p:grpSp>
        <p:nvGrpSpPr>
          <p:cNvPr id="35" name="Group 34"/>
          <p:cNvGrpSpPr/>
          <p:nvPr/>
        </p:nvGrpSpPr>
        <p:grpSpPr>
          <a:xfrm flipH="1">
            <a:off x="776681" y="3610610"/>
            <a:ext cx="4049658" cy="1384351"/>
            <a:chOff x="1341109" y="3136354"/>
            <a:chExt cx="3611891" cy="692175"/>
          </a:xfrm>
        </p:grpSpPr>
        <p:sp>
          <p:nvSpPr>
            <p:cNvPr id="37" name="TextBox 36">
              <a:extLst>
                <a:ext uri="{FF2B5EF4-FFF2-40B4-BE49-F238E27FC236}">
                  <a16:creationId xmlns:a16="http://schemas.microsoft.com/office/drawing/2014/main" id="{C94E9E17-CE0C-4A6C-8162-8727CA72AC6A}"/>
                </a:ext>
              </a:extLst>
            </p:cNvPr>
            <p:cNvSpPr txBox="1"/>
            <p:nvPr/>
          </p:nvSpPr>
          <p:spPr>
            <a:xfrm>
              <a:off x="1341109" y="3136354"/>
              <a:ext cx="912161" cy="184666"/>
            </a:xfrm>
            <a:prstGeom prst="rect">
              <a:avLst/>
            </a:prstGeom>
            <a:noFill/>
          </p:spPr>
          <p:txBody>
            <a:bodyPr wrap="none" lIns="0" tIns="0" rIns="0" bIns="0" rtlCol="0" anchor="ctr">
              <a:spAutoFit/>
            </a:bodyPr>
            <a:lstStyle/>
            <a:p>
              <a:pPr algn="r"/>
              <a:r>
                <a:rPr lang="en-US" altLang="zh-TW" sz="2400" dirty="0">
                  <a:solidFill>
                    <a:schemeClr val="accent1"/>
                  </a:solidFill>
                  <a:latin typeface="Times New Roman" panose="02020603050405020304" pitchFamily="18" charset="0"/>
                  <a:cs typeface="Times New Roman" panose="02020603050405020304" pitchFamily="18" charset="0"/>
                </a:rPr>
                <a:t>Political</a:t>
              </a:r>
              <a:endParaRPr lang="en-US" sz="2400" dirty="0">
                <a:solidFill>
                  <a:schemeClr val="accent1"/>
                </a:solidFill>
                <a:latin typeface="Times New Roman" panose="02020603050405020304" pitchFamily="18" charset="0"/>
                <a:cs typeface="Times New Roman" panose="02020603050405020304" pitchFamily="18" charset="0"/>
              </a:endParaRPr>
            </a:p>
          </p:txBody>
        </p:sp>
        <p:sp>
          <p:nvSpPr>
            <p:cNvPr id="38" name="TextBox 37">
              <a:extLst>
                <a:ext uri="{FF2B5EF4-FFF2-40B4-BE49-F238E27FC236}">
                  <a16:creationId xmlns:a16="http://schemas.microsoft.com/office/drawing/2014/main" id="{9F589BD1-02AC-499C-AE2C-665F63148137}"/>
                </a:ext>
              </a:extLst>
            </p:cNvPr>
            <p:cNvSpPr txBox="1"/>
            <p:nvPr/>
          </p:nvSpPr>
          <p:spPr>
            <a:xfrm>
              <a:off x="1341109" y="3274531"/>
              <a:ext cx="3611891" cy="553998"/>
            </a:xfrm>
            <a:prstGeom prst="rect">
              <a:avLst/>
            </a:prstGeom>
            <a:noFill/>
          </p:spPr>
          <p:txBody>
            <a:bodyPr wrap="square" lIns="0" tIns="0" rIns="0" bIns="0" rtlCol="0" anchor="ctr">
              <a:spAutoFit/>
            </a:bodyPr>
            <a:lstStyle/>
            <a:p>
              <a:pPr algn="r"/>
              <a:r>
                <a:rPr lang="en-US" sz="2400" dirty="0">
                  <a:solidFill>
                    <a:schemeClr val="bg1">
                      <a:lumMod val="50000"/>
                    </a:schemeClr>
                  </a:solidFill>
                  <a:latin typeface="Times New Roman" panose="02020603050405020304" pitchFamily="18" charset="0"/>
                  <a:cs typeface="Times New Roman" panose="02020603050405020304" pitchFamily="18" charset="0"/>
                </a:rPr>
                <a:t>weak psychosocial regulation; ISO 45003 voluntary (Kotera, Adhikari and Sheffield, 2020).</a:t>
              </a:r>
            </a:p>
          </p:txBody>
        </p:sp>
      </p:grpSp>
      <p:sp>
        <p:nvSpPr>
          <p:cNvPr id="36" name="Chevron 35"/>
          <p:cNvSpPr/>
          <p:nvPr/>
        </p:nvSpPr>
        <p:spPr bwMode="auto">
          <a:xfrm>
            <a:off x="5248814" y="3982848"/>
            <a:ext cx="156509" cy="393636"/>
          </a:xfrm>
          <a:prstGeom prst="chevron">
            <a:avLst>
              <a:gd name="adj" fmla="val 69475"/>
            </a:avLst>
          </a:prstGeom>
          <a:solidFill>
            <a:schemeClr val="bg1">
              <a:lumMod val="50000"/>
            </a:schemeClr>
          </a:solidFill>
          <a:ln w="9525">
            <a:noFill/>
            <a:round/>
            <a:headEnd/>
            <a:tailEnd/>
          </a:ln>
        </p:spPr>
        <p:txBody>
          <a:bodyPr vert="horz" wrap="square" lIns="182880" tIns="91440" rIns="182880" bIns="91440" numCol="1" rtlCol="0" anchor="t" anchorCtr="0" compatLnSpc="1">
            <a:prstTxWarp prst="textNoShape">
              <a:avLst/>
            </a:prstTxWarp>
          </a:bodyPr>
          <a:lstStyle/>
          <a:p>
            <a:pPr algn="r"/>
            <a:endParaRPr lang="en-US" sz="2400" dirty="0">
              <a:latin typeface="Times New Roman" panose="02020603050405020304" pitchFamily="18" charset="0"/>
              <a:cs typeface="Times New Roman" panose="02020603050405020304" pitchFamily="18" charset="0"/>
            </a:endParaRPr>
          </a:p>
        </p:txBody>
      </p:sp>
      <p:grpSp>
        <p:nvGrpSpPr>
          <p:cNvPr id="29" name="Group 28"/>
          <p:cNvGrpSpPr/>
          <p:nvPr/>
        </p:nvGrpSpPr>
        <p:grpSpPr>
          <a:xfrm>
            <a:off x="13461663" y="5616458"/>
            <a:ext cx="4049658" cy="1384349"/>
            <a:chOff x="1341109" y="3136354"/>
            <a:chExt cx="3611891" cy="692174"/>
          </a:xfrm>
        </p:grpSpPr>
        <p:sp>
          <p:nvSpPr>
            <p:cNvPr id="31" name="TextBox 30">
              <a:extLst>
                <a:ext uri="{FF2B5EF4-FFF2-40B4-BE49-F238E27FC236}">
                  <a16:creationId xmlns:a16="http://schemas.microsoft.com/office/drawing/2014/main" id="{C94E9E17-CE0C-4A6C-8162-8727CA72AC6A}"/>
                </a:ext>
              </a:extLst>
            </p:cNvPr>
            <p:cNvSpPr txBox="1"/>
            <p:nvPr/>
          </p:nvSpPr>
          <p:spPr>
            <a:xfrm>
              <a:off x="1341109" y="3136354"/>
              <a:ext cx="700562" cy="184666"/>
            </a:xfrm>
            <a:prstGeom prst="rect">
              <a:avLst/>
            </a:prstGeom>
            <a:noFill/>
          </p:spPr>
          <p:txBody>
            <a:bodyPr wrap="none" lIns="0" tIns="0" rIns="0" bIns="0" rtlCol="0" anchor="ctr">
              <a:spAutoFit/>
            </a:bodyPr>
            <a:lstStyle/>
            <a:p>
              <a:r>
                <a:rPr lang="en-US" altLang="zh-CN" sz="2400" dirty="0">
                  <a:solidFill>
                    <a:schemeClr val="accent3"/>
                  </a:solidFill>
                  <a:latin typeface="Times New Roman" panose="02020603050405020304" pitchFamily="18" charset="0"/>
                  <a:cs typeface="Times New Roman" panose="02020603050405020304" pitchFamily="18" charset="0"/>
                </a:rPr>
                <a:t>Social</a:t>
              </a:r>
              <a:endParaRPr lang="en-US" sz="2400" dirty="0">
                <a:solidFill>
                  <a:schemeClr val="accent3"/>
                </a:solidFill>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9F589BD1-02AC-499C-AE2C-665F63148137}"/>
                </a:ext>
              </a:extLst>
            </p:cNvPr>
            <p:cNvSpPr txBox="1"/>
            <p:nvPr/>
          </p:nvSpPr>
          <p:spPr>
            <a:xfrm>
              <a:off x="1341109" y="3274530"/>
              <a:ext cx="3611891" cy="553998"/>
            </a:xfrm>
            <a:prstGeom prst="rect">
              <a:avLst/>
            </a:prstGeom>
            <a:noFill/>
          </p:spPr>
          <p:txBody>
            <a:bodyPr wrap="square" lIns="0" tIns="0" rIns="0" bIns="0" rtlCol="0" anchor="ctr">
              <a:spAutoFit/>
            </a:bodyPr>
            <a:lstStyle/>
            <a:p>
              <a:r>
                <a:rPr lang="en-US" sz="2400" dirty="0">
                  <a:solidFill>
                    <a:schemeClr val="bg1">
                      <a:lumMod val="50000"/>
                    </a:schemeClr>
                  </a:solidFill>
                  <a:latin typeface="Times New Roman" panose="02020603050405020304" pitchFamily="18" charset="0"/>
                  <a:cs typeface="Times New Roman" panose="02020603050405020304" pitchFamily="18" charset="0"/>
                </a:rPr>
                <a:t>stigma, aggression from customers, “always-on” culture (Wong, Kim and Xu, 2025).</a:t>
              </a:r>
            </a:p>
          </p:txBody>
        </p:sp>
      </p:grpSp>
      <p:sp>
        <p:nvSpPr>
          <p:cNvPr id="30" name="Chevron 29"/>
          <p:cNvSpPr/>
          <p:nvPr/>
        </p:nvSpPr>
        <p:spPr bwMode="auto">
          <a:xfrm flipH="1">
            <a:off x="12882679" y="5988696"/>
            <a:ext cx="156509" cy="393636"/>
          </a:xfrm>
          <a:prstGeom prst="chevron">
            <a:avLst>
              <a:gd name="adj" fmla="val 69475"/>
            </a:avLst>
          </a:prstGeom>
          <a:solidFill>
            <a:schemeClr val="bg1">
              <a:lumMod val="50000"/>
            </a:schemeClr>
          </a:solidFill>
          <a:ln w="9525">
            <a:noFill/>
            <a:round/>
            <a:headEnd/>
            <a:tailEnd/>
          </a:ln>
        </p:spPr>
        <p:txBody>
          <a:bodyPr vert="horz" wrap="square" lIns="182880" tIns="91440" rIns="182880" bIns="91440" numCol="1" rtlCol="0" anchor="t" anchorCtr="0" compatLnSpc="1">
            <a:prstTxWarp prst="textNoShape">
              <a:avLst/>
            </a:prstTxWarp>
          </a:bodyPr>
          <a:lstStyle/>
          <a:p>
            <a:pPr algn="ctr"/>
            <a:endParaRPr lang="en-US" sz="2400" dirty="0">
              <a:latin typeface="Times New Roman" panose="02020603050405020304" pitchFamily="18" charset="0"/>
              <a:cs typeface="Times New Roman" panose="02020603050405020304" pitchFamily="18" charset="0"/>
            </a:endParaRPr>
          </a:p>
        </p:txBody>
      </p:sp>
      <p:grpSp>
        <p:nvGrpSpPr>
          <p:cNvPr id="70" name="Group 69"/>
          <p:cNvGrpSpPr/>
          <p:nvPr/>
        </p:nvGrpSpPr>
        <p:grpSpPr>
          <a:xfrm flipH="1">
            <a:off x="776681" y="5616458"/>
            <a:ext cx="4049658" cy="1384349"/>
            <a:chOff x="1341109" y="3136354"/>
            <a:chExt cx="3611891" cy="692174"/>
          </a:xfrm>
        </p:grpSpPr>
        <p:sp>
          <p:nvSpPr>
            <p:cNvPr id="72" name="TextBox 71">
              <a:extLst>
                <a:ext uri="{FF2B5EF4-FFF2-40B4-BE49-F238E27FC236}">
                  <a16:creationId xmlns:a16="http://schemas.microsoft.com/office/drawing/2014/main" id="{C94E9E17-CE0C-4A6C-8162-8727CA72AC6A}"/>
                </a:ext>
              </a:extLst>
            </p:cNvPr>
            <p:cNvSpPr txBox="1"/>
            <p:nvPr/>
          </p:nvSpPr>
          <p:spPr>
            <a:xfrm>
              <a:off x="1341109" y="3136354"/>
              <a:ext cx="1628450" cy="184666"/>
            </a:xfrm>
            <a:prstGeom prst="rect">
              <a:avLst/>
            </a:prstGeom>
            <a:noFill/>
          </p:spPr>
          <p:txBody>
            <a:bodyPr wrap="none" lIns="0" tIns="0" rIns="0" bIns="0" rtlCol="0" anchor="ctr">
              <a:spAutoFit/>
            </a:bodyPr>
            <a:lstStyle/>
            <a:p>
              <a:pPr algn="r"/>
              <a:r>
                <a:rPr lang="en-US" altLang="zh-CN" sz="2400" dirty="0">
                  <a:solidFill>
                    <a:schemeClr val="accent6"/>
                  </a:solidFill>
                  <a:latin typeface="Times New Roman" panose="02020603050405020304" pitchFamily="18" charset="0"/>
                  <a:cs typeface="Times New Roman" panose="02020603050405020304" pitchFamily="18" charset="0"/>
                </a:rPr>
                <a:t>Environmental</a:t>
              </a:r>
              <a:endParaRPr lang="en-US" sz="2400" dirty="0">
                <a:solidFill>
                  <a:schemeClr val="accent6"/>
                </a:solidFill>
                <a:latin typeface="Times New Roman" panose="02020603050405020304" pitchFamily="18" charset="0"/>
                <a:cs typeface="Times New Roman" panose="02020603050405020304" pitchFamily="18" charset="0"/>
              </a:endParaRPr>
            </a:p>
          </p:txBody>
        </p:sp>
        <p:sp>
          <p:nvSpPr>
            <p:cNvPr id="73" name="TextBox 72">
              <a:extLst>
                <a:ext uri="{FF2B5EF4-FFF2-40B4-BE49-F238E27FC236}">
                  <a16:creationId xmlns:a16="http://schemas.microsoft.com/office/drawing/2014/main" id="{9F589BD1-02AC-499C-AE2C-665F63148137}"/>
                </a:ext>
              </a:extLst>
            </p:cNvPr>
            <p:cNvSpPr txBox="1"/>
            <p:nvPr/>
          </p:nvSpPr>
          <p:spPr>
            <a:xfrm>
              <a:off x="1341109" y="3274530"/>
              <a:ext cx="3611891" cy="553998"/>
            </a:xfrm>
            <a:prstGeom prst="rect">
              <a:avLst/>
            </a:prstGeom>
            <a:noFill/>
          </p:spPr>
          <p:txBody>
            <a:bodyPr wrap="square" lIns="0" tIns="0" rIns="0" bIns="0" rtlCol="0" anchor="ctr">
              <a:spAutoFit/>
            </a:bodyPr>
            <a:lstStyle/>
            <a:p>
              <a:pPr algn="r"/>
              <a:r>
                <a:rPr lang="en-US" sz="2400" dirty="0">
                  <a:solidFill>
                    <a:schemeClr val="bg1">
                      <a:lumMod val="50000"/>
                    </a:schemeClr>
                  </a:solidFill>
                  <a:latin typeface="Times New Roman" panose="02020603050405020304" pitchFamily="18" charset="0"/>
                  <a:cs typeface="Times New Roman" panose="02020603050405020304" pitchFamily="18" charset="0"/>
                </a:rPr>
                <a:t>seasonality, pandemic → variable demand (Shapoval et al., 2021).</a:t>
              </a:r>
            </a:p>
          </p:txBody>
        </p:sp>
      </p:grpSp>
      <p:sp>
        <p:nvSpPr>
          <p:cNvPr id="71" name="Chevron 70"/>
          <p:cNvSpPr/>
          <p:nvPr/>
        </p:nvSpPr>
        <p:spPr bwMode="auto">
          <a:xfrm>
            <a:off x="5248814" y="5988696"/>
            <a:ext cx="156509" cy="393636"/>
          </a:xfrm>
          <a:prstGeom prst="chevron">
            <a:avLst>
              <a:gd name="adj" fmla="val 69475"/>
            </a:avLst>
          </a:prstGeom>
          <a:solidFill>
            <a:schemeClr val="bg1">
              <a:lumMod val="50000"/>
            </a:schemeClr>
          </a:solidFill>
          <a:ln w="9525">
            <a:noFill/>
            <a:round/>
            <a:headEnd/>
            <a:tailEnd/>
          </a:ln>
        </p:spPr>
        <p:txBody>
          <a:bodyPr vert="horz" wrap="square" lIns="182880" tIns="91440" rIns="182880" bIns="91440" numCol="1" rtlCol="0" anchor="t" anchorCtr="0" compatLnSpc="1">
            <a:prstTxWarp prst="textNoShape">
              <a:avLst/>
            </a:prstTxWarp>
          </a:bodyPr>
          <a:lstStyle/>
          <a:p>
            <a:pPr algn="r"/>
            <a:endParaRPr lang="en-US" sz="2400" dirty="0">
              <a:latin typeface="Times New Roman" panose="02020603050405020304" pitchFamily="18" charset="0"/>
              <a:cs typeface="Times New Roman" panose="02020603050405020304" pitchFamily="18" charset="0"/>
            </a:endParaRPr>
          </a:p>
        </p:txBody>
      </p:sp>
      <p:sp>
        <p:nvSpPr>
          <p:cNvPr id="74" name="TextBox 73">
            <a:extLst>
              <a:ext uri="{FF2B5EF4-FFF2-40B4-BE49-F238E27FC236}">
                <a16:creationId xmlns:a16="http://schemas.microsoft.com/office/drawing/2014/main" id="{C94E9E17-CE0C-4A6C-8162-8727CA72AC6A}"/>
              </a:ext>
            </a:extLst>
          </p:cNvPr>
          <p:cNvSpPr txBox="1"/>
          <p:nvPr/>
        </p:nvSpPr>
        <p:spPr>
          <a:xfrm>
            <a:off x="7785975" y="6000269"/>
            <a:ext cx="187552" cy="369332"/>
          </a:xfrm>
          <a:prstGeom prst="rect">
            <a:avLst/>
          </a:prstGeom>
          <a:noFill/>
        </p:spPr>
        <p:txBody>
          <a:bodyPr wrap="none" lIns="0" tIns="0" rIns="0" bIns="0" rtlCol="0" anchor="ctr">
            <a:spAutoFit/>
          </a:bodyPr>
          <a:lstStyle/>
          <a:p>
            <a:pPr algn="r"/>
            <a:r>
              <a:rPr lang="en-US" altLang="zh-CN" sz="2400" dirty="0">
                <a:solidFill>
                  <a:schemeClr val="bg1"/>
                </a:solidFill>
                <a:latin typeface="Times New Roman" panose="02020603050405020304" pitchFamily="18" charset="0"/>
                <a:cs typeface="Times New Roman" panose="02020603050405020304" pitchFamily="18" charset="0"/>
              </a:rPr>
              <a:t>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75" name="TextBox 74">
            <a:extLst>
              <a:ext uri="{FF2B5EF4-FFF2-40B4-BE49-F238E27FC236}">
                <a16:creationId xmlns:a16="http://schemas.microsoft.com/office/drawing/2014/main" id="{C94E9E17-CE0C-4A6C-8162-8727CA72AC6A}"/>
              </a:ext>
            </a:extLst>
          </p:cNvPr>
          <p:cNvSpPr txBox="1"/>
          <p:nvPr/>
        </p:nvSpPr>
        <p:spPr>
          <a:xfrm>
            <a:off x="10469659" y="6000269"/>
            <a:ext cx="171522" cy="369332"/>
          </a:xfrm>
          <a:prstGeom prst="rect">
            <a:avLst/>
          </a:prstGeom>
          <a:noFill/>
        </p:spPr>
        <p:txBody>
          <a:bodyPr wrap="none" lIns="0" tIns="0" rIns="0" bIns="0" rtlCol="0" anchor="ctr">
            <a:spAutoFit/>
          </a:bodyPr>
          <a:lstStyle/>
          <a:p>
            <a:pPr algn="r"/>
            <a:r>
              <a:rPr lang="en-US" altLang="zh-CN" sz="2400" dirty="0">
                <a:solidFill>
                  <a:schemeClr val="bg1"/>
                </a:solidFill>
                <a:latin typeface="Times New Roman" panose="02020603050405020304" pitchFamily="18" charset="0"/>
                <a:cs typeface="Times New Roman" panose="02020603050405020304" pitchFamily="18" charset="0"/>
              </a:rPr>
              <a:t>S</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76" name="TextBox 75">
            <a:extLst>
              <a:ext uri="{FF2B5EF4-FFF2-40B4-BE49-F238E27FC236}">
                <a16:creationId xmlns:a16="http://schemas.microsoft.com/office/drawing/2014/main" id="{C94E9E17-CE0C-4A6C-8162-8727CA72AC6A}"/>
              </a:ext>
            </a:extLst>
          </p:cNvPr>
          <p:cNvSpPr txBox="1"/>
          <p:nvPr/>
        </p:nvSpPr>
        <p:spPr>
          <a:xfrm>
            <a:off x="9781553" y="4814836"/>
            <a:ext cx="187552" cy="369332"/>
          </a:xfrm>
          <a:prstGeom prst="rect">
            <a:avLst/>
          </a:prstGeom>
          <a:noFill/>
        </p:spPr>
        <p:txBody>
          <a:bodyPr wrap="none" lIns="0" tIns="0" rIns="0" bIns="0" rtlCol="0" anchor="ctr">
            <a:spAutoFit/>
          </a:bodyPr>
          <a:lstStyle/>
          <a:p>
            <a:pPr algn="r"/>
            <a:r>
              <a:rPr lang="en-US" altLang="zh-CN" sz="2400" dirty="0">
                <a:solidFill>
                  <a:schemeClr val="bg1"/>
                </a:solidFill>
                <a:latin typeface="Times New Roman" panose="02020603050405020304" pitchFamily="18" charset="0"/>
                <a:cs typeface="Times New Roman" panose="02020603050405020304" pitchFamily="18" charset="0"/>
              </a:rPr>
              <a:t>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77" name="TextBox 76">
            <a:extLst>
              <a:ext uri="{FF2B5EF4-FFF2-40B4-BE49-F238E27FC236}">
                <a16:creationId xmlns:a16="http://schemas.microsoft.com/office/drawing/2014/main" id="{C94E9E17-CE0C-4A6C-8162-8727CA72AC6A}"/>
              </a:ext>
            </a:extLst>
          </p:cNvPr>
          <p:cNvSpPr txBox="1"/>
          <p:nvPr/>
        </p:nvSpPr>
        <p:spPr>
          <a:xfrm>
            <a:off x="8493046" y="4814836"/>
            <a:ext cx="171521" cy="369332"/>
          </a:xfrm>
          <a:prstGeom prst="rect">
            <a:avLst/>
          </a:prstGeom>
          <a:noFill/>
        </p:spPr>
        <p:txBody>
          <a:bodyPr wrap="none" lIns="0" tIns="0" rIns="0" bIns="0" rtlCol="0" anchor="ctr">
            <a:spAutoFit/>
          </a:bodyPr>
          <a:lstStyle/>
          <a:p>
            <a:pPr algn="r"/>
            <a:r>
              <a:rPr lang="en-US" altLang="zh-CN" sz="2400" dirty="0">
                <a:solidFill>
                  <a:schemeClr val="bg1"/>
                </a:solidFill>
                <a:latin typeface="Times New Roman" panose="02020603050405020304" pitchFamily="18" charset="0"/>
                <a:cs typeface="Times New Roman" panose="02020603050405020304" pitchFamily="18" charset="0"/>
              </a:rPr>
              <a:t>P</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79" name="TextBox 78">
            <a:extLst>
              <a:ext uri="{FF2B5EF4-FFF2-40B4-BE49-F238E27FC236}">
                <a16:creationId xmlns:a16="http://schemas.microsoft.com/office/drawing/2014/main" id="{C94E9E17-CE0C-4A6C-8162-8727CA72AC6A}"/>
              </a:ext>
            </a:extLst>
          </p:cNvPr>
          <p:cNvSpPr txBox="1"/>
          <p:nvPr/>
        </p:nvSpPr>
        <p:spPr>
          <a:xfrm>
            <a:off x="9781552" y="7192276"/>
            <a:ext cx="187552" cy="369332"/>
          </a:xfrm>
          <a:prstGeom prst="rect">
            <a:avLst/>
          </a:prstGeom>
          <a:noFill/>
        </p:spPr>
        <p:txBody>
          <a:bodyPr wrap="none" lIns="0" tIns="0" rIns="0" bIns="0" rtlCol="0" anchor="ctr">
            <a:spAutoFit/>
          </a:bodyPr>
          <a:lstStyle/>
          <a:p>
            <a:pPr algn="r"/>
            <a:r>
              <a:rPr lang="en-US" altLang="zh-CN" sz="2400" dirty="0">
                <a:solidFill>
                  <a:schemeClr val="bg1"/>
                </a:solidFill>
                <a:latin typeface="Times New Roman" panose="02020603050405020304" pitchFamily="18" charset="0"/>
                <a:cs typeface="Times New Roman" panose="02020603050405020304" pitchFamily="18" charset="0"/>
              </a:rPr>
              <a:t>T</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80" name="TextBox 79">
            <a:extLst>
              <a:ext uri="{FF2B5EF4-FFF2-40B4-BE49-F238E27FC236}">
                <a16:creationId xmlns:a16="http://schemas.microsoft.com/office/drawing/2014/main" id="{C94E9E17-CE0C-4A6C-8162-8727CA72AC6A}"/>
              </a:ext>
            </a:extLst>
          </p:cNvPr>
          <p:cNvSpPr txBox="1"/>
          <p:nvPr/>
        </p:nvSpPr>
        <p:spPr>
          <a:xfrm>
            <a:off x="8477015" y="7192276"/>
            <a:ext cx="187552" cy="369332"/>
          </a:xfrm>
          <a:prstGeom prst="rect">
            <a:avLst/>
          </a:prstGeom>
          <a:noFill/>
        </p:spPr>
        <p:txBody>
          <a:bodyPr wrap="none" lIns="0" tIns="0" rIns="0" bIns="0" rtlCol="0" anchor="ctr">
            <a:spAutoFit/>
          </a:bodyPr>
          <a:lstStyle/>
          <a:p>
            <a:pPr algn="r"/>
            <a:r>
              <a:rPr lang="en-US" altLang="zh-CN" sz="2400" dirty="0">
                <a:solidFill>
                  <a:schemeClr val="bg1"/>
                </a:solidFill>
                <a:latin typeface="Times New Roman" panose="02020603050405020304" pitchFamily="18" charset="0"/>
                <a:cs typeface="Times New Roman" panose="02020603050405020304" pitchFamily="18" charset="0"/>
              </a:rPr>
              <a:t>L</a:t>
            </a:r>
            <a:endParaRPr lang="en-US" sz="2400" dirty="0">
              <a:solidFill>
                <a:schemeClr val="bg1"/>
              </a:solidFill>
              <a:latin typeface="Times New Roman" panose="02020603050405020304" pitchFamily="18" charset="0"/>
              <a:cs typeface="Times New Roman" panose="02020603050405020304" pitchFamily="18" charset="0"/>
            </a:endParaRPr>
          </a:p>
        </p:txBody>
      </p:sp>
      <p:grpSp>
        <p:nvGrpSpPr>
          <p:cNvPr id="81" name="Group 80"/>
          <p:cNvGrpSpPr/>
          <p:nvPr/>
        </p:nvGrpSpPr>
        <p:grpSpPr>
          <a:xfrm>
            <a:off x="10031466" y="3688082"/>
            <a:ext cx="606216" cy="606216"/>
            <a:chOff x="10344151" y="5619750"/>
            <a:chExt cx="571499" cy="571501"/>
          </a:xfrm>
          <a:solidFill>
            <a:schemeClr val="bg1"/>
          </a:solidFill>
        </p:grpSpPr>
        <p:sp>
          <p:nvSpPr>
            <p:cNvPr id="82" name="Freeform 14"/>
            <p:cNvSpPr>
              <a:spLocks/>
            </p:cNvSpPr>
            <p:nvPr/>
          </p:nvSpPr>
          <p:spPr bwMode="auto">
            <a:xfrm>
              <a:off x="10625138" y="5886450"/>
              <a:ext cx="23812" cy="23813"/>
            </a:xfrm>
            <a:custGeom>
              <a:avLst/>
              <a:gdLst>
                <a:gd name="T0" fmla="*/ 73 w 88"/>
                <a:gd name="T1" fmla="*/ 73 h 88"/>
                <a:gd name="T2" fmla="*/ 73 w 88"/>
                <a:gd name="T3" fmla="*/ 16 h 88"/>
                <a:gd name="T4" fmla="*/ 16 w 88"/>
                <a:gd name="T5" fmla="*/ 16 h 88"/>
                <a:gd name="T6" fmla="*/ 16 w 88"/>
                <a:gd name="T7" fmla="*/ 73 h 88"/>
                <a:gd name="T8" fmla="*/ 73 w 88"/>
                <a:gd name="T9" fmla="*/ 73 h 88"/>
              </a:gdLst>
              <a:ahLst/>
              <a:cxnLst>
                <a:cxn ang="0">
                  <a:pos x="T0" y="T1"/>
                </a:cxn>
                <a:cxn ang="0">
                  <a:pos x="T2" y="T3"/>
                </a:cxn>
                <a:cxn ang="0">
                  <a:pos x="T4" y="T5"/>
                </a:cxn>
                <a:cxn ang="0">
                  <a:pos x="T6" y="T7"/>
                </a:cxn>
                <a:cxn ang="0">
                  <a:pos x="T8" y="T9"/>
                </a:cxn>
              </a:cxnLst>
              <a:rect l="0" t="0" r="r" b="b"/>
              <a:pathLst>
                <a:path w="88" h="88">
                  <a:moveTo>
                    <a:pt x="73" y="73"/>
                  </a:moveTo>
                  <a:cubicBezTo>
                    <a:pt x="88" y="57"/>
                    <a:pt x="88" y="32"/>
                    <a:pt x="73" y="16"/>
                  </a:cubicBezTo>
                  <a:cubicBezTo>
                    <a:pt x="57" y="0"/>
                    <a:pt x="32" y="0"/>
                    <a:pt x="16" y="16"/>
                  </a:cubicBezTo>
                  <a:cubicBezTo>
                    <a:pt x="0" y="32"/>
                    <a:pt x="0" y="57"/>
                    <a:pt x="16" y="73"/>
                  </a:cubicBezTo>
                  <a:cubicBezTo>
                    <a:pt x="32" y="88"/>
                    <a:pt x="57" y="88"/>
                    <a:pt x="73" y="7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83" name="Freeform 15"/>
            <p:cNvSpPr>
              <a:spLocks noEditPoints="1"/>
            </p:cNvSpPr>
            <p:nvPr/>
          </p:nvSpPr>
          <p:spPr bwMode="auto">
            <a:xfrm>
              <a:off x="10685463" y="5727700"/>
              <a:ext cx="122237" cy="122238"/>
            </a:xfrm>
            <a:custGeom>
              <a:avLst/>
              <a:gdLst>
                <a:gd name="T0" fmla="*/ 361 w 439"/>
                <a:gd name="T1" fmla="*/ 361 h 439"/>
                <a:gd name="T2" fmla="*/ 361 w 439"/>
                <a:gd name="T3" fmla="*/ 78 h 439"/>
                <a:gd name="T4" fmla="*/ 78 w 439"/>
                <a:gd name="T5" fmla="*/ 78 h 439"/>
                <a:gd name="T6" fmla="*/ 78 w 439"/>
                <a:gd name="T7" fmla="*/ 361 h 439"/>
                <a:gd name="T8" fmla="*/ 361 w 439"/>
                <a:gd name="T9" fmla="*/ 361 h 439"/>
                <a:gd name="T10" fmla="*/ 134 w 439"/>
                <a:gd name="T11" fmla="*/ 134 h 439"/>
                <a:gd name="T12" fmla="*/ 304 w 439"/>
                <a:gd name="T13" fmla="*/ 134 h 439"/>
                <a:gd name="T14" fmla="*/ 304 w 439"/>
                <a:gd name="T15" fmla="*/ 304 h 439"/>
                <a:gd name="T16" fmla="*/ 134 w 439"/>
                <a:gd name="T17" fmla="*/ 304 h 439"/>
                <a:gd name="T18" fmla="*/ 134 w 439"/>
                <a:gd name="T19" fmla="*/ 134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9" h="439">
                  <a:moveTo>
                    <a:pt x="361" y="361"/>
                  </a:moveTo>
                  <a:cubicBezTo>
                    <a:pt x="439" y="283"/>
                    <a:pt x="439" y="156"/>
                    <a:pt x="361" y="78"/>
                  </a:cubicBezTo>
                  <a:cubicBezTo>
                    <a:pt x="283" y="0"/>
                    <a:pt x="156" y="0"/>
                    <a:pt x="78" y="78"/>
                  </a:cubicBezTo>
                  <a:cubicBezTo>
                    <a:pt x="0" y="156"/>
                    <a:pt x="0" y="283"/>
                    <a:pt x="78" y="361"/>
                  </a:cubicBezTo>
                  <a:cubicBezTo>
                    <a:pt x="156" y="439"/>
                    <a:pt x="283" y="439"/>
                    <a:pt x="361" y="361"/>
                  </a:cubicBezTo>
                  <a:moveTo>
                    <a:pt x="134" y="134"/>
                  </a:moveTo>
                  <a:cubicBezTo>
                    <a:pt x="181" y="88"/>
                    <a:pt x="257" y="88"/>
                    <a:pt x="304" y="134"/>
                  </a:cubicBezTo>
                  <a:cubicBezTo>
                    <a:pt x="351" y="181"/>
                    <a:pt x="351" y="257"/>
                    <a:pt x="304" y="304"/>
                  </a:cubicBezTo>
                  <a:cubicBezTo>
                    <a:pt x="257" y="351"/>
                    <a:pt x="181" y="351"/>
                    <a:pt x="134" y="304"/>
                  </a:cubicBezTo>
                  <a:cubicBezTo>
                    <a:pt x="88" y="257"/>
                    <a:pt x="88" y="181"/>
                    <a:pt x="134" y="13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84" name="Freeform 16"/>
            <p:cNvSpPr>
              <a:spLocks noEditPoints="1"/>
            </p:cNvSpPr>
            <p:nvPr/>
          </p:nvSpPr>
          <p:spPr bwMode="auto">
            <a:xfrm>
              <a:off x="10452100" y="5619750"/>
              <a:ext cx="463550" cy="463550"/>
            </a:xfrm>
            <a:custGeom>
              <a:avLst/>
              <a:gdLst>
                <a:gd name="T0" fmla="*/ 41 w 1665"/>
                <a:gd name="T1" fmla="*/ 986 h 1664"/>
                <a:gd name="T2" fmla="*/ 281 w 1665"/>
                <a:gd name="T3" fmla="*/ 903 h 1664"/>
                <a:gd name="T4" fmla="*/ 229 w 1665"/>
                <a:gd name="T5" fmla="*/ 1111 h 1664"/>
                <a:gd name="T6" fmla="*/ 126 w 1665"/>
                <a:gd name="T7" fmla="*/ 1257 h 1664"/>
                <a:gd name="T8" fmla="*/ 13 w 1665"/>
                <a:gd name="T9" fmla="*/ 1653 h 1664"/>
                <a:gd name="T10" fmla="*/ 44 w 1665"/>
                <a:gd name="T11" fmla="*/ 1664 h 1664"/>
                <a:gd name="T12" fmla="*/ 485 w 1665"/>
                <a:gd name="T13" fmla="*/ 1432 h 1664"/>
                <a:gd name="T14" fmla="*/ 749 w 1665"/>
                <a:gd name="T15" fmla="*/ 1370 h 1664"/>
                <a:gd name="T16" fmla="*/ 692 w 1665"/>
                <a:gd name="T17" fmla="*/ 1596 h 1664"/>
                <a:gd name="T18" fmla="*/ 720 w 1665"/>
                <a:gd name="T19" fmla="*/ 1664 h 1664"/>
                <a:gd name="T20" fmla="*/ 1164 w 1665"/>
                <a:gd name="T21" fmla="*/ 1116 h 1664"/>
                <a:gd name="T22" fmla="*/ 1566 w 1665"/>
                <a:gd name="T23" fmla="*/ 522 h 1664"/>
                <a:gd name="T24" fmla="*/ 1653 w 1665"/>
                <a:gd name="T25" fmla="*/ 12 h 1664"/>
                <a:gd name="T26" fmla="*/ 1143 w 1665"/>
                <a:gd name="T27" fmla="*/ 100 h 1664"/>
                <a:gd name="T28" fmla="*/ 549 w 1665"/>
                <a:gd name="T29" fmla="*/ 502 h 1664"/>
                <a:gd name="T30" fmla="*/ 1 w 1665"/>
                <a:gd name="T31" fmla="*/ 946 h 1664"/>
                <a:gd name="T32" fmla="*/ 352 w 1665"/>
                <a:gd name="T33" fmla="*/ 1483 h 1664"/>
                <a:gd name="T34" fmla="*/ 182 w 1665"/>
                <a:gd name="T35" fmla="*/ 1313 h 1664"/>
                <a:gd name="T36" fmla="*/ 420 w 1665"/>
                <a:gd name="T37" fmla="*/ 1381 h 1664"/>
                <a:gd name="T38" fmla="*/ 535 w 1665"/>
                <a:gd name="T39" fmla="*/ 1359 h 1664"/>
                <a:gd name="T40" fmla="*/ 318 w 1665"/>
                <a:gd name="T41" fmla="*/ 1166 h 1664"/>
                <a:gd name="T42" fmla="*/ 357 w 1665"/>
                <a:gd name="T43" fmla="*/ 978 h 1664"/>
                <a:gd name="T44" fmla="*/ 535 w 1665"/>
                <a:gd name="T45" fmla="*/ 1359 h 1664"/>
                <a:gd name="T46" fmla="*/ 806 w 1665"/>
                <a:gd name="T47" fmla="*/ 1575 h 1664"/>
                <a:gd name="T48" fmla="*/ 827 w 1665"/>
                <a:gd name="T49" fmla="*/ 1335 h 1664"/>
                <a:gd name="T50" fmla="*/ 1111 w 1665"/>
                <a:gd name="T51" fmla="*/ 1380 h 1664"/>
                <a:gd name="T52" fmla="*/ 1231 w 1665"/>
                <a:gd name="T53" fmla="*/ 155 h 1664"/>
                <a:gd name="T54" fmla="*/ 1510 w 1665"/>
                <a:gd name="T55" fmla="*/ 435 h 1664"/>
                <a:gd name="T56" fmla="*/ 1146 w 1665"/>
                <a:gd name="T57" fmla="*/ 184 h 1664"/>
                <a:gd name="T58" fmla="*/ 1201 w 1665"/>
                <a:gd name="T59" fmla="*/ 974 h 1664"/>
                <a:gd name="T60" fmla="*/ 767 w 1665"/>
                <a:gd name="T61" fmla="*/ 1275 h 1664"/>
                <a:gd name="T62" fmla="*/ 588 w 1665"/>
                <a:gd name="T63" fmla="*/ 580 h 1664"/>
                <a:gd name="T64" fmla="*/ 285 w 1665"/>
                <a:gd name="T65" fmla="*/ 555 h 1664"/>
                <a:gd name="T66" fmla="*/ 330 w 1665"/>
                <a:gd name="T67" fmla="*/ 839 h 1664"/>
                <a:gd name="T68" fmla="*/ 91 w 1665"/>
                <a:gd name="T69" fmla="*/ 860 h 1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665" h="1664">
                  <a:moveTo>
                    <a:pt x="26" y="983"/>
                  </a:moveTo>
                  <a:cubicBezTo>
                    <a:pt x="31" y="985"/>
                    <a:pt x="36" y="986"/>
                    <a:pt x="41" y="986"/>
                  </a:cubicBezTo>
                  <a:cubicBezTo>
                    <a:pt x="51" y="986"/>
                    <a:pt x="62" y="982"/>
                    <a:pt x="69" y="974"/>
                  </a:cubicBezTo>
                  <a:cubicBezTo>
                    <a:pt x="150" y="894"/>
                    <a:pt x="249" y="899"/>
                    <a:pt x="281" y="903"/>
                  </a:cubicBezTo>
                  <a:cubicBezTo>
                    <a:pt x="295" y="917"/>
                    <a:pt x="295" y="917"/>
                    <a:pt x="295" y="917"/>
                  </a:cubicBezTo>
                  <a:cubicBezTo>
                    <a:pt x="268" y="982"/>
                    <a:pt x="245" y="1048"/>
                    <a:pt x="229" y="1111"/>
                  </a:cubicBezTo>
                  <a:cubicBezTo>
                    <a:pt x="223" y="1134"/>
                    <a:pt x="225" y="1158"/>
                    <a:pt x="234" y="1181"/>
                  </a:cubicBezTo>
                  <a:cubicBezTo>
                    <a:pt x="195" y="1198"/>
                    <a:pt x="158" y="1224"/>
                    <a:pt x="126" y="1257"/>
                  </a:cubicBezTo>
                  <a:cubicBezTo>
                    <a:pt x="23" y="1360"/>
                    <a:pt x="2" y="1611"/>
                    <a:pt x="1" y="1621"/>
                  </a:cubicBezTo>
                  <a:cubicBezTo>
                    <a:pt x="0" y="1633"/>
                    <a:pt x="5" y="1644"/>
                    <a:pt x="13" y="1653"/>
                  </a:cubicBezTo>
                  <a:cubicBezTo>
                    <a:pt x="20" y="1660"/>
                    <a:pt x="31" y="1664"/>
                    <a:pt x="41" y="1664"/>
                  </a:cubicBezTo>
                  <a:cubicBezTo>
                    <a:pt x="42" y="1664"/>
                    <a:pt x="43" y="1664"/>
                    <a:pt x="44" y="1664"/>
                  </a:cubicBezTo>
                  <a:cubicBezTo>
                    <a:pt x="55" y="1664"/>
                    <a:pt x="306" y="1643"/>
                    <a:pt x="409" y="1540"/>
                  </a:cubicBezTo>
                  <a:cubicBezTo>
                    <a:pt x="441" y="1507"/>
                    <a:pt x="467" y="1470"/>
                    <a:pt x="485" y="1432"/>
                  </a:cubicBezTo>
                  <a:cubicBezTo>
                    <a:pt x="508" y="1441"/>
                    <a:pt x="533" y="1442"/>
                    <a:pt x="554" y="1436"/>
                  </a:cubicBezTo>
                  <a:cubicBezTo>
                    <a:pt x="618" y="1420"/>
                    <a:pt x="683" y="1398"/>
                    <a:pt x="749" y="1370"/>
                  </a:cubicBezTo>
                  <a:cubicBezTo>
                    <a:pt x="763" y="1384"/>
                    <a:pt x="763" y="1384"/>
                    <a:pt x="763" y="1384"/>
                  </a:cubicBezTo>
                  <a:cubicBezTo>
                    <a:pt x="767" y="1417"/>
                    <a:pt x="772" y="1516"/>
                    <a:pt x="692" y="1596"/>
                  </a:cubicBezTo>
                  <a:cubicBezTo>
                    <a:pt x="680" y="1608"/>
                    <a:pt x="677" y="1625"/>
                    <a:pt x="683" y="1640"/>
                  </a:cubicBezTo>
                  <a:cubicBezTo>
                    <a:pt x="689" y="1655"/>
                    <a:pt x="704" y="1664"/>
                    <a:pt x="720" y="1664"/>
                  </a:cubicBezTo>
                  <a:cubicBezTo>
                    <a:pt x="878" y="1664"/>
                    <a:pt x="1100" y="1570"/>
                    <a:pt x="1181" y="1418"/>
                  </a:cubicBezTo>
                  <a:cubicBezTo>
                    <a:pt x="1216" y="1352"/>
                    <a:pt x="1241" y="1247"/>
                    <a:pt x="1164" y="1116"/>
                  </a:cubicBezTo>
                  <a:cubicBezTo>
                    <a:pt x="1196" y="1089"/>
                    <a:pt x="1228" y="1060"/>
                    <a:pt x="1257" y="1031"/>
                  </a:cubicBezTo>
                  <a:cubicBezTo>
                    <a:pt x="1389" y="898"/>
                    <a:pt x="1493" y="727"/>
                    <a:pt x="1566" y="522"/>
                  </a:cubicBezTo>
                  <a:cubicBezTo>
                    <a:pt x="1656" y="266"/>
                    <a:pt x="1665" y="51"/>
                    <a:pt x="1665" y="42"/>
                  </a:cubicBezTo>
                  <a:cubicBezTo>
                    <a:pt x="1665" y="31"/>
                    <a:pt x="1661" y="20"/>
                    <a:pt x="1653" y="12"/>
                  </a:cubicBezTo>
                  <a:cubicBezTo>
                    <a:pt x="1645" y="4"/>
                    <a:pt x="1635" y="0"/>
                    <a:pt x="1624" y="1"/>
                  </a:cubicBezTo>
                  <a:cubicBezTo>
                    <a:pt x="1615" y="1"/>
                    <a:pt x="1399" y="10"/>
                    <a:pt x="1143" y="100"/>
                  </a:cubicBezTo>
                  <a:cubicBezTo>
                    <a:pt x="938" y="172"/>
                    <a:pt x="767" y="276"/>
                    <a:pt x="635" y="408"/>
                  </a:cubicBezTo>
                  <a:cubicBezTo>
                    <a:pt x="605" y="438"/>
                    <a:pt x="577" y="469"/>
                    <a:pt x="549" y="502"/>
                  </a:cubicBezTo>
                  <a:cubicBezTo>
                    <a:pt x="418" y="425"/>
                    <a:pt x="314" y="449"/>
                    <a:pt x="248" y="484"/>
                  </a:cubicBezTo>
                  <a:cubicBezTo>
                    <a:pt x="95" y="566"/>
                    <a:pt x="1" y="787"/>
                    <a:pt x="1" y="946"/>
                  </a:cubicBezTo>
                  <a:cubicBezTo>
                    <a:pt x="1" y="962"/>
                    <a:pt x="11" y="976"/>
                    <a:pt x="26" y="983"/>
                  </a:cubicBezTo>
                  <a:moveTo>
                    <a:pt x="352" y="1483"/>
                  </a:moveTo>
                  <a:cubicBezTo>
                    <a:pt x="297" y="1538"/>
                    <a:pt x="168" y="1567"/>
                    <a:pt x="87" y="1579"/>
                  </a:cubicBezTo>
                  <a:cubicBezTo>
                    <a:pt x="98" y="1497"/>
                    <a:pt x="127" y="1368"/>
                    <a:pt x="182" y="1313"/>
                  </a:cubicBezTo>
                  <a:cubicBezTo>
                    <a:pt x="213" y="1283"/>
                    <a:pt x="249" y="1259"/>
                    <a:pt x="285" y="1246"/>
                  </a:cubicBezTo>
                  <a:cubicBezTo>
                    <a:pt x="420" y="1381"/>
                    <a:pt x="420" y="1381"/>
                    <a:pt x="420" y="1381"/>
                  </a:cubicBezTo>
                  <a:cubicBezTo>
                    <a:pt x="406" y="1417"/>
                    <a:pt x="383" y="1452"/>
                    <a:pt x="352" y="1483"/>
                  </a:cubicBezTo>
                  <a:moveTo>
                    <a:pt x="535" y="1359"/>
                  </a:moveTo>
                  <a:cubicBezTo>
                    <a:pt x="523" y="1362"/>
                    <a:pt x="510" y="1358"/>
                    <a:pt x="500" y="1348"/>
                  </a:cubicBezTo>
                  <a:cubicBezTo>
                    <a:pt x="305" y="1153"/>
                    <a:pt x="555" y="1403"/>
                    <a:pt x="318" y="1166"/>
                  </a:cubicBezTo>
                  <a:cubicBezTo>
                    <a:pt x="308" y="1156"/>
                    <a:pt x="304" y="1143"/>
                    <a:pt x="307" y="1131"/>
                  </a:cubicBezTo>
                  <a:cubicBezTo>
                    <a:pt x="319" y="1081"/>
                    <a:pt x="336" y="1030"/>
                    <a:pt x="357" y="978"/>
                  </a:cubicBezTo>
                  <a:cubicBezTo>
                    <a:pt x="687" y="1309"/>
                    <a:pt x="687" y="1309"/>
                    <a:pt x="687" y="1309"/>
                  </a:cubicBezTo>
                  <a:cubicBezTo>
                    <a:pt x="636" y="1329"/>
                    <a:pt x="584" y="1346"/>
                    <a:pt x="535" y="1359"/>
                  </a:cubicBezTo>
                  <a:moveTo>
                    <a:pt x="1111" y="1380"/>
                  </a:moveTo>
                  <a:cubicBezTo>
                    <a:pt x="1058" y="1478"/>
                    <a:pt x="926" y="1550"/>
                    <a:pt x="806" y="1575"/>
                  </a:cubicBezTo>
                  <a:cubicBezTo>
                    <a:pt x="844" y="1503"/>
                    <a:pt x="853" y="1411"/>
                    <a:pt x="839" y="1355"/>
                  </a:cubicBezTo>
                  <a:cubicBezTo>
                    <a:pt x="835" y="1342"/>
                    <a:pt x="827" y="1336"/>
                    <a:pt x="827" y="1335"/>
                  </a:cubicBezTo>
                  <a:cubicBezTo>
                    <a:pt x="924" y="1288"/>
                    <a:pt x="1015" y="1232"/>
                    <a:pt x="1101" y="1167"/>
                  </a:cubicBezTo>
                  <a:cubicBezTo>
                    <a:pt x="1142" y="1243"/>
                    <a:pt x="1146" y="1315"/>
                    <a:pt x="1111" y="1380"/>
                  </a:cubicBezTo>
                  <a:moveTo>
                    <a:pt x="1510" y="435"/>
                  </a:moveTo>
                  <a:cubicBezTo>
                    <a:pt x="1231" y="155"/>
                    <a:pt x="1231" y="155"/>
                    <a:pt x="1231" y="155"/>
                  </a:cubicBezTo>
                  <a:cubicBezTo>
                    <a:pt x="1383" y="108"/>
                    <a:pt x="1515" y="90"/>
                    <a:pt x="1582" y="84"/>
                  </a:cubicBezTo>
                  <a:cubicBezTo>
                    <a:pt x="1575" y="150"/>
                    <a:pt x="1558" y="283"/>
                    <a:pt x="1510" y="435"/>
                  </a:cubicBezTo>
                  <a:moveTo>
                    <a:pt x="692" y="465"/>
                  </a:moveTo>
                  <a:cubicBezTo>
                    <a:pt x="810" y="346"/>
                    <a:pt x="963" y="252"/>
                    <a:pt x="1146" y="184"/>
                  </a:cubicBezTo>
                  <a:cubicBezTo>
                    <a:pt x="1481" y="519"/>
                    <a:pt x="1481" y="519"/>
                    <a:pt x="1481" y="519"/>
                  </a:cubicBezTo>
                  <a:cubicBezTo>
                    <a:pt x="1414" y="703"/>
                    <a:pt x="1319" y="855"/>
                    <a:pt x="1201" y="974"/>
                  </a:cubicBezTo>
                  <a:cubicBezTo>
                    <a:pt x="1165" y="1010"/>
                    <a:pt x="1126" y="1045"/>
                    <a:pt x="1085" y="1077"/>
                  </a:cubicBezTo>
                  <a:cubicBezTo>
                    <a:pt x="988" y="1156"/>
                    <a:pt x="881" y="1222"/>
                    <a:pt x="767" y="1275"/>
                  </a:cubicBezTo>
                  <a:cubicBezTo>
                    <a:pt x="390" y="899"/>
                    <a:pt x="390" y="899"/>
                    <a:pt x="390" y="899"/>
                  </a:cubicBezTo>
                  <a:cubicBezTo>
                    <a:pt x="443" y="785"/>
                    <a:pt x="510" y="678"/>
                    <a:pt x="588" y="580"/>
                  </a:cubicBezTo>
                  <a:cubicBezTo>
                    <a:pt x="621" y="540"/>
                    <a:pt x="656" y="501"/>
                    <a:pt x="692" y="465"/>
                  </a:cubicBezTo>
                  <a:moveTo>
                    <a:pt x="285" y="555"/>
                  </a:moveTo>
                  <a:cubicBezTo>
                    <a:pt x="351" y="520"/>
                    <a:pt x="422" y="523"/>
                    <a:pt x="498" y="565"/>
                  </a:cubicBezTo>
                  <a:cubicBezTo>
                    <a:pt x="434" y="650"/>
                    <a:pt x="377" y="742"/>
                    <a:pt x="330" y="839"/>
                  </a:cubicBezTo>
                  <a:cubicBezTo>
                    <a:pt x="330" y="839"/>
                    <a:pt x="323" y="830"/>
                    <a:pt x="309" y="827"/>
                  </a:cubicBezTo>
                  <a:cubicBezTo>
                    <a:pt x="304" y="825"/>
                    <a:pt x="198" y="803"/>
                    <a:pt x="91" y="860"/>
                  </a:cubicBezTo>
                  <a:cubicBezTo>
                    <a:pt x="115" y="739"/>
                    <a:pt x="188" y="607"/>
                    <a:pt x="285" y="55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85" name="Freeform 17"/>
            <p:cNvSpPr>
              <a:spLocks/>
            </p:cNvSpPr>
            <p:nvPr/>
          </p:nvSpPr>
          <p:spPr bwMode="auto">
            <a:xfrm>
              <a:off x="10561638" y="6075363"/>
              <a:ext cx="55562" cy="55563"/>
            </a:xfrm>
            <a:custGeom>
              <a:avLst/>
              <a:gdLst>
                <a:gd name="T0" fmla="*/ 72 w 201"/>
                <a:gd name="T1" fmla="*/ 185 h 201"/>
                <a:gd name="T2" fmla="*/ 185 w 201"/>
                <a:gd name="T3" fmla="*/ 72 h 201"/>
                <a:gd name="T4" fmla="*/ 185 w 201"/>
                <a:gd name="T5" fmla="*/ 16 h 201"/>
                <a:gd name="T6" fmla="*/ 129 w 201"/>
                <a:gd name="T7" fmla="*/ 16 h 201"/>
                <a:gd name="T8" fmla="*/ 16 w 201"/>
                <a:gd name="T9" fmla="*/ 129 h 201"/>
                <a:gd name="T10" fmla="*/ 16 w 201"/>
                <a:gd name="T11" fmla="*/ 185 h 201"/>
                <a:gd name="T12" fmla="*/ 72 w 201"/>
                <a:gd name="T13" fmla="*/ 185 h 201"/>
              </a:gdLst>
              <a:ahLst/>
              <a:cxnLst>
                <a:cxn ang="0">
                  <a:pos x="T0" y="T1"/>
                </a:cxn>
                <a:cxn ang="0">
                  <a:pos x="T2" y="T3"/>
                </a:cxn>
                <a:cxn ang="0">
                  <a:pos x="T4" y="T5"/>
                </a:cxn>
                <a:cxn ang="0">
                  <a:pos x="T6" y="T7"/>
                </a:cxn>
                <a:cxn ang="0">
                  <a:pos x="T8" y="T9"/>
                </a:cxn>
                <a:cxn ang="0">
                  <a:pos x="T10" y="T11"/>
                </a:cxn>
                <a:cxn ang="0">
                  <a:pos x="T12" y="T13"/>
                </a:cxn>
              </a:cxnLst>
              <a:rect l="0" t="0" r="r" b="b"/>
              <a:pathLst>
                <a:path w="201" h="201">
                  <a:moveTo>
                    <a:pt x="72" y="185"/>
                  </a:moveTo>
                  <a:cubicBezTo>
                    <a:pt x="185" y="72"/>
                    <a:pt x="185" y="72"/>
                    <a:pt x="185" y="72"/>
                  </a:cubicBezTo>
                  <a:cubicBezTo>
                    <a:pt x="201" y="57"/>
                    <a:pt x="201" y="31"/>
                    <a:pt x="185" y="16"/>
                  </a:cubicBezTo>
                  <a:cubicBezTo>
                    <a:pt x="170" y="0"/>
                    <a:pt x="145" y="0"/>
                    <a:pt x="129" y="16"/>
                  </a:cubicBezTo>
                  <a:cubicBezTo>
                    <a:pt x="16" y="129"/>
                    <a:pt x="16" y="129"/>
                    <a:pt x="16" y="129"/>
                  </a:cubicBezTo>
                  <a:cubicBezTo>
                    <a:pt x="0" y="145"/>
                    <a:pt x="0" y="170"/>
                    <a:pt x="16" y="185"/>
                  </a:cubicBezTo>
                  <a:cubicBezTo>
                    <a:pt x="31" y="201"/>
                    <a:pt x="57" y="201"/>
                    <a:pt x="72" y="18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86" name="Freeform 18"/>
            <p:cNvSpPr>
              <a:spLocks/>
            </p:cNvSpPr>
            <p:nvPr/>
          </p:nvSpPr>
          <p:spPr bwMode="auto">
            <a:xfrm>
              <a:off x="10404475" y="5918200"/>
              <a:ext cx="55562" cy="55563"/>
            </a:xfrm>
            <a:custGeom>
              <a:avLst/>
              <a:gdLst>
                <a:gd name="T0" fmla="*/ 73 w 201"/>
                <a:gd name="T1" fmla="*/ 186 h 201"/>
                <a:gd name="T2" fmla="*/ 186 w 201"/>
                <a:gd name="T3" fmla="*/ 73 h 201"/>
                <a:gd name="T4" fmla="*/ 186 w 201"/>
                <a:gd name="T5" fmla="*/ 16 h 201"/>
                <a:gd name="T6" fmla="*/ 129 w 201"/>
                <a:gd name="T7" fmla="*/ 16 h 201"/>
                <a:gd name="T8" fmla="*/ 16 w 201"/>
                <a:gd name="T9" fmla="*/ 129 h 201"/>
                <a:gd name="T10" fmla="*/ 16 w 201"/>
                <a:gd name="T11" fmla="*/ 186 h 201"/>
                <a:gd name="T12" fmla="*/ 73 w 201"/>
                <a:gd name="T13" fmla="*/ 186 h 201"/>
              </a:gdLst>
              <a:ahLst/>
              <a:cxnLst>
                <a:cxn ang="0">
                  <a:pos x="T0" y="T1"/>
                </a:cxn>
                <a:cxn ang="0">
                  <a:pos x="T2" y="T3"/>
                </a:cxn>
                <a:cxn ang="0">
                  <a:pos x="T4" y="T5"/>
                </a:cxn>
                <a:cxn ang="0">
                  <a:pos x="T6" y="T7"/>
                </a:cxn>
                <a:cxn ang="0">
                  <a:pos x="T8" y="T9"/>
                </a:cxn>
                <a:cxn ang="0">
                  <a:pos x="T10" y="T11"/>
                </a:cxn>
                <a:cxn ang="0">
                  <a:pos x="T12" y="T13"/>
                </a:cxn>
              </a:cxnLst>
              <a:rect l="0" t="0" r="r" b="b"/>
              <a:pathLst>
                <a:path w="201" h="201">
                  <a:moveTo>
                    <a:pt x="73" y="186"/>
                  </a:moveTo>
                  <a:cubicBezTo>
                    <a:pt x="186" y="73"/>
                    <a:pt x="186" y="73"/>
                    <a:pt x="186" y="73"/>
                  </a:cubicBezTo>
                  <a:cubicBezTo>
                    <a:pt x="201" y="57"/>
                    <a:pt x="201" y="32"/>
                    <a:pt x="186" y="16"/>
                  </a:cubicBezTo>
                  <a:cubicBezTo>
                    <a:pt x="170" y="0"/>
                    <a:pt x="145" y="0"/>
                    <a:pt x="129" y="16"/>
                  </a:cubicBezTo>
                  <a:cubicBezTo>
                    <a:pt x="16" y="129"/>
                    <a:pt x="16" y="129"/>
                    <a:pt x="16" y="129"/>
                  </a:cubicBezTo>
                  <a:cubicBezTo>
                    <a:pt x="0" y="145"/>
                    <a:pt x="0" y="170"/>
                    <a:pt x="16" y="186"/>
                  </a:cubicBezTo>
                  <a:cubicBezTo>
                    <a:pt x="32" y="201"/>
                    <a:pt x="57" y="201"/>
                    <a:pt x="73" y="18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87" name="Freeform 19"/>
            <p:cNvSpPr>
              <a:spLocks/>
            </p:cNvSpPr>
            <p:nvPr/>
          </p:nvSpPr>
          <p:spPr bwMode="auto">
            <a:xfrm>
              <a:off x="10439400" y="6091238"/>
              <a:ext cx="100012" cy="100013"/>
            </a:xfrm>
            <a:custGeom>
              <a:avLst/>
              <a:gdLst>
                <a:gd name="T0" fmla="*/ 287 w 359"/>
                <a:gd name="T1" fmla="*/ 15 h 358"/>
                <a:gd name="T2" fmla="*/ 16 w 359"/>
                <a:gd name="T3" fmla="*/ 286 h 358"/>
                <a:gd name="T4" fmla="*/ 16 w 359"/>
                <a:gd name="T5" fmla="*/ 343 h 358"/>
                <a:gd name="T6" fmla="*/ 73 w 359"/>
                <a:gd name="T7" fmla="*/ 343 h 358"/>
                <a:gd name="T8" fmla="*/ 344 w 359"/>
                <a:gd name="T9" fmla="*/ 72 h 358"/>
                <a:gd name="T10" fmla="*/ 344 w 359"/>
                <a:gd name="T11" fmla="*/ 15 h 358"/>
                <a:gd name="T12" fmla="*/ 287 w 359"/>
                <a:gd name="T13" fmla="*/ 15 h 358"/>
              </a:gdLst>
              <a:ahLst/>
              <a:cxnLst>
                <a:cxn ang="0">
                  <a:pos x="T0" y="T1"/>
                </a:cxn>
                <a:cxn ang="0">
                  <a:pos x="T2" y="T3"/>
                </a:cxn>
                <a:cxn ang="0">
                  <a:pos x="T4" y="T5"/>
                </a:cxn>
                <a:cxn ang="0">
                  <a:pos x="T6" y="T7"/>
                </a:cxn>
                <a:cxn ang="0">
                  <a:pos x="T8" y="T9"/>
                </a:cxn>
                <a:cxn ang="0">
                  <a:pos x="T10" y="T11"/>
                </a:cxn>
                <a:cxn ang="0">
                  <a:pos x="T12" y="T13"/>
                </a:cxn>
              </a:cxnLst>
              <a:rect l="0" t="0" r="r" b="b"/>
              <a:pathLst>
                <a:path w="359" h="358">
                  <a:moveTo>
                    <a:pt x="287" y="15"/>
                  </a:moveTo>
                  <a:cubicBezTo>
                    <a:pt x="16" y="286"/>
                    <a:pt x="16" y="286"/>
                    <a:pt x="16" y="286"/>
                  </a:cubicBezTo>
                  <a:cubicBezTo>
                    <a:pt x="0" y="302"/>
                    <a:pt x="0" y="327"/>
                    <a:pt x="16" y="343"/>
                  </a:cubicBezTo>
                  <a:cubicBezTo>
                    <a:pt x="32" y="358"/>
                    <a:pt x="57" y="358"/>
                    <a:pt x="73" y="343"/>
                  </a:cubicBezTo>
                  <a:cubicBezTo>
                    <a:pt x="344" y="72"/>
                    <a:pt x="344" y="72"/>
                    <a:pt x="344" y="72"/>
                  </a:cubicBezTo>
                  <a:cubicBezTo>
                    <a:pt x="359" y="56"/>
                    <a:pt x="359" y="31"/>
                    <a:pt x="344" y="15"/>
                  </a:cubicBezTo>
                  <a:cubicBezTo>
                    <a:pt x="328" y="0"/>
                    <a:pt x="303" y="0"/>
                    <a:pt x="287" y="1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88" name="Freeform 20"/>
            <p:cNvSpPr>
              <a:spLocks/>
            </p:cNvSpPr>
            <p:nvPr/>
          </p:nvSpPr>
          <p:spPr bwMode="auto">
            <a:xfrm>
              <a:off x="10350500" y="6091238"/>
              <a:ext cx="100012" cy="100013"/>
            </a:xfrm>
            <a:custGeom>
              <a:avLst/>
              <a:gdLst>
                <a:gd name="T0" fmla="*/ 287 w 359"/>
                <a:gd name="T1" fmla="*/ 15 h 358"/>
                <a:gd name="T2" fmla="*/ 16 w 359"/>
                <a:gd name="T3" fmla="*/ 286 h 358"/>
                <a:gd name="T4" fmla="*/ 16 w 359"/>
                <a:gd name="T5" fmla="*/ 343 h 358"/>
                <a:gd name="T6" fmla="*/ 73 w 359"/>
                <a:gd name="T7" fmla="*/ 343 h 358"/>
                <a:gd name="T8" fmla="*/ 344 w 359"/>
                <a:gd name="T9" fmla="*/ 72 h 358"/>
                <a:gd name="T10" fmla="*/ 344 w 359"/>
                <a:gd name="T11" fmla="*/ 15 h 358"/>
                <a:gd name="T12" fmla="*/ 287 w 359"/>
                <a:gd name="T13" fmla="*/ 15 h 358"/>
              </a:gdLst>
              <a:ahLst/>
              <a:cxnLst>
                <a:cxn ang="0">
                  <a:pos x="T0" y="T1"/>
                </a:cxn>
                <a:cxn ang="0">
                  <a:pos x="T2" y="T3"/>
                </a:cxn>
                <a:cxn ang="0">
                  <a:pos x="T4" y="T5"/>
                </a:cxn>
                <a:cxn ang="0">
                  <a:pos x="T6" y="T7"/>
                </a:cxn>
                <a:cxn ang="0">
                  <a:pos x="T8" y="T9"/>
                </a:cxn>
                <a:cxn ang="0">
                  <a:pos x="T10" y="T11"/>
                </a:cxn>
                <a:cxn ang="0">
                  <a:pos x="T12" y="T13"/>
                </a:cxn>
              </a:cxnLst>
              <a:rect l="0" t="0" r="r" b="b"/>
              <a:pathLst>
                <a:path w="359" h="358">
                  <a:moveTo>
                    <a:pt x="287" y="15"/>
                  </a:moveTo>
                  <a:cubicBezTo>
                    <a:pt x="16" y="286"/>
                    <a:pt x="16" y="286"/>
                    <a:pt x="16" y="286"/>
                  </a:cubicBezTo>
                  <a:cubicBezTo>
                    <a:pt x="0" y="302"/>
                    <a:pt x="0" y="327"/>
                    <a:pt x="16" y="343"/>
                  </a:cubicBezTo>
                  <a:cubicBezTo>
                    <a:pt x="32" y="358"/>
                    <a:pt x="57" y="358"/>
                    <a:pt x="73" y="343"/>
                  </a:cubicBezTo>
                  <a:cubicBezTo>
                    <a:pt x="344" y="72"/>
                    <a:pt x="344" y="72"/>
                    <a:pt x="344" y="72"/>
                  </a:cubicBezTo>
                  <a:cubicBezTo>
                    <a:pt x="359" y="56"/>
                    <a:pt x="359" y="31"/>
                    <a:pt x="344" y="15"/>
                  </a:cubicBezTo>
                  <a:cubicBezTo>
                    <a:pt x="328" y="0"/>
                    <a:pt x="303" y="0"/>
                    <a:pt x="287" y="1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89" name="Freeform 21"/>
            <p:cNvSpPr>
              <a:spLocks/>
            </p:cNvSpPr>
            <p:nvPr/>
          </p:nvSpPr>
          <p:spPr bwMode="auto">
            <a:xfrm>
              <a:off x="10344151" y="5995988"/>
              <a:ext cx="100012" cy="100013"/>
            </a:xfrm>
            <a:custGeom>
              <a:avLst/>
              <a:gdLst>
                <a:gd name="T0" fmla="*/ 72 w 359"/>
                <a:gd name="T1" fmla="*/ 343 h 359"/>
                <a:gd name="T2" fmla="*/ 343 w 359"/>
                <a:gd name="T3" fmla="*/ 72 h 359"/>
                <a:gd name="T4" fmla="*/ 343 w 359"/>
                <a:gd name="T5" fmla="*/ 16 h 359"/>
                <a:gd name="T6" fmla="*/ 287 w 359"/>
                <a:gd name="T7" fmla="*/ 16 h 359"/>
                <a:gd name="T8" fmla="*/ 16 w 359"/>
                <a:gd name="T9" fmla="*/ 287 h 359"/>
                <a:gd name="T10" fmla="*/ 16 w 359"/>
                <a:gd name="T11" fmla="*/ 343 h 359"/>
                <a:gd name="T12" fmla="*/ 72 w 359"/>
                <a:gd name="T13" fmla="*/ 343 h 359"/>
              </a:gdLst>
              <a:ahLst/>
              <a:cxnLst>
                <a:cxn ang="0">
                  <a:pos x="T0" y="T1"/>
                </a:cxn>
                <a:cxn ang="0">
                  <a:pos x="T2" y="T3"/>
                </a:cxn>
                <a:cxn ang="0">
                  <a:pos x="T4" y="T5"/>
                </a:cxn>
                <a:cxn ang="0">
                  <a:pos x="T6" y="T7"/>
                </a:cxn>
                <a:cxn ang="0">
                  <a:pos x="T8" y="T9"/>
                </a:cxn>
                <a:cxn ang="0">
                  <a:pos x="T10" y="T11"/>
                </a:cxn>
                <a:cxn ang="0">
                  <a:pos x="T12" y="T13"/>
                </a:cxn>
              </a:cxnLst>
              <a:rect l="0" t="0" r="r" b="b"/>
              <a:pathLst>
                <a:path w="359" h="359">
                  <a:moveTo>
                    <a:pt x="72" y="343"/>
                  </a:moveTo>
                  <a:cubicBezTo>
                    <a:pt x="343" y="72"/>
                    <a:pt x="343" y="72"/>
                    <a:pt x="343" y="72"/>
                  </a:cubicBezTo>
                  <a:cubicBezTo>
                    <a:pt x="359" y="57"/>
                    <a:pt x="359" y="32"/>
                    <a:pt x="343" y="16"/>
                  </a:cubicBezTo>
                  <a:cubicBezTo>
                    <a:pt x="328" y="0"/>
                    <a:pt x="302" y="0"/>
                    <a:pt x="287" y="16"/>
                  </a:cubicBezTo>
                  <a:cubicBezTo>
                    <a:pt x="16" y="287"/>
                    <a:pt x="16" y="287"/>
                    <a:pt x="16" y="287"/>
                  </a:cubicBezTo>
                  <a:cubicBezTo>
                    <a:pt x="0" y="302"/>
                    <a:pt x="0" y="328"/>
                    <a:pt x="16" y="343"/>
                  </a:cubicBezTo>
                  <a:cubicBezTo>
                    <a:pt x="31" y="359"/>
                    <a:pt x="57" y="359"/>
                    <a:pt x="72" y="3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0" name="Freeform 22"/>
            <p:cNvSpPr>
              <a:spLocks/>
            </p:cNvSpPr>
            <p:nvPr/>
          </p:nvSpPr>
          <p:spPr bwMode="auto">
            <a:xfrm>
              <a:off x="10656888" y="5838825"/>
              <a:ext cx="39687" cy="39688"/>
            </a:xfrm>
            <a:custGeom>
              <a:avLst/>
              <a:gdLst>
                <a:gd name="T0" fmla="*/ 72 w 144"/>
                <a:gd name="T1" fmla="*/ 128 h 144"/>
                <a:gd name="T2" fmla="*/ 128 w 144"/>
                <a:gd name="T3" fmla="*/ 72 h 144"/>
                <a:gd name="T4" fmla="*/ 128 w 144"/>
                <a:gd name="T5" fmla="*/ 15 h 144"/>
                <a:gd name="T6" fmla="*/ 72 w 144"/>
                <a:gd name="T7" fmla="*/ 15 h 144"/>
                <a:gd name="T8" fmla="*/ 15 w 144"/>
                <a:gd name="T9" fmla="*/ 72 h 144"/>
                <a:gd name="T10" fmla="*/ 15 w 144"/>
                <a:gd name="T11" fmla="*/ 128 h 144"/>
                <a:gd name="T12" fmla="*/ 72 w 144"/>
                <a:gd name="T13" fmla="*/ 128 h 144"/>
              </a:gdLst>
              <a:ahLst/>
              <a:cxnLst>
                <a:cxn ang="0">
                  <a:pos x="T0" y="T1"/>
                </a:cxn>
                <a:cxn ang="0">
                  <a:pos x="T2" y="T3"/>
                </a:cxn>
                <a:cxn ang="0">
                  <a:pos x="T4" y="T5"/>
                </a:cxn>
                <a:cxn ang="0">
                  <a:pos x="T6" y="T7"/>
                </a:cxn>
                <a:cxn ang="0">
                  <a:pos x="T8" y="T9"/>
                </a:cxn>
                <a:cxn ang="0">
                  <a:pos x="T10" y="T11"/>
                </a:cxn>
                <a:cxn ang="0">
                  <a:pos x="T12" y="T13"/>
                </a:cxn>
              </a:cxnLst>
              <a:rect l="0" t="0" r="r" b="b"/>
              <a:pathLst>
                <a:path w="144" h="144">
                  <a:moveTo>
                    <a:pt x="72" y="128"/>
                  </a:moveTo>
                  <a:cubicBezTo>
                    <a:pt x="128" y="72"/>
                    <a:pt x="128" y="72"/>
                    <a:pt x="128" y="72"/>
                  </a:cubicBezTo>
                  <a:cubicBezTo>
                    <a:pt x="144" y="56"/>
                    <a:pt x="144" y="31"/>
                    <a:pt x="128" y="15"/>
                  </a:cubicBezTo>
                  <a:cubicBezTo>
                    <a:pt x="113" y="0"/>
                    <a:pt x="87" y="0"/>
                    <a:pt x="72" y="15"/>
                  </a:cubicBezTo>
                  <a:cubicBezTo>
                    <a:pt x="15" y="72"/>
                    <a:pt x="15" y="72"/>
                    <a:pt x="15" y="72"/>
                  </a:cubicBezTo>
                  <a:cubicBezTo>
                    <a:pt x="0" y="87"/>
                    <a:pt x="0" y="113"/>
                    <a:pt x="15" y="128"/>
                  </a:cubicBezTo>
                  <a:cubicBezTo>
                    <a:pt x="31" y="144"/>
                    <a:pt x="56" y="144"/>
                    <a:pt x="72"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grpSp>
      <p:grpSp>
        <p:nvGrpSpPr>
          <p:cNvPr id="91" name="Group 90"/>
          <p:cNvGrpSpPr/>
          <p:nvPr/>
        </p:nvGrpSpPr>
        <p:grpSpPr>
          <a:xfrm>
            <a:off x="7666969" y="3689767"/>
            <a:ext cx="592745" cy="602849"/>
            <a:chOff x="9451975" y="5634038"/>
            <a:chExt cx="558800" cy="568325"/>
          </a:xfrm>
          <a:solidFill>
            <a:schemeClr val="bg1"/>
          </a:solidFill>
        </p:grpSpPr>
        <p:sp>
          <p:nvSpPr>
            <p:cNvPr id="92" name="Freeform 26"/>
            <p:cNvSpPr>
              <a:spLocks noEditPoints="1"/>
            </p:cNvSpPr>
            <p:nvPr/>
          </p:nvSpPr>
          <p:spPr bwMode="auto">
            <a:xfrm>
              <a:off x="9956800" y="6148388"/>
              <a:ext cx="53975" cy="53975"/>
            </a:xfrm>
            <a:custGeom>
              <a:avLst/>
              <a:gdLst>
                <a:gd name="T0" fmla="*/ 96 w 192"/>
                <a:gd name="T1" fmla="*/ 128 h 192"/>
                <a:gd name="T2" fmla="*/ 64 w 192"/>
                <a:gd name="T3" fmla="*/ 96 h 192"/>
                <a:gd name="T4" fmla="*/ 96 w 192"/>
                <a:gd name="T5" fmla="*/ 64 h 192"/>
                <a:gd name="T6" fmla="*/ 128 w 192"/>
                <a:gd name="T7" fmla="*/ 96 h 192"/>
                <a:gd name="T8" fmla="*/ 96 w 192"/>
                <a:gd name="T9" fmla="*/ 128 h 192"/>
                <a:gd name="T10" fmla="*/ 96 w 192"/>
                <a:gd name="T11" fmla="*/ 0 h 192"/>
                <a:gd name="T12" fmla="*/ 0 w 192"/>
                <a:gd name="T13" fmla="*/ 96 h 192"/>
                <a:gd name="T14" fmla="*/ 96 w 192"/>
                <a:gd name="T15" fmla="*/ 192 h 192"/>
                <a:gd name="T16" fmla="*/ 192 w 192"/>
                <a:gd name="T17" fmla="*/ 96 h 192"/>
                <a:gd name="T18" fmla="*/ 96 w 192"/>
                <a:gd name="T19"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2" h="192">
                  <a:moveTo>
                    <a:pt x="96" y="128"/>
                  </a:moveTo>
                  <a:cubicBezTo>
                    <a:pt x="78" y="128"/>
                    <a:pt x="64" y="113"/>
                    <a:pt x="64" y="96"/>
                  </a:cubicBezTo>
                  <a:cubicBezTo>
                    <a:pt x="64" y="78"/>
                    <a:pt x="78" y="64"/>
                    <a:pt x="96" y="64"/>
                  </a:cubicBezTo>
                  <a:cubicBezTo>
                    <a:pt x="114" y="64"/>
                    <a:pt x="128" y="78"/>
                    <a:pt x="128" y="96"/>
                  </a:cubicBezTo>
                  <a:cubicBezTo>
                    <a:pt x="128" y="113"/>
                    <a:pt x="114" y="128"/>
                    <a:pt x="96" y="128"/>
                  </a:cubicBezTo>
                  <a:moveTo>
                    <a:pt x="96" y="0"/>
                  </a:moveTo>
                  <a:cubicBezTo>
                    <a:pt x="43" y="0"/>
                    <a:pt x="0" y="43"/>
                    <a:pt x="0" y="96"/>
                  </a:cubicBezTo>
                  <a:cubicBezTo>
                    <a:pt x="0" y="148"/>
                    <a:pt x="43" y="192"/>
                    <a:pt x="96" y="192"/>
                  </a:cubicBezTo>
                  <a:cubicBezTo>
                    <a:pt x="149" y="192"/>
                    <a:pt x="192" y="148"/>
                    <a:pt x="192" y="96"/>
                  </a:cubicBezTo>
                  <a:cubicBezTo>
                    <a:pt x="192" y="43"/>
                    <a:pt x="149" y="0"/>
                    <a:pt x="9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3" name="Freeform 27"/>
            <p:cNvSpPr>
              <a:spLocks noEditPoints="1"/>
            </p:cNvSpPr>
            <p:nvPr/>
          </p:nvSpPr>
          <p:spPr bwMode="auto">
            <a:xfrm>
              <a:off x="9451975" y="5634038"/>
              <a:ext cx="53975" cy="53975"/>
            </a:xfrm>
            <a:custGeom>
              <a:avLst/>
              <a:gdLst>
                <a:gd name="T0" fmla="*/ 64 w 192"/>
                <a:gd name="T1" fmla="*/ 96 h 192"/>
                <a:gd name="T2" fmla="*/ 96 w 192"/>
                <a:gd name="T3" fmla="*/ 64 h 192"/>
                <a:gd name="T4" fmla="*/ 128 w 192"/>
                <a:gd name="T5" fmla="*/ 96 h 192"/>
                <a:gd name="T6" fmla="*/ 96 w 192"/>
                <a:gd name="T7" fmla="*/ 128 h 192"/>
                <a:gd name="T8" fmla="*/ 64 w 192"/>
                <a:gd name="T9" fmla="*/ 96 h 192"/>
                <a:gd name="T10" fmla="*/ 192 w 192"/>
                <a:gd name="T11" fmla="*/ 96 h 192"/>
                <a:gd name="T12" fmla="*/ 96 w 192"/>
                <a:gd name="T13" fmla="*/ 0 h 192"/>
                <a:gd name="T14" fmla="*/ 0 w 192"/>
                <a:gd name="T15" fmla="*/ 96 h 192"/>
                <a:gd name="T16" fmla="*/ 96 w 192"/>
                <a:gd name="T17" fmla="*/ 192 h 192"/>
                <a:gd name="T18" fmla="*/ 192 w 192"/>
                <a:gd name="T19" fmla="*/ 96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2" h="192">
                  <a:moveTo>
                    <a:pt x="64" y="96"/>
                  </a:moveTo>
                  <a:cubicBezTo>
                    <a:pt x="64" y="78"/>
                    <a:pt x="78" y="64"/>
                    <a:pt x="96" y="64"/>
                  </a:cubicBezTo>
                  <a:cubicBezTo>
                    <a:pt x="114" y="64"/>
                    <a:pt x="128" y="78"/>
                    <a:pt x="128" y="96"/>
                  </a:cubicBezTo>
                  <a:cubicBezTo>
                    <a:pt x="128" y="113"/>
                    <a:pt x="114" y="128"/>
                    <a:pt x="96" y="128"/>
                  </a:cubicBezTo>
                  <a:cubicBezTo>
                    <a:pt x="78" y="128"/>
                    <a:pt x="64" y="113"/>
                    <a:pt x="64" y="96"/>
                  </a:cubicBezTo>
                  <a:moveTo>
                    <a:pt x="192" y="96"/>
                  </a:moveTo>
                  <a:cubicBezTo>
                    <a:pt x="192" y="43"/>
                    <a:pt x="149" y="0"/>
                    <a:pt x="96" y="0"/>
                  </a:cubicBezTo>
                  <a:cubicBezTo>
                    <a:pt x="43" y="0"/>
                    <a:pt x="0" y="43"/>
                    <a:pt x="0" y="96"/>
                  </a:cubicBezTo>
                  <a:cubicBezTo>
                    <a:pt x="0" y="148"/>
                    <a:pt x="43" y="192"/>
                    <a:pt x="96" y="192"/>
                  </a:cubicBezTo>
                  <a:cubicBezTo>
                    <a:pt x="149" y="192"/>
                    <a:pt x="192" y="148"/>
                    <a:pt x="192" y="9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4" name="Freeform 28"/>
            <p:cNvSpPr>
              <a:spLocks noEditPoints="1"/>
            </p:cNvSpPr>
            <p:nvPr/>
          </p:nvSpPr>
          <p:spPr bwMode="auto">
            <a:xfrm>
              <a:off x="9496425" y="5643563"/>
              <a:ext cx="469900" cy="558800"/>
            </a:xfrm>
            <a:custGeom>
              <a:avLst/>
              <a:gdLst>
                <a:gd name="T0" fmla="*/ 960 w 1664"/>
                <a:gd name="T1" fmla="*/ 1696 h 1984"/>
                <a:gd name="T2" fmla="*/ 864 w 1664"/>
                <a:gd name="T3" fmla="*/ 1920 h 1984"/>
                <a:gd name="T4" fmla="*/ 864 w 1664"/>
                <a:gd name="T5" fmla="*/ 1344 h 1984"/>
                <a:gd name="T6" fmla="*/ 864 w 1664"/>
                <a:gd name="T7" fmla="*/ 1600 h 1984"/>
                <a:gd name="T8" fmla="*/ 928 w 1664"/>
                <a:gd name="T9" fmla="*/ 1856 h 1984"/>
                <a:gd name="T10" fmla="*/ 224 w 1664"/>
                <a:gd name="T11" fmla="*/ 1664 h 1984"/>
                <a:gd name="T12" fmla="*/ 1088 w 1664"/>
                <a:gd name="T13" fmla="*/ 1184 h 1984"/>
                <a:gd name="T14" fmla="*/ 617 w 1664"/>
                <a:gd name="T15" fmla="*/ 1385 h 1984"/>
                <a:gd name="T16" fmla="*/ 589 w 1664"/>
                <a:gd name="T17" fmla="*/ 1760 h 1984"/>
                <a:gd name="T18" fmla="*/ 160 w 1664"/>
                <a:gd name="T19" fmla="*/ 1248 h 1984"/>
                <a:gd name="T20" fmla="*/ 960 w 1664"/>
                <a:gd name="T21" fmla="*/ 1440 h 1984"/>
                <a:gd name="T22" fmla="*/ 960 w 1664"/>
                <a:gd name="T23" fmla="*/ 1504 h 1984"/>
                <a:gd name="T24" fmla="*/ 960 w 1664"/>
                <a:gd name="T25" fmla="*/ 1376 h 1984"/>
                <a:gd name="T26" fmla="*/ 1312 w 1664"/>
                <a:gd name="T27" fmla="*/ 800 h 1984"/>
                <a:gd name="T28" fmla="*/ 564 w 1664"/>
                <a:gd name="T29" fmla="*/ 1214 h 1984"/>
                <a:gd name="T30" fmla="*/ 1182 w 1664"/>
                <a:gd name="T31" fmla="*/ 1200 h 1984"/>
                <a:gd name="T32" fmla="*/ 1120 w 1664"/>
                <a:gd name="T33" fmla="*/ 845 h 1984"/>
                <a:gd name="T34" fmla="*/ 928 w 1664"/>
                <a:gd name="T35" fmla="*/ 722 h 1984"/>
                <a:gd name="T36" fmla="*/ 800 w 1664"/>
                <a:gd name="T37" fmla="*/ 544 h 1984"/>
                <a:gd name="T38" fmla="*/ 736 w 1664"/>
                <a:gd name="T39" fmla="*/ 973 h 1984"/>
                <a:gd name="T40" fmla="*/ 480 w 1664"/>
                <a:gd name="T41" fmla="*/ 800 h 1984"/>
                <a:gd name="T42" fmla="*/ 992 w 1664"/>
                <a:gd name="T43" fmla="*/ 1120 h 1984"/>
                <a:gd name="T44" fmla="*/ 928 w 1664"/>
                <a:gd name="T45" fmla="*/ 1120 h 1984"/>
                <a:gd name="T46" fmla="*/ 941 w 1664"/>
                <a:gd name="T47" fmla="*/ 800 h 1984"/>
                <a:gd name="T48" fmla="*/ 1056 w 1664"/>
                <a:gd name="T49" fmla="*/ 818 h 1984"/>
                <a:gd name="T50" fmla="*/ 672 w 1664"/>
                <a:gd name="T51" fmla="*/ 672 h 1984"/>
                <a:gd name="T52" fmla="*/ 1248 w 1664"/>
                <a:gd name="T53" fmla="*/ 1600 h 1984"/>
                <a:gd name="T54" fmla="*/ 960 w 1664"/>
                <a:gd name="T55" fmla="*/ 1568 h 1984"/>
                <a:gd name="T56" fmla="*/ 254 w 1664"/>
                <a:gd name="T57" fmla="*/ 992 h 1984"/>
                <a:gd name="T58" fmla="*/ 249 w 1664"/>
                <a:gd name="T59" fmla="*/ 622 h 1984"/>
                <a:gd name="T60" fmla="*/ 247 w 1664"/>
                <a:gd name="T61" fmla="*/ 376 h 1984"/>
                <a:gd name="T62" fmla="*/ 671 w 1664"/>
                <a:gd name="T63" fmla="*/ 189 h 1984"/>
                <a:gd name="T64" fmla="*/ 1041 w 1664"/>
                <a:gd name="T65" fmla="*/ 184 h 1984"/>
                <a:gd name="T66" fmla="*/ 1288 w 1664"/>
                <a:gd name="T67" fmla="*/ 182 h 1984"/>
                <a:gd name="T68" fmla="*/ 1474 w 1664"/>
                <a:gd name="T69" fmla="*/ 607 h 1984"/>
                <a:gd name="T70" fmla="*/ 1479 w 1664"/>
                <a:gd name="T71" fmla="*/ 977 h 1984"/>
                <a:gd name="T72" fmla="*/ 1481 w 1664"/>
                <a:gd name="T73" fmla="*/ 1223 h 1984"/>
                <a:gd name="T74" fmla="*/ 1225 w 1664"/>
                <a:gd name="T75" fmla="*/ 1248 h 1984"/>
                <a:gd name="T76" fmla="*/ 502 w 1664"/>
                <a:gd name="T77" fmla="*/ 1248 h 1984"/>
                <a:gd name="T78" fmla="*/ 1559 w 1664"/>
                <a:gd name="T79" fmla="*/ 1236 h 1984"/>
                <a:gd name="T80" fmla="*/ 1664 w 1664"/>
                <a:gd name="T81" fmla="*/ 616 h 1984"/>
                <a:gd name="T82" fmla="*/ 1300 w 1664"/>
                <a:gd name="T83" fmla="*/ 104 h 1984"/>
                <a:gd name="T84" fmla="*/ 681 w 1664"/>
                <a:gd name="T85" fmla="*/ 0 h 1984"/>
                <a:gd name="T86" fmla="*/ 169 w 1664"/>
                <a:gd name="T87" fmla="*/ 363 h 1984"/>
                <a:gd name="T88" fmla="*/ 64 w 1664"/>
                <a:gd name="T89" fmla="*/ 983 h 1984"/>
                <a:gd name="T90" fmla="*/ 0 w 1664"/>
                <a:gd name="T91" fmla="*/ 1184 h 1984"/>
                <a:gd name="T92" fmla="*/ 467 w 1664"/>
                <a:gd name="T93" fmla="*/ 1728 h 1984"/>
                <a:gd name="T94" fmla="*/ 864 w 1664"/>
                <a:gd name="T95" fmla="*/ 1984 h 1984"/>
                <a:gd name="T96" fmla="*/ 1312 w 1664"/>
                <a:gd name="T97" fmla="*/ 1728 h 1984"/>
                <a:gd name="T98" fmla="*/ 1311 w 1664"/>
                <a:gd name="T99" fmla="*/ 1486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664" h="1984">
                  <a:moveTo>
                    <a:pt x="1216" y="1760"/>
                  </a:moveTo>
                  <a:cubicBezTo>
                    <a:pt x="960" y="1760"/>
                    <a:pt x="960" y="1760"/>
                    <a:pt x="960" y="1760"/>
                  </a:cubicBezTo>
                  <a:cubicBezTo>
                    <a:pt x="942" y="1760"/>
                    <a:pt x="928" y="1745"/>
                    <a:pt x="928" y="1728"/>
                  </a:cubicBezTo>
                  <a:cubicBezTo>
                    <a:pt x="928" y="1710"/>
                    <a:pt x="942" y="1696"/>
                    <a:pt x="960" y="1696"/>
                  </a:cubicBezTo>
                  <a:cubicBezTo>
                    <a:pt x="1216" y="1696"/>
                    <a:pt x="1216" y="1696"/>
                    <a:pt x="1216" y="1696"/>
                  </a:cubicBezTo>
                  <a:cubicBezTo>
                    <a:pt x="1234" y="1696"/>
                    <a:pt x="1248" y="1710"/>
                    <a:pt x="1248" y="1728"/>
                  </a:cubicBezTo>
                  <a:cubicBezTo>
                    <a:pt x="1248" y="1745"/>
                    <a:pt x="1234" y="1760"/>
                    <a:pt x="1216" y="1760"/>
                  </a:cubicBezTo>
                  <a:moveTo>
                    <a:pt x="864" y="1920"/>
                  </a:moveTo>
                  <a:cubicBezTo>
                    <a:pt x="829" y="1920"/>
                    <a:pt x="800" y="1891"/>
                    <a:pt x="800" y="1856"/>
                  </a:cubicBezTo>
                  <a:cubicBezTo>
                    <a:pt x="800" y="1312"/>
                    <a:pt x="800" y="1312"/>
                    <a:pt x="800" y="1312"/>
                  </a:cubicBezTo>
                  <a:cubicBezTo>
                    <a:pt x="870" y="1312"/>
                    <a:pt x="870" y="1312"/>
                    <a:pt x="870" y="1312"/>
                  </a:cubicBezTo>
                  <a:cubicBezTo>
                    <a:pt x="866" y="1322"/>
                    <a:pt x="864" y="1332"/>
                    <a:pt x="864" y="1344"/>
                  </a:cubicBezTo>
                  <a:cubicBezTo>
                    <a:pt x="864" y="1368"/>
                    <a:pt x="874" y="1391"/>
                    <a:pt x="889" y="1408"/>
                  </a:cubicBezTo>
                  <a:cubicBezTo>
                    <a:pt x="874" y="1425"/>
                    <a:pt x="864" y="1447"/>
                    <a:pt x="864" y="1472"/>
                  </a:cubicBezTo>
                  <a:cubicBezTo>
                    <a:pt x="864" y="1496"/>
                    <a:pt x="874" y="1519"/>
                    <a:pt x="889" y="1536"/>
                  </a:cubicBezTo>
                  <a:cubicBezTo>
                    <a:pt x="874" y="1553"/>
                    <a:pt x="864" y="1575"/>
                    <a:pt x="864" y="1600"/>
                  </a:cubicBezTo>
                  <a:cubicBezTo>
                    <a:pt x="864" y="1624"/>
                    <a:pt x="874" y="1647"/>
                    <a:pt x="889" y="1664"/>
                  </a:cubicBezTo>
                  <a:cubicBezTo>
                    <a:pt x="874" y="1681"/>
                    <a:pt x="864" y="1703"/>
                    <a:pt x="864" y="1728"/>
                  </a:cubicBezTo>
                  <a:cubicBezTo>
                    <a:pt x="864" y="1769"/>
                    <a:pt x="891" y="1804"/>
                    <a:pt x="928" y="1818"/>
                  </a:cubicBezTo>
                  <a:cubicBezTo>
                    <a:pt x="928" y="1856"/>
                    <a:pt x="928" y="1856"/>
                    <a:pt x="928" y="1856"/>
                  </a:cubicBezTo>
                  <a:cubicBezTo>
                    <a:pt x="928" y="1891"/>
                    <a:pt x="899" y="1920"/>
                    <a:pt x="864" y="1920"/>
                  </a:cubicBezTo>
                  <a:moveTo>
                    <a:pt x="589" y="1760"/>
                  </a:moveTo>
                  <a:cubicBezTo>
                    <a:pt x="493" y="1664"/>
                    <a:pt x="493" y="1664"/>
                    <a:pt x="493" y="1664"/>
                  </a:cubicBezTo>
                  <a:cubicBezTo>
                    <a:pt x="224" y="1664"/>
                    <a:pt x="224" y="1664"/>
                    <a:pt x="224" y="1664"/>
                  </a:cubicBezTo>
                  <a:cubicBezTo>
                    <a:pt x="224" y="1312"/>
                    <a:pt x="224" y="1312"/>
                    <a:pt x="224" y="1312"/>
                  </a:cubicBezTo>
                  <a:cubicBezTo>
                    <a:pt x="557" y="1312"/>
                    <a:pt x="557" y="1312"/>
                    <a:pt x="557" y="1312"/>
                  </a:cubicBezTo>
                  <a:cubicBezTo>
                    <a:pt x="685" y="1184"/>
                    <a:pt x="685" y="1184"/>
                    <a:pt x="685" y="1184"/>
                  </a:cubicBezTo>
                  <a:cubicBezTo>
                    <a:pt x="1088" y="1184"/>
                    <a:pt x="1088" y="1184"/>
                    <a:pt x="1088" y="1184"/>
                  </a:cubicBezTo>
                  <a:cubicBezTo>
                    <a:pt x="1106" y="1184"/>
                    <a:pt x="1120" y="1198"/>
                    <a:pt x="1120" y="1216"/>
                  </a:cubicBezTo>
                  <a:cubicBezTo>
                    <a:pt x="1120" y="1233"/>
                    <a:pt x="1106" y="1248"/>
                    <a:pt x="1088" y="1248"/>
                  </a:cubicBezTo>
                  <a:cubicBezTo>
                    <a:pt x="755" y="1248"/>
                    <a:pt x="755" y="1248"/>
                    <a:pt x="755" y="1248"/>
                  </a:cubicBezTo>
                  <a:cubicBezTo>
                    <a:pt x="617" y="1385"/>
                    <a:pt x="617" y="1385"/>
                    <a:pt x="617" y="1385"/>
                  </a:cubicBezTo>
                  <a:cubicBezTo>
                    <a:pt x="663" y="1430"/>
                    <a:pt x="663" y="1430"/>
                    <a:pt x="663" y="1430"/>
                  </a:cubicBezTo>
                  <a:cubicBezTo>
                    <a:pt x="736" y="1357"/>
                    <a:pt x="736" y="1357"/>
                    <a:pt x="736" y="1357"/>
                  </a:cubicBezTo>
                  <a:cubicBezTo>
                    <a:pt x="736" y="1760"/>
                    <a:pt x="736" y="1760"/>
                    <a:pt x="736" y="1760"/>
                  </a:cubicBezTo>
                  <a:lnTo>
                    <a:pt x="589" y="1760"/>
                  </a:lnTo>
                  <a:close/>
                  <a:moveTo>
                    <a:pt x="160" y="1760"/>
                  </a:moveTo>
                  <a:cubicBezTo>
                    <a:pt x="64" y="1760"/>
                    <a:pt x="64" y="1760"/>
                    <a:pt x="64" y="1760"/>
                  </a:cubicBezTo>
                  <a:cubicBezTo>
                    <a:pt x="64" y="1248"/>
                    <a:pt x="64" y="1248"/>
                    <a:pt x="64" y="1248"/>
                  </a:cubicBezTo>
                  <a:cubicBezTo>
                    <a:pt x="160" y="1248"/>
                    <a:pt x="160" y="1248"/>
                    <a:pt x="160" y="1248"/>
                  </a:cubicBezTo>
                  <a:lnTo>
                    <a:pt x="160" y="1760"/>
                  </a:lnTo>
                  <a:close/>
                  <a:moveTo>
                    <a:pt x="960" y="1504"/>
                  </a:moveTo>
                  <a:cubicBezTo>
                    <a:pt x="942" y="1504"/>
                    <a:pt x="928" y="1489"/>
                    <a:pt x="928" y="1472"/>
                  </a:cubicBezTo>
                  <a:cubicBezTo>
                    <a:pt x="928" y="1454"/>
                    <a:pt x="942" y="1440"/>
                    <a:pt x="960" y="1440"/>
                  </a:cubicBezTo>
                  <a:cubicBezTo>
                    <a:pt x="1216" y="1440"/>
                    <a:pt x="1216" y="1440"/>
                    <a:pt x="1216" y="1440"/>
                  </a:cubicBezTo>
                  <a:cubicBezTo>
                    <a:pt x="1234" y="1440"/>
                    <a:pt x="1248" y="1454"/>
                    <a:pt x="1248" y="1472"/>
                  </a:cubicBezTo>
                  <a:cubicBezTo>
                    <a:pt x="1248" y="1489"/>
                    <a:pt x="1234" y="1504"/>
                    <a:pt x="1216" y="1504"/>
                  </a:cubicBezTo>
                  <a:lnTo>
                    <a:pt x="960" y="1504"/>
                  </a:lnTo>
                  <a:close/>
                  <a:moveTo>
                    <a:pt x="1216" y="1312"/>
                  </a:moveTo>
                  <a:cubicBezTo>
                    <a:pt x="1234" y="1312"/>
                    <a:pt x="1248" y="1326"/>
                    <a:pt x="1248" y="1344"/>
                  </a:cubicBezTo>
                  <a:cubicBezTo>
                    <a:pt x="1248" y="1361"/>
                    <a:pt x="1234" y="1376"/>
                    <a:pt x="1216" y="1376"/>
                  </a:cubicBezTo>
                  <a:cubicBezTo>
                    <a:pt x="960" y="1376"/>
                    <a:pt x="960" y="1376"/>
                    <a:pt x="960" y="1376"/>
                  </a:cubicBezTo>
                  <a:cubicBezTo>
                    <a:pt x="942" y="1376"/>
                    <a:pt x="928" y="1361"/>
                    <a:pt x="928" y="1344"/>
                  </a:cubicBezTo>
                  <a:cubicBezTo>
                    <a:pt x="928" y="1326"/>
                    <a:pt x="942" y="1312"/>
                    <a:pt x="960" y="1312"/>
                  </a:cubicBezTo>
                  <a:lnTo>
                    <a:pt x="1216" y="1312"/>
                  </a:lnTo>
                  <a:close/>
                  <a:moveTo>
                    <a:pt x="1312" y="800"/>
                  </a:moveTo>
                  <a:cubicBezTo>
                    <a:pt x="1312" y="553"/>
                    <a:pt x="1111" y="352"/>
                    <a:pt x="864" y="352"/>
                  </a:cubicBezTo>
                  <a:cubicBezTo>
                    <a:pt x="617" y="352"/>
                    <a:pt x="416" y="553"/>
                    <a:pt x="416" y="800"/>
                  </a:cubicBezTo>
                  <a:cubicBezTo>
                    <a:pt x="416" y="947"/>
                    <a:pt x="490" y="1085"/>
                    <a:pt x="610" y="1168"/>
                  </a:cubicBezTo>
                  <a:cubicBezTo>
                    <a:pt x="564" y="1214"/>
                    <a:pt x="564" y="1214"/>
                    <a:pt x="564" y="1214"/>
                  </a:cubicBezTo>
                  <a:cubicBezTo>
                    <a:pt x="431" y="1118"/>
                    <a:pt x="352" y="964"/>
                    <a:pt x="352" y="800"/>
                  </a:cubicBezTo>
                  <a:cubicBezTo>
                    <a:pt x="352" y="517"/>
                    <a:pt x="582" y="288"/>
                    <a:pt x="864" y="288"/>
                  </a:cubicBezTo>
                  <a:cubicBezTo>
                    <a:pt x="1146" y="288"/>
                    <a:pt x="1376" y="517"/>
                    <a:pt x="1376" y="800"/>
                  </a:cubicBezTo>
                  <a:cubicBezTo>
                    <a:pt x="1376" y="958"/>
                    <a:pt x="1305" y="1104"/>
                    <a:pt x="1182" y="1200"/>
                  </a:cubicBezTo>
                  <a:cubicBezTo>
                    <a:pt x="1179" y="1178"/>
                    <a:pt x="1167" y="1158"/>
                    <a:pt x="1151" y="1143"/>
                  </a:cubicBezTo>
                  <a:cubicBezTo>
                    <a:pt x="1253" y="1059"/>
                    <a:pt x="1312" y="934"/>
                    <a:pt x="1312" y="800"/>
                  </a:cubicBezTo>
                  <a:moveTo>
                    <a:pt x="992" y="973"/>
                  </a:moveTo>
                  <a:cubicBezTo>
                    <a:pt x="1120" y="845"/>
                    <a:pt x="1120" y="845"/>
                    <a:pt x="1120" y="845"/>
                  </a:cubicBezTo>
                  <a:cubicBezTo>
                    <a:pt x="1120" y="672"/>
                    <a:pt x="1120" y="672"/>
                    <a:pt x="1120" y="672"/>
                  </a:cubicBezTo>
                  <a:cubicBezTo>
                    <a:pt x="1120" y="601"/>
                    <a:pt x="1063" y="544"/>
                    <a:pt x="992" y="544"/>
                  </a:cubicBezTo>
                  <a:cubicBezTo>
                    <a:pt x="928" y="544"/>
                    <a:pt x="928" y="544"/>
                    <a:pt x="928" y="544"/>
                  </a:cubicBezTo>
                  <a:cubicBezTo>
                    <a:pt x="928" y="722"/>
                    <a:pt x="928" y="722"/>
                    <a:pt x="928" y="722"/>
                  </a:cubicBezTo>
                  <a:cubicBezTo>
                    <a:pt x="915" y="736"/>
                    <a:pt x="915" y="736"/>
                    <a:pt x="915" y="736"/>
                  </a:cubicBezTo>
                  <a:cubicBezTo>
                    <a:pt x="813" y="736"/>
                    <a:pt x="813" y="736"/>
                    <a:pt x="813" y="736"/>
                  </a:cubicBezTo>
                  <a:cubicBezTo>
                    <a:pt x="800" y="722"/>
                    <a:pt x="800" y="722"/>
                    <a:pt x="800" y="722"/>
                  </a:cubicBezTo>
                  <a:cubicBezTo>
                    <a:pt x="800" y="544"/>
                    <a:pt x="800" y="544"/>
                    <a:pt x="800" y="544"/>
                  </a:cubicBezTo>
                  <a:cubicBezTo>
                    <a:pt x="736" y="544"/>
                    <a:pt x="736" y="544"/>
                    <a:pt x="736" y="544"/>
                  </a:cubicBezTo>
                  <a:cubicBezTo>
                    <a:pt x="665" y="544"/>
                    <a:pt x="608" y="601"/>
                    <a:pt x="608" y="672"/>
                  </a:cubicBezTo>
                  <a:cubicBezTo>
                    <a:pt x="608" y="845"/>
                    <a:pt x="608" y="845"/>
                    <a:pt x="608" y="845"/>
                  </a:cubicBezTo>
                  <a:cubicBezTo>
                    <a:pt x="736" y="973"/>
                    <a:pt x="736" y="973"/>
                    <a:pt x="736" y="973"/>
                  </a:cubicBezTo>
                  <a:cubicBezTo>
                    <a:pt x="736" y="1120"/>
                    <a:pt x="736" y="1120"/>
                    <a:pt x="736" y="1120"/>
                  </a:cubicBezTo>
                  <a:cubicBezTo>
                    <a:pt x="659" y="1120"/>
                    <a:pt x="659" y="1120"/>
                    <a:pt x="659" y="1120"/>
                  </a:cubicBezTo>
                  <a:cubicBezTo>
                    <a:pt x="657" y="1122"/>
                    <a:pt x="657" y="1122"/>
                    <a:pt x="657" y="1122"/>
                  </a:cubicBezTo>
                  <a:cubicBezTo>
                    <a:pt x="547" y="1051"/>
                    <a:pt x="480" y="930"/>
                    <a:pt x="480" y="800"/>
                  </a:cubicBezTo>
                  <a:cubicBezTo>
                    <a:pt x="480" y="588"/>
                    <a:pt x="652" y="416"/>
                    <a:pt x="864" y="416"/>
                  </a:cubicBezTo>
                  <a:cubicBezTo>
                    <a:pt x="1076" y="416"/>
                    <a:pt x="1248" y="588"/>
                    <a:pt x="1248" y="800"/>
                  </a:cubicBezTo>
                  <a:cubicBezTo>
                    <a:pt x="1248" y="929"/>
                    <a:pt x="1183" y="1048"/>
                    <a:pt x="1075" y="1120"/>
                  </a:cubicBezTo>
                  <a:cubicBezTo>
                    <a:pt x="992" y="1120"/>
                    <a:pt x="992" y="1120"/>
                    <a:pt x="992" y="1120"/>
                  </a:cubicBezTo>
                  <a:lnTo>
                    <a:pt x="992" y="973"/>
                  </a:lnTo>
                  <a:close/>
                  <a:moveTo>
                    <a:pt x="800" y="992"/>
                  </a:moveTo>
                  <a:cubicBezTo>
                    <a:pt x="928" y="992"/>
                    <a:pt x="928" y="992"/>
                    <a:pt x="928" y="992"/>
                  </a:cubicBezTo>
                  <a:cubicBezTo>
                    <a:pt x="928" y="1120"/>
                    <a:pt x="928" y="1120"/>
                    <a:pt x="928" y="1120"/>
                  </a:cubicBezTo>
                  <a:cubicBezTo>
                    <a:pt x="800" y="1120"/>
                    <a:pt x="800" y="1120"/>
                    <a:pt x="800" y="1120"/>
                  </a:cubicBezTo>
                  <a:lnTo>
                    <a:pt x="800" y="992"/>
                  </a:lnTo>
                  <a:close/>
                  <a:moveTo>
                    <a:pt x="787" y="800"/>
                  </a:moveTo>
                  <a:cubicBezTo>
                    <a:pt x="941" y="800"/>
                    <a:pt x="941" y="800"/>
                    <a:pt x="941" y="800"/>
                  </a:cubicBezTo>
                  <a:cubicBezTo>
                    <a:pt x="992" y="749"/>
                    <a:pt x="992" y="749"/>
                    <a:pt x="992" y="749"/>
                  </a:cubicBezTo>
                  <a:cubicBezTo>
                    <a:pt x="992" y="608"/>
                    <a:pt x="992" y="608"/>
                    <a:pt x="992" y="608"/>
                  </a:cubicBezTo>
                  <a:cubicBezTo>
                    <a:pt x="1027" y="608"/>
                    <a:pt x="1056" y="636"/>
                    <a:pt x="1056" y="672"/>
                  </a:cubicBezTo>
                  <a:cubicBezTo>
                    <a:pt x="1056" y="818"/>
                    <a:pt x="1056" y="818"/>
                    <a:pt x="1056" y="818"/>
                  </a:cubicBezTo>
                  <a:cubicBezTo>
                    <a:pt x="947" y="928"/>
                    <a:pt x="947" y="928"/>
                    <a:pt x="947" y="928"/>
                  </a:cubicBezTo>
                  <a:cubicBezTo>
                    <a:pt x="781" y="928"/>
                    <a:pt x="781" y="928"/>
                    <a:pt x="781" y="928"/>
                  </a:cubicBezTo>
                  <a:cubicBezTo>
                    <a:pt x="672" y="818"/>
                    <a:pt x="672" y="818"/>
                    <a:pt x="672" y="818"/>
                  </a:cubicBezTo>
                  <a:cubicBezTo>
                    <a:pt x="672" y="672"/>
                    <a:pt x="672" y="672"/>
                    <a:pt x="672" y="672"/>
                  </a:cubicBezTo>
                  <a:cubicBezTo>
                    <a:pt x="672" y="636"/>
                    <a:pt x="701" y="608"/>
                    <a:pt x="736" y="608"/>
                  </a:cubicBezTo>
                  <a:cubicBezTo>
                    <a:pt x="736" y="749"/>
                    <a:pt x="736" y="749"/>
                    <a:pt x="736" y="749"/>
                  </a:cubicBezTo>
                  <a:lnTo>
                    <a:pt x="787" y="800"/>
                  </a:lnTo>
                  <a:close/>
                  <a:moveTo>
                    <a:pt x="1248" y="1600"/>
                  </a:moveTo>
                  <a:cubicBezTo>
                    <a:pt x="1248" y="1617"/>
                    <a:pt x="1234" y="1632"/>
                    <a:pt x="1216" y="1632"/>
                  </a:cubicBezTo>
                  <a:cubicBezTo>
                    <a:pt x="960" y="1632"/>
                    <a:pt x="960" y="1632"/>
                    <a:pt x="960" y="1632"/>
                  </a:cubicBezTo>
                  <a:cubicBezTo>
                    <a:pt x="942" y="1632"/>
                    <a:pt x="928" y="1617"/>
                    <a:pt x="928" y="1600"/>
                  </a:cubicBezTo>
                  <a:cubicBezTo>
                    <a:pt x="928" y="1582"/>
                    <a:pt x="942" y="1568"/>
                    <a:pt x="960" y="1568"/>
                  </a:cubicBezTo>
                  <a:cubicBezTo>
                    <a:pt x="1216" y="1568"/>
                    <a:pt x="1216" y="1568"/>
                    <a:pt x="1216" y="1568"/>
                  </a:cubicBezTo>
                  <a:cubicBezTo>
                    <a:pt x="1234" y="1568"/>
                    <a:pt x="1248" y="1582"/>
                    <a:pt x="1248" y="1600"/>
                  </a:cubicBezTo>
                  <a:moveTo>
                    <a:pt x="296" y="1094"/>
                  </a:moveTo>
                  <a:cubicBezTo>
                    <a:pt x="279" y="1061"/>
                    <a:pt x="264" y="1026"/>
                    <a:pt x="254" y="992"/>
                  </a:cubicBezTo>
                  <a:cubicBezTo>
                    <a:pt x="249" y="977"/>
                    <a:pt x="249" y="977"/>
                    <a:pt x="249" y="977"/>
                  </a:cubicBezTo>
                  <a:cubicBezTo>
                    <a:pt x="128" y="936"/>
                    <a:pt x="128" y="936"/>
                    <a:pt x="128" y="936"/>
                  </a:cubicBezTo>
                  <a:cubicBezTo>
                    <a:pt x="128" y="663"/>
                    <a:pt x="128" y="663"/>
                    <a:pt x="128" y="663"/>
                  </a:cubicBezTo>
                  <a:cubicBezTo>
                    <a:pt x="249" y="622"/>
                    <a:pt x="249" y="622"/>
                    <a:pt x="249" y="622"/>
                  </a:cubicBezTo>
                  <a:cubicBezTo>
                    <a:pt x="254" y="607"/>
                    <a:pt x="254" y="607"/>
                    <a:pt x="254" y="607"/>
                  </a:cubicBezTo>
                  <a:cubicBezTo>
                    <a:pt x="264" y="573"/>
                    <a:pt x="279" y="539"/>
                    <a:pt x="296" y="505"/>
                  </a:cubicBezTo>
                  <a:cubicBezTo>
                    <a:pt x="304" y="490"/>
                    <a:pt x="304" y="490"/>
                    <a:pt x="304" y="490"/>
                  </a:cubicBezTo>
                  <a:cubicBezTo>
                    <a:pt x="247" y="376"/>
                    <a:pt x="247" y="376"/>
                    <a:pt x="247" y="376"/>
                  </a:cubicBezTo>
                  <a:cubicBezTo>
                    <a:pt x="440" y="182"/>
                    <a:pt x="440" y="182"/>
                    <a:pt x="440" y="182"/>
                  </a:cubicBezTo>
                  <a:cubicBezTo>
                    <a:pt x="555" y="239"/>
                    <a:pt x="555" y="239"/>
                    <a:pt x="555" y="239"/>
                  </a:cubicBezTo>
                  <a:cubicBezTo>
                    <a:pt x="569" y="232"/>
                    <a:pt x="569" y="232"/>
                    <a:pt x="569" y="232"/>
                  </a:cubicBezTo>
                  <a:cubicBezTo>
                    <a:pt x="603" y="214"/>
                    <a:pt x="637" y="200"/>
                    <a:pt x="671" y="189"/>
                  </a:cubicBezTo>
                  <a:cubicBezTo>
                    <a:pt x="687" y="184"/>
                    <a:pt x="687" y="184"/>
                    <a:pt x="687" y="184"/>
                  </a:cubicBezTo>
                  <a:cubicBezTo>
                    <a:pt x="727" y="64"/>
                    <a:pt x="727" y="64"/>
                    <a:pt x="727" y="64"/>
                  </a:cubicBezTo>
                  <a:cubicBezTo>
                    <a:pt x="1001" y="64"/>
                    <a:pt x="1001" y="64"/>
                    <a:pt x="1001" y="64"/>
                  </a:cubicBezTo>
                  <a:cubicBezTo>
                    <a:pt x="1041" y="184"/>
                    <a:pt x="1041" y="184"/>
                    <a:pt x="1041" y="184"/>
                  </a:cubicBezTo>
                  <a:cubicBezTo>
                    <a:pt x="1057" y="189"/>
                    <a:pt x="1057" y="189"/>
                    <a:pt x="1057" y="189"/>
                  </a:cubicBezTo>
                  <a:cubicBezTo>
                    <a:pt x="1091" y="200"/>
                    <a:pt x="1125" y="214"/>
                    <a:pt x="1159" y="232"/>
                  </a:cubicBezTo>
                  <a:cubicBezTo>
                    <a:pt x="1173" y="239"/>
                    <a:pt x="1173" y="239"/>
                    <a:pt x="1173" y="239"/>
                  </a:cubicBezTo>
                  <a:cubicBezTo>
                    <a:pt x="1288" y="182"/>
                    <a:pt x="1288" y="182"/>
                    <a:pt x="1288" y="182"/>
                  </a:cubicBezTo>
                  <a:cubicBezTo>
                    <a:pt x="1481" y="376"/>
                    <a:pt x="1481" y="376"/>
                    <a:pt x="1481" y="376"/>
                  </a:cubicBezTo>
                  <a:cubicBezTo>
                    <a:pt x="1424" y="490"/>
                    <a:pt x="1424" y="490"/>
                    <a:pt x="1424" y="490"/>
                  </a:cubicBezTo>
                  <a:cubicBezTo>
                    <a:pt x="1432" y="505"/>
                    <a:pt x="1432" y="505"/>
                    <a:pt x="1432" y="505"/>
                  </a:cubicBezTo>
                  <a:cubicBezTo>
                    <a:pt x="1449" y="539"/>
                    <a:pt x="1464" y="573"/>
                    <a:pt x="1474" y="607"/>
                  </a:cubicBezTo>
                  <a:cubicBezTo>
                    <a:pt x="1479" y="622"/>
                    <a:pt x="1479" y="622"/>
                    <a:pt x="1479" y="622"/>
                  </a:cubicBezTo>
                  <a:cubicBezTo>
                    <a:pt x="1600" y="663"/>
                    <a:pt x="1600" y="663"/>
                    <a:pt x="1600" y="663"/>
                  </a:cubicBezTo>
                  <a:cubicBezTo>
                    <a:pt x="1600" y="937"/>
                    <a:pt x="1600" y="937"/>
                    <a:pt x="1600" y="937"/>
                  </a:cubicBezTo>
                  <a:cubicBezTo>
                    <a:pt x="1479" y="977"/>
                    <a:pt x="1479" y="977"/>
                    <a:pt x="1479" y="977"/>
                  </a:cubicBezTo>
                  <a:cubicBezTo>
                    <a:pt x="1474" y="992"/>
                    <a:pt x="1474" y="992"/>
                    <a:pt x="1474" y="992"/>
                  </a:cubicBezTo>
                  <a:cubicBezTo>
                    <a:pt x="1464" y="1026"/>
                    <a:pt x="1449" y="1061"/>
                    <a:pt x="1432" y="1094"/>
                  </a:cubicBezTo>
                  <a:cubicBezTo>
                    <a:pt x="1424" y="1109"/>
                    <a:pt x="1424" y="1109"/>
                    <a:pt x="1424" y="1109"/>
                  </a:cubicBezTo>
                  <a:cubicBezTo>
                    <a:pt x="1481" y="1223"/>
                    <a:pt x="1481" y="1223"/>
                    <a:pt x="1481" y="1223"/>
                  </a:cubicBezTo>
                  <a:cubicBezTo>
                    <a:pt x="1292" y="1414"/>
                    <a:pt x="1292" y="1414"/>
                    <a:pt x="1292" y="1414"/>
                  </a:cubicBezTo>
                  <a:cubicBezTo>
                    <a:pt x="1291" y="1412"/>
                    <a:pt x="1289" y="1410"/>
                    <a:pt x="1287" y="1408"/>
                  </a:cubicBezTo>
                  <a:cubicBezTo>
                    <a:pt x="1302" y="1391"/>
                    <a:pt x="1312" y="1368"/>
                    <a:pt x="1312" y="1344"/>
                  </a:cubicBezTo>
                  <a:cubicBezTo>
                    <a:pt x="1312" y="1294"/>
                    <a:pt x="1274" y="1253"/>
                    <a:pt x="1225" y="1248"/>
                  </a:cubicBezTo>
                  <a:cubicBezTo>
                    <a:pt x="1361" y="1140"/>
                    <a:pt x="1440" y="976"/>
                    <a:pt x="1440" y="800"/>
                  </a:cubicBezTo>
                  <a:cubicBezTo>
                    <a:pt x="1440" y="482"/>
                    <a:pt x="1182" y="224"/>
                    <a:pt x="864" y="224"/>
                  </a:cubicBezTo>
                  <a:cubicBezTo>
                    <a:pt x="546" y="224"/>
                    <a:pt x="288" y="482"/>
                    <a:pt x="288" y="800"/>
                  </a:cubicBezTo>
                  <a:cubicBezTo>
                    <a:pt x="288" y="974"/>
                    <a:pt x="367" y="1139"/>
                    <a:pt x="502" y="1248"/>
                  </a:cubicBezTo>
                  <a:cubicBezTo>
                    <a:pt x="229" y="1248"/>
                    <a:pt x="229" y="1248"/>
                    <a:pt x="229" y="1248"/>
                  </a:cubicBezTo>
                  <a:cubicBezTo>
                    <a:pt x="304" y="1110"/>
                    <a:pt x="304" y="1110"/>
                    <a:pt x="304" y="1110"/>
                  </a:cubicBezTo>
                  <a:lnTo>
                    <a:pt x="296" y="1094"/>
                  </a:lnTo>
                  <a:close/>
                  <a:moveTo>
                    <a:pt x="1559" y="1236"/>
                  </a:moveTo>
                  <a:cubicBezTo>
                    <a:pt x="1496" y="1109"/>
                    <a:pt x="1496" y="1109"/>
                    <a:pt x="1496" y="1109"/>
                  </a:cubicBezTo>
                  <a:cubicBezTo>
                    <a:pt x="1509" y="1082"/>
                    <a:pt x="1521" y="1055"/>
                    <a:pt x="1530" y="1027"/>
                  </a:cubicBezTo>
                  <a:cubicBezTo>
                    <a:pt x="1664" y="983"/>
                    <a:pt x="1664" y="983"/>
                    <a:pt x="1664" y="983"/>
                  </a:cubicBezTo>
                  <a:cubicBezTo>
                    <a:pt x="1664" y="616"/>
                    <a:pt x="1664" y="616"/>
                    <a:pt x="1664" y="616"/>
                  </a:cubicBezTo>
                  <a:cubicBezTo>
                    <a:pt x="1530" y="572"/>
                    <a:pt x="1530" y="572"/>
                    <a:pt x="1530" y="572"/>
                  </a:cubicBezTo>
                  <a:cubicBezTo>
                    <a:pt x="1521" y="545"/>
                    <a:pt x="1509" y="517"/>
                    <a:pt x="1496" y="490"/>
                  </a:cubicBezTo>
                  <a:cubicBezTo>
                    <a:pt x="1559" y="363"/>
                    <a:pt x="1559" y="363"/>
                    <a:pt x="1559" y="363"/>
                  </a:cubicBezTo>
                  <a:cubicBezTo>
                    <a:pt x="1300" y="104"/>
                    <a:pt x="1300" y="104"/>
                    <a:pt x="1300" y="104"/>
                  </a:cubicBezTo>
                  <a:cubicBezTo>
                    <a:pt x="1174" y="168"/>
                    <a:pt x="1174" y="168"/>
                    <a:pt x="1174" y="168"/>
                  </a:cubicBezTo>
                  <a:cubicBezTo>
                    <a:pt x="1147" y="154"/>
                    <a:pt x="1119" y="143"/>
                    <a:pt x="1092" y="133"/>
                  </a:cubicBezTo>
                  <a:cubicBezTo>
                    <a:pt x="1047" y="0"/>
                    <a:pt x="1047" y="0"/>
                    <a:pt x="1047" y="0"/>
                  </a:cubicBezTo>
                  <a:cubicBezTo>
                    <a:pt x="681" y="0"/>
                    <a:pt x="681" y="0"/>
                    <a:pt x="681" y="0"/>
                  </a:cubicBezTo>
                  <a:cubicBezTo>
                    <a:pt x="636" y="133"/>
                    <a:pt x="636" y="133"/>
                    <a:pt x="636" y="133"/>
                  </a:cubicBezTo>
                  <a:cubicBezTo>
                    <a:pt x="609" y="143"/>
                    <a:pt x="581" y="154"/>
                    <a:pt x="554" y="168"/>
                  </a:cubicBezTo>
                  <a:cubicBezTo>
                    <a:pt x="428" y="104"/>
                    <a:pt x="428" y="104"/>
                    <a:pt x="428" y="104"/>
                  </a:cubicBezTo>
                  <a:cubicBezTo>
                    <a:pt x="169" y="363"/>
                    <a:pt x="169" y="363"/>
                    <a:pt x="169" y="363"/>
                  </a:cubicBezTo>
                  <a:cubicBezTo>
                    <a:pt x="232" y="490"/>
                    <a:pt x="232" y="490"/>
                    <a:pt x="232" y="490"/>
                  </a:cubicBezTo>
                  <a:cubicBezTo>
                    <a:pt x="219" y="517"/>
                    <a:pt x="207" y="545"/>
                    <a:pt x="198" y="572"/>
                  </a:cubicBezTo>
                  <a:cubicBezTo>
                    <a:pt x="64" y="616"/>
                    <a:pt x="64" y="616"/>
                    <a:pt x="64" y="616"/>
                  </a:cubicBezTo>
                  <a:cubicBezTo>
                    <a:pt x="64" y="983"/>
                    <a:pt x="64" y="983"/>
                    <a:pt x="64" y="983"/>
                  </a:cubicBezTo>
                  <a:cubicBezTo>
                    <a:pt x="198" y="1027"/>
                    <a:pt x="198" y="1027"/>
                    <a:pt x="198" y="1027"/>
                  </a:cubicBezTo>
                  <a:cubicBezTo>
                    <a:pt x="207" y="1054"/>
                    <a:pt x="219" y="1082"/>
                    <a:pt x="232" y="1109"/>
                  </a:cubicBezTo>
                  <a:cubicBezTo>
                    <a:pt x="191" y="1184"/>
                    <a:pt x="191" y="1184"/>
                    <a:pt x="191" y="1184"/>
                  </a:cubicBezTo>
                  <a:cubicBezTo>
                    <a:pt x="0" y="1184"/>
                    <a:pt x="0" y="1184"/>
                    <a:pt x="0" y="1184"/>
                  </a:cubicBezTo>
                  <a:cubicBezTo>
                    <a:pt x="0" y="1824"/>
                    <a:pt x="0" y="1824"/>
                    <a:pt x="0" y="1824"/>
                  </a:cubicBezTo>
                  <a:cubicBezTo>
                    <a:pt x="224" y="1824"/>
                    <a:pt x="224" y="1824"/>
                    <a:pt x="224" y="1824"/>
                  </a:cubicBezTo>
                  <a:cubicBezTo>
                    <a:pt x="224" y="1728"/>
                    <a:pt x="224" y="1728"/>
                    <a:pt x="224" y="1728"/>
                  </a:cubicBezTo>
                  <a:cubicBezTo>
                    <a:pt x="467" y="1728"/>
                    <a:pt x="467" y="1728"/>
                    <a:pt x="467" y="1728"/>
                  </a:cubicBezTo>
                  <a:cubicBezTo>
                    <a:pt x="563" y="1824"/>
                    <a:pt x="563" y="1824"/>
                    <a:pt x="563" y="1824"/>
                  </a:cubicBezTo>
                  <a:cubicBezTo>
                    <a:pt x="736" y="1824"/>
                    <a:pt x="736" y="1824"/>
                    <a:pt x="736" y="1824"/>
                  </a:cubicBezTo>
                  <a:cubicBezTo>
                    <a:pt x="736" y="1856"/>
                    <a:pt x="736" y="1856"/>
                    <a:pt x="736" y="1856"/>
                  </a:cubicBezTo>
                  <a:cubicBezTo>
                    <a:pt x="736" y="1926"/>
                    <a:pt x="793" y="1984"/>
                    <a:pt x="864" y="1984"/>
                  </a:cubicBezTo>
                  <a:cubicBezTo>
                    <a:pt x="935" y="1984"/>
                    <a:pt x="992" y="1926"/>
                    <a:pt x="992" y="1856"/>
                  </a:cubicBezTo>
                  <a:cubicBezTo>
                    <a:pt x="992" y="1824"/>
                    <a:pt x="992" y="1824"/>
                    <a:pt x="992" y="1824"/>
                  </a:cubicBezTo>
                  <a:cubicBezTo>
                    <a:pt x="1216" y="1824"/>
                    <a:pt x="1216" y="1824"/>
                    <a:pt x="1216" y="1824"/>
                  </a:cubicBezTo>
                  <a:cubicBezTo>
                    <a:pt x="1269" y="1824"/>
                    <a:pt x="1312" y="1780"/>
                    <a:pt x="1312" y="1728"/>
                  </a:cubicBezTo>
                  <a:cubicBezTo>
                    <a:pt x="1312" y="1703"/>
                    <a:pt x="1302" y="1681"/>
                    <a:pt x="1287" y="1664"/>
                  </a:cubicBezTo>
                  <a:cubicBezTo>
                    <a:pt x="1302" y="1647"/>
                    <a:pt x="1312" y="1624"/>
                    <a:pt x="1312" y="1600"/>
                  </a:cubicBezTo>
                  <a:cubicBezTo>
                    <a:pt x="1312" y="1575"/>
                    <a:pt x="1302" y="1553"/>
                    <a:pt x="1287" y="1536"/>
                  </a:cubicBezTo>
                  <a:cubicBezTo>
                    <a:pt x="1299" y="1522"/>
                    <a:pt x="1308" y="1505"/>
                    <a:pt x="1311" y="1486"/>
                  </a:cubicBezTo>
                  <a:lnTo>
                    <a:pt x="1559" y="12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5" name="Rectangle 29"/>
            <p:cNvSpPr>
              <a:spLocks noChangeArrowheads="1"/>
            </p:cNvSpPr>
            <p:nvPr/>
          </p:nvSpPr>
          <p:spPr bwMode="auto">
            <a:xfrm>
              <a:off x="9469438" y="5715001"/>
              <a:ext cx="19050"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6" name="Rectangle 30"/>
            <p:cNvSpPr>
              <a:spLocks noChangeArrowheads="1"/>
            </p:cNvSpPr>
            <p:nvPr/>
          </p:nvSpPr>
          <p:spPr bwMode="auto">
            <a:xfrm>
              <a:off x="9469438" y="5759451"/>
              <a:ext cx="190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7" name="Rectangle 31"/>
            <p:cNvSpPr>
              <a:spLocks noChangeArrowheads="1"/>
            </p:cNvSpPr>
            <p:nvPr/>
          </p:nvSpPr>
          <p:spPr bwMode="auto">
            <a:xfrm>
              <a:off x="9469438" y="5805488"/>
              <a:ext cx="19050"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8" name="Rectangle 32"/>
            <p:cNvSpPr>
              <a:spLocks noChangeArrowheads="1"/>
            </p:cNvSpPr>
            <p:nvPr/>
          </p:nvSpPr>
          <p:spPr bwMode="auto">
            <a:xfrm>
              <a:off x="9974263" y="6013451"/>
              <a:ext cx="19050"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99" name="Rectangle 33"/>
            <p:cNvSpPr>
              <a:spLocks noChangeArrowheads="1"/>
            </p:cNvSpPr>
            <p:nvPr/>
          </p:nvSpPr>
          <p:spPr bwMode="auto">
            <a:xfrm>
              <a:off x="9974263" y="6057901"/>
              <a:ext cx="19050" cy="174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00" name="Rectangle 34"/>
            <p:cNvSpPr>
              <a:spLocks noChangeArrowheads="1"/>
            </p:cNvSpPr>
            <p:nvPr/>
          </p:nvSpPr>
          <p:spPr bwMode="auto">
            <a:xfrm>
              <a:off x="9974263" y="6102351"/>
              <a:ext cx="190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grpSp>
      <p:grpSp>
        <p:nvGrpSpPr>
          <p:cNvPr id="101" name="Group 100"/>
          <p:cNvGrpSpPr/>
          <p:nvPr/>
        </p:nvGrpSpPr>
        <p:grpSpPr>
          <a:xfrm>
            <a:off x="6324800" y="5765124"/>
            <a:ext cx="596004" cy="597408"/>
            <a:chOff x="8305800" y="5635625"/>
            <a:chExt cx="674688" cy="676276"/>
          </a:xfrm>
          <a:solidFill>
            <a:schemeClr val="bg1"/>
          </a:solidFill>
        </p:grpSpPr>
        <p:sp>
          <p:nvSpPr>
            <p:cNvPr id="102" name="Freeform 38"/>
            <p:cNvSpPr>
              <a:spLocks noEditPoints="1"/>
            </p:cNvSpPr>
            <p:nvPr/>
          </p:nvSpPr>
          <p:spPr bwMode="auto">
            <a:xfrm>
              <a:off x="8432800" y="5821363"/>
              <a:ext cx="420688" cy="490538"/>
            </a:xfrm>
            <a:custGeom>
              <a:avLst/>
              <a:gdLst>
                <a:gd name="T0" fmla="*/ 779 w 1238"/>
                <a:gd name="T1" fmla="*/ 997 h 1440"/>
                <a:gd name="T2" fmla="*/ 874 w 1238"/>
                <a:gd name="T3" fmla="*/ 896 h 1440"/>
                <a:gd name="T4" fmla="*/ 1035 w 1238"/>
                <a:gd name="T5" fmla="*/ 800 h 1440"/>
                <a:gd name="T6" fmla="*/ 892 w 1238"/>
                <a:gd name="T7" fmla="*/ 131 h 1440"/>
                <a:gd name="T8" fmla="*/ 597 w 1238"/>
                <a:gd name="T9" fmla="*/ 0 h 1440"/>
                <a:gd name="T10" fmla="*/ 203 w 1238"/>
                <a:gd name="T11" fmla="*/ 640 h 1440"/>
                <a:gd name="T12" fmla="*/ 459 w 1238"/>
                <a:gd name="T13" fmla="*/ 980 h 1440"/>
                <a:gd name="T14" fmla="*/ 249 w 1238"/>
                <a:gd name="T15" fmla="*/ 1035 h 1440"/>
                <a:gd name="T16" fmla="*/ 0 w 1238"/>
                <a:gd name="T17" fmla="*/ 1440 h 1440"/>
                <a:gd name="T18" fmla="*/ 1163 w 1238"/>
                <a:gd name="T19" fmla="*/ 1191 h 1440"/>
                <a:gd name="T20" fmla="*/ 483 w 1238"/>
                <a:gd name="T21" fmla="*/ 1058 h 1440"/>
                <a:gd name="T22" fmla="*/ 505 w 1238"/>
                <a:gd name="T23" fmla="*/ 1188 h 1440"/>
                <a:gd name="T24" fmla="*/ 483 w 1238"/>
                <a:gd name="T25" fmla="*/ 1058 h 1440"/>
                <a:gd name="T26" fmla="*/ 526 w 1238"/>
                <a:gd name="T27" fmla="*/ 1010 h 1440"/>
                <a:gd name="T28" fmla="*/ 712 w 1238"/>
                <a:gd name="T29" fmla="*/ 1010 h 1440"/>
                <a:gd name="T30" fmla="*/ 755 w 1238"/>
                <a:gd name="T31" fmla="*/ 1058 h 1440"/>
                <a:gd name="T32" fmla="*/ 733 w 1238"/>
                <a:gd name="T33" fmla="*/ 1188 h 1440"/>
                <a:gd name="T34" fmla="*/ 755 w 1238"/>
                <a:gd name="T35" fmla="*/ 1058 h 1440"/>
                <a:gd name="T36" fmla="*/ 912 w 1238"/>
                <a:gd name="T37" fmla="*/ 832 h 1440"/>
                <a:gd name="T38" fmla="*/ 971 w 1238"/>
                <a:gd name="T39" fmla="*/ 750 h 1440"/>
                <a:gd name="T40" fmla="*/ 939 w 1238"/>
                <a:gd name="T41" fmla="*/ 832 h 1440"/>
                <a:gd name="T42" fmla="*/ 971 w 1238"/>
                <a:gd name="T43" fmla="*/ 640 h 1440"/>
                <a:gd name="T44" fmla="*/ 939 w 1238"/>
                <a:gd name="T45" fmla="*/ 584 h 1440"/>
                <a:gd name="T46" fmla="*/ 299 w 1238"/>
                <a:gd name="T47" fmla="*/ 584 h 1440"/>
                <a:gd name="T48" fmla="*/ 267 w 1238"/>
                <a:gd name="T49" fmla="*/ 640 h 1440"/>
                <a:gd name="T50" fmla="*/ 299 w 1238"/>
                <a:gd name="T51" fmla="*/ 516 h 1440"/>
                <a:gd name="T52" fmla="*/ 267 w 1238"/>
                <a:gd name="T53" fmla="*/ 394 h 1440"/>
                <a:gd name="T54" fmla="*/ 830 w 1238"/>
                <a:gd name="T55" fmla="*/ 160 h 1440"/>
                <a:gd name="T56" fmla="*/ 867 w 1238"/>
                <a:gd name="T57" fmla="*/ 191 h 1440"/>
                <a:gd name="T58" fmla="*/ 971 w 1238"/>
                <a:gd name="T59" fmla="*/ 529 h 1440"/>
                <a:gd name="T60" fmla="*/ 939 w 1238"/>
                <a:gd name="T61" fmla="*/ 480 h 1440"/>
                <a:gd name="T62" fmla="*/ 616 w 1238"/>
                <a:gd name="T63" fmla="*/ 369 h 1440"/>
                <a:gd name="T64" fmla="*/ 527 w 1238"/>
                <a:gd name="T65" fmla="*/ 398 h 1440"/>
                <a:gd name="T66" fmla="*/ 299 w 1238"/>
                <a:gd name="T67" fmla="*/ 480 h 1440"/>
                <a:gd name="T68" fmla="*/ 363 w 1238"/>
                <a:gd name="T69" fmla="*/ 542 h 1440"/>
                <a:gd name="T70" fmla="*/ 585 w 1238"/>
                <a:gd name="T71" fmla="*/ 431 h 1440"/>
                <a:gd name="T72" fmla="*/ 875 w 1238"/>
                <a:gd name="T73" fmla="*/ 544 h 1440"/>
                <a:gd name="T74" fmla="*/ 840 w 1238"/>
                <a:gd name="T75" fmla="*/ 832 h 1440"/>
                <a:gd name="T76" fmla="*/ 619 w 1238"/>
                <a:gd name="T77" fmla="*/ 896 h 1440"/>
                <a:gd name="T78" fmla="*/ 619 w 1238"/>
                <a:gd name="T79" fmla="*/ 960 h 1440"/>
                <a:gd name="T80" fmla="*/ 86 w 1238"/>
                <a:gd name="T81" fmla="*/ 1376 h 1440"/>
                <a:gd name="T82" fmla="*/ 261 w 1238"/>
                <a:gd name="T83" fmla="*/ 1098 h 1440"/>
                <a:gd name="T84" fmla="*/ 477 w 1238"/>
                <a:gd name="T85" fmla="*/ 1307 h 1440"/>
                <a:gd name="T86" fmla="*/ 761 w 1238"/>
                <a:gd name="T87" fmla="*/ 1307 h 1440"/>
                <a:gd name="T88" fmla="*/ 978 w 1238"/>
                <a:gd name="T89" fmla="*/ 1098 h 1440"/>
                <a:gd name="T90" fmla="*/ 1152 w 1238"/>
                <a:gd name="T91" fmla="*/ 1376 h 1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238" h="1440">
                  <a:moveTo>
                    <a:pt x="989" y="1035"/>
                  </a:moveTo>
                  <a:cubicBezTo>
                    <a:pt x="779" y="997"/>
                    <a:pt x="779" y="997"/>
                    <a:pt x="779" y="997"/>
                  </a:cubicBezTo>
                  <a:cubicBezTo>
                    <a:pt x="779" y="980"/>
                    <a:pt x="779" y="980"/>
                    <a:pt x="779" y="980"/>
                  </a:cubicBezTo>
                  <a:cubicBezTo>
                    <a:pt x="816" y="959"/>
                    <a:pt x="849" y="930"/>
                    <a:pt x="874" y="896"/>
                  </a:cubicBezTo>
                  <a:cubicBezTo>
                    <a:pt x="939" y="896"/>
                    <a:pt x="939" y="896"/>
                    <a:pt x="939" y="896"/>
                  </a:cubicBezTo>
                  <a:cubicBezTo>
                    <a:pt x="992" y="896"/>
                    <a:pt x="1035" y="852"/>
                    <a:pt x="1035" y="800"/>
                  </a:cubicBezTo>
                  <a:cubicBezTo>
                    <a:pt x="1035" y="323"/>
                    <a:pt x="1035" y="323"/>
                    <a:pt x="1035" y="323"/>
                  </a:cubicBezTo>
                  <a:cubicBezTo>
                    <a:pt x="1035" y="234"/>
                    <a:pt x="977" y="156"/>
                    <a:pt x="892" y="131"/>
                  </a:cubicBezTo>
                  <a:cubicBezTo>
                    <a:pt x="876" y="115"/>
                    <a:pt x="876" y="115"/>
                    <a:pt x="876" y="115"/>
                  </a:cubicBezTo>
                  <a:cubicBezTo>
                    <a:pt x="801" y="41"/>
                    <a:pt x="702" y="0"/>
                    <a:pt x="597" y="0"/>
                  </a:cubicBezTo>
                  <a:cubicBezTo>
                    <a:pt x="380" y="0"/>
                    <a:pt x="203" y="176"/>
                    <a:pt x="203" y="394"/>
                  </a:cubicBezTo>
                  <a:cubicBezTo>
                    <a:pt x="203" y="640"/>
                    <a:pt x="203" y="640"/>
                    <a:pt x="203" y="640"/>
                  </a:cubicBezTo>
                  <a:cubicBezTo>
                    <a:pt x="203" y="701"/>
                    <a:pt x="247" y="753"/>
                    <a:pt x="305" y="765"/>
                  </a:cubicBezTo>
                  <a:cubicBezTo>
                    <a:pt x="323" y="857"/>
                    <a:pt x="380" y="935"/>
                    <a:pt x="459" y="980"/>
                  </a:cubicBezTo>
                  <a:cubicBezTo>
                    <a:pt x="459" y="997"/>
                    <a:pt x="459" y="997"/>
                    <a:pt x="459" y="997"/>
                  </a:cubicBezTo>
                  <a:cubicBezTo>
                    <a:pt x="249" y="1035"/>
                    <a:pt x="249" y="1035"/>
                    <a:pt x="249" y="1035"/>
                  </a:cubicBezTo>
                  <a:cubicBezTo>
                    <a:pt x="166" y="1050"/>
                    <a:pt x="99" y="1110"/>
                    <a:pt x="75" y="1191"/>
                  </a:cubicBezTo>
                  <a:cubicBezTo>
                    <a:pt x="0" y="1440"/>
                    <a:pt x="0" y="1440"/>
                    <a:pt x="0" y="1440"/>
                  </a:cubicBezTo>
                  <a:cubicBezTo>
                    <a:pt x="1238" y="1440"/>
                    <a:pt x="1238" y="1440"/>
                    <a:pt x="1238" y="1440"/>
                  </a:cubicBezTo>
                  <a:cubicBezTo>
                    <a:pt x="1163" y="1191"/>
                    <a:pt x="1163" y="1191"/>
                    <a:pt x="1163" y="1191"/>
                  </a:cubicBezTo>
                  <a:cubicBezTo>
                    <a:pt x="1139" y="1110"/>
                    <a:pt x="1072" y="1050"/>
                    <a:pt x="989" y="1035"/>
                  </a:cubicBezTo>
                  <a:moveTo>
                    <a:pt x="483" y="1058"/>
                  </a:moveTo>
                  <a:cubicBezTo>
                    <a:pt x="570" y="1123"/>
                    <a:pt x="570" y="1123"/>
                    <a:pt x="570" y="1123"/>
                  </a:cubicBezTo>
                  <a:cubicBezTo>
                    <a:pt x="505" y="1188"/>
                    <a:pt x="505" y="1188"/>
                    <a:pt x="505" y="1188"/>
                  </a:cubicBezTo>
                  <a:cubicBezTo>
                    <a:pt x="463" y="1061"/>
                    <a:pt x="463" y="1061"/>
                    <a:pt x="463" y="1061"/>
                  </a:cubicBezTo>
                  <a:lnTo>
                    <a:pt x="483" y="1058"/>
                  </a:lnTo>
                  <a:close/>
                  <a:moveTo>
                    <a:pt x="619" y="1080"/>
                  </a:moveTo>
                  <a:cubicBezTo>
                    <a:pt x="526" y="1010"/>
                    <a:pt x="526" y="1010"/>
                    <a:pt x="526" y="1010"/>
                  </a:cubicBezTo>
                  <a:cubicBezTo>
                    <a:pt x="555" y="1019"/>
                    <a:pt x="587" y="1024"/>
                    <a:pt x="619" y="1024"/>
                  </a:cubicBezTo>
                  <a:cubicBezTo>
                    <a:pt x="651" y="1024"/>
                    <a:pt x="683" y="1019"/>
                    <a:pt x="712" y="1010"/>
                  </a:cubicBezTo>
                  <a:lnTo>
                    <a:pt x="619" y="1080"/>
                  </a:lnTo>
                  <a:close/>
                  <a:moveTo>
                    <a:pt x="755" y="1058"/>
                  </a:moveTo>
                  <a:cubicBezTo>
                    <a:pt x="775" y="1061"/>
                    <a:pt x="775" y="1061"/>
                    <a:pt x="775" y="1061"/>
                  </a:cubicBezTo>
                  <a:cubicBezTo>
                    <a:pt x="733" y="1188"/>
                    <a:pt x="733" y="1188"/>
                    <a:pt x="733" y="1188"/>
                  </a:cubicBezTo>
                  <a:cubicBezTo>
                    <a:pt x="668" y="1123"/>
                    <a:pt x="668" y="1123"/>
                    <a:pt x="668" y="1123"/>
                  </a:cubicBezTo>
                  <a:lnTo>
                    <a:pt x="755" y="1058"/>
                  </a:lnTo>
                  <a:close/>
                  <a:moveTo>
                    <a:pt x="939" y="832"/>
                  </a:moveTo>
                  <a:cubicBezTo>
                    <a:pt x="912" y="832"/>
                    <a:pt x="912" y="832"/>
                    <a:pt x="912" y="832"/>
                  </a:cubicBezTo>
                  <a:cubicBezTo>
                    <a:pt x="921" y="810"/>
                    <a:pt x="928" y="788"/>
                    <a:pt x="933" y="765"/>
                  </a:cubicBezTo>
                  <a:cubicBezTo>
                    <a:pt x="947" y="762"/>
                    <a:pt x="959" y="757"/>
                    <a:pt x="971" y="750"/>
                  </a:cubicBezTo>
                  <a:cubicBezTo>
                    <a:pt x="971" y="800"/>
                    <a:pt x="971" y="800"/>
                    <a:pt x="971" y="800"/>
                  </a:cubicBezTo>
                  <a:cubicBezTo>
                    <a:pt x="971" y="817"/>
                    <a:pt x="957" y="832"/>
                    <a:pt x="939" y="832"/>
                  </a:cubicBezTo>
                  <a:moveTo>
                    <a:pt x="939" y="584"/>
                  </a:moveTo>
                  <a:cubicBezTo>
                    <a:pt x="958" y="596"/>
                    <a:pt x="971" y="616"/>
                    <a:pt x="971" y="640"/>
                  </a:cubicBezTo>
                  <a:cubicBezTo>
                    <a:pt x="971" y="663"/>
                    <a:pt x="958" y="684"/>
                    <a:pt x="939" y="695"/>
                  </a:cubicBezTo>
                  <a:lnTo>
                    <a:pt x="939" y="584"/>
                  </a:lnTo>
                  <a:close/>
                  <a:moveTo>
                    <a:pt x="267" y="640"/>
                  </a:moveTo>
                  <a:cubicBezTo>
                    <a:pt x="267" y="616"/>
                    <a:pt x="280" y="596"/>
                    <a:pt x="299" y="584"/>
                  </a:cubicBezTo>
                  <a:cubicBezTo>
                    <a:pt x="299" y="695"/>
                    <a:pt x="299" y="695"/>
                    <a:pt x="299" y="695"/>
                  </a:cubicBezTo>
                  <a:cubicBezTo>
                    <a:pt x="280" y="684"/>
                    <a:pt x="267" y="663"/>
                    <a:pt x="267" y="640"/>
                  </a:cubicBezTo>
                  <a:moveTo>
                    <a:pt x="299" y="480"/>
                  </a:moveTo>
                  <a:cubicBezTo>
                    <a:pt x="299" y="516"/>
                    <a:pt x="299" y="516"/>
                    <a:pt x="299" y="516"/>
                  </a:cubicBezTo>
                  <a:cubicBezTo>
                    <a:pt x="288" y="519"/>
                    <a:pt x="277" y="524"/>
                    <a:pt x="267" y="529"/>
                  </a:cubicBezTo>
                  <a:cubicBezTo>
                    <a:pt x="267" y="394"/>
                    <a:pt x="267" y="394"/>
                    <a:pt x="267" y="394"/>
                  </a:cubicBezTo>
                  <a:cubicBezTo>
                    <a:pt x="267" y="212"/>
                    <a:pt x="415" y="64"/>
                    <a:pt x="597" y="64"/>
                  </a:cubicBezTo>
                  <a:cubicBezTo>
                    <a:pt x="685" y="64"/>
                    <a:pt x="768" y="98"/>
                    <a:pt x="830" y="160"/>
                  </a:cubicBezTo>
                  <a:cubicBezTo>
                    <a:pt x="859" y="188"/>
                    <a:pt x="859" y="188"/>
                    <a:pt x="859" y="188"/>
                  </a:cubicBezTo>
                  <a:cubicBezTo>
                    <a:pt x="867" y="191"/>
                    <a:pt x="867" y="191"/>
                    <a:pt x="867" y="191"/>
                  </a:cubicBezTo>
                  <a:cubicBezTo>
                    <a:pt x="928" y="206"/>
                    <a:pt x="971" y="261"/>
                    <a:pt x="971" y="323"/>
                  </a:cubicBezTo>
                  <a:cubicBezTo>
                    <a:pt x="971" y="529"/>
                    <a:pt x="971" y="529"/>
                    <a:pt x="971" y="529"/>
                  </a:cubicBezTo>
                  <a:cubicBezTo>
                    <a:pt x="961" y="524"/>
                    <a:pt x="950" y="519"/>
                    <a:pt x="939" y="516"/>
                  </a:cubicBezTo>
                  <a:cubicBezTo>
                    <a:pt x="939" y="480"/>
                    <a:pt x="939" y="480"/>
                    <a:pt x="939" y="480"/>
                  </a:cubicBezTo>
                  <a:cubicBezTo>
                    <a:pt x="837" y="480"/>
                    <a:pt x="837" y="480"/>
                    <a:pt x="837" y="480"/>
                  </a:cubicBezTo>
                  <a:cubicBezTo>
                    <a:pt x="751" y="480"/>
                    <a:pt x="668" y="438"/>
                    <a:pt x="616" y="369"/>
                  </a:cubicBezTo>
                  <a:cubicBezTo>
                    <a:pt x="590" y="335"/>
                    <a:pt x="590" y="335"/>
                    <a:pt x="590" y="335"/>
                  </a:cubicBezTo>
                  <a:cubicBezTo>
                    <a:pt x="527" y="398"/>
                    <a:pt x="527" y="398"/>
                    <a:pt x="527" y="398"/>
                  </a:cubicBezTo>
                  <a:cubicBezTo>
                    <a:pt x="475" y="451"/>
                    <a:pt x="405" y="480"/>
                    <a:pt x="331" y="480"/>
                  </a:cubicBezTo>
                  <a:lnTo>
                    <a:pt x="299" y="480"/>
                  </a:lnTo>
                  <a:close/>
                  <a:moveTo>
                    <a:pt x="363" y="704"/>
                  </a:moveTo>
                  <a:cubicBezTo>
                    <a:pt x="363" y="542"/>
                    <a:pt x="363" y="542"/>
                    <a:pt x="363" y="542"/>
                  </a:cubicBezTo>
                  <a:cubicBezTo>
                    <a:pt x="442" y="535"/>
                    <a:pt x="515" y="500"/>
                    <a:pt x="572" y="444"/>
                  </a:cubicBezTo>
                  <a:cubicBezTo>
                    <a:pt x="585" y="431"/>
                    <a:pt x="585" y="431"/>
                    <a:pt x="585" y="431"/>
                  </a:cubicBezTo>
                  <a:cubicBezTo>
                    <a:pt x="649" y="502"/>
                    <a:pt x="741" y="544"/>
                    <a:pt x="837" y="544"/>
                  </a:cubicBezTo>
                  <a:cubicBezTo>
                    <a:pt x="875" y="544"/>
                    <a:pt x="875" y="544"/>
                    <a:pt x="875" y="544"/>
                  </a:cubicBezTo>
                  <a:cubicBezTo>
                    <a:pt x="875" y="704"/>
                    <a:pt x="875" y="704"/>
                    <a:pt x="875" y="704"/>
                  </a:cubicBezTo>
                  <a:cubicBezTo>
                    <a:pt x="875" y="750"/>
                    <a:pt x="862" y="794"/>
                    <a:pt x="840" y="832"/>
                  </a:cubicBezTo>
                  <a:cubicBezTo>
                    <a:pt x="619" y="832"/>
                    <a:pt x="619" y="832"/>
                    <a:pt x="619" y="832"/>
                  </a:cubicBezTo>
                  <a:cubicBezTo>
                    <a:pt x="619" y="896"/>
                    <a:pt x="619" y="896"/>
                    <a:pt x="619" y="896"/>
                  </a:cubicBezTo>
                  <a:cubicBezTo>
                    <a:pt x="788" y="896"/>
                    <a:pt x="788" y="896"/>
                    <a:pt x="788" y="896"/>
                  </a:cubicBezTo>
                  <a:cubicBezTo>
                    <a:pt x="743" y="935"/>
                    <a:pt x="684" y="960"/>
                    <a:pt x="619" y="960"/>
                  </a:cubicBezTo>
                  <a:cubicBezTo>
                    <a:pt x="478" y="960"/>
                    <a:pt x="363" y="845"/>
                    <a:pt x="363" y="704"/>
                  </a:cubicBezTo>
                  <a:moveTo>
                    <a:pt x="86" y="1376"/>
                  </a:moveTo>
                  <a:cubicBezTo>
                    <a:pt x="136" y="1209"/>
                    <a:pt x="136" y="1209"/>
                    <a:pt x="136" y="1209"/>
                  </a:cubicBezTo>
                  <a:cubicBezTo>
                    <a:pt x="153" y="1152"/>
                    <a:pt x="201" y="1109"/>
                    <a:pt x="261" y="1098"/>
                  </a:cubicBezTo>
                  <a:cubicBezTo>
                    <a:pt x="399" y="1073"/>
                    <a:pt x="399" y="1073"/>
                    <a:pt x="399" y="1073"/>
                  </a:cubicBezTo>
                  <a:cubicBezTo>
                    <a:pt x="477" y="1307"/>
                    <a:pt x="477" y="1307"/>
                    <a:pt x="477" y="1307"/>
                  </a:cubicBezTo>
                  <a:cubicBezTo>
                    <a:pt x="619" y="1165"/>
                    <a:pt x="619" y="1165"/>
                    <a:pt x="619" y="1165"/>
                  </a:cubicBezTo>
                  <a:cubicBezTo>
                    <a:pt x="761" y="1307"/>
                    <a:pt x="761" y="1307"/>
                    <a:pt x="761" y="1307"/>
                  </a:cubicBezTo>
                  <a:cubicBezTo>
                    <a:pt x="839" y="1073"/>
                    <a:pt x="839" y="1073"/>
                    <a:pt x="839" y="1073"/>
                  </a:cubicBezTo>
                  <a:cubicBezTo>
                    <a:pt x="978" y="1098"/>
                    <a:pt x="978" y="1098"/>
                    <a:pt x="978" y="1098"/>
                  </a:cubicBezTo>
                  <a:cubicBezTo>
                    <a:pt x="1037" y="1109"/>
                    <a:pt x="1085" y="1152"/>
                    <a:pt x="1102" y="1209"/>
                  </a:cubicBezTo>
                  <a:cubicBezTo>
                    <a:pt x="1152" y="1376"/>
                    <a:pt x="1152" y="1376"/>
                    <a:pt x="1152" y="1376"/>
                  </a:cubicBezTo>
                  <a:lnTo>
                    <a:pt x="86" y="13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03" name="Freeform 39"/>
            <p:cNvSpPr>
              <a:spLocks noEditPoints="1"/>
            </p:cNvSpPr>
            <p:nvPr/>
          </p:nvSpPr>
          <p:spPr bwMode="auto">
            <a:xfrm>
              <a:off x="8305800" y="5635625"/>
              <a:ext cx="260350" cy="276225"/>
            </a:xfrm>
            <a:custGeom>
              <a:avLst/>
              <a:gdLst>
                <a:gd name="T0" fmla="*/ 521 w 768"/>
                <a:gd name="T1" fmla="*/ 576 h 808"/>
                <a:gd name="T2" fmla="*/ 672 w 768"/>
                <a:gd name="T3" fmla="*/ 576 h 808"/>
                <a:gd name="T4" fmla="*/ 768 w 768"/>
                <a:gd name="T5" fmla="*/ 480 h 808"/>
                <a:gd name="T6" fmla="*/ 768 w 768"/>
                <a:gd name="T7" fmla="*/ 96 h 808"/>
                <a:gd name="T8" fmla="*/ 672 w 768"/>
                <a:gd name="T9" fmla="*/ 0 h 808"/>
                <a:gd name="T10" fmla="*/ 96 w 768"/>
                <a:gd name="T11" fmla="*/ 0 h 808"/>
                <a:gd name="T12" fmla="*/ 0 w 768"/>
                <a:gd name="T13" fmla="*/ 96 h 808"/>
                <a:gd name="T14" fmla="*/ 0 w 768"/>
                <a:gd name="T15" fmla="*/ 480 h 808"/>
                <a:gd name="T16" fmla="*/ 96 w 768"/>
                <a:gd name="T17" fmla="*/ 576 h 808"/>
                <a:gd name="T18" fmla="*/ 245 w 768"/>
                <a:gd name="T19" fmla="*/ 576 h 808"/>
                <a:gd name="T20" fmla="*/ 555 w 768"/>
                <a:gd name="T21" fmla="*/ 808 h 808"/>
                <a:gd name="T22" fmla="*/ 521 w 768"/>
                <a:gd name="T23" fmla="*/ 576 h 808"/>
                <a:gd name="T24" fmla="*/ 267 w 768"/>
                <a:gd name="T25" fmla="*/ 512 h 808"/>
                <a:gd name="T26" fmla="*/ 96 w 768"/>
                <a:gd name="T27" fmla="*/ 512 h 808"/>
                <a:gd name="T28" fmla="*/ 64 w 768"/>
                <a:gd name="T29" fmla="*/ 480 h 808"/>
                <a:gd name="T30" fmla="*/ 64 w 768"/>
                <a:gd name="T31" fmla="*/ 96 h 808"/>
                <a:gd name="T32" fmla="*/ 96 w 768"/>
                <a:gd name="T33" fmla="*/ 64 h 808"/>
                <a:gd name="T34" fmla="*/ 672 w 768"/>
                <a:gd name="T35" fmla="*/ 64 h 808"/>
                <a:gd name="T36" fmla="*/ 704 w 768"/>
                <a:gd name="T37" fmla="*/ 96 h 808"/>
                <a:gd name="T38" fmla="*/ 704 w 768"/>
                <a:gd name="T39" fmla="*/ 480 h 808"/>
                <a:gd name="T40" fmla="*/ 672 w 768"/>
                <a:gd name="T41" fmla="*/ 512 h 808"/>
                <a:gd name="T42" fmla="*/ 448 w 768"/>
                <a:gd name="T43" fmla="*/ 512 h 808"/>
                <a:gd name="T44" fmla="*/ 469 w 768"/>
                <a:gd name="T45" fmla="*/ 664 h 808"/>
                <a:gd name="T46" fmla="*/ 267 w 768"/>
                <a:gd name="T47" fmla="*/ 512 h 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68" h="808">
                  <a:moveTo>
                    <a:pt x="521" y="576"/>
                  </a:moveTo>
                  <a:cubicBezTo>
                    <a:pt x="672" y="576"/>
                    <a:pt x="672" y="576"/>
                    <a:pt x="672" y="576"/>
                  </a:cubicBezTo>
                  <a:cubicBezTo>
                    <a:pt x="725" y="576"/>
                    <a:pt x="768" y="532"/>
                    <a:pt x="768" y="480"/>
                  </a:cubicBezTo>
                  <a:cubicBezTo>
                    <a:pt x="768" y="96"/>
                    <a:pt x="768" y="96"/>
                    <a:pt x="768" y="96"/>
                  </a:cubicBezTo>
                  <a:cubicBezTo>
                    <a:pt x="768" y="43"/>
                    <a:pt x="725" y="0"/>
                    <a:pt x="672" y="0"/>
                  </a:cubicBezTo>
                  <a:cubicBezTo>
                    <a:pt x="96" y="0"/>
                    <a:pt x="96" y="0"/>
                    <a:pt x="96" y="0"/>
                  </a:cubicBezTo>
                  <a:cubicBezTo>
                    <a:pt x="43" y="0"/>
                    <a:pt x="0" y="43"/>
                    <a:pt x="0" y="96"/>
                  </a:cubicBezTo>
                  <a:cubicBezTo>
                    <a:pt x="0" y="480"/>
                    <a:pt x="0" y="480"/>
                    <a:pt x="0" y="480"/>
                  </a:cubicBezTo>
                  <a:cubicBezTo>
                    <a:pt x="0" y="532"/>
                    <a:pt x="43" y="576"/>
                    <a:pt x="96" y="576"/>
                  </a:cubicBezTo>
                  <a:cubicBezTo>
                    <a:pt x="245" y="576"/>
                    <a:pt x="245" y="576"/>
                    <a:pt x="245" y="576"/>
                  </a:cubicBezTo>
                  <a:cubicBezTo>
                    <a:pt x="555" y="808"/>
                    <a:pt x="555" y="808"/>
                    <a:pt x="555" y="808"/>
                  </a:cubicBezTo>
                  <a:lnTo>
                    <a:pt x="521" y="576"/>
                  </a:lnTo>
                  <a:close/>
                  <a:moveTo>
                    <a:pt x="267" y="512"/>
                  </a:moveTo>
                  <a:cubicBezTo>
                    <a:pt x="96" y="512"/>
                    <a:pt x="96" y="512"/>
                    <a:pt x="96" y="512"/>
                  </a:cubicBezTo>
                  <a:cubicBezTo>
                    <a:pt x="78" y="512"/>
                    <a:pt x="64" y="497"/>
                    <a:pt x="64" y="480"/>
                  </a:cubicBezTo>
                  <a:cubicBezTo>
                    <a:pt x="64" y="96"/>
                    <a:pt x="64" y="96"/>
                    <a:pt x="64" y="96"/>
                  </a:cubicBezTo>
                  <a:cubicBezTo>
                    <a:pt x="64" y="78"/>
                    <a:pt x="78" y="64"/>
                    <a:pt x="96" y="64"/>
                  </a:cubicBezTo>
                  <a:cubicBezTo>
                    <a:pt x="672" y="64"/>
                    <a:pt x="672" y="64"/>
                    <a:pt x="672" y="64"/>
                  </a:cubicBezTo>
                  <a:cubicBezTo>
                    <a:pt x="690" y="64"/>
                    <a:pt x="704" y="78"/>
                    <a:pt x="704" y="96"/>
                  </a:cubicBezTo>
                  <a:cubicBezTo>
                    <a:pt x="704" y="480"/>
                    <a:pt x="704" y="480"/>
                    <a:pt x="704" y="480"/>
                  </a:cubicBezTo>
                  <a:cubicBezTo>
                    <a:pt x="704" y="497"/>
                    <a:pt x="690" y="512"/>
                    <a:pt x="672" y="512"/>
                  </a:cubicBezTo>
                  <a:cubicBezTo>
                    <a:pt x="448" y="512"/>
                    <a:pt x="448" y="512"/>
                    <a:pt x="448" y="512"/>
                  </a:cubicBezTo>
                  <a:cubicBezTo>
                    <a:pt x="469" y="664"/>
                    <a:pt x="469" y="664"/>
                    <a:pt x="469" y="664"/>
                  </a:cubicBezTo>
                  <a:lnTo>
                    <a:pt x="267" y="5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04" name="Rectangle 40"/>
            <p:cNvSpPr>
              <a:spLocks noChangeArrowheads="1"/>
            </p:cNvSpPr>
            <p:nvPr/>
          </p:nvSpPr>
          <p:spPr bwMode="auto">
            <a:xfrm>
              <a:off x="8348663" y="5680075"/>
              <a:ext cx="174625"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05" name="Rectangle 41"/>
            <p:cNvSpPr>
              <a:spLocks noChangeArrowheads="1"/>
            </p:cNvSpPr>
            <p:nvPr/>
          </p:nvSpPr>
          <p:spPr bwMode="auto">
            <a:xfrm>
              <a:off x="8348663" y="5767388"/>
              <a:ext cx="131763"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06" name="Freeform 42"/>
            <p:cNvSpPr>
              <a:spLocks noEditPoints="1"/>
            </p:cNvSpPr>
            <p:nvPr/>
          </p:nvSpPr>
          <p:spPr bwMode="auto">
            <a:xfrm>
              <a:off x="8785225" y="5635625"/>
              <a:ext cx="195263" cy="250825"/>
            </a:xfrm>
            <a:custGeom>
              <a:avLst/>
              <a:gdLst>
                <a:gd name="T0" fmla="*/ 480 w 576"/>
                <a:gd name="T1" fmla="*/ 502 h 736"/>
                <a:gd name="T2" fmla="*/ 576 w 576"/>
                <a:gd name="T3" fmla="*/ 288 h 736"/>
                <a:gd name="T4" fmla="*/ 288 w 576"/>
                <a:gd name="T5" fmla="*/ 0 h 736"/>
                <a:gd name="T6" fmla="*/ 0 w 576"/>
                <a:gd name="T7" fmla="*/ 288 h 736"/>
                <a:gd name="T8" fmla="*/ 96 w 576"/>
                <a:gd name="T9" fmla="*/ 502 h 736"/>
                <a:gd name="T10" fmla="*/ 96 w 576"/>
                <a:gd name="T11" fmla="*/ 544 h 736"/>
                <a:gd name="T12" fmla="*/ 32 w 576"/>
                <a:gd name="T13" fmla="*/ 544 h 736"/>
                <a:gd name="T14" fmla="*/ 32 w 576"/>
                <a:gd name="T15" fmla="*/ 608 h 736"/>
                <a:gd name="T16" fmla="*/ 96 w 576"/>
                <a:gd name="T17" fmla="*/ 608 h 736"/>
                <a:gd name="T18" fmla="*/ 96 w 576"/>
                <a:gd name="T19" fmla="*/ 736 h 736"/>
                <a:gd name="T20" fmla="*/ 480 w 576"/>
                <a:gd name="T21" fmla="*/ 736 h 736"/>
                <a:gd name="T22" fmla="*/ 480 w 576"/>
                <a:gd name="T23" fmla="*/ 608 h 736"/>
                <a:gd name="T24" fmla="*/ 544 w 576"/>
                <a:gd name="T25" fmla="*/ 608 h 736"/>
                <a:gd name="T26" fmla="*/ 544 w 576"/>
                <a:gd name="T27" fmla="*/ 544 h 736"/>
                <a:gd name="T28" fmla="*/ 480 w 576"/>
                <a:gd name="T29" fmla="*/ 544 h 736"/>
                <a:gd name="T30" fmla="*/ 480 w 576"/>
                <a:gd name="T31" fmla="*/ 502 h 736"/>
                <a:gd name="T32" fmla="*/ 148 w 576"/>
                <a:gd name="T33" fmla="*/ 462 h 736"/>
                <a:gd name="T34" fmla="*/ 64 w 576"/>
                <a:gd name="T35" fmla="*/ 288 h 736"/>
                <a:gd name="T36" fmla="*/ 288 w 576"/>
                <a:gd name="T37" fmla="*/ 64 h 736"/>
                <a:gd name="T38" fmla="*/ 512 w 576"/>
                <a:gd name="T39" fmla="*/ 288 h 736"/>
                <a:gd name="T40" fmla="*/ 428 w 576"/>
                <a:gd name="T41" fmla="*/ 462 h 736"/>
                <a:gd name="T42" fmla="*/ 416 w 576"/>
                <a:gd name="T43" fmla="*/ 472 h 736"/>
                <a:gd name="T44" fmla="*/ 416 w 576"/>
                <a:gd name="T45" fmla="*/ 544 h 736"/>
                <a:gd name="T46" fmla="*/ 320 w 576"/>
                <a:gd name="T47" fmla="*/ 544 h 736"/>
                <a:gd name="T48" fmla="*/ 320 w 576"/>
                <a:gd name="T49" fmla="*/ 378 h 736"/>
                <a:gd name="T50" fmla="*/ 384 w 576"/>
                <a:gd name="T51" fmla="*/ 288 h 736"/>
                <a:gd name="T52" fmla="*/ 288 w 576"/>
                <a:gd name="T53" fmla="*/ 192 h 736"/>
                <a:gd name="T54" fmla="*/ 192 w 576"/>
                <a:gd name="T55" fmla="*/ 288 h 736"/>
                <a:gd name="T56" fmla="*/ 256 w 576"/>
                <a:gd name="T57" fmla="*/ 378 h 736"/>
                <a:gd name="T58" fmla="*/ 256 w 576"/>
                <a:gd name="T59" fmla="*/ 544 h 736"/>
                <a:gd name="T60" fmla="*/ 160 w 576"/>
                <a:gd name="T61" fmla="*/ 544 h 736"/>
                <a:gd name="T62" fmla="*/ 160 w 576"/>
                <a:gd name="T63" fmla="*/ 472 h 736"/>
                <a:gd name="T64" fmla="*/ 148 w 576"/>
                <a:gd name="T65" fmla="*/ 462 h 736"/>
                <a:gd name="T66" fmla="*/ 256 w 576"/>
                <a:gd name="T67" fmla="*/ 288 h 736"/>
                <a:gd name="T68" fmla="*/ 288 w 576"/>
                <a:gd name="T69" fmla="*/ 256 h 736"/>
                <a:gd name="T70" fmla="*/ 320 w 576"/>
                <a:gd name="T71" fmla="*/ 288 h 736"/>
                <a:gd name="T72" fmla="*/ 288 w 576"/>
                <a:gd name="T73" fmla="*/ 320 h 736"/>
                <a:gd name="T74" fmla="*/ 256 w 576"/>
                <a:gd name="T75" fmla="*/ 288 h 736"/>
                <a:gd name="T76" fmla="*/ 416 w 576"/>
                <a:gd name="T77" fmla="*/ 672 h 736"/>
                <a:gd name="T78" fmla="*/ 160 w 576"/>
                <a:gd name="T79" fmla="*/ 672 h 736"/>
                <a:gd name="T80" fmla="*/ 160 w 576"/>
                <a:gd name="T81" fmla="*/ 608 h 736"/>
                <a:gd name="T82" fmla="*/ 416 w 576"/>
                <a:gd name="T83" fmla="*/ 608 h 736"/>
                <a:gd name="T84" fmla="*/ 416 w 576"/>
                <a:gd name="T85" fmla="*/ 672 h 7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576" h="736">
                  <a:moveTo>
                    <a:pt x="480" y="502"/>
                  </a:moveTo>
                  <a:cubicBezTo>
                    <a:pt x="541" y="447"/>
                    <a:pt x="576" y="370"/>
                    <a:pt x="576" y="288"/>
                  </a:cubicBezTo>
                  <a:cubicBezTo>
                    <a:pt x="576" y="129"/>
                    <a:pt x="447" y="0"/>
                    <a:pt x="288" y="0"/>
                  </a:cubicBezTo>
                  <a:cubicBezTo>
                    <a:pt x="129" y="0"/>
                    <a:pt x="0" y="129"/>
                    <a:pt x="0" y="288"/>
                  </a:cubicBezTo>
                  <a:cubicBezTo>
                    <a:pt x="0" y="370"/>
                    <a:pt x="35" y="447"/>
                    <a:pt x="96" y="502"/>
                  </a:cubicBezTo>
                  <a:cubicBezTo>
                    <a:pt x="96" y="544"/>
                    <a:pt x="96" y="544"/>
                    <a:pt x="96" y="544"/>
                  </a:cubicBezTo>
                  <a:cubicBezTo>
                    <a:pt x="32" y="544"/>
                    <a:pt x="32" y="544"/>
                    <a:pt x="32" y="544"/>
                  </a:cubicBezTo>
                  <a:cubicBezTo>
                    <a:pt x="32" y="608"/>
                    <a:pt x="32" y="608"/>
                    <a:pt x="32" y="608"/>
                  </a:cubicBezTo>
                  <a:cubicBezTo>
                    <a:pt x="96" y="608"/>
                    <a:pt x="96" y="608"/>
                    <a:pt x="96" y="608"/>
                  </a:cubicBezTo>
                  <a:cubicBezTo>
                    <a:pt x="96" y="736"/>
                    <a:pt x="96" y="736"/>
                    <a:pt x="96" y="736"/>
                  </a:cubicBezTo>
                  <a:cubicBezTo>
                    <a:pt x="480" y="736"/>
                    <a:pt x="480" y="736"/>
                    <a:pt x="480" y="736"/>
                  </a:cubicBezTo>
                  <a:cubicBezTo>
                    <a:pt x="480" y="608"/>
                    <a:pt x="480" y="608"/>
                    <a:pt x="480" y="608"/>
                  </a:cubicBezTo>
                  <a:cubicBezTo>
                    <a:pt x="544" y="608"/>
                    <a:pt x="544" y="608"/>
                    <a:pt x="544" y="608"/>
                  </a:cubicBezTo>
                  <a:cubicBezTo>
                    <a:pt x="544" y="544"/>
                    <a:pt x="544" y="544"/>
                    <a:pt x="544" y="544"/>
                  </a:cubicBezTo>
                  <a:cubicBezTo>
                    <a:pt x="480" y="544"/>
                    <a:pt x="480" y="544"/>
                    <a:pt x="480" y="544"/>
                  </a:cubicBezTo>
                  <a:lnTo>
                    <a:pt x="480" y="502"/>
                  </a:lnTo>
                  <a:close/>
                  <a:moveTo>
                    <a:pt x="148" y="462"/>
                  </a:moveTo>
                  <a:cubicBezTo>
                    <a:pt x="95" y="419"/>
                    <a:pt x="64" y="356"/>
                    <a:pt x="64" y="288"/>
                  </a:cubicBezTo>
                  <a:cubicBezTo>
                    <a:pt x="64" y="164"/>
                    <a:pt x="165" y="64"/>
                    <a:pt x="288" y="64"/>
                  </a:cubicBezTo>
                  <a:cubicBezTo>
                    <a:pt x="411" y="64"/>
                    <a:pt x="512" y="164"/>
                    <a:pt x="512" y="288"/>
                  </a:cubicBezTo>
                  <a:cubicBezTo>
                    <a:pt x="512" y="356"/>
                    <a:pt x="481" y="419"/>
                    <a:pt x="428" y="462"/>
                  </a:cubicBezTo>
                  <a:cubicBezTo>
                    <a:pt x="416" y="472"/>
                    <a:pt x="416" y="472"/>
                    <a:pt x="416" y="472"/>
                  </a:cubicBezTo>
                  <a:cubicBezTo>
                    <a:pt x="416" y="544"/>
                    <a:pt x="416" y="544"/>
                    <a:pt x="416" y="544"/>
                  </a:cubicBezTo>
                  <a:cubicBezTo>
                    <a:pt x="320" y="544"/>
                    <a:pt x="320" y="544"/>
                    <a:pt x="320" y="544"/>
                  </a:cubicBezTo>
                  <a:cubicBezTo>
                    <a:pt x="320" y="378"/>
                    <a:pt x="320" y="378"/>
                    <a:pt x="320" y="378"/>
                  </a:cubicBezTo>
                  <a:cubicBezTo>
                    <a:pt x="357" y="364"/>
                    <a:pt x="384" y="329"/>
                    <a:pt x="384" y="288"/>
                  </a:cubicBezTo>
                  <a:cubicBezTo>
                    <a:pt x="384" y="235"/>
                    <a:pt x="341" y="192"/>
                    <a:pt x="288" y="192"/>
                  </a:cubicBezTo>
                  <a:cubicBezTo>
                    <a:pt x="235" y="192"/>
                    <a:pt x="192" y="235"/>
                    <a:pt x="192" y="288"/>
                  </a:cubicBezTo>
                  <a:cubicBezTo>
                    <a:pt x="192" y="329"/>
                    <a:pt x="219" y="364"/>
                    <a:pt x="256" y="378"/>
                  </a:cubicBezTo>
                  <a:cubicBezTo>
                    <a:pt x="256" y="544"/>
                    <a:pt x="256" y="544"/>
                    <a:pt x="256" y="544"/>
                  </a:cubicBezTo>
                  <a:cubicBezTo>
                    <a:pt x="160" y="544"/>
                    <a:pt x="160" y="544"/>
                    <a:pt x="160" y="544"/>
                  </a:cubicBezTo>
                  <a:cubicBezTo>
                    <a:pt x="160" y="472"/>
                    <a:pt x="160" y="472"/>
                    <a:pt x="160" y="472"/>
                  </a:cubicBezTo>
                  <a:lnTo>
                    <a:pt x="148" y="462"/>
                  </a:lnTo>
                  <a:close/>
                  <a:moveTo>
                    <a:pt x="256" y="288"/>
                  </a:moveTo>
                  <a:cubicBezTo>
                    <a:pt x="256" y="270"/>
                    <a:pt x="270" y="256"/>
                    <a:pt x="288" y="256"/>
                  </a:cubicBezTo>
                  <a:cubicBezTo>
                    <a:pt x="306" y="256"/>
                    <a:pt x="320" y="270"/>
                    <a:pt x="320" y="288"/>
                  </a:cubicBezTo>
                  <a:cubicBezTo>
                    <a:pt x="320" y="305"/>
                    <a:pt x="306" y="320"/>
                    <a:pt x="288" y="320"/>
                  </a:cubicBezTo>
                  <a:cubicBezTo>
                    <a:pt x="270" y="320"/>
                    <a:pt x="256" y="305"/>
                    <a:pt x="256" y="288"/>
                  </a:cubicBezTo>
                  <a:moveTo>
                    <a:pt x="416" y="672"/>
                  </a:moveTo>
                  <a:cubicBezTo>
                    <a:pt x="160" y="672"/>
                    <a:pt x="160" y="672"/>
                    <a:pt x="160" y="672"/>
                  </a:cubicBezTo>
                  <a:cubicBezTo>
                    <a:pt x="160" y="608"/>
                    <a:pt x="160" y="608"/>
                    <a:pt x="160" y="608"/>
                  </a:cubicBezTo>
                  <a:cubicBezTo>
                    <a:pt x="416" y="608"/>
                    <a:pt x="416" y="608"/>
                    <a:pt x="416" y="608"/>
                  </a:cubicBezTo>
                  <a:lnTo>
                    <a:pt x="416" y="6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07" name="Rectangle 43"/>
            <p:cNvSpPr>
              <a:spLocks noChangeArrowheads="1"/>
            </p:cNvSpPr>
            <p:nvPr/>
          </p:nvSpPr>
          <p:spPr bwMode="auto">
            <a:xfrm>
              <a:off x="8348663" y="5722938"/>
              <a:ext cx="174625" cy="22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08" name="Rectangle 44"/>
            <p:cNvSpPr>
              <a:spLocks noChangeArrowheads="1"/>
            </p:cNvSpPr>
            <p:nvPr/>
          </p:nvSpPr>
          <p:spPr bwMode="auto">
            <a:xfrm>
              <a:off x="8501063" y="5767388"/>
              <a:ext cx="22225" cy="206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grpSp>
      <p:grpSp>
        <p:nvGrpSpPr>
          <p:cNvPr id="109" name="Group 108"/>
          <p:cNvGrpSpPr/>
          <p:nvPr/>
        </p:nvGrpSpPr>
        <p:grpSpPr>
          <a:xfrm>
            <a:off x="11326264" y="5767036"/>
            <a:ext cx="624068" cy="624068"/>
            <a:chOff x="7974013" y="4727575"/>
            <a:chExt cx="471487" cy="471488"/>
          </a:xfrm>
          <a:solidFill>
            <a:schemeClr val="bg1"/>
          </a:solidFill>
        </p:grpSpPr>
        <p:sp>
          <p:nvSpPr>
            <p:cNvPr id="110" name="Rectangle 5"/>
            <p:cNvSpPr>
              <a:spLocks noChangeArrowheads="1"/>
            </p:cNvSpPr>
            <p:nvPr/>
          </p:nvSpPr>
          <p:spPr bwMode="auto">
            <a:xfrm>
              <a:off x="8248650" y="5121275"/>
              <a:ext cx="15875" cy="777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1" name="Rectangle 6"/>
            <p:cNvSpPr>
              <a:spLocks noChangeArrowheads="1"/>
            </p:cNvSpPr>
            <p:nvPr/>
          </p:nvSpPr>
          <p:spPr bwMode="auto">
            <a:xfrm>
              <a:off x="8154988" y="5121275"/>
              <a:ext cx="15875" cy="777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2" name="Freeform 7"/>
            <p:cNvSpPr>
              <a:spLocks noEditPoints="1"/>
            </p:cNvSpPr>
            <p:nvPr/>
          </p:nvSpPr>
          <p:spPr bwMode="auto">
            <a:xfrm>
              <a:off x="8170863" y="4948238"/>
              <a:ext cx="77787" cy="93663"/>
            </a:xfrm>
            <a:custGeom>
              <a:avLst/>
              <a:gdLst>
                <a:gd name="T0" fmla="*/ 160 w 320"/>
                <a:gd name="T1" fmla="*/ 0 h 384"/>
                <a:gd name="T2" fmla="*/ 0 w 320"/>
                <a:gd name="T3" fmla="*/ 160 h 384"/>
                <a:gd name="T4" fmla="*/ 0 w 320"/>
                <a:gd name="T5" fmla="*/ 224 h 384"/>
                <a:gd name="T6" fmla="*/ 160 w 320"/>
                <a:gd name="T7" fmla="*/ 384 h 384"/>
                <a:gd name="T8" fmla="*/ 320 w 320"/>
                <a:gd name="T9" fmla="*/ 224 h 384"/>
                <a:gd name="T10" fmla="*/ 320 w 320"/>
                <a:gd name="T11" fmla="*/ 160 h 384"/>
                <a:gd name="T12" fmla="*/ 160 w 320"/>
                <a:gd name="T13" fmla="*/ 0 h 384"/>
                <a:gd name="T14" fmla="*/ 256 w 320"/>
                <a:gd name="T15" fmla="*/ 224 h 384"/>
                <a:gd name="T16" fmla="*/ 160 w 320"/>
                <a:gd name="T17" fmla="*/ 320 h 384"/>
                <a:gd name="T18" fmla="*/ 64 w 320"/>
                <a:gd name="T19" fmla="*/ 224 h 384"/>
                <a:gd name="T20" fmla="*/ 64 w 320"/>
                <a:gd name="T21" fmla="*/ 160 h 384"/>
                <a:gd name="T22" fmla="*/ 160 w 320"/>
                <a:gd name="T23" fmla="*/ 64 h 384"/>
                <a:gd name="T24" fmla="*/ 256 w 320"/>
                <a:gd name="T25" fmla="*/ 160 h 384"/>
                <a:gd name="T26" fmla="*/ 256 w 320"/>
                <a:gd name="T27" fmla="*/ 224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0" h="384">
                  <a:moveTo>
                    <a:pt x="160" y="0"/>
                  </a:moveTo>
                  <a:cubicBezTo>
                    <a:pt x="72" y="0"/>
                    <a:pt x="0" y="71"/>
                    <a:pt x="0" y="160"/>
                  </a:cubicBezTo>
                  <a:cubicBezTo>
                    <a:pt x="0" y="224"/>
                    <a:pt x="0" y="224"/>
                    <a:pt x="0" y="224"/>
                  </a:cubicBezTo>
                  <a:cubicBezTo>
                    <a:pt x="0" y="312"/>
                    <a:pt x="72" y="384"/>
                    <a:pt x="160" y="384"/>
                  </a:cubicBezTo>
                  <a:cubicBezTo>
                    <a:pt x="248" y="384"/>
                    <a:pt x="320" y="312"/>
                    <a:pt x="320" y="224"/>
                  </a:cubicBezTo>
                  <a:cubicBezTo>
                    <a:pt x="320" y="160"/>
                    <a:pt x="320" y="160"/>
                    <a:pt x="320" y="160"/>
                  </a:cubicBezTo>
                  <a:cubicBezTo>
                    <a:pt x="320" y="71"/>
                    <a:pt x="248" y="0"/>
                    <a:pt x="160" y="0"/>
                  </a:cubicBezTo>
                  <a:moveTo>
                    <a:pt x="256" y="224"/>
                  </a:moveTo>
                  <a:cubicBezTo>
                    <a:pt x="256" y="277"/>
                    <a:pt x="213" y="320"/>
                    <a:pt x="160" y="320"/>
                  </a:cubicBezTo>
                  <a:cubicBezTo>
                    <a:pt x="107" y="320"/>
                    <a:pt x="64" y="277"/>
                    <a:pt x="64" y="224"/>
                  </a:cubicBezTo>
                  <a:cubicBezTo>
                    <a:pt x="64" y="160"/>
                    <a:pt x="64" y="160"/>
                    <a:pt x="64" y="160"/>
                  </a:cubicBezTo>
                  <a:cubicBezTo>
                    <a:pt x="64" y="107"/>
                    <a:pt x="107" y="64"/>
                    <a:pt x="160" y="64"/>
                  </a:cubicBezTo>
                  <a:cubicBezTo>
                    <a:pt x="213" y="64"/>
                    <a:pt x="256" y="107"/>
                    <a:pt x="256" y="160"/>
                  </a:cubicBezTo>
                  <a:lnTo>
                    <a:pt x="256" y="2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3" name="Freeform 8"/>
            <p:cNvSpPr>
              <a:spLocks/>
            </p:cNvSpPr>
            <p:nvPr/>
          </p:nvSpPr>
          <p:spPr bwMode="auto">
            <a:xfrm>
              <a:off x="7974013" y="5057775"/>
              <a:ext cx="471487" cy="141288"/>
            </a:xfrm>
            <a:custGeom>
              <a:avLst/>
              <a:gdLst>
                <a:gd name="T0" fmla="*/ 64 w 1920"/>
                <a:gd name="T1" fmla="*/ 288 h 576"/>
                <a:gd name="T2" fmla="*/ 224 w 1920"/>
                <a:gd name="T3" fmla="*/ 128 h 576"/>
                <a:gd name="T4" fmla="*/ 352 w 1920"/>
                <a:gd name="T5" fmla="*/ 128 h 576"/>
                <a:gd name="T6" fmla="*/ 352 w 1920"/>
                <a:gd name="T7" fmla="*/ 576 h 576"/>
                <a:gd name="T8" fmla="*/ 416 w 1920"/>
                <a:gd name="T9" fmla="*/ 576 h 576"/>
                <a:gd name="T10" fmla="*/ 416 w 1920"/>
                <a:gd name="T11" fmla="*/ 128 h 576"/>
                <a:gd name="T12" fmla="*/ 544 w 1920"/>
                <a:gd name="T13" fmla="*/ 128 h 576"/>
                <a:gd name="T14" fmla="*/ 594 w 1920"/>
                <a:gd name="T15" fmla="*/ 136 h 576"/>
                <a:gd name="T16" fmla="*/ 576 w 1920"/>
                <a:gd name="T17" fmla="*/ 224 h 576"/>
                <a:gd name="T18" fmla="*/ 576 w 1920"/>
                <a:gd name="T19" fmla="*/ 576 h 576"/>
                <a:gd name="T20" fmla="*/ 640 w 1920"/>
                <a:gd name="T21" fmla="*/ 576 h 576"/>
                <a:gd name="T22" fmla="*/ 640 w 1920"/>
                <a:gd name="T23" fmla="*/ 224 h 576"/>
                <a:gd name="T24" fmla="*/ 800 w 1920"/>
                <a:gd name="T25" fmla="*/ 64 h 576"/>
                <a:gd name="T26" fmla="*/ 928 w 1920"/>
                <a:gd name="T27" fmla="*/ 64 h 576"/>
                <a:gd name="T28" fmla="*/ 928 w 1920"/>
                <a:gd name="T29" fmla="*/ 576 h 576"/>
                <a:gd name="T30" fmla="*/ 992 w 1920"/>
                <a:gd name="T31" fmla="*/ 576 h 576"/>
                <a:gd name="T32" fmla="*/ 992 w 1920"/>
                <a:gd name="T33" fmla="*/ 64 h 576"/>
                <a:gd name="T34" fmla="*/ 1120 w 1920"/>
                <a:gd name="T35" fmla="*/ 64 h 576"/>
                <a:gd name="T36" fmla="*/ 1280 w 1920"/>
                <a:gd name="T37" fmla="*/ 224 h 576"/>
                <a:gd name="T38" fmla="*/ 1280 w 1920"/>
                <a:gd name="T39" fmla="*/ 576 h 576"/>
                <a:gd name="T40" fmla="*/ 1344 w 1920"/>
                <a:gd name="T41" fmla="*/ 576 h 576"/>
                <a:gd name="T42" fmla="*/ 1344 w 1920"/>
                <a:gd name="T43" fmla="*/ 224 h 576"/>
                <a:gd name="T44" fmla="*/ 1326 w 1920"/>
                <a:gd name="T45" fmla="*/ 136 h 576"/>
                <a:gd name="T46" fmla="*/ 1376 w 1920"/>
                <a:gd name="T47" fmla="*/ 128 h 576"/>
                <a:gd name="T48" fmla="*/ 1504 w 1920"/>
                <a:gd name="T49" fmla="*/ 128 h 576"/>
                <a:gd name="T50" fmla="*/ 1504 w 1920"/>
                <a:gd name="T51" fmla="*/ 576 h 576"/>
                <a:gd name="T52" fmla="*/ 1568 w 1920"/>
                <a:gd name="T53" fmla="*/ 576 h 576"/>
                <a:gd name="T54" fmla="*/ 1568 w 1920"/>
                <a:gd name="T55" fmla="*/ 128 h 576"/>
                <a:gd name="T56" fmla="*/ 1696 w 1920"/>
                <a:gd name="T57" fmla="*/ 128 h 576"/>
                <a:gd name="T58" fmla="*/ 1856 w 1920"/>
                <a:gd name="T59" fmla="*/ 288 h 576"/>
                <a:gd name="T60" fmla="*/ 1856 w 1920"/>
                <a:gd name="T61" fmla="*/ 576 h 576"/>
                <a:gd name="T62" fmla="*/ 1920 w 1920"/>
                <a:gd name="T63" fmla="*/ 576 h 576"/>
                <a:gd name="T64" fmla="*/ 1920 w 1920"/>
                <a:gd name="T65" fmla="*/ 288 h 576"/>
                <a:gd name="T66" fmla="*/ 1696 w 1920"/>
                <a:gd name="T67" fmla="*/ 64 h 576"/>
                <a:gd name="T68" fmla="*/ 1376 w 1920"/>
                <a:gd name="T69" fmla="*/ 64 h 576"/>
                <a:gd name="T70" fmla="*/ 1292 w 1920"/>
                <a:gd name="T71" fmla="*/ 80 h 576"/>
                <a:gd name="T72" fmla="*/ 1120 w 1920"/>
                <a:gd name="T73" fmla="*/ 0 h 576"/>
                <a:gd name="T74" fmla="*/ 800 w 1920"/>
                <a:gd name="T75" fmla="*/ 0 h 576"/>
                <a:gd name="T76" fmla="*/ 628 w 1920"/>
                <a:gd name="T77" fmla="*/ 80 h 576"/>
                <a:gd name="T78" fmla="*/ 544 w 1920"/>
                <a:gd name="T79" fmla="*/ 64 h 576"/>
                <a:gd name="T80" fmla="*/ 224 w 1920"/>
                <a:gd name="T81" fmla="*/ 64 h 576"/>
                <a:gd name="T82" fmla="*/ 0 w 1920"/>
                <a:gd name="T83" fmla="*/ 288 h 576"/>
                <a:gd name="T84" fmla="*/ 0 w 1920"/>
                <a:gd name="T85" fmla="*/ 576 h 576"/>
                <a:gd name="T86" fmla="*/ 64 w 1920"/>
                <a:gd name="T87" fmla="*/ 576 h 576"/>
                <a:gd name="T88" fmla="*/ 64 w 1920"/>
                <a:gd name="T89" fmla="*/ 28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920" h="576">
                  <a:moveTo>
                    <a:pt x="64" y="288"/>
                  </a:moveTo>
                  <a:cubicBezTo>
                    <a:pt x="64" y="199"/>
                    <a:pt x="136" y="128"/>
                    <a:pt x="224" y="128"/>
                  </a:cubicBezTo>
                  <a:cubicBezTo>
                    <a:pt x="352" y="128"/>
                    <a:pt x="352" y="128"/>
                    <a:pt x="352" y="128"/>
                  </a:cubicBezTo>
                  <a:cubicBezTo>
                    <a:pt x="352" y="576"/>
                    <a:pt x="352" y="576"/>
                    <a:pt x="352" y="576"/>
                  </a:cubicBezTo>
                  <a:cubicBezTo>
                    <a:pt x="416" y="576"/>
                    <a:pt x="416" y="576"/>
                    <a:pt x="416" y="576"/>
                  </a:cubicBezTo>
                  <a:cubicBezTo>
                    <a:pt x="416" y="128"/>
                    <a:pt x="416" y="128"/>
                    <a:pt x="416" y="128"/>
                  </a:cubicBezTo>
                  <a:cubicBezTo>
                    <a:pt x="544" y="128"/>
                    <a:pt x="544" y="128"/>
                    <a:pt x="544" y="128"/>
                  </a:cubicBezTo>
                  <a:cubicBezTo>
                    <a:pt x="561" y="128"/>
                    <a:pt x="578" y="130"/>
                    <a:pt x="594" y="136"/>
                  </a:cubicBezTo>
                  <a:cubicBezTo>
                    <a:pt x="582" y="164"/>
                    <a:pt x="576" y="193"/>
                    <a:pt x="576" y="224"/>
                  </a:cubicBezTo>
                  <a:cubicBezTo>
                    <a:pt x="576" y="576"/>
                    <a:pt x="576" y="576"/>
                    <a:pt x="576" y="576"/>
                  </a:cubicBezTo>
                  <a:cubicBezTo>
                    <a:pt x="640" y="576"/>
                    <a:pt x="640" y="576"/>
                    <a:pt x="640" y="576"/>
                  </a:cubicBezTo>
                  <a:cubicBezTo>
                    <a:pt x="640" y="224"/>
                    <a:pt x="640" y="224"/>
                    <a:pt x="640" y="224"/>
                  </a:cubicBezTo>
                  <a:cubicBezTo>
                    <a:pt x="640" y="135"/>
                    <a:pt x="712" y="64"/>
                    <a:pt x="800" y="64"/>
                  </a:cubicBezTo>
                  <a:cubicBezTo>
                    <a:pt x="928" y="64"/>
                    <a:pt x="928" y="64"/>
                    <a:pt x="928" y="64"/>
                  </a:cubicBezTo>
                  <a:cubicBezTo>
                    <a:pt x="928" y="576"/>
                    <a:pt x="928" y="576"/>
                    <a:pt x="928" y="576"/>
                  </a:cubicBezTo>
                  <a:cubicBezTo>
                    <a:pt x="992" y="576"/>
                    <a:pt x="992" y="576"/>
                    <a:pt x="992" y="576"/>
                  </a:cubicBezTo>
                  <a:cubicBezTo>
                    <a:pt x="992" y="64"/>
                    <a:pt x="992" y="64"/>
                    <a:pt x="992" y="64"/>
                  </a:cubicBezTo>
                  <a:cubicBezTo>
                    <a:pt x="1120" y="64"/>
                    <a:pt x="1120" y="64"/>
                    <a:pt x="1120" y="64"/>
                  </a:cubicBezTo>
                  <a:cubicBezTo>
                    <a:pt x="1208" y="64"/>
                    <a:pt x="1280" y="135"/>
                    <a:pt x="1280" y="224"/>
                  </a:cubicBezTo>
                  <a:cubicBezTo>
                    <a:pt x="1280" y="576"/>
                    <a:pt x="1280" y="576"/>
                    <a:pt x="1280" y="576"/>
                  </a:cubicBezTo>
                  <a:cubicBezTo>
                    <a:pt x="1344" y="576"/>
                    <a:pt x="1344" y="576"/>
                    <a:pt x="1344" y="576"/>
                  </a:cubicBezTo>
                  <a:cubicBezTo>
                    <a:pt x="1344" y="224"/>
                    <a:pt x="1344" y="224"/>
                    <a:pt x="1344" y="224"/>
                  </a:cubicBezTo>
                  <a:cubicBezTo>
                    <a:pt x="1344" y="193"/>
                    <a:pt x="1338" y="164"/>
                    <a:pt x="1326" y="136"/>
                  </a:cubicBezTo>
                  <a:cubicBezTo>
                    <a:pt x="1342" y="130"/>
                    <a:pt x="1359" y="128"/>
                    <a:pt x="1376" y="128"/>
                  </a:cubicBezTo>
                  <a:cubicBezTo>
                    <a:pt x="1504" y="128"/>
                    <a:pt x="1504" y="128"/>
                    <a:pt x="1504" y="128"/>
                  </a:cubicBezTo>
                  <a:cubicBezTo>
                    <a:pt x="1504" y="576"/>
                    <a:pt x="1504" y="576"/>
                    <a:pt x="1504" y="576"/>
                  </a:cubicBezTo>
                  <a:cubicBezTo>
                    <a:pt x="1568" y="576"/>
                    <a:pt x="1568" y="576"/>
                    <a:pt x="1568" y="576"/>
                  </a:cubicBezTo>
                  <a:cubicBezTo>
                    <a:pt x="1568" y="128"/>
                    <a:pt x="1568" y="128"/>
                    <a:pt x="1568" y="128"/>
                  </a:cubicBezTo>
                  <a:cubicBezTo>
                    <a:pt x="1696" y="128"/>
                    <a:pt x="1696" y="128"/>
                    <a:pt x="1696" y="128"/>
                  </a:cubicBezTo>
                  <a:cubicBezTo>
                    <a:pt x="1784" y="128"/>
                    <a:pt x="1856" y="199"/>
                    <a:pt x="1856" y="288"/>
                  </a:cubicBezTo>
                  <a:cubicBezTo>
                    <a:pt x="1856" y="576"/>
                    <a:pt x="1856" y="576"/>
                    <a:pt x="1856" y="576"/>
                  </a:cubicBezTo>
                  <a:cubicBezTo>
                    <a:pt x="1920" y="576"/>
                    <a:pt x="1920" y="576"/>
                    <a:pt x="1920" y="576"/>
                  </a:cubicBezTo>
                  <a:cubicBezTo>
                    <a:pt x="1920" y="288"/>
                    <a:pt x="1920" y="288"/>
                    <a:pt x="1920" y="288"/>
                  </a:cubicBezTo>
                  <a:cubicBezTo>
                    <a:pt x="1920" y="164"/>
                    <a:pt x="1820" y="64"/>
                    <a:pt x="1696" y="64"/>
                  </a:cubicBezTo>
                  <a:cubicBezTo>
                    <a:pt x="1376" y="64"/>
                    <a:pt x="1376" y="64"/>
                    <a:pt x="1376" y="64"/>
                  </a:cubicBezTo>
                  <a:cubicBezTo>
                    <a:pt x="1347" y="64"/>
                    <a:pt x="1319" y="69"/>
                    <a:pt x="1292" y="80"/>
                  </a:cubicBezTo>
                  <a:cubicBezTo>
                    <a:pt x="1249" y="29"/>
                    <a:pt x="1186" y="0"/>
                    <a:pt x="1120" y="0"/>
                  </a:cubicBezTo>
                  <a:cubicBezTo>
                    <a:pt x="800" y="0"/>
                    <a:pt x="800" y="0"/>
                    <a:pt x="800" y="0"/>
                  </a:cubicBezTo>
                  <a:cubicBezTo>
                    <a:pt x="734" y="0"/>
                    <a:pt x="671" y="29"/>
                    <a:pt x="628" y="80"/>
                  </a:cubicBezTo>
                  <a:cubicBezTo>
                    <a:pt x="601" y="69"/>
                    <a:pt x="573" y="64"/>
                    <a:pt x="544" y="64"/>
                  </a:cubicBezTo>
                  <a:cubicBezTo>
                    <a:pt x="224" y="64"/>
                    <a:pt x="224" y="64"/>
                    <a:pt x="224" y="64"/>
                  </a:cubicBezTo>
                  <a:cubicBezTo>
                    <a:pt x="100" y="64"/>
                    <a:pt x="0" y="164"/>
                    <a:pt x="0" y="288"/>
                  </a:cubicBezTo>
                  <a:cubicBezTo>
                    <a:pt x="0" y="576"/>
                    <a:pt x="0" y="576"/>
                    <a:pt x="0" y="576"/>
                  </a:cubicBezTo>
                  <a:cubicBezTo>
                    <a:pt x="64" y="576"/>
                    <a:pt x="64" y="576"/>
                    <a:pt x="64" y="576"/>
                  </a:cubicBezTo>
                  <a:lnTo>
                    <a:pt x="64" y="2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4" name="Rectangle 9"/>
            <p:cNvSpPr>
              <a:spLocks noChangeArrowheads="1"/>
            </p:cNvSpPr>
            <p:nvPr/>
          </p:nvSpPr>
          <p:spPr bwMode="auto">
            <a:xfrm>
              <a:off x="8013700" y="5137150"/>
              <a:ext cx="15875" cy="619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5" name="Freeform 10"/>
            <p:cNvSpPr>
              <a:spLocks noEditPoints="1"/>
            </p:cNvSpPr>
            <p:nvPr/>
          </p:nvSpPr>
          <p:spPr bwMode="auto">
            <a:xfrm>
              <a:off x="8029575" y="4964113"/>
              <a:ext cx="77787" cy="93663"/>
            </a:xfrm>
            <a:custGeom>
              <a:avLst/>
              <a:gdLst>
                <a:gd name="T0" fmla="*/ 0 w 320"/>
                <a:gd name="T1" fmla="*/ 160 h 384"/>
                <a:gd name="T2" fmla="*/ 0 w 320"/>
                <a:gd name="T3" fmla="*/ 224 h 384"/>
                <a:gd name="T4" fmla="*/ 160 w 320"/>
                <a:gd name="T5" fmla="*/ 384 h 384"/>
                <a:gd name="T6" fmla="*/ 320 w 320"/>
                <a:gd name="T7" fmla="*/ 224 h 384"/>
                <a:gd name="T8" fmla="*/ 320 w 320"/>
                <a:gd name="T9" fmla="*/ 160 h 384"/>
                <a:gd name="T10" fmla="*/ 160 w 320"/>
                <a:gd name="T11" fmla="*/ 0 h 384"/>
                <a:gd name="T12" fmla="*/ 0 w 320"/>
                <a:gd name="T13" fmla="*/ 160 h 384"/>
                <a:gd name="T14" fmla="*/ 256 w 320"/>
                <a:gd name="T15" fmla="*/ 160 h 384"/>
                <a:gd name="T16" fmla="*/ 256 w 320"/>
                <a:gd name="T17" fmla="*/ 224 h 384"/>
                <a:gd name="T18" fmla="*/ 160 w 320"/>
                <a:gd name="T19" fmla="*/ 320 h 384"/>
                <a:gd name="T20" fmla="*/ 64 w 320"/>
                <a:gd name="T21" fmla="*/ 224 h 384"/>
                <a:gd name="T22" fmla="*/ 64 w 320"/>
                <a:gd name="T23" fmla="*/ 160 h 384"/>
                <a:gd name="T24" fmla="*/ 160 w 320"/>
                <a:gd name="T25" fmla="*/ 64 h 384"/>
                <a:gd name="T26" fmla="*/ 256 w 320"/>
                <a:gd name="T27" fmla="*/ 1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0" h="384">
                  <a:moveTo>
                    <a:pt x="0" y="160"/>
                  </a:moveTo>
                  <a:cubicBezTo>
                    <a:pt x="0" y="224"/>
                    <a:pt x="0" y="224"/>
                    <a:pt x="0" y="224"/>
                  </a:cubicBezTo>
                  <a:cubicBezTo>
                    <a:pt x="0" y="312"/>
                    <a:pt x="72" y="384"/>
                    <a:pt x="160" y="384"/>
                  </a:cubicBezTo>
                  <a:cubicBezTo>
                    <a:pt x="248" y="384"/>
                    <a:pt x="320" y="312"/>
                    <a:pt x="320" y="224"/>
                  </a:cubicBezTo>
                  <a:cubicBezTo>
                    <a:pt x="320" y="160"/>
                    <a:pt x="320" y="160"/>
                    <a:pt x="320" y="160"/>
                  </a:cubicBezTo>
                  <a:cubicBezTo>
                    <a:pt x="320" y="71"/>
                    <a:pt x="248" y="0"/>
                    <a:pt x="160" y="0"/>
                  </a:cubicBezTo>
                  <a:cubicBezTo>
                    <a:pt x="72" y="0"/>
                    <a:pt x="0" y="71"/>
                    <a:pt x="0" y="160"/>
                  </a:cubicBezTo>
                  <a:moveTo>
                    <a:pt x="256" y="160"/>
                  </a:moveTo>
                  <a:cubicBezTo>
                    <a:pt x="256" y="224"/>
                    <a:pt x="256" y="224"/>
                    <a:pt x="256" y="224"/>
                  </a:cubicBezTo>
                  <a:cubicBezTo>
                    <a:pt x="256" y="277"/>
                    <a:pt x="213" y="320"/>
                    <a:pt x="160" y="320"/>
                  </a:cubicBezTo>
                  <a:cubicBezTo>
                    <a:pt x="107" y="320"/>
                    <a:pt x="64" y="277"/>
                    <a:pt x="64" y="224"/>
                  </a:cubicBezTo>
                  <a:cubicBezTo>
                    <a:pt x="64" y="160"/>
                    <a:pt x="64" y="160"/>
                    <a:pt x="64" y="160"/>
                  </a:cubicBezTo>
                  <a:cubicBezTo>
                    <a:pt x="64" y="107"/>
                    <a:pt x="107" y="64"/>
                    <a:pt x="160" y="64"/>
                  </a:cubicBezTo>
                  <a:cubicBezTo>
                    <a:pt x="213" y="64"/>
                    <a:pt x="256" y="107"/>
                    <a:pt x="256" y="16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6" name="Rectangle 11"/>
            <p:cNvSpPr>
              <a:spLocks noChangeArrowheads="1"/>
            </p:cNvSpPr>
            <p:nvPr/>
          </p:nvSpPr>
          <p:spPr bwMode="auto">
            <a:xfrm>
              <a:off x="8391525" y="5137150"/>
              <a:ext cx="14287" cy="619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7" name="Freeform 12"/>
            <p:cNvSpPr>
              <a:spLocks noEditPoints="1"/>
            </p:cNvSpPr>
            <p:nvPr/>
          </p:nvSpPr>
          <p:spPr bwMode="auto">
            <a:xfrm>
              <a:off x="8312150" y="4964113"/>
              <a:ext cx="79375" cy="93663"/>
            </a:xfrm>
            <a:custGeom>
              <a:avLst/>
              <a:gdLst>
                <a:gd name="T0" fmla="*/ 160 w 320"/>
                <a:gd name="T1" fmla="*/ 384 h 384"/>
                <a:gd name="T2" fmla="*/ 320 w 320"/>
                <a:gd name="T3" fmla="*/ 224 h 384"/>
                <a:gd name="T4" fmla="*/ 320 w 320"/>
                <a:gd name="T5" fmla="*/ 160 h 384"/>
                <a:gd name="T6" fmla="*/ 160 w 320"/>
                <a:gd name="T7" fmla="*/ 0 h 384"/>
                <a:gd name="T8" fmla="*/ 0 w 320"/>
                <a:gd name="T9" fmla="*/ 160 h 384"/>
                <a:gd name="T10" fmla="*/ 0 w 320"/>
                <a:gd name="T11" fmla="*/ 224 h 384"/>
                <a:gd name="T12" fmla="*/ 160 w 320"/>
                <a:gd name="T13" fmla="*/ 384 h 384"/>
                <a:gd name="T14" fmla="*/ 64 w 320"/>
                <a:gd name="T15" fmla="*/ 160 h 384"/>
                <a:gd name="T16" fmla="*/ 160 w 320"/>
                <a:gd name="T17" fmla="*/ 64 h 384"/>
                <a:gd name="T18" fmla="*/ 256 w 320"/>
                <a:gd name="T19" fmla="*/ 160 h 384"/>
                <a:gd name="T20" fmla="*/ 256 w 320"/>
                <a:gd name="T21" fmla="*/ 224 h 384"/>
                <a:gd name="T22" fmla="*/ 160 w 320"/>
                <a:gd name="T23" fmla="*/ 320 h 384"/>
                <a:gd name="T24" fmla="*/ 64 w 320"/>
                <a:gd name="T25" fmla="*/ 224 h 384"/>
                <a:gd name="T26" fmla="*/ 64 w 320"/>
                <a:gd name="T27" fmla="*/ 1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0" h="384">
                  <a:moveTo>
                    <a:pt x="160" y="384"/>
                  </a:moveTo>
                  <a:cubicBezTo>
                    <a:pt x="248" y="383"/>
                    <a:pt x="320" y="312"/>
                    <a:pt x="320" y="224"/>
                  </a:cubicBezTo>
                  <a:cubicBezTo>
                    <a:pt x="320" y="160"/>
                    <a:pt x="320" y="160"/>
                    <a:pt x="320" y="160"/>
                  </a:cubicBezTo>
                  <a:cubicBezTo>
                    <a:pt x="320" y="71"/>
                    <a:pt x="248" y="0"/>
                    <a:pt x="160" y="0"/>
                  </a:cubicBezTo>
                  <a:cubicBezTo>
                    <a:pt x="72" y="0"/>
                    <a:pt x="0" y="71"/>
                    <a:pt x="0" y="160"/>
                  </a:cubicBezTo>
                  <a:cubicBezTo>
                    <a:pt x="0" y="224"/>
                    <a:pt x="0" y="224"/>
                    <a:pt x="0" y="224"/>
                  </a:cubicBezTo>
                  <a:cubicBezTo>
                    <a:pt x="0" y="312"/>
                    <a:pt x="72" y="383"/>
                    <a:pt x="160" y="384"/>
                  </a:cubicBezTo>
                  <a:moveTo>
                    <a:pt x="64" y="160"/>
                  </a:moveTo>
                  <a:cubicBezTo>
                    <a:pt x="64" y="107"/>
                    <a:pt x="107" y="64"/>
                    <a:pt x="160" y="64"/>
                  </a:cubicBezTo>
                  <a:cubicBezTo>
                    <a:pt x="213" y="64"/>
                    <a:pt x="256" y="107"/>
                    <a:pt x="256" y="160"/>
                  </a:cubicBezTo>
                  <a:cubicBezTo>
                    <a:pt x="256" y="224"/>
                    <a:pt x="256" y="224"/>
                    <a:pt x="256" y="224"/>
                  </a:cubicBezTo>
                  <a:cubicBezTo>
                    <a:pt x="256" y="277"/>
                    <a:pt x="213" y="320"/>
                    <a:pt x="160" y="320"/>
                  </a:cubicBezTo>
                  <a:cubicBezTo>
                    <a:pt x="107" y="320"/>
                    <a:pt x="64" y="277"/>
                    <a:pt x="64" y="224"/>
                  </a:cubicBezTo>
                  <a:lnTo>
                    <a:pt x="64" y="1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8" name="Freeform 13"/>
            <p:cNvSpPr>
              <a:spLocks/>
            </p:cNvSpPr>
            <p:nvPr/>
          </p:nvSpPr>
          <p:spPr bwMode="auto">
            <a:xfrm>
              <a:off x="7974013" y="4727575"/>
              <a:ext cx="471487" cy="274638"/>
            </a:xfrm>
            <a:custGeom>
              <a:avLst/>
              <a:gdLst>
                <a:gd name="T0" fmla="*/ 160 w 1920"/>
                <a:gd name="T1" fmla="*/ 1056 h 1120"/>
                <a:gd name="T2" fmla="*/ 64 w 1920"/>
                <a:gd name="T3" fmla="*/ 1056 h 1120"/>
                <a:gd name="T4" fmla="*/ 64 w 1920"/>
                <a:gd name="T5" fmla="*/ 864 h 1120"/>
                <a:gd name="T6" fmla="*/ 262 w 1920"/>
                <a:gd name="T7" fmla="*/ 864 h 1120"/>
                <a:gd name="T8" fmla="*/ 267 w 1920"/>
                <a:gd name="T9" fmla="*/ 837 h 1120"/>
                <a:gd name="T10" fmla="*/ 383 w 1920"/>
                <a:gd name="T11" fmla="*/ 556 h 1120"/>
                <a:gd name="T12" fmla="*/ 399 w 1920"/>
                <a:gd name="T13" fmla="*/ 534 h 1120"/>
                <a:gd name="T14" fmla="*/ 259 w 1920"/>
                <a:gd name="T15" fmla="*/ 394 h 1120"/>
                <a:gd name="T16" fmla="*/ 394 w 1920"/>
                <a:gd name="T17" fmla="*/ 258 h 1120"/>
                <a:gd name="T18" fmla="*/ 534 w 1920"/>
                <a:gd name="T19" fmla="*/ 398 h 1120"/>
                <a:gd name="T20" fmla="*/ 556 w 1920"/>
                <a:gd name="T21" fmla="*/ 383 h 1120"/>
                <a:gd name="T22" fmla="*/ 837 w 1920"/>
                <a:gd name="T23" fmla="*/ 266 h 1120"/>
                <a:gd name="T24" fmla="*/ 864 w 1920"/>
                <a:gd name="T25" fmla="*/ 262 h 1120"/>
                <a:gd name="T26" fmla="*/ 864 w 1920"/>
                <a:gd name="T27" fmla="*/ 64 h 1120"/>
                <a:gd name="T28" fmla="*/ 1056 w 1920"/>
                <a:gd name="T29" fmla="*/ 64 h 1120"/>
                <a:gd name="T30" fmla="*/ 1056 w 1920"/>
                <a:gd name="T31" fmla="*/ 262 h 1120"/>
                <a:gd name="T32" fmla="*/ 1082 w 1920"/>
                <a:gd name="T33" fmla="*/ 266 h 1120"/>
                <a:gd name="T34" fmla="*/ 1364 w 1920"/>
                <a:gd name="T35" fmla="*/ 383 h 1120"/>
                <a:gd name="T36" fmla="*/ 1386 w 1920"/>
                <a:gd name="T37" fmla="*/ 398 h 1120"/>
                <a:gd name="T38" fmla="*/ 1526 w 1920"/>
                <a:gd name="T39" fmla="*/ 258 h 1120"/>
                <a:gd name="T40" fmla="*/ 1661 w 1920"/>
                <a:gd name="T41" fmla="*/ 394 h 1120"/>
                <a:gd name="T42" fmla="*/ 1521 w 1920"/>
                <a:gd name="T43" fmla="*/ 534 h 1120"/>
                <a:gd name="T44" fmla="*/ 1537 w 1920"/>
                <a:gd name="T45" fmla="*/ 556 h 1120"/>
                <a:gd name="T46" fmla="*/ 1653 w 1920"/>
                <a:gd name="T47" fmla="*/ 837 h 1120"/>
                <a:gd name="T48" fmla="*/ 1658 w 1920"/>
                <a:gd name="T49" fmla="*/ 863 h 1120"/>
                <a:gd name="T50" fmla="*/ 1856 w 1920"/>
                <a:gd name="T51" fmla="*/ 863 h 1120"/>
                <a:gd name="T52" fmla="*/ 1856 w 1920"/>
                <a:gd name="T53" fmla="*/ 1056 h 1120"/>
                <a:gd name="T54" fmla="*/ 1760 w 1920"/>
                <a:gd name="T55" fmla="*/ 1056 h 1120"/>
                <a:gd name="T56" fmla="*/ 1760 w 1920"/>
                <a:gd name="T57" fmla="*/ 1120 h 1120"/>
                <a:gd name="T58" fmla="*/ 1920 w 1920"/>
                <a:gd name="T59" fmla="*/ 1120 h 1120"/>
                <a:gd name="T60" fmla="*/ 1920 w 1920"/>
                <a:gd name="T61" fmla="*/ 800 h 1120"/>
                <a:gd name="T62" fmla="*/ 1711 w 1920"/>
                <a:gd name="T63" fmla="*/ 800 h 1120"/>
                <a:gd name="T64" fmla="*/ 1604 w 1920"/>
                <a:gd name="T65" fmla="*/ 542 h 1120"/>
                <a:gd name="T66" fmla="*/ 1752 w 1920"/>
                <a:gd name="T67" fmla="*/ 394 h 1120"/>
                <a:gd name="T68" fmla="*/ 1526 w 1920"/>
                <a:gd name="T69" fmla="*/ 168 h 1120"/>
                <a:gd name="T70" fmla="*/ 1378 w 1920"/>
                <a:gd name="T71" fmla="*/ 315 h 1120"/>
                <a:gd name="T72" fmla="*/ 1120 w 1920"/>
                <a:gd name="T73" fmla="*/ 208 h 1120"/>
                <a:gd name="T74" fmla="*/ 1120 w 1920"/>
                <a:gd name="T75" fmla="*/ 0 h 1120"/>
                <a:gd name="T76" fmla="*/ 800 w 1920"/>
                <a:gd name="T77" fmla="*/ 0 h 1120"/>
                <a:gd name="T78" fmla="*/ 800 w 1920"/>
                <a:gd name="T79" fmla="*/ 208 h 1120"/>
                <a:gd name="T80" fmla="*/ 542 w 1920"/>
                <a:gd name="T81" fmla="*/ 315 h 1120"/>
                <a:gd name="T82" fmla="*/ 394 w 1920"/>
                <a:gd name="T83" fmla="*/ 168 h 1120"/>
                <a:gd name="T84" fmla="*/ 168 w 1920"/>
                <a:gd name="T85" fmla="*/ 394 h 1120"/>
                <a:gd name="T86" fmla="*/ 316 w 1920"/>
                <a:gd name="T87" fmla="*/ 542 h 1120"/>
                <a:gd name="T88" fmla="*/ 209 w 1920"/>
                <a:gd name="T89" fmla="*/ 800 h 1120"/>
                <a:gd name="T90" fmla="*/ 0 w 1920"/>
                <a:gd name="T91" fmla="*/ 800 h 1120"/>
                <a:gd name="T92" fmla="*/ 0 w 1920"/>
                <a:gd name="T93" fmla="*/ 1120 h 1120"/>
                <a:gd name="T94" fmla="*/ 160 w 1920"/>
                <a:gd name="T95" fmla="*/ 1120 h 1120"/>
                <a:gd name="T96" fmla="*/ 160 w 1920"/>
                <a:gd name="T97" fmla="*/ 1056 h 1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920" h="1120">
                  <a:moveTo>
                    <a:pt x="160" y="1056"/>
                  </a:moveTo>
                  <a:cubicBezTo>
                    <a:pt x="64" y="1056"/>
                    <a:pt x="64" y="1056"/>
                    <a:pt x="64" y="1056"/>
                  </a:cubicBezTo>
                  <a:cubicBezTo>
                    <a:pt x="64" y="864"/>
                    <a:pt x="64" y="864"/>
                    <a:pt x="64" y="864"/>
                  </a:cubicBezTo>
                  <a:cubicBezTo>
                    <a:pt x="262" y="864"/>
                    <a:pt x="262" y="864"/>
                    <a:pt x="262" y="864"/>
                  </a:cubicBezTo>
                  <a:cubicBezTo>
                    <a:pt x="267" y="837"/>
                    <a:pt x="267" y="837"/>
                    <a:pt x="267" y="837"/>
                  </a:cubicBezTo>
                  <a:cubicBezTo>
                    <a:pt x="284" y="736"/>
                    <a:pt x="324" y="640"/>
                    <a:pt x="383" y="556"/>
                  </a:cubicBezTo>
                  <a:cubicBezTo>
                    <a:pt x="399" y="534"/>
                    <a:pt x="399" y="534"/>
                    <a:pt x="399" y="534"/>
                  </a:cubicBezTo>
                  <a:cubicBezTo>
                    <a:pt x="259" y="394"/>
                    <a:pt x="259" y="394"/>
                    <a:pt x="259" y="394"/>
                  </a:cubicBezTo>
                  <a:cubicBezTo>
                    <a:pt x="394" y="258"/>
                    <a:pt x="394" y="258"/>
                    <a:pt x="394" y="258"/>
                  </a:cubicBezTo>
                  <a:cubicBezTo>
                    <a:pt x="534" y="398"/>
                    <a:pt x="534" y="398"/>
                    <a:pt x="534" y="398"/>
                  </a:cubicBezTo>
                  <a:cubicBezTo>
                    <a:pt x="556" y="383"/>
                    <a:pt x="556" y="383"/>
                    <a:pt x="556" y="383"/>
                  </a:cubicBezTo>
                  <a:cubicBezTo>
                    <a:pt x="640" y="324"/>
                    <a:pt x="736" y="284"/>
                    <a:pt x="837" y="266"/>
                  </a:cubicBezTo>
                  <a:cubicBezTo>
                    <a:pt x="864" y="262"/>
                    <a:pt x="864" y="262"/>
                    <a:pt x="864" y="262"/>
                  </a:cubicBezTo>
                  <a:cubicBezTo>
                    <a:pt x="864" y="64"/>
                    <a:pt x="864" y="64"/>
                    <a:pt x="864" y="64"/>
                  </a:cubicBezTo>
                  <a:cubicBezTo>
                    <a:pt x="1056" y="64"/>
                    <a:pt x="1056" y="64"/>
                    <a:pt x="1056" y="64"/>
                  </a:cubicBezTo>
                  <a:cubicBezTo>
                    <a:pt x="1056" y="262"/>
                    <a:pt x="1056" y="262"/>
                    <a:pt x="1056" y="262"/>
                  </a:cubicBezTo>
                  <a:cubicBezTo>
                    <a:pt x="1082" y="266"/>
                    <a:pt x="1082" y="266"/>
                    <a:pt x="1082" y="266"/>
                  </a:cubicBezTo>
                  <a:cubicBezTo>
                    <a:pt x="1184" y="284"/>
                    <a:pt x="1280" y="324"/>
                    <a:pt x="1364" y="383"/>
                  </a:cubicBezTo>
                  <a:cubicBezTo>
                    <a:pt x="1386" y="398"/>
                    <a:pt x="1386" y="398"/>
                    <a:pt x="1386" y="398"/>
                  </a:cubicBezTo>
                  <a:cubicBezTo>
                    <a:pt x="1526" y="258"/>
                    <a:pt x="1526" y="258"/>
                    <a:pt x="1526" y="258"/>
                  </a:cubicBezTo>
                  <a:cubicBezTo>
                    <a:pt x="1661" y="394"/>
                    <a:pt x="1661" y="394"/>
                    <a:pt x="1661" y="394"/>
                  </a:cubicBezTo>
                  <a:cubicBezTo>
                    <a:pt x="1521" y="534"/>
                    <a:pt x="1521" y="534"/>
                    <a:pt x="1521" y="534"/>
                  </a:cubicBezTo>
                  <a:cubicBezTo>
                    <a:pt x="1537" y="556"/>
                    <a:pt x="1537" y="556"/>
                    <a:pt x="1537" y="556"/>
                  </a:cubicBezTo>
                  <a:cubicBezTo>
                    <a:pt x="1596" y="640"/>
                    <a:pt x="1636" y="736"/>
                    <a:pt x="1653" y="837"/>
                  </a:cubicBezTo>
                  <a:cubicBezTo>
                    <a:pt x="1658" y="863"/>
                    <a:pt x="1658" y="863"/>
                    <a:pt x="1658" y="863"/>
                  </a:cubicBezTo>
                  <a:cubicBezTo>
                    <a:pt x="1856" y="863"/>
                    <a:pt x="1856" y="863"/>
                    <a:pt x="1856" y="863"/>
                  </a:cubicBezTo>
                  <a:cubicBezTo>
                    <a:pt x="1856" y="1056"/>
                    <a:pt x="1856" y="1056"/>
                    <a:pt x="1856" y="1056"/>
                  </a:cubicBezTo>
                  <a:cubicBezTo>
                    <a:pt x="1760" y="1056"/>
                    <a:pt x="1760" y="1056"/>
                    <a:pt x="1760" y="1056"/>
                  </a:cubicBezTo>
                  <a:cubicBezTo>
                    <a:pt x="1760" y="1120"/>
                    <a:pt x="1760" y="1120"/>
                    <a:pt x="1760" y="1120"/>
                  </a:cubicBezTo>
                  <a:cubicBezTo>
                    <a:pt x="1920" y="1120"/>
                    <a:pt x="1920" y="1120"/>
                    <a:pt x="1920" y="1120"/>
                  </a:cubicBezTo>
                  <a:cubicBezTo>
                    <a:pt x="1920" y="800"/>
                    <a:pt x="1920" y="800"/>
                    <a:pt x="1920" y="800"/>
                  </a:cubicBezTo>
                  <a:cubicBezTo>
                    <a:pt x="1711" y="800"/>
                    <a:pt x="1711" y="800"/>
                    <a:pt x="1711" y="800"/>
                  </a:cubicBezTo>
                  <a:cubicBezTo>
                    <a:pt x="1692" y="708"/>
                    <a:pt x="1655" y="620"/>
                    <a:pt x="1604" y="542"/>
                  </a:cubicBezTo>
                  <a:cubicBezTo>
                    <a:pt x="1752" y="394"/>
                    <a:pt x="1752" y="394"/>
                    <a:pt x="1752" y="394"/>
                  </a:cubicBezTo>
                  <a:cubicBezTo>
                    <a:pt x="1526" y="168"/>
                    <a:pt x="1526" y="168"/>
                    <a:pt x="1526" y="168"/>
                  </a:cubicBezTo>
                  <a:cubicBezTo>
                    <a:pt x="1378" y="315"/>
                    <a:pt x="1378" y="315"/>
                    <a:pt x="1378" y="315"/>
                  </a:cubicBezTo>
                  <a:cubicBezTo>
                    <a:pt x="1299" y="264"/>
                    <a:pt x="1212" y="228"/>
                    <a:pt x="1120" y="208"/>
                  </a:cubicBezTo>
                  <a:cubicBezTo>
                    <a:pt x="1120" y="0"/>
                    <a:pt x="1120" y="0"/>
                    <a:pt x="1120" y="0"/>
                  </a:cubicBezTo>
                  <a:cubicBezTo>
                    <a:pt x="800" y="0"/>
                    <a:pt x="800" y="0"/>
                    <a:pt x="800" y="0"/>
                  </a:cubicBezTo>
                  <a:cubicBezTo>
                    <a:pt x="800" y="208"/>
                    <a:pt x="800" y="208"/>
                    <a:pt x="800" y="208"/>
                  </a:cubicBezTo>
                  <a:cubicBezTo>
                    <a:pt x="708" y="228"/>
                    <a:pt x="621" y="264"/>
                    <a:pt x="542" y="315"/>
                  </a:cubicBezTo>
                  <a:cubicBezTo>
                    <a:pt x="394" y="168"/>
                    <a:pt x="394" y="168"/>
                    <a:pt x="394" y="168"/>
                  </a:cubicBezTo>
                  <a:cubicBezTo>
                    <a:pt x="168" y="394"/>
                    <a:pt x="168" y="394"/>
                    <a:pt x="168" y="394"/>
                  </a:cubicBezTo>
                  <a:cubicBezTo>
                    <a:pt x="316" y="542"/>
                    <a:pt x="316" y="542"/>
                    <a:pt x="316" y="542"/>
                  </a:cubicBezTo>
                  <a:cubicBezTo>
                    <a:pt x="265" y="620"/>
                    <a:pt x="228" y="708"/>
                    <a:pt x="209" y="800"/>
                  </a:cubicBezTo>
                  <a:cubicBezTo>
                    <a:pt x="0" y="800"/>
                    <a:pt x="0" y="800"/>
                    <a:pt x="0" y="800"/>
                  </a:cubicBezTo>
                  <a:cubicBezTo>
                    <a:pt x="0" y="1120"/>
                    <a:pt x="0" y="1120"/>
                    <a:pt x="0" y="1120"/>
                  </a:cubicBezTo>
                  <a:cubicBezTo>
                    <a:pt x="160" y="1120"/>
                    <a:pt x="160" y="1120"/>
                    <a:pt x="160" y="1120"/>
                  </a:cubicBezTo>
                  <a:lnTo>
                    <a:pt x="160" y="10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19" name="Freeform 14"/>
            <p:cNvSpPr>
              <a:spLocks/>
            </p:cNvSpPr>
            <p:nvPr/>
          </p:nvSpPr>
          <p:spPr bwMode="auto">
            <a:xfrm>
              <a:off x="8148638" y="4887913"/>
              <a:ext cx="123825" cy="60325"/>
            </a:xfrm>
            <a:custGeom>
              <a:avLst/>
              <a:gdLst>
                <a:gd name="T0" fmla="*/ 509 w 509"/>
                <a:gd name="T1" fmla="*/ 238 h 247"/>
                <a:gd name="T2" fmla="*/ 217 w 509"/>
                <a:gd name="T3" fmla="*/ 20 h 247"/>
                <a:gd name="T4" fmla="*/ 0 w 509"/>
                <a:gd name="T5" fmla="*/ 238 h 247"/>
                <a:gd name="T6" fmla="*/ 63 w 509"/>
                <a:gd name="T7" fmla="*/ 247 h 247"/>
                <a:gd name="T8" fmla="*/ 282 w 509"/>
                <a:gd name="T9" fmla="*/ 84 h 247"/>
                <a:gd name="T10" fmla="*/ 445 w 509"/>
                <a:gd name="T11" fmla="*/ 247 h 247"/>
                <a:gd name="T12" fmla="*/ 509 w 509"/>
                <a:gd name="T13" fmla="*/ 238 h 247"/>
              </a:gdLst>
              <a:ahLst/>
              <a:cxnLst>
                <a:cxn ang="0">
                  <a:pos x="T0" y="T1"/>
                </a:cxn>
                <a:cxn ang="0">
                  <a:pos x="T2" y="T3"/>
                </a:cxn>
                <a:cxn ang="0">
                  <a:pos x="T4" y="T5"/>
                </a:cxn>
                <a:cxn ang="0">
                  <a:pos x="T6" y="T7"/>
                </a:cxn>
                <a:cxn ang="0">
                  <a:pos x="T8" y="T9"/>
                </a:cxn>
                <a:cxn ang="0">
                  <a:pos x="T10" y="T11"/>
                </a:cxn>
                <a:cxn ang="0">
                  <a:pos x="T12" y="T13"/>
                </a:cxn>
              </a:cxnLst>
              <a:rect l="0" t="0" r="r" b="b"/>
              <a:pathLst>
                <a:path w="509" h="247">
                  <a:moveTo>
                    <a:pt x="509" y="238"/>
                  </a:moveTo>
                  <a:cubicBezTo>
                    <a:pt x="488" y="97"/>
                    <a:pt x="358" y="0"/>
                    <a:pt x="217" y="20"/>
                  </a:cubicBezTo>
                  <a:cubicBezTo>
                    <a:pt x="105" y="37"/>
                    <a:pt x="16" y="125"/>
                    <a:pt x="0" y="238"/>
                  </a:cubicBezTo>
                  <a:cubicBezTo>
                    <a:pt x="63" y="247"/>
                    <a:pt x="63" y="247"/>
                    <a:pt x="63" y="247"/>
                  </a:cubicBezTo>
                  <a:cubicBezTo>
                    <a:pt x="78" y="142"/>
                    <a:pt x="176" y="68"/>
                    <a:pt x="282" y="84"/>
                  </a:cubicBezTo>
                  <a:cubicBezTo>
                    <a:pt x="367" y="96"/>
                    <a:pt x="433" y="162"/>
                    <a:pt x="445" y="247"/>
                  </a:cubicBezTo>
                  <a:lnTo>
                    <a:pt x="509" y="23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20" name="Freeform 15"/>
            <p:cNvSpPr>
              <a:spLocks/>
            </p:cNvSpPr>
            <p:nvPr/>
          </p:nvSpPr>
          <p:spPr bwMode="auto">
            <a:xfrm>
              <a:off x="8093075" y="4837113"/>
              <a:ext cx="233362" cy="111125"/>
            </a:xfrm>
            <a:custGeom>
              <a:avLst/>
              <a:gdLst>
                <a:gd name="T0" fmla="*/ 887 w 950"/>
                <a:gd name="T1" fmla="*/ 454 h 454"/>
                <a:gd name="T2" fmla="*/ 950 w 950"/>
                <a:gd name="T3" fmla="*/ 445 h 454"/>
                <a:gd name="T4" fmla="*/ 407 w 950"/>
                <a:gd name="T5" fmla="*/ 38 h 454"/>
                <a:gd name="T6" fmla="*/ 0 w 950"/>
                <a:gd name="T7" fmla="*/ 445 h 454"/>
                <a:gd name="T8" fmla="*/ 63 w 950"/>
                <a:gd name="T9" fmla="*/ 454 h 454"/>
                <a:gd name="T10" fmla="*/ 534 w 950"/>
                <a:gd name="T11" fmla="*/ 101 h 454"/>
                <a:gd name="T12" fmla="*/ 887 w 950"/>
                <a:gd name="T13" fmla="*/ 454 h 454"/>
              </a:gdLst>
              <a:ahLst/>
              <a:cxnLst>
                <a:cxn ang="0">
                  <a:pos x="T0" y="T1"/>
                </a:cxn>
                <a:cxn ang="0">
                  <a:pos x="T2" y="T3"/>
                </a:cxn>
                <a:cxn ang="0">
                  <a:pos x="T4" y="T5"/>
                </a:cxn>
                <a:cxn ang="0">
                  <a:pos x="T6" y="T7"/>
                </a:cxn>
                <a:cxn ang="0">
                  <a:pos x="T8" y="T9"/>
                </a:cxn>
                <a:cxn ang="0">
                  <a:pos x="T10" y="T11"/>
                </a:cxn>
                <a:cxn ang="0">
                  <a:pos x="T12" y="T13"/>
                </a:cxn>
              </a:cxnLst>
              <a:rect l="0" t="0" r="r" b="b"/>
              <a:pathLst>
                <a:path w="950" h="454">
                  <a:moveTo>
                    <a:pt x="887" y="454"/>
                  </a:moveTo>
                  <a:cubicBezTo>
                    <a:pt x="950" y="445"/>
                    <a:pt x="950" y="445"/>
                    <a:pt x="950" y="445"/>
                  </a:cubicBezTo>
                  <a:cubicBezTo>
                    <a:pt x="913" y="183"/>
                    <a:pt x="670" y="0"/>
                    <a:pt x="407" y="38"/>
                  </a:cubicBezTo>
                  <a:cubicBezTo>
                    <a:pt x="196" y="68"/>
                    <a:pt x="30" y="234"/>
                    <a:pt x="0" y="445"/>
                  </a:cubicBezTo>
                  <a:cubicBezTo>
                    <a:pt x="63" y="454"/>
                    <a:pt x="63" y="454"/>
                    <a:pt x="63" y="454"/>
                  </a:cubicBezTo>
                  <a:cubicBezTo>
                    <a:pt x="96" y="227"/>
                    <a:pt x="307" y="69"/>
                    <a:pt x="534" y="101"/>
                  </a:cubicBezTo>
                  <a:cubicBezTo>
                    <a:pt x="717" y="128"/>
                    <a:pt x="860" y="271"/>
                    <a:pt x="887" y="4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grpSp>
      <p:sp>
        <p:nvSpPr>
          <p:cNvPr id="121" name="Freeform 5"/>
          <p:cNvSpPr>
            <a:spLocks noEditPoints="1"/>
          </p:cNvSpPr>
          <p:nvPr/>
        </p:nvSpPr>
        <p:spPr bwMode="auto">
          <a:xfrm>
            <a:off x="7527170" y="7949474"/>
            <a:ext cx="648317" cy="648312"/>
          </a:xfrm>
          <a:custGeom>
            <a:avLst/>
            <a:gdLst>
              <a:gd name="T0" fmla="*/ 1191 w 2382"/>
              <a:gd name="T1" fmla="*/ 0 h 2382"/>
              <a:gd name="T2" fmla="*/ 704 w 2382"/>
              <a:gd name="T3" fmla="*/ 298 h 2382"/>
              <a:gd name="T4" fmla="*/ 702 w 2382"/>
              <a:gd name="T5" fmla="*/ 1405 h 2382"/>
              <a:gd name="T6" fmla="*/ 0 w 2382"/>
              <a:gd name="T7" fmla="*/ 1484 h 2382"/>
              <a:gd name="T8" fmla="*/ 586 w 2382"/>
              <a:gd name="T9" fmla="*/ 2382 h 2382"/>
              <a:gd name="T10" fmla="*/ 931 w 2382"/>
              <a:gd name="T11" fmla="*/ 2382 h 2382"/>
              <a:gd name="T12" fmla="*/ 2382 w 2382"/>
              <a:gd name="T13" fmla="*/ 47 h 2382"/>
              <a:gd name="T14" fmla="*/ 586 w 2382"/>
              <a:gd name="T15" fmla="*/ 2289 h 2382"/>
              <a:gd name="T16" fmla="*/ 93 w 2382"/>
              <a:gd name="T17" fmla="*/ 1484 h 2382"/>
              <a:gd name="T18" fmla="*/ 317 w 2382"/>
              <a:gd name="T19" fmla="*/ 1973 h 2382"/>
              <a:gd name="T20" fmla="*/ 410 w 2382"/>
              <a:gd name="T21" fmla="*/ 1438 h 2382"/>
              <a:gd name="T22" fmla="*/ 633 w 2382"/>
              <a:gd name="T23" fmla="*/ 2242 h 2382"/>
              <a:gd name="T24" fmla="*/ 1144 w 2382"/>
              <a:gd name="T25" fmla="*/ 449 h 2382"/>
              <a:gd name="T26" fmla="*/ 1080 w 2382"/>
              <a:gd name="T27" fmla="*/ 514 h 2382"/>
              <a:gd name="T28" fmla="*/ 959 w 2382"/>
              <a:gd name="T29" fmla="*/ 724 h 2382"/>
              <a:gd name="T30" fmla="*/ 999 w 2382"/>
              <a:gd name="T31" fmla="*/ 1207 h 2382"/>
              <a:gd name="T32" fmla="*/ 1144 w 2382"/>
              <a:gd name="T33" fmla="*/ 662 h 2382"/>
              <a:gd name="T34" fmla="*/ 1144 w 2382"/>
              <a:gd name="T35" fmla="*/ 662 h 2382"/>
              <a:gd name="T36" fmla="*/ 931 w 2382"/>
              <a:gd name="T37" fmla="*/ 2289 h 2382"/>
              <a:gd name="T38" fmla="*/ 726 w 2382"/>
              <a:gd name="T39" fmla="*/ 1513 h 2382"/>
              <a:gd name="T40" fmla="*/ 1011 w 2382"/>
              <a:gd name="T41" fmla="*/ 1489 h 2382"/>
              <a:gd name="T42" fmla="*/ 1925 w 2382"/>
              <a:gd name="T43" fmla="*/ 1619 h 2382"/>
              <a:gd name="T44" fmla="*/ 1457 w 2382"/>
              <a:gd name="T45" fmla="*/ 1712 h 2382"/>
              <a:gd name="T46" fmla="*/ 2071 w 2382"/>
              <a:gd name="T47" fmla="*/ 1842 h 2382"/>
              <a:gd name="T48" fmla="*/ 1457 w 2382"/>
              <a:gd name="T49" fmla="*/ 1935 h 2382"/>
              <a:gd name="T50" fmla="*/ 1971 w 2382"/>
              <a:gd name="T51" fmla="*/ 2065 h 2382"/>
              <a:gd name="T52" fmla="*/ 1457 w 2382"/>
              <a:gd name="T53" fmla="*/ 2158 h 2382"/>
              <a:gd name="T54" fmla="*/ 1813 w 2382"/>
              <a:gd name="T55" fmla="*/ 2289 h 2382"/>
              <a:gd name="T56" fmla="*/ 1957 w 2382"/>
              <a:gd name="T57" fmla="*/ 2289 h 2382"/>
              <a:gd name="T58" fmla="*/ 1971 w 2382"/>
              <a:gd name="T59" fmla="*/ 2158 h 2382"/>
              <a:gd name="T60" fmla="*/ 2229 w 2382"/>
              <a:gd name="T61" fmla="*/ 1777 h 2382"/>
              <a:gd name="T62" fmla="*/ 2151 w 2382"/>
              <a:gd name="T63" fmla="*/ 1047 h 2382"/>
              <a:gd name="T64" fmla="*/ 2071 w 2382"/>
              <a:gd name="T65" fmla="*/ 1619 h 2382"/>
              <a:gd name="T66" fmla="*/ 1925 w 2382"/>
              <a:gd name="T67" fmla="*/ 1396 h 2382"/>
              <a:gd name="T68" fmla="*/ 1763 w 2382"/>
              <a:gd name="T69" fmla="*/ 968 h 2382"/>
              <a:gd name="T70" fmla="*/ 1421 w 2382"/>
              <a:gd name="T71" fmla="*/ 1396 h 2382"/>
              <a:gd name="T72" fmla="*/ 1938 w 2382"/>
              <a:gd name="T73" fmla="*/ 345 h 2382"/>
              <a:gd name="T74" fmla="*/ 2151 w 2382"/>
              <a:gd name="T75" fmla="*/ 702 h 2382"/>
              <a:gd name="T76" fmla="*/ 2151 w 2382"/>
              <a:gd name="T77" fmla="*/ 423 h 2382"/>
              <a:gd name="T78" fmla="*/ 1547 w 2382"/>
              <a:gd name="T79" fmla="*/ 252 h 2382"/>
              <a:gd name="T80" fmla="*/ 1328 w 2382"/>
              <a:gd name="T81" fmla="*/ 470 h 2382"/>
              <a:gd name="T82" fmla="*/ 1238 w 2382"/>
              <a:gd name="T83" fmla="*/ 94 h 2382"/>
              <a:gd name="T84" fmla="*/ 1763 w 2382"/>
              <a:gd name="T85" fmla="*/ 1321 h 2382"/>
              <a:gd name="T86" fmla="*/ 1893 w 2382"/>
              <a:gd name="T87" fmla="*/ 1191 h 2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382" h="2382">
                <a:moveTo>
                  <a:pt x="2368" y="14"/>
                </a:moveTo>
                <a:cubicBezTo>
                  <a:pt x="2359" y="5"/>
                  <a:pt x="2347" y="0"/>
                  <a:pt x="2335" y="0"/>
                </a:cubicBezTo>
                <a:cubicBezTo>
                  <a:pt x="1191" y="0"/>
                  <a:pt x="1191" y="0"/>
                  <a:pt x="1191" y="0"/>
                </a:cubicBezTo>
                <a:cubicBezTo>
                  <a:pt x="1165" y="0"/>
                  <a:pt x="1144" y="21"/>
                  <a:pt x="1144" y="47"/>
                </a:cubicBezTo>
                <a:cubicBezTo>
                  <a:pt x="1144" y="180"/>
                  <a:pt x="1144" y="180"/>
                  <a:pt x="1144" y="180"/>
                </a:cubicBezTo>
                <a:cubicBezTo>
                  <a:pt x="704" y="298"/>
                  <a:pt x="704" y="298"/>
                  <a:pt x="704" y="298"/>
                </a:cubicBezTo>
                <a:cubicBezTo>
                  <a:pt x="679" y="305"/>
                  <a:pt x="664" y="330"/>
                  <a:pt x="671" y="355"/>
                </a:cubicBezTo>
                <a:cubicBezTo>
                  <a:pt x="899" y="1208"/>
                  <a:pt x="899" y="1208"/>
                  <a:pt x="899" y="1208"/>
                </a:cubicBezTo>
                <a:cubicBezTo>
                  <a:pt x="702" y="1405"/>
                  <a:pt x="702" y="1405"/>
                  <a:pt x="702" y="1405"/>
                </a:cubicBezTo>
                <a:cubicBezTo>
                  <a:pt x="676" y="1369"/>
                  <a:pt x="634" y="1344"/>
                  <a:pt x="586" y="1344"/>
                </a:cubicBezTo>
                <a:cubicBezTo>
                  <a:pt x="140" y="1344"/>
                  <a:pt x="140" y="1344"/>
                  <a:pt x="140" y="1344"/>
                </a:cubicBezTo>
                <a:cubicBezTo>
                  <a:pt x="63" y="1344"/>
                  <a:pt x="0" y="1407"/>
                  <a:pt x="0" y="1484"/>
                </a:cubicBezTo>
                <a:cubicBezTo>
                  <a:pt x="0" y="2242"/>
                  <a:pt x="0" y="2242"/>
                  <a:pt x="0" y="2242"/>
                </a:cubicBezTo>
                <a:cubicBezTo>
                  <a:pt x="0" y="2319"/>
                  <a:pt x="63" y="2382"/>
                  <a:pt x="140" y="2382"/>
                </a:cubicBezTo>
                <a:cubicBezTo>
                  <a:pt x="586" y="2382"/>
                  <a:pt x="586" y="2382"/>
                  <a:pt x="586" y="2382"/>
                </a:cubicBezTo>
                <a:cubicBezTo>
                  <a:pt x="652" y="2382"/>
                  <a:pt x="707" y="2336"/>
                  <a:pt x="722" y="2276"/>
                </a:cubicBezTo>
                <a:cubicBezTo>
                  <a:pt x="777" y="2324"/>
                  <a:pt x="777" y="2324"/>
                  <a:pt x="777" y="2324"/>
                </a:cubicBezTo>
                <a:cubicBezTo>
                  <a:pt x="820" y="2361"/>
                  <a:pt x="875" y="2382"/>
                  <a:pt x="931" y="2382"/>
                </a:cubicBezTo>
                <a:cubicBezTo>
                  <a:pt x="2335" y="2382"/>
                  <a:pt x="2335" y="2382"/>
                  <a:pt x="2335" y="2382"/>
                </a:cubicBezTo>
                <a:cubicBezTo>
                  <a:pt x="2361" y="2382"/>
                  <a:pt x="2382" y="2361"/>
                  <a:pt x="2382" y="2335"/>
                </a:cubicBezTo>
                <a:cubicBezTo>
                  <a:pt x="2382" y="47"/>
                  <a:pt x="2382" y="47"/>
                  <a:pt x="2382" y="47"/>
                </a:cubicBezTo>
                <a:cubicBezTo>
                  <a:pt x="2382" y="35"/>
                  <a:pt x="2377" y="23"/>
                  <a:pt x="2368" y="14"/>
                </a:cubicBezTo>
                <a:close/>
                <a:moveTo>
                  <a:pt x="633" y="2242"/>
                </a:moveTo>
                <a:cubicBezTo>
                  <a:pt x="633" y="2268"/>
                  <a:pt x="612" y="2289"/>
                  <a:pt x="586" y="2289"/>
                </a:cubicBezTo>
                <a:cubicBezTo>
                  <a:pt x="140" y="2289"/>
                  <a:pt x="140" y="2289"/>
                  <a:pt x="140" y="2289"/>
                </a:cubicBezTo>
                <a:cubicBezTo>
                  <a:pt x="114" y="2289"/>
                  <a:pt x="93" y="2268"/>
                  <a:pt x="93" y="2242"/>
                </a:cubicBezTo>
                <a:cubicBezTo>
                  <a:pt x="93" y="1484"/>
                  <a:pt x="93" y="1484"/>
                  <a:pt x="93" y="1484"/>
                </a:cubicBezTo>
                <a:cubicBezTo>
                  <a:pt x="93" y="1458"/>
                  <a:pt x="114" y="1438"/>
                  <a:pt x="140" y="1438"/>
                </a:cubicBezTo>
                <a:cubicBezTo>
                  <a:pt x="317" y="1438"/>
                  <a:pt x="317" y="1438"/>
                  <a:pt x="317" y="1438"/>
                </a:cubicBezTo>
                <a:cubicBezTo>
                  <a:pt x="317" y="1973"/>
                  <a:pt x="317" y="1973"/>
                  <a:pt x="317" y="1973"/>
                </a:cubicBezTo>
                <a:cubicBezTo>
                  <a:pt x="317" y="1999"/>
                  <a:pt x="338" y="2020"/>
                  <a:pt x="363" y="2020"/>
                </a:cubicBezTo>
                <a:cubicBezTo>
                  <a:pt x="389" y="2020"/>
                  <a:pt x="410" y="1999"/>
                  <a:pt x="410" y="1973"/>
                </a:cubicBezTo>
                <a:cubicBezTo>
                  <a:pt x="410" y="1438"/>
                  <a:pt x="410" y="1438"/>
                  <a:pt x="410" y="1438"/>
                </a:cubicBezTo>
                <a:cubicBezTo>
                  <a:pt x="586" y="1438"/>
                  <a:pt x="586" y="1438"/>
                  <a:pt x="586" y="1438"/>
                </a:cubicBezTo>
                <a:cubicBezTo>
                  <a:pt x="612" y="1438"/>
                  <a:pt x="633" y="1458"/>
                  <a:pt x="633" y="1484"/>
                </a:cubicBezTo>
                <a:cubicBezTo>
                  <a:pt x="633" y="2242"/>
                  <a:pt x="633" y="2242"/>
                  <a:pt x="633" y="2242"/>
                </a:cubicBezTo>
                <a:close/>
                <a:moveTo>
                  <a:pt x="773" y="376"/>
                </a:moveTo>
                <a:cubicBezTo>
                  <a:pt x="1144" y="276"/>
                  <a:pt x="1144" y="276"/>
                  <a:pt x="1144" y="276"/>
                </a:cubicBezTo>
                <a:cubicBezTo>
                  <a:pt x="1144" y="449"/>
                  <a:pt x="1144" y="449"/>
                  <a:pt x="1144" y="449"/>
                </a:cubicBezTo>
                <a:cubicBezTo>
                  <a:pt x="1113" y="457"/>
                  <a:pt x="1113" y="457"/>
                  <a:pt x="1113" y="457"/>
                </a:cubicBezTo>
                <a:cubicBezTo>
                  <a:pt x="1101" y="460"/>
                  <a:pt x="1091" y="468"/>
                  <a:pt x="1085" y="479"/>
                </a:cubicBezTo>
                <a:cubicBezTo>
                  <a:pt x="1079" y="489"/>
                  <a:pt x="1077" y="502"/>
                  <a:pt x="1080" y="514"/>
                </a:cubicBezTo>
                <a:cubicBezTo>
                  <a:pt x="1098" y="581"/>
                  <a:pt x="1059" y="649"/>
                  <a:pt x="992" y="667"/>
                </a:cubicBezTo>
                <a:cubicBezTo>
                  <a:pt x="980" y="670"/>
                  <a:pt x="970" y="678"/>
                  <a:pt x="964" y="689"/>
                </a:cubicBezTo>
                <a:cubicBezTo>
                  <a:pt x="957" y="700"/>
                  <a:pt x="956" y="712"/>
                  <a:pt x="959" y="724"/>
                </a:cubicBezTo>
                <a:cubicBezTo>
                  <a:pt x="1140" y="1396"/>
                  <a:pt x="1140" y="1396"/>
                  <a:pt x="1140" y="1396"/>
                </a:cubicBezTo>
                <a:cubicBezTo>
                  <a:pt x="1047" y="1396"/>
                  <a:pt x="1047" y="1396"/>
                  <a:pt x="1047" y="1396"/>
                </a:cubicBezTo>
                <a:cubicBezTo>
                  <a:pt x="999" y="1207"/>
                  <a:pt x="999" y="1207"/>
                  <a:pt x="999" y="1207"/>
                </a:cubicBezTo>
                <a:cubicBezTo>
                  <a:pt x="997" y="1201"/>
                  <a:pt x="995" y="1196"/>
                  <a:pt x="991" y="1191"/>
                </a:cubicBezTo>
                <a:lnTo>
                  <a:pt x="773" y="376"/>
                </a:lnTo>
                <a:close/>
                <a:moveTo>
                  <a:pt x="1144" y="662"/>
                </a:moveTo>
                <a:cubicBezTo>
                  <a:pt x="1144" y="1054"/>
                  <a:pt x="1144" y="1054"/>
                  <a:pt x="1144" y="1054"/>
                </a:cubicBezTo>
                <a:cubicBezTo>
                  <a:pt x="1060" y="740"/>
                  <a:pt x="1060" y="740"/>
                  <a:pt x="1060" y="740"/>
                </a:cubicBezTo>
                <a:cubicBezTo>
                  <a:pt x="1095" y="722"/>
                  <a:pt x="1124" y="695"/>
                  <a:pt x="1144" y="662"/>
                </a:cubicBezTo>
                <a:close/>
                <a:moveTo>
                  <a:pt x="1813" y="2289"/>
                </a:moveTo>
                <a:cubicBezTo>
                  <a:pt x="931" y="2289"/>
                  <a:pt x="931" y="2289"/>
                  <a:pt x="931" y="2289"/>
                </a:cubicBezTo>
                <a:cubicBezTo>
                  <a:pt x="931" y="2289"/>
                  <a:pt x="931" y="2289"/>
                  <a:pt x="931" y="2289"/>
                </a:cubicBezTo>
                <a:cubicBezTo>
                  <a:pt x="897" y="2289"/>
                  <a:pt x="864" y="2276"/>
                  <a:pt x="838" y="2254"/>
                </a:cubicBezTo>
                <a:cubicBezTo>
                  <a:pt x="726" y="2156"/>
                  <a:pt x="726" y="2156"/>
                  <a:pt x="726" y="2156"/>
                </a:cubicBezTo>
                <a:cubicBezTo>
                  <a:pt x="726" y="1513"/>
                  <a:pt x="726" y="1513"/>
                  <a:pt x="726" y="1513"/>
                </a:cubicBezTo>
                <a:cubicBezTo>
                  <a:pt x="929" y="1310"/>
                  <a:pt x="929" y="1310"/>
                  <a:pt x="929" y="1310"/>
                </a:cubicBezTo>
                <a:cubicBezTo>
                  <a:pt x="966" y="1454"/>
                  <a:pt x="966" y="1454"/>
                  <a:pt x="966" y="1454"/>
                </a:cubicBezTo>
                <a:cubicBezTo>
                  <a:pt x="971" y="1474"/>
                  <a:pt x="990" y="1489"/>
                  <a:pt x="1011" y="1489"/>
                </a:cubicBezTo>
                <a:cubicBezTo>
                  <a:pt x="1925" y="1489"/>
                  <a:pt x="1925" y="1489"/>
                  <a:pt x="1925" y="1489"/>
                </a:cubicBezTo>
                <a:cubicBezTo>
                  <a:pt x="1961" y="1489"/>
                  <a:pt x="1990" y="1518"/>
                  <a:pt x="1990" y="1554"/>
                </a:cubicBezTo>
                <a:cubicBezTo>
                  <a:pt x="1990" y="1590"/>
                  <a:pt x="1961" y="1619"/>
                  <a:pt x="1925" y="1619"/>
                </a:cubicBezTo>
                <a:cubicBezTo>
                  <a:pt x="1457" y="1619"/>
                  <a:pt x="1457" y="1619"/>
                  <a:pt x="1457" y="1619"/>
                </a:cubicBezTo>
                <a:cubicBezTo>
                  <a:pt x="1431" y="1619"/>
                  <a:pt x="1410" y="1640"/>
                  <a:pt x="1410" y="1665"/>
                </a:cubicBezTo>
                <a:cubicBezTo>
                  <a:pt x="1410" y="1691"/>
                  <a:pt x="1431" y="1712"/>
                  <a:pt x="1457" y="1712"/>
                </a:cubicBezTo>
                <a:cubicBezTo>
                  <a:pt x="2071" y="1712"/>
                  <a:pt x="2071" y="1712"/>
                  <a:pt x="2071" y="1712"/>
                </a:cubicBezTo>
                <a:cubicBezTo>
                  <a:pt x="2107" y="1712"/>
                  <a:pt x="2136" y="1741"/>
                  <a:pt x="2136" y="1777"/>
                </a:cubicBezTo>
                <a:cubicBezTo>
                  <a:pt x="2136" y="1813"/>
                  <a:pt x="2107" y="1842"/>
                  <a:pt x="2071" y="1842"/>
                </a:cubicBezTo>
                <a:cubicBezTo>
                  <a:pt x="1457" y="1842"/>
                  <a:pt x="1457" y="1842"/>
                  <a:pt x="1457" y="1842"/>
                </a:cubicBezTo>
                <a:cubicBezTo>
                  <a:pt x="1431" y="1842"/>
                  <a:pt x="1410" y="1863"/>
                  <a:pt x="1410" y="1889"/>
                </a:cubicBezTo>
                <a:cubicBezTo>
                  <a:pt x="1410" y="1914"/>
                  <a:pt x="1431" y="1935"/>
                  <a:pt x="1457" y="1935"/>
                </a:cubicBezTo>
                <a:cubicBezTo>
                  <a:pt x="1971" y="1935"/>
                  <a:pt x="1971" y="1935"/>
                  <a:pt x="1971" y="1935"/>
                </a:cubicBezTo>
                <a:cubicBezTo>
                  <a:pt x="2007" y="1935"/>
                  <a:pt x="2036" y="1964"/>
                  <a:pt x="2036" y="2000"/>
                </a:cubicBezTo>
                <a:cubicBezTo>
                  <a:pt x="2036" y="2036"/>
                  <a:pt x="2007" y="2065"/>
                  <a:pt x="1971" y="2065"/>
                </a:cubicBezTo>
                <a:cubicBezTo>
                  <a:pt x="1457" y="2065"/>
                  <a:pt x="1457" y="2065"/>
                  <a:pt x="1457" y="2065"/>
                </a:cubicBezTo>
                <a:cubicBezTo>
                  <a:pt x="1431" y="2065"/>
                  <a:pt x="1410" y="2086"/>
                  <a:pt x="1410" y="2112"/>
                </a:cubicBezTo>
                <a:cubicBezTo>
                  <a:pt x="1410" y="2138"/>
                  <a:pt x="1431" y="2158"/>
                  <a:pt x="1457" y="2158"/>
                </a:cubicBezTo>
                <a:cubicBezTo>
                  <a:pt x="1813" y="2158"/>
                  <a:pt x="1813" y="2158"/>
                  <a:pt x="1813" y="2158"/>
                </a:cubicBezTo>
                <a:cubicBezTo>
                  <a:pt x="1849" y="2158"/>
                  <a:pt x="1878" y="2188"/>
                  <a:pt x="1878" y="2223"/>
                </a:cubicBezTo>
                <a:cubicBezTo>
                  <a:pt x="1878" y="2259"/>
                  <a:pt x="1849" y="2289"/>
                  <a:pt x="1813" y="2289"/>
                </a:cubicBezTo>
                <a:close/>
                <a:moveTo>
                  <a:pt x="2289" y="2289"/>
                </a:moveTo>
                <a:cubicBezTo>
                  <a:pt x="2289" y="2289"/>
                  <a:pt x="2289" y="2289"/>
                  <a:pt x="2289" y="2289"/>
                </a:cubicBezTo>
                <a:cubicBezTo>
                  <a:pt x="1957" y="2289"/>
                  <a:pt x="1957" y="2289"/>
                  <a:pt x="1957" y="2289"/>
                </a:cubicBezTo>
                <a:cubicBezTo>
                  <a:pt x="1966" y="2269"/>
                  <a:pt x="1971" y="2247"/>
                  <a:pt x="1971" y="2223"/>
                </a:cubicBezTo>
                <a:cubicBezTo>
                  <a:pt x="1971" y="2200"/>
                  <a:pt x="1966" y="2178"/>
                  <a:pt x="1957" y="2158"/>
                </a:cubicBezTo>
                <a:cubicBezTo>
                  <a:pt x="1971" y="2158"/>
                  <a:pt x="1971" y="2158"/>
                  <a:pt x="1971" y="2158"/>
                </a:cubicBezTo>
                <a:cubicBezTo>
                  <a:pt x="2058" y="2158"/>
                  <a:pt x="2129" y="2087"/>
                  <a:pt x="2129" y="2000"/>
                </a:cubicBezTo>
                <a:cubicBezTo>
                  <a:pt x="2129" y="1975"/>
                  <a:pt x="2123" y="1951"/>
                  <a:pt x="2113" y="1929"/>
                </a:cubicBezTo>
                <a:cubicBezTo>
                  <a:pt x="2180" y="1911"/>
                  <a:pt x="2229" y="1850"/>
                  <a:pt x="2229" y="1777"/>
                </a:cubicBezTo>
                <a:cubicBezTo>
                  <a:pt x="2229" y="1742"/>
                  <a:pt x="2217" y="1709"/>
                  <a:pt x="2198" y="1683"/>
                </a:cubicBezTo>
                <a:cubicBezTo>
                  <a:pt x="2198" y="1093"/>
                  <a:pt x="2198" y="1093"/>
                  <a:pt x="2198" y="1093"/>
                </a:cubicBezTo>
                <a:cubicBezTo>
                  <a:pt x="2198" y="1068"/>
                  <a:pt x="2177" y="1047"/>
                  <a:pt x="2151" y="1047"/>
                </a:cubicBezTo>
                <a:cubicBezTo>
                  <a:pt x="2125" y="1047"/>
                  <a:pt x="2105" y="1068"/>
                  <a:pt x="2105" y="1093"/>
                </a:cubicBezTo>
                <a:cubicBezTo>
                  <a:pt x="2105" y="1623"/>
                  <a:pt x="2105" y="1623"/>
                  <a:pt x="2105" y="1623"/>
                </a:cubicBezTo>
                <a:cubicBezTo>
                  <a:pt x="2094" y="1620"/>
                  <a:pt x="2082" y="1619"/>
                  <a:pt x="2071" y="1619"/>
                </a:cubicBezTo>
                <a:cubicBezTo>
                  <a:pt x="2069" y="1619"/>
                  <a:pt x="2069" y="1619"/>
                  <a:pt x="2069" y="1619"/>
                </a:cubicBezTo>
                <a:cubicBezTo>
                  <a:pt x="2078" y="1599"/>
                  <a:pt x="2083" y="1577"/>
                  <a:pt x="2083" y="1554"/>
                </a:cubicBezTo>
                <a:cubicBezTo>
                  <a:pt x="2083" y="1467"/>
                  <a:pt x="2012" y="1396"/>
                  <a:pt x="1925" y="1396"/>
                </a:cubicBezTo>
                <a:cubicBezTo>
                  <a:pt x="1850" y="1396"/>
                  <a:pt x="1850" y="1396"/>
                  <a:pt x="1850" y="1396"/>
                </a:cubicBezTo>
                <a:cubicBezTo>
                  <a:pt x="1930" y="1362"/>
                  <a:pt x="1986" y="1283"/>
                  <a:pt x="1986" y="1191"/>
                </a:cubicBezTo>
                <a:cubicBezTo>
                  <a:pt x="1986" y="1068"/>
                  <a:pt x="1886" y="968"/>
                  <a:pt x="1763" y="968"/>
                </a:cubicBezTo>
                <a:cubicBezTo>
                  <a:pt x="1640" y="968"/>
                  <a:pt x="1540" y="1068"/>
                  <a:pt x="1540" y="1191"/>
                </a:cubicBezTo>
                <a:cubicBezTo>
                  <a:pt x="1540" y="1283"/>
                  <a:pt x="1596" y="1362"/>
                  <a:pt x="1676" y="1396"/>
                </a:cubicBezTo>
                <a:cubicBezTo>
                  <a:pt x="1421" y="1396"/>
                  <a:pt x="1421" y="1396"/>
                  <a:pt x="1421" y="1396"/>
                </a:cubicBezTo>
                <a:cubicBezTo>
                  <a:pt x="1421" y="511"/>
                  <a:pt x="1421" y="511"/>
                  <a:pt x="1421" y="511"/>
                </a:cubicBezTo>
                <a:cubicBezTo>
                  <a:pt x="1504" y="493"/>
                  <a:pt x="1570" y="428"/>
                  <a:pt x="1588" y="345"/>
                </a:cubicBezTo>
                <a:cubicBezTo>
                  <a:pt x="1938" y="345"/>
                  <a:pt x="1938" y="345"/>
                  <a:pt x="1938" y="345"/>
                </a:cubicBezTo>
                <a:cubicBezTo>
                  <a:pt x="1956" y="428"/>
                  <a:pt x="2022" y="493"/>
                  <a:pt x="2105" y="511"/>
                </a:cubicBezTo>
                <a:cubicBezTo>
                  <a:pt x="2105" y="656"/>
                  <a:pt x="2105" y="656"/>
                  <a:pt x="2105" y="656"/>
                </a:cubicBezTo>
                <a:cubicBezTo>
                  <a:pt x="2105" y="682"/>
                  <a:pt x="2125" y="702"/>
                  <a:pt x="2151" y="702"/>
                </a:cubicBezTo>
                <a:cubicBezTo>
                  <a:pt x="2177" y="702"/>
                  <a:pt x="2198" y="682"/>
                  <a:pt x="2198" y="656"/>
                </a:cubicBezTo>
                <a:cubicBezTo>
                  <a:pt x="2198" y="470"/>
                  <a:pt x="2198" y="470"/>
                  <a:pt x="2198" y="470"/>
                </a:cubicBezTo>
                <a:cubicBezTo>
                  <a:pt x="2198" y="444"/>
                  <a:pt x="2177" y="423"/>
                  <a:pt x="2151" y="423"/>
                </a:cubicBezTo>
                <a:cubicBezTo>
                  <a:pt x="2082" y="423"/>
                  <a:pt x="2026" y="367"/>
                  <a:pt x="2026" y="298"/>
                </a:cubicBezTo>
                <a:cubicBezTo>
                  <a:pt x="2026" y="272"/>
                  <a:pt x="2005" y="252"/>
                  <a:pt x="1979" y="252"/>
                </a:cubicBezTo>
                <a:cubicBezTo>
                  <a:pt x="1547" y="252"/>
                  <a:pt x="1547" y="252"/>
                  <a:pt x="1547" y="252"/>
                </a:cubicBezTo>
                <a:cubicBezTo>
                  <a:pt x="1521" y="252"/>
                  <a:pt x="1500" y="272"/>
                  <a:pt x="1500" y="298"/>
                </a:cubicBezTo>
                <a:cubicBezTo>
                  <a:pt x="1500" y="367"/>
                  <a:pt x="1444" y="423"/>
                  <a:pt x="1375" y="423"/>
                </a:cubicBezTo>
                <a:cubicBezTo>
                  <a:pt x="1349" y="423"/>
                  <a:pt x="1328" y="444"/>
                  <a:pt x="1328" y="470"/>
                </a:cubicBezTo>
                <a:cubicBezTo>
                  <a:pt x="1328" y="1396"/>
                  <a:pt x="1328" y="1396"/>
                  <a:pt x="1328" y="1396"/>
                </a:cubicBezTo>
                <a:cubicBezTo>
                  <a:pt x="1238" y="1396"/>
                  <a:pt x="1238" y="1396"/>
                  <a:pt x="1238" y="1396"/>
                </a:cubicBezTo>
                <a:cubicBezTo>
                  <a:pt x="1238" y="94"/>
                  <a:pt x="1238" y="94"/>
                  <a:pt x="1238" y="94"/>
                </a:cubicBezTo>
                <a:cubicBezTo>
                  <a:pt x="2289" y="93"/>
                  <a:pt x="2289" y="93"/>
                  <a:pt x="2289" y="93"/>
                </a:cubicBezTo>
                <a:lnTo>
                  <a:pt x="2289" y="2289"/>
                </a:lnTo>
                <a:close/>
                <a:moveTo>
                  <a:pt x="1763" y="1321"/>
                </a:moveTo>
                <a:cubicBezTo>
                  <a:pt x="1692" y="1321"/>
                  <a:pt x="1633" y="1262"/>
                  <a:pt x="1633" y="1191"/>
                </a:cubicBezTo>
                <a:cubicBezTo>
                  <a:pt x="1633" y="1120"/>
                  <a:pt x="1692" y="1061"/>
                  <a:pt x="1763" y="1061"/>
                </a:cubicBezTo>
                <a:cubicBezTo>
                  <a:pt x="1834" y="1061"/>
                  <a:pt x="1893" y="1120"/>
                  <a:pt x="1893" y="1191"/>
                </a:cubicBezTo>
                <a:cubicBezTo>
                  <a:pt x="1893" y="1262"/>
                  <a:pt x="1834" y="1321"/>
                  <a:pt x="1763" y="1321"/>
                </a:cubicBezTo>
                <a:close/>
              </a:path>
            </a:pathLst>
          </a:custGeom>
          <a:solidFill>
            <a:schemeClr val="bg1"/>
          </a:solidFill>
          <a:ln>
            <a:noFill/>
          </a:ln>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grpSp>
        <p:nvGrpSpPr>
          <p:cNvPr id="122" name="Group 121"/>
          <p:cNvGrpSpPr/>
          <p:nvPr/>
        </p:nvGrpSpPr>
        <p:grpSpPr>
          <a:xfrm>
            <a:off x="10075385" y="7993511"/>
            <a:ext cx="649997" cy="651680"/>
            <a:chOff x="4200525" y="4692651"/>
            <a:chExt cx="612775" cy="614363"/>
          </a:xfrm>
          <a:solidFill>
            <a:schemeClr val="bg1"/>
          </a:solidFill>
        </p:grpSpPr>
        <p:sp>
          <p:nvSpPr>
            <p:cNvPr id="123" name="Freeform 9"/>
            <p:cNvSpPr>
              <a:spLocks/>
            </p:cNvSpPr>
            <p:nvPr/>
          </p:nvSpPr>
          <p:spPr bwMode="auto">
            <a:xfrm>
              <a:off x="4200525" y="4759326"/>
              <a:ext cx="260350" cy="547688"/>
            </a:xfrm>
            <a:custGeom>
              <a:avLst/>
              <a:gdLst>
                <a:gd name="T0" fmla="*/ 844 w 1013"/>
                <a:gd name="T1" fmla="*/ 1384 h 2130"/>
                <a:gd name="T2" fmla="*/ 776 w 1013"/>
                <a:gd name="T3" fmla="*/ 1325 h 2130"/>
                <a:gd name="T4" fmla="*/ 623 w 1013"/>
                <a:gd name="T5" fmla="*/ 994 h 2130"/>
                <a:gd name="T6" fmla="*/ 623 w 1013"/>
                <a:gd name="T7" fmla="*/ 759 h 2130"/>
                <a:gd name="T8" fmla="*/ 446 w 1013"/>
                <a:gd name="T9" fmla="*/ 582 h 2130"/>
                <a:gd name="T10" fmla="*/ 269 w 1013"/>
                <a:gd name="T11" fmla="*/ 759 h 2130"/>
                <a:gd name="T12" fmla="*/ 269 w 1013"/>
                <a:gd name="T13" fmla="*/ 1223 h 2130"/>
                <a:gd name="T14" fmla="*/ 349 w 1013"/>
                <a:gd name="T15" fmla="*/ 1494 h 2130"/>
                <a:gd name="T16" fmla="*/ 416 w 1013"/>
                <a:gd name="T17" fmla="*/ 1597 h 2130"/>
                <a:gd name="T18" fmla="*/ 445 w 1013"/>
                <a:gd name="T19" fmla="*/ 1617 h 2130"/>
                <a:gd name="T20" fmla="*/ 448 w 1013"/>
                <a:gd name="T21" fmla="*/ 1617 h 2130"/>
                <a:gd name="T22" fmla="*/ 503 w 1013"/>
                <a:gd name="T23" fmla="*/ 1582 h 2130"/>
                <a:gd name="T24" fmla="*/ 488 w 1013"/>
                <a:gd name="T25" fmla="*/ 1536 h 2130"/>
                <a:gd name="T26" fmla="*/ 427 w 1013"/>
                <a:gd name="T27" fmla="*/ 1444 h 2130"/>
                <a:gd name="T28" fmla="*/ 362 w 1013"/>
                <a:gd name="T29" fmla="*/ 1223 h 2130"/>
                <a:gd name="T30" fmla="*/ 362 w 1013"/>
                <a:gd name="T31" fmla="*/ 759 h 2130"/>
                <a:gd name="T32" fmla="*/ 446 w 1013"/>
                <a:gd name="T33" fmla="*/ 675 h 2130"/>
                <a:gd name="T34" fmla="*/ 530 w 1013"/>
                <a:gd name="T35" fmla="*/ 759 h 2130"/>
                <a:gd name="T36" fmla="*/ 530 w 1013"/>
                <a:gd name="T37" fmla="*/ 994 h 2130"/>
                <a:gd name="T38" fmla="*/ 715 w 1013"/>
                <a:gd name="T39" fmla="*/ 1396 h 2130"/>
                <a:gd name="T40" fmla="*/ 784 w 1013"/>
                <a:gd name="T41" fmla="*/ 1455 h 2130"/>
                <a:gd name="T42" fmla="*/ 920 w 1013"/>
                <a:gd name="T43" fmla="*/ 1748 h 2130"/>
                <a:gd name="T44" fmla="*/ 920 w 1013"/>
                <a:gd name="T45" fmla="*/ 2037 h 2130"/>
                <a:gd name="T46" fmla="*/ 491 w 1013"/>
                <a:gd name="T47" fmla="*/ 2037 h 2130"/>
                <a:gd name="T48" fmla="*/ 262 w 1013"/>
                <a:gd name="T49" fmla="*/ 1742 h 2130"/>
                <a:gd name="T50" fmla="*/ 93 w 1013"/>
                <a:gd name="T51" fmla="*/ 1249 h 2130"/>
                <a:gd name="T52" fmla="*/ 93 w 1013"/>
                <a:gd name="T53" fmla="*/ 181 h 2130"/>
                <a:gd name="T54" fmla="*/ 181 w 1013"/>
                <a:gd name="T55" fmla="*/ 93 h 2130"/>
                <a:gd name="T56" fmla="*/ 243 w 1013"/>
                <a:gd name="T57" fmla="*/ 119 h 2130"/>
                <a:gd name="T58" fmla="*/ 269 w 1013"/>
                <a:gd name="T59" fmla="*/ 181 h 2130"/>
                <a:gd name="T60" fmla="*/ 269 w 1013"/>
                <a:gd name="T61" fmla="*/ 340 h 2130"/>
                <a:gd name="T62" fmla="*/ 316 w 1013"/>
                <a:gd name="T63" fmla="*/ 387 h 2130"/>
                <a:gd name="T64" fmla="*/ 362 w 1013"/>
                <a:gd name="T65" fmla="*/ 340 h 2130"/>
                <a:gd name="T66" fmla="*/ 362 w 1013"/>
                <a:gd name="T67" fmla="*/ 181 h 2130"/>
                <a:gd name="T68" fmla="*/ 309 w 1013"/>
                <a:gd name="T69" fmla="*/ 53 h 2130"/>
                <a:gd name="T70" fmla="*/ 181 w 1013"/>
                <a:gd name="T71" fmla="*/ 0 h 2130"/>
                <a:gd name="T72" fmla="*/ 0 w 1013"/>
                <a:gd name="T73" fmla="*/ 181 h 2130"/>
                <a:gd name="T74" fmla="*/ 0 w 1013"/>
                <a:gd name="T75" fmla="*/ 1249 h 2130"/>
                <a:gd name="T76" fmla="*/ 189 w 1013"/>
                <a:gd name="T77" fmla="*/ 1800 h 2130"/>
                <a:gd name="T78" fmla="*/ 432 w 1013"/>
                <a:gd name="T79" fmla="*/ 2112 h 2130"/>
                <a:gd name="T80" fmla="*/ 468 w 1013"/>
                <a:gd name="T81" fmla="*/ 2130 h 2130"/>
                <a:gd name="T82" fmla="*/ 966 w 1013"/>
                <a:gd name="T83" fmla="*/ 2130 h 2130"/>
                <a:gd name="T84" fmla="*/ 1013 w 1013"/>
                <a:gd name="T85" fmla="*/ 2083 h 2130"/>
                <a:gd name="T86" fmla="*/ 1013 w 1013"/>
                <a:gd name="T87" fmla="*/ 1748 h 2130"/>
                <a:gd name="T88" fmla="*/ 844 w 1013"/>
                <a:gd name="T89" fmla="*/ 1384 h 2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013" h="2130">
                  <a:moveTo>
                    <a:pt x="844" y="1384"/>
                  </a:moveTo>
                  <a:cubicBezTo>
                    <a:pt x="776" y="1325"/>
                    <a:pt x="776" y="1325"/>
                    <a:pt x="776" y="1325"/>
                  </a:cubicBezTo>
                  <a:cubicBezTo>
                    <a:pt x="678" y="1243"/>
                    <a:pt x="623" y="1122"/>
                    <a:pt x="623" y="994"/>
                  </a:cubicBezTo>
                  <a:cubicBezTo>
                    <a:pt x="623" y="759"/>
                    <a:pt x="623" y="759"/>
                    <a:pt x="623" y="759"/>
                  </a:cubicBezTo>
                  <a:cubicBezTo>
                    <a:pt x="623" y="661"/>
                    <a:pt x="543" y="582"/>
                    <a:pt x="446" y="582"/>
                  </a:cubicBezTo>
                  <a:cubicBezTo>
                    <a:pt x="348" y="582"/>
                    <a:pt x="269" y="661"/>
                    <a:pt x="269" y="759"/>
                  </a:cubicBezTo>
                  <a:cubicBezTo>
                    <a:pt x="269" y="1223"/>
                    <a:pt x="269" y="1223"/>
                    <a:pt x="269" y="1223"/>
                  </a:cubicBezTo>
                  <a:cubicBezTo>
                    <a:pt x="269" y="1320"/>
                    <a:pt x="297" y="1414"/>
                    <a:pt x="349" y="1494"/>
                  </a:cubicBezTo>
                  <a:cubicBezTo>
                    <a:pt x="416" y="1597"/>
                    <a:pt x="416" y="1597"/>
                    <a:pt x="416" y="1597"/>
                  </a:cubicBezTo>
                  <a:cubicBezTo>
                    <a:pt x="423" y="1607"/>
                    <a:pt x="433" y="1614"/>
                    <a:pt x="445" y="1617"/>
                  </a:cubicBezTo>
                  <a:cubicBezTo>
                    <a:pt x="448" y="1617"/>
                    <a:pt x="448" y="1617"/>
                    <a:pt x="448" y="1617"/>
                  </a:cubicBezTo>
                  <a:cubicBezTo>
                    <a:pt x="473" y="1623"/>
                    <a:pt x="498" y="1607"/>
                    <a:pt x="503" y="1582"/>
                  </a:cubicBezTo>
                  <a:cubicBezTo>
                    <a:pt x="507" y="1564"/>
                    <a:pt x="500" y="1547"/>
                    <a:pt x="488" y="1536"/>
                  </a:cubicBezTo>
                  <a:cubicBezTo>
                    <a:pt x="427" y="1444"/>
                    <a:pt x="427" y="1444"/>
                    <a:pt x="427" y="1444"/>
                  </a:cubicBezTo>
                  <a:cubicBezTo>
                    <a:pt x="385" y="1378"/>
                    <a:pt x="362" y="1302"/>
                    <a:pt x="362" y="1223"/>
                  </a:cubicBezTo>
                  <a:cubicBezTo>
                    <a:pt x="362" y="759"/>
                    <a:pt x="362" y="759"/>
                    <a:pt x="362" y="759"/>
                  </a:cubicBezTo>
                  <a:cubicBezTo>
                    <a:pt x="362" y="712"/>
                    <a:pt x="400" y="675"/>
                    <a:pt x="446" y="675"/>
                  </a:cubicBezTo>
                  <a:cubicBezTo>
                    <a:pt x="492" y="675"/>
                    <a:pt x="530" y="712"/>
                    <a:pt x="530" y="759"/>
                  </a:cubicBezTo>
                  <a:cubicBezTo>
                    <a:pt x="530" y="994"/>
                    <a:pt x="530" y="994"/>
                    <a:pt x="530" y="994"/>
                  </a:cubicBezTo>
                  <a:cubicBezTo>
                    <a:pt x="530" y="1149"/>
                    <a:pt x="597" y="1296"/>
                    <a:pt x="715" y="1396"/>
                  </a:cubicBezTo>
                  <a:cubicBezTo>
                    <a:pt x="784" y="1455"/>
                    <a:pt x="784" y="1455"/>
                    <a:pt x="784" y="1455"/>
                  </a:cubicBezTo>
                  <a:cubicBezTo>
                    <a:pt x="870" y="1528"/>
                    <a:pt x="920" y="1635"/>
                    <a:pt x="920" y="1748"/>
                  </a:cubicBezTo>
                  <a:cubicBezTo>
                    <a:pt x="920" y="2037"/>
                    <a:pt x="920" y="2037"/>
                    <a:pt x="920" y="2037"/>
                  </a:cubicBezTo>
                  <a:cubicBezTo>
                    <a:pt x="491" y="2037"/>
                    <a:pt x="491" y="2037"/>
                    <a:pt x="491" y="2037"/>
                  </a:cubicBezTo>
                  <a:cubicBezTo>
                    <a:pt x="262" y="1742"/>
                    <a:pt x="262" y="1742"/>
                    <a:pt x="262" y="1742"/>
                  </a:cubicBezTo>
                  <a:cubicBezTo>
                    <a:pt x="153" y="1602"/>
                    <a:pt x="93" y="1427"/>
                    <a:pt x="93" y="1249"/>
                  </a:cubicBezTo>
                  <a:cubicBezTo>
                    <a:pt x="93" y="181"/>
                    <a:pt x="93" y="181"/>
                    <a:pt x="93" y="181"/>
                  </a:cubicBezTo>
                  <a:cubicBezTo>
                    <a:pt x="93" y="132"/>
                    <a:pt x="132" y="93"/>
                    <a:pt x="181" y="93"/>
                  </a:cubicBezTo>
                  <a:cubicBezTo>
                    <a:pt x="204" y="93"/>
                    <a:pt x="227" y="102"/>
                    <a:pt x="243" y="119"/>
                  </a:cubicBezTo>
                  <a:cubicBezTo>
                    <a:pt x="260" y="135"/>
                    <a:pt x="269" y="157"/>
                    <a:pt x="269" y="181"/>
                  </a:cubicBezTo>
                  <a:cubicBezTo>
                    <a:pt x="269" y="340"/>
                    <a:pt x="269" y="340"/>
                    <a:pt x="269" y="340"/>
                  </a:cubicBezTo>
                  <a:cubicBezTo>
                    <a:pt x="269" y="366"/>
                    <a:pt x="290" y="387"/>
                    <a:pt x="316" y="387"/>
                  </a:cubicBezTo>
                  <a:cubicBezTo>
                    <a:pt x="341" y="387"/>
                    <a:pt x="362" y="366"/>
                    <a:pt x="362" y="340"/>
                  </a:cubicBezTo>
                  <a:cubicBezTo>
                    <a:pt x="362" y="181"/>
                    <a:pt x="362" y="181"/>
                    <a:pt x="362" y="181"/>
                  </a:cubicBezTo>
                  <a:cubicBezTo>
                    <a:pt x="362" y="133"/>
                    <a:pt x="343" y="87"/>
                    <a:pt x="309" y="53"/>
                  </a:cubicBezTo>
                  <a:cubicBezTo>
                    <a:pt x="275" y="19"/>
                    <a:pt x="229" y="0"/>
                    <a:pt x="181" y="0"/>
                  </a:cubicBezTo>
                  <a:cubicBezTo>
                    <a:pt x="81" y="0"/>
                    <a:pt x="0" y="81"/>
                    <a:pt x="0" y="181"/>
                  </a:cubicBezTo>
                  <a:cubicBezTo>
                    <a:pt x="0" y="1249"/>
                    <a:pt x="0" y="1249"/>
                    <a:pt x="0" y="1249"/>
                  </a:cubicBezTo>
                  <a:cubicBezTo>
                    <a:pt x="0" y="1447"/>
                    <a:pt x="67" y="1643"/>
                    <a:pt x="189" y="1800"/>
                  </a:cubicBezTo>
                  <a:cubicBezTo>
                    <a:pt x="432" y="2112"/>
                    <a:pt x="432" y="2112"/>
                    <a:pt x="432" y="2112"/>
                  </a:cubicBezTo>
                  <a:cubicBezTo>
                    <a:pt x="441" y="2123"/>
                    <a:pt x="454" y="2130"/>
                    <a:pt x="468" y="2130"/>
                  </a:cubicBezTo>
                  <a:cubicBezTo>
                    <a:pt x="966" y="2130"/>
                    <a:pt x="966" y="2130"/>
                    <a:pt x="966" y="2130"/>
                  </a:cubicBezTo>
                  <a:cubicBezTo>
                    <a:pt x="992" y="2130"/>
                    <a:pt x="1013" y="2109"/>
                    <a:pt x="1013" y="2083"/>
                  </a:cubicBezTo>
                  <a:cubicBezTo>
                    <a:pt x="1013" y="1748"/>
                    <a:pt x="1013" y="1748"/>
                    <a:pt x="1013" y="1748"/>
                  </a:cubicBezTo>
                  <a:cubicBezTo>
                    <a:pt x="1013" y="1607"/>
                    <a:pt x="951" y="1475"/>
                    <a:pt x="844" y="13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24" name="Freeform 10"/>
            <p:cNvSpPr>
              <a:spLocks/>
            </p:cNvSpPr>
            <p:nvPr/>
          </p:nvSpPr>
          <p:spPr bwMode="auto">
            <a:xfrm>
              <a:off x="4552950" y="4759326"/>
              <a:ext cx="260350" cy="547688"/>
            </a:xfrm>
            <a:custGeom>
              <a:avLst/>
              <a:gdLst>
                <a:gd name="T0" fmla="*/ 832 w 1013"/>
                <a:gd name="T1" fmla="*/ 0 h 2130"/>
                <a:gd name="T2" fmla="*/ 832 w 1013"/>
                <a:gd name="T3" fmla="*/ 0 h 2130"/>
                <a:gd name="T4" fmla="*/ 704 w 1013"/>
                <a:gd name="T5" fmla="*/ 53 h 2130"/>
                <a:gd name="T6" fmla="*/ 651 w 1013"/>
                <a:gd name="T7" fmla="*/ 181 h 2130"/>
                <a:gd name="T8" fmla="*/ 651 w 1013"/>
                <a:gd name="T9" fmla="*/ 328 h 2130"/>
                <a:gd name="T10" fmla="*/ 697 w 1013"/>
                <a:gd name="T11" fmla="*/ 374 h 2130"/>
                <a:gd name="T12" fmla="*/ 744 w 1013"/>
                <a:gd name="T13" fmla="*/ 328 h 2130"/>
                <a:gd name="T14" fmla="*/ 744 w 1013"/>
                <a:gd name="T15" fmla="*/ 181 h 2130"/>
                <a:gd name="T16" fmla="*/ 770 w 1013"/>
                <a:gd name="T17" fmla="*/ 119 h 2130"/>
                <a:gd name="T18" fmla="*/ 832 w 1013"/>
                <a:gd name="T19" fmla="*/ 93 h 2130"/>
                <a:gd name="T20" fmla="*/ 832 w 1013"/>
                <a:gd name="T21" fmla="*/ 93 h 2130"/>
                <a:gd name="T22" fmla="*/ 920 w 1013"/>
                <a:gd name="T23" fmla="*/ 181 h 2130"/>
                <a:gd name="T24" fmla="*/ 920 w 1013"/>
                <a:gd name="T25" fmla="*/ 1249 h 2130"/>
                <a:gd name="T26" fmla="*/ 751 w 1013"/>
                <a:gd name="T27" fmla="*/ 1742 h 2130"/>
                <a:gd name="T28" fmla="*/ 522 w 1013"/>
                <a:gd name="T29" fmla="*/ 2037 h 2130"/>
                <a:gd name="T30" fmla="*/ 93 w 1013"/>
                <a:gd name="T31" fmla="*/ 2037 h 2130"/>
                <a:gd name="T32" fmla="*/ 93 w 1013"/>
                <a:gd name="T33" fmla="*/ 1748 h 2130"/>
                <a:gd name="T34" fmla="*/ 229 w 1013"/>
                <a:gd name="T35" fmla="*/ 1455 h 2130"/>
                <a:gd name="T36" fmla="*/ 298 w 1013"/>
                <a:gd name="T37" fmla="*/ 1396 h 2130"/>
                <a:gd name="T38" fmla="*/ 483 w 1013"/>
                <a:gd name="T39" fmla="*/ 994 h 2130"/>
                <a:gd name="T40" fmla="*/ 483 w 1013"/>
                <a:gd name="T41" fmla="*/ 759 h 2130"/>
                <a:gd name="T42" fmla="*/ 567 w 1013"/>
                <a:gd name="T43" fmla="*/ 675 h 2130"/>
                <a:gd name="T44" fmla="*/ 651 w 1013"/>
                <a:gd name="T45" fmla="*/ 759 h 2130"/>
                <a:gd name="T46" fmla="*/ 651 w 1013"/>
                <a:gd name="T47" fmla="*/ 1223 h 2130"/>
                <a:gd name="T48" fmla="*/ 586 w 1013"/>
                <a:gd name="T49" fmla="*/ 1444 h 2130"/>
                <a:gd name="T50" fmla="*/ 525 w 1013"/>
                <a:gd name="T51" fmla="*/ 1536 h 2130"/>
                <a:gd name="T52" fmla="*/ 510 w 1013"/>
                <a:gd name="T53" fmla="*/ 1582 h 2130"/>
                <a:gd name="T54" fmla="*/ 565 w 1013"/>
                <a:gd name="T55" fmla="*/ 1617 h 2130"/>
                <a:gd name="T56" fmla="*/ 568 w 1013"/>
                <a:gd name="T57" fmla="*/ 1617 h 2130"/>
                <a:gd name="T58" fmla="*/ 597 w 1013"/>
                <a:gd name="T59" fmla="*/ 1597 h 2130"/>
                <a:gd name="T60" fmla="*/ 664 w 1013"/>
                <a:gd name="T61" fmla="*/ 1494 h 2130"/>
                <a:gd name="T62" fmla="*/ 744 w 1013"/>
                <a:gd name="T63" fmla="*/ 1223 h 2130"/>
                <a:gd name="T64" fmla="*/ 744 w 1013"/>
                <a:gd name="T65" fmla="*/ 759 h 2130"/>
                <a:gd name="T66" fmla="*/ 567 w 1013"/>
                <a:gd name="T67" fmla="*/ 582 h 2130"/>
                <a:gd name="T68" fmla="*/ 390 w 1013"/>
                <a:gd name="T69" fmla="*/ 759 h 2130"/>
                <a:gd name="T70" fmla="*/ 390 w 1013"/>
                <a:gd name="T71" fmla="*/ 994 h 2130"/>
                <a:gd name="T72" fmla="*/ 237 w 1013"/>
                <a:gd name="T73" fmla="*/ 1325 h 2130"/>
                <a:gd name="T74" fmla="*/ 169 w 1013"/>
                <a:gd name="T75" fmla="*/ 1384 h 2130"/>
                <a:gd name="T76" fmla="*/ 0 w 1013"/>
                <a:gd name="T77" fmla="*/ 1748 h 2130"/>
                <a:gd name="T78" fmla="*/ 0 w 1013"/>
                <a:gd name="T79" fmla="*/ 2083 h 2130"/>
                <a:gd name="T80" fmla="*/ 47 w 1013"/>
                <a:gd name="T81" fmla="*/ 2130 h 2130"/>
                <a:gd name="T82" fmla="*/ 545 w 1013"/>
                <a:gd name="T83" fmla="*/ 2130 h 2130"/>
                <a:gd name="T84" fmla="*/ 581 w 1013"/>
                <a:gd name="T85" fmla="*/ 2112 h 2130"/>
                <a:gd name="T86" fmla="*/ 824 w 1013"/>
                <a:gd name="T87" fmla="*/ 1800 h 2130"/>
                <a:gd name="T88" fmla="*/ 1013 w 1013"/>
                <a:gd name="T89" fmla="*/ 1249 h 2130"/>
                <a:gd name="T90" fmla="*/ 1013 w 1013"/>
                <a:gd name="T91" fmla="*/ 181 h 2130"/>
                <a:gd name="T92" fmla="*/ 832 w 1013"/>
                <a:gd name="T93" fmla="*/ 0 h 2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013" h="2130">
                  <a:moveTo>
                    <a:pt x="832" y="0"/>
                  </a:moveTo>
                  <a:cubicBezTo>
                    <a:pt x="832" y="0"/>
                    <a:pt x="832" y="0"/>
                    <a:pt x="832" y="0"/>
                  </a:cubicBezTo>
                  <a:cubicBezTo>
                    <a:pt x="784" y="0"/>
                    <a:pt x="738" y="19"/>
                    <a:pt x="704" y="53"/>
                  </a:cubicBezTo>
                  <a:cubicBezTo>
                    <a:pt x="670" y="87"/>
                    <a:pt x="651" y="133"/>
                    <a:pt x="651" y="181"/>
                  </a:cubicBezTo>
                  <a:cubicBezTo>
                    <a:pt x="651" y="328"/>
                    <a:pt x="651" y="328"/>
                    <a:pt x="651" y="328"/>
                  </a:cubicBezTo>
                  <a:cubicBezTo>
                    <a:pt x="651" y="353"/>
                    <a:pt x="672" y="374"/>
                    <a:pt x="697" y="374"/>
                  </a:cubicBezTo>
                  <a:cubicBezTo>
                    <a:pt x="723" y="374"/>
                    <a:pt x="744" y="353"/>
                    <a:pt x="744" y="328"/>
                  </a:cubicBezTo>
                  <a:cubicBezTo>
                    <a:pt x="744" y="181"/>
                    <a:pt x="744" y="181"/>
                    <a:pt x="744" y="181"/>
                  </a:cubicBezTo>
                  <a:cubicBezTo>
                    <a:pt x="744" y="157"/>
                    <a:pt x="753" y="135"/>
                    <a:pt x="770" y="119"/>
                  </a:cubicBezTo>
                  <a:cubicBezTo>
                    <a:pt x="786" y="102"/>
                    <a:pt x="809" y="93"/>
                    <a:pt x="832" y="93"/>
                  </a:cubicBezTo>
                  <a:cubicBezTo>
                    <a:pt x="832" y="93"/>
                    <a:pt x="832" y="93"/>
                    <a:pt x="832" y="93"/>
                  </a:cubicBezTo>
                  <a:cubicBezTo>
                    <a:pt x="881" y="93"/>
                    <a:pt x="920" y="132"/>
                    <a:pt x="920" y="181"/>
                  </a:cubicBezTo>
                  <a:cubicBezTo>
                    <a:pt x="920" y="1249"/>
                    <a:pt x="920" y="1249"/>
                    <a:pt x="920" y="1249"/>
                  </a:cubicBezTo>
                  <a:cubicBezTo>
                    <a:pt x="920" y="1427"/>
                    <a:pt x="860" y="1602"/>
                    <a:pt x="751" y="1742"/>
                  </a:cubicBezTo>
                  <a:cubicBezTo>
                    <a:pt x="522" y="2037"/>
                    <a:pt x="522" y="2037"/>
                    <a:pt x="522" y="2037"/>
                  </a:cubicBezTo>
                  <a:cubicBezTo>
                    <a:pt x="93" y="2037"/>
                    <a:pt x="93" y="2037"/>
                    <a:pt x="93" y="2037"/>
                  </a:cubicBezTo>
                  <a:cubicBezTo>
                    <a:pt x="93" y="1748"/>
                    <a:pt x="93" y="1748"/>
                    <a:pt x="93" y="1748"/>
                  </a:cubicBezTo>
                  <a:cubicBezTo>
                    <a:pt x="93" y="1635"/>
                    <a:pt x="143" y="1528"/>
                    <a:pt x="229" y="1455"/>
                  </a:cubicBezTo>
                  <a:cubicBezTo>
                    <a:pt x="298" y="1396"/>
                    <a:pt x="298" y="1396"/>
                    <a:pt x="298" y="1396"/>
                  </a:cubicBezTo>
                  <a:cubicBezTo>
                    <a:pt x="416" y="1296"/>
                    <a:pt x="483" y="1149"/>
                    <a:pt x="483" y="994"/>
                  </a:cubicBezTo>
                  <a:cubicBezTo>
                    <a:pt x="483" y="759"/>
                    <a:pt x="483" y="759"/>
                    <a:pt x="483" y="759"/>
                  </a:cubicBezTo>
                  <a:cubicBezTo>
                    <a:pt x="483" y="712"/>
                    <a:pt x="521" y="675"/>
                    <a:pt x="567" y="675"/>
                  </a:cubicBezTo>
                  <a:cubicBezTo>
                    <a:pt x="613" y="675"/>
                    <a:pt x="651" y="712"/>
                    <a:pt x="651" y="759"/>
                  </a:cubicBezTo>
                  <a:cubicBezTo>
                    <a:pt x="651" y="1223"/>
                    <a:pt x="651" y="1223"/>
                    <a:pt x="651" y="1223"/>
                  </a:cubicBezTo>
                  <a:cubicBezTo>
                    <a:pt x="651" y="1302"/>
                    <a:pt x="628" y="1378"/>
                    <a:pt x="586" y="1444"/>
                  </a:cubicBezTo>
                  <a:cubicBezTo>
                    <a:pt x="525" y="1536"/>
                    <a:pt x="525" y="1536"/>
                    <a:pt x="525" y="1536"/>
                  </a:cubicBezTo>
                  <a:cubicBezTo>
                    <a:pt x="513" y="1547"/>
                    <a:pt x="506" y="1564"/>
                    <a:pt x="510" y="1582"/>
                  </a:cubicBezTo>
                  <a:cubicBezTo>
                    <a:pt x="515" y="1607"/>
                    <a:pt x="540" y="1623"/>
                    <a:pt x="565" y="1617"/>
                  </a:cubicBezTo>
                  <a:cubicBezTo>
                    <a:pt x="568" y="1617"/>
                    <a:pt x="568" y="1617"/>
                    <a:pt x="568" y="1617"/>
                  </a:cubicBezTo>
                  <a:cubicBezTo>
                    <a:pt x="580" y="1614"/>
                    <a:pt x="590" y="1607"/>
                    <a:pt x="597" y="1597"/>
                  </a:cubicBezTo>
                  <a:cubicBezTo>
                    <a:pt x="664" y="1494"/>
                    <a:pt x="664" y="1494"/>
                    <a:pt x="664" y="1494"/>
                  </a:cubicBezTo>
                  <a:cubicBezTo>
                    <a:pt x="716" y="1414"/>
                    <a:pt x="744" y="1320"/>
                    <a:pt x="744" y="1223"/>
                  </a:cubicBezTo>
                  <a:cubicBezTo>
                    <a:pt x="744" y="759"/>
                    <a:pt x="744" y="759"/>
                    <a:pt x="744" y="759"/>
                  </a:cubicBezTo>
                  <a:cubicBezTo>
                    <a:pt x="744" y="661"/>
                    <a:pt x="665" y="582"/>
                    <a:pt x="567" y="582"/>
                  </a:cubicBezTo>
                  <a:cubicBezTo>
                    <a:pt x="470" y="582"/>
                    <a:pt x="390" y="661"/>
                    <a:pt x="390" y="759"/>
                  </a:cubicBezTo>
                  <a:cubicBezTo>
                    <a:pt x="390" y="994"/>
                    <a:pt x="390" y="994"/>
                    <a:pt x="390" y="994"/>
                  </a:cubicBezTo>
                  <a:cubicBezTo>
                    <a:pt x="390" y="1122"/>
                    <a:pt x="335" y="1243"/>
                    <a:pt x="237" y="1325"/>
                  </a:cubicBezTo>
                  <a:cubicBezTo>
                    <a:pt x="169" y="1384"/>
                    <a:pt x="169" y="1384"/>
                    <a:pt x="169" y="1384"/>
                  </a:cubicBezTo>
                  <a:cubicBezTo>
                    <a:pt x="62" y="1475"/>
                    <a:pt x="0" y="1607"/>
                    <a:pt x="0" y="1748"/>
                  </a:cubicBezTo>
                  <a:cubicBezTo>
                    <a:pt x="0" y="2083"/>
                    <a:pt x="0" y="2083"/>
                    <a:pt x="0" y="2083"/>
                  </a:cubicBezTo>
                  <a:cubicBezTo>
                    <a:pt x="0" y="2109"/>
                    <a:pt x="21" y="2130"/>
                    <a:pt x="47" y="2130"/>
                  </a:cubicBezTo>
                  <a:cubicBezTo>
                    <a:pt x="545" y="2130"/>
                    <a:pt x="545" y="2130"/>
                    <a:pt x="545" y="2130"/>
                  </a:cubicBezTo>
                  <a:cubicBezTo>
                    <a:pt x="559" y="2130"/>
                    <a:pt x="572" y="2123"/>
                    <a:pt x="581" y="2112"/>
                  </a:cubicBezTo>
                  <a:cubicBezTo>
                    <a:pt x="824" y="1800"/>
                    <a:pt x="824" y="1800"/>
                    <a:pt x="824" y="1800"/>
                  </a:cubicBezTo>
                  <a:cubicBezTo>
                    <a:pt x="946" y="1643"/>
                    <a:pt x="1013" y="1447"/>
                    <a:pt x="1013" y="1249"/>
                  </a:cubicBezTo>
                  <a:cubicBezTo>
                    <a:pt x="1013" y="181"/>
                    <a:pt x="1013" y="181"/>
                    <a:pt x="1013" y="181"/>
                  </a:cubicBezTo>
                  <a:cubicBezTo>
                    <a:pt x="1013" y="81"/>
                    <a:pt x="932" y="0"/>
                    <a:pt x="83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25" name="Freeform 11"/>
            <p:cNvSpPr>
              <a:spLocks/>
            </p:cNvSpPr>
            <p:nvPr/>
          </p:nvSpPr>
          <p:spPr bwMode="auto">
            <a:xfrm>
              <a:off x="4719638" y="4872038"/>
              <a:ext cx="25400" cy="23813"/>
            </a:xfrm>
            <a:custGeom>
              <a:avLst/>
              <a:gdLst>
                <a:gd name="T0" fmla="*/ 79 w 93"/>
                <a:gd name="T1" fmla="*/ 14 h 93"/>
                <a:gd name="T2" fmla="*/ 46 w 93"/>
                <a:gd name="T3" fmla="*/ 0 h 93"/>
                <a:gd name="T4" fmla="*/ 13 w 93"/>
                <a:gd name="T5" fmla="*/ 14 h 93"/>
                <a:gd name="T6" fmla="*/ 0 w 93"/>
                <a:gd name="T7" fmla="*/ 47 h 93"/>
                <a:gd name="T8" fmla="*/ 13 w 93"/>
                <a:gd name="T9" fmla="*/ 80 h 93"/>
                <a:gd name="T10" fmla="*/ 46 w 93"/>
                <a:gd name="T11" fmla="*/ 93 h 93"/>
                <a:gd name="T12" fmla="*/ 79 w 93"/>
                <a:gd name="T13" fmla="*/ 80 h 93"/>
                <a:gd name="T14" fmla="*/ 93 w 93"/>
                <a:gd name="T15" fmla="*/ 47 h 93"/>
                <a:gd name="T16" fmla="*/ 79 w 93"/>
                <a:gd name="T17" fmla="*/ 1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93">
                  <a:moveTo>
                    <a:pt x="79" y="14"/>
                  </a:moveTo>
                  <a:cubicBezTo>
                    <a:pt x="70" y="5"/>
                    <a:pt x="58" y="0"/>
                    <a:pt x="46" y="0"/>
                  </a:cubicBezTo>
                  <a:cubicBezTo>
                    <a:pt x="34" y="0"/>
                    <a:pt x="22" y="5"/>
                    <a:pt x="13" y="14"/>
                  </a:cubicBezTo>
                  <a:cubicBezTo>
                    <a:pt x="5" y="22"/>
                    <a:pt x="0" y="34"/>
                    <a:pt x="0" y="47"/>
                  </a:cubicBezTo>
                  <a:cubicBezTo>
                    <a:pt x="0" y="59"/>
                    <a:pt x="5" y="71"/>
                    <a:pt x="13" y="80"/>
                  </a:cubicBezTo>
                  <a:cubicBezTo>
                    <a:pt x="22" y="88"/>
                    <a:pt x="34" y="93"/>
                    <a:pt x="46" y="93"/>
                  </a:cubicBezTo>
                  <a:cubicBezTo>
                    <a:pt x="58" y="93"/>
                    <a:pt x="70" y="88"/>
                    <a:pt x="79" y="80"/>
                  </a:cubicBezTo>
                  <a:cubicBezTo>
                    <a:pt x="88" y="71"/>
                    <a:pt x="93" y="59"/>
                    <a:pt x="93" y="47"/>
                  </a:cubicBezTo>
                  <a:cubicBezTo>
                    <a:pt x="93" y="34"/>
                    <a:pt x="88" y="22"/>
                    <a:pt x="79"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26" name="Freeform 12"/>
            <p:cNvSpPr>
              <a:spLocks noEditPoints="1"/>
            </p:cNvSpPr>
            <p:nvPr/>
          </p:nvSpPr>
          <p:spPr bwMode="auto">
            <a:xfrm>
              <a:off x="4344988" y="4692651"/>
              <a:ext cx="323850" cy="323850"/>
            </a:xfrm>
            <a:custGeom>
              <a:avLst/>
              <a:gdLst>
                <a:gd name="T0" fmla="*/ 1213 w 1260"/>
                <a:gd name="T1" fmla="*/ 488 h 1259"/>
                <a:gd name="T2" fmla="*/ 1158 w 1260"/>
                <a:gd name="T3" fmla="*/ 421 h 1259"/>
                <a:gd name="T4" fmla="*/ 1078 w 1260"/>
                <a:gd name="T5" fmla="*/ 232 h 1259"/>
                <a:gd name="T6" fmla="*/ 999 w 1260"/>
                <a:gd name="T7" fmla="*/ 198 h 1259"/>
                <a:gd name="T8" fmla="*/ 840 w 1260"/>
                <a:gd name="T9" fmla="*/ 68 h 1259"/>
                <a:gd name="T10" fmla="*/ 755 w 1260"/>
                <a:gd name="T11" fmla="*/ 75 h 1259"/>
                <a:gd name="T12" fmla="*/ 554 w 1260"/>
                <a:gd name="T13" fmla="*/ 35 h 1259"/>
                <a:gd name="T14" fmla="*/ 482 w 1260"/>
                <a:gd name="T15" fmla="*/ 81 h 1259"/>
                <a:gd name="T16" fmla="*/ 287 w 1260"/>
                <a:gd name="T17" fmla="*/ 138 h 1259"/>
                <a:gd name="T18" fmla="*/ 244 w 1260"/>
                <a:gd name="T19" fmla="*/ 213 h 1259"/>
                <a:gd name="T20" fmla="*/ 97 w 1260"/>
                <a:gd name="T21" fmla="*/ 355 h 1259"/>
                <a:gd name="T22" fmla="*/ 94 w 1260"/>
                <a:gd name="T23" fmla="*/ 442 h 1259"/>
                <a:gd name="T24" fmla="*/ 29 w 1260"/>
                <a:gd name="T25" fmla="*/ 636 h 1259"/>
                <a:gd name="T26" fmla="*/ 66 w 1260"/>
                <a:gd name="T27" fmla="*/ 715 h 1259"/>
                <a:gd name="T28" fmla="*/ 99 w 1260"/>
                <a:gd name="T29" fmla="*/ 918 h 1259"/>
                <a:gd name="T30" fmla="*/ 168 w 1260"/>
                <a:gd name="T31" fmla="*/ 970 h 1259"/>
                <a:gd name="T32" fmla="*/ 291 w 1260"/>
                <a:gd name="T33" fmla="*/ 1134 h 1259"/>
                <a:gd name="T34" fmla="*/ 375 w 1260"/>
                <a:gd name="T35" fmla="*/ 1148 h 1259"/>
                <a:gd name="T36" fmla="*/ 510 w 1260"/>
                <a:gd name="T37" fmla="*/ 1246 h 1259"/>
                <a:gd name="T38" fmla="*/ 618 w 1260"/>
                <a:gd name="T39" fmla="*/ 1208 h 1259"/>
                <a:gd name="T40" fmla="*/ 699 w 1260"/>
                <a:gd name="T41" fmla="*/ 1235 h 1259"/>
                <a:gd name="T42" fmla="*/ 885 w 1260"/>
                <a:gd name="T43" fmla="*/ 1148 h 1259"/>
                <a:gd name="T44" fmla="*/ 969 w 1260"/>
                <a:gd name="T45" fmla="*/ 1134 h 1259"/>
                <a:gd name="T46" fmla="*/ 1092 w 1260"/>
                <a:gd name="T47" fmla="*/ 970 h 1259"/>
                <a:gd name="T48" fmla="*/ 1161 w 1260"/>
                <a:gd name="T49" fmla="*/ 918 h 1259"/>
                <a:gd name="T50" fmla="*/ 1194 w 1260"/>
                <a:gd name="T51" fmla="*/ 715 h 1259"/>
                <a:gd name="T52" fmla="*/ 1231 w 1260"/>
                <a:gd name="T53" fmla="*/ 636 h 1259"/>
                <a:gd name="T54" fmla="*/ 1117 w 1260"/>
                <a:gd name="T55" fmla="*/ 644 h 1259"/>
                <a:gd name="T56" fmla="*/ 1125 w 1260"/>
                <a:gd name="T57" fmla="*/ 806 h 1259"/>
                <a:gd name="T58" fmla="*/ 1058 w 1260"/>
                <a:gd name="T59" fmla="*/ 871 h 1259"/>
                <a:gd name="T60" fmla="*/ 990 w 1260"/>
                <a:gd name="T61" fmla="*/ 1018 h 1259"/>
                <a:gd name="T62" fmla="*/ 900 w 1260"/>
                <a:gd name="T63" fmla="*/ 1044 h 1259"/>
                <a:gd name="T64" fmla="*/ 772 w 1260"/>
                <a:gd name="T65" fmla="*/ 1142 h 1259"/>
                <a:gd name="T66" fmla="*/ 681 w 1260"/>
                <a:gd name="T67" fmla="*/ 1124 h 1259"/>
                <a:gd name="T68" fmla="*/ 579 w 1260"/>
                <a:gd name="T69" fmla="*/ 1124 h 1259"/>
                <a:gd name="T70" fmla="*/ 488 w 1260"/>
                <a:gd name="T71" fmla="*/ 1142 h 1259"/>
                <a:gd name="T72" fmla="*/ 360 w 1260"/>
                <a:gd name="T73" fmla="*/ 1044 h 1259"/>
                <a:gd name="T74" fmla="*/ 270 w 1260"/>
                <a:gd name="T75" fmla="*/ 1018 h 1259"/>
                <a:gd name="T76" fmla="*/ 202 w 1260"/>
                <a:gd name="T77" fmla="*/ 871 h 1259"/>
                <a:gd name="T78" fmla="*/ 135 w 1260"/>
                <a:gd name="T79" fmla="*/ 806 h 1259"/>
                <a:gd name="T80" fmla="*/ 143 w 1260"/>
                <a:gd name="T81" fmla="*/ 644 h 1259"/>
                <a:gd name="T82" fmla="*/ 112 w 1260"/>
                <a:gd name="T83" fmla="*/ 554 h 1259"/>
                <a:gd name="T84" fmla="*/ 194 w 1260"/>
                <a:gd name="T85" fmla="*/ 414 h 1259"/>
                <a:gd name="T86" fmla="*/ 209 w 1260"/>
                <a:gd name="T87" fmla="*/ 321 h 1259"/>
                <a:gd name="T88" fmla="*/ 346 w 1260"/>
                <a:gd name="T89" fmla="*/ 235 h 1259"/>
                <a:gd name="T90" fmla="*/ 397 w 1260"/>
                <a:gd name="T91" fmla="*/ 159 h 1259"/>
                <a:gd name="T92" fmla="*/ 465 w 1260"/>
                <a:gd name="T93" fmla="*/ 172 h 1259"/>
                <a:gd name="T94" fmla="*/ 613 w 1260"/>
                <a:gd name="T95" fmla="*/ 107 h 1259"/>
                <a:gd name="T96" fmla="*/ 697 w 1260"/>
                <a:gd name="T97" fmla="*/ 147 h 1259"/>
                <a:gd name="T98" fmla="*/ 858 w 1260"/>
                <a:gd name="T99" fmla="*/ 160 h 1259"/>
                <a:gd name="T100" fmla="*/ 914 w 1260"/>
                <a:gd name="T101" fmla="*/ 235 h 1259"/>
                <a:gd name="T102" fmla="*/ 1051 w 1260"/>
                <a:gd name="T103" fmla="*/ 321 h 1259"/>
                <a:gd name="T104" fmla="*/ 1066 w 1260"/>
                <a:gd name="T105" fmla="*/ 414 h 1259"/>
                <a:gd name="T106" fmla="*/ 1148 w 1260"/>
                <a:gd name="T107" fmla="*/ 554 h 1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60" h="1259">
                  <a:moveTo>
                    <a:pt x="1231" y="636"/>
                  </a:moveTo>
                  <a:cubicBezTo>
                    <a:pt x="1260" y="588"/>
                    <a:pt x="1253" y="527"/>
                    <a:pt x="1213" y="488"/>
                  </a:cubicBezTo>
                  <a:cubicBezTo>
                    <a:pt x="1166" y="442"/>
                    <a:pt x="1166" y="442"/>
                    <a:pt x="1166" y="442"/>
                  </a:cubicBezTo>
                  <a:cubicBezTo>
                    <a:pt x="1161" y="436"/>
                    <a:pt x="1158" y="429"/>
                    <a:pt x="1158" y="421"/>
                  </a:cubicBezTo>
                  <a:cubicBezTo>
                    <a:pt x="1163" y="355"/>
                    <a:pt x="1163" y="355"/>
                    <a:pt x="1163" y="355"/>
                  </a:cubicBezTo>
                  <a:cubicBezTo>
                    <a:pt x="1167" y="299"/>
                    <a:pt x="1132" y="248"/>
                    <a:pt x="1078" y="232"/>
                  </a:cubicBezTo>
                  <a:cubicBezTo>
                    <a:pt x="1016" y="213"/>
                    <a:pt x="1016" y="213"/>
                    <a:pt x="1016" y="213"/>
                  </a:cubicBezTo>
                  <a:cubicBezTo>
                    <a:pt x="1009" y="211"/>
                    <a:pt x="1002" y="205"/>
                    <a:pt x="999" y="198"/>
                  </a:cubicBezTo>
                  <a:cubicBezTo>
                    <a:pt x="973" y="139"/>
                    <a:pt x="973" y="139"/>
                    <a:pt x="973" y="139"/>
                  </a:cubicBezTo>
                  <a:cubicBezTo>
                    <a:pt x="951" y="87"/>
                    <a:pt x="895" y="58"/>
                    <a:pt x="840" y="68"/>
                  </a:cubicBezTo>
                  <a:cubicBezTo>
                    <a:pt x="778" y="81"/>
                    <a:pt x="778" y="81"/>
                    <a:pt x="778" y="81"/>
                  </a:cubicBezTo>
                  <a:cubicBezTo>
                    <a:pt x="770" y="82"/>
                    <a:pt x="761" y="80"/>
                    <a:pt x="755" y="75"/>
                  </a:cubicBezTo>
                  <a:cubicBezTo>
                    <a:pt x="706" y="35"/>
                    <a:pt x="706" y="35"/>
                    <a:pt x="706" y="35"/>
                  </a:cubicBezTo>
                  <a:cubicBezTo>
                    <a:pt x="662" y="0"/>
                    <a:pt x="598" y="0"/>
                    <a:pt x="554" y="35"/>
                  </a:cubicBezTo>
                  <a:cubicBezTo>
                    <a:pt x="505" y="75"/>
                    <a:pt x="505" y="75"/>
                    <a:pt x="505" y="75"/>
                  </a:cubicBezTo>
                  <a:cubicBezTo>
                    <a:pt x="498" y="80"/>
                    <a:pt x="490" y="82"/>
                    <a:pt x="482" y="81"/>
                  </a:cubicBezTo>
                  <a:cubicBezTo>
                    <a:pt x="420" y="68"/>
                    <a:pt x="420" y="68"/>
                    <a:pt x="420" y="68"/>
                  </a:cubicBezTo>
                  <a:cubicBezTo>
                    <a:pt x="365" y="58"/>
                    <a:pt x="309" y="87"/>
                    <a:pt x="287" y="138"/>
                  </a:cubicBezTo>
                  <a:cubicBezTo>
                    <a:pt x="261" y="198"/>
                    <a:pt x="261" y="198"/>
                    <a:pt x="261" y="198"/>
                  </a:cubicBezTo>
                  <a:cubicBezTo>
                    <a:pt x="258" y="205"/>
                    <a:pt x="251" y="211"/>
                    <a:pt x="244" y="213"/>
                  </a:cubicBezTo>
                  <a:cubicBezTo>
                    <a:pt x="182" y="232"/>
                    <a:pt x="182" y="232"/>
                    <a:pt x="182" y="232"/>
                  </a:cubicBezTo>
                  <a:cubicBezTo>
                    <a:pt x="128" y="248"/>
                    <a:pt x="93" y="299"/>
                    <a:pt x="97" y="355"/>
                  </a:cubicBezTo>
                  <a:cubicBezTo>
                    <a:pt x="102" y="421"/>
                    <a:pt x="102" y="421"/>
                    <a:pt x="102" y="421"/>
                  </a:cubicBezTo>
                  <a:cubicBezTo>
                    <a:pt x="102" y="429"/>
                    <a:pt x="99" y="436"/>
                    <a:pt x="94" y="442"/>
                  </a:cubicBezTo>
                  <a:cubicBezTo>
                    <a:pt x="47" y="488"/>
                    <a:pt x="47" y="488"/>
                    <a:pt x="47" y="488"/>
                  </a:cubicBezTo>
                  <a:cubicBezTo>
                    <a:pt x="7" y="527"/>
                    <a:pt x="0" y="588"/>
                    <a:pt x="29" y="636"/>
                  </a:cubicBezTo>
                  <a:cubicBezTo>
                    <a:pt x="63" y="692"/>
                    <a:pt x="63" y="692"/>
                    <a:pt x="63" y="692"/>
                  </a:cubicBezTo>
                  <a:cubicBezTo>
                    <a:pt x="68" y="699"/>
                    <a:pt x="69" y="707"/>
                    <a:pt x="66" y="715"/>
                  </a:cubicBezTo>
                  <a:cubicBezTo>
                    <a:pt x="46" y="777"/>
                    <a:pt x="46" y="777"/>
                    <a:pt x="46" y="777"/>
                  </a:cubicBezTo>
                  <a:cubicBezTo>
                    <a:pt x="29" y="831"/>
                    <a:pt x="51" y="889"/>
                    <a:pt x="99" y="918"/>
                  </a:cubicBezTo>
                  <a:cubicBezTo>
                    <a:pt x="155" y="951"/>
                    <a:pt x="155" y="951"/>
                    <a:pt x="155" y="951"/>
                  </a:cubicBezTo>
                  <a:cubicBezTo>
                    <a:pt x="162" y="955"/>
                    <a:pt x="166" y="962"/>
                    <a:pt x="168" y="970"/>
                  </a:cubicBezTo>
                  <a:cubicBezTo>
                    <a:pt x="179" y="1034"/>
                    <a:pt x="179" y="1034"/>
                    <a:pt x="179" y="1034"/>
                  </a:cubicBezTo>
                  <a:cubicBezTo>
                    <a:pt x="188" y="1090"/>
                    <a:pt x="235" y="1131"/>
                    <a:pt x="291" y="1134"/>
                  </a:cubicBezTo>
                  <a:cubicBezTo>
                    <a:pt x="355" y="1137"/>
                    <a:pt x="355" y="1137"/>
                    <a:pt x="355" y="1137"/>
                  </a:cubicBezTo>
                  <a:cubicBezTo>
                    <a:pt x="363" y="1137"/>
                    <a:pt x="370" y="1141"/>
                    <a:pt x="375" y="1148"/>
                  </a:cubicBezTo>
                  <a:cubicBezTo>
                    <a:pt x="414" y="1199"/>
                    <a:pt x="414" y="1199"/>
                    <a:pt x="414" y="1199"/>
                  </a:cubicBezTo>
                  <a:cubicBezTo>
                    <a:pt x="437" y="1229"/>
                    <a:pt x="474" y="1246"/>
                    <a:pt x="510" y="1246"/>
                  </a:cubicBezTo>
                  <a:cubicBezTo>
                    <a:pt x="527" y="1246"/>
                    <a:pt x="545" y="1242"/>
                    <a:pt x="561" y="1235"/>
                  </a:cubicBezTo>
                  <a:cubicBezTo>
                    <a:pt x="618" y="1208"/>
                    <a:pt x="618" y="1208"/>
                    <a:pt x="618" y="1208"/>
                  </a:cubicBezTo>
                  <a:cubicBezTo>
                    <a:pt x="626" y="1205"/>
                    <a:pt x="634" y="1205"/>
                    <a:pt x="642" y="1208"/>
                  </a:cubicBezTo>
                  <a:cubicBezTo>
                    <a:pt x="699" y="1235"/>
                    <a:pt x="699" y="1235"/>
                    <a:pt x="699" y="1235"/>
                  </a:cubicBezTo>
                  <a:cubicBezTo>
                    <a:pt x="750" y="1259"/>
                    <a:pt x="812" y="1243"/>
                    <a:pt x="846" y="1199"/>
                  </a:cubicBezTo>
                  <a:cubicBezTo>
                    <a:pt x="885" y="1148"/>
                    <a:pt x="885" y="1148"/>
                    <a:pt x="885" y="1148"/>
                  </a:cubicBezTo>
                  <a:cubicBezTo>
                    <a:pt x="889" y="1141"/>
                    <a:pt x="897" y="1137"/>
                    <a:pt x="905" y="1137"/>
                  </a:cubicBezTo>
                  <a:cubicBezTo>
                    <a:pt x="969" y="1134"/>
                    <a:pt x="969" y="1134"/>
                    <a:pt x="969" y="1134"/>
                  </a:cubicBezTo>
                  <a:cubicBezTo>
                    <a:pt x="1025" y="1131"/>
                    <a:pt x="1072" y="1090"/>
                    <a:pt x="1081" y="1034"/>
                  </a:cubicBezTo>
                  <a:cubicBezTo>
                    <a:pt x="1092" y="970"/>
                    <a:pt x="1092" y="970"/>
                    <a:pt x="1092" y="970"/>
                  </a:cubicBezTo>
                  <a:cubicBezTo>
                    <a:pt x="1094" y="962"/>
                    <a:pt x="1098" y="955"/>
                    <a:pt x="1105" y="951"/>
                  </a:cubicBezTo>
                  <a:cubicBezTo>
                    <a:pt x="1161" y="918"/>
                    <a:pt x="1161" y="918"/>
                    <a:pt x="1161" y="918"/>
                  </a:cubicBezTo>
                  <a:cubicBezTo>
                    <a:pt x="1209" y="889"/>
                    <a:pt x="1231" y="831"/>
                    <a:pt x="1214" y="777"/>
                  </a:cubicBezTo>
                  <a:cubicBezTo>
                    <a:pt x="1194" y="715"/>
                    <a:pt x="1194" y="715"/>
                    <a:pt x="1194" y="715"/>
                  </a:cubicBezTo>
                  <a:cubicBezTo>
                    <a:pt x="1191" y="707"/>
                    <a:pt x="1192" y="699"/>
                    <a:pt x="1197" y="692"/>
                  </a:cubicBezTo>
                  <a:lnTo>
                    <a:pt x="1231" y="636"/>
                  </a:lnTo>
                  <a:close/>
                  <a:moveTo>
                    <a:pt x="1152" y="588"/>
                  </a:moveTo>
                  <a:cubicBezTo>
                    <a:pt x="1117" y="644"/>
                    <a:pt x="1117" y="644"/>
                    <a:pt x="1117" y="644"/>
                  </a:cubicBezTo>
                  <a:cubicBezTo>
                    <a:pt x="1099" y="673"/>
                    <a:pt x="1095" y="710"/>
                    <a:pt x="1105" y="743"/>
                  </a:cubicBezTo>
                  <a:cubicBezTo>
                    <a:pt x="1125" y="806"/>
                    <a:pt x="1125" y="806"/>
                    <a:pt x="1125" y="806"/>
                  </a:cubicBezTo>
                  <a:cubicBezTo>
                    <a:pt x="1129" y="818"/>
                    <a:pt x="1124" y="831"/>
                    <a:pt x="1113" y="838"/>
                  </a:cubicBezTo>
                  <a:cubicBezTo>
                    <a:pt x="1058" y="871"/>
                    <a:pt x="1058" y="871"/>
                    <a:pt x="1058" y="871"/>
                  </a:cubicBezTo>
                  <a:cubicBezTo>
                    <a:pt x="1027" y="889"/>
                    <a:pt x="1007" y="919"/>
                    <a:pt x="1001" y="954"/>
                  </a:cubicBezTo>
                  <a:cubicBezTo>
                    <a:pt x="990" y="1018"/>
                    <a:pt x="990" y="1018"/>
                    <a:pt x="990" y="1018"/>
                  </a:cubicBezTo>
                  <a:cubicBezTo>
                    <a:pt x="987" y="1031"/>
                    <a:pt x="977" y="1040"/>
                    <a:pt x="964" y="1041"/>
                  </a:cubicBezTo>
                  <a:cubicBezTo>
                    <a:pt x="900" y="1044"/>
                    <a:pt x="900" y="1044"/>
                    <a:pt x="900" y="1044"/>
                  </a:cubicBezTo>
                  <a:cubicBezTo>
                    <a:pt x="865" y="1046"/>
                    <a:pt x="832" y="1063"/>
                    <a:pt x="811" y="1091"/>
                  </a:cubicBezTo>
                  <a:cubicBezTo>
                    <a:pt x="772" y="1142"/>
                    <a:pt x="772" y="1142"/>
                    <a:pt x="772" y="1142"/>
                  </a:cubicBezTo>
                  <a:cubicBezTo>
                    <a:pt x="764" y="1153"/>
                    <a:pt x="750" y="1156"/>
                    <a:pt x="739" y="1151"/>
                  </a:cubicBezTo>
                  <a:cubicBezTo>
                    <a:pt x="681" y="1124"/>
                    <a:pt x="681" y="1124"/>
                    <a:pt x="681" y="1124"/>
                  </a:cubicBezTo>
                  <a:cubicBezTo>
                    <a:pt x="649" y="1109"/>
                    <a:pt x="611" y="1109"/>
                    <a:pt x="579" y="1124"/>
                  </a:cubicBezTo>
                  <a:cubicBezTo>
                    <a:pt x="579" y="1124"/>
                    <a:pt x="579" y="1124"/>
                    <a:pt x="579" y="1124"/>
                  </a:cubicBezTo>
                  <a:cubicBezTo>
                    <a:pt x="521" y="1151"/>
                    <a:pt x="521" y="1151"/>
                    <a:pt x="521" y="1151"/>
                  </a:cubicBezTo>
                  <a:cubicBezTo>
                    <a:pt x="510" y="1156"/>
                    <a:pt x="496" y="1153"/>
                    <a:pt x="488" y="1142"/>
                  </a:cubicBezTo>
                  <a:cubicBezTo>
                    <a:pt x="449" y="1091"/>
                    <a:pt x="449" y="1091"/>
                    <a:pt x="449" y="1091"/>
                  </a:cubicBezTo>
                  <a:cubicBezTo>
                    <a:pt x="428" y="1063"/>
                    <a:pt x="395" y="1046"/>
                    <a:pt x="360" y="1044"/>
                  </a:cubicBezTo>
                  <a:cubicBezTo>
                    <a:pt x="296" y="1041"/>
                    <a:pt x="296" y="1041"/>
                    <a:pt x="296" y="1041"/>
                  </a:cubicBezTo>
                  <a:cubicBezTo>
                    <a:pt x="283" y="1040"/>
                    <a:pt x="273" y="1031"/>
                    <a:pt x="270" y="1018"/>
                  </a:cubicBezTo>
                  <a:cubicBezTo>
                    <a:pt x="259" y="954"/>
                    <a:pt x="259" y="954"/>
                    <a:pt x="259" y="954"/>
                  </a:cubicBezTo>
                  <a:cubicBezTo>
                    <a:pt x="253" y="919"/>
                    <a:pt x="233" y="889"/>
                    <a:pt x="202" y="871"/>
                  </a:cubicBezTo>
                  <a:cubicBezTo>
                    <a:pt x="147" y="838"/>
                    <a:pt x="147" y="838"/>
                    <a:pt x="147" y="838"/>
                  </a:cubicBezTo>
                  <a:cubicBezTo>
                    <a:pt x="136" y="831"/>
                    <a:pt x="131" y="818"/>
                    <a:pt x="135" y="806"/>
                  </a:cubicBezTo>
                  <a:cubicBezTo>
                    <a:pt x="155" y="743"/>
                    <a:pt x="155" y="743"/>
                    <a:pt x="155" y="743"/>
                  </a:cubicBezTo>
                  <a:cubicBezTo>
                    <a:pt x="165" y="710"/>
                    <a:pt x="161" y="673"/>
                    <a:pt x="143" y="644"/>
                  </a:cubicBezTo>
                  <a:cubicBezTo>
                    <a:pt x="108" y="588"/>
                    <a:pt x="108" y="588"/>
                    <a:pt x="108" y="588"/>
                  </a:cubicBezTo>
                  <a:cubicBezTo>
                    <a:pt x="102" y="577"/>
                    <a:pt x="103" y="563"/>
                    <a:pt x="112" y="554"/>
                  </a:cubicBezTo>
                  <a:cubicBezTo>
                    <a:pt x="159" y="508"/>
                    <a:pt x="159" y="508"/>
                    <a:pt x="159" y="508"/>
                  </a:cubicBezTo>
                  <a:cubicBezTo>
                    <a:pt x="184" y="484"/>
                    <a:pt x="197" y="449"/>
                    <a:pt x="194" y="414"/>
                  </a:cubicBezTo>
                  <a:cubicBezTo>
                    <a:pt x="190" y="349"/>
                    <a:pt x="190" y="349"/>
                    <a:pt x="190" y="349"/>
                  </a:cubicBezTo>
                  <a:cubicBezTo>
                    <a:pt x="189" y="336"/>
                    <a:pt x="197" y="324"/>
                    <a:pt x="209" y="321"/>
                  </a:cubicBezTo>
                  <a:cubicBezTo>
                    <a:pt x="271" y="302"/>
                    <a:pt x="271" y="302"/>
                    <a:pt x="271" y="302"/>
                  </a:cubicBezTo>
                  <a:cubicBezTo>
                    <a:pt x="304" y="292"/>
                    <a:pt x="332" y="267"/>
                    <a:pt x="346" y="235"/>
                  </a:cubicBezTo>
                  <a:cubicBezTo>
                    <a:pt x="372" y="175"/>
                    <a:pt x="372" y="175"/>
                    <a:pt x="372" y="175"/>
                  </a:cubicBezTo>
                  <a:cubicBezTo>
                    <a:pt x="376" y="165"/>
                    <a:pt x="386" y="159"/>
                    <a:pt x="397" y="159"/>
                  </a:cubicBezTo>
                  <a:cubicBezTo>
                    <a:pt x="399" y="159"/>
                    <a:pt x="400" y="159"/>
                    <a:pt x="402" y="160"/>
                  </a:cubicBezTo>
                  <a:cubicBezTo>
                    <a:pt x="465" y="172"/>
                    <a:pt x="465" y="172"/>
                    <a:pt x="465" y="172"/>
                  </a:cubicBezTo>
                  <a:cubicBezTo>
                    <a:pt x="500" y="179"/>
                    <a:pt x="535" y="170"/>
                    <a:pt x="563" y="147"/>
                  </a:cubicBezTo>
                  <a:cubicBezTo>
                    <a:pt x="613" y="107"/>
                    <a:pt x="613" y="107"/>
                    <a:pt x="613" y="107"/>
                  </a:cubicBezTo>
                  <a:cubicBezTo>
                    <a:pt x="623" y="99"/>
                    <a:pt x="637" y="99"/>
                    <a:pt x="647" y="107"/>
                  </a:cubicBezTo>
                  <a:cubicBezTo>
                    <a:pt x="697" y="147"/>
                    <a:pt x="697" y="147"/>
                    <a:pt x="697" y="147"/>
                  </a:cubicBezTo>
                  <a:cubicBezTo>
                    <a:pt x="725" y="170"/>
                    <a:pt x="761" y="179"/>
                    <a:pt x="795" y="172"/>
                  </a:cubicBezTo>
                  <a:cubicBezTo>
                    <a:pt x="858" y="160"/>
                    <a:pt x="858" y="160"/>
                    <a:pt x="858" y="160"/>
                  </a:cubicBezTo>
                  <a:cubicBezTo>
                    <a:pt x="870" y="157"/>
                    <a:pt x="883" y="164"/>
                    <a:pt x="888" y="175"/>
                  </a:cubicBezTo>
                  <a:cubicBezTo>
                    <a:pt x="914" y="235"/>
                    <a:pt x="914" y="235"/>
                    <a:pt x="914" y="235"/>
                  </a:cubicBezTo>
                  <a:cubicBezTo>
                    <a:pt x="928" y="267"/>
                    <a:pt x="956" y="292"/>
                    <a:pt x="989" y="302"/>
                  </a:cubicBezTo>
                  <a:cubicBezTo>
                    <a:pt x="1051" y="321"/>
                    <a:pt x="1051" y="321"/>
                    <a:pt x="1051" y="321"/>
                  </a:cubicBezTo>
                  <a:cubicBezTo>
                    <a:pt x="1063" y="324"/>
                    <a:pt x="1071" y="336"/>
                    <a:pt x="1070" y="349"/>
                  </a:cubicBezTo>
                  <a:cubicBezTo>
                    <a:pt x="1066" y="414"/>
                    <a:pt x="1066" y="414"/>
                    <a:pt x="1066" y="414"/>
                  </a:cubicBezTo>
                  <a:cubicBezTo>
                    <a:pt x="1063" y="449"/>
                    <a:pt x="1076" y="484"/>
                    <a:pt x="1101" y="508"/>
                  </a:cubicBezTo>
                  <a:cubicBezTo>
                    <a:pt x="1148" y="554"/>
                    <a:pt x="1148" y="554"/>
                    <a:pt x="1148" y="554"/>
                  </a:cubicBezTo>
                  <a:cubicBezTo>
                    <a:pt x="1157" y="563"/>
                    <a:pt x="1158" y="577"/>
                    <a:pt x="1152" y="58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27" name="Freeform 13"/>
            <p:cNvSpPr>
              <a:spLocks/>
            </p:cNvSpPr>
            <p:nvPr/>
          </p:nvSpPr>
          <p:spPr bwMode="auto">
            <a:xfrm>
              <a:off x="4459288" y="4795838"/>
              <a:ext cx="84138" cy="123825"/>
            </a:xfrm>
            <a:custGeom>
              <a:avLst/>
              <a:gdLst>
                <a:gd name="T0" fmla="*/ 292 w 322"/>
                <a:gd name="T1" fmla="*/ 13 h 482"/>
                <a:gd name="T2" fmla="*/ 228 w 322"/>
                <a:gd name="T3" fmla="*/ 30 h 482"/>
                <a:gd name="T4" fmla="*/ 13 w 322"/>
                <a:gd name="T5" fmla="*/ 412 h 482"/>
                <a:gd name="T6" fmla="*/ 30 w 322"/>
                <a:gd name="T7" fmla="*/ 476 h 482"/>
                <a:gd name="T8" fmla="*/ 53 w 322"/>
                <a:gd name="T9" fmla="*/ 482 h 482"/>
                <a:gd name="T10" fmla="*/ 94 w 322"/>
                <a:gd name="T11" fmla="*/ 458 h 482"/>
                <a:gd name="T12" fmla="*/ 309 w 322"/>
                <a:gd name="T13" fmla="*/ 76 h 482"/>
                <a:gd name="T14" fmla="*/ 292 w 322"/>
                <a:gd name="T15" fmla="*/ 13 h 48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2" h="482">
                  <a:moveTo>
                    <a:pt x="292" y="13"/>
                  </a:moveTo>
                  <a:cubicBezTo>
                    <a:pt x="269" y="0"/>
                    <a:pt x="241" y="8"/>
                    <a:pt x="228" y="30"/>
                  </a:cubicBezTo>
                  <a:cubicBezTo>
                    <a:pt x="13" y="412"/>
                    <a:pt x="13" y="412"/>
                    <a:pt x="13" y="412"/>
                  </a:cubicBezTo>
                  <a:cubicBezTo>
                    <a:pt x="0" y="435"/>
                    <a:pt x="8" y="463"/>
                    <a:pt x="30" y="476"/>
                  </a:cubicBezTo>
                  <a:cubicBezTo>
                    <a:pt x="37" y="480"/>
                    <a:pt x="45" y="482"/>
                    <a:pt x="53" y="482"/>
                  </a:cubicBezTo>
                  <a:cubicBezTo>
                    <a:pt x="69" y="482"/>
                    <a:pt x="85" y="473"/>
                    <a:pt x="94" y="458"/>
                  </a:cubicBezTo>
                  <a:cubicBezTo>
                    <a:pt x="309" y="76"/>
                    <a:pt x="309" y="76"/>
                    <a:pt x="309" y="76"/>
                  </a:cubicBezTo>
                  <a:cubicBezTo>
                    <a:pt x="322" y="54"/>
                    <a:pt x="314" y="25"/>
                    <a:pt x="29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28" name="Freeform 14"/>
            <p:cNvSpPr>
              <a:spLocks noEditPoints="1"/>
            </p:cNvSpPr>
            <p:nvPr/>
          </p:nvSpPr>
          <p:spPr bwMode="auto">
            <a:xfrm>
              <a:off x="4511675" y="4862513"/>
              <a:ext cx="61913" cy="61913"/>
            </a:xfrm>
            <a:custGeom>
              <a:avLst/>
              <a:gdLst>
                <a:gd name="T0" fmla="*/ 121 w 242"/>
                <a:gd name="T1" fmla="*/ 0 h 242"/>
                <a:gd name="T2" fmla="*/ 0 w 242"/>
                <a:gd name="T3" fmla="*/ 121 h 242"/>
                <a:gd name="T4" fmla="*/ 121 w 242"/>
                <a:gd name="T5" fmla="*/ 242 h 242"/>
                <a:gd name="T6" fmla="*/ 242 w 242"/>
                <a:gd name="T7" fmla="*/ 121 h 242"/>
                <a:gd name="T8" fmla="*/ 121 w 242"/>
                <a:gd name="T9" fmla="*/ 0 h 242"/>
                <a:gd name="T10" fmla="*/ 121 w 242"/>
                <a:gd name="T11" fmla="*/ 149 h 242"/>
                <a:gd name="T12" fmla="*/ 93 w 242"/>
                <a:gd name="T13" fmla="*/ 121 h 242"/>
                <a:gd name="T14" fmla="*/ 121 w 242"/>
                <a:gd name="T15" fmla="*/ 93 h 242"/>
                <a:gd name="T16" fmla="*/ 149 w 242"/>
                <a:gd name="T17" fmla="*/ 121 h 242"/>
                <a:gd name="T18" fmla="*/ 121 w 242"/>
                <a:gd name="T19" fmla="*/ 149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2" h="242">
                  <a:moveTo>
                    <a:pt x="121" y="0"/>
                  </a:moveTo>
                  <a:cubicBezTo>
                    <a:pt x="54" y="0"/>
                    <a:pt x="0" y="54"/>
                    <a:pt x="0" y="121"/>
                  </a:cubicBezTo>
                  <a:cubicBezTo>
                    <a:pt x="0" y="187"/>
                    <a:pt x="54" y="242"/>
                    <a:pt x="121" y="242"/>
                  </a:cubicBezTo>
                  <a:cubicBezTo>
                    <a:pt x="188" y="242"/>
                    <a:pt x="242" y="187"/>
                    <a:pt x="242" y="121"/>
                  </a:cubicBezTo>
                  <a:cubicBezTo>
                    <a:pt x="242" y="54"/>
                    <a:pt x="188" y="0"/>
                    <a:pt x="121" y="0"/>
                  </a:cubicBezTo>
                  <a:close/>
                  <a:moveTo>
                    <a:pt x="121" y="149"/>
                  </a:moveTo>
                  <a:cubicBezTo>
                    <a:pt x="106" y="149"/>
                    <a:pt x="93" y="136"/>
                    <a:pt x="93" y="121"/>
                  </a:cubicBezTo>
                  <a:cubicBezTo>
                    <a:pt x="93" y="105"/>
                    <a:pt x="106" y="93"/>
                    <a:pt x="121" y="93"/>
                  </a:cubicBezTo>
                  <a:cubicBezTo>
                    <a:pt x="137" y="93"/>
                    <a:pt x="149" y="105"/>
                    <a:pt x="149" y="121"/>
                  </a:cubicBezTo>
                  <a:cubicBezTo>
                    <a:pt x="149" y="136"/>
                    <a:pt x="137" y="149"/>
                    <a:pt x="121" y="14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29" name="Freeform 15"/>
            <p:cNvSpPr>
              <a:spLocks noEditPoints="1"/>
            </p:cNvSpPr>
            <p:nvPr/>
          </p:nvSpPr>
          <p:spPr bwMode="auto">
            <a:xfrm>
              <a:off x="4440238" y="4783138"/>
              <a:ext cx="61913" cy="61913"/>
            </a:xfrm>
            <a:custGeom>
              <a:avLst/>
              <a:gdLst>
                <a:gd name="T0" fmla="*/ 121 w 242"/>
                <a:gd name="T1" fmla="*/ 0 h 242"/>
                <a:gd name="T2" fmla="*/ 0 w 242"/>
                <a:gd name="T3" fmla="*/ 121 h 242"/>
                <a:gd name="T4" fmla="*/ 121 w 242"/>
                <a:gd name="T5" fmla="*/ 242 h 242"/>
                <a:gd name="T6" fmla="*/ 242 w 242"/>
                <a:gd name="T7" fmla="*/ 121 h 242"/>
                <a:gd name="T8" fmla="*/ 121 w 242"/>
                <a:gd name="T9" fmla="*/ 0 h 242"/>
                <a:gd name="T10" fmla="*/ 121 w 242"/>
                <a:gd name="T11" fmla="*/ 149 h 242"/>
                <a:gd name="T12" fmla="*/ 93 w 242"/>
                <a:gd name="T13" fmla="*/ 121 h 242"/>
                <a:gd name="T14" fmla="*/ 121 w 242"/>
                <a:gd name="T15" fmla="*/ 93 h 242"/>
                <a:gd name="T16" fmla="*/ 149 w 242"/>
                <a:gd name="T17" fmla="*/ 121 h 242"/>
                <a:gd name="T18" fmla="*/ 121 w 242"/>
                <a:gd name="T19" fmla="*/ 149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2" h="242">
                  <a:moveTo>
                    <a:pt x="121" y="0"/>
                  </a:moveTo>
                  <a:cubicBezTo>
                    <a:pt x="54" y="0"/>
                    <a:pt x="0" y="54"/>
                    <a:pt x="0" y="121"/>
                  </a:cubicBezTo>
                  <a:cubicBezTo>
                    <a:pt x="0" y="187"/>
                    <a:pt x="54" y="242"/>
                    <a:pt x="121" y="242"/>
                  </a:cubicBezTo>
                  <a:cubicBezTo>
                    <a:pt x="188" y="242"/>
                    <a:pt x="242" y="187"/>
                    <a:pt x="242" y="121"/>
                  </a:cubicBezTo>
                  <a:cubicBezTo>
                    <a:pt x="242" y="54"/>
                    <a:pt x="188" y="0"/>
                    <a:pt x="121" y="0"/>
                  </a:cubicBezTo>
                  <a:close/>
                  <a:moveTo>
                    <a:pt x="121" y="149"/>
                  </a:moveTo>
                  <a:cubicBezTo>
                    <a:pt x="105" y="149"/>
                    <a:pt x="93" y="136"/>
                    <a:pt x="93" y="121"/>
                  </a:cubicBezTo>
                  <a:cubicBezTo>
                    <a:pt x="93" y="105"/>
                    <a:pt x="105" y="93"/>
                    <a:pt x="121" y="93"/>
                  </a:cubicBezTo>
                  <a:cubicBezTo>
                    <a:pt x="136" y="93"/>
                    <a:pt x="149" y="105"/>
                    <a:pt x="149" y="121"/>
                  </a:cubicBezTo>
                  <a:cubicBezTo>
                    <a:pt x="149" y="136"/>
                    <a:pt x="136" y="149"/>
                    <a:pt x="121" y="14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sp>
          <p:nvSpPr>
            <p:cNvPr id="130" name="Freeform 16"/>
            <p:cNvSpPr>
              <a:spLocks/>
            </p:cNvSpPr>
            <p:nvPr/>
          </p:nvSpPr>
          <p:spPr bwMode="auto">
            <a:xfrm>
              <a:off x="4270375" y="4879976"/>
              <a:ext cx="23813" cy="23813"/>
            </a:xfrm>
            <a:custGeom>
              <a:avLst/>
              <a:gdLst>
                <a:gd name="T0" fmla="*/ 80 w 93"/>
                <a:gd name="T1" fmla="*/ 14 h 93"/>
                <a:gd name="T2" fmla="*/ 47 w 93"/>
                <a:gd name="T3" fmla="*/ 0 h 93"/>
                <a:gd name="T4" fmla="*/ 14 w 93"/>
                <a:gd name="T5" fmla="*/ 14 h 93"/>
                <a:gd name="T6" fmla="*/ 0 w 93"/>
                <a:gd name="T7" fmla="*/ 47 h 93"/>
                <a:gd name="T8" fmla="*/ 14 w 93"/>
                <a:gd name="T9" fmla="*/ 80 h 93"/>
                <a:gd name="T10" fmla="*/ 47 w 93"/>
                <a:gd name="T11" fmla="*/ 93 h 93"/>
                <a:gd name="T12" fmla="*/ 80 w 93"/>
                <a:gd name="T13" fmla="*/ 80 h 93"/>
                <a:gd name="T14" fmla="*/ 93 w 93"/>
                <a:gd name="T15" fmla="*/ 47 h 93"/>
                <a:gd name="T16" fmla="*/ 80 w 93"/>
                <a:gd name="T17" fmla="*/ 14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93">
                  <a:moveTo>
                    <a:pt x="80" y="14"/>
                  </a:moveTo>
                  <a:cubicBezTo>
                    <a:pt x="71" y="5"/>
                    <a:pt x="59" y="0"/>
                    <a:pt x="47" y="0"/>
                  </a:cubicBezTo>
                  <a:cubicBezTo>
                    <a:pt x="35" y="0"/>
                    <a:pt x="23" y="5"/>
                    <a:pt x="14" y="14"/>
                  </a:cubicBezTo>
                  <a:cubicBezTo>
                    <a:pt x="5" y="23"/>
                    <a:pt x="0" y="35"/>
                    <a:pt x="0" y="47"/>
                  </a:cubicBezTo>
                  <a:cubicBezTo>
                    <a:pt x="0" y="59"/>
                    <a:pt x="5" y="71"/>
                    <a:pt x="14" y="80"/>
                  </a:cubicBezTo>
                  <a:cubicBezTo>
                    <a:pt x="23" y="88"/>
                    <a:pt x="35" y="93"/>
                    <a:pt x="47" y="93"/>
                  </a:cubicBezTo>
                  <a:cubicBezTo>
                    <a:pt x="59" y="93"/>
                    <a:pt x="71" y="88"/>
                    <a:pt x="80" y="80"/>
                  </a:cubicBezTo>
                  <a:cubicBezTo>
                    <a:pt x="88" y="71"/>
                    <a:pt x="93" y="59"/>
                    <a:pt x="93" y="47"/>
                  </a:cubicBezTo>
                  <a:cubicBezTo>
                    <a:pt x="93" y="35"/>
                    <a:pt x="88" y="23"/>
                    <a:pt x="80"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82880" tIns="91440" rIns="182880" bIns="91440" numCol="1" anchor="t" anchorCtr="0" compatLnSpc="1">
              <a:prstTxWarp prst="textNoShape">
                <a:avLst/>
              </a:prstTxWarp>
            </a:bodyPr>
            <a:lstStyle/>
            <a:p>
              <a:endParaRPr lang="en-US" sz="240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737383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0" y="0"/>
            <a:ext cx="18288000" cy="2781300"/>
          </a:xfrm>
          <a:prstGeom prst="rect">
            <a:avLst/>
          </a:prstGeom>
          <a:solidFill>
            <a:srgbClr val="254E72"/>
          </a:solidFill>
        </p:spPr>
        <p:txBody>
          <a:bodyPr/>
          <a:lstStyle/>
          <a:p>
            <a:endParaRPr lang="en-GB"/>
          </a:p>
        </p:txBody>
      </p:sp>
      <p:grpSp>
        <p:nvGrpSpPr>
          <p:cNvPr id="3" name="Group 3"/>
          <p:cNvGrpSpPr/>
          <p:nvPr/>
        </p:nvGrpSpPr>
        <p:grpSpPr>
          <a:xfrm>
            <a:off x="0" y="986837"/>
            <a:ext cx="18288000" cy="63520"/>
            <a:chOff x="0" y="0"/>
            <a:chExt cx="24384000" cy="84693"/>
          </a:xfrm>
        </p:grpSpPr>
        <p:sp>
          <p:nvSpPr>
            <p:cNvPr id="4" name="AutoShape 4"/>
            <p:cNvSpPr/>
            <p:nvPr/>
          </p:nvSpPr>
          <p:spPr>
            <a:xfrm>
              <a:off x="0" y="35963"/>
              <a:ext cx="24384000" cy="12766"/>
            </a:xfrm>
            <a:prstGeom prst="rect">
              <a:avLst/>
            </a:prstGeom>
            <a:solidFill>
              <a:srgbClr val="FEFFFF"/>
            </a:solidFill>
          </p:spPr>
          <p:txBody>
            <a:bodyPr/>
            <a:lstStyle/>
            <a:p>
              <a:endParaRPr lang="en-GB"/>
            </a:p>
          </p:txBody>
        </p:sp>
        <p:sp>
          <p:nvSpPr>
            <p:cNvPr id="5" name="AutoShape 5"/>
            <p:cNvSpPr/>
            <p:nvPr/>
          </p:nvSpPr>
          <p:spPr>
            <a:xfrm rot="-5400000">
              <a:off x="782383" y="-782383"/>
              <a:ext cx="84693" cy="1649458"/>
            </a:xfrm>
            <a:prstGeom prst="rect">
              <a:avLst/>
            </a:prstGeom>
            <a:solidFill>
              <a:srgbClr val="C0E8DF"/>
            </a:solidFill>
          </p:spPr>
          <p:txBody>
            <a:bodyPr/>
            <a:lstStyle/>
            <a:p>
              <a:endParaRPr lang="en-GB"/>
            </a:p>
          </p:txBody>
        </p:sp>
      </p:grpSp>
      <p:sp>
        <p:nvSpPr>
          <p:cNvPr id="7" name="TextBox 7"/>
          <p:cNvSpPr txBox="1"/>
          <p:nvPr/>
        </p:nvSpPr>
        <p:spPr>
          <a:xfrm>
            <a:off x="1028700" y="1421807"/>
            <a:ext cx="12915900" cy="947247"/>
          </a:xfrm>
          <a:prstGeom prst="rect">
            <a:avLst/>
          </a:prstGeom>
        </p:spPr>
        <p:txBody>
          <a:bodyPr wrap="square" lIns="0" tIns="0" rIns="0" bIns="0" rtlCol="0" anchor="t">
            <a:spAutoFit/>
          </a:bodyPr>
          <a:lstStyle/>
          <a:p>
            <a:pPr algn="l">
              <a:lnSpc>
                <a:spcPts val="8250"/>
              </a:lnSpc>
            </a:pPr>
            <a:r>
              <a:rPr lang="en-US" sz="4400" spc="75" dirty="0">
                <a:solidFill>
                  <a:srgbClr val="FEFFFF"/>
                </a:solidFill>
                <a:latin typeface="Times New Roman" panose="02020603050405020304" pitchFamily="18" charset="0"/>
                <a:ea typeface="Telegraf"/>
                <a:cs typeface="Times New Roman" panose="02020603050405020304" pitchFamily="18" charset="0"/>
                <a:sym typeface="Telegraf"/>
              </a:rPr>
              <a:t>DPSIR: Pressures (Organisational)</a:t>
            </a:r>
          </a:p>
        </p:txBody>
      </p:sp>
      <p:grpSp>
        <p:nvGrpSpPr>
          <p:cNvPr id="9" name="Group 9"/>
          <p:cNvGrpSpPr/>
          <p:nvPr/>
        </p:nvGrpSpPr>
        <p:grpSpPr>
          <a:xfrm rot="-10800000">
            <a:off x="16770298" y="9258300"/>
            <a:ext cx="489002" cy="489002"/>
            <a:chOff x="0" y="0"/>
            <a:chExt cx="652003" cy="652003"/>
          </a:xfrm>
        </p:grpSpPr>
        <p:grpSp>
          <p:nvGrpSpPr>
            <p:cNvPr id="10" name="Group 10"/>
            <p:cNvGrpSpPr>
              <a:grpSpLocks noChangeAspect="1"/>
            </p:cNvGrpSpPr>
            <p:nvPr/>
          </p:nvGrpSpPr>
          <p:grpSpPr>
            <a:xfrm rot="-10800000">
              <a:off x="0" y="0"/>
              <a:ext cx="652003" cy="652003"/>
              <a:chOff x="0" y="0"/>
              <a:chExt cx="6355080" cy="6355080"/>
            </a:xfrm>
          </p:grpSpPr>
          <p:sp>
            <p:nvSpPr>
              <p:cNvPr id="11" name="Freeform 11"/>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12" name="Freeform 12"/>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grpSp>
        <p:nvGrpSpPr>
          <p:cNvPr id="13" name="Group 13"/>
          <p:cNvGrpSpPr/>
          <p:nvPr/>
        </p:nvGrpSpPr>
        <p:grpSpPr>
          <a:xfrm>
            <a:off x="16121229" y="9258300"/>
            <a:ext cx="489002" cy="489002"/>
            <a:chOff x="0" y="0"/>
            <a:chExt cx="652003" cy="652003"/>
          </a:xfrm>
        </p:grpSpPr>
        <p:grpSp>
          <p:nvGrpSpPr>
            <p:cNvPr id="14" name="Group 14"/>
            <p:cNvGrpSpPr>
              <a:grpSpLocks noChangeAspect="1"/>
            </p:cNvGrpSpPr>
            <p:nvPr/>
          </p:nvGrpSpPr>
          <p:grpSpPr>
            <a:xfrm rot="-10800000">
              <a:off x="0" y="0"/>
              <a:ext cx="652003" cy="652003"/>
              <a:chOff x="0" y="0"/>
              <a:chExt cx="6355080" cy="6355080"/>
            </a:xfrm>
          </p:grpSpPr>
          <p:sp>
            <p:nvSpPr>
              <p:cNvPr id="15" name="Freeform 15"/>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16" name="Freeform 16"/>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graphicFrame>
        <p:nvGraphicFramePr>
          <p:cNvPr id="25" name="Diagram 24">
            <a:extLst>
              <a:ext uri="{FF2B5EF4-FFF2-40B4-BE49-F238E27FC236}">
                <a16:creationId xmlns:a16="http://schemas.microsoft.com/office/drawing/2014/main" id="{6A0F7F5C-3265-C2A7-3A9A-34179B63F72F}"/>
              </a:ext>
            </a:extLst>
          </p:cNvPr>
          <p:cNvGraphicFramePr/>
          <p:nvPr>
            <p:extLst>
              <p:ext uri="{D42A27DB-BD31-4B8C-83A1-F6EECF244321}">
                <p14:modId xmlns:p14="http://schemas.microsoft.com/office/powerpoint/2010/main" val="1390924497"/>
              </p:ext>
            </p:extLst>
          </p:nvPr>
        </p:nvGraphicFramePr>
        <p:xfrm>
          <a:off x="618547" y="3314700"/>
          <a:ext cx="8982654" cy="6351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6" name="Picture 25">
            <a:extLst>
              <a:ext uri="{FF2B5EF4-FFF2-40B4-BE49-F238E27FC236}">
                <a16:creationId xmlns:a16="http://schemas.microsoft.com/office/drawing/2014/main" id="{01BB150C-5E77-427D-D31D-86F3BA9E8CB5}"/>
              </a:ext>
            </a:extLst>
          </p:cNvPr>
          <p:cNvPicPr>
            <a:picLocks noChangeAspect="1"/>
          </p:cNvPicPr>
          <p:nvPr/>
        </p:nvPicPr>
        <p:blipFill>
          <a:blip r:embed="rId10"/>
          <a:srcRect r="17349"/>
          <a:stretch>
            <a:fillRect/>
          </a:stretch>
        </p:blipFill>
        <p:spPr>
          <a:xfrm>
            <a:off x="10205500" y="3448050"/>
            <a:ext cx="7053800" cy="518922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0E8DF"/>
        </a:solidFill>
        <a:effectLst/>
      </p:bgPr>
    </p:bg>
    <p:spTree>
      <p:nvGrpSpPr>
        <p:cNvPr id="1" name=""/>
        <p:cNvGrpSpPr/>
        <p:nvPr/>
      </p:nvGrpSpPr>
      <p:grpSpPr>
        <a:xfrm>
          <a:off x="0" y="0"/>
          <a:ext cx="0" cy="0"/>
          <a:chOff x="0" y="0"/>
          <a:chExt cx="0" cy="0"/>
        </a:xfrm>
      </p:grpSpPr>
      <p:sp>
        <p:nvSpPr>
          <p:cNvPr id="2" name="Freeform 2">
            <a:extLst>
              <a:ext uri="{C183D7F6-B498-43B3-948B-1728B52AA6E4}">
                <adec:decorative xmlns:adec="http://schemas.microsoft.com/office/drawing/2017/decorative" val="1"/>
              </a:ext>
            </a:extLst>
          </p:cNvPr>
          <p:cNvSpPr/>
          <p:nvPr/>
        </p:nvSpPr>
        <p:spPr>
          <a:xfrm>
            <a:off x="1046594" y="0"/>
            <a:ext cx="7937339" cy="10287000"/>
          </a:xfrm>
          <a:custGeom>
            <a:avLst/>
            <a:gdLst/>
            <a:ahLst/>
            <a:cxnLst/>
            <a:rect l="l" t="t" r="r" b="b"/>
            <a:pathLst>
              <a:path w="8378522" h="10287000">
                <a:moveTo>
                  <a:pt x="0" y="0"/>
                </a:moveTo>
                <a:lnTo>
                  <a:pt x="8378522" y="0"/>
                </a:lnTo>
                <a:lnTo>
                  <a:pt x="8378522" y="10287000"/>
                </a:lnTo>
                <a:lnTo>
                  <a:pt x="0" y="10287000"/>
                </a:lnTo>
                <a:lnTo>
                  <a:pt x="0" y="0"/>
                </a:lnTo>
                <a:close/>
              </a:path>
            </a:pathLst>
          </a:custGeom>
          <a:blipFill>
            <a:blip r:embed="rId3">
              <a:extLst>
                <a:ext uri="{28A0092B-C50C-407E-A947-70E740481C1C}">
                  <a14:useLocalDpi xmlns:a14="http://schemas.microsoft.com/office/drawing/2010/main" val="0"/>
                </a:ext>
              </a:extLst>
            </a:blip>
            <a:stretch>
              <a:fillRect l="-48453" r="-17377"/>
            </a:stretch>
          </a:blipFill>
        </p:spPr>
        <p:txBody>
          <a:bodyPr/>
          <a:lstStyle/>
          <a:p>
            <a:endParaRPr lang="en-GB"/>
          </a:p>
        </p:txBody>
      </p:sp>
      <p:sp>
        <p:nvSpPr>
          <p:cNvPr id="3" name="TextBox 3"/>
          <p:cNvSpPr txBox="1"/>
          <p:nvPr/>
        </p:nvSpPr>
        <p:spPr>
          <a:xfrm>
            <a:off x="9287356" y="852455"/>
            <a:ext cx="7256615" cy="947247"/>
          </a:xfrm>
          <a:prstGeom prst="rect">
            <a:avLst/>
          </a:prstGeom>
        </p:spPr>
        <p:txBody>
          <a:bodyPr lIns="0" tIns="0" rIns="0" bIns="0" rtlCol="0" anchor="t">
            <a:spAutoFit/>
          </a:bodyPr>
          <a:lstStyle/>
          <a:p>
            <a:pPr algn="l">
              <a:lnSpc>
                <a:spcPts val="8250"/>
              </a:lnSpc>
            </a:pPr>
            <a:r>
              <a:rPr lang="en-US" sz="4400" spc="75" dirty="0">
                <a:solidFill>
                  <a:srgbClr val="254E72"/>
                </a:solidFill>
                <a:latin typeface="Times New Roman" panose="02020603050405020304" pitchFamily="18" charset="0"/>
                <a:ea typeface="Telegraf"/>
                <a:cs typeface="Times New Roman" panose="02020603050405020304" pitchFamily="18" charset="0"/>
                <a:sym typeface="Telegraf"/>
              </a:rPr>
              <a:t>DPSIR: State &amp; Impact</a:t>
            </a:r>
          </a:p>
        </p:txBody>
      </p:sp>
      <p:grpSp>
        <p:nvGrpSpPr>
          <p:cNvPr id="7" name="Group 7"/>
          <p:cNvGrpSpPr/>
          <p:nvPr/>
        </p:nvGrpSpPr>
        <p:grpSpPr>
          <a:xfrm>
            <a:off x="1046594" y="0"/>
            <a:ext cx="63520" cy="10287000"/>
            <a:chOff x="0" y="0"/>
            <a:chExt cx="84693" cy="13716000"/>
          </a:xfrm>
        </p:grpSpPr>
        <p:sp>
          <p:nvSpPr>
            <p:cNvPr id="8" name="AutoShape 8"/>
            <p:cNvSpPr/>
            <p:nvPr/>
          </p:nvSpPr>
          <p:spPr>
            <a:xfrm>
              <a:off x="35961" y="1371600"/>
              <a:ext cx="12770" cy="12344400"/>
            </a:xfrm>
            <a:prstGeom prst="rect">
              <a:avLst/>
            </a:prstGeom>
            <a:solidFill>
              <a:srgbClr val="254E72"/>
            </a:solidFill>
          </p:spPr>
          <p:txBody>
            <a:bodyPr/>
            <a:lstStyle/>
            <a:p>
              <a:endParaRPr lang="en-GB"/>
            </a:p>
          </p:txBody>
        </p:sp>
        <p:sp>
          <p:nvSpPr>
            <p:cNvPr id="9" name="AutoShape 9"/>
            <p:cNvSpPr/>
            <p:nvPr/>
          </p:nvSpPr>
          <p:spPr>
            <a:xfrm>
              <a:off x="0" y="0"/>
              <a:ext cx="84693" cy="1649458"/>
            </a:xfrm>
            <a:prstGeom prst="rect">
              <a:avLst/>
            </a:prstGeom>
            <a:solidFill>
              <a:srgbClr val="254E72"/>
            </a:solidFill>
          </p:spPr>
          <p:txBody>
            <a:bodyPr/>
            <a:lstStyle/>
            <a:p>
              <a:endParaRPr lang="en-GB"/>
            </a:p>
          </p:txBody>
        </p:sp>
      </p:grpSp>
      <p:grpSp>
        <p:nvGrpSpPr>
          <p:cNvPr id="10" name="Group 10"/>
          <p:cNvGrpSpPr/>
          <p:nvPr/>
        </p:nvGrpSpPr>
        <p:grpSpPr>
          <a:xfrm rot="-10800000">
            <a:off x="16770298" y="1081578"/>
            <a:ext cx="489002" cy="489002"/>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grpSp>
        <p:nvGrpSpPr>
          <p:cNvPr id="14" name="Group 14"/>
          <p:cNvGrpSpPr/>
          <p:nvPr/>
        </p:nvGrpSpPr>
        <p:grpSpPr>
          <a:xfrm>
            <a:off x="16121229" y="1081578"/>
            <a:ext cx="489002" cy="489002"/>
            <a:chOff x="0" y="0"/>
            <a:chExt cx="652003" cy="652003"/>
          </a:xfrm>
        </p:grpSpPr>
        <p:grpSp>
          <p:nvGrpSpPr>
            <p:cNvPr id="15" name="Group 15"/>
            <p:cNvGrpSpPr>
              <a:grpSpLocks noChangeAspect="1"/>
            </p:cNvGrpSpPr>
            <p:nvPr/>
          </p:nvGrpSpPr>
          <p:grpSpPr>
            <a:xfrm rot="-10800000">
              <a:off x="0" y="0"/>
              <a:ext cx="652003" cy="652003"/>
              <a:chOff x="0" y="0"/>
              <a:chExt cx="6355080" cy="6355080"/>
            </a:xfrm>
          </p:grpSpPr>
          <p:sp>
            <p:nvSpPr>
              <p:cNvPr id="16" name="Freeform 16"/>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17" name="Freeform 17"/>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graphicFrame>
        <p:nvGraphicFramePr>
          <p:cNvPr id="18" name="Table 17">
            <a:extLst>
              <a:ext uri="{FF2B5EF4-FFF2-40B4-BE49-F238E27FC236}">
                <a16:creationId xmlns:a16="http://schemas.microsoft.com/office/drawing/2014/main" id="{8D0229ED-2BCD-A98A-AD46-36A4095A2F47}"/>
              </a:ext>
            </a:extLst>
          </p:cNvPr>
          <p:cNvGraphicFramePr>
            <a:graphicFrameLocks noGrp="1"/>
          </p:cNvGraphicFramePr>
          <p:nvPr>
            <p:extLst>
              <p:ext uri="{D42A27DB-BD31-4B8C-83A1-F6EECF244321}">
                <p14:modId xmlns:p14="http://schemas.microsoft.com/office/powerpoint/2010/main" val="1964833649"/>
              </p:ext>
            </p:extLst>
          </p:nvPr>
        </p:nvGraphicFramePr>
        <p:xfrm>
          <a:off x="9144000" y="2476500"/>
          <a:ext cx="8229600" cy="6728922"/>
        </p:xfrm>
        <a:graphic>
          <a:graphicData uri="http://schemas.openxmlformats.org/drawingml/2006/table">
            <a:tbl>
              <a:tblPr firstRow="1" bandRow="1">
                <a:tableStyleId>{9D7B26C5-4107-4FEC-AEDC-1716B250A1EF}</a:tableStyleId>
              </a:tblPr>
              <a:tblGrid>
                <a:gridCol w="4114800">
                  <a:extLst>
                    <a:ext uri="{9D8B030D-6E8A-4147-A177-3AD203B41FA5}">
                      <a16:colId xmlns:a16="http://schemas.microsoft.com/office/drawing/2014/main" val="1464539442"/>
                    </a:ext>
                  </a:extLst>
                </a:gridCol>
                <a:gridCol w="4114800">
                  <a:extLst>
                    <a:ext uri="{9D8B030D-6E8A-4147-A177-3AD203B41FA5}">
                      <a16:colId xmlns:a16="http://schemas.microsoft.com/office/drawing/2014/main" val="1475558499"/>
                    </a:ext>
                  </a:extLst>
                </a:gridCol>
              </a:tblGrid>
              <a:tr h="993212">
                <a:tc>
                  <a:txBody>
                    <a:bodyPr/>
                    <a:lstStyle/>
                    <a:p>
                      <a:pPr algn="just" rtl="0" fontAlgn="t">
                        <a:lnSpc>
                          <a:spcPct val="150000"/>
                        </a:lnSpc>
                        <a:buNone/>
                      </a:pPr>
                      <a:r>
                        <a:rPr lang="en-IN" sz="2800" b="1" u="none" strike="noStrike" dirty="0">
                          <a:solidFill>
                            <a:srgbClr val="000000"/>
                          </a:solidFill>
                          <a:effectLst/>
                          <a:latin typeface="Times New Roman" panose="02020603050405020304" pitchFamily="18" charset="0"/>
                          <a:cs typeface="Times New Roman" panose="02020603050405020304" pitchFamily="18" charset="0"/>
                        </a:rPr>
                        <a:t>State</a:t>
                      </a:r>
                      <a:endParaRPr lang="en-IN" sz="2800" b="1"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lnSpc>
                          <a:spcPct val="150000"/>
                        </a:lnSpc>
                        <a:buNone/>
                      </a:pPr>
                      <a:r>
                        <a:rPr lang="en-IN" sz="2800" b="1" u="none" strike="noStrike" dirty="0">
                          <a:solidFill>
                            <a:srgbClr val="000000"/>
                          </a:solidFill>
                          <a:effectLst/>
                          <a:latin typeface="Times New Roman" panose="02020603050405020304" pitchFamily="18" charset="0"/>
                          <a:cs typeface="Times New Roman" panose="02020603050405020304" pitchFamily="18" charset="0"/>
                        </a:rPr>
                        <a:t>Impacts</a:t>
                      </a:r>
                      <a:endParaRPr lang="en-IN" sz="2800" b="1"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773831175"/>
                  </a:ext>
                </a:extLst>
              </a:tr>
              <a:tr h="5735710">
                <a:tc>
                  <a:txBody>
                    <a:bodyPr/>
                    <a:lstStyle/>
                    <a:p>
                      <a:pPr algn="just" rtl="0" fontAlgn="base">
                        <a:lnSpc>
                          <a:spcPct val="150000"/>
                        </a:lnSpc>
                        <a:buFont typeface="Arial" panose="020B0604020202020204" pitchFamily="34" charset="0"/>
                        <a:buChar char="•"/>
                      </a:pPr>
                      <a:r>
                        <a:rPr lang="en-US" sz="2400" b="0" u="none" strike="noStrike" dirty="0">
                          <a:solidFill>
                            <a:srgbClr val="000000"/>
                          </a:solidFill>
                          <a:effectLst/>
                          <a:latin typeface="Times New Roman" panose="02020603050405020304" pitchFamily="18" charset="0"/>
                          <a:cs typeface="Times New Roman" panose="02020603050405020304" pitchFamily="18" charset="0"/>
                        </a:rPr>
                        <a:t>Very high levels of burnout, depression, and anxiety</a:t>
                      </a:r>
                    </a:p>
                    <a:p>
                      <a:pPr algn="just" rtl="0" fontAlgn="base">
                        <a:lnSpc>
                          <a:spcPct val="150000"/>
                        </a:lnSpc>
                        <a:buFont typeface="Arial" panose="020B0604020202020204" pitchFamily="34" charset="0"/>
                        <a:buChar char="•"/>
                      </a:pPr>
                      <a:r>
                        <a:rPr lang="en-US" sz="2400" b="0" u="none" strike="noStrike" dirty="0">
                          <a:solidFill>
                            <a:srgbClr val="000000"/>
                          </a:solidFill>
                          <a:effectLst/>
                          <a:latin typeface="Times New Roman" panose="02020603050405020304" pitchFamily="18" charset="0"/>
                          <a:cs typeface="Times New Roman" panose="02020603050405020304" pitchFamily="18" charset="0"/>
                        </a:rPr>
                        <a:t>Distress mediates the relationship between stress → turnover (Rosemberg et al., 2025).</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base">
                        <a:lnSpc>
                          <a:spcPct val="150000"/>
                        </a:lnSpc>
                        <a:buFont typeface="Arial" panose="020B0604020202020204" pitchFamily="34" charset="0"/>
                        <a:buChar char="•"/>
                      </a:pPr>
                      <a:r>
                        <a:rPr lang="en-US" sz="2400" b="0" u="none" strike="noStrike" dirty="0">
                          <a:solidFill>
                            <a:srgbClr val="000000"/>
                          </a:solidFill>
                          <a:effectLst/>
                          <a:latin typeface="Times New Roman" panose="02020603050405020304" pitchFamily="18" charset="0"/>
                          <a:cs typeface="Times New Roman" panose="02020603050405020304" pitchFamily="18" charset="0"/>
                        </a:rPr>
                        <a:t>Operational: low service levels, absence</a:t>
                      </a:r>
                    </a:p>
                    <a:p>
                      <a:pPr algn="just" rtl="0" fontAlgn="base">
                        <a:lnSpc>
                          <a:spcPct val="150000"/>
                        </a:lnSpc>
                        <a:buFont typeface="Arial" panose="020B0604020202020204" pitchFamily="34" charset="0"/>
                        <a:buChar char="•"/>
                      </a:pPr>
                      <a:r>
                        <a:rPr lang="en-US" sz="2400" b="0" u="none" strike="noStrike" dirty="0">
                          <a:solidFill>
                            <a:srgbClr val="000000"/>
                          </a:solidFill>
                          <a:effectLst/>
                          <a:latin typeface="Times New Roman" panose="02020603050405020304" pitchFamily="18" charset="0"/>
                          <a:cs typeface="Times New Roman" panose="02020603050405020304" pitchFamily="18" charset="0"/>
                        </a:rPr>
                        <a:t>Economic: 30–150% of wage cost per replacement (Baquero, 2023).</a:t>
                      </a:r>
                    </a:p>
                    <a:p>
                      <a:pPr algn="just" rtl="0" fontAlgn="base">
                        <a:lnSpc>
                          <a:spcPct val="150000"/>
                        </a:lnSpc>
                        <a:buFont typeface="Arial" panose="020B0604020202020204" pitchFamily="34" charset="0"/>
                        <a:buChar char="•"/>
                      </a:pPr>
                      <a:r>
                        <a:rPr lang="en-US" sz="2400" b="0" u="none" strike="noStrike" dirty="0">
                          <a:solidFill>
                            <a:srgbClr val="000000"/>
                          </a:solidFill>
                          <a:effectLst/>
                          <a:latin typeface="Times New Roman" panose="02020603050405020304" pitchFamily="18" charset="0"/>
                          <a:cs typeface="Times New Roman" panose="02020603050405020304" pitchFamily="18" charset="0"/>
                        </a:rPr>
                        <a:t>Societal: lost income, adverse impact on society</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4441231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0CC18D2-0057-7D38-ADA2-C71038D97AE0}"/>
              </a:ext>
            </a:extLst>
          </p:cNvPr>
          <p:cNvPicPr>
            <a:picLocks noChangeAspect="1"/>
          </p:cNvPicPr>
          <p:nvPr/>
        </p:nvPicPr>
        <p:blipFill>
          <a:blip r:embed="rId3"/>
          <a:stretch>
            <a:fillRect/>
          </a:stretch>
        </p:blipFill>
        <p:spPr>
          <a:xfrm>
            <a:off x="291841" y="275422"/>
            <a:ext cx="17704318" cy="9736156"/>
          </a:xfrm>
          <a:prstGeom prst="rect">
            <a:avLst/>
          </a:prstGeom>
        </p:spPr>
      </p:pic>
      <p:grpSp>
        <p:nvGrpSpPr>
          <p:cNvPr id="16" name="Group 15">
            <a:extLst>
              <a:ext uri="{FF2B5EF4-FFF2-40B4-BE49-F238E27FC236}">
                <a16:creationId xmlns:a16="http://schemas.microsoft.com/office/drawing/2014/main" id="{779908F9-A131-CBD8-F74E-D96A66F2388B}"/>
              </a:ext>
            </a:extLst>
          </p:cNvPr>
          <p:cNvGrpSpPr/>
          <p:nvPr/>
        </p:nvGrpSpPr>
        <p:grpSpPr>
          <a:xfrm>
            <a:off x="2610834" y="2370234"/>
            <a:ext cx="13039059" cy="6617361"/>
            <a:chOff x="4326611" y="1785832"/>
            <a:chExt cx="8692706" cy="4411574"/>
          </a:xfrm>
        </p:grpSpPr>
        <p:grpSp>
          <p:nvGrpSpPr>
            <p:cNvPr id="12" name="Group 11">
              <a:extLst>
                <a:ext uri="{FF2B5EF4-FFF2-40B4-BE49-F238E27FC236}">
                  <a16:creationId xmlns:a16="http://schemas.microsoft.com/office/drawing/2014/main" id="{0D4EEF90-3920-34AF-23B5-CD3C3A9C8EDD}"/>
                </a:ext>
              </a:extLst>
            </p:cNvPr>
            <p:cNvGrpSpPr/>
            <p:nvPr/>
          </p:nvGrpSpPr>
          <p:grpSpPr>
            <a:xfrm>
              <a:off x="4326611" y="1785832"/>
              <a:ext cx="8692706" cy="4411574"/>
              <a:chOff x="2973112" y="1544087"/>
              <a:chExt cx="8692706" cy="4411574"/>
            </a:xfrm>
          </p:grpSpPr>
          <p:grpSp>
            <p:nvGrpSpPr>
              <p:cNvPr id="7" name="Group 6">
                <a:extLst>
                  <a:ext uri="{FF2B5EF4-FFF2-40B4-BE49-F238E27FC236}">
                    <a16:creationId xmlns:a16="http://schemas.microsoft.com/office/drawing/2014/main" id="{E5B8AA53-318F-DB4C-6C79-8BDDCCDFC6FF}"/>
                  </a:ext>
                </a:extLst>
              </p:cNvPr>
              <p:cNvGrpSpPr/>
              <p:nvPr/>
            </p:nvGrpSpPr>
            <p:grpSpPr>
              <a:xfrm>
                <a:off x="7093813" y="1544087"/>
                <a:ext cx="4572005" cy="4411574"/>
                <a:chOff x="6700227" y="1584183"/>
                <a:chExt cx="4572005" cy="4411574"/>
              </a:xfrm>
            </p:grpSpPr>
            <p:sp>
              <p:nvSpPr>
                <p:cNvPr id="4" name="Diamond 3">
                  <a:extLst>
                    <a:ext uri="{FF2B5EF4-FFF2-40B4-BE49-F238E27FC236}">
                      <a16:creationId xmlns:a16="http://schemas.microsoft.com/office/drawing/2014/main" id="{6FAA3C40-895F-D28F-50AE-9954E77D72E7}"/>
                    </a:ext>
                  </a:extLst>
                </p:cNvPr>
                <p:cNvSpPr/>
                <p:nvPr/>
              </p:nvSpPr>
              <p:spPr>
                <a:xfrm rot="3812779">
                  <a:off x="7843227" y="441183"/>
                  <a:ext cx="2286000" cy="4572000"/>
                </a:xfrm>
                <a:prstGeom prst="diamond">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latin typeface="Times New Roman" panose="02020603050405020304" pitchFamily="18" charset="0"/>
                    <a:cs typeface="Times New Roman" panose="02020603050405020304" pitchFamily="18" charset="0"/>
                  </a:endParaRPr>
                </a:p>
              </p:txBody>
            </p:sp>
            <p:sp>
              <p:nvSpPr>
                <p:cNvPr id="6" name="Diamond 5">
                  <a:extLst>
                    <a:ext uri="{FF2B5EF4-FFF2-40B4-BE49-F238E27FC236}">
                      <a16:creationId xmlns:a16="http://schemas.microsoft.com/office/drawing/2014/main" id="{FAEC5E2C-8B8A-6412-78E4-4DEBEDDA99E6}"/>
                    </a:ext>
                  </a:extLst>
                </p:cNvPr>
                <p:cNvSpPr/>
                <p:nvPr/>
              </p:nvSpPr>
              <p:spPr>
                <a:xfrm rot="17793755" flipV="1">
                  <a:off x="7843232" y="2566757"/>
                  <a:ext cx="2286000" cy="4572000"/>
                </a:xfrm>
                <a:prstGeom prst="diamond">
                  <a:avLst/>
                </a:prstGeom>
                <a:solidFill>
                  <a:schemeClr val="accent4">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latin typeface="Times New Roman" panose="02020603050405020304" pitchFamily="18" charset="0"/>
                    <a:cs typeface="Times New Roman" panose="02020603050405020304" pitchFamily="18" charset="0"/>
                  </a:endParaRPr>
                </a:p>
              </p:txBody>
            </p:sp>
          </p:grpSp>
          <p:grpSp>
            <p:nvGrpSpPr>
              <p:cNvPr id="8" name="Group 7">
                <a:extLst>
                  <a:ext uri="{FF2B5EF4-FFF2-40B4-BE49-F238E27FC236}">
                    <a16:creationId xmlns:a16="http://schemas.microsoft.com/office/drawing/2014/main" id="{F42358C6-EF78-CB18-467D-B88C11E0ECFE}"/>
                  </a:ext>
                </a:extLst>
              </p:cNvPr>
              <p:cNvGrpSpPr/>
              <p:nvPr/>
            </p:nvGrpSpPr>
            <p:grpSpPr>
              <a:xfrm flipH="1">
                <a:off x="2973112" y="1544087"/>
                <a:ext cx="4572005" cy="4411574"/>
                <a:chOff x="6700227" y="1584183"/>
                <a:chExt cx="4572005" cy="4411574"/>
              </a:xfrm>
            </p:grpSpPr>
            <p:sp>
              <p:nvSpPr>
                <p:cNvPr id="9" name="Diamond 8">
                  <a:extLst>
                    <a:ext uri="{FF2B5EF4-FFF2-40B4-BE49-F238E27FC236}">
                      <a16:creationId xmlns:a16="http://schemas.microsoft.com/office/drawing/2014/main" id="{34AE8496-1F94-2885-8261-79D991B2A1C6}"/>
                    </a:ext>
                  </a:extLst>
                </p:cNvPr>
                <p:cNvSpPr/>
                <p:nvPr/>
              </p:nvSpPr>
              <p:spPr>
                <a:xfrm rot="3812779">
                  <a:off x="7843227" y="441183"/>
                  <a:ext cx="2286000" cy="4572000"/>
                </a:xfrm>
                <a:prstGeom prst="diamond">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latin typeface="Times New Roman" panose="02020603050405020304" pitchFamily="18" charset="0"/>
                    <a:cs typeface="Times New Roman" panose="02020603050405020304" pitchFamily="18" charset="0"/>
                  </a:endParaRPr>
                </a:p>
              </p:txBody>
            </p:sp>
            <p:sp>
              <p:nvSpPr>
                <p:cNvPr id="10" name="Diamond 9">
                  <a:extLst>
                    <a:ext uri="{FF2B5EF4-FFF2-40B4-BE49-F238E27FC236}">
                      <a16:creationId xmlns:a16="http://schemas.microsoft.com/office/drawing/2014/main" id="{921F6918-5EB7-04B8-0C58-4BF928A63210}"/>
                    </a:ext>
                  </a:extLst>
                </p:cNvPr>
                <p:cNvSpPr/>
                <p:nvPr/>
              </p:nvSpPr>
              <p:spPr>
                <a:xfrm rot="17793755" flipV="1">
                  <a:off x="7843232" y="2566757"/>
                  <a:ext cx="2286000" cy="4572000"/>
                </a:xfrm>
                <a:prstGeom prst="diamond">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latin typeface="Times New Roman" panose="02020603050405020304" pitchFamily="18" charset="0"/>
                    <a:cs typeface="Times New Roman" panose="02020603050405020304" pitchFamily="18" charset="0"/>
                  </a:endParaRPr>
                </a:p>
              </p:txBody>
            </p:sp>
          </p:grpSp>
        </p:grpSp>
        <p:sp>
          <p:nvSpPr>
            <p:cNvPr id="15" name="Oval 14">
              <a:extLst>
                <a:ext uri="{FF2B5EF4-FFF2-40B4-BE49-F238E27FC236}">
                  <a16:creationId xmlns:a16="http://schemas.microsoft.com/office/drawing/2014/main" id="{B27CFC4D-A187-1E0B-5897-84A56A564366}"/>
                </a:ext>
              </a:extLst>
            </p:cNvPr>
            <p:cNvSpPr/>
            <p:nvPr/>
          </p:nvSpPr>
          <p:spPr>
            <a:xfrm>
              <a:off x="7758564" y="3077219"/>
              <a:ext cx="1828800" cy="1828800"/>
            </a:xfrm>
            <a:prstGeom prst="ellipse">
              <a:avLst/>
            </a:prstGeom>
            <a:solidFill>
              <a:schemeClr val="tx1">
                <a:alpha val="10000"/>
              </a:scheme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2C0051B9-BE32-6A17-5AEF-410F9797EA4C}"/>
                </a:ext>
              </a:extLst>
            </p:cNvPr>
            <p:cNvSpPr/>
            <p:nvPr/>
          </p:nvSpPr>
          <p:spPr>
            <a:xfrm>
              <a:off x="7941444" y="3260099"/>
              <a:ext cx="1463040" cy="146304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latin typeface="Times New Roman" panose="02020603050405020304" pitchFamily="18" charset="0"/>
                <a:cs typeface="Times New Roman" panose="02020603050405020304" pitchFamily="18" charset="0"/>
              </a:endParaRPr>
            </a:p>
          </p:txBody>
        </p:sp>
      </p:grpSp>
      <p:sp>
        <p:nvSpPr>
          <p:cNvPr id="3" name="Title 2"/>
          <p:cNvSpPr>
            <a:spLocks noGrp="1"/>
          </p:cNvSpPr>
          <p:nvPr>
            <p:ph type="title"/>
          </p:nvPr>
        </p:nvSpPr>
        <p:spPr>
          <a:xfrm>
            <a:off x="762001" y="898667"/>
            <a:ext cx="16736726" cy="990767"/>
          </a:xfrm>
        </p:spPr>
        <p:txBody>
          <a:bodyPr>
            <a:normAutofit/>
          </a:bodyPr>
          <a:lstStyle/>
          <a:p>
            <a:r>
              <a:rPr lang="en-US" sz="4400" dirty="0">
                <a:solidFill>
                  <a:schemeClr val="tx1"/>
                </a:solidFill>
                <a:latin typeface="Times New Roman" panose="02020603050405020304" pitchFamily="18" charset="0"/>
                <a:ea typeface="+mn-ea"/>
                <a:cs typeface="Times New Roman" panose="02020603050405020304" pitchFamily="18" charset="0"/>
                <a:sym typeface="+mn-lt"/>
              </a:rPr>
              <a:t>DPSIR: Responses (in SWOT Perspective)</a:t>
            </a:r>
          </a:p>
        </p:txBody>
      </p:sp>
      <p:sp>
        <p:nvSpPr>
          <p:cNvPr id="19" name="TextBox 18">
            <a:extLst>
              <a:ext uri="{FF2B5EF4-FFF2-40B4-BE49-F238E27FC236}">
                <a16:creationId xmlns:a16="http://schemas.microsoft.com/office/drawing/2014/main" id="{0CF8EFFE-76D6-71FB-A82B-3BCCF34E7CDE}"/>
              </a:ext>
            </a:extLst>
          </p:cNvPr>
          <p:cNvSpPr txBox="1"/>
          <p:nvPr/>
        </p:nvSpPr>
        <p:spPr>
          <a:xfrm>
            <a:off x="3827400" y="2819298"/>
            <a:ext cx="3291840" cy="461665"/>
          </a:xfrm>
          <a:prstGeom prst="rect">
            <a:avLst/>
          </a:prstGeom>
          <a:noFill/>
        </p:spPr>
        <p:txBody>
          <a:bodyPr wrap="square">
            <a:spAutoFit/>
          </a:bodyPr>
          <a:lstStyle/>
          <a:p>
            <a:pPr algn="ctr"/>
            <a:r>
              <a:rPr lang="en-US" sz="2400" b="1" dirty="0">
                <a:solidFill>
                  <a:schemeClr val="accent1">
                    <a:lumMod val="50000"/>
                  </a:schemeClr>
                </a:solidFill>
                <a:latin typeface="Times New Roman" panose="02020603050405020304" pitchFamily="18" charset="0"/>
                <a:cs typeface="Times New Roman" panose="02020603050405020304" pitchFamily="18" charset="0"/>
              </a:rPr>
              <a:t>STRENGTHS</a:t>
            </a:r>
          </a:p>
        </p:txBody>
      </p:sp>
      <p:sp>
        <p:nvSpPr>
          <p:cNvPr id="21" name="TextBox 20">
            <a:extLst>
              <a:ext uri="{FF2B5EF4-FFF2-40B4-BE49-F238E27FC236}">
                <a16:creationId xmlns:a16="http://schemas.microsoft.com/office/drawing/2014/main" id="{817FD2BC-ED55-E940-D24F-86AE4EE06617}"/>
              </a:ext>
            </a:extLst>
          </p:cNvPr>
          <p:cNvSpPr txBox="1"/>
          <p:nvPr/>
        </p:nvSpPr>
        <p:spPr>
          <a:xfrm>
            <a:off x="11292759" y="2830047"/>
            <a:ext cx="3291840" cy="461665"/>
          </a:xfrm>
          <a:prstGeom prst="rect">
            <a:avLst/>
          </a:prstGeom>
          <a:noFill/>
        </p:spPr>
        <p:txBody>
          <a:bodyPr wrap="square">
            <a:spAutoFit/>
          </a:bodyPr>
          <a:lstStyle/>
          <a:p>
            <a:pPr algn="ctr"/>
            <a:r>
              <a:rPr lang="en-US" sz="2400" b="1" dirty="0">
                <a:solidFill>
                  <a:schemeClr val="accent2">
                    <a:lumMod val="50000"/>
                  </a:schemeClr>
                </a:solidFill>
                <a:latin typeface="Times New Roman" panose="02020603050405020304" pitchFamily="18" charset="0"/>
                <a:cs typeface="Times New Roman" panose="02020603050405020304" pitchFamily="18" charset="0"/>
              </a:rPr>
              <a:t>WEAKNESSES</a:t>
            </a:r>
          </a:p>
        </p:txBody>
      </p:sp>
      <p:sp>
        <p:nvSpPr>
          <p:cNvPr id="23" name="TextBox 22">
            <a:extLst>
              <a:ext uri="{FF2B5EF4-FFF2-40B4-BE49-F238E27FC236}">
                <a16:creationId xmlns:a16="http://schemas.microsoft.com/office/drawing/2014/main" id="{AA7C7649-F9C5-8F98-9ED0-8A4387CC0E0B}"/>
              </a:ext>
            </a:extLst>
          </p:cNvPr>
          <p:cNvSpPr txBox="1"/>
          <p:nvPr/>
        </p:nvSpPr>
        <p:spPr>
          <a:xfrm>
            <a:off x="4461357" y="6871335"/>
            <a:ext cx="3291840" cy="461665"/>
          </a:xfrm>
          <a:prstGeom prst="rect">
            <a:avLst/>
          </a:prstGeom>
          <a:noFill/>
        </p:spPr>
        <p:txBody>
          <a:bodyPr wrap="square">
            <a:spAutoFit/>
          </a:bodyPr>
          <a:lstStyle/>
          <a:p>
            <a:pPr algn="ctr"/>
            <a:r>
              <a:rPr lang="en-US" sz="2400" b="1" dirty="0">
                <a:solidFill>
                  <a:schemeClr val="accent3">
                    <a:lumMod val="50000"/>
                  </a:schemeClr>
                </a:solidFill>
                <a:latin typeface="Times New Roman" panose="02020603050405020304" pitchFamily="18" charset="0"/>
                <a:cs typeface="Times New Roman" panose="02020603050405020304" pitchFamily="18" charset="0"/>
              </a:rPr>
              <a:t>THREATS</a:t>
            </a:r>
          </a:p>
        </p:txBody>
      </p:sp>
      <p:sp>
        <p:nvSpPr>
          <p:cNvPr id="25" name="TextBox 24">
            <a:extLst>
              <a:ext uri="{FF2B5EF4-FFF2-40B4-BE49-F238E27FC236}">
                <a16:creationId xmlns:a16="http://schemas.microsoft.com/office/drawing/2014/main" id="{2AFF9994-6A51-75EC-A5A8-7580A5E120F8}"/>
              </a:ext>
            </a:extLst>
          </p:cNvPr>
          <p:cNvSpPr txBox="1"/>
          <p:nvPr/>
        </p:nvSpPr>
        <p:spPr>
          <a:xfrm>
            <a:off x="10681481" y="6871335"/>
            <a:ext cx="3291840" cy="461665"/>
          </a:xfrm>
          <a:prstGeom prst="rect">
            <a:avLst/>
          </a:prstGeom>
          <a:noFill/>
        </p:spPr>
        <p:txBody>
          <a:bodyPr wrap="square">
            <a:spAutoFit/>
          </a:bodyPr>
          <a:lstStyle/>
          <a:p>
            <a:pPr algn="ctr"/>
            <a:r>
              <a:rPr lang="en-US" sz="2400" b="1" dirty="0">
                <a:solidFill>
                  <a:schemeClr val="accent4">
                    <a:lumMod val="50000"/>
                  </a:schemeClr>
                </a:solidFill>
                <a:latin typeface="Times New Roman" panose="02020603050405020304" pitchFamily="18" charset="0"/>
                <a:cs typeface="Times New Roman" panose="02020603050405020304" pitchFamily="18" charset="0"/>
              </a:rPr>
              <a:t>OPPORTUNITIES</a:t>
            </a:r>
          </a:p>
        </p:txBody>
      </p:sp>
      <p:sp>
        <p:nvSpPr>
          <p:cNvPr id="18" name="文本框 26">
            <a:extLst>
              <a:ext uri="{FF2B5EF4-FFF2-40B4-BE49-F238E27FC236}">
                <a16:creationId xmlns:a16="http://schemas.microsoft.com/office/drawing/2014/main" id="{A1DCD9F9-9EC6-38B5-CFC1-8B44D1D927AE}"/>
              </a:ext>
            </a:extLst>
          </p:cNvPr>
          <p:cNvSpPr txBox="1"/>
          <p:nvPr/>
        </p:nvSpPr>
        <p:spPr>
          <a:xfrm>
            <a:off x="4193064" y="3724729"/>
            <a:ext cx="3397628" cy="1148841"/>
          </a:xfrm>
          <a:prstGeom prst="rect">
            <a:avLst/>
          </a:prstGeom>
          <a:noFill/>
        </p:spPr>
        <p:txBody>
          <a:bodyPr wrap="square" lIns="108000" tIns="0" rIns="108000" bIns="0" anchor="ctr" anchorCtr="0">
            <a:noAutofit/>
          </a:bodyPr>
          <a:lstStyle/>
          <a:p>
            <a:pPr algn="r" defTabSz="1371567">
              <a:lnSpc>
                <a:spcPct val="120000"/>
              </a:lnSpc>
              <a:defRPr/>
            </a:pPr>
            <a:r>
              <a:rPr lang="en-US" altLang="zh-TW" sz="2400" dirty="0">
                <a:solidFill>
                  <a:schemeClr val="accent1">
                    <a:lumMod val="50000"/>
                  </a:schemeClr>
                </a:solidFill>
                <a:latin typeface="Times New Roman" panose="02020603050405020304" pitchFamily="18" charset="0"/>
                <a:ea typeface="Roboto" panose="02000000000000000000" pitchFamily="2" charset="0"/>
                <a:cs typeface="Times New Roman" panose="02020603050405020304" pitchFamily="18" charset="0"/>
              </a:rPr>
              <a:t>Corporate initiatives (evidence-based practices) by large firms, Employee Assistance Programs (EAPs) availability</a:t>
            </a:r>
            <a:endParaRPr lang="zh-CN" altLang="en-US" sz="2400" dirty="0">
              <a:solidFill>
                <a:schemeClr val="accent1">
                  <a:lumMod val="50000"/>
                </a:schemeClr>
              </a:solidFill>
              <a:latin typeface="Times New Roman" panose="02020603050405020304" pitchFamily="18" charset="0"/>
              <a:cs typeface="Times New Roman" panose="02020603050405020304" pitchFamily="18" charset="0"/>
              <a:sym typeface="+mn-lt"/>
            </a:endParaRPr>
          </a:p>
        </p:txBody>
      </p:sp>
      <p:sp>
        <p:nvSpPr>
          <p:cNvPr id="20" name="文本框 26">
            <a:extLst>
              <a:ext uri="{FF2B5EF4-FFF2-40B4-BE49-F238E27FC236}">
                <a16:creationId xmlns:a16="http://schemas.microsoft.com/office/drawing/2014/main" id="{21DF0F71-CCDC-25FF-8FB6-A0EB7BB45C61}"/>
              </a:ext>
            </a:extLst>
          </p:cNvPr>
          <p:cNvSpPr txBox="1"/>
          <p:nvPr/>
        </p:nvSpPr>
        <p:spPr>
          <a:xfrm>
            <a:off x="4287407" y="7534928"/>
            <a:ext cx="3291840" cy="886161"/>
          </a:xfrm>
          <a:prstGeom prst="rect">
            <a:avLst/>
          </a:prstGeom>
          <a:noFill/>
        </p:spPr>
        <p:txBody>
          <a:bodyPr wrap="square" lIns="108000" tIns="0" rIns="108000" bIns="0" anchor="ctr" anchorCtr="0">
            <a:normAutofit/>
          </a:bodyPr>
          <a:lstStyle/>
          <a:p>
            <a:pPr defTabSz="1371567">
              <a:lnSpc>
                <a:spcPct val="120000"/>
              </a:lnSpc>
              <a:defRPr/>
            </a:pPr>
            <a:r>
              <a:rPr lang="en-US" altLang="zh-TW" sz="2400" dirty="0">
                <a:solidFill>
                  <a:schemeClr val="accent3">
                    <a:lumMod val="50000"/>
                  </a:schemeClr>
                </a:solidFill>
                <a:latin typeface="Times New Roman" panose="02020603050405020304" pitchFamily="18" charset="0"/>
                <a:ea typeface="Roboto" panose="02000000000000000000" pitchFamily="2" charset="0"/>
                <a:cs typeface="Times New Roman" panose="02020603050405020304" pitchFamily="18" charset="0"/>
              </a:rPr>
              <a:t>Cost limitation, stigma, labour fluctuation.</a:t>
            </a:r>
            <a:endParaRPr lang="zh-CN" altLang="en-US" sz="2400" dirty="0">
              <a:solidFill>
                <a:schemeClr val="accent3">
                  <a:lumMod val="50000"/>
                </a:schemeClr>
              </a:solidFill>
              <a:latin typeface="Times New Roman" panose="02020603050405020304" pitchFamily="18" charset="0"/>
              <a:cs typeface="Times New Roman" panose="02020603050405020304" pitchFamily="18" charset="0"/>
              <a:sym typeface="+mn-lt"/>
            </a:endParaRPr>
          </a:p>
        </p:txBody>
      </p:sp>
      <p:sp>
        <p:nvSpPr>
          <p:cNvPr id="22" name="文本框 26">
            <a:extLst>
              <a:ext uri="{FF2B5EF4-FFF2-40B4-BE49-F238E27FC236}">
                <a16:creationId xmlns:a16="http://schemas.microsoft.com/office/drawing/2014/main" id="{131F2EA2-D98D-A2AC-9B7F-B25CADC2BE1E}"/>
              </a:ext>
            </a:extLst>
          </p:cNvPr>
          <p:cNvSpPr txBox="1"/>
          <p:nvPr/>
        </p:nvSpPr>
        <p:spPr>
          <a:xfrm>
            <a:off x="11010228" y="7534928"/>
            <a:ext cx="3291840" cy="886161"/>
          </a:xfrm>
          <a:prstGeom prst="rect">
            <a:avLst/>
          </a:prstGeom>
          <a:noFill/>
        </p:spPr>
        <p:txBody>
          <a:bodyPr wrap="square" lIns="108000" tIns="0" rIns="108000" bIns="0" anchor="ctr" anchorCtr="0">
            <a:noAutofit/>
          </a:bodyPr>
          <a:lstStyle/>
          <a:p>
            <a:pPr algn="r" defTabSz="1371567">
              <a:lnSpc>
                <a:spcPct val="120000"/>
              </a:lnSpc>
              <a:defRPr/>
            </a:pPr>
            <a:r>
              <a:rPr lang="en-US" altLang="zh-TW" sz="2400" dirty="0">
                <a:solidFill>
                  <a:schemeClr val="accent4">
                    <a:lumMod val="50000"/>
                  </a:schemeClr>
                </a:solidFill>
                <a:latin typeface="Times New Roman" panose="02020603050405020304" pitchFamily="18" charset="0"/>
                <a:ea typeface="Roboto" panose="02000000000000000000" pitchFamily="2" charset="0"/>
                <a:cs typeface="Times New Roman" panose="02020603050405020304" pitchFamily="18" charset="0"/>
              </a:rPr>
              <a:t>Take up ISO 45003, peer networks of support, and wellbeing technologies</a:t>
            </a:r>
            <a:endParaRPr lang="zh-CN" altLang="en-US" sz="2400" dirty="0">
              <a:solidFill>
                <a:schemeClr val="accent4">
                  <a:lumMod val="50000"/>
                </a:schemeClr>
              </a:solidFill>
              <a:latin typeface="Times New Roman" panose="02020603050405020304" pitchFamily="18" charset="0"/>
              <a:cs typeface="Times New Roman" panose="02020603050405020304" pitchFamily="18" charset="0"/>
              <a:sym typeface="+mn-lt"/>
            </a:endParaRPr>
          </a:p>
        </p:txBody>
      </p:sp>
      <p:sp>
        <p:nvSpPr>
          <p:cNvPr id="24" name="文本框 26">
            <a:extLst>
              <a:ext uri="{FF2B5EF4-FFF2-40B4-BE49-F238E27FC236}">
                <a16:creationId xmlns:a16="http://schemas.microsoft.com/office/drawing/2014/main" id="{1F3AA56F-C6D7-BE10-8AEC-5E0BC85CB9EF}"/>
              </a:ext>
            </a:extLst>
          </p:cNvPr>
          <p:cNvSpPr txBox="1"/>
          <p:nvPr/>
        </p:nvSpPr>
        <p:spPr>
          <a:xfrm>
            <a:off x="10803096" y="3584936"/>
            <a:ext cx="3291840" cy="886161"/>
          </a:xfrm>
          <a:prstGeom prst="rect">
            <a:avLst/>
          </a:prstGeom>
          <a:noFill/>
        </p:spPr>
        <p:txBody>
          <a:bodyPr wrap="square" lIns="108000" tIns="0" rIns="108000" bIns="0" anchor="ctr" anchorCtr="0">
            <a:noAutofit/>
          </a:bodyPr>
          <a:lstStyle/>
          <a:p>
            <a:pPr defTabSz="1371567">
              <a:lnSpc>
                <a:spcPct val="120000"/>
              </a:lnSpc>
              <a:defRPr/>
            </a:pPr>
            <a:r>
              <a:rPr lang="en-US" altLang="zh-TW" sz="2400" dirty="0">
                <a:solidFill>
                  <a:schemeClr val="accent2">
                    <a:lumMod val="50000"/>
                  </a:schemeClr>
                </a:solidFill>
                <a:latin typeface="Times New Roman" panose="02020603050405020304" pitchFamily="18" charset="0"/>
                <a:ea typeface="Roboto" panose="02000000000000000000" pitchFamily="2" charset="0"/>
                <a:cs typeface="Times New Roman" panose="02020603050405020304" pitchFamily="18" charset="0"/>
              </a:rPr>
              <a:t>Reactive attitude, capacity constraints of SMEs, and inadequate evaluation</a:t>
            </a:r>
            <a:endParaRPr lang="zh-CN" altLang="en-US" sz="2400" dirty="0">
              <a:solidFill>
                <a:schemeClr val="accent2">
                  <a:lumMod val="50000"/>
                </a:schemeClr>
              </a:solidFill>
              <a:latin typeface="Times New Roman" panose="02020603050405020304" pitchFamily="18" charset="0"/>
              <a:cs typeface="Times New Roman" panose="02020603050405020304" pitchFamily="18" charset="0"/>
              <a:sym typeface="+mn-lt"/>
            </a:endParaRPr>
          </a:p>
        </p:txBody>
      </p:sp>
      <p:pic>
        <p:nvPicPr>
          <p:cNvPr id="31" name="Graphic 30" descr="Alarm clock outline">
            <a:extLst>
              <a:ext uri="{FF2B5EF4-FFF2-40B4-BE49-F238E27FC236}">
                <a16:creationId xmlns:a16="http://schemas.microsoft.com/office/drawing/2014/main" id="{38B59D58-820F-41ED-A0FF-26209CCF87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85799" y="6069828"/>
            <a:ext cx="685800" cy="685800"/>
          </a:xfrm>
          <a:prstGeom prst="rect">
            <a:avLst/>
          </a:prstGeom>
        </p:spPr>
      </p:pic>
      <p:pic>
        <p:nvPicPr>
          <p:cNvPr id="33" name="Graphic 32" descr="Alien Face outline">
            <a:extLst>
              <a:ext uri="{FF2B5EF4-FFF2-40B4-BE49-F238E27FC236}">
                <a16:creationId xmlns:a16="http://schemas.microsoft.com/office/drawing/2014/main" id="{94CC3DE4-0D58-E381-6A5D-A8A2635B49B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615186" y="4484902"/>
            <a:ext cx="685800" cy="685800"/>
          </a:xfrm>
          <a:prstGeom prst="rect">
            <a:avLst/>
          </a:prstGeom>
        </p:spPr>
      </p:pic>
      <p:pic>
        <p:nvPicPr>
          <p:cNvPr id="35" name="Graphic 34" descr="Anger Symbol outline">
            <a:extLst>
              <a:ext uri="{FF2B5EF4-FFF2-40B4-BE49-F238E27FC236}">
                <a16:creationId xmlns:a16="http://schemas.microsoft.com/office/drawing/2014/main" id="{4A737CD3-5589-CB9E-7DC4-A70A204403A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581714" y="4717220"/>
            <a:ext cx="685800" cy="685800"/>
          </a:xfrm>
          <a:prstGeom prst="rect">
            <a:avLst/>
          </a:prstGeom>
        </p:spPr>
      </p:pic>
      <p:pic>
        <p:nvPicPr>
          <p:cNvPr id="39" name="Graphic 38" descr="Aperture outline">
            <a:extLst>
              <a:ext uri="{FF2B5EF4-FFF2-40B4-BE49-F238E27FC236}">
                <a16:creationId xmlns:a16="http://schemas.microsoft.com/office/drawing/2014/main" id="{A778745F-D9E4-7133-DAF4-123E234D97B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581714" y="6069828"/>
            <a:ext cx="685800" cy="685800"/>
          </a:xfrm>
          <a:prstGeom prst="rect">
            <a:avLst/>
          </a:prstGeom>
        </p:spPr>
      </p:pic>
      <p:sp>
        <p:nvSpPr>
          <p:cNvPr id="64" name="TextBox 63">
            <a:extLst>
              <a:ext uri="{FF2B5EF4-FFF2-40B4-BE49-F238E27FC236}">
                <a16:creationId xmlns:a16="http://schemas.microsoft.com/office/drawing/2014/main" id="{36501250-775B-1576-9DFB-1C07FFD17266}"/>
              </a:ext>
            </a:extLst>
          </p:cNvPr>
          <p:cNvSpPr txBox="1"/>
          <p:nvPr/>
        </p:nvSpPr>
        <p:spPr>
          <a:xfrm>
            <a:off x="8287388" y="5332667"/>
            <a:ext cx="1685952" cy="461665"/>
          </a:xfrm>
          <a:prstGeom prst="rect">
            <a:avLst/>
          </a:prstGeom>
          <a:noFill/>
        </p:spPr>
        <p:txBody>
          <a:bodyPr wrap="square" rtlCol="0">
            <a:spAutoFit/>
          </a:bodyPr>
          <a:lstStyle/>
          <a:p>
            <a:pPr algn="ctr"/>
            <a:r>
              <a:rPr lang="en-US" sz="2400" b="1" dirty="0">
                <a:solidFill>
                  <a:sysClr val="windowText" lastClr="000000"/>
                </a:solidFill>
                <a:latin typeface="Times New Roman" panose="02020603050405020304" pitchFamily="18" charset="0"/>
                <a:cs typeface="Times New Roman" panose="02020603050405020304" pitchFamily="18" charset="0"/>
              </a:rPr>
              <a:t>SWOT</a:t>
            </a:r>
          </a:p>
        </p:txBody>
      </p:sp>
      <p:sp>
        <p:nvSpPr>
          <p:cNvPr id="17" name="Oval 16">
            <a:extLst>
              <a:ext uri="{FF2B5EF4-FFF2-40B4-BE49-F238E27FC236}">
                <a16:creationId xmlns:a16="http://schemas.microsoft.com/office/drawing/2014/main" id="{29BF0472-F4C9-93BE-36FE-C1F70FC6596F}"/>
              </a:ext>
            </a:extLst>
          </p:cNvPr>
          <p:cNvSpPr/>
          <p:nvPr/>
        </p:nvSpPr>
        <p:spPr>
          <a:xfrm>
            <a:off x="2286000" y="3060441"/>
            <a:ext cx="685800" cy="6858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accent1">
                    <a:lumMod val="50000"/>
                  </a:schemeClr>
                </a:solidFill>
                <a:latin typeface="Times New Roman" panose="02020603050405020304" pitchFamily="18" charset="0"/>
                <a:cs typeface="Times New Roman" panose="02020603050405020304" pitchFamily="18" charset="0"/>
              </a:rPr>
              <a:t>S</a:t>
            </a:r>
          </a:p>
        </p:txBody>
      </p:sp>
      <p:sp>
        <p:nvSpPr>
          <p:cNvPr id="26" name="Oval 25">
            <a:extLst>
              <a:ext uri="{FF2B5EF4-FFF2-40B4-BE49-F238E27FC236}">
                <a16:creationId xmlns:a16="http://schemas.microsoft.com/office/drawing/2014/main" id="{212A76E9-625B-6F53-CD5A-406C34B3D673}"/>
              </a:ext>
            </a:extLst>
          </p:cNvPr>
          <p:cNvSpPr/>
          <p:nvPr/>
        </p:nvSpPr>
        <p:spPr>
          <a:xfrm>
            <a:off x="2286000" y="7607210"/>
            <a:ext cx="685800" cy="6858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accent3">
                    <a:lumMod val="50000"/>
                  </a:schemeClr>
                </a:solidFill>
                <a:latin typeface="Times New Roman" panose="02020603050405020304" pitchFamily="18" charset="0"/>
                <a:cs typeface="Times New Roman" panose="02020603050405020304" pitchFamily="18" charset="0"/>
              </a:rPr>
              <a:t>T</a:t>
            </a:r>
          </a:p>
        </p:txBody>
      </p:sp>
      <p:sp>
        <p:nvSpPr>
          <p:cNvPr id="27" name="Oval 26">
            <a:extLst>
              <a:ext uri="{FF2B5EF4-FFF2-40B4-BE49-F238E27FC236}">
                <a16:creationId xmlns:a16="http://schemas.microsoft.com/office/drawing/2014/main" id="{32369C8A-D1E6-AAA6-6E0C-8BCAE892CBF7}"/>
              </a:ext>
            </a:extLst>
          </p:cNvPr>
          <p:cNvSpPr/>
          <p:nvPr/>
        </p:nvSpPr>
        <p:spPr>
          <a:xfrm>
            <a:off x="15155543" y="7607210"/>
            <a:ext cx="685800" cy="6858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accent4">
                    <a:lumMod val="50000"/>
                  </a:schemeClr>
                </a:solidFill>
                <a:latin typeface="Times New Roman" panose="02020603050405020304" pitchFamily="18" charset="0"/>
                <a:cs typeface="Times New Roman" panose="02020603050405020304" pitchFamily="18" charset="0"/>
              </a:rPr>
              <a:t>O</a:t>
            </a:r>
          </a:p>
        </p:txBody>
      </p:sp>
      <p:sp>
        <p:nvSpPr>
          <p:cNvPr id="28" name="Oval 27">
            <a:extLst>
              <a:ext uri="{FF2B5EF4-FFF2-40B4-BE49-F238E27FC236}">
                <a16:creationId xmlns:a16="http://schemas.microsoft.com/office/drawing/2014/main" id="{4EBA9389-25D7-AF5F-E0AD-28E0598735D7}"/>
              </a:ext>
            </a:extLst>
          </p:cNvPr>
          <p:cNvSpPr/>
          <p:nvPr/>
        </p:nvSpPr>
        <p:spPr>
          <a:xfrm>
            <a:off x="15155543" y="3060441"/>
            <a:ext cx="685800" cy="6858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accent2">
                    <a:lumMod val="50000"/>
                  </a:schemeClr>
                </a:solidFill>
                <a:latin typeface="Times New Roman" panose="02020603050405020304" pitchFamily="18" charset="0"/>
                <a:cs typeface="Times New Roman" panose="02020603050405020304" pitchFamily="18" charset="0"/>
              </a:rPr>
              <a:t>W</a:t>
            </a:r>
          </a:p>
        </p:txBody>
      </p:sp>
    </p:spTree>
    <p:extLst>
      <p:ext uri="{BB962C8B-B14F-4D97-AF65-F5344CB8AC3E}">
        <p14:creationId xmlns:p14="http://schemas.microsoft.com/office/powerpoint/2010/main" val="728388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a:extLst>
            <a:ext uri="{FF2B5EF4-FFF2-40B4-BE49-F238E27FC236}">
              <a16:creationId xmlns:a16="http://schemas.microsoft.com/office/drawing/2014/main" id="{D1514DED-118E-85BF-4F41-0B0302C90B7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4D32EFB-1695-E4D8-82B5-CFC86EAF67FC}"/>
              </a:ext>
            </a:extLst>
          </p:cNvPr>
          <p:cNvGrpSpPr/>
          <p:nvPr/>
        </p:nvGrpSpPr>
        <p:grpSpPr>
          <a:xfrm>
            <a:off x="1028700" y="0"/>
            <a:ext cx="63520" cy="10287000"/>
            <a:chOff x="0" y="0"/>
            <a:chExt cx="84693" cy="13716000"/>
          </a:xfrm>
        </p:grpSpPr>
        <p:sp>
          <p:nvSpPr>
            <p:cNvPr id="3" name="AutoShape 3">
              <a:extLst>
                <a:ext uri="{FF2B5EF4-FFF2-40B4-BE49-F238E27FC236}">
                  <a16:creationId xmlns:a16="http://schemas.microsoft.com/office/drawing/2014/main" id="{B6779257-DF7F-A009-9D69-36C65A268010}"/>
                </a:ext>
              </a:extLst>
            </p:cNvPr>
            <p:cNvSpPr/>
            <p:nvPr/>
          </p:nvSpPr>
          <p:spPr>
            <a:xfrm>
              <a:off x="35961" y="1371600"/>
              <a:ext cx="12770" cy="12344400"/>
            </a:xfrm>
            <a:prstGeom prst="rect">
              <a:avLst/>
            </a:prstGeom>
            <a:solidFill>
              <a:srgbClr val="FEFFFF"/>
            </a:solidFill>
          </p:spPr>
          <p:txBody>
            <a:bodyPr/>
            <a:lstStyle/>
            <a:p>
              <a:endParaRPr lang="en-GB"/>
            </a:p>
          </p:txBody>
        </p:sp>
        <p:sp>
          <p:nvSpPr>
            <p:cNvPr id="4" name="AutoShape 4">
              <a:extLst>
                <a:ext uri="{FF2B5EF4-FFF2-40B4-BE49-F238E27FC236}">
                  <a16:creationId xmlns:a16="http://schemas.microsoft.com/office/drawing/2014/main" id="{8E3CD915-218A-0DCC-9AFE-855315671D94}"/>
                </a:ext>
              </a:extLst>
            </p:cNvPr>
            <p:cNvSpPr/>
            <p:nvPr/>
          </p:nvSpPr>
          <p:spPr>
            <a:xfrm>
              <a:off x="0" y="0"/>
              <a:ext cx="84693" cy="1649458"/>
            </a:xfrm>
            <a:prstGeom prst="rect">
              <a:avLst/>
            </a:prstGeom>
            <a:solidFill>
              <a:srgbClr val="C0E8DF"/>
            </a:solidFill>
          </p:spPr>
          <p:txBody>
            <a:bodyPr/>
            <a:lstStyle/>
            <a:p>
              <a:endParaRPr lang="en-GB"/>
            </a:p>
          </p:txBody>
        </p:sp>
      </p:grpSp>
      <p:sp>
        <p:nvSpPr>
          <p:cNvPr id="5" name="Freeform 5">
            <a:extLst>
              <a:ext uri="{FF2B5EF4-FFF2-40B4-BE49-F238E27FC236}">
                <a16:creationId xmlns:a16="http://schemas.microsoft.com/office/drawing/2014/main" id="{6D3605D4-E7B9-A0B1-011E-2E70F2677831}"/>
              </a:ext>
            </a:extLst>
          </p:cNvPr>
          <p:cNvSpPr/>
          <p:nvPr/>
        </p:nvSpPr>
        <p:spPr>
          <a:xfrm>
            <a:off x="2120920" y="0"/>
            <a:ext cx="16167080" cy="6134100"/>
          </a:xfrm>
          <a:custGeom>
            <a:avLst/>
            <a:gdLst/>
            <a:ahLst/>
            <a:cxnLst/>
            <a:rect l="l" t="t" r="r" b="b"/>
            <a:pathLst>
              <a:path w="16167080" h="5143500">
                <a:moveTo>
                  <a:pt x="0" y="0"/>
                </a:moveTo>
                <a:lnTo>
                  <a:pt x="16167080" y="0"/>
                </a:lnTo>
                <a:lnTo>
                  <a:pt x="16167080" y="5143500"/>
                </a:lnTo>
                <a:lnTo>
                  <a:pt x="0" y="5143500"/>
                </a:lnTo>
                <a:lnTo>
                  <a:pt x="0" y="0"/>
                </a:lnTo>
                <a:close/>
              </a:path>
            </a:pathLst>
          </a:custGeom>
          <a:blipFill>
            <a:blip r:embed="rId3">
              <a:extLst>
                <a:ext uri="{28A0092B-C50C-407E-A947-70E740481C1C}">
                  <a14:useLocalDpi xmlns:a14="http://schemas.microsoft.com/office/drawing/2010/main" val="0"/>
                </a:ext>
              </a:extLst>
            </a:blip>
            <a:stretch>
              <a:fillRect/>
            </a:stretch>
          </a:blipFill>
        </p:spPr>
        <p:txBody>
          <a:bodyPr/>
          <a:lstStyle/>
          <a:p>
            <a:endParaRPr lang="en-GB"/>
          </a:p>
        </p:txBody>
      </p:sp>
      <p:sp>
        <p:nvSpPr>
          <p:cNvPr id="7" name="TextBox 7">
            <a:extLst>
              <a:ext uri="{FF2B5EF4-FFF2-40B4-BE49-F238E27FC236}">
                <a16:creationId xmlns:a16="http://schemas.microsoft.com/office/drawing/2014/main" id="{C8FF96D0-CCB9-AA36-6AAF-4B2A651D0FB3}"/>
              </a:ext>
            </a:extLst>
          </p:cNvPr>
          <p:cNvSpPr txBox="1"/>
          <p:nvPr/>
        </p:nvSpPr>
        <p:spPr>
          <a:xfrm>
            <a:off x="1676400" y="8136838"/>
            <a:ext cx="4488211" cy="677108"/>
          </a:xfrm>
          <a:prstGeom prst="rect">
            <a:avLst/>
          </a:prstGeom>
        </p:spPr>
        <p:txBody>
          <a:bodyPr wrap="square" lIns="0" tIns="0" rIns="0" bIns="0" rtlCol="0" anchor="t">
            <a:spAutoFit/>
          </a:bodyPr>
          <a:lstStyle/>
          <a:p>
            <a:pPr algn="l"/>
            <a:r>
              <a:rPr lang="en-US" sz="4400" spc="110" dirty="0">
                <a:solidFill>
                  <a:srgbClr val="FEFFFF"/>
                </a:solidFill>
                <a:latin typeface="Times New Roman" panose="02020603050405020304" pitchFamily="18" charset="0"/>
                <a:ea typeface="Telegraf"/>
                <a:cs typeface="Times New Roman" panose="02020603050405020304" pitchFamily="18" charset="0"/>
                <a:sym typeface="Telegraf"/>
              </a:rPr>
              <a:t>Recommendations</a:t>
            </a:r>
          </a:p>
        </p:txBody>
      </p:sp>
      <p:grpSp>
        <p:nvGrpSpPr>
          <p:cNvPr id="12" name="Group 12">
            <a:extLst>
              <a:ext uri="{FF2B5EF4-FFF2-40B4-BE49-F238E27FC236}">
                <a16:creationId xmlns:a16="http://schemas.microsoft.com/office/drawing/2014/main" id="{37AC9023-1482-4C74-8219-735CAF691754}"/>
              </a:ext>
            </a:extLst>
          </p:cNvPr>
          <p:cNvGrpSpPr/>
          <p:nvPr/>
        </p:nvGrpSpPr>
        <p:grpSpPr>
          <a:xfrm rot="-10800000">
            <a:off x="16770298" y="1028700"/>
            <a:ext cx="489002" cy="489002"/>
            <a:chOff x="0" y="0"/>
            <a:chExt cx="652003" cy="652003"/>
          </a:xfrm>
        </p:grpSpPr>
        <p:grpSp>
          <p:nvGrpSpPr>
            <p:cNvPr id="13" name="Group 13">
              <a:extLst>
                <a:ext uri="{FF2B5EF4-FFF2-40B4-BE49-F238E27FC236}">
                  <a16:creationId xmlns:a16="http://schemas.microsoft.com/office/drawing/2014/main" id="{6C28573F-59F7-F717-8CA9-D3D22964F6ED}"/>
                </a:ext>
              </a:extLst>
            </p:cNvPr>
            <p:cNvGrpSpPr>
              <a:grpSpLocks noChangeAspect="1"/>
            </p:cNvGrpSpPr>
            <p:nvPr/>
          </p:nvGrpSpPr>
          <p:grpSpPr>
            <a:xfrm rot="-10800000">
              <a:off x="0" y="0"/>
              <a:ext cx="652003" cy="652003"/>
              <a:chOff x="0" y="0"/>
              <a:chExt cx="6355080" cy="6355080"/>
            </a:xfrm>
          </p:grpSpPr>
          <p:sp>
            <p:nvSpPr>
              <p:cNvPr id="14" name="Freeform 14">
                <a:extLst>
                  <a:ext uri="{FF2B5EF4-FFF2-40B4-BE49-F238E27FC236}">
                    <a16:creationId xmlns:a16="http://schemas.microsoft.com/office/drawing/2014/main" id="{0CF47BD2-868A-4C66-39A0-CDDA136C5213}"/>
                  </a:ext>
                </a:extLst>
              </p:cNvPr>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5" name="Freeform 15">
              <a:extLst>
                <a:ext uri="{FF2B5EF4-FFF2-40B4-BE49-F238E27FC236}">
                  <a16:creationId xmlns:a16="http://schemas.microsoft.com/office/drawing/2014/main" id="{462E2CBD-5647-A675-6E4F-2F5C200D7A8E}"/>
                </a:ext>
              </a:extLst>
            </p:cNvPr>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grpSp>
        <p:nvGrpSpPr>
          <p:cNvPr id="16" name="Group 16">
            <a:extLst>
              <a:ext uri="{FF2B5EF4-FFF2-40B4-BE49-F238E27FC236}">
                <a16:creationId xmlns:a16="http://schemas.microsoft.com/office/drawing/2014/main" id="{47F44944-208F-C1EA-C97E-7B4B3119C6E5}"/>
              </a:ext>
            </a:extLst>
          </p:cNvPr>
          <p:cNvGrpSpPr/>
          <p:nvPr/>
        </p:nvGrpSpPr>
        <p:grpSpPr>
          <a:xfrm>
            <a:off x="16121229" y="1028700"/>
            <a:ext cx="489002" cy="489002"/>
            <a:chOff x="0" y="0"/>
            <a:chExt cx="652003" cy="652003"/>
          </a:xfrm>
        </p:grpSpPr>
        <p:grpSp>
          <p:nvGrpSpPr>
            <p:cNvPr id="17" name="Group 17">
              <a:extLst>
                <a:ext uri="{FF2B5EF4-FFF2-40B4-BE49-F238E27FC236}">
                  <a16:creationId xmlns:a16="http://schemas.microsoft.com/office/drawing/2014/main" id="{6B8D0061-1A5E-DBFA-CF2B-0D8099F9D2B2}"/>
                </a:ext>
              </a:extLst>
            </p:cNvPr>
            <p:cNvGrpSpPr>
              <a:grpSpLocks noChangeAspect="1"/>
            </p:cNvGrpSpPr>
            <p:nvPr/>
          </p:nvGrpSpPr>
          <p:grpSpPr>
            <a:xfrm rot="-10800000">
              <a:off x="0" y="0"/>
              <a:ext cx="652003" cy="652003"/>
              <a:chOff x="0" y="0"/>
              <a:chExt cx="6355080" cy="6355080"/>
            </a:xfrm>
          </p:grpSpPr>
          <p:sp>
            <p:nvSpPr>
              <p:cNvPr id="18" name="Freeform 18">
                <a:extLst>
                  <a:ext uri="{FF2B5EF4-FFF2-40B4-BE49-F238E27FC236}">
                    <a16:creationId xmlns:a16="http://schemas.microsoft.com/office/drawing/2014/main" id="{9D5DD686-DA02-7C9B-0D0B-D204D5E28EDF}"/>
                  </a:ext>
                </a:extLst>
              </p:cNvPr>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9" name="Freeform 19">
              <a:extLst>
                <a:ext uri="{FF2B5EF4-FFF2-40B4-BE49-F238E27FC236}">
                  <a16:creationId xmlns:a16="http://schemas.microsoft.com/office/drawing/2014/main" id="{245987AD-A53F-D726-A847-66F2D4CF2D0C}"/>
                </a:ext>
              </a:extLst>
            </p:cNvPr>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graphicFrame>
        <p:nvGraphicFramePr>
          <p:cNvPr id="9" name="Diagram 8">
            <a:extLst>
              <a:ext uri="{FF2B5EF4-FFF2-40B4-BE49-F238E27FC236}">
                <a16:creationId xmlns:a16="http://schemas.microsoft.com/office/drawing/2014/main" id="{57AAF9D8-60C7-037A-2864-F88355E8EA80}"/>
              </a:ext>
            </a:extLst>
          </p:cNvPr>
          <p:cNvGraphicFramePr/>
          <p:nvPr>
            <p:extLst>
              <p:ext uri="{D42A27DB-BD31-4B8C-83A1-F6EECF244321}">
                <p14:modId xmlns:p14="http://schemas.microsoft.com/office/powerpoint/2010/main" val="1259628636"/>
              </p:ext>
            </p:extLst>
          </p:nvPr>
        </p:nvGraphicFramePr>
        <p:xfrm>
          <a:off x="3048000" y="4533900"/>
          <a:ext cx="15867908" cy="52525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35688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3" name="Freeform 3"/>
          <p:cNvSpPr/>
          <p:nvPr/>
        </p:nvSpPr>
        <p:spPr>
          <a:xfrm>
            <a:off x="0" y="777900"/>
            <a:ext cx="18288000" cy="8724900"/>
          </a:xfrm>
          <a:custGeom>
            <a:avLst/>
            <a:gdLst/>
            <a:ahLst/>
            <a:cxnLst/>
            <a:rect l="l" t="t" r="r" b="b"/>
            <a:pathLst>
              <a:path w="9853872" h="10287000">
                <a:moveTo>
                  <a:pt x="0" y="0"/>
                </a:moveTo>
                <a:lnTo>
                  <a:pt x="9853872" y="0"/>
                </a:lnTo>
                <a:lnTo>
                  <a:pt x="9853872" y="10287000"/>
                </a:lnTo>
                <a:lnTo>
                  <a:pt x="0" y="10287000"/>
                </a:lnTo>
                <a:lnTo>
                  <a:pt x="0" y="0"/>
                </a:lnTo>
                <a:close/>
              </a:path>
            </a:pathLst>
          </a:custGeom>
          <a:blipFill>
            <a:blip r:embed="rId3">
              <a:extLst>
                <a:ext uri="{28A0092B-C50C-407E-A947-70E740481C1C}">
                  <a14:useLocalDpi xmlns:a14="http://schemas.microsoft.com/office/drawing/2010/main" val="0"/>
                </a:ext>
              </a:extLst>
            </a:blip>
            <a:stretch>
              <a:fillRect b="-17904"/>
            </a:stretch>
          </a:blipFill>
        </p:spPr>
        <p:txBody>
          <a:bodyPr/>
          <a:lstStyle/>
          <a:p>
            <a:endParaRPr lang="en-GB"/>
          </a:p>
        </p:txBody>
      </p:sp>
      <p:sp>
        <p:nvSpPr>
          <p:cNvPr id="2" name="TextBox 2"/>
          <p:cNvSpPr txBox="1"/>
          <p:nvPr/>
        </p:nvSpPr>
        <p:spPr>
          <a:xfrm>
            <a:off x="11811000" y="3390900"/>
            <a:ext cx="5554738" cy="5473614"/>
          </a:xfrm>
          <a:prstGeom prst="rect">
            <a:avLst/>
          </a:prstGeom>
        </p:spPr>
        <p:txBody>
          <a:bodyPr lIns="0" tIns="0" rIns="0" bIns="0" rtlCol="0" anchor="t">
            <a:spAutoFit/>
          </a:bodyPr>
          <a:lstStyle/>
          <a:p>
            <a:pPr marL="342900" indent="-342900" algn="just">
              <a:lnSpc>
                <a:spcPct val="150000"/>
              </a:lnSpc>
              <a:buFont typeface="Wingdings" panose="05000000000000000000" pitchFamily="2" charset="2"/>
              <a:buChar char="Ø"/>
            </a:pPr>
            <a:r>
              <a:rPr lang="en-US" sz="2400" dirty="0">
                <a:solidFill>
                  <a:schemeClr val="bg1"/>
                </a:solidFill>
                <a:latin typeface="Times New Roman" panose="02020603050405020304" pitchFamily="18" charset="0"/>
                <a:ea typeface="Assistant"/>
                <a:cs typeface="Times New Roman" panose="02020603050405020304" pitchFamily="18" charset="0"/>
                <a:sym typeface="Assistant"/>
              </a:rPr>
              <a:t>Hospitality industry’s mental-health crisis is Systematic yet preventable.</a:t>
            </a:r>
          </a:p>
          <a:p>
            <a:pPr marL="342900" indent="-342900" algn="just">
              <a:lnSpc>
                <a:spcPct val="150000"/>
              </a:lnSpc>
              <a:buFont typeface="Wingdings" panose="05000000000000000000" pitchFamily="2" charset="2"/>
              <a:buChar char="Ø"/>
            </a:pPr>
            <a:r>
              <a:rPr lang="en-US" sz="2400" dirty="0">
                <a:solidFill>
                  <a:schemeClr val="bg1"/>
                </a:solidFill>
                <a:latin typeface="Times New Roman" panose="02020603050405020304" pitchFamily="18" charset="0"/>
                <a:ea typeface="Assistant"/>
                <a:cs typeface="Times New Roman" panose="02020603050405020304" pitchFamily="18" charset="0"/>
                <a:sym typeface="Assistant"/>
              </a:rPr>
              <a:t>DPSIR reveals a chain from macro drivers → organisational stress → societal impact</a:t>
            </a:r>
          </a:p>
          <a:p>
            <a:pPr marL="342900" indent="-342900" algn="just">
              <a:lnSpc>
                <a:spcPct val="150000"/>
              </a:lnSpc>
              <a:buFont typeface="Wingdings" panose="05000000000000000000" pitchFamily="2" charset="2"/>
              <a:buChar char="Ø"/>
            </a:pPr>
            <a:r>
              <a:rPr lang="en-US" sz="2400" dirty="0">
                <a:solidFill>
                  <a:schemeClr val="bg1"/>
                </a:solidFill>
                <a:latin typeface="Times New Roman" panose="02020603050405020304" pitchFamily="18" charset="0"/>
                <a:ea typeface="Assistant"/>
                <a:cs typeface="Times New Roman" panose="02020603050405020304" pitchFamily="18" charset="0"/>
                <a:sym typeface="Assistant"/>
              </a:rPr>
              <a:t>Existing responses and practices are mostly ineffective.</a:t>
            </a:r>
          </a:p>
          <a:p>
            <a:pPr marL="342900" indent="-342900" algn="just">
              <a:lnSpc>
                <a:spcPct val="150000"/>
              </a:lnSpc>
              <a:buFont typeface="Wingdings" panose="05000000000000000000" pitchFamily="2" charset="2"/>
              <a:buChar char="Ø"/>
            </a:pPr>
            <a:r>
              <a:rPr lang="en-US" sz="2400" dirty="0">
                <a:solidFill>
                  <a:schemeClr val="bg1"/>
                </a:solidFill>
                <a:latin typeface="Times New Roman" panose="02020603050405020304" pitchFamily="18" charset="0"/>
                <a:ea typeface="Assistant"/>
                <a:cs typeface="Times New Roman" panose="02020603050405020304" pitchFamily="18" charset="0"/>
                <a:sym typeface="Assistant"/>
              </a:rPr>
              <a:t>Tailored policies and leadership support are required to address this.</a:t>
            </a:r>
          </a:p>
          <a:p>
            <a:pPr marL="342900" indent="-342900" algn="just">
              <a:lnSpc>
                <a:spcPct val="150000"/>
              </a:lnSpc>
              <a:buFont typeface="Wingdings" panose="05000000000000000000" pitchFamily="2" charset="2"/>
              <a:buChar char="Ø"/>
            </a:pPr>
            <a:r>
              <a:rPr lang="en-US" sz="2400" dirty="0">
                <a:solidFill>
                  <a:schemeClr val="bg1"/>
                </a:solidFill>
                <a:latin typeface="Times New Roman" panose="02020603050405020304" pitchFamily="18" charset="0"/>
                <a:ea typeface="Assistant"/>
                <a:cs typeface="Times New Roman" panose="02020603050405020304" pitchFamily="18" charset="0"/>
                <a:sym typeface="Assistant"/>
              </a:rPr>
              <a:t>Employee’s mental well-being→ High Productivity</a:t>
            </a:r>
          </a:p>
        </p:txBody>
      </p:sp>
      <p:grpSp>
        <p:nvGrpSpPr>
          <p:cNvPr id="4" name="Group 4"/>
          <p:cNvGrpSpPr/>
          <p:nvPr/>
        </p:nvGrpSpPr>
        <p:grpSpPr>
          <a:xfrm>
            <a:off x="0" y="986837"/>
            <a:ext cx="18288000" cy="63520"/>
            <a:chOff x="0" y="0"/>
            <a:chExt cx="24384000" cy="84693"/>
          </a:xfrm>
        </p:grpSpPr>
        <p:sp>
          <p:nvSpPr>
            <p:cNvPr id="5" name="AutoShape 5"/>
            <p:cNvSpPr/>
            <p:nvPr/>
          </p:nvSpPr>
          <p:spPr>
            <a:xfrm>
              <a:off x="0" y="35963"/>
              <a:ext cx="24384000" cy="12766"/>
            </a:xfrm>
            <a:prstGeom prst="rect">
              <a:avLst/>
            </a:prstGeom>
            <a:solidFill>
              <a:srgbClr val="254E72"/>
            </a:solidFill>
          </p:spPr>
          <p:txBody>
            <a:bodyPr/>
            <a:lstStyle/>
            <a:p>
              <a:endParaRPr lang="en-GB"/>
            </a:p>
          </p:txBody>
        </p:sp>
        <p:sp>
          <p:nvSpPr>
            <p:cNvPr id="6" name="AutoShape 6"/>
            <p:cNvSpPr/>
            <p:nvPr/>
          </p:nvSpPr>
          <p:spPr>
            <a:xfrm rot="-5400000">
              <a:off x="782383" y="-782383"/>
              <a:ext cx="84693" cy="1649458"/>
            </a:xfrm>
            <a:prstGeom prst="rect">
              <a:avLst/>
            </a:prstGeom>
            <a:solidFill>
              <a:srgbClr val="254E72"/>
            </a:solidFill>
          </p:spPr>
          <p:txBody>
            <a:bodyPr/>
            <a:lstStyle/>
            <a:p>
              <a:endParaRPr lang="en-GB"/>
            </a:p>
          </p:txBody>
        </p:sp>
      </p:grpSp>
      <p:grpSp>
        <p:nvGrpSpPr>
          <p:cNvPr id="7" name="Group 7"/>
          <p:cNvGrpSpPr/>
          <p:nvPr/>
        </p:nvGrpSpPr>
        <p:grpSpPr>
          <a:xfrm rot="-10800000">
            <a:off x="16770298" y="9258300"/>
            <a:ext cx="489002" cy="489002"/>
            <a:chOff x="0" y="0"/>
            <a:chExt cx="652003" cy="652003"/>
          </a:xfrm>
        </p:grpSpPr>
        <p:grpSp>
          <p:nvGrpSpPr>
            <p:cNvPr id="8" name="Group 8"/>
            <p:cNvGrpSpPr>
              <a:grpSpLocks noChangeAspect="1"/>
            </p:cNvGrpSpPr>
            <p:nvPr/>
          </p:nvGrpSpPr>
          <p:grpSpPr>
            <a:xfrm rot="-10800000">
              <a:off x="0" y="0"/>
              <a:ext cx="652003" cy="652003"/>
              <a:chOff x="0" y="0"/>
              <a:chExt cx="6355080" cy="6355080"/>
            </a:xfrm>
          </p:grpSpPr>
          <p:sp>
            <p:nvSpPr>
              <p:cNvPr id="9" name="Freeform 9"/>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0" name="Freeform 10"/>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grpSp>
        <p:nvGrpSpPr>
          <p:cNvPr id="11" name="Group 11"/>
          <p:cNvGrpSpPr/>
          <p:nvPr/>
        </p:nvGrpSpPr>
        <p:grpSpPr>
          <a:xfrm>
            <a:off x="16121229" y="9258300"/>
            <a:ext cx="489002" cy="489002"/>
            <a:chOff x="0" y="0"/>
            <a:chExt cx="652003" cy="652003"/>
          </a:xfrm>
        </p:grpSpPr>
        <p:grpSp>
          <p:nvGrpSpPr>
            <p:cNvPr id="12" name="Group 12"/>
            <p:cNvGrpSpPr>
              <a:grpSpLocks noChangeAspect="1"/>
            </p:cNvGrpSpPr>
            <p:nvPr/>
          </p:nvGrpSpPr>
          <p:grpSpPr>
            <a:xfrm rot="-10800000">
              <a:off x="0" y="0"/>
              <a:ext cx="652003" cy="652003"/>
              <a:chOff x="0" y="0"/>
              <a:chExt cx="6355080" cy="6355080"/>
            </a:xfrm>
          </p:grpSpPr>
          <p:sp>
            <p:nvSpPr>
              <p:cNvPr id="13" name="Freeform 13"/>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endParaRPr lang="en-GB"/>
              </a:p>
            </p:txBody>
          </p:sp>
        </p:grpSp>
        <p:sp>
          <p:nvSpPr>
            <p:cNvPr id="14" name="Freeform 14"/>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sp>
        <p:nvSpPr>
          <p:cNvPr id="15" name="TextBox 7">
            <a:extLst>
              <a:ext uri="{FF2B5EF4-FFF2-40B4-BE49-F238E27FC236}">
                <a16:creationId xmlns:a16="http://schemas.microsoft.com/office/drawing/2014/main" id="{0B0975BE-5CDB-1C0B-5212-8BD2AF79E02A}"/>
              </a:ext>
            </a:extLst>
          </p:cNvPr>
          <p:cNvSpPr txBox="1"/>
          <p:nvPr/>
        </p:nvSpPr>
        <p:spPr>
          <a:xfrm>
            <a:off x="12010040" y="2155485"/>
            <a:ext cx="4488211" cy="677108"/>
          </a:xfrm>
          <a:prstGeom prst="rect">
            <a:avLst/>
          </a:prstGeom>
        </p:spPr>
        <p:txBody>
          <a:bodyPr wrap="square" lIns="0" tIns="0" rIns="0" bIns="0" rtlCol="0" anchor="t">
            <a:spAutoFit/>
          </a:bodyPr>
          <a:lstStyle/>
          <a:p>
            <a:pPr algn="l"/>
            <a:r>
              <a:rPr lang="en-US" sz="4400" spc="110" dirty="0">
                <a:solidFill>
                  <a:schemeClr val="bg1"/>
                </a:solidFill>
                <a:latin typeface="Times New Roman" panose="02020603050405020304" pitchFamily="18" charset="0"/>
                <a:ea typeface="Telegraf"/>
                <a:cs typeface="Times New Roman" panose="02020603050405020304" pitchFamily="18" charset="0"/>
                <a:sym typeface="Telegraf"/>
              </a:rPr>
              <a:t>Conclusion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18283428" cy="10287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Q&amp;A:  What the Leng Review means for general practice">
            <a:extLst>
              <a:ext uri="{FF2B5EF4-FFF2-40B4-BE49-F238E27FC236}">
                <a16:creationId xmlns:a16="http://schemas.microsoft.com/office/drawing/2014/main" id="{03DA3832-5562-2829-C627-7916BBCEA8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5746"/>
          <a:stretch>
            <a:fillRect/>
          </a:stretch>
        </p:blipFill>
        <p:spPr bwMode="auto">
          <a:xfrm>
            <a:off x="20" y="1923"/>
            <a:ext cx="18287980" cy="10285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41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0" y="0"/>
            <a:ext cx="18288000" cy="1237094"/>
          </a:xfrm>
          <a:prstGeom prst="rect">
            <a:avLst/>
          </a:prstGeom>
          <a:solidFill>
            <a:srgbClr val="C0E8DF"/>
          </a:solidFill>
        </p:spPr>
        <p:txBody>
          <a:bodyPr/>
          <a:lstStyle/>
          <a:p>
            <a:endParaRPr lang="en-GB"/>
          </a:p>
        </p:txBody>
      </p:sp>
      <p:grpSp>
        <p:nvGrpSpPr>
          <p:cNvPr id="3" name="Group 3"/>
          <p:cNvGrpSpPr/>
          <p:nvPr/>
        </p:nvGrpSpPr>
        <p:grpSpPr>
          <a:xfrm>
            <a:off x="1028700" y="0"/>
            <a:ext cx="63520" cy="10287000"/>
            <a:chOff x="0" y="0"/>
            <a:chExt cx="84693" cy="13716000"/>
          </a:xfrm>
        </p:grpSpPr>
        <p:sp>
          <p:nvSpPr>
            <p:cNvPr id="4" name="AutoShape 4"/>
            <p:cNvSpPr/>
            <p:nvPr/>
          </p:nvSpPr>
          <p:spPr>
            <a:xfrm>
              <a:off x="35961" y="1371600"/>
              <a:ext cx="12770" cy="12344400"/>
            </a:xfrm>
            <a:prstGeom prst="rect">
              <a:avLst/>
            </a:prstGeom>
            <a:solidFill>
              <a:srgbClr val="254E72"/>
            </a:solidFill>
          </p:spPr>
          <p:txBody>
            <a:bodyPr/>
            <a:lstStyle/>
            <a:p>
              <a:endParaRPr lang="en-GB"/>
            </a:p>
          </p:txBody>
        </p:sp>
        <p:sp>
          <p:nvSpPr>
            <p:cNvPr id="5" name="AutoShape 5"/>
            <p:cNvSpPr/>
            <p:nvPr/>
          </p:nvSpPr>
          <p:spPr>
            <a:xfrm>
              <a:off x="0" y="0"/>
              <a:ext cx="84693" cy="1649458"/>
            </a:xfrm>
            <a:prstGeom prst="rect">
              <a:avLst/>
            </a:prstGeom>
            <a:solidFill>
              <a:srgbClr val="254E72"/>
            </a:solidFill>
          </p:spPr>
          <p:txBody>
            <a:bodyPr/>
            <a:lstStyle/>
            <a:p>
              <a:endParaRPr lang="en-GB"/>
            </a:p>
          </p:txBody>
        </p:sp>
      </p:grpSp>
      <p:sp>
        <p:nvSpPr>
          <p:cNvPr id="23" name="TextBox 10"/>
          <p:cNvSpPr txBox="1"/>
          <p:nvPr/>
        </p:nvSpPr>
        <p:spPr>
          <a:xfrm>
            <a:off x="1295400" y="94094"/>
            <a:ext cx="10681488" cy="930576"/>
          </a:xfrm>
          <a:prstGeom prst="rect">
            <a:avLst/>
          </a:prstGeom>
        </p:spPr>
        <p:txBody>
          <a:bodyPr lIns="0" tIns="0" rIns="0" bIns="0" rtlCol="0" anchor="t">
            <a:spAutoFit/>
          </a:bodyPr>
          <a:lstStyle/>
          <a:p>
            <a:pPr algn="l">
              <a:lnSpc>
                <a:spcPts val="8250"/>
              </a:lnSpc>
            </a:pPr>
            <a:r>
              <a:rPr lang="en-US" sz="4400" spc="75" dirty="0">
                <a:solidFill>
                  <a:srgbClr val="254E72"/>
                </a:solidFill>
                <a:latin typeface="Times New Roman" panose="02020603050405020304" pitchFamily="18" charset="0"/>
                <a:ea typeface="Telegraf"/>
                <a:cs typeface="Times New Roman" panose="02020603050405020304" pitchFamily="18" charset="0"/>
                <a:sym typeface="Telegraf"/>
              </a:rPr>
              <a:t>References </a:t>
            </a:r>
          </a:p>
        </p:txBody>
      </p:sp>
      <p:sp>
        <p:nvSpPr>
          <p:cNvPr id="25" name="TextBox 24">
            <a:extLst>
              <a:ext uri="{FF2B5EF4-FFF2-40B4-BE49-F238E27FC236}">
                <a16:creationId xmlns:a16="http://schemas.microsoft.com/office/drawing/2014/main" id="{A18AC4ED-A56B-0E8D-32A5-1B33095D0E15}"/>
              </a:ext>
            </a:extLst>
          </p:cNvPr>
          <p:cNvSpPr txBox="1"/>
          <p:nvPr/>
        </p:nvSpPr>
        <p:spPr>
          <a:xfrm>
            <a:off x="1092220" y="1253120"/>
            <a:ext cx="16938446" cy="9017853"/>
          </a:xfrm>
          <a:prstGeom prst="rect">
            <a:avLst/>
          </a:prstGeom>
          <a:noFill/>
        </p:spPr>
        <p:txBody>
          <a:bodyPr wrap="square">
            <a:spAutoFit/>
          </a:bodyPr>
          <a:lstStyle/>
          <a:p>
            <a:pPr algn="just" rtl="0">
              <a:spcAft>
                <a:spcPts val="1200"/>
              </a:spcAft>
              <a:buNone/>
            </a:pPr>
            <a:r>
              <a:rPr lang="en-US" sz="1400" b="0" i="0" u="none" strike="noStrike" dirty="0">
                <a:solidFill>
                  <a:srgbClr val="000000"/>
                </a:solidFill>
                <a:effectLst/>
                <a:latin typeface="Times New Roman" panose="02020603050405020304" pitchFamily="18" charset="0"/>
              </a:rPr>
              <a:t>Ali, A., Hamid, T.A., Naveed, R.T., Siddique, I., Ryu, H.B. and Han, H. (2022) ‘Preparing for the “black swan”: Reducing employee burnout in the hospitality sector through ethical leadership’, </a:t>
            </a:r>
            <a:r>
              <a:rPr lang="en-US" sz="1400" b="0" i="1" u="none" strike="noStrike" dirty="0">
                <a:solidFill>
                  <a:srgbClr val="000000"/>
                </a:solidFill>
                <a:effectLst/>
                <a:latin typeface="Times New Roman" panose="02020603050405020304" pitchFamily="18" charset="0"/>
              </a:rPr>
              <a:t>Frontiers in Psychology</a:t>
            </a:r>
            <a:r>
              <a:rPr lang="en-US" sz="1400" b="0" i="0" u="none" strike="noStrike" dirty="0">
                <a:solidFill>
                  <a:srgbClr val="000000"/>
                </a:solidFill>
                <a:effectLst/>
                <a:latin typeface="Times New Roman" panose="02020603050405020304" pitchFamily="18" charset="0"/>
              </a:rPr>
              <a:t>, 13. Available at: </a:t>
            </a:r>
            <a:r>
              <a:rPr lang="en-US" sz="1400" b="0" i="0" u="sng" strike="noStrike" dirty="0">
                <a:solidFill>
                  <a:srgbClr val="1155CC"/>
                </a:solidFill>
                <a:effectLst/>
                <a:latin typeface="Times New Roman" panose="02020603050405020304" pitchFamily="18" charset="0"/>
                <a:hlinkClick r:id="rId2"/>
              </a:rPr>
              <a:t>https://doi.org/10.3389/fpsyg.2022.1009785</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Anwar, F.A., Deliana, D. and </a:t>
            </a:r>
            <a:r>
              <a:rPr lang="en-US" sz="1400" b="0" i="0" u="none" strike="noStrike" dirty="0" err="1">
                <a:solidFill>
                  <a:srgbClr val="000000"/>
                </a:solidFill>
                <a:effectLst/>
                <a:latin typeface="Times New Roman" panose="02020603050405020304" pitchFamily="18" charset="0"/>
              </a:rPr>
              <a:t>Suyamto</a:t>
            </a:r>
            <a:r>
              <a:rPr lang="en-US" sz="1400" b="0" i="0" u="none" strike="noStrike" dirty="0">
                <a:solidFill>
                  <a:srgbClr val="000000"/>
                </a:solidFill>
                <a:effectLst/>
                <a:latin typeface="Times New Roman" panose="02020603050405020304" pitchFamily="18" charset="0"/>
              </a:rPr>
              <a:t>, S. (2024) ‘Digital Transformation in the Hospitality Industry: Improving Efficiency and Guest Experience’, </a:t>
            </a:r>
            <a:r>
              <a:rPr lang="en-US" sz="1400" b="0" i="1" u="none" strike="noStrike" dirty="0">
                <a:solidFill>
                  <a:srgbClr val="000000"/>
                </a:solidFill>
                <a:effectLst/>
                <a:latin typeface="Times New Roman" panose="02020603050405020304" pitchFamily="18" charset="0"/>
              </a:rPr>
              <a:t>International Journal of Management Science and Information Technology</a:t>
            </a:r>
            <a:r>
              <a:rPr lang="en-US" sz="1400" b="0" i="0" u="none" strike="noStrike" dirty="0">
                <a:solidFill>
                  <a:srgbClr val="000000"/>
                </a:solidFill>
                <a:effectLst/>
                <a:latin typeface="Times New Roman" panose="02020603050405020304" pitchFamily="18" charset="0"/>
              </a:rPr>
              <a:t>, 4(2), pp. 428–437. Available at: </a:t>
            </a:r>
            <a:r>
              <a:rPr lang="en-US" sz="1400" b="0" i="0" u="sng" strike="noStrike" dirty="0">
                <a:solidFill>
                  <a:srgbClr val="1155CC"/>
                </a:solidFill>
                <a:effectLst/>
                <a:latin typeface="Times New Roman" panose="02020603050405020304" pitchFamily="18" charset="0"/>
                <a:hlinkClick r:id="rId3"/>
              </a:rPr>
              <a:t>https://doi.org/10.35870/ijmsit.v4i2.3201</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err="1">
                <a:solidFill>
                  <a:srgbClr val="000000"/>
                </a:solidFill>
                <a:effectLst/>
                <a:latin typeface="Times New Roman" panose="02020603050405020304" pitchFamily="18" charset="0"/>
              </a:rPr>
              <a:t>Arnieyantie</a:t>
            </a:r>
            <a:r>
              <a:rPr lang="en-US" sz="1400" b="0" i="0" u="none" strike="noStrike" dirty="0">
                <a:solidFill>
                  <a:srgbClr val="000000"/>
                </a:solidFill>
                <a:effectLst/>
                <a:latin typeface="Times New Roman" panose="02020603050405020304" pitchFamily="18" charset="0"/>
              </a:rPr>
              <a:t> , A.H., Nadia Liana, N.L. and Wan </a:t>
            </a:r>
            <a:r>
              <a:rPr lang="en-US" sz="1400" b="0" i="0" u="none" strike="noStrike" dirty="0" err="1">
                <a:solidFill>
                  <a:srgbClr val="000000"/>
                </a:solidFill>
                <a:effectLst/>
                <a:latin typeface="Times New Roman" panose="02020603050405020304" pitchFamily="18" charset="0"/>
              </a:rPr>
              <a:t>Ezdriani</a:t>
            </a:r>
            <a:r>
              <a:rPr lang="en-US" sz="1400" b="0" i="0" u="none" strike="noStrike" dirty="0">
                <a:solidFill>
                  <a:srgbClr val="000000"/>
                </a:solidFill>
                <a:effectLst/>
                <a:latin typeface="Times New Roman" panose="02020603050405020304" pitchFamily="18" charset="0"/>
              </a:rPr>
              <a:t>, W.A. (2022) ‘COVID-19: Factors Causing Hospitality Worker’s Emotional Job Stress and the Coping Strategy Used’, </a:t>
            </a:r>
            <a:r>
              <a:rPr lang="en-US" sz="1400" b="0" i="1" u="none" strike="noStrike" dirty="0">
                <a:solidFill>
                  <a:srgbClr val="000000"/>
                </a:solidFill>
                <a:effectLst/>
                <a:latin typeface="Times New Roman" panose="02020603050405020304" pitchFamily="18" charset="0"/>
              </a:rPr>
              <a:t>ADVANCES IN BUSINESS RESEARCH INTERNATIONAL JOURNAL</a:t>
            </a:r>
            <a:r>
              <a:rPr lang="en-US" sz="1400" b="0" i="0" u="none" strike="noStrike" dirty="0">
                <a:solidFill>
                  <a:srgbClr val="000000"/>
                </a:solidFill>
                <a:effectLst/>
                <a:latin typeface="Times New Roman" panose="02020603050405020304" pitchFamily="18" charset="0"/>
              </a:rPr>
              <a:t>, 8(2), pp. 85–95. Available at: </a:t>
            </a:r>
            <a:r>
              <a:rPr lang="en-US" sz="1400" b="0" i="0" u="sng" strike="noStrike" dirty="0">
                <a:solidFill>
                  <a:srgbClr val="1155CC"/>
                </a:solidFill>
                <a:effectLst/>
                <a:latin typeface="Times New Roman" panose="02020603050405020304" pitchFamily="18" charset="0"/>
                <a:hlinkClick r:id="rId4"/>
              </a:rPr>
              <a:t>https://doi.org/10.24191/abrij.v8i2.4303</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Aziz, A. and Ong, T. (2025) ‘Access to employee assistance programs and employee wellbeing: a cross-sectional study of employees in Southeast Asia’, </a:t>
            </a:r>
            <a:r>
              <a:rPr lang="en-US" sz="1400" b="0" i="1" u="none" strike="noStrike" dirty="0">
                <a:solidFill>
                  <a:srgbClr val="000000"/>
                </a:solidFill>
                <a:effectLst/>
                <a:latin typeface="Times New Roman" panose="02020603050405020304" pitchFamily="18" charset="0"/>
              </a:rPr>
              <a:t>BMC Public Health</a:t>
            </a:r>
            <a:r>
              <a:rPr lang="en-US" sz="1400" b="0" i="0" u="none" strike="noStrike" dirty="0">
                <a:solidFill>
                  <a:srgbClr val="000000"/>
                </a:solidFill>
                <a:effectLst/>
                <a:latin typeface="Times New Roman" panose="02020603050405020304" pitchFamily="18" charset="0"/>
              </a:rPr>
              <a:t>, 25(1). Available at: </a:t>
            </a:r>
            <a:r>
              <a:rPr lang="en-US" sz="1400" b="0" i="0" u="sng" strike="noStrike" dirty="0">
                <a:solidFill>
                  <a:srgbClr val="1155CC"/>
                </a:solidFill>
                <a:effectLst/>
                <a:latin typeface="Times New Roman" panose="02020603050405020304" pitchFamily="18" charset="0"/>
                <a:hlinkClick r:id="rId5"/>
              </a:rPr>
              <a:t>https://doi.org/10.1186/s12889-025-21358-7</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Baquero, A. (2023) ‘Hotel Employees’ Burnout and Intention to Quit: The Role of Psychological Distress and Financial Well-Being in a Moderation Mediation Model’, </a:t>
            </a:r>
            <a:r>
              <a:rPr lang="en-US" sz="1400" b="0" i="1" u="none" strike="noStrike" dirty="0">
                <a:solidFill>
                  <a:srgbClr val="000000"/>
                </a:solidFill>
                <a:effectLst/>
                <a:latin typeface="Times New Roman" panose="02020603050405020304" pitchFamily="18" charset="0"/>
              </a:rPr>
              <a:t>Behavioral Sciences</a:t>
            </a:r>
            <a:r>
              <a:rPr lang="en-US" sz="1400" b="0" i="0" u="none" strike="noStrike" dirty="0">
                <a:solidFill>
                  <a:srgbClr val="000000"/>
                </a:solidFill>
                <a:effectLst/>
                <a:latin typeface="Times New Roman" panose="02020603050405020304" pitchFamily="18" charset="0"/>
              </a:rPr>
              <a:t>, 13(2), p. 84. Available at: </a:t>
            </a:r>
            <a:r>
              <a:rPr lang="en-US" sz="1400" b="0" i="0" u="sng" strike="noStrike" dirty="0">
                <a:solidFill>
                  <a:srgbClr val="1155CC"/>
                </a:solidFill>
                <a:effectLst/>
                <a:latin typeface="Times New Roman" panose="02020603050405020304" pitchFamily="18" charset="0"/>
                <a:hlinkClick r:id="rId6"/>
              </a:rPr>
              <a:t>https://doi.org/10.3390/bs13020084</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Chen, Y., Chu, H. and Wang, P. (2021) ‘Employee Assistance Programs: A Meta‐Analysis’, </a:t>
            </a:r>
            <a:r>
              <a:rPr lang="en-US" sz="1400" b="0" i="1" u="none" strike="noStrike" dirty="0">
                <a:solidFill>
                  <a:srgbClr val="000000"/>
                </a:solidFill>
                <a:effectLst/>
                <a:latin typeface="Times New Roman" panose="02020603050405020304" pitchFamily="18" charset="0"/>
              </a:rPr>
              <a:t>Journal of Employment Counseling</a:t>
            </a:r>
            <a:r>
              <a:rPr lang="en-US" sz="1400" b="0" i="0" u="none" strike="noStrike" dirty="0">
                <a:solidFill>
                  <a:srgbClr val="000000"/>
                </a:solidFill>
                <a:effectLst/>
                <a:latin typeface="Times New Roman" panose="02020603050405020304" pitchFamily="18" charset="0"/>
              </a:rPr>
              <a:t>, 58(4), pp. 144–166. Available at: </a:t>
            </a:r>
            <a:r>
              <a:rPr lang="en-US" sz="1400" b="0" i="0" u="sng" strike="noStrike" dirty="0">
                <a:solidFill>
                  <a:srgbClr val="1155CC"/>
                </a:solidFill>
                <a:effectLst/>
                <a:latin typeface="Times New Roman" panose="02020603050405020304" pitchFamily="18" charset="0"/>
                <a:hlinkClick r:id="rId7"/>
              </a:rPr>
              <a:t>https://doi.org/10.1002/joec.12170</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Felix, J. (2025) </a:t>
            </a:r>
            <a:r>
              <a:rPr lang="en-US" sz="1400" b="0" i="1" u="none" strike="noStrike" dirty="0">
                <a:solidFill>
                  <a:srgbClr val="000000"/>
                </a:solidFill>
                <a:effectLst/>
                <a:latin typeface="Times New Roman" panose="02020603050405020304" pitchFamily="18" charset="0"/>
              </a:rPr>
              <a:t>How to Support The Mental Health of Hospitality Staff When The Pressure’s On</a:t>
            </a:r>
            <a:r>
              <a:rPr lang="en-US" sz="1400" b="0" i="0" u="none" strike="noStrike" dirty="0">
                <a:solidFill>
                  <a:srgbClr val="000000"/>
                </a:solidFill>
                <a:effectLst/>
                <a:latin typeface="Times New Roman" panose="02020603050405020304" pitchFamily="18" charset="0"/>
              </a:rPr>
              <a:t>, </a:t>
            </a:r>
            <a:r>
              <a:rPr lang="en-US" sz="1400" b="0" i="1" u="none" strike="noStrike" dirty="0">
                <a:solidFill>
                  <a:srgbClr val="000000"/>
                </a:solidFill>
                <a:effectLst/>
                <a:latin typeface="Times New Roman" panose="02020603050405020304" pitchFamily="18" charset="0"/>
              </a:rPr>
              <a:t>Hospitality Net</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1155CC"/>
                </a:solidFill>
                <a:effectLst/>
                <a:latin typeface="Times New Roman" panose="02020603050405020304" pitchFamily="18" charset="0"/>
                <a:hlinkClick r:id="rId8"/>
              </a:rPr>
              <a:t>https://www.hospitalitynet.org/opinion/4128036.html</a:t>
            </a:r>
            <a:r>
              <a:rPr lang="en-US" sz="1400" b="0" i="0" u="none" strike="noStrike" dirty="0">
                <a:solidFill>
                  <a:srgbClr val="000000"/>
                </a:solidFill>
                <a:effectLst/>
                <a:latin typeface="Times New Roman" panose="02020603050405020304" pitchFamily="18" charset="0"/>
              </a:rPr>
              <a:t> (Accessed: 21 October 2025).</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ISO (2021) </a:t>
            </a:r>
            <a:r>
              <a:rPr lang="en-US" sz="1400" b="0" i="1" u="none" strike="noStrike" dirty="0">
                <a:solidFill>
                  <a:srgbClr val="000000"/>
                </a:solidFill>
                <a:effectLst/>
                <a:latin typeface="Times New Roman" panose="02020603050405020304" pitchFamily="18" charset="0"/>
              </a:rPr>
              <a:t>ISO 45003:2021</a:t>
            </a:r>
            <a:r>
              <a:rPr lang="en-US" sz="1400" b="0" i="0" u="none" strike="noStrike" dirty="0">
                <a:solidFill>
                  <a:srgbClr val="000000"/>
                </a:solidFill>
                <a:effectLst/>
                <a:latin typeface="Times New Roman" panose="02020603050405020304" pitchFamily="18" charset="0"/>
              </a:rPr>
              <a:t>, </a:t>
            </a:r>
            <a:r>
              <a:rPr lang="en-US" sz="1400" b="0" i="1" u="none" strike="noStrike" dirty="0">
                <a:solidFill>
                  <a:srgbClr val="000000"/>
                </a:solidFill>
                <a:effectLst/>
                <a:latin typeface="Times New Roman" panose="02020603050405020304" pitchFamily="18" charset="0"/>
              </a:rPr>
              <a:t>International Organization for Standardization</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1155CC"/>
                </a:solidFill>
                <a:effectLst/>
                <a:latin typeface="Times New Roman" panose="02020603050405020304" pitchFamily="18" charset="0"/>
                <a:hlinkClick r:id="rId9"/>
              </a:rPr>
              <a:t>https://www.iso.org/standard/64283.html</a:t>
            </a:r>
            <a:r>
              <a:rPr lang="en-US" sz="1400" b="0" i="0" u="none" strike="noStrike" dirty="0">
                <a:solidFill>
                  <a:srgbClr val="000000"/>
                </a:solidFill>
                <a:effectLst/>
                <a:latin typeface="Times New Roman" panose="02020603050405020304" pitchFamily="18" charset="0"/>
              </a:rPr>
              <a:t>  (Accessed: 21 October 2025).</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Kotera, Y., Adhikari, P. and Sheffield, D. (2020) ‘Mental health of UK hospitality workers: shame, self-criticism and self-reassurance’, </a:t>
            </a:r>
            <a:r>
              <a:rPr lang="en-US" sz="1400" b="0" i="1" u="none" strike="noStrike" dirty="0">
                <a:solidFill>
                  <a:srgbClr val="000000"/>
                </a:solidFill>
                <a:effectLst/>
                <a:latin typeface="Times New Roman" panose="02020603050405020304" pitchFamily="18" charset="0"/>
              </a:rPr>
              <a:t>The Service Industries Journal</a:t>
            </a:r>
            <a:r>
              <a:rPr lang="en-US" sz="1400" b="0" i="0" u="none" strike="noStrike" dirty="0">
                <a:solidFill>
                  <a:srgbClr val="000000"/>
                </a:solidFill>
                <a:effectLst/>
                <a:latin typeface="Times New Roman" panose="02020603050405020304" pitchFamily="18" charset="0"/>
              </a:rPr>
              <a:t>, 41(15-16), pp. 1–21. Available at: </a:t>
            </a:r>
            <a:r>
              <a:rPr lang="en-US" sz="1400" b="0" i="0" u="sng" strike="noStrike" dirty="0">
                <a:solidFill>
                  <a:srgbClr val="1155CC"/>
                </a:solidFill>
                <a:effectLst/>
                <a:latin typeface="Times New Roman" panose="02020603050405020304" pitchFamily="18" charset="0"/>
                <a:hlinkClick r:id="rId10"/>
              </a:rPr>
              <a:t>https://doi.org/10.1080/02642069.2020.1713111</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Lisa, F., Rosen, A. and Astrid, H. (2024) </a:t>
            </a:r>
            <a:r>
              <a:rPr lang="en-US" sz="1400" b="0" i="1" u="none" strike="noStrike" dirty="0">
                <a:solidFill>
                  <a:srgbClr val="000000"/>
                </a:solidFill>
                <a:effectLst/>
                <a:latin typeface="Times New Roman" panose="02020603050405020304" pitchFamily="18" charset="0"/>
              </a:rPr>
              <a:t>Imbalances between supply and demand recent causes of labour shortages in advanced economies</a:t>
            </a:r>
            <a:r>
              <a:rPr lang="en-US" sz="1400" b="0" i="0" u="none" strike="noStrike" dirty="0">
                <a:solidFill>
                  <a:srgbClr val="000000"/>
                </a:solidFill>
                <a:effectLst/>
                <a:latin typeface="Times New Roman" panose="02020603050405020304" pitchFamily="18" charset="0"/>
              </a:rPr>
              <a:t>, </a:t>
            </a:r>
            <a:r>
              <a:rPr lang="en-US" sz="1400" b="0" i="1" u="none" strike="noStrike" dirty="0">
                <a:solidFill>
                  <a:srgbClr val="000000"/>
                </a:solidFill>
                <a:effectLst/>
                <a:latin typeface="Times New Roman" panose="02020603050405020304" pitchFamily="18" charset="0"/>
              </a:rPr>
              <a:t>ILO eBooks</a:t>
            </a:r>
            <a:r>
              <a:rPr lang="en-US" sz="1400" b="0" i="0" u="none" strike="noStrike" dirty="0">
                <a:solidFill>
                  <a:srgbClr val="000000"/>
                </a:solidFill>
                <a:effectLst/>
                <a:latin typeface="Times New Roman" panose="02020603050405020304" pitchFamily="18" charset="0"/>
              </a:rPr>
              <a:t>. International Labour Organization. Available at: </a:t>
            </a:r>
            <a:r>
              <a:rPr lang="en-US" sz="1400" b="0" i="0" u="sng" strike="noStrike" dirty="0">
                <a:solidFill>
                  <a:srgbClr val="1155CC"/>
                </a:solidFill>
                <a:effectLst/>
                <a:latin typeface="Times New Roman" panose="02020603050405020304" pitchFamily="18" charset="0"/>
                <a:hlinkClick r:id="rId11"/>
              </a:rPr>
              <a:t>https://doi.org/10.54394/luty2310</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Morning Advertiser (2025) </a:t>
            </a:r>
            <a:r>
              <a:rPr lang="en-US" sz="1400" b="0" i="1" u="none" strike="noStrike" dirty="0">
                <a:solidFill>
                  <a:srgbClr val="000000"/>
                </a:solidFill>
                <a:effectLst/>
                <a:latin typeface="Times New Roman" panose="02020603050405020304" pitchFamily="18" charset="0"/>
              </a:rPr>
              <a:t>Staff experiencing burnout and poor work/life balance</a:t>
            </a:r>
            <a:r>
              <a:rPr lang="en-US" sz="1400" b="0" i="0" u="none" strike="noStrike" dirty="0">
                <a:solidFill>
                  <a:srgbClr val="000000"/>
                </a:solidFill>
                <a:effectLst/>
                <a:latin typeface="Times New Roman" panose="02020603050405020304" pitchFamily="18" charset="0"/>
              </a:rPr>
              <a:t>, </a:t>
            </a:r>
            <a:r>
              <a:rPr lang="en-US" sz="1400" b="0" i="1" u="none" strike="noStrike" dirty="0">
                <a:solidFill>
                  <a:srgbClr val="000000"/>
                </a:solidFill>
                <a:effectLst/>
                <a:latin typeface="Times New Roman" panose="02020603050405020304" pitchFamily="18" charset="0"/>
              </a:rPr>
              <a:t>MorningAdvertiser.co.uk</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1155CC"/>
                </a:solidFill>
                <a:effectLst/>
                <a:latin typeface="Times New Roman" panose="02020603050405020304" pitchFamily="18" charset="0"/>
                <a:hlinkClick r:id="rId12"/>
              </a:rPr>
              <a:t>https://www.morningadvertiser.co.uk/Article/2025/07/24/hospitality-staff-reporting-burnout/</a:t>
            </a:r>
            <a:r>
              <a:rPr lang="en-US" sz="1400" b="0" i="0" u="none" strike="noStrike" dirty="0">
                <a:solidFill>
                  <a:srgbClr val="000000"/>
                </a:solidFill>
                <a:effectLst/>
                <a:latin typeface="Times New Roman" panose="02020603050405020304" pitchFamily="18" charset="0"/>
              </a:rPr>
              <a:t> (Accessed: 21 October 2025).</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Paton, N. (2025) </a:t>
            </a:r>
            <a:r>
              <a:rPr lang="en-US" sz="1400" b="0" i="1" u="none" strike="noStrike" dirty="0">
                <a:solidFill>
                  <a:srgbClr val="000000"/>
                </a:solidFill>
                <a:effectLst/>
                <a:latin typeface="Times New Roman" panose="02020603050405020304" pitchFamily="18" charset="0"/>
              </a:rPr>
              <a:t>Hospitality and shift workers struggling with burnout</a:t>
            </a:r>
            <a:r>
              <a:rPr lang="en-US" sz="1400" b="0" i="0" u="none" strike="noStrike" dirty="0">
                <a:solidFill>
                  <a:srgbClr val="000000"/>
                </a:solidFill>
                <a:effectLst/>
                <a:latin typeface="Times New Roman" panose="02020603050405020304" pitchFamily="18" charset="0"/>
              </a:rPr>
              <a:t>, </a:t>
            </a:r>
            <a:r>
              <a:rPr lang="en-US" sz="1400" b="0" i="1" u="none" strike="noStrike" dirty="0">
                <a:solidFill>
                  <a:srgbClr val="000000"/>
                </a:solidFill>
                <a:effectLst/>
                <a:latin typeface="Times New Roman" panose="02020603050405020304" pitchFamily="18" charset="0"/>
              </a:rPr>
              <a:t>Personnel Today</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1155CC"/>
                </a:solidFill>
                <a:effectLst/>
                <a:latin typeface="Times New Roman" panose="02020603050405020304" pitchFamily="18" charset="0"/>
                <a:hlinkClick r:id="rId13"/>
              </a:rPr>
              <a:t>https://www.personneltoday.com/hr/hospitality-and-shift-workers-struggling-with-burnout/</a:t>
            </a:r>
            <a:r>
              <a:rPr lang="en-US" sz="1400" b="0" i="0" u="none" strike="noStrike" dirty="0">
                <a:solidFill>
                  <a:srgbClr val="000000"/>
                </a:solidFill>
                <a:effectLst/>
                <a:latin typeface="Times New Roman" panose="02020603050405020304" pitchFamily="18" charset="0"/>
              </a:rPr>
              <a:t> (Accessed: 21 October 2025).</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Rosemberg, M.-A.S., Ghosh, B., Jun, J., Armijo, J. and Marriott, D.J. (2025) ‘Psychosocial Stress at Work and Risks for Burnout Among Hotel Workers’, </a:t>
            </a:r>
            <a:r>
              <a:rPr lang="en-US" sz="1400" b="0" i="1" u="none" strike="noStrike" dirty="0">
                <a:solidFill>
                  <a:srgbClr val="000000"/>
                </a:solidFill>
                <a:effectLst/>
                <a:latin typeface="Times New Roman" panose="02020603050405020304" pitchFamily="18" charset="0"/>
              </a:rPr>
              <a:t>Journal of occupational and environmental medicine</a:t>
            </a:r>
            <a:r>
              <a:rPr lang="en-US" sz="1400" b="0" i="0" u="none" strike="noStrike" dirty="0">
                <a:solidFill>
                  <a:srgbClr val="000000"/>
                </a:solidFill>
                <a:effectLst/>
                <a:latin typeface="Times New Roman" panose="02020603050405020304" pitchFamily="18" charset="0"/>
              </a:rPr>
              <a:t>, 67(3), pp. 223–227. Available at: </a:t>
            </a:r>
            <a:r>
              <a:rPr lang="en-US" sz="1400" b="0" i="0" u="sng" strike="noStrike" dirty="0">
                <a:solidFill>
                  <a:srgbClr val="1155CC"/>
                </a:solidFill>
                <a:effectLst/>
                <a:latin typeface="Times New Roman" panose="02020603050405020304" pitchFamily="18" charset="0"/>
                <a:hlinkClick r:id="rId14"/>
              </a:rPr>
              <a:t>https://doi.org/10.1097/JOM.0000000000003280</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Salama, W., Abdou, A.H., Mohamed, S.A.K. and Shehata, H.S. (2022) ‘Impact of Work Stress and Job Burnout on Turnover Intentions among Hotel Employees’, </a:t>
            </a:r>
            <a:r>
              <a:rPr lang="en-US" sz="1400" b="0" i="1" u="none" strike="noStrike" dirty="0">
                <a:solidFill>
                  <a:srgbClr val="000000"/>
                </a:solidFill>
                <a:effectLst/>
                <a:latin typeface="Times New Roman" panose="02020603050405020304" pitchFamily="18" charset="0"/>
              </a:rPr>
              <a:t>International Journal of Environmental Research and Public Health</a:t>
            </a:r>
            <a:r>
              <a:rPr lang="en-US" sz="1400" b="0" i="0" u="none" strike="noStrike" dirty="0">
                <a:solidFill>
                  <a:srgbClr val="000000"/>
                </a:solidFill>
                <a:effectLst/>
                <a:latin typeface="Times New Roman" panose="02020603050405020304" pitchFamily="18" charset="0"/>
              </a:rPr>
              <a:t>, 19(15). Available at: </a:t>
            </a:r>
            <a:r>
              <a:rPr lang="en-US" sz="1400" b="0" i="0" u="sng" strike="noStrike" dirty="0">
                <a:solidFill>
                  <a:srgbClr val="1155CC"/>
                </a:solidFill>
                <a:effectLst/>
                <a:latin typeface="Times New Roman" panose="02020603050405020304" pitchFamily="18" charset="0"/>
                <a:hlinkClick r:id="rId15"/>
              </a:rPr>
              <a:t>https://pmc.ncbi.nlm.nih.gov/articles/PMC9368148/</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Shapoval, V., Hägglund, P., </a:t>
            </a:r>
            <a:r>
              <a:rPr lang="en-US" sz="1400" b="0" i="0" u="none" strike="noStrike" dirty="0" err="1">
                <a:solidFill>
                  <a:srgbClr val="000000"/>
                </a:solidFill>
                <a:effectLst/>
                <a:latin typeface="Times New Roman" panose="02020603050405020304" pitchFamily="18" charset="0"/>
              </a:rPr>
              <a:t>Pizam</a:t>
            </a:r>
            <a:r>
              <a:rPr lang="en-US" sz="1400" b="0" i="0" u="none" strike="noStrike" dirty="0">
                <a:solidFill>
                  <a:srgbClr val="000000"/>
                </a:solidFill>
                <a:effectLst/>
                <a:latin typeface="Times New Roman" panose="02020603050405020304" pitchFamily="18" charset="0"/>
              </a:rPr>
              <a:t>, A., Abraham, V., </a:t>
            </a:r>
            <a:r>
              <a:rPr lang="en-US" sz="1400" b="0" i="0" u="none" strike="noStrike" dirty="0" err="1">
                <a:solidFill>
                  <a:srgbClr val="000000"/>
                </a:solidFill>
                <a:effectLst/>
                <a:latin typeface="Times New Roman" panose="02020603050405020304" pitchFamily="18" charset="0"/>
              </a:rPr>
              <a:t>Carlbäck</a:t>
            </a:r>
            <a:r>
              <a:rPr lang="en-US" sz="1400" b="0" i="0" u="none" strike="noStrike" dirty="0">
                <a:solidFill>
                  <a:srgbClr val="000000"/>
                </a:solidFill>
                <a:effectLst/>
                <a:latin typeface="Times New Roman" panose="02020603050405020304" pitchFamily="18" charset="0"/>
              </a:rPr>
              <a:t>, M., Nygren, T. and Smith, R.M. (2021) ‘The COVID-19 pandemic effects on the hospitality industry using social systems theory: A multi-country comparison’, </a:t>
            </a:r>
            <a:r>
              <a:rPr lang="en-US" sz="1400" b="0" i="1" u="none" strike="noStrike" dirty="0">
                <a:solidFill>
                  <a:srgbClr val="000000"/>
                </a:solidFill>
                <a:effectLst/>
                <a:latin typeface="Times New Roman" panose="02020603050405020304" pitchFamily="18" charset="0"/>
              </a:rPr>
              <a:t>International Journal of Hospitality Management</a:t>
            </a:r>
            <a:r>
              <a:rPr lang="en-US" sz="1400" b="0" i="0" u="none" strike="noStrike" dirty="0">
                <a:solidFill>
                  <a:srgbClr val="000000"/>
                </a:solidFill>
                <a:effectLst/>
                <a:latin typeface="Times New Roman" panose="02020603050405020304" pitchFamily="18" charset="0"/>
              </a:rPr>
              <a:t>, 94(102813), p. 102813. Available at: </a:t>
            </a:r>
            <a:r>
              <a:rPr lang="en-US" sz="1400" b="0" i="0" u="sng" strike="noStrike" dirty="0">
                <a:solidFill>
                  <a:srgbClr val="1155CC"/>
                </a:solidFill>
                <a:effectLst/>
                <a:latin typeface="Times New Roman" panose="02020603050405020304" pitchFamily="18" charset="0"/>
                <a:hlinkClick r:id="rId16"/>
              </a:rPr>
              <a:t>https://doi.org/10.1016/j.ijhm.2020.102813</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rtl="0">
              <a:spcAft>
                <a:spcPts val="1200"/>
              </a:spcAft>
              <a:buNone/>
            </a:pPr>
            <a:r>
              <a:rPr lang="en-US" sz="1400" b="0" i="0" u="none" strike="noStrike" dirty="0">
                <a:solidFill>
                  <a:srgbClr val="000000"/>
                </a:solidFill>
                <a:effectLst/>
                <a:latin typeface="Times New Roman" panose="02020603050405020304" pitchFamily="18" charset="0"/>
              </a:rPr>
              <a:t>Strudwick, J., Gayed, A., Deady, M., Haffar, S., Mobbs, S., Malik, A., Akhtar, A., Braund, T., Bryant, R.A. and Harvey, S.B. (2023) ‘Workplace mental health screening: a systematic review and meta-analysis’, </a:t>
            </a:r>
            <a:r>
              <a:rPr lang="en-US" sz="1400" b="0" i="1" u="none" strike="noStrike" dirty="0">
                <a:solidFill>
                  <a:srgbClr val="000000"/>
                </a:solidFill>
                <a:effectLst/>
                <a:latin typeface="Times New Roman" panose="02020603050405020304" pitchFamily="18" charset="0"/>
              </a:rPr>
              <a:t>Occupational and Environmental Medicine</a:t>
            </a:r>
            <a:r>
              <a:rPr lang="en-US" sz="1400" b="0" i="0" u="none" strike="noStrike" dirty="0">
                <a:solidFill>
                  <a:srgbClr val="000000"/>
                </a:solidFill>
                <a:effectLst/>
                <a:latin typeface="Times New Roman" panose="02020603050405020304" pitchFamily="18" charset="0"/>
              </a:rPr>
              <a:t>, 80(8). Available at: </a:t>
            </a:r>
            <a:r>
              <a:rPr lang="en-US" sz="1400" b="0" i="0" u="sng" strike="noStrike" dirty="0">
                <a:solidFill>
                  <a:srgbClr val="1155CC"/>
                </a:solidFill>
                <a:effectLst/>
                <a:latin typeface="Times New Roman" panose="02020603050405020304" pitchFamily="18" charset="0"/>
                <a:hlinkClick r:id="rId17"/>
              </a:rPr>
              <a:t>https://doi.org/10.1136/oemed-2022-108608</a:t>
            </a:r>
            <a:r>
              <a:rPr lang="en-US" sz="1400" b="0" i="0" u="none" strike="noStrike" dirty="0">
                <a:solidFill>
                  <a:srgbClr val="000000"/>
                </a:solidFill>
                <a:effectLst/>
                <a:latin typeface="Times New Roman" panose="02020603050405020304" pitchFamily="18" charset="0"/>
              </a:rPr>
              <a:t>. </a:t>
            </a:r>
            <a:endParaRPr lang="en-US" sz="2000" b="0" dirty="0">
              <a:effectLst/>
            </a:endParaRPr>
          </a:p>
          <a:p>
            <a:pPr algn="just">
              <a:buNone/>
            </a:pPr>
            <a:r>
              <a:rPr lang="en-US" sz="1400" b="0" i="0" u="none" strike="noStrike" dirty="0">
                <a:solidFill>
                  <a:srgbClr val="000000"/>
                </a:solidFill>
                <a:effectLst/>
                <a:latin typeface="Times New Roman" panose="02020603050405020304" pitchFamily="18" charset="0"/>
              </a:rPr>
              <a:t>Wong, A.K.F., Kim, S. (Sam) and Xu, Y. (2025) ‘Does hotel employees’ mental health matter? Assessment of its antecedents and coping behavior’, </a:t>
            </a:r>
            <a:r>
              <a:rPr lang="en-US" sz="1400" b="0" i="1" u="none" strike="noStrike" dirty="0">
                <a:solidFill>
                  <a:srgbClr val="000000"/>
                </a:solidFill>
                <a:effectLst/>
                <a:latin typeface="Times New Roman" panose="02020603050405020304" pitchFamily="18" charset="0"/>
              </a:rPr>
              <a:t>International Journal of Hospitality Management</a:t>
            </a:r>
            <a:r>
              <a:rPr lang="en-US" sz="1400" b="0" i="0" u="none" strike="noStrike" dirty="0">
                <a:solidFill>
                  <a:srgbClr val="000000"/>
                </a:solidFill>
                <a:effectLst/>
                <a:latin typeface="Times New Roman" panose="02020603050405020304" pitchFamily="18" charset="0"/>
              </a:rPr>
              <a:t>, 126, p. 104084. Available at: </a:t>
            </a:r>
            <a:r>
              <a:rPr lang="en-US" sz="1400" b="0" i="0" u="sng" strike="noStrike" dirty="0">
                <a:solidFill>
                  <a:srgbClr val="1155CC"/>
                </a:solidFill>
                <a:effectLst/>
                <a:latin typeface="Times New Roman" panose="02020603050405020304" pitchFamily="18" charset="0"/>
                <a:hlinkClick r:id="rId18"/>
              </a:rPr>
              <a:t>https://doi.org/10.1016/j.ijhm.2025.104084</a:t>
            </a:r>
            <a:r>
              <a:rPr lang="en-US" sz="1400" b="0" i="0" u="none" strike="noStrike" dirty="0">
                <a:solidFill>
                  <a:srgbClr val="000000"/>
                </a:solidFill>
                <a:effectLst/>
                <a:latin typeface="Times New Roman" panose="02020603050405020304" pitchFamily="18" charset="0"/>
              </a:rPr>
              <a:t>. </a:t>
            </a:r>
            <a:endParaRPr lang="en-IN"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5143500"/>
            <a:chOff x="0" y="0"/>
            <a:chExt cx="24384000" cy="6858000"/>
          </a:xfrm>
        </p:grpSpPr>
        <p:pic>
          <p:nvPicPr>
            <p:cNvPr id="3" name="Picture 3"/>
            <p:cNvPicPr>
              <a:picLocks noChangeAspect="1"/>
            </p:cNvPicPr>
            <p:nvPr/>
          </p:nvPicPr>
          <p:blipFill>
            <a:blip r:embed="rId2">
              <a:extLst>
                <a:ext uri="{28A0092B-C50C-407E-A947-70E740481C1C}">
                  <a14:useLocalDpi xmlns:a14="http://schemas.microsoft.com/office/drawing/2010/main" val="0"/>
                </a:ext>
              </a:extLst>
            </a:blip>
            <a:srcRect l="13200" r="13200"/>
            <a:stretch/>
          </p:blipFill>
          <p:spPr>
            <a:xfrm>
              <a:off x="0" y="0"/>
              <a:ext cx="8128000" cy="6858000"/>
            </a:xfrm>
            <a:prstGeom prst="rect">
              <a:avLst/>
            </a:prstGeom>
          </p:spPr>
        </p:pic>
        <p:pic>
          <p:nvPicPr>
            <p:cNvPr id="4" name="Picture 4"/>
            <p:cNvPicPr>
              <a:picLocks noChangeAspect="1"/>
            </p:cNvPicPr>
            <p:nvPr/>
          </p:nvPicPr>
          <p:blipFill>
            <a:blip r:embed="rId3">
              <a:extLst>
                <a:ext uri="{28A0092B-C50C-407E-A947-70E740481C1C}">
                  <a14:useLocalDpi xmlns:a14="http://schemas.microsoft.com/office/drawing/2010/main" val="0"/>
                </a:ext>
              </a:extLst>
            </a:blip>
            <a:srcRect l="10533" r="10533"/>
            <a:stretch/>
          </p:blipFill>
          <p:spPr>
            <a:xfrm>
              <a:off x="8128000" y="0"/>
              <a:ext cx="8128000" cy="6858000"/>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Lst>
            </a:blip>
            <a:srcRect l="10494" r="10494"/>
            <a:stretch/>
          </p:blipFill>
          <p:spPr>
            <a:xfrm>
              <a:off x="16256000" y="0"/>
              <a:ext cx="8128000" cy="6858000"/>
            </a:xfrm>
            <a:prstGeom prst="rect">
              <a:avLst/>
            </a:prstGeom>
          </p:spPr>
        </p:pic>
      </p:grpSp>
      <p:grpSp>
        <p:nvGrpSpPr>
          <p:cNvPr id="6" name="Group 6"/>
          <p:cNvGrpSpPr/>
          <p:nvPr/>
        </p:nvGrpSpPr>
        <p:grpSpPr>
          <a:xfrm>
            <a:off x="17195780" y="0"/>
            <a:ext cx="63520" cy="10287000"/>
            <a:chOff x="0" y="0"/>
            <a:chExt cx="84693" cy="13716000"/>
          </a:xfrm>
        </p:grpSpPr>
        <p:sp>
          <p:nvSpPr>
            <p:cNvPr id="7" name="AutoShape 7"/>
            <p:cNvSpPr/>
            <p:nvPr/>
          </p:nvSpPr>
          <p:spPr>
            <a:xfrm>
              <a:off x="35961" y="1371600"/>
              <a:ext cx="12770" cy="12344400"/>
            </a:xfrm>
            <a:prstGeom prst="rect">
              <a:avLst/>
            </a:prstGeom>
            <a:solidFill>
              <a:srgbClr val="254E72"/>
            </a:solidFill>
          </p:spPr>
          <p:txBody>
            <a:bodyPr/>
            <a:lstStyle/>
            <a:p>
              <a:endParaRPr lang="en-GB"/>
            </a:p>
          </p:txBody>
        </p:sp>
        <p:sp>
          <p:nvSpPr>
            <p:cNvPr id="8" name="AutoShape 8"/>
            <p:cNvSpPr/>
            <p:nvPr/>
          </p:nvSpPr>
          <p:spPr>
            <a:xfrm>
              <a:off x="0" y="0"/>
              <a:ext cx="84693" cy="1649458"/>
            </a:xfrm>
            <a:prstGeom prst="rect">
              <a:avLst/>
            </a:prstGeom>
            <a:solidFill>
              <a:srgbClr val="C0E8DF"/>
            </a:solidFill>
          </p:spPr>
          <p:txBody>
            <a:bodyPr/>
            <a:lstStyle/>
            <a:p>
              <a:endParaRPr lang="en-GB"/>
            </a:p>
          </p:txBody>
        </p:sp>
      </p:grpSp>
      <p:sp>
        <p:nvSpPr>
          <p:cNvPr id="9" name="AutoShape 9">
            <a:extLst>
              <a:ext uri="{C183D7F6-B498-43B3-948B-1728B52AA6E4}">
                <adec:decorative xmlns:adec="http://schemas.microsoft.com/office/drawing/2017/decorative" val="1"/>
              </a:ext>
            </a:extLst>
          </p:cNvPr>
          <p:cNvSpPr/>
          <p:nvPr/>
        </p:nvSpPr>
        <p:spPr>
          <a:xfrm>
            <a:off x="0" y="5143500"/>
            <a:ext cx="6086976" cy="5143500"/>
          </a:xfrm>
          <a:prstGeom prst="rect">
            <a:avLst/>
          </a:prstGeom>
          <a:solidFill>
            <a:srgbClr val="C0E8DF"/>
          </a:solidFill>
        </p:spPr>
        <p:txBody>
          <a:bodyPr/>
          <a:lstStyle/>
          <a:p>
            <a:endParaRPr lang="en-GB"/>
          </a:p>
        </p:txBody>
      </p:sp>
      <p:grpSp>
        <p:nvGrpSpPr>
          <p:cNvPr id="12" name="Group 12"/>
          <p:cNvGrpSpPr/>
          <p:nvPr/>
        </p:nvGrpSpPr>
        <p:grpSpPr>
          <a:xfrm rot="-10800000">
            <a:off x="1677769" y="8769298"/>
            <a:ext cx="489002" cy="489002"/>
            <a:chOff x="0" y="0"/>
            <a:chExt cx="652003" cy="652003"/>
          </a:xfrm>
        </p:grpSpPr>
        <p:grpSp>
          <p:nvGrpSpPr>
            <p:cNvPr id="13" name="Group 13"/>
            <p:cNvGrpSpPr>
              <a:grpSpLocks noChangeAspect="1"/>
            </p:cNvGrpSpPr>
            <p:nvPr/>
          </p:nvGrpSpPr>
          <p:grpSpPr>
            <a:xfrm rot="-10800000">
              <a:off x="0" y="0"/>
              <a:ext cx="652003" cy="652003"/>
              <a:chOff x="0" y="0"/>
              <a:chExt cx="6355080" cy="6355080"/>
            </a:xfrm>
          </p:grpSpPr>
          <p:sp>
            <p:nvSpPr>
              <p:cNvPr id="14" name="Freeform 14"/>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15" name="Freeform 15"/>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grpSp>
        <p:nvGrpSpPr>
          <p:cNvPr id="16" name="Group 16"/>
          <p:cNvGrpSpPr/>
          <p:nvPr/>
        </p:nvGrpSpPr>
        <p:grpSpPr>
          <a:xfrm>
            <a:off x="1028700" y="8769298"/>
            <a:ext cx="489002" cy="489002"/>
            <a:chOff x="0" y="0"/>
            <a:chExt cx="652003" cy="652003"/>
          </a:xfrm>
        </p:grpSpPr>
        <p:grpSp>
          <p:nvGrpSpPr>
            <p:cNvPr id="17" name="Group 17"/>
            <p:cNvGrpSpPr>
              <a:grpSpLocks noChangeAspect="1"/>
            </p:cNvGrpSpPr>
            <p:nvPr/>
          </p:nvGrpSpPr>
          <p:grpSpPr>
            <a:xfrm rot="-10800000">
              <a:off x="0" y="0"/>
              <a:ext cx="652003" cy="652003"/>
              <a:chOff x="0" y="0"/>
              <a:chExt cx="6355080" cy="6355080"/>
            </a:xfrm>
          </p:grpSpPr>
          <p:sp>
            <p:nvSpPr>
              <p:cNvPr id="18" name="Freeform 1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endParaRPr lang="en-GB"/>
              </a:p>
            </p:txBody>
          </p:sp>
        </p:grpSp>
        <p:sp>
          <p:nvSpPr>
            <p:cNvPr id="19" name="Freeform 1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20" name="TextBox 10">
            <a:extLst>
              <a:ext uri="{FF2B5EF4-FFF2-40B4-BE49-F238E27FC236}">
                <a16:creationId xmlns:a16="http://schemas.microsoft.com/office/drawing/2014/main" id="{D6364EA0-F4A0-356F-A479-ECD052D0FB51}"/>
              </a:ext>
            </a:extLst>
          </p:cNvPr>
          <p:cNvSpPr txBox="1"/>
          <p:nvPr/>
        </p:nvSpPr>
        <p:spPr>
          <a:xfrm>
            <a:off x="6975481" y="7677150"/>
            <a:ext cx="9419724" cy="672685"/>
          </a:xfrm>
          <a:prstGeom prst="rect">
            <a:avLst/>
          </a:prstGeom>
        </p:spPr>
        <p:txBody>
          <a:bodyPr wrap="square" lIns="0" tIns="0" rIns="0" bIns="0" rtlCol="0" anchor="t">
            <a:spAutoFit/>
          </a:bodyPr>
          <a:lstStyle/>
          <a:p>
            <a:pPr algn="l">
              <a:lnSpc>
                <a:spcPts val="3360"/>
              </a:lnSpc>
            </a:pPr>
            <a:r>
              <a:rPr lang="en-US" sz="11500" spc="112" dirty="0">
                <a:solidFill>
                  <a:srgbClr val="254E72"/>
                </a:solidFill>
                <a:latin typeface="Times New Roman" panose="02020603050405020304" pitchFamily="18" charset="0"/>
                <a:ea typeface="Assistant"/>
                <a:cs typeface="Times New Roman" panose="02020603050405020304" pitchFamily="18" charset="0"/>
                <a:sym typeface="Assistant"/>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3389</Words>
  <Application>Microsoft Office PowerPoint</Application>
  <PresentationFormat>Custom</PresentationFormat>
  <Paragraphs>139</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Times New Roman</vt:lpstr>
      <vt:lpstr>Wingdings</vt:lpstr>
      <vt:lpstr>Calibri</vt:lpstr>
      <vt:lpstr>Arial</vt:lpstr>
      <vt:lpstr>Office Theme</vt:lpstr>
      <vt:lpstr>PowerPoint Presentation</vt:lpstr>
      <vt:lpstr>PowerPoint Presentation</vt:lpstr>
      <vt:lpstr>PowerPoint Presentation</vt:lpstr>
      <vt:lpstr>PowerPoint Presentation</vt:lpstr>
      <vt:lpstr>PowerPoint Presentation</vt:lpstr>
      <vt:lpstr>DPSIR: Driver (Macro Context)</vt:lpstr>
      <vt:lpstr>PowerPoint Presentation</vt:lpstr>
      <vt:lpstr>PowerPoint Presentation</vt:lpstr>
      <vt:lpstr>DPSIR: Responses (in SWOT Perspective)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Alexandra Andreea Anghel (2226451)</dc:creator>
  <cp:lastModifiedBy>Alexandra Andreea Anghel (2226451)</cp:lastModifiedBy>
  <cp:revision>13</cp:revision>
  <dcterms:modified xsi:type="dcterms:W3CDTF">2025-11-06T13:55:49Z</dcterms:modified>
</cp:coreProperties>
</file>