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0"/>
  </p:notesMasterIdLst>
  <p:sldIdLst>
    <p:sldId id="292" r:id="rId9"/>
    <p:sldId id="295" r:id="rId10"/>
    <p:sldId id="554" r:id="rId11"/>
    <p:sldId id="460" r:id="rId12"/>
    <p:sldId id="495" r:id="rId13"/>
    <p:sldId id="527" r:id="rId14"/>
    <p:sldId id="528" r:id="rId15"/>
    <p:sldId id="529" r:id="rId16"/>
    <p:sldId id="530" r:id="rId17"/>
    <p:sldId id="531" r:id="rId18"/>
    <p:sldId id="532" r:id="rId19"/>
    <p:sldId id="533" r:id="rId20"/>
    <p:sldId id="534" r:id="rId21"/>
    <p:sldId id="535" r:id="rId22"/>
    <p:sldId id="536" r:id="rId23"/>
    <p:sldId id="537" r:id="rId24"/>
    <p:sldId id="538" r:id="rId25"/>
    <p:sldId id="539" r:id="rId26"/>
    <p:sldId id="540" r:id="rId27"/>
    <p:sldId id="307" r:id="rId28"/>
    <p:sldId id="55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1" d="100"/>
          <a:sy n="91" d="100"/>
        </p:scale>
        <p:origin x="109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99088" y="2464947"/>
            <a:ext cx="51525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Enable virtualization on a server and run VMs.,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up virtual networks,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Install Hyper-V role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Install Active Directories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1630" y="1127336"/>
            <a:ext cx="57990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Understanding Network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</a:t>
            </a: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,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 Addressing, Servers &amp; Operating Systems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Virtualization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Server virtualization and its modes,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Hyper-V architecture and its installation requirements,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Nested virtualization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DNS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6498171" y="927281"/>
            <a:ext cx="56709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far…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45851" y="2399905"/>
            <a:ext cx="515257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Tutorials/ Worksheet Activity: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Complete Coursework 1, Appropriate and adequate literatures, Submit on or before 10</a:t>
            </a:r>
            <a:r>
              <a:rPr kumimoji="0" lang="en-GB" sz="200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March, 2023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Understand the DNS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(We shall discuss each topic in detail during the course of our lectures)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335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478937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514" y="2922131"/>
            <a:ext cx="5677319" cy="1198589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DNS – Tree Structure (Hierarchical)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Constantia" pitchFamily="18" charset="0"/>
              </a:rPr>
              <a:t>It is Hierarchical </a:t>
            </a:r>
            <a:r>
              <a:rPr lang="en-GB" altLang="en-US" sz="1800" dirty="0">
                <a:latin typeface="Constantia" pitchFamily="18" charset="0"/>
                <a:sym typeface="Wingdings" panose="05000000000000000000" pitchFamily="2" charset="2"/>
              </a:rPr>
              <a:t> name queries are passed up a “tree” of DNS servers until resolved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Branch and Leaf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 Each branch is a Root Zone, and Each leaf has 0ne or more resource records</a:t>
            </a:r>
          </a:p>
          <a:p>
            <a:pPr marL="0" indent="0" algn="just">
              <a:buNone/>
            </a:pPr>
            <a:r>
              <a:rPr lang="en-GB" altLang="en-US" sz="1800" b="1" dirty="0">
                <a:latin typeface="Constantia" pitchFamily="18" charset="0"/>
              </a:rPr>
              <a:t>Zone</a:t>
            </a:r>
          </a:p>
          <a:p>
            <a:pPr marL="271463" lvl="2" indent="-271463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Constantia" pitchFamily="18" charset="0"/>
              </a:rPr>
              <a:t>Each zone represents a root domain or multiple domains and sub-domains.</a:t>
            </a:r>
          </a:p>
          <a:p>
            <a:pPr marL="457200" lvl="1" indent="0" algn="just">
              <a:buNone/>
            </a:pPr>
            <a:endParaRPr lang="en-US" altLang="en-US" sz="1800" dirty="0">
              <a:latin typeface="Constantia" pitchFamily="18" charset="0"/>
            </a:endParaRPr>
          </a:p>
        </p:txBody>
      </p:sp>
      <p:pic>
        <p:nvPicPr>
          <p:cNvPr id="5" name="Graphic 4" descr="Plant with solid fill">
            <a:extLst>
              <a:ext uri="{FF2B5EF4-FFF2-40B4-BE49-F238E27FC236}">
                <a16:creationId xmlns:a16="http://schemas.microsoft.com/office/drawing/2014/main" id="{717F380D-E632-4FA0-8CC6-2E308EF9E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9277" y="1373955"/>
            <a:ext cx="1863890" cy="1863890"/>
          </a:xfrm>
          <a:prstGeom prst="rect">
            <a:avLst/>
          </a:prstGeom>
        </p:spPr>
      </p:pic>
      <p:pic>
        <p:nvPicPr>
          <p:cNvPr id="7" name="Graphic 6" descr="Deciduous tree outline">
            <a:extLst>
              <a:ext uri="{FF2B5EF4-FFF2-40B4-BE49-F238E27FC236}">
                <a16:creationId xmlns:a16="http://schemas.microsoft.com/office/drawing/2014/main" id="{E23CF2B6-4D9F-4C7A-A3CF-B4B31D28D4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66525" y="1464537"/>
            <a:ext cx="1450494" cy="1450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FFC943-1457-4228-A6A9-E5AB0ACA8C1C}"/>
              </a:ext>
            </a:extLst>
          </p:cNvPr>
          <p:cNvSpPr txBox="1"/>
          <p:nvPr/>
        </p:nvSpPr>
        <p:spPr>
          <a:xfrm>
            <a:off x="-102158" y="512854"/>
            <a:ext cx="61747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Aged concept – From ARPANET age since 1960’s. Knowing names for numbers (here IP Addresses). In 1980’s, DNS was documented in RFC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82B0D8-DA4D-407C-AAAB-5AA3E10DDD6A}"/>
              </a:ext>
            </a:extLst>
          </p:cNvPr>
          <p:cNvSpPr txBox="1"/>
          <p:nvPr/>
        </p:nvSpPr>
        <p:spPr>
          <a:xfrm>
            <a:off x="6373167" y="1590301"/>
            <a:ext cx="5677319" cy="40780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sz="1800" dirty="0">
                <a:latin typeface="Constantia" pitchFamily="18" charset="0"/>
              </a:rPr>
              <a:t>The name of the domains has labels separated by period. (nos.com) </a:t>
            </a:r>
          </a:p>
          <a:p>
            <a:pPr marL="2857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Resolves text names (nos.com) into IP addresses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altLang="en-US" sz="1800" dirty="0">
                <a:latin typeface="Constantia" pitchFamily="18" charset="0"/>
              </a:rPr>
              <a:t>DNS is maintained by Database</a:t>
            </a:r>
          </a:p>
          <a:p>
            <a:pPr marL="742950" lvl="3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The Database uses client/server architecture</a:t>
            </a:r>
          </a:p>
          <a:p>
            <a:pPr marL="742950" lvl="3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The network hosts represents server’s name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  <a:sym typeface="Wingdings" panose="05000000000000000000" pitchFamily="2" charset="2"/>
              </a:rPr>
              <a:t>Name to IP address mapping stored in a database that is distributed amongst many DNS servers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Its size is unlimited </a:t>
            </a:r>
            <a:r>
              <a:rPr lang="en-GB" altLang="en-US" dirty="0">
                <a:latin typeface="Constantia" pitchFamily="18" charset="0"/>
                <a:sym typeface="Wingdings" panose="05000000000000000000" pitchFamily="2" charset="2"/>
              </a:rPr>
              <a:t> solving problem of very large host files</a:t>
            </a:r>
            <a:endParaRPr lang="en-GB" altLang="en-US" dirty="0">
              <a:latin typeface="Constantia" pitchFamily="18" charset="0"/>
            </a:endParaRP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Performance doesn’t degrade as number of servers increases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Localizes update traffic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0D57DB-0753-4CB7-98C9-AA37EFBCF603}"/>
              </a:ext>
            </a:extLst>
          </p:cNvPr>
          <p:cNvSpPr txBox="1"/>
          <p:nvPr/>
        </p:nvSpPr>
        <p:spPr>
          <a:xfrm>
            <a:off x="6072554" y="541207"/>
            <a:ext cx="611944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Portions of the Domain name space and domain name registration are the responsibility of </a:t>
            </a:r>
            <a:r>
              <a:rPr lang="en-GB" altLang="en-US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InterNIC</a:t>
            </a:r>
            <a:r>
              <a:rPr lang="en-GB" alt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(Internet Network Information Centre)</a:t>
            </a:r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3BCAAD-0041-4AF7-A2AC-2C4207F57D88}"/>
              </a:ext>
            </a:extLst>
          </p:cNvPr>
          <p:cNvGrpSpPr/>
          <p:nvPr/>
        </p:nvGrpSpPr>
        <p:grpSpPr>
          <a:xfrm>
            <a:off x="1808704" y="90436"/>
            <a:ext cx="8088923" cy="5496448"/>
            <a:chOff x="0" y="0"/>
            <a:chExt cx="8218986" cy="5667842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8218986" cy="2982554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E5674ED-49DC-44AE-B7B7-3BF9A1E983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7474" b="9810"/>
            <a:stretch/>
          </p:blipFill>
          <p:spPr>
            <a:xfrm>
              <a:off x="11008" y="2982554"/>
              <a:ext cx="8207978" cy="26852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02356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093" y="0"/>
            <a:ext cx="9353462" cy="568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13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640269" cy="40859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86" y="520797"/>
            <a:ext cx="6334126" cy="45106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50" y="1515872"/>
            <a:ext cx="5496264" cy="2520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529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562"/>
            <a:ext cx="7941719" cy="50559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476236" y="875027"/>
            <a:ext cx="5092700" cy="3503613"/>
            <a:chOff x="706" y="822"/>
            <a:chExt cx="4230" cy="3035"/>
          </a:xfrm>
        </p:grpSpPr>
        <p:sp>
          <p:nvSpPr>
            <p:cNvPr id="8" name="Oval 6"/>
            <p:cNvSpPr>
              <a:spLocks noChangeArrowheads="1"/>
            </p:cNvSpPr>
            <p:nvPr/>
          </p:nvSpPr>
          <p:spPr bwMode="auto">
            <a:xfrm>
              <a:off x="3528" y="2802"/>
              <a:ext cx="1408" cy="691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auto">
            <a:xfrm>
              <a:off x="827" y="3125"/>
              <a:ext cx="1569" cy="7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EEEFD7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0" name="Picture 8" descr="tube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7" y="822"/>
              <a:ext cx="1789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9" descr="UserWithDesktopComputer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9" y="2488"/>
              <a:ext cx="1177" cy="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10" descr="Computer_DesktopComputerSansKeyboard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5" y="2338"/>
              <a:ext cx="719" cy="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 Box 11"/>
            <p:cNvSpPr txBox="1">
              <a:spLocks noChangeArrowheads="1"/>
            </p:cNvSpPr>
            <p:nvPr/>
          </p:nvSpPr>
          <p:spPr bwMode="auto">
            <a:xfrm>
              <a:off x="2410" y="877"/>
              <a:ext cx="1400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Name Resolution</a:t>
              </a:r>
            </a:p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Service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1892" y="1994"/>
              <a:ext cx="87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latin typeface="Arial Narrow" panose="020B0606020202030204" pitchFamily="34" charset="0"/>
                </a:rPr>
                <a:t>192.168.1.200</a:t>
              </a: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auto">
            <a:xfrm rot="5749702" flipH="1" flipV="1">
              <a:off x="1421" y="1418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14"/>
            <p:cNvSpPr txBox="1">
              <a:spLocks noChangeArrowheads="1"/>
            </p:cNvSpPr>
            <p:nvPr/>
          </p:nvSpPr>
          <p:spPr bwMode="auto">
            <a:xfrm>
              <a:off x="1086" y="1215"/>
              <a:ext cx="80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17" name="AutoShape 15"/>
            <p:cNvSpPr>
              <a:spLocks noChangeArrowheads="1"/>
            </p:cNvSpPr>
            <p:nvPr/>
          </p:nvSpPr>
          <p:spPr bwMode="auto">
            <a:xfrm>
              <a:off x="706" y="1857"/>
              <a:ext cx="909" cy="633"/>
            </a:xfrm>
            <a:prstGeom prst="wedgeRoundRectCallout">
              <a:avLst>
                <a:gd name="adj1" fmla="val 34157"/>
                <a:gd name="adj2" fmla="val 81755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1200" dirty="0">
                  <a:latin typeface="Arial Narrow" panose="020B0606020202030204" pitchFamily="34" charset="0"/>
                </a:rPr>
                <a:t>Where is the Computer44 file?</a:t>
              </a: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auto">
            <a:xfrm rot="-5050298" flipH="1" flipV="1">
              <a:off x="2079" y="1775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Arc 17"/>
            <p:cNvSpPr>
              <a:spLocks/>
            </p:cNvSpPr>
            <p:nvPr/>
          </p:nvSpPr>
          <p:spPr bwMode="auto">
            <a:xfrm rot="-357729">
              <a:off x="2388" y="2724"/>
              <a:ext cx="1492" cy="672"/>
            </a:xfrm>
            <a:custGeom>
              <a:avLst/>
              <a:gdLst>
                <a:gd name="T0" fmla="*/ 0 w 26071"/>
                <a:gd name="T1" fmla="*/ 0 h 21600"/>
                <a:gd name="T2" fmla="*/ 5 w 26071"/>
                <a:gd name="T3" fmla="*/ 0 h 21600"/>
                <a:gd name="T4" fmla="*/ 3 w 26071"/>
                <a:gd name="T5" fmla="*/ 1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AutoShape 18"/>
            <p:cNvSpPr>
              <a:spLocks noChangeArrowheads="1"/>
            </p:cNvSpPr>
            <p:nvPr/>
          </p:nvSpPr>
          <p:spPr bwMode="auto">
            <a:xfrm>
              <a:off x="3789" y="3274"/>
              <a:ext cx="870" cy="24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sz="1400" dirty="0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21" name="AutoShape 19"/>
            <p:cNvSpPr>
              <a:spLocks noChangeArrowheads="1"/>
            </p:cNvSpPr>
            <p:nvPr/>
          </p:nvSpPr>
          <p:spPr bwMode="auto">
            <a:xfrm>
              <a:off x="1710" y="1463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>
              <a:off x="2935" y="1986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>
              <a:off x="2935" y="2681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</p:grpSp>
      <p:sp>
        <p:nvSpPr>
          <p:cNvPr id="24" name="Content Placeholder 2"/>
          <p:cNvSpPr>
            <a:spLocks noGrp="1"/>
          </p:cNvSpPr>
          <p:nvPr>
            <p:ph idx="1"/>
          </p:nvPr>
        </p:nvSpPr>
        <p:spPr>
          <a:xfrm>
            <a:off x="5764265" y="512157"/>
            <a:ext cx="6155446" cy="4069604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Network Basic Input/Output System (NETBIOS)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Windows puts the NETBIOS information within a TCP/IP Packet. But Why?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To communicate outside my subnetwork.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That’s OK. But How?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Using various protocols. Which?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Name Service – TCP 137, UDP 137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Session Service (Connection oriented) TCP 139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Datagram Service (Connection less) UDP 138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altLang="en-US" sz="1800" dirty="0"/>
              <a:t>DNS is also used to resolve names but, on an Internet wide basis</a:t>
            </a: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  <p:sp>
        <p:nvSpPr>
          <p:cNvPr id="3" name="Rectangle 2"/>
          <p:cNvSpPr/>
          <p:nvPr/>
        </p:nvSpPr>
        <p:spPr>
          <a:xfrm>
            <a:off x="1418325" y="5318350"/>
            <a:ext cx="9469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altLang="en-US" i="1" dirty="0"/>
              <a:t>Machine must check DNS name resolution before NetBIOS name resolution</a:t>
            </a: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3929093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663"/>
            <a:ext cx="4346449" cy="3937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866867" y="324881"/>
            <a:ext cx="11191155" cy="5312246"/>
            <a:chOff x="454885" y="274638"/>
            <a:chExt cx="11487210" cy="5691187"/>
          </a:xfrm>
        </p:grpSpPr>
        <p:sp>
          <p:nvSpPr>
            <p:cNvPr id="9" name="AutoShape 5"/>
            <p:cNvSpPr>
              <a:spLocks noChangeArrowheads="1"/>
            </p:cNvSpPr>
            <p:nvPr/>
          </p:nvSpPr>
          <p:spPr bwMode="auto">
            <a:xfrm>
              <a:off x="454885" y="4706437"/>
              <a:ext cx="4408488" cy="679450"/>
            </a:xfrm>
            <a:prstGeom prst="roundRect">
              <a:avLst>
                <a:gd name="adj" fmla="val 23130"/>
              </a:avLst>
            </a:prstGeom>
            <a:gradFill rotWithShape="1">
              <a:gsLst>
                <a:gs pos="0">
                  <a:srgbClr val="EAABA0"/>
                </a:gs>
                <a:gs pos="100000">
                  <a:srgbClr val="F6D9D4"/>
                </a:gs>
              </a:gsLst>
              <a:lin ang="2700000" scaled="1"/>
            </a:gradFill>
            <a:ln w="9525" algn="ctr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C0C0C0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2000" i="1" dirty="0">
                  <a:latin typeface="Arial Narrow" panose="020B0606020202030204" pitchFamily="34" charset="0"/>
                </a:rPr>
                <a:t>Host name resolution</a:t>
              </a:r>
              <a:r>
                <a:rPr lang="en-US" altLang="en-US" sz="2000" dirty="0">
                  <a:latin typeface="Arial Narrow" panose="020B0606020202030204" pitchFamily="34" charset="0"/>
                </a:rPr>
                <a:t> is the process of resolving a host name to an IP address</a:t>
              </a:r>
            </a:p>
          </p:txBody>
        </p:sp>
        <p:pic>
          <p:nvPicPr>
            <p:cNvPr id="10" name="Picture 6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43370" y="1806575"/>
              <a:ext cx="1554162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7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988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8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265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9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65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10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895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1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2270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val 12"/>
            <p:cNvSpPr>
              <a:spLocks noChangeArrowheads="1"/>
            </p:cNvSpPr>
            <p:nvPr/>
          </p:nvSpPr>
          <p:spPr bwMode="auto">
            <a:xfrm>
              <a:off x="8965532" y="4224338"/>
              <a:ext cx="2235200" cy="1096962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7" name="Picture 13" descr="UserWithDesktopComputer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1991" y="4550109"/>
              <a:ext cx="785079" cy="9124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Picture 14" descr="Computer_DesktopComputerSansKeyboard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79895" y="3487738"/>
              <a:ext cx="1141412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Freeform 15"/>
            <p:cNvSpPr>
              <a:spLocks/>
            </p:cNvSpPr>
            <p:nvPr/>
          </p:nvSpPr>
          <p:spPr bwMode="auto">
            <a:xfrm rot="2685198" flipH="1" flipV="1">
              <a:off x="3634707" y="2789238"/>
              <a:ext cx="2282825" cy="1546225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1927444362 h 609"/>
                <a:gd name="T6" fmla="*/ 2147483646 w 1631"/>
                <a:gd name="T7" fmla="*/ 1695378586 h 609"/>
                <a:gd name="T8" fmla="*/ 2147483646 w 1631"/>
                <a:gd name="T9" fmla="*/ 1469756684 h 609"/>
                <a:gd name="T10" fmla="*/ 2147483646 w 1631"/>
                <a:gd name="T11" fmla="*/ 1257030146 h 609"/>
                <a:gd name="T12" fmla="*/ 2147483646 w 1631"/>
                <a:gd name="T13" fmla="*/ 1050747482 h 609"/>
                <a:gd name="T14" fmla="*/ 2147483646 w 1631"/>
                <a:gd name="T15" fmla="*/ 863804055 h 609"/>
                <a:gd name="T16" fmla="*/ 2147483646 w 1631"/>
                <a:gd name="T17" fmla="*/ 696199866 h 609"/>
                <a:gd name="T18" fmla="*/ 2147483646 w 1631"/>
                <a:gd name="T19" fmla="*/ 547934915 h 609"/>
                <a:gd name="T20" fmla="*/ 2147483646 w 1631"/>
                <a:gd name="T21" fmla="*/ 406116377 h 609"/>
                <a:gd name="T22" fmla="*/ 2031497305 w 1631"/>
                <a:gd name="T23" fmla="*/ 283637077 h 609"/>
                <a:gd name="T24" fmla="*/ 1894365446 w 1631"/>
                <a:gd name="T25" fmla="*/ 186943427 h 609"/>
                <a:gd name="T26" fmla="*/ 1755275480 w 1631"/>
                <a:gd name="T27" fmla="*/ 116032888 h 609"/>
                <a:gd name="T28" fmla="*/ 1614226007 w 1631"/>
                <a:gd name="T29" fmla="*/ 51571301 h 609"/>
                <a:gd name="T30" fmla="*/ 1502563533 w 1631"/>
                <a:gd name="T31" fmla="*/ 19339238 h 609"/>
                <a:gd name="T32" fmla="*/ 1388940153 w 1631"/>
                <a:gd name="T33" fmla="*/ 12892825 h 609"/>
                <a:gd name="T34" fmla="*/ 1218506481 w 1631"/>
                <a:gd name="T35" fmla="*/ 12892825 h 609"/>
                <a:gd name="T36" fmla="*/ 1122514460 w 1631"/>
                <a:gd name="T37" fmla="*/ 19339238 h 609"/>
                <a:gd name="T38" fmla="*/ 938367043 w 1631"/>
                <a:gd name="T39" fmla="*/ 77354412 h 609"/>
                <a:gd name="T40" fmla="*/ 846294035 w 1631"/>
                <a:gd name="T41" fmla="*/ 122479300 h 609"/>
                <a:gd name="T42" fmla="*/ 673900857 w 1631"/>
                <a:gd name="T43" fmla="*/ 225621902 h 609"/>
                <a:gd name="T44" fmla="*/ 505425293 w 1631"/>
                <a:gd name="T45" fmla="*/ 367440440 h 609"/>
                <a:gd name="T46" fmla="*/ 346745861 w 1631"/>
                <a:gd name="T47" fmla="*/ 547934915 h 609"/>
                <a:gd name="T48" fmla="*/ 199819269 w 1631"/>
                <a:gd name="T49" fmla="*/ 741324755 h 609"/>
                <a:gd name="T50" fmla="*/ 62688810 w 1631"/>
                <a:gd name="T51" fmla="*/ 966946657 h 609"/>
                <a:gd name="T52" fmla="*/ 60729303 w 1631"/>
                <a:gd name="T53" fmla="*/ 992729768 h 609"/>
                <a:gd name="T54" fmla="*/ 186106923 w 1631"/>
                <a:gd name="T55" fmla="*/ 831574531 h 609"/>
                <a:gd name="T56" fmla="*/ 319319769 w 1631"/>
                <a:gd name="T57" fmla="*/ 683307041 h 609"/>
                <a:gd name="T58" fmla="*/ 385926193 w 1631"/>
                <a:gd name="T59" fmla="*/ 618845454 h 609"/>
                <a:gd name="T60" fmla="*/ 528933772 w 1631"/>
                <a:gd name="T61" fmla="*/ 515705391 h 609"/>
                <a:gd name="T62" fmla="*/ 675858964 w 1631"/>
                <a:gd name="T63" fmla="*/ 425455615 h 609"/>
                <a:gd name="T64" fmla="*/ 826703169 w 1631"/>
                <a:gd name="T65" fmla="*/ 360994028 h 609"/>
                <a:gd name="T66" fmla="*/ 985384001 w 1631"/>
                <a:gd name="T67" fmla="*/ 322315552 h 609"/>
                <a:gd name="T68" fmla="*/ 1144063432 w 1631"/>
                <a:gd name="T69" fmla="*/ 302976314 h 609"/>
                <a:gd name="T70" fmla="*/ 1294907638 w 1631"/>
                <a:gd name="T71" fmla="*/ 322315552 h 609"/>
                <a:gd name="T72" fmla="*/ 1439874723 w 1631"/>
                <a:gd name="T73" fmla="*/ 348101203 h 609"/>
                <a:gd name="T74" fmla="*/ 1582882302 w 1631"/>
                <a:gd name="T75" fmla="*/ 406116377 h 609"/>
                <a:gd name="T76" fmla="*/ 1721972268 w 1631"/>
                <a:gd name="T77" fmla="*/ 477026916 h 609"/>
                <a:gd name="T78" fmla="*/ 1855185114 w 1631"/>
                <a:gd name="T79" fmla="*/ 580166978 h 609"/>
                <a:gd name="T80" fmla="*/ 1982520841 w 1631"/>
                <a:gd name="T81" fmla="*/ 696199866 h 609"/>
                <a:gd name="T82" fmla="*/ 2103980847 w 1631"/>
                <a:gd name="T83" fmla="*/ 825128118 h 609"/>
                <a:gd name="T84" fmla="*/ 2147483646 w 1631"/>
                <a:gd name="T85" fmla="*/ 986283356 h 609"/>
                <a:gd name="T86" fmla="*/ 2147483646 w 1631"/>
                <a:gd name="T87" fmla="*/ 1140994719 h 609"/>
                <a:gd name="T88" fmla="*/ 2147483646 w 1631"/>
                <a:gd name="T89" fmla="*/ 1327938146 h 609"/>
                <a:gd name="T90" fmla="*/ 2147483646 w 1631"/>
                <a:gd name="T91" fmla="*/ 1527774397 h 609"/>
                <a:gd name="T92" fmla="*/ 2147483646 w 1631"/>
                <a:gd name="T93" fmla="*/ 1734057062 h 609"/>
                <a:gd name="T94" fmla="*/ 2147483646 w 1631"/>
                <a:gd name="T95" fmla="*/ 1953230012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AutoShape 16"/>
            <p:cNvSpPr>
              <a:spLocks noChangeArrowheads="1"/>
            </p:cNvSpPr>
            <p:nvPr/>
          </p:nvSpPr>
          <p:spPr bwMode="auto">
            <a:xfrm>
              <a:off x="4911057" y="3421063"/>
              <a:ext cx="1905000" cy="1004887"/>
            </a:xfrm>
            <a:prstGeom prst="wedgeRoundRectCallout">
              <a:avLst>
                <a:gd name="adj1" fmla="val 10417"/>
                <a:gd name="adj2" fmla="val 92023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What is the </a:t>
              </a:r>
            </a:p>
            <a:p>
              <a:r>
                <a:rPr lang="en-US" altLang="en-US">
                  <a:latin typeface="Arial Narrow" panose="020B0606020202030204" pitchFamily="34" charset="0"/>
                </a:rPr>
                <a:t>IP address for Salescomputer2?</a:t>
              </a:r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 rot="14546407" flipH="1" flipV="1">
              <a:off x="5588126" y="3082131"/>
              <a:ext cx="2136775" cy="1160463"/>
            </a:xfrm>
            <a:custGeom>
              <a:avLst/>
              <a:gdLst>
                <a:gd name="T0" fmla="*/ 2147483646 w 1631"/>
                <a:gd name="T1" fmla="*/ 1299903396 h 609"/>
                <a:gd name="T2" fmla="*/ 2147483646 w 1631"/>
                <a:gd name="T3" fmla="*/ 1227282040 h 609"/>
                <a:gd name="T4" fmla="*/ 2147483646 w 1631"/>
                <a:gd name="T5" fmla="*/ 1085673160 h 609"/>
                <a:gd name="T6" fmla="*/ 2147483646 w 1631"/>
                <a:gd name="T7" fmla="*/ 954956245 h 609"/>
                <a:gd name="T8" fmla="*/ 2147483646 w 1631"/>
                <a:gd name="T9" fmla="*/ 827871255 h 609"/>
                <a:gd name="T10" fmla="*/ 2147483646 w 1631"/>
                <a:gd name="T11" fmla="*/ 708048210 h 609"/>
                <a:gd name="T12" fmla="*/ 2147483646 w 1631"/>
                <a:gd name="T13" fmla="*/ 591855185 h 609"/>
                <a:gd name="T14" fmla="*/ 2147483646 w 1631"/>
                <a:gd name="T15" fmla="*/ 486556030 h 609"/>
                <a:gd name="T16" fmla="*/ 2102547297 w 1631"/>
                <a:gd name="T17" fmla="*/ 392148840 h 609"/>
                <a:gd name="T18" fmla="*/ 1997849252 w 1631"/>
                <a:gd name="T19" fmla="*/ 308635520 h 609"/>
                <a:gd name="T20" fmla="*/ 1891434975 w 1631"/>
                <a:gd name="T21" fmla="*/ 228754125 h 609"/>
                <a:gd name="T22" fmla="*/ 1779870690 w 1631"/>
                <a:gd name="T23" fmla="*/ 159764695 h 609"/>
                <a:gd name="T24" fmla="*/ 1659725243 w 1631"/>
                <a:gd name="T25" fmla="*/ 105299155 h 609"/>
                <a:gd name="T26" fmla="*/ 1537863563 w 1631"/>
                <a:gd name="T27" fmla="*/ 65357505 h 609"/>
                <a:gd name="T28" fmla="*/ 1414284340 w 1631"/>
                <a:gd name="T29" fmla="*/ 29047780 h 609"/>
                <a:gd name="T30" fmla="*/ 1316452535 w 1631"/>
                <a:gd name="T31" fmla="*/ 10893870 h 609"/>
                <a:gd name="T32" fmla="*/ 1216903188 w 1631"/>
                <a:gd name="T33" fmla="*/ 7261945 h 609"/>
                <a:gd name="T34" fmla="*/ 1067579168 w 1631"/>
                <a:gd name="T35" fmla="*/ 7261945 h 609"/>
                <a:gd name="T36" fmla="*/ 983477223 w 1631"/>
                <a:gd name="T37" fmla="*/ 10893870 h 609"/>
                <a:gd name="T38" fmla="*/ 822138265 w 1631"/>
                <a:gd name="T39" fmla="*/ 43571670 h 609"/>
                <a:gd name="T40" fmla="*/ 741470096 w 1631"/>
                <a:gd name="T41" fmla="*/ 68989430 h 609"/>
                <a:gd name="T42" fmla="*/ 590429843 w 1631"/>
                <a:gd name="T43" fmla="*/ 127084990 h 609"/>
                <a:gd name="T44" fmla="*/ 442822054 w 1631"/>
                <a:gd name="T45" fmla="*/ 206968290 h 609"/>
                <a:gd name="T46" fmla="*/ 303796739 w 1631"/>
                <a:gd name="T47" fmla="*/ 308635520 h 609"/>
                <a:gd name="T48" fmla="*/ 175068819 w 1631"/>
                <a:gd name="T49" fmla="*/ 417566600 h 609"/>
                <a:gd name="T50" fmla="*/ 54923371 w 1631"/>
                <a:gd name="T51" fmla="*/ 544651590 h 609"/>
                <a:gd name="T52" fmla="*/ 53207139 w 1631"/>
                <a:gd name="T53" fmla="*/ 559175480 h 609"/>
                <a:gd name="T54" fmla="*/ 163055191 w 1631"/>
                <a:gd name="T55" fmla="*/ 468400215 h 609"/>
                <a:gd name="T56" fmla="*/ 279768173 w 1631"/>
                <a:gd name="T57" fmla="*/ 384886895 h 609"/>
                <a:gd name="T58" fmla="*/ 338124010 w 1631"/>
                <a:gd name="T59" fmla="*/ 348577170 h 609"/>
                <a:gd name="T60" fmla="*/ 463418155 w 1631"/>
                <a:gd name="T61" fmla="*/ 290481610 h 609"/>
                <a:gd name="T62" fmla="*/ 592146075 w 1631"/>
                <a:gd name="T63" fmla="*/ 239646090 h 609"/>
                <a:gd name="T64" fmla="*/ 724306460 w 1631"/>
                <a:gd name="T65" fmla="*/ 203336365 h 609"/>
                <a:gd name="T66" fmla="*/ 863331776 w 1631"/>
                <a:gd name="T67" fmla="*/ 181550530 h 609"/>
                <a:gd name="T68" fmla="*/ 1002357091 w 1631"/>
                <a:gd name="T69" fmla="*/ 170658565 h 609"/>
                <a:gd name="T70" fmla="*/ 1134517477 w 1631"/>
                <a:gd name="T71" fmla="*/ 181550530 h 609"/>
                <a:gd name="T72" fmla="*/ 1261527854 w 1631"/>
                <a:gd name="T73" fmla="*/ 196074420 h 609"/>
                <a:gd name="T74" fmla="*/ 1386823309 w 1631"/>
                <a:gd name="T75" fmla="*/ 228754125 h 609"/>
                <a:gd name="T76" fmla="*/ 1508684989 w 1631"/>
                <a:gd name="T77" fmla="*/ 268695775 h 609"/>
                <a:gd name="T78" fmla="*/ 1625397972 w 1631"/>
                <a:gd name="T79" fmla="*/ 326791335 h 609"/>
                <a:gd name="T80" fmla="*/ 1736960947 w 1631"/>
                <a:gd name="T81" fmla="*/ 392148840 h 609"/>
                <a:gd name="T82" fmla="*/ 1843376534 w 1631"/>
                <a:gd name="T83" fmla="*/ 464770195 h 609"/>
                <a:gd name="T84" fmla="*/ 1946358346 w 1631"/>
                <a:gd name="T85" fmla="*/ 555545460 h 609"/>
                <a:gd name="T86" fmla="*/ 2040757686 w 1631"/>
                <a:gd name="T87" fmla="*/ 642688800 h 609"/>
                <a:gd name="T88" fmla="*/ 2130009638 w 1631"/>
                <a:gd name="T89" fmla="*/ 747989861 h 609"/>
                <a:gd name="T90" fmla="*/ 2147483646 w 1631"/>
                <a:gd name="T91" fmla="*/ 860550961 h 609"/>
                <a:gd name="T92" fmla="*/ 2147483646 w 1631"/>
                <a:gd name="T93" fmla="*/ 976742080 h 609"/>
                <a:gd name="T94" fmla="*/ 2147483646 w 1631"/>
                <a:gd name="T95" fmla="*/ 1100197050 h 609"/>
                <a:gd name="T96" fmla="*/ 2147483646 w 1631"/>
                <a:gd name="T97" fmla="*/ 1234545891 h 609"/>
                <a:gd name="T98" fmla="*/ 2147483646 w 1631"/>
                <a:gd name="T99" fmla="*/ 1376154771 h 609"/>
                <a:gd name="T100" fmla="*/ 2147483646 w 1631"/>
                <a:gd name="T101" fmla="*/ 1517763651 h 609"/>
                <a:gd name="T102" fmla="*/ 2147483646 w 1631"/>
                <a:gd name="T103" fmla="*/ 1550443356 h 609"/>
                <a:gd name="T104" fmla="*/ 2147483646 w 1631"/>
                <a:gd name="T105" fmla="*/ 122728204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Arc 18"/>
            <p:cNvSpPr>
              <a:spLocks/>
            </p:cNvSpPr>
            <p:nvPr/>
          </p:nvSpPr>
          <p:spPr bwMode="auto">
            <a:xfrm rot="20703972">
              <a:off x="6617620" y="4392613"/>
              <a:ext cx="3040062" cy="1573212"/>
            </a:xfrm>
            <a:custGeom>
              <a:avLst/>
              <a:gdLst>
                <a:gd name="T0" fmla="*/ 0 w 26071"/>
                <a:gd name="T1" fmla="*/ 2147483646 h 21600"/>
                <a:gd name="T2" fmla="*/ 2147483646 w 26071"/>
                <a:gd name="T3" fmla="*/ 648323069 h 21600"/>
                <a:gd name="T4" fmla="*/ 2147483646 w 26071"/>
                <a:gd name="T5" fmla="*/ 2147483646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AutoShape 19"/>
            <p:cNvSpPr>
              <a:spLocks noChangeArrowheads="1"/>
            </p:cNvSpPr>
            <p:nvPr/>
          </p:nvSpPr>
          <p:spPr bwMode="auto">
            <a:xfrm>
              <a:off x="9211595" y="51292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4" name="AutoShape 20"/>
            <p:cNvSpPr>
              <a:spLocks noChangeArrowheads="1"/>
            </p:cNvSpPr>
            <p:nvPr/>
          </p:nvSpPr>
          <p:spPr bwMode="auto">
            <a:xfrm>
              <a:off x="4004595" y="2940050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5" name="AutoShape 21"/>
            <p:cNvSpPr>
              <a:spLocks noChangeArrowheads="1"/>
            </p:cNvSpPr>
            <p:nvPr/>
          </p:nvSpPr>
          <p:spPr bwMode="auto">
            <a:xfrm>
              <a:off x="6982745" y="3865563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6" name="AutoShape 22"/>
            <p:cNvSpPr>
              <a:spLocks noChangeArrowheads="1"/>
            </p:cNvSpPr>
            <p:nvPr/>
          </p:nvSpPr>
          <p:spPr bwMode="auto">
            <a:xfrm>
              <a:off x="7870157" y="4278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  <p:sp>
          <p:nvSpPr>
            <p:cNvPr id="27" name="Text Box 23"/>
            <p:cNvSpPr txBox="1">
              <a:spLocks noChangeArrowheads="1"/>
            </p:cNvSpPr>
            <p:nvPr/>
          </p:nvSpPr>
          <p:spPr bwMode="auto">
            <a:xfrm>
              <a:off x="7336757" y="3865563"/>
              <a:ext cx="1284288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192.168.1.35</a:t>
              </a:r>
            </a:p>
          </p:txBody>
        </p:sp>
        <p:sp>
          <p:nvSpPr>
            <p:cNvPr id="28" name="Text Box 24"/>
            <p:cNvSpPr txBox="1">
              <a:spLocks noChangeArrowheads="1"/>
            </p:cNvSpPr>
            <p:nvPr/>
          </p:nvSpPr>
          <p:spPr bwMode="auto">
            <a:xfrm>
              <a:off x="4391945" y="2952750"/>
              <a:ext cx="163512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9" name="Text Box 25"/>
            <p:cNvSpPr txBox="1">
              <a:spLocks noChangeArrowheads="1"/>
            </p:cNvSpPr>
            <p:nvPr/>
          </p:nvSpPr>
          <p:spPr bwMode="auto">
            <a:xfrm>
              <a:off x="4431632" y="1831975"/>
              <a:ext cx="1585913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>
                  <a:latin typeface="Arial Narrow" panose="020B0606020202030204" pitchFamily="34" charset="0"/>
                </a:rPr>
                <a:t>Client Resolver Cache/Hosts File</a:t>
              </a:r>
            </a:p>
          </p:txBody>
        </p:sp>
        <p:sp>
          <p:nvSpPr>
            <p:cNvPr id="30" name="Text Box 26"/>
            <p:cNvSpPr txBox="1">
              <a:spLocks noChangeArrowheads="1"/>
            </p:cNvSpPr>
            <p:nvPr/>
          </p:nvSpPr>
          <p:spPr bwMode="auto">
            <a:xfrm>
              <a:off x="6095332" y="1919288"/>
              <a:ext cx="53657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>
                  <a:latin typeface="Arial Narrow" panose="020B0606020202030204" pitchFamily="34" charset="0"/>
                </a:rPr>
                <a:t>DNS</a:t>
              </a:r>
            </a:p>
          </p:txBody>
        </p:sp>
        <p:sp>
          <p:nvSpPr>
            <p:cNvPr id="31" name="Text Box 27"/>
            <p:cNvSpPr txBox="1">
              <a:spLocks noChangeArrowheads="1"/>
            </p:cNvSpPr>
            <p:nvPr/>
          </p:nvSpPr>
          <p:spPr bwMode="auto">
            <a:xfrm>
              <a:off x="6973220" y="1835150"/>
              <a:ext cx="1154112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NetBIOS </a:t>
              </a:r>
            </a:p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Name Cache</a:t>
              </a:r>
            </a:p>
          </p:txBody>
        </p:sp>
        <p:sp>
          <p:nvSpPr>
            <p:cNvPr id="32" name="Text Box 28"/>
            <p:cNvSpPr txBox="1">
              <a:spLocks noChangeArrowheads="1"/>
            </p:cNvSpPr>
            <p:nvPr/>
          </p:nvSpPr>
          <p:spPr bwMode="auto">
            <a:xfrm>
              <a:off x="8220995" y="1931988"/>
              <a:ext cx="61912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WINS</a:t>
              </a:r>
            </a:p>
          </p:txBody>
        </p:sp>
        <p:sp>
          <p:nvSpPr>
            <p:cNvPr id="33" name="Text Box 29"/>
            <p:cNvSpPr txBox="1">
              <a:spLocks noChangeArrowheads="1"/>
            </p:cNvSpPr>
            <p:nvPr/>
          </p:nvSpPr>
          <p:spPr bwMode="auto">
            <a:xfrm>
              <a:off x="9022682" y="1947863"/>
              <a:ext cx="93345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Broadcast</a:t>
              </a:r>
            </a:p>
          </p:txBody>
        </p:sp>
        <p:sp>
          <p:nvSpPr>
            <p:cNvPr id="34" name="Text Box 30"/>
            <p:cNvSpPr txBox="1">
              <a:spLocks noChangeArrowheads="1"/>
            </p:cNvSpPr>
            <p:nvPr/>
          </p:nvSpPr>
          <p:spPr bwMode="auto">
            <a:xfrm>
              <a:off x="9910095" y="1920875"/>
              <a:ext cx="104140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Lmhost File</a:t>
              </a:r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 rot="8300189" flipH="1" flipV="1">
              <a:off x="6830345" y="485775"/>
              <a:ext cx="2541587" cy="1617663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2109660990 h 609"/>
                <a:gd name="T6" fmla="*/ 2147483646 w 1631"/>
                <a:gd name="T7" fmla="*/ 1855656024 h 609"/>
                <a:gd name="T8" fmla="*/ 2147483646 w 1631"/>
                <a:gd name="T9" fmla="*/ 1608703431 h 609"/>
                <a:gd name="T10" fmla="*/ 2147483646 w 1631"/>
                <a:gd name="T11" fmla="*/ 1375866210 h 609"/>
                <a:gd name="T12" fmla="*/ 2147483646 w 1631"/>
                <a:gd name="T13" fmla="*/ 1150084018 h 609"/>
                <a:gd name="T14" fmla="*/ 2147483646 w 1631"/>
                <a:gd name="T15" fmla="*/ 945466914 h 609"/>
                <a:gd name="T16" fmla="*/ 2147483646 w 1631"/>
                <a:gd name="T17" fmla="*/ 762017555 h 609"/>
                <a:gd name="T18" fmla="*/ 2147483646 w 1631"/>
                <a:gd name="T19" fmla="*/ 599735940 h 609"/>
                <a:gd name="T20" fmla="*/ 2147483646 w 1631"/>
                <a:gd name="T21" fmla="*/ 444509355 h 609"/>
                <a:gd name="T22" fmla="*/ 2147483646 w 1631"/>
                <a:gd name="T23" fmla="*/ 310450514 h 609"/>
                <a:gd name="T24" fmla="*/ 2147483646 w 1631"/>
                <a:gd name="T25" fmla="*/ 204617104 h 609"/>
                <a:gd name="T26" fmla="*/ 2147483646 w 1631"/>
                <a:gd name="T27" fmla="*/ 127003811 h 609"/>
                <a:gd name="T28" fmla="*/ 2000917738 w 1631"/>
                <a:gd name="T29" fmla="*/ 56445548 h 609"/>
                <a:gd name="T30" fmla="*/ 1862504873 w 1631"/>
                <a:gd name="T31" fmla="*/ 21167745 h 609"/>
                <a:gd name="T32" fmla="*/ 1721664177 w 1631"/>
                <a:gd name="T33" fmla="*/ 14112715 h 609"/>
                <a:gd name="T34" fmla="*/ 1510402355 w 1631"/>
                <a:gd name="T35" fmla="*/ 14112715 h 609"/>
                <a:gd name="T36" fmla="*/ 1391415256 w 1631"/>
                <a:gd name="T37" fmla="*/ 21167745 h 609"/>
                <a:gd name="T38" fmla="*/ 1163155499 w 1631"/>
                <a:gd name="T39" fmla="*/ 84668322 h 609"/>
                <a:gd name="T40" fmla="*/ 1049025620 w 1631"/>
                <a:gd name="T41" fmla="*/ 134058841 h 609"/>
                <a:gd name="T42" fmla="*/ 835334408 w 1631"/>
                <a:gd name="T43" fmla="*/ 246949937 h 609"/>
                <a:gd name="T44" fmla="*/ 626500416 w 1631"/>
                <a:gd name="T45" fmla="*/ 402176522 h 609"/>
                <a:gd name="T46" fmla="*/ 429808697 w 1631"/>
                <a:gd name="T47" fmla="*/ 599735940 h 609"/>
                <a:gd name="T48" fmla="*/ 247687081 w 1631"/>
                <a:gd name="T49" fmla="*/ 811408073 h 609"/>
                <a:gd name="T50" fmla="*/ 77706179 w 1631"/>
                <a:gd name="T51" fmla="*/ 1058358010 h 609"/>
                <a:gd name="T52" fmla="*/ 75276789 w 1631"/>
                <a:gd name="T53" fmla="*/ 1086580784 h 609"/>
                <a:gd name="T54" fmla="*/ 230687588 w 1631"/>
                <a:gd name="T55" fmla="*/ 910189110 h 609"/>
                <a:gd name="T56" fmla="*/ 395812828 w 1631"/>
                <a:gd name="T57" fmla="*/ 747907496 h 609"/>
                <a:gd name="T58" fmla="*/ 478374669 w 1631"/>
                <a:gd name="T59" fmla="*/ 677349233 h 609"/>
                <a:gd name="T60" fmla="*/ 655640623 w 1631"/>
                <a:gd name="T61" fmla="*/ 564458137 h 609"/>
                <a:gd name="T62" fmla="*/ 837762239 w 1631"/>
                <a:gd name="T63" fmla="*/ 465677099 h 609"/>
                <a:gd name="T64" fmla="*/ 1024742634 w 1631"/>
                <a:gd name="T65" fmla="*/ 395121492 h 609"/>
                <a:gd name="T66" fmla="*/ 1221434353 w 1631"/>
                <a:gd name="T67" fmla="*/ 352786003 h 609"/>
                <a:gd name="T68" fmla="*/ 1418126073 w 1631"/>
                <a:gd name="T69" fmla="*/ 331618259 h 609"/>
                <a:gd name="T70" fmla="*/ 1605104909 w 1631"/>
                <a:gd name="T71" fmla="*/ 352786003 h 609"/>
                <a:gd name="T72" fmla="*/ 1784798694 w 1631"/>
                <a:gd name="T73" fmla="*/ 381008777 h 609"/>
                <a:gd name="T74" fmla="*/ 1962064648 w 1631"/>
                <a:gd name="T75" fmla="*/ 444509355 h 609"/>
                <a:gd name="T76" fmla="*/ 2134474940 w 1631"/>
                <a:gd name="T77" fmla="*/ 522122647 h 609"/>
                <a:gd name="T78" fmla="*/ 2147483646 w 1631"/>
                <a:gd name="T79" fmla="*/ 635013743 h 609"/>
                <a:gd name="T80" fmla="*/ 2147483646 w 1631"/>
                <a:gd name="T81" fmla="*/ 762017555 h 609"/>
                <a:gd name="T82" fmla="*/ 2147483646 w 1631"/>
                <a:gd name="T83" fmla="*/ 903131425 h 609"/>
                <a:gd name="T84" fmla="*/ 2147483646 w 1631"/>
                <a:gd name="T85" fmla="*/ 1079525755 h 609"/>
                <a:gd name="T86" fmla="*/ 2147483646 w 1631"/>
                <a:gd name="T87" fmla="*/ 1248862399 h 609"/>
                <a:gd name="T88" fmla="*/ 2147483646 w 1631"/>
                <a:gd name="T89" fmla="*/ 1453479502 h 609"/>
                <a:gd name="T90" fmla="*/ 2147483646 w 1631"/>
                <a:gd name="T91" fmla="*/ 1672206665 h 609"/>
                <a:gd name="T92" fmla="*/ 2147483646 w 1631"/>
                <a:gd name="T93" fmla="*/ 1897988857 h 609"/>
                <a:gd name="T94" fmla="*/ 2147483646 w 1631"/>
                <a:gd name="T95" fmla="*/ 2137883764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36" name="Picture 33" descr="Computer_DesktopComputerSansKeyboard01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70382" y="274638"/>
              <a:ext cx="1141413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AutoShape 34"/>
            <p:cNvSpPr>
              <a:spLocks noChangeArrowheads="1"/>
            </p:cNvSpPr>
            <p:nvPr/>
          </p:nvSpPr>
          <p:spPr bwMode="auto">
            <a:xfrm>
              <a:off x="10224420" y="11668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 rot="10141589" flipV="1">
              <a:off x="5001545" y="452438"/>
              <a:ext cx="4773612" cy="1044575"/>
            </a:xfrm>
            <a:custGeom>
              <a:avLst/>
              <a:gdLst>
                <a:gd name="T0" fmla="*/ 2147483646 w 1631"/>
                <a:gd name="T1" fmla="*/ 1053240341 h 609"/>
                <a:gd name="T2" fmla="*/ 2147483646 w 1631"/>
                <a:gd name="T3" fmla="*/ 994401095 h 609"/>
                <a:gd name="T4" fmla="*/ 2147483646 w 1631"/>
                <a:gd name="T5" fmla="*/ 879662507 h 609"/>
                <a:gd name="T6" fmla="*/ 2147483646 w 1631"/>
                <a:gd name="T7" fmla="*/ 773748777 h 609"/>
                <a:gd name="T8" fmla="*/ 2147483646 w 1631"/>
                <a:gd name="T9" fmla="*/ 670778382 h 609"/>
                <a:gd name="T10" fmla="*/ 2147483646 w 1631"/>
                <a:gd name="T11" fmla="*/ 573692940 h 609"/>
                <a:gd name="T12" fmla="*/ 2147483646 w 1631"/>
                <a:gd name="T13" fmla="*/ 479547402 h 609"/>
                <a:gd name="T14" fmla="*/ 2147483646 w 1631"/>
                <a:gd name="T15" fmla="*/ 394230152 h 609"/>
                <a:gd name="T16" fmla="*/ 2147483646 w 1631"/>
                <a:gd name="T17" fmla="*/ 317737760 h 609"/>
                <a:gd name="T18" fmla="*/ 2147483646 w 1631"/>
                <a:gd name="T19" fmla="*/ 250071941 h 609"/>
                <a:gd name="T20" fmla="*/ 2147483646 w 1631"/>
                <a:gd name="T21" fmla="*/ 185346026 h 609"/>
                <a:gd name="T22" fmla="*/ 2147483646 w 1631"/>
                <a:gd name="T23" fmla="*/ 129448399 h 609"/>
                <a:gd name="T24" fmla="*/ 2147483646 w 1631"/>
                <a:gd name="T25" fmla="*/ 85318965 h 609"/>
                <a:gd name="T26" fmla="*/ 2147483646 w 1631"/>
                <a:gd name="T27" fmla="*/ 52956007 h 609"/>
                <a:gd name="T28" fmla="*/ 2147483646 w 1631"/>
                <a:gd name="T29" fmla="*/ 23536384 h 609"/>
                <a:gd name="T30" fmla="*/ 2147483646 w 1631"/>
                <a:gd name="T31" fmla="*/ 8826573 h 609"/>
                <a:gd name="T32" fmla="*/ 2147483646 w 1631"/>
                <a:gd name="T33" fmla="*/ 5883239 h 609"/>
                <a:gd name="T34" fmla="*/ 2147483646 w 1631"/>
                <a:gd name="T35" fmla="*/ 5883239 h 609"/>
                <a:gd name="T36" fmla="*/ 2147483646 w 1631"/>
                <a:gd name="T37" fmla="*/ 8826573 h 609"/>
                <a:gd name="T38" fmla="*/ 2147483646 w 1631"/>
                <a:gd name="T39" fmla="*/ 35304577 h 609"/>
                <a:gd name="T40" fmla="*/ 2147483646 w 1631"/>
                <a:gd name="T41" fmla="*/ 55897627 h 609"/>
                <a:gd name="T42" fmla="*/ 2147483646 w 1631"/>
                <a:gd name="T43" fmla="*/ 102970396 h 609"/>
                <a:gd name="T44" fmla="*/ 2147483646 w 1631"/>
                <a:gd name="T45" fmla="*/ 167694595 h 609"/>
                <a:gd name="T46" fmla="*/ 1516211560 w 1631"/>
                <a:gd name="T47" fmla="*/ 250071941 h 609"/>
                <a:gd name="T48" fmla="*/ 873749531 w 1631"/>
                <a:gd name="T49" fmla="*/ 338330810 h 609"/>
                <a:gd name="T50" fmla="*/ 274118303 w 1631"/>
                <a:gd name="T51" fmla="*/ 441301206 h 609"/>
                <a:gd name="T52" fmla="*/ 265551558 w 1631"/>
                <a:gd name="T53" fmla="*/ 453069398 h 609"/>
                <a:gd name="T54" fmla="*/ 813785237 w 1631"/>
                <a:gd name="T55" fmla="*/ 379520341 h 609"/>
                <a:gd name="T56" fmla="*/ 1396285900 w 1631"/>
                <a:gd name="T57" fmla="*/ 311852806 h 609"/>
                <a:gd name="T58" fmla="*/ 1687534768 w 1631"/>
                <a:gd name="T59" fmla="*/ 282433183 h 609"/>
                <a:gd name="T60" fmla="*/ 2147483646 w 1631"/>
                <a:gd name="T61" fmla="*/ 235360414 h 609"/>
                <a:gd name="T62" fmla="*/ 2147483646 w 1631"/>
                <a:gd name="T63" fmla="*/ 194172599 h 609"/>
                <a:gd name="T64" fmla="*/ 2147483646 w 1631"/>
                <a:gd name="T65" fmla="*/ 164752976 h 609"/>
                <a:gd name="T66" fmla="*/ 2147483646 w 1631"/>
                <a:gd name="T67" fmla="*/ 147099830 h 609"/>
                <a:gd name="T68" fmla="*/ 2147483646 w 1631"/>
                <a:gd name="T69" fmla="*/ 138274972 h 609"/>
                <a:gd name="T70" fmla="*/ 2147483646 w 1631"/>
                <a:gd name="T71" fmla="*/ 147099830 h 609"/>
                <a:gd name="T72" fmla="*/ 2147483646 w 1631"/>
                <a:gd name="T73" fmla="*/ 158868022 h 609"/>
                <a:gd name="T74" fmla="*/ 2147483646 w 1631"/>
                <a:gd name="T75" fmla="*/ 185346026 h 609"/>
                <a:gd name="T76" fmla="*/ 2147483646 w 1631"/>
                <a:gd name="T77" fmla="*/ 217708984 h 609"/>
                <a:gd name="T78" fmla="*/ 2147483646 w 1631"/>
                <a:gd name="T79" fmla="*/ 264781753 h 609"/>
                <a:gd name="T80" fmla="*/ 2147483646 w 1631"/>
                <a:gd name="T81" fmla="*/ 317737760 h 609"/>
                <a:gd name="T82" fmla="*/ 2147483646 w 1631"/>
                <a:gd name="T83" fmla="*/ 376577006 h 609"/>
                <a:gd name="T84" fmla="*/ 2147483646 w 1631"/>
                <a:gd name="T85" fmla="*/ 450127779 h 609"/>
                <a:gd name="T86" fmla="*/ 2147483646 w 1631"/>
                <a:gd name="T87" fmla="*/ 520736932 h 609"/>
                <a:gd name="T88" fmla="*/ 2147483646 w 1631"/>
                <a:gd name="T89" fmla="*/ 606054182 h 609"/>
                <a:gd name="T90" fmla="*/ 2147483646 w 1631"/>
                <a:gd name="T91" fmla="*/ 697256385 h 609"/>
                <a:gd name="T92" fmla="*/ 2147483646 w 1631"/>
                <a:gd name="T93" fmla="*/ 791401923 h 609"/>
                <a:gd name="T94" fmla="*/ 2147483646 w 1631"/>
                <a:gd name="T95" fmla="*/ 891430700 h 609"/>
                <a:gd name="T96" fmla="*/ 2147483646 w 1631"/>
                <a:gd name="T97" fmla="*/ 1000284334 h 609"/>
                <a:gd name="T98" fmla="*/ 2147483646 w 1631"/>
                <a:gd name="T99" fmla="*/ 1115022922 h 609"/>
                <a:gd name="T100" fmla="*/ 2147483646 w 1631"/>
                <a:gd name="T101" fmla="*/ 1229761510 h 609"/>
                <a:gd name="T102" fmla="*/ 2147483646 w 1631"/>
                <a:gd name="T103" fmla="*/ 1256239514 h 609"/>
                <a:gd name="T104" fmla="*/ 2147483646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7"/>
            <p:cNvSpPr>
              <a:spLocks noChangeArrowheads="1"/>
            </p:cNvSpPr>
            <p:nvPr/>
          </p:nvSpPr>
          <p:spPr bwMode="auto">
            <a:xfrm>
              <a:off x="3845845" y="1662113"/>
              <a:ext cx="7216775" cy="9556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40" name="Text Box 38"/>
            <p:cNvSpPr txBox="1">
              <a:spLocks noChangeArrowheads="1"/>
            </p:cNvSpPr>
            <p:nvPr/>
          </p:nvSpPr>
          <p:spPr bwMode="auto">
            <a:xfrm>
              <a:off x="10013282" y="2609850"/>
              <a:ext cx="8191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Client</a:t>
              </a:r>
            </a:p>
          </p:txBody>
        </p:sp>
        <p:sp>
          <p:nvSpPr>
            <p:cNvPr id="41" name="Text Box 39"/>
            <p:cNvSpPr txBox="1">
              <a:spLocks noChangeArrowheads="1"/>
            </p:cNvSpPr>
            <p:nvPr/>
          </p:nvSpPr>
          <p:spPr bwMode="auto">
            <a:xfrm>
              <a:off x="6146132" y="842963"/>
              <a:ext cx="2781300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entry in cache send DNS Request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3704557" y="441325"/>
              <a:ext cx="2192338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DNS Response update cache</a:t>
              </a:r>
            </a:p>
          </p:txBody>
        </p:sp>
        <p:sp>
          <p:nvSpPr>
            <p:cNvPr id="43" name="AutoShape 43"/>
            <p:cNvSpPr>
              <a:spLocks noChangeArrowheads="1"/>
            </p:cNvSpPr>
            <p:nvPr/>
          </p:nvSpPr>
          <p:spPr bwMode="auto">
            <a:xfrm>
              <a:off x="7790782" y="46990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2a</a:t>
              </a:r>
            </a:p>
          </p:txBody>
        </p:sp>
        <p:sp>
          <p:nvSpPr>
            <p:cNvPr id="44" name="AutoShape 44"/>
            <p:cNvSpPr>
              <a:spLocks noChangeArrowheads="1"/>
            </p:cNvSpPr>
            <p:nvPr/>
          </p:nvSpPr>
          <p:spPr bwMode="auto">
            <a:xfrm>
              <a:off x="6762082" y="41275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2b</a:t>
              </a:r>
            </a:p>
          </p:txBody>
        </p:sp>
        <p:sp>
          <p:nvSpPr>
            <p:cNvPr id="45" name="Freeform 45"/>
            <p:cNvSpPr>
              <a:spLocks/>
            </p:cNvSpPr>
            <p:nvPr/>
          </p:nvSpPr>
          <p:spPr bwMode="auto">
            <a:xfrm rot="1720730" flipV="1">
              <a:off x="5707982" y="1943100"/>
              <a:ext cx="1339850" cy="1044575"/>
            </a:xfrm>
            <a:custGeom>
              <a:avLst/>
              <a:gdLst>
                <a:gd name="T0" fmla="*/ 1041961338 w 1631"/>
                <a:gd name="T1" fmla="*/ 1053240341 h 609"/>
                <a:gd name="T2" fmla="*/ 1033188648 w 1631"/>
                <a:gd name="T3" fmla="*/ 994401095 h 609"/>
                <a:gd name="T4" fmla="*/ 1012268587 w 1631"/>
                <a:gd name="T5" fmla="*/ 879662507 h 609"/>
                <a:gd name="T6" fmla="*/ 989323553 w 1631"/>
                <a:gd name="T7" fmla="*/ 773748777 h 609"/>
                <a:gd name="T8" fmla="*/ 961654952 w 1631"/>
                <a:gd name="T9" fmla="*/ 670778382 h 609"/>
                <a:gd name="T10" fmla="*/ 932636643 w 1631"/>
                <a:gd name="T11" fmla="*/ 573692940 h 609"/>
                <a:gd name="T12" fmla="*/ 898894768 w 1631"/>
                <a:gd name="T13" fmla="*/ 479547402 h 609"/>
                <a:gd name="T14" fmla="*/ 863802363 w 1631"/>
                <a:gd name="T15" fmla="*/ 394230152 h 609"/>
                <a:gd name="T16" fmla="*/ 826685807 w 1631"/>
                <a:gd name="T17" fmla="*/ 317737760 h 609"/>
                <a:gd name="T18" fmla="*/ 785520127 w 1631"/>
                <a:gd name="T19" fmla="*/ 250071941 h 609"/>
                <a:gd name="T20" fmla="*/ 743680005 w 1631"/>
                <a:gd name="T21" fmla="*/ 185346026 h 609"/>
                <a:gd name="T22" fmla="*/ 699814909 w 1631"/>
                <a:gd name="T23" fmla="*/ 129448399 h 609"/>
                <a:gd name="T24" fmla="*/ 652575955 w 1631"/>
                <a:gd name="T25" fmla="*/ 85318965 h 609"/>
                <a:gd name="T26" fmla="*/ 604661736 w 1631"/>
                <a:gd name="T27" fmla="*/ 52956007 h 609"/>
                <a:gd name="T28" fmla="*/ 556073074 w 1631"/>
                <a:gd name="T29" fmla="*/ 23536384 h 609"/>
                <a:gd name="T30" fmla="*/ 517606810 w 1631"/>
                <a:gd name="T31" fmla="*/ 8826573 h 609"/>
                <a:gd name="T32" fmla="*/ 478465282 w 1631"/>
                <a:gd name="T33" fmla="*/ 5883239 h 609"/>
                <a:gd name="T34" fmla="*/ 419754221 w 1631"/>
                <a:gd name="T35" fmla="*/ 5883239 h 609"/>
                <a:gd name="T36" fmla="*/ 386686789 w 1631"/>
                <a:gd name="T37" fmla="*/ 8826573 h 609"/>
                <a:gd name="T38" fmla="*/ 323251340 w 1631"/>
                <a:gd name="T39" fmla="*/ 35304577 h 609"/>
                <a:gd name="T40" fmla="*/ 291533616 w 1631"/>
                <a:gd name="T41" fmla="*/ 55897627 h 609"/>
                <a:gd name="T42" fmla="*/ 232147291 w 1631"/>
                <a:gd name="T43" fmla="*/ 102970396 h 609"/>
                <a:gd name="T44" fmla="*/ 174109852 w 1631"/>
                <a:gd name="T45" fmla="*/ 167694595 h 609"/>
                <a:gd name="T46" fmla="*/ 119447915 w 1631"/>
                <a:gd name="T47" fmla="*/ 250071941 h 609"/>
                <a:gd name="T48" fmla="*/ 68834280 w 1631"/>
                <a:gd name="T49" fmla="*/ 338330810 h 609"/>
                <a:gd name="T50" fmla="*/ 21595326 w 1631"/>
                <a:gd name="T51" fmla="*/ 441301206 h 609"/>
                <a:gd name="T52" fmla="*/ 20920061 w 1631"/>
                <a:gd name="T53" fmla="*/ 453069398 h 609"/>
                <a:gd name="T54" fmla="*/ 64110713 w 1631"/>
                <a:gd name="T55" fmla="*/ 379520341 h 609"/>
                <a:gd name="T56" fmla="*/ 109999960 w 1631"/>
                <a:gd name="T57" fmla="*/ 311852806 h 609"/>
                <a:gd name="T58" fmla="*/ 132944994 w 1631"/>
                <a:gd name="T59" fmla="*/ 282433183 h 609"/>
                <a:gd name="T60" fmla="*/ 182208099 w 1631"/>
                <a:gd name="T61" fmla="*/ 235360414 h 609"/>
                <a:gd name="T62" fmla="*/ 232821734 w 1631"/>
                <a:gd name="T63" fmla="*/ 194172599 h 609"/>
                <a:gd name="T64" fmla="*/ 284785076 w 1631"/>
                <a:gd name="T65" fmla="*/ 164752976 h 609"/>
                <a:gd name="T66" fmla="*/ 339447013 w 1631"/>
                <a:gd name="T67" fmla="*/ 147099830 h 609"/>
                <a:gd name="T68" fmla="*/ 394109772 w 1631"/>
                <a:gd name="T69" fmla="*/ 138274972 h 609"/>
                <a:gd name="T70" fmla="*/ 446073114 w 1631"/>
                <a:gd name="T71" fmla="*/ 147099830 h 609"/>
                <a:gd name="T72" fmla="*/ 496011484 w 1631"/>
                <a:gd name="T73" fmla="*/ 158868022 h 609"/>
                <a:gd name="T74" fmla="*/ 545275411 w 1631"/>
                <a:gd name="T75" fmla="*/ 185346026 h 609"/>
                <a:gd name="T76" fmla="*/ 593189630 w 1631"/>
                <a:gd name="T77" fmla="*/ 217708984 h 609"/>
                <a:gd name="T78" fmla="*/ 639078876 w 1631"/>
                <a:gd name="T79" fmla="*/ 264781753 h 609"/>
                <a:gd name="T80" fmla="*/ 682943972 w 1631"/>
                <a:gd name="T81" fmla="*/ 317737760 h 609"/>
                <a:gd name="T82" fmla="*/ 724784094 w 1631"/>
                <a:gd name="T83" fmla="*/ 376577006 h 609"/>
                <a:gd name="T84" fmla="*/ 765275331 w 1631"/>
                <a:gd name="T85" fmla="*/ 450127779 h 609"/>
                <a:gd name="T86" fmla="*/ 802391887 w 1631"/>
                <a:gd name="T87" fmla="*/ 520736932 h 609"/>
                <a:gd name="T88" fmla="*/ 837483470 w 1631"/>
                <a:gd name="T89" fmla="*/ 606054182 h 609"/>
                <a:gd name="T90" fmla="*/ 870550902 w 1631"/>
                <a:gd name="T91" fmla="*/ 697256385 h 609"/>
                <a:gd name="T92" fmla="*/ 900244476 w 1631"/>
                <a:gd name="T93" fmla="*/ 791401923 h 609"/>
                <a:gd name="T94" fmla="*/ 927237812 w 1631"/>
                <a:gd name="T95" fmla="*/ 891430700 h 609"/>
                <a:gd name="T96" fmla="*/ 950857289 w 1631"/>
                <a:gd name="T97" fmla="*/ 1000284334 h 609"/>
                <a:gd name="T98" fmla="*/ 971777350 w 1631"/>
                <a:gd name="T99" fmla="*/ 1115022922 h 609"/>
                <a:gd name="T100" fmla="*/ 989323553 w 1631"/>
                <a:gd name="T101" fmla="*/ 1229761510 h 609"/>
                <a:gd name="T102" fmla="*/ 950857289 w 1631"/>
                <a:gd name="T103" fmla="*/ 1256239514 h 609"/>
                <a:gd name="T104" fmla="*/ 1079077894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>
              <a:spLocks noChangeArrowheads="1"/>
            </p:cNvSpPr>
            <p:nvPr/>
          </p:nvSpPr>
          <p:spPr bwMode="auto">
            <a:xfrm>
              <a:off x="6028657" y="2627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2c</a:t>
              </a:r>
            </a:p>
          </p:txBody>
        </p:sp>
        <p:sp>
          <p:nvSpPr>
            <p:cNvPr id="47" name="Text Box 47"/>
            <p:cNvSpPr txBox="1">
              <a:spLocks noChangeArrowheads="1"/>
            </p:cNvSpPr>
            <p:nvPr/>
          </p:nvSpPr>
          <p:spPr bwMode="auto">
            <a:xfrm>
              <a:off x="6833520" y="2771775"/>
              <a:ext cx="2624137" cy="915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DNS Response, get address from NetBIOS</a:t>
              </a:r>
            </a:p>
          </p:txBody>
        </p:sp>
        <p:sp>
          <p:nvSpPr>
            <p:cNvPr id="48" name="Line 49"/>
            <p:cNvSpPr>
              <a:spLocks noChangeShapeType="1"/>
            </p:cNvSpPr>
            <p:nvPr/>
          </p:nvSpPr>
          <p:spPr bwMode="auto">
            <a:xfrm flipH="1" flipV="1">
              <a:off x="6525545" y="2906713"/>
              <a:ext cx="436562" cy="6191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86365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393895" cy="4186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namespace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9" y="815783"/>
            <a:ext cx="11398102" cy="2613217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dirty="0"/>
              <a:t>Logical Tree called the </a:t>
            </a:r>
            <a:r>
              <a:rPr lang="en-GB" altLang="en-US" sz="1800" b="1" i="1" dirty="0"/>
              <a:t>domain namespace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i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i="1" dirty="0"/>
              <a:t>Domain is a tree or subtree</a:t>
            </a:r>
            <a:r>
              <a:rPr lang="en-GB" altLang="en-US" sz="1800" dirty="0"/>
              <a:t> within the overall domain namespace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Root domain - </a:t>
            </a:r>
            <a:r>
              <a:rPr lang="en-GB" altLang="en-US" sz="1800" i="1" dirty="0"/>
              <a:t>root node, unnamed(null) sometimes represented as a trailing period  	</a:t>
            </a:r>
            <a:r>
              <a:rPr lang="en-GB" altLang="en-US" sz="1800" dirty="0"/>
              <a:t>e.g. www.nos.com</a:t>
            </a:r>
            <a:endParaRPr lang="en-GB" altLang="en-US" sz="1800" b="1" dirty="0">
              <a:solidFill>
                <a:srgbClr val="FF3300"/>
              </a:solidFill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Top-level domain - </a:t>
            </a:r>
            <a:r>
              <a:rPr lang="en-GB" altLang="en-US" sz="1800" i="1" dirty="0"/>
              <a:t>indicates type of organization or geographical region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.com is company 	| .</a:t>
            </a:r>
            <a:r>
              <a:rPr lang="en-GB" altLang="en-US" sz="1800" dirty="0" err="1"/>
              <a:t>edu</a:t>
            </a:r>
            <a:r>
              <a:rPr lang="en-GB" altLang="en-US" sz="1800" dirty="0"/>
              <a:t> is educational 	|   .org is organisation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Second-level domain - </a:t>
            </a:r>
            <a:r>
              <a:rPr lang="en-GB" altLang="en-US" sz="1800" i="1" dirty="0"/>
              <a:t>Assigned and registered by </a:t>
            </a:r>
            <a:r>
              <a:rPr lang="en-GB" altLang="en-US" sz="1800" i="1" dirty="0" err="1"/>
              <a:t>InterNIC</a:t>
            </a:r>
            <a:r>
              <a:rPr lang="en-GB" altLang="en-US" sz="1800" dirty="0"/>
              <a:t> 				e.g. </a:t>
            </a:r>
            <a:r>
              <a:rPr lang="en-GB" altLang="en-US" sz="1800" dirty="0" err="1"/>
              <a:t>nos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uwtsd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etc</a:t>
            </a:r>
            <a:endParaRPr lang="en-GB" altLang="en-US" sz="1800" dirty="0"/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dirty="0"/>
              <a:t>Subdomain </a:t>
            </a:r>
            <a:r>
              <a:rPr lang="en-GB" altLang="en-US" sz="1800" b="1" i="1" dirty="0"/>
              <a:t>is an additional domain </a:t>
            </a:r>
            <a:r>
              <a:rPr lang="en-GB" altLang="en-US" sz="1800" dirty="0"/>
              <a:t>registered with </a:t>
            </a:r>
            <a:r>
              <a:rPr lang="en-GB" altLang="en-US" sz="1800" dirty="0" err="1"/>
              <a:t>InterNIC</a:t>
            </a:r>
            <a:endParaRPr lang="en-GB" altLang="en-US" sz="18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Large companies can request multiple domains to represent different departments	e.g. .batch1.nos.com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i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i="1" dirty="0"/>
              <a:t>Fully Qualified Domain Name (FQDN) </a:t>
            </a:r>
            <a:r>
              <a:rPr lang="en-GB" altLang="en-US" sz="1800" dirty="0"/>
              <a:t>is a name which states with absolute certainty the location in the domain name space </a:t>
            </a:r>
            <a:r>
              <a:rPr lang="en-GB" altLang="en-US" sz="1800" dirty="0">
                <a:sym typeface="Wingdings" panose="05000000000000000000" pitchFamily="2" charset="2"/>
              </a:rPr>
              <a:t> maps to an IP address</a:t>
            </a:r>
            <a:endParaRPr lang="en-GB" altLang="en-US" sz="1800" dirty="0"/>
          </a:p>
          <a:p>
            <a:pPr lvl="1">
              <a:buFont typeface="Courier New" panose="02070309020205020404" pitchFamily="49" charset="0"/>
              <a:buChar char="o"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980055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12" y="2498220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17" y="76661"/>
            <a:ext cx="6453971" cy="487291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9113" y="151052"/>
            <a:ext cx="62652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host name</a:t>
            </a:r>
            <a:r>
              <a:rPr lang="en-US" altLang="en-US" dirty="0">
                <a:latin typeface="+mj-lt"/>
              </a:rPr>
              <a:t> is the DNS name of a device on a network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fully qualified domain name (FQDN) </a:t>
            </a:r>
            <a:r>
              <a:rPr lang="en-US" altLang="en-US" dirty="0">
                <a:latin typeface="+mj-lt"/>
              </a:rPr>
              <a:t>is a domain name that uniquely identifies a machine in the domain namespace tree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GB" altLang="en-US" i="1" dirty="0">
                <a:latin typeface="+mj-lt"/>
              </a:rPr>
              <a:t>Machines can have the same names within different domains</a:t>
            </a:r>
          </a:p>
          <a:p>
            <a:pPr lvl="1"/>
            <a:r>
              <a:rPr lang="en-US" altLang="en-US" b="1" dirty="0">
                <a:latin typeface="+mj-lt"/>
              </a:rPr>
              <a:t>server1.lecture.nos</a:t>
            </a:r>
          </a:p>
          <a:p>
            <a:pPr lvl="1"/>
            <a:r>
              <a:rPr lang="en-US" altLang="en-US" b="1" dirty="0">
                <a:latin typeface="+mj-lt"/>
              </a:rPr>
              <a:t>server1.batch1.nos</a:t>
            </a:r>
            <a:endParaRPr lang="en-GB" altLang="en-US" b="1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</p:txBody>
      </p:sp>
      <p:grpSp>
        <p:nvGrpSpPr>
          <p:cNvPr id="69" name="Group 6"/>
          <p:cNvGrpSpPr>
            <a:grpSpLocks/>
          </p:cNvGrpSpPr>
          <p:nvPr/>
        </p:nvGrpSpPr>
        <p:grpSpPr bwMode="auto">
          <a:xfrm>
            <a:off x="139549" y="4139779"/>
            <a:ext cx="2352675" cy="1549400"/>
            <a:chOff x="839" y="1663"/>
            <a:chExt cx="1482" cy="976"/>
          </a:xfrm>
        </p:grpSpPr>
        <p:sp>
          <p:nvSpPr>
            <p:cNvPr id="70" name="AutoShape 7"/>
            <p:cNvSpPr>
              <a:spLocks/>
            </p:cNvSpPr>
            <p:nvPr/>
          </p:nvSpPr>
          <p:spPr bwMode="auto">
            <a:xfrm rot="5400000">
              <a:off x="1536" y="1302"/>
              <a:ext cx="213" cy="1356"/>
            </a:xfrm>
            <a:prstGeom prst="leftBrace">
              <a:avLst>
                <a:gd name="adj1" fmla="val 53052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1" name="Text Box 8"/>
            <p:cNvSpPr txBox="1">
              <a:spLocks noChangeArrowheads="1"/>
            </p:cNvSpPr>
            <p:nvPr/>
          </p:nvSpPr>
          <p:spPr bwMode="auto">
            <a:xfrm>
              <a:off x="1405" y="1663"/>
              <a:ext cx="45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FQDN</a:t>
              </a:r>
            </a:p>
          </p:txBody>
        </p:sp>
        <p:sp>
          <p:nvSpPr>
            <p:cNvPr id="72" name="Text Box 9"/>
            <p:cNvSpPr txBox="1">
              <a:spLocks noChangeArrowheads="1"/>
            </p:cNvSpPr>
            <p:nvPr/>
          </p:nvSpPr>
          <p:spPr bwMode="auto">
            <a:xfrm>
              <a:off x="1052" y="2030"/>
              <a:ext cx="1246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latin typeface="Arial Narrow" panose="020B0606020202030204" pitchFamily="34" charset="0"/>
                </a:rPr>
                <a:t>server1.lecture.nos</a:t>
              </a:r>
            </a:p>
          </p:txBody>
        </p:sp>
        <p:sp>
          <p:nvSpPr>
            <p:cNvPr id="76" name="AutoShape 13"/>
            <p:cNvSpPr>
              <a:spLocks/>
            </p:cNvSpPr>
            <p:nvPr/>
          </p:nvSpPr>
          <p:spPr bwMode="auto">
            <a:xfrm rot="16200000">
              <a:off x="1165" y="2213"/>
              <a:ext cx="235" cy="232"/>
            </a:xfrm>
            <a:prstGeom prst="leftBrace">
              <a:avLst>
                <a:gd name="adj1" fmla="val 16823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8" name="AutoShape 15"/>
            <p:cNvSpPr>
              <a:spLocks/>
            </p:cNvSpPr>
            <p:nvPr/>
          </p:nvSpPr>
          <p:spPr bwMode="auto">
            <a:xfrm rot="16200000">
              <a:off x="1810" y="1977"/>
              <a:ext cx="263" cy="687"/>
            </a:xfrm>
            <a:prstGeom prst="leftBrace">
              <a:avLst>
                <a:gd name="adj1" fmla="val 33959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82" name="Text Box 19"/>
            <p:cNvSpPr txBox="1">
              <a:spLocks noChangeArrowheads="1"/>
            </p:cNvSpPr>
            <p:nvPr/>
          </p:nvSpPr>
          <p:spPr bwMode="auto">
            <a:xfrm>
              <a:off x="1575" y="2404"/>
              <a:ext cx="72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solidFill>
                    <a:srgbClr val="CC0000"/>
                  </a:solidFill>
                  <a:latin typeface="Arial Narrow" panose="020B0606020202030204" pitchFamily="34" charset="0"/>
                </a:rPr>
                <a:t>DNS Suffix</a:t>
              </a:r>
            </a:p>
          </p:txBody>
        </p:sp>
        <p:sp>
          <p:nvSpPr>
            <p:cNvPr id="83" name="Text Box 20"/>
            <p:cNvSpPr txBox="1">
              <a:spLocks noChangeArrowheads="1"/>
            </p:cNvSpPr>
            <p:nvPr/>
          </p:nvSpPr>
          <p:spPr bwMode="auto">
            <a:xfrm>
              <a:off x="839" y="2408"/>
              <a:ext cx="73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Host Name</a:t>
              </a:r>
            </a:p>
          </p:txBody>
        </p:sp>
      </p:grpSp>
      <p:grpSp>
        <p:nvGrpSpPr>
          <p:cNvPr id="84" name="Group 21"/>
          <p:cNvGrpSpPr>
            <a:grpSpLocks/>
          </p:cNvGrpSpPr>
          <p:nvPr/>
        </p:nvGrpSpPr>
        <p:grpSpPr bwMode="auto">
          <a:xfrm>
            <a:off x="2881000" y="1847741"/>
            <a:ext cx="3733800" cy="3624263"/>
            <a:chOff x="2784" y="1496"/>
            <a:chExt cx="2352" cy="2283"/>
          </a:xfrm>
        </p:grpSpPr>
        <p:sp>
          <p:nvSpPr>
            <p:cNvPr id="86" name="AutoShape 23"/>
            <p:cNvSpPr>
              <a:spLocks noChangeArrowheads="1"/>
            </p:cNvSpPr>
            <p:nvPr/>
          </p:nvSpPr>
          <p:spPr bwMode="auto">
            <a:xfrm>
              <a:off x="3784" y="3545"/>
              <a:ext cx="1352" cy="234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192.168.0.67</a:t>
              </a:r>
            </a:p>
          </p:txBody>
        </p:sp>
        <p:sp>
          <p:nvSpPr>
            <p:cNvPr id="87" name="AutoShape 24"/>
            <p:cNvSpPr>
              <a:spLocks noChangeArrowheads="1"/>
            </p:cNvSpPr>
            <p:nvPr/>
          </p:nvSpPr>
          <p:spPr bwMode="auto">
            <a:xfrm>
              <a:off x="2784" y="3122"/>
              <a:ext cx="1416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192.168.0.66</a:t>
              </a:r>
            </a:p>
          </p:txBody>
        </p:sp>
        <p:sp>
          <p:nvSpPr>
            <p:cNvPr id="88" name="Line 25"/>
            <p:cNvSpPr>
              <a:spLocks noChangeShapeType="1"/>
            </p:cNvSpPr>
            <p:nvPr/>
          </p:nvSpPr>
          <p:spPr bwMode="auto">
            <a:xfrm flipH="1">
              <a:off x="3815" y="1735"/>
              <a:ext cx="3" cy="91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89" name="Line 26"/>
            <p:cNvSpPr>
              <a:spLocks noChangeShapeType="1"/>
            </p:cNvSpPr>
            <p:nvPr/>
          </p:nvSpPr>
          <p:spPr bwMode="auto">
            <a:xfrm>
              <a:off x="3824" y="2064"/>
              <a:ext cx="0" cy="128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0" name="Line 27"/>
            <p:cNvSpPr>
              <a:spLocks noChangeShapeType="1"/>
            </p:cNvSpPr>
            <p:nvPr/>
          </p:nvSpPr>
          <p:spPr bwMode="auto">
            <a:xfrm flipH="1">
              <a:off x="3498" y="2428"/>
              <a:ext cx="325" cy="310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1" name="Line 28"/>
            <p:cNvSpPr>
              <a:spLocks noChangeShapeType="1"/>
            </p:cNvSpPr>
            <p:nvPr/>
          </p:nvSpPr>
          <p:spPr bwMode="auto">
            <a:xfrm>
              <a:off x="3855" y="2413"/>
              <a:ext cx="485" cy="333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2" name="Line 29"/>
            <p:cNvSpPr>
              <a:spLocks noChangeShapeType="1"/>
            </p:cNvSpPr>
            <p:nvPr/>
          </p:nvSpPr>
          <p:spPr bwMode="auto">
            <a:xfrm>
              <a:off x="4507" y="2878"/>
              <a:ext cx="0" cy="192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pic>
          <p:nvPicPr>
            <p:cNvPr id="93" name="Picture 30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5" y="2668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4" name="AutoShape 31"/>
            <p:cNvSpPr>
              <a:spLocks noChangeArrowheads="1"/>
            </p:cNvSpPr>
            <p:nvPr/>
          </p:nvSpPr>
          <p:spPr bwMode="auto">
            <a:xfrm>
              <a:off x="3435" y="1841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.com</a:t>
              </a:r>
            </a:p>
          </p:txBody>
        </p:sp>
        <p:sp>
          <p:nvSpPr>
            <p:cNvPr id="95" name="AutoShape 32"/>
            <p:cNvSpPr>
              <a:spLocks noChangeArrowheads="1"/>
            </p:cNvSpPr>
            <p:nvPr/>
          </p:nvSpPr>
          <p:spPr bwMode="auto">
            <a:xfrm>
              <a:off x="3430" y="1496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“.” Root</a:t>
              </a:r>
            </a:p>
          </p:txBody>
        </p:sp>
        <p:sp>
          <p:nvSpPr>
            <p:cNvPr id="96" name="AutoShape 33"/>
            <p:cNvSpPr>
              <a:spLocks noChangeArrowheads="1"/>
            </p:cNvSpPr>
            <p:nvPr/>
          </p:nvSpPr>
          <p:spPr bwMode="auto">
            <a:xfrm>
              <a:off x="3445" y="2187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err="1">
                  <a:latin typeface="Arial Narrow" panose="020B0606020202030204" pitchFamily="34" charset="0"/>
                </a:rPr>
                <a:t>nos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sp>
          <p:nvSpPr>
            <p:cNvPr id="97" name="AutoShape 34"/>
            <p:cNvSpPr>
              <a:spLocks noChangeArrowheads="1"/>
            </p:cNvSpPr>
            <p:nvPr/>
          </p:nvSpPr>
          <p:spPr bwMode="auto">
            <a:xfrm>
              <a:off x="4119" y="2639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lecture</a:t>
              </a:r>
            </a:p>
          </p:txBody>
        </p:sp>
        <p:pic>
          <p:nvPicPr>
            <p:cNvPr id="98" name="Picture 35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4" y="3069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99" name="Text Box 36"/>
          <p:cNvSpPr txBox="1">
            <a:spLocks noChangeArrowheads="1"/>
          </p:cNvSpPr>
          <p:nvPr/>
        </p:nvSpPr>
        <p:spPr bwMode="auto">
          <a:xfrm>
            <a:off x="4249738" y="151288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110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0" name="Rectangle 5"/>
          <p:cNvSpPr>
            <a:spLocks noChangeArrowheads="1"/>
          </p:cNvSpPr>
          <p:nvPr/>
        </p:nvSpPr>
        <p:spPr bwMode="auto">
          <a:xfrm>
            <a:off x="8870458" y="227348"/>
            <a:ext cx="3117850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Servers on the Internet</a:t>
            </a:r>
          </a:p>
        </p:txBody>
      </p:sp>
      <p:sp>
        <p:nvSpPr>
          <p:cNvPr id="61" name="Rectangle 6"/>
          <p:cNvSpPr>
            <a:spLocks noChangeArrowheads="1"/>
          </p:cNvSpPr>
          <p:nvPr/>
        </p:nvSpPr>
        <p:spPr bwMode="auto">
          <a:xfrm>
            <a:off x="6024071" y="227348"/>
            <a:ext cx="2794000" cy="5457825"/>
          </a:xfrm>
          <a:prstGeom prst="rect">
            <a:avLst/>
          </a:prstGeom>
          <a:solidFill>
            <a:srgbClr val="ADE2A1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>
                <a:latin typeface="Arial Narrow" panose="020B0606020202030204" pitchFamily="34" charset="0"/>
              </a:rPr>
              <a:t>DNS Servers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  <a:sym typeface="Wingdings" panose="05000000000000000000" pitchFamily="2" charset="2"/>
              </a:rPr>
              <a:t>Hosts domain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</a:rPr>
              <a:t>Resolves name Resolution </a:t>
            </a:r>
          </a:p>
          <a:p>
            <a:pPr algn="l">
              <a:buFont typeface="Wingdings" panose="05000000000000000000" pitchFamily="2" charset="2"/>
              <a:buNone/>
            </a:pPr>
            <a:r>
              <a:rPr lang="en-US" altLang="en-US">
                <a:latin typeface="Arial Narrow" panose="020B0606020202030204" pitchFamily="34" charset="0"/>
              </a:rPr>
              <a:t>requests from clients</a:t>
            </a:r>
          </a:p>
        </p:txBody>
      </p:sp>
      <p:sp>
        <p:nvSpPr>
          <p:cNvPr id="62" name="Rectangle 7"/>
          <p:cNvSpPr>
            <a:spLocks noChangeArrowheads="1"/>
          </p:cNvSpPr>
          <p:nvPr/>
        </p:nvSpPr>
        <p:spPr bwMode="auto">
          <a:xfrm>
            <a:off x="4052396" y="227348"/>
            <a:ext cx="1931987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Clients</a:t>
            </a:r>
          </a:p>
        </p:txBody>
      </p:sp>
      <p:sp>
        <p:nvSpPr>
          <p:cNvPr id="63" name="Line 8"/>
          <p:cNvSpPr>
            <a:spLocks noChangeShapeType="1"/>
          </p:cNvSpPr>
          <p:nvPr/>
        </p:nvSpPr>
        <p:spPr bwMode="auto">
          <a:xfrm>
            <a:off x="7168658" y="1702136"/>
            <a:ext cx="1974850" cy="615950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64" name="Picture 9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83" y="875048"/>
            <a:ext cx="3140075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10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65461"/>
            <a:ext cx="914400" cy="116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11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1300498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1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033" y="3479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13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121" y="2964198"/>
            <a:ext cx="3133725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14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275348"/>
            <a:ext cx="91440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15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2694323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16" descr="LaptopComputer0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571" y="3389648"/>
            <a:ext cx="774700" cy="9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Line 17"/>
          <p:cNvSpPr>
            <a:spLocks noChangeShapeType="1"/>
          </p:cNvSpPr>
          <p:nvPr/>
        </p:nvSpPr>
        <p:spPr bwMode="auto">
          <a:xfrm flipH="1">
            <a:off x="7181358" y="2640348"/>
            <a:ext cx="1936750" cy="531813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79" name="Line 18"/>
          <p:cNvSpPr>
            <a:spLocks noChangeShapeType="1"/>
          </p:cNvSpPr>
          <p:nvPr/>
        </p:nvSpPr>
        <p:spPr bwMode="auto">
          <a:xfrm>
            <a:off x="5508133" y="1927561"/>
            <a:ext cx="0" cy="1038225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80" name="Picture 19" descr="Internet0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821" y="1546561"/>
            <a:ext cx="1973262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" name="Picture 20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4708" y="8686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" name="AutoShape 21"/>
          <p:cNvSpPr>
            <a:spLocks noChangeArrowheads="1"/>
          </p:cNvSpPr>
          <p:nvPr/>
        </p:nvSpPr>
        <p:spPr bwMode="auto">
          <a:xfrm>
            <a:off x="10269046" y="754398"/>
            <a:ext cx="850900" cy="373063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“.”</a:t>
            </a:r>
          </a:p>
        </p:txBody>
      </p:sp>
      <p:pic>
        <p:nvPicPr>
          <p:cNvPr id="100" name="Picture 2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646" y="1811673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" name="AutoShape 23"/>
          <p:cNvSpPr>
            <a:spLocks noChangeArrowheads="1"/>
          </p:cNvSpPr>
          <p:nvPr/>
        </p:nvSpPr>
        <p:spPr bwMode="auto">
          <a:xfrm>
            <a:off x="11097721" y="1624348"/>
            <a:ext cx="666750" cy="3937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pic>
        <p:nvPicPr>
          <p:cNvPr id="102" name="Picture 24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208" y="322454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" name="AutoShape 25"/>
          <p:cNvSpPr>
            <a:spLocks noChangeArrowheads="1"/>
          </p:cNvSpPr>
          <p:nvPr/>
        </p:nvSpPr>
        <p:spPr bwMode="auto">
          <a:xfrm>
            <a:off x="10605596" y="3573798"/>
            <a:ext cx="619125" cy="3556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.edu</a:t>
            </a:r>
          </a:p>
        </p:txBody>
      </p:sp>
      <p:sp>
        <p:nvSpPr>
          <p:cNvPr id="104" name="Text Box 26"/>
          <p:cNvSpPr txBox="1">
            <a:spLocks noChangeArrowheads="1"/>
          </p:cNvSpPr>
          <p:nvPr/>
        </p:nvSpPr>
        <p:spPr bwMode="auto">
          <a:xfrm>
            <a:off x="5860558" y="181311"/>
            <a:ext cx="47069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 sz="2000">
              <a:latin typeface="Arial Narrow" panose="020B0606020202030204" pitchFamily="34" charset="0"/>
            </a:endParaRPr>
          </a:p>
        </p:txBody>
      </p:sp>
      <p:pic>
        <p:nvPicPr>
          <p:cNvPr id="105" name="Picture 27" descr="Database0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14761"/>
            <a:ext cx="654050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" name="Picture 28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396" y="3892886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Picture 29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46511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0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33" y="32547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" name="AutoShape 31"/>
          <p:cNvSpPr>
            <a:spLocks noChangeArrowheads="1"/>
          </p:cNvSpPr>
          <p:nvPr/>
        </p:nvSpPr>
        <p:spPr bwMode="auto">
          <a:xfrm>
            <a:off x="7994158" y="3888123"/>
            <a:ext cx="1098550" cy="528638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pic>
        <p:nvPicPr>
          <p:cNvPr id="110" name="Picture 32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971" y="4353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" name="AutoShape 33"/>
          <p:cNvSpPr>
            <a:spLocks noChangeArrowheads="1"/>
          </p:cNvSpPr>
          <p:nvPr/>
        </p:nvSpPr>
        <p:spPr bwMode="auto">
          <a:xfrm>
            <a:off x="8017971" y="959186"/>
            <a:ext cx="1098550" cy="528637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sp>
        <p:nvSpPr>
          <p:cNvPr id="112" name="Text Box 34"/>
          <p:cNvSpPr txBox="1">
            <a:spLocks noChangeArrowheads="1"/>
          </p:cNvSpPr>
          <p:nvPr/>
        </p:nvSpPr>
        <p:spPr bwMode="auto">
          <a:xfrm>
            <a:off x="7792545" y="132033"/>
            <a:ext cx="2533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DNS database entries</a:t>
            </a:r>
          </a:p>
        </p:txBody>
      </p:sp>
      <p:sp>
        <p:nvSpPr>
          <p:cNvPr id="113" name="Line 35"/>
          <p:cNvSpPr>
            <a:spLocks noChangeShapeType="1"/>
          </p:cNvSpPr>
          <p:nvPr/>
        </p:nvSpPr>
        <p:spPr bwMode="auto">
          <a:xfrm flipH="1">
            <a:off x="8576770" y="441661"/>
            <a:ext cx="565149" cy="4476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823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13130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506" y="815783"/>
            <a:ext cx="11398102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>
                <a:latin typeface="+mj-lt"/>
              </a:rPr>
              <a:t>A </a:t>
            </a:r>
            <a:r>
              <a:rPr lang="en-US" altLang="en-US" sz="1800" b="1" i="1" dirty="0">
                <a:latin typeface="+mj-lt"/>
              </a:rPr>
              <a:t>query</a:t>
            </a:r>
            <a:r>
              <a:rPr lang="en-US" altLang="en-US" sz="1800" b="1" dirty="0">
                <a:latin typeface="+mj-lt"/>
              </a:rPr>
              <a:t> is a request </a:t>
            </a:r>
            <a:r>
              <a:rPr lang="en-US" altLang="en-US" sz="1800" dirty="0">
                <a:latin typeface="+mj-lt"/>
              </a:rPr>
              <a:t>for name resolution to a DNS server. Two types of queries: recursive and Iterative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b="1" i="1" dirty="0">
                <a:latin typeface="+mj-lt"/>
              </a:rPr>
              <a:t>DNS clients and DNS servers both initiate queries </a:t>
            </a:r>
            <a:r>
              <a:rPr kumimoji="1" lang="en-US" altLang="en-US" sz="1800" dirty="0">
                <a:latin typeface="+mj-lt"/>
              </a:rPr>
              <a:t>for name resolution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An </a:t>
            </a:r>
            <a:r>
              <a:rPr kumimoji="1" lang="en-US" altLang="en-US" sz="1800" b="1" dirty="0">
                <a:latin typeface="+mj-lt"/>
              </a:rPr>
              <a:t>authoritative DNS</a:t>
            </a:r>
            <a:r>
              <a:rPr kumimoji="1" lang="en-US" altLang="en-US" sz="1800" dirty="0">
                <a:latin typeface="+mj-lt"/>
              </a:rPr>
              <a:t> server for the namespace (i.e. responsible for the domain):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>
                <a:latin typeface="+mj-lt"/>
              </a:rPr>
              <a:t>Check the cache, check the zone, and return the requested IP address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>
                <a:latin typeface="+mj-lt"/>
              </a:rPr>
              <a:t>Return an authoritative, “No”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Can have more than one </a:t>
            </a:r>
            <a:r>
              <a:rPr kumimoji="1" lang="en-GB" altLang="en-US" sz="1800" dirty="0" err="1">
                <a:latin typeface="+mj-lt"/>
              </a:rPr>
              <a:t>authorative</a:t>
            </a:r>
            <a:r>
              <a:rPr kumimoji="1" lang="en-GB" altLang="en-US" sz="1800" dirty="0">
                <a:latin typeface="+mj-lt"/>
              </a:rPr>
              <a:t> DNS server for a domain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The client/server picks one from the list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Recorded in the parent domain DNS Servers database as NS records</a:t>
            </a:r>
            <a:endParaRPr kumimoji="1" lang="en-US" altLang="en-US" sz="1800" dirty="0">
              <a:latin typeface="+mj-lt"/>
            </a:endParaRP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A </a:t>
            </a:r>
            <a:r>
              <a:rPr kumimoji="1" lang="en-US" altLang="en-US" sz="1800" b="1" dirty="0">
                <a:latin typeface="+mj-lt"/>
              </a:rPr>
              <a:t>non-authoritative DNS </a:t>
            </a:r>
            <a:r>
              <a:rPr kumimoji="1" lang="en-US" altLang="en-US" sz="1800" dirty="0">
                <a:latin typeface="+mj-lt"/>
              </a:rPr>
              <a:t>server for the namespace (i.e. some other DNS server is responsible for the domain that the host is on):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Forward the unresolvable query to a specific query server called a Forwarder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Use root hints to locate an answer for the query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535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22"/>
            <a:ext cx="10089044" cy="38390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56" y="686201"/>
            <a:ext cx="11398102" cy="2613217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r>
              <a:rPr lang="en-US" altLang="en-US" sz="1800" b="1" i="1" dirty="0">
                <a:latin typeface="+mj-lt"/>
              </a:rPr>
              <a:t>Root hints</a:t>
            </a:r>
            <a:r>
              <a:rPr lang="en-US" altLang="en-US" sz="1800" b="1" dirty="0">
                <a:latin typeface="+mj-lt"/>
              </a:rPr>
              <a:t> are DNS resource records stored on a DNS server </a:t>
            </a:r>
            <a:r>
              <a:rPr lang="en-US" altLang="en-US" sz="1800" dirty="0">
                <a:latin typeface="+mj-lt"/>
              </a:rPr>
              <a:t>that list the IP addresses for the DNS root servers that </a:t>
            </a:r>
            <a:r>
              <a:rPr lang="en-US" altLang="en-US" sz="1800" dirty="0" err="1">
                <a:latin typeface="+mj-lt"/>
              </a:rPr>
              <a:t>InterNIC</a:t>
            </a:r>
            <a:r>
              <a:rPr lang="en-US" altLang="en-US" sz="1800" dirty="0">
                <a:latin typeface="+mj-lt"/>
              </a:rPr>
              <a:t> maintains on the Internet</a:t>
            </a: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+mj-lt"/>
              </a:rPr>
              <a:t>System32\</a:t>
            </a:r>
            <a:r>
              <a:rPr lang="en-GB" altLang="en-US" sz="1800" dirty="0" err="1">
                <a:latin typeface="+mj-lt"/>
              </a:rPr>
              <a:t>Dns</a:t>
            </a:r>
            <a:r>
              <a:rPr lang="en-GB" altLang="en-US" sz="1800" dirty="0">
                <a:latin typeface="+mj-lt"/>
              </a:rPr>
              <a:t>\</a:t>
            </a:r>
            <a:r>
              <a:rPr lang="en-GB" altLang="en-US" sz="1800" dirty="0" err="1">
                <a:latin typeface="+mj-lt"/>
              </a:rPr>
              <a:t>Cache.dns</a:t>
            </a:r>
            <a:endParaRPr lang="en-GB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GB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9DD1076-1E3A-442B-8ABA-45B3A19E9F43}"/>
              </a:ext>
            </a:extLst>
          </p:cNvPr>
          <p:cNvGrpSpPr/>
          <p:nvPr/>
        </p:nvGrpSpPr>
        <p:grpSpPr>
          <a:xfrm>
            <a:off x="4811204" y="1544505"/>
            <a:ext cx="7043738" cy="3586163"/>
            <a:chOff x="4656063" y="1815811"/>
            <a:chExt cx="7043738" cy="3586163"/>
          </a:xfrm>
        </p:grpSpPr>
        <p:grpSp>
          <p:nvGrpSpPr>
            <p:cNvPr id="31" name="Group 30"/>
            <p:cNvGrpSpPr/>
            <p:nvPr/>
          </p:nvGrpSpPr>
          <p:grpSpPr>
            <a:xfrm>
              <a:off x="4656063" y="1815811"/>
              <a:ext cx="7043738" cy="3586163"/>
              <a:chOff x="2845955" y="1822738"/>
              <a:chExt cx="7043738" cy="3586163"/>
            </a:xfrm>
          </p:grpSpPr>
          <p:sp>
            <p:nvSpPr>
              <p:cNvPr id="5" name="AutoShape 5"/>
              <p:cNvSpPr>
                <a:spLocks noChangeArrowheads="1"/>
              </p:cNvSpPr>
              <p:nvPr/>
            </p:nvSpPr>
            <p:spPr bwMode="auto">
              <a:xfrm>
                <a:off x="8373630" y="4794538"/>
                <a:ext cx="1384300" cy="517525"/>
              </a:xfrm>
              <a:prstGeom prst="roundRect">
                <a:avLst>
                  <a:gd name="adj" fmla="val 4167"/>
                </a:avLst>
              </a:prstGeom>
              <a:gradFill rotWithShape="1">
                <a:gsLst>
                  <a:gs pos="0">
                    <a:srgbClr val="8DACD0"/>
                  </a:gs>
                  <a:gs pos="100000">
                    <a:srgbClr val="DEE7F1"/>
                  </a:gs>
                </a:gsLst>
                <a:lin ang="2700000" scaled="1"/>
              </a:gra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200" dirty="0" err="1">
                    <a:latin typeface="Arial Narrow" panose="020B0606020202030204" pitchFamily="34" charset="0"/>
                  </a:rPr>
                  <a:t>nos</a:t>
                </a:r>
                <a:endParaRPr lang="en-US" altLang="en-US" sz="22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6" name="Line 6"/>
              <p:cNvSpPr>
                <a:spLocks noChangeShapeType="1"/>
              </p:cNvSpPr>
              <p:nvPr/>
            </p:nvSpPr>
            <p:spPr bwMode="auto">
              <a:xfrm>
                <a:off x="9065780" y="4162713"/>
                <a:ext cx="0" cy="630238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Line 7"/>
              <p:cNvSpPr>
                <a:spLocks noChangeShapeType="1"/>
              </p:cNvSpPr>
              <p:nvPr/>
            </p:nvSpPr>
            <p:spPr bwMode="auto">
              <a:xfrm flipV="1">
                <a:off x="6105093" y="2914938"/>
                <a:ext cx="1079500" cy="4254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Oval 8"/>
              <p:cNvSpPr>
                <a:spLocks noChangeArrowheads="1"/>
              </p:cNvSpPr>
              <p:nvPr/>
            </p:nvSpPr>
            <p:spPr bwMode="auto">
              <a:xfrm>
                <a:off x="2845955" y="3176876"/>
                <a:ext cx="2784475" cy="1668462"/>
              </a:xfrm>
              <a:prstGeom prst="ellipse">
                <a:avLst/>
              </a:prstGeom>
              <a:gradFill rotWithShape="1">
                <a:gsLst>
                  <a:gs pos="0">
                    <a:srgbClr val="F0F1FF"/>
                  </a:gs>
                  <a:gs pos="100000">
                    <a:srgbClr val="B3C8D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333333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DADAD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grpSp>
            <p:nvGrpSpPr>
              <p:cNvPr id="9" name="Group 9"/>
              <p:cNvGrpSpPr>
                <a:grpSpLocks/>
              </p:cNvGrpSpPr>
              <p:nvPr/>
            </p:nvGrpSpPr>
            <p:grpSpPr bwMode="auto">
              <a:xfrm>
                <a:off x="2936443" y="2392651"/>
                <a:ext cx="1385887" cy="1403350"/>
                <a:chOff x="2938" y="2114"/>
                <a:chExt cx="1189" cy="1204"/>
              </a:xfrm>
            </p:grpSpPr>
            <p:pic>
              <p:nvPicPr>
                <p:cNvPr id="10" name="Picture 10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61" y="2114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1" name="Picture 11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38" y="2342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2" name="Picture 12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93" y="2455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13" name="AutoShape 13"/>
              <p:cNvSpPr>
                <a:spLocks noChangeArrowheads="1"/>
              </p:cNvSpPr>
              <p:nvPr/>
            </p:nvSpPr>
            <p:spPr bwMode="auto">
              <a:xfrm>
                <a:off x="3123768" y="1922751"/>
                <a:ext cx="1327150" cy="6032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Cluster of</a:t>
                </a:r>
              </a:p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DNS Servers</a:t>
                </a:r>
              </a:p>
            </p:txBody>
          </p:sp>
          <p:sp>
            <p:nvSpPr>
              <p:cNvPr id="14" name="AutoShape 14"/>
              <p:cNvSpPr>
                <a:spLocks noChangeArrowheads="1"/>
              </p:cNvSpPr>
              <p:nvPr/>
            </p:nvSpPr>
            <p:spPr bwMode="auto">
              <a:xfrm>
                <a:off x="5211330" y="2756188"/>
                <a:ext cx="1123950" cy="2984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Root Hints</a:t>
                </a:r>
              </a:p>
            </p:txBody>
          </p:sp>
          <p:sp>
            <p:nvSpPr>
              <p:cNvPr id="15" name="Line 15"/>
              <p:cNvSpPr>
                <a:spLocks noChangeShapeType="1"/>
              </p:cNvSpPr>
              <p:nvPr/>
            </p:nvSpPr>
            <p:spPr bwMode="auto">
              <a:xfrm flipV="1">
                <a:off x="4390593" y="4356388"/>
                <a:ext cx="822325" cy="4127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16" name="Picture 16" descr="Computer_DesktopComputerSansKeyboard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77805" y="4235738"/>
                <a:ext cx="963613" cy="11731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7" name="Line 17"/>
              <p:cNvSpPr>
                <a:spLocks noChangeShapeType="1"/>
              </p:cNvSpPr>
              <p:nvPr/>
            </p:nvSpPr>
            <p:spPr bwMode="auto">
              <a:xfrm flipH="1" flipV="1">
                <a:off x="4393768" y="2914938"/>
                <a:ext cx="1079500" cy="4254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18" name="Picture 18" descr="Server01"/>
              <p:cNvPicPr>
                <a:picLocks noChangeAspect="1" noChangeArrowheads="1"/>
              </p:cNvPicPr>
              <p:nvPr/>
            </p:nvPicPr>
            <p:blipFill>
              <a:blip r:embed="rId4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52593" y="3243551"/>
                <a:ext cx="1165225" cy="1370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" name="AutoShape 19"/>
              <p:cNvSpPr>
                <a:spLocks noChangeArrowheads="1"/>
              </p:cNvSpPr>
              <p:nvPr/>
            </p:nvSpPr>
            <p:spPr bwMode="auto">
              <a:xfrm>
                <a:off x="5909830" y="4205576"/>
                <a:ext cx="1606550" cy="3365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 dirty="0">
                    <a:latin typeface="Arial Narrow" panose="020B0606020202030204" pitchFamily="34" charset="0"/>
                  </a:rPr>
                  <a:t>Local DNS Server</a:t>
                </a:r>
              </a:p>
            </p:txBody>
          </p:sp>
          <p:pic>
            <p:nvPicPr>
              <p:cNvPr id="20" name="Picture 20" descr="Interne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41868" y="1822738"/>
                <a:ext cx="1647825" cy="16478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1" name="Group 21"/>
              <p:cNvGrpSpPr>
                <a:grpSpLocks/>
              </p:cNvGrpSpPr>
              <p:nvPr/>
            </p:nvGrpSpPr>
            <p:grpSpPr bwMode="auto">
              <a:xfrm>
                <a:off x="7251268" y="2392651"/>
                <a:ext cx="1385887" cy="1403350"/>
                <a:chOff x="2938" y="2114"/>
                <a:chExt cx="1189" cy="1204"/>
              </a:xfrm>
            </p:grpSpPr>
            <p:pic>
              <p:nvPicPr>
                <p:cNvPr id="22" name="Picture 22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61" y="2114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3" name="Picture 23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38" y="2342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4" name="Picture 24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93" y="2455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25" name="AutoShape 25"/>
              <p:cNvSpPr>
                <a:spLocks noChangeArrowheads="1"/>
              </p:cNvSpPr>
              <p:nvPr/>
            </p:nvSpPr>
            <p:spPr bwMode="auto">
              <a:xfrm>
                <a:off x="6627380" y="1922751"/>
                <a:ext cx="1558925" cy="6032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Cluster of </a:t>
                </a:r>
              </a:p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Root (.) Servers</a:t>
                </a:r>
              </a:p>
            </p:txBody>
          </p:sp>
          <p:sp>
            <p:nvSpPr>
              <p:cNvPr id="26" name="AutoShape 26"/>
              <p:cNvSpPr>
                <a:spLocks noChangeArrowheads="1"/>
              </p:cNvSpPr>
              <p:nvPr/>
            </p:nvSpPr>
            <p:spPr bwMode="auto">
              <a:xfrm>
                <a:off x="8621280" y="3916651"/>
                <a:ext cx="889000" cy="438150"/>
              </a:xfrm>
              <a:prstGeom prst="roundRect">
                <a:avLst>
                  <a:gd name="adj" fmla="val 4167"/>
                </a:avLst>
              </a:prstGeom>
              <a:gradFill rotWithShape="1">
                <a:gsLst>
                  <a:gs pos="0">
                    <a:srgbClr val="8DACD0"/>
                  </a:gs>
                  <a:gs pos="100000">
                    <a:srgbClr val="DEE7F1"/>
                  </a:gs>
                </a:gsLst>
                <a:lin ang="2700000" scaled="1"/>
              </a:gra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200">
                    <a:latin typeface="Arial Narrow" panose="020B0606020202030204" pitchFamily="34" charset="0"/>
                  </a:rPr>
                  <a:t>com</a:t>
                </a:r>
              </a:p>
            </p:txBody>
          </p:sp>
          <p:sp>
            <p:nvSpPr>
              <p:cNvPr id="27" name="Line 27"/>
              <p:cNvSpPr>
                <a:spLocks noChangeShapeType="1"/>
              </p:cNvSpPr>
              <p:nvPr/>
            </p:nvSpPr>
            <p:spPr bwMode="auto">
              <a:xfrm>
                <a:off x="9065780" y="3456276"/>
                <a:ext cx="0" cy="4762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AutoShape 28"/>
              <p:cNvSpPr>
                <a:spLocks noChangeArrowheads="1"/>
              </p:cNvSpPr>
              <p:nvPr/>
            </p:nvSpPr>
            <p:spPr bwMode="auto">
              <a:xfrm>
                <a:off x="4711268" y="4978688"/>
                <a:ext cx="1276350" cy="333375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Computer1</a:t>
                </a:r>
              </a:p>
            </p:txBody>
          </p:sp>
        </p:grpSp>
        <p:sp>
          <p:nvSpPr>
            <p:cNvPr id="33" name="Rectangle 20"/>
            <p:cNvSpPr>
              <a:spLocks noChangeArrowheads="1"/>
            </p:cNvSpPr>
            <p:nvPr/>
          </p:nvSpPr>
          <p:spPr bwMode="auto">
            <a:xfrm rot="19850192">
              <a:off x="5230486" y="3454225"/>
              <a:ext cx="2109788" cy="769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b="0" dirty="0">
                  <a:latin typeface="Arial Narrow" panose="020B0606020202030204" pitchFamily="34" charset="0"/>
                </a:rPr>
                <a:t>Recursive query for </a:t>
              </a:r>
            </a:p>
            <a:p>
              <a:pPr>
                <a:lnSpc>
                  <a:spcPct val="85000"/>
                </a:lnSpc>
              </a:pPr>
              <a:r>
                <a:rPr lang="en-US" altLang="en-US" b="0" dirty="0">
                  <a:latin typeface="Arial Narrow" panose="020B0606020202030204" pitchFamily="34" charset="0"/>
                </a:rPr>
                <a:t>lec1.nos.com</a:t>
              </a:r>
            </a:p>
          </p:txBody>
        </p:sp>
        <p:sp>
          <p:nvSpPr>
            <p:cNvPr id="34" name="Rectangle 25"/>
            <p:cNvSpPr>
              <a:spLocks noChangeArrowheads="1"/>
            </p:cNvSpPr>
            <p:nvPr/>
          </p:nvSpPr>
          <p:spPr bwMode="auto">
            <a:xfrm>
              <a:off x="7602122" y="2417431"/>
              <a:ext cx="1611313" cy="393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Iterative Queries</a:t>
              </a:r>
            </a:p>
          </p:txBody>
        </p:sp>
        <p:sp>
          <p:nvSpPr>
            <p:cNvPr id="35" name="Text Box 28"/>
            <p:cNvSpPr txBox="1">
              <a:spLocks noChangeArrowheads="1"/>
            </p:cNvSpPr>
            <p:nvPr/>
          </p:nvSpPr>
          <p:spPr bwMode="auto">
            <a:xfrm>
              <a:off x="8291296" y="3335510"/>
              <a:ext cx="95567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Ask .com</a:t>
              </a:r>
            </a:p>
          </p:txBody>
        </p:sp>
        <p:sp>
          <p:nvSpPr>
            <p:cNvPr id="36" name="Line 30"/>
            <p:cNvSpPr>
              <a:spLocks noChangeShapeType="1"/>
            </p:cNvSpPr>
            <p:nvPr/>
          </p:nvSpPr>
          <p:spPr bwMode="auto">
            <a:xfrm rot="21306729" flipH="1" flipV="1">
              <a:off x="8904225" y="4709830"/>
              <a:ext cx="1074714" cy="456039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Text Box 33"/>
            <p:cNvSpPr txBox="1">
              <a:spLocks noChangeArrowheads="1"/>
            </p:cNvSpPr>
            <p:nvPr/>
          </p:nvSpPr>
          <p:spPr bwMode="auto">
            <a:xfrm rot="1211601">
              <a:off x="8041454" y="4947660"/>
              <a:ext cx="21272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Authoritative Response</a:t>
              </a:r>
            </a:p>
          </p:txBody>
        </p:sp>
        <p:sp>
          <p:nvSpPr>
            <p:cNvPr id="38" name="Line 30"/>
            <p:cNvSpPr>
              <a:spLocks noChangeShapeType="1"/>
            </p:cNvSpPr>
            <p:nvPr/>
          </p:nvSpPr>
          <p:spPr bwMode="auto">
            <a:xfrm rot="21306729" flipH="1" flipV="1">
              <a:off x="8298810" y="3651661"/>
              <a:ext cx="1111287" cy="53144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Text Box 28"/>
            <p:cNvSpPr txBox="1">
              <a:spLocks noChangeArrowheads="1"/>
            </p:cNvSpPr>
            <p:nvPr/>
          </p:nvSpPr>
          <p:spPr bwMode="auto">
            <a:xfrm>
              <a:off x="8915398" y="3786194"/>
              <a:ext cx="13646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Ask nos.com</a:t>
              </a:r>
            </a:p>
          </p:txBody>
        </p:sp>
        <p:sp>
          <p:nvSpPr>
            <p:cNvPr id="40" name="Line 30"/>
            <p:cNvSpPr>
              <a:spLocks noChangeShapeType="1"/>
            </p:cNvSpPr>
            <p:nvPr/>
          </p:nvSpPr>
          <p:spPr bwMode="auto">
            <a:xfrm rot="21306729" flipH="1" flipV="1">
              <a:off x="8922912" y="4102345"/>
              <a:ext cx="1111287" cy="53144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" name="Rectangle 40"/>
          <p:cNvSpPr/>
          <p:nvPr/>
        </p:nvSpPr>
        <p:spPr>
          <a:xfrm>
            <a:off x="160756" y="1958281"/>
            <a:ext cx="4574090" cy="2682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An </a:t>
            </a:r>
            <a:r>
              <a:rPr lang="en-US" altLang="en-US" i="1" dirty="0">
                <a:latin typeface="+mj-lt"/>
              </a:rPr>
              <a:t>iterative</a:t>
            </a:r>
            <a:r>
              <a:rPr lang="en-US" altLang="en-US" dirty="0">
                <a:latin typeface="+mj-lt"/>
              </a:rPr>
              <a:t> query is a query made to a DNS server in which the DNS client requests the best answer that the DNS server can provide without seeking further help from other DNS servers. 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The result of an iterative query is often a referral to another DNS server lower in the DNS tree.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Typically, an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iterative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 is made by a DNS server to another DNS server when a DNS client makes a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recursive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query.</a:t>
            </a:r>
            <a:r>
              <a:rPr lang="en-US" altLang="en-US" b="1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9911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" y="64584"/>
            <a:ext cx="7389560" cy="38893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cache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40" y="888391"/>
            <a:ext cx="4363242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i="1" dirty="0">
                <a:latin typeface="+mj-lt"/>
              </a:rPr>
              <a:t>Caching</a:t>
            </a:r>
            <a:r>
              <a:rPr lang="en-US" altLang="en-US" sz="1800" dirty="0">
                <a:latin typeface="+mj-lt"/>
              </a:rPr>
              <a:t> is the process of temporarily storing recently accessed information in a special memory subsystem for quicker access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</a:rPr>
              <a:t>Server caches answers to all queries (including top-level, second-level, </a:t>
            </a:r>
            <a:r>
              <a:rPr lang="en-US" altLang="en-US" sz="1800" dirty="0" err="1">
                <a:latin typeface="+mj-lt"/>
              </a:rPr>
              <a:t>etc</a:t>
            </a:r>
            <a:r>
              <a:rPr lang="en-US" altLang="en-US" sz="1800" dirty="0">
                <a:latin typeface="+mj-lt"/>
              </a:rPr>
              <a:t>) for a given time (TTL)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i="1" dirty="0">
                <a:latin typeface="+mj-lt"/>
              </a:rPr>
              <a:t>Can set a DNS domain when configuring forwarding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</a:rPr>
              <a:t>Like, If you ever need to need to resolve a name for </a:t>
            </a:r>
            <a:r>
              <a:rPr lang="en-US" altLang="en-US" sz="1800" dirty="0" err="1">
                <a:latin typeface="+mj-lt"/>
              </a:rPr>
              <a:t>nos</a:t>
            </a:r>
            <a:r>
              <a:rPr lang="en-US" altLang="en-US" sz="1800" dirty="0">
                <a:latin typeface="+mj-lt"/>
              </a:rPr>
              <a:t> domain, then don’t go to the Internet – ask this server (forwarder)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you can define your own domain for your local network using this process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may even override an existing domain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e.g. google.com, for your local network</a:t>
            </a:r>
          </a:p>
        </p:txBody>
      </p:sp>
      <p:sp>
        <p:nvSpPr>
          <p:cNvPr id="4" name="Line 40"/>
          <p:cNvSpPr>
            <a:spLocks noChangeShapeType="1"/>
          </p:cNvSpPr>
          <p:nvPr/>
        </p:nvSpPr>
        <p:spPr bwMode="auto">
          <a:xfrm flipH="1">
            <a:off x="8907389" y="1383002"/>
            <a:ext cx="74612" cy="3003550"/>
          </a:xfrm>
          <a:prstGeom prst="line">
            <a:avLst/>
          </a:prstGeom>
          <a:noFill/>
          <a:ln w="7620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4729089" y="2132302"/>
            <a:ext cx="3233737" cy="3149600"/>
          </a:xfrm>
          <a:prstGeom prst="ellipse">
            <a:avLst/>
          </a:prstGeom>
          <a:gradFill rotWithShape="1">
            <a:gsLst>
              <a:gs pos="0">
                <a:srgbClr val="F0F1FF"/>
              </a:gs>
              <a:gs pos="100000">
                <a:srgbClr val="B3C8DF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8204126" y="48866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>
                <a:latin typeface="Arial Narrow" panose="020B0606020202030204" pitchFamily="34" charset="0"/>
              </a:rPr>
              <a:t>Computer1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10266289" y="4529427"/>
            <a:ext cx="14287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dirty="0">
                <a:latin typeface="Arial Narrow" panose="020B0606020202030204" pitchFamily="34" charset="0"/>
              </a:rPr>
              <a:t>nos.com</a:t>
            </a:r>
          </a:p>
        </p:txBody>
      </p:sp>
      <p:pic>
        <p:nvPicPr>
          <p:cNvPr id="8" name="Picture 8" descr="Internet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39" y="1864014"/>
            <a:ext cx="190976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5239" y="1440152"/>
            <a:ext cx="884237" cy="103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226" y="2600614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8401" y="3518189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12"/>
          <p:cNvSpPr>
            <a:spLocks noChangeArrowheads="1"/>
          </p:cNvSpPr>
          <p:nvPr/>
        </p:nvSpPr>
        <p:spPr bwMode="auto">
          <a:xfrm>
            <a:off x="10213901" y="17243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Hint (.)</a:t>
            </a:r>
          </a:p>
        </p:txBody>
      </p:sp>
      <p:sp>
        <p:nvSpPr>
          <p:cNvPr id="13" name="AutoShape 13"/>
          <p:cNvSpPr>
            <a:spLocks noChangeArrowheads="1"/>
          </p:cNvSpPr>
          <p:nvPr/>
        </p:nvSpPr>
        <p:spPr bwMode="auto">
          <a:xfrm>
            <a:off x="10355189" y="2614902"/>
            <a:ext cx="5524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7038901" y="1711614"/>
            <a:ext cx="2206625" cy="1588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7073826" y="2329152"/>
            <a:ext cx="2379663" cy="5016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>
            <a:off x="6662664" y="2849852"/>
            <a:ext cx="3956050" cy="14097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7313539" y="1359189"/>
            <a:ext cx="161131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8" name="Rectangle 18"/>
          <p:cNvSpPr>
            <a:spLocks noChangeArrowheads="1"/>
          </p:cNvSpPr>
          <p:nvPr/>
        </p:nvSpPr>
        <p:spPr bwMode="auto">
          <a:xfrm rot="1192288">
            <a:off x="8297789" y="3316577"/>
            <a:ext cx="1611312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9" name="Rectangle 19"/>
          <p:cNvSpPr>
            <a:spLocks noChangeArrowheads="1"/>
          </p:cNvSpPr>
          <p:nvPr/>
        </p:nvSpPr>
        <p:spPr bwMode="auto">
          <a:xfrm rot="690929">
            <a:off x="7570714" y="2218027"/>
            <a:ext cx="1443037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20" name="Text Box 20"/>
          <p:cNvSpPr txBox="1">
            <a:spLocks noChangeArrowheads="1"/>
          </p:cNvSpPr>
          <p:nvPr/>
        </p:nvSpPr>
        <p:spPr bwMode="auto">
          <a:xfrm>
            <a:off x="7583414" y="1811627"/>
            <a:ext cx="9556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Ask .com</a:t>
            </a: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 flipV="1">
            <a:off x="7026201" y="1856077"/>
            <a:ext cx="2197100" cy="1587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H="1" flipV="1">
            <a:off x="6594401" y="2937164"/>
            <a:ext cx="3933825" cy="141605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 flipV="1">
            <a:off x="7002389" y="2441864"/>
            <a:ext cx="2406650" cy="528638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" name="Text Box 24"/>
          <p:cNvSpPr txBox="1">
            <a:spLocks noChangeArrowheads="1"/>
          </p:cNvSpPr>
          <p:nvPr/>
        </p:nvSpPr>
        <p:spPr bwMode="auto">
          <a:xfrm rot="775546">
            <a:off x="7636643" y="2672330"/>
            <a:ext cx="126989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Ask nos.com</a:t>
            </a:r>
          </a:p>
        </p:txBody>
      </p:sp>
      <p:sp>
        <p:nvSpPr>
          <p:cNvPr id="25" name="Text Box 25"/>
          <p:cNvSpPr txBox="1">
            <a:spLocks noChangeArrowheads="1"/>
          </p:cNvSpPr>
          <p:nvPr/>
        </p:nvSpPr>
        <p:spPr bwMode="auto">
          <a:xfrm rot="1132119">
            <a:off x="7864401" y="3756314"/>
            <a:ext cx="2127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Authoritative Response</a:t>
            </a:r>
          </a:p>
        </p:txBody>
      </p:sp>
      <p:sp>
        <p:nvSpPr>
          <p:cNvPr id="26" name="AutoShape 26"/>
          <p:cNvSpPr>
            <a:spLocks noChangeArrowheads="1"/>
          </p:cNvSpPr>
          <p:nvPr/>
        </p:nvSpPr>
        <p:spPr bwMode="auto">
          <a:xfrm>
            <a:off x="4370314" y="4780252"/>
            <a:ext cx="1196975" cy="56515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Local 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DNS Server</a:t>
            </a:r>
          </a:p>
        </p:txBody>
      </p:sp>
      <p:pic>
        <p:nvPicPr>
          <p:cNvPr id="27" name="Picture 27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739" y="4343689"/>
            <a:ext cx="782637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8" descr="Server01"/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76" y="1554452"/>
            <a:ext cx="912813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AutoShape 29"/>
          <p:cNvSpPr>
            <a:spLocks noChangeArrowheads="1"/>
          </p:cNvSpPr>
          <p:nvPr/>
        </p:nvSpPr>
        <p:spPr bwMode="auto">
          <a:xfrm>
            <a:off x="4702101" y="1630652"/>
            <a:ext cx="1095375" cy="3841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Forwarder</a:t>
            </a:r>
          </a:p>
        </p:txBody>
      </p:sp>
      <p:pic>
        <p:nvPicPr>
          <p:cNvPr id="30" name="Picture 30" descr="Server01"/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464" y="3726152"/>
            <a:ext cx="95885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Line 31"/>
          <p:cNvSpPr>
            <a:spLocks noChangeShapeType="1"/>
          </p:cNvSpPr>
          <p:nvPr/>
        </p:nvSpPr>
        <p:spPr bwMode="auto">
          <a:xfrm flipH="1" flipV="1">
            <a:off x="5616501" y="4057939"/>
            <a:ext cx="1681163" cy="569913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>
            <a:off x="5802239" y="3964277"/>
            <a:ext cx="1522412" cy="53340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5011664" y="358168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 rot="1024122">
            <a:off x="5406951" y="4311939"/>
            <a:ext cx="2109788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Recursive query for </a:t>
            </a:r>
          </a:p>
          <a:p>
            <a:r>
              <a:rPr lang="en-US" altLang="en-US" b="0" dirty="0">
                <a:latin typeface="Arial Narrow" panose="020B0606020202030204" pitchFamily="34" charset="0"/>
              </a:rPr>
              <a:t>mail1.nos.com</a:t>
            </a:r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 rot="1033310">
            <a:off x="5865739" y="3811877"/>
            <a:ext cx="16541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6" name="Line 36"/>
          <p:cNvSpPr>
            <a:spLocks noChangeShapeType="1"/>
          </p:cNvSpPr>
          <p:nvPr/>
        </p:nvSpPr>
        <p:spPr bwMode="auto">
          <a:xfrm flipV="1">
            <a:off x="5068814" y="2456152"/>
            <a:ext cx="776287" cy="11684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Line 37"/>
          <p:cNvSpPr>
            <a:spLocks noChangeShapeType="1"/>
          </p:cNvSpPr>
          <p:nvPr/>
        </p:nvSpPr>
        <p:spPr bwMode="auto">
          <a:xfrm flipH="1">
            <a:off x="5259314" y="2591089"/>
            <a:ext cx="709612" cy="1063625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" name="Text Box 38"/>
          <p:cNvSpPr txBox="1">
            <a:spLocks noChangeArrowheads="1"/>
          </p:cNvSpPr>
          <p:nvPr/>
        </p:nvSpPr>
        <p:spPr bwMode="auto">
          <a:xfrm rot="18034437">
            <a:off x="5189464" y="3046701"/>
            <a:ext cx="12842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9" name="Text Box 39"/>
          <p:cNvSpPr txBox="1">
            <a:spLocks noChangeArrowheads="1"/>
          </p:cNvSpPr>
          <p:nvPr/>
        </p:nvSpPr>
        <p:spPr bwMode="auto">
          <a:xfrm rot="18276063">
            <a:off x="4445720" y="2766508"/>
            <a:ext cx="158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Recursive Query</a:t>
            </a:r>
          </a:p>
        </p:txBody>
      </p:sp>
      <p:sp>
        <p:nvSpPr>
          <p:cNvPr id="40" name="Text Box 41"/>
          <p:cNvSpPr txBox="1">
            <a:spLocks noChangeArrowheads="1"/>
          </p:cNvSpPr>
          <p:nvPr/>
        </p:nvSpPr>
        <p:spPr bwMode="auto">
          <a:xfrm>
            <a:off x="8588301" y="4367502"/>
            <a:ext cx="723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</a:rPr>
              <a:t>WAN</a:t>
            </a:r>
          </a:p>
        </p:txBody>
      </p:sp>
      <p:graphicFrame>
        <p:nvGraphicFramePr>
          <p:cNvPr id="41" name="Group 55"/>
          <p:cNvGraphicFramePr>
            <a:graphicFrameLocks noGrp="1"/>
          </p:cNvGraphicFramePr>
          <p:nvPr/>
        </p:nvGraphicFramePr>
        <p:xfrm>
          <a:off x="8473498" y="128583"/>
          <a:ext cx="3480806" cy="1060555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11785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29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93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9516">
                <a:tc gridSpan="3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Caching Table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32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Host Name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IP Address</a:t>
                      </a:r>
                      <a:endParaRPr kumimoji="1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TTL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1019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Lect.nos.com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10.1.1.10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28 second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957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866" y="1493058"/>
            <a:ext cx="9064124" cy="4092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149052" cy="566505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4833" y="723042"/>
            <a:ext cx="11160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altLang="en-US" dirty="0"/>
              <a:t>Zone file is the </a:t>
            </a:r>
            <a:r>
              <a:rPr lang="en-GB" altLang="en-US" b="1" dirty="0"/>
              <a:t>file on the DNS servers hard drive </a:t>
            </a:r>
            <a:r>
              <a:rPr lang="en-GB" altLang="en-US" dirty="0"/>
              <a:t>that contains all the information for a zone and the resource records contained therein. It is an ASCII file if not using Active Directory.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altLang="en-US" dirty="0"/>
              <a:t>Each zone has its own zone file (when not using Active Directory)</a:t>
            </a:r>
          </a:p>
        </p:txBody>
      </p:sp>
    </p:spTree>
    <p:extLst>
      <p:ext uri="{BB962C8B-B14F-4D97-AF65-F5344CB8AC3E}">
        <p14:creationId xmlns:p14="http://schemas.microsoft.com/office/powerpoint/2010/main" val="2781069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05"/>
            <a:ext cx="5643181" cy="573153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167E89F-7256-4E87-A100-90D9CFCB0B75}"/>
              </a:ext>
            </a:extLst>
          </p:cNvPr>
          <p:cNvGrpSpPr/>
          <p:nvPr/>
        </p:nvGrpSpPr>
        <p:grpSpPr>
          <a:xfrm>
            <a:off x="2222069" y="745858"/>
            <a:ext cx="8826500" cy="4803607"/>
            <a:chOff x="3327388" y="554940"/>
            <a:chExt cx="8826500" cy="4803607"/>
          </a:xfrm>
        </p:grpSpPr>
        <p:sp>
          <p:nvSpPr>
            <p:cNvPr id="99" name="Text Box 36"/>
            <p:cNvSpPr txBox="1">
              <a:spLocks noChangeArrowheads="1"/>
            </p:cNvSpPr>
            <p:nvPr/>
          </p:nvSpPr>
          <p:spPr bwMode="auto">
            <a:xfrm>
              <a:off x="4556618" y="944303"/>
              <a:ext cx="1841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endParaRPr lang="en-GB" altLang="en-US"/>
            </a:p>
          </p:txBody>
        </p:sp>
        <p:grpSp>
          <p:nvGrpSpPr>
            <p:cNvPr id="29" name="Group 4"/>
            <p:cNvGrpSpPr>
              <a:grpSpLocks/>
            </p:cNvGrpSpPr>
            <p:nvPr/>
          </p:nvGrpSpPr>
          <p:grpSpPr bwMode="auto">
            <a:xfrm>
              <a:off x="3805243" y="554940"/>
              <a:ext cx="8051800" cy="4660900"/>
              <a:chOff x="367" y="872"/>
              <a:chExt cx="5072" cy="2936"/>
            </a:xfrm>
          </p:grpSpPr>
          <p:sp>
            <p:nvSpPr>
              <p:cNvPr id="30" name="Oval 5"/>
              <p:cNvSpPr>
                <a:spLocks noChangeArrowheads="1"/>
              </p:cNvSpPr>
              <p:nvPr/>
            </p:nvSpPr>
            <p:spPr bwMode="auto">
              <a:xfrm rot="-3105645">
                <a:off x="3455" y="1384"/>
                <a:ext cx="1198" cy="2770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1" name="Line 6"/>
              <p:cNvSpPr>
                <a:spLocks noChangeShapeType="1"/>
              </p:cNvSpPr>
              <p:nvPr/>
            </p:nvSpPr>
            <p:spPr bwMode="auto">
              <a:xfrm>
                <a:off x="2008" y="1506"/>
                <a:ext cx="973" cy="58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2" name="Oval 7"/>
              <p:cNvSpPr>
                <a:spLocks noChangeArrowheads="1"/>
              </p:cNvSpPr>
              <p:nvPr/>
            </p:nvSpPr>
            <p:spPr bwMode="auto">
              <a:xfrm>
                <a:off x="1392" y="2805"/>
                <a:ext cx="1003" cy="1003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3" name="Oval 8"/>
              <p:cNvSpPr>
                <a:spLocks noChangeArrowheads="1"/>
              </p:cNvSpPr>
              <p:nvPr/>
            </p:nvSpPr>
            <p:spPr bwMode="auto">
              <a:xfrm>
                <a:off x="2431" y="2805"/>
                <a:ext cx="1003" cy="1003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4" name="Line 9"/>
              <p:cNvSpPr>
                <a:spLocks noChangeShapeType="1"/>
              </p:cNvSpPr>
              <p:nvPr/>
            </p:nvSpPr>
            <p:spPr bwMode="auto">
              <a:xfrm flipH="1">
                <a:off x="1111" y="1506"/>
                <a:ext cx="743" cy="441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5" name="Line 10"/>
              <p:cNvSpPr>
                <a:spLocks noChangeShapeType="1"/>
              </p:cNvSpPr>
              <p:nvPr/>
            </p:nvSpPr>
            <p:spPr bwMode="auto">
              <a:xfrm>
                <a:off x="1915" y="1540"/>
                <a:ext cx="0" cy="35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6" name="Oval 11"/>
              <p:cNvSpPr>
                <a:spLocks noChangeArrowheads="1"/>
              </p:cNvSpPr>
              <p:nvPr/>
            </p:nvSpPr>
            <p:spPr bwMode="auto">
              <a:xfrm>
                <a:off x="1456" y="872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 err="1">
                    <a:latin typeface="Arial Narrow" panose="020B0606020202030204" pitchFamily="34" charset="0"/>
                  </a:rPr>
                  <a:t>nos</a:t>
                </a:r>
                <a:endParaRPr lang="en-US" altLang="en-US" sz="20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37" name="Oval 12"/>
              <p:cNvSpPr>
                <a:spLocks noChangeArrowheads="1"/>
              </p:cNvSpPr>
              <p:nvPr/>
            </p:nvSpPr>
            <p:spPr bwMode="auto">
              <a:xfrm>
                <a:off x="1434" y="1896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batch2</a:t>
                </a:r>
              </a:p>
            </p:txBody>
          </p:sp>
          <p:sp>
            <p:nvSpPr>
              <p:cNvPr id="38" name="Oval 13"/>
              <p:cNvSpPr>
                <a:spLocks noChangeArrowheads="1"/>
              </p:cNvSpPr>
              <p:nvPr/>
            </p:nvSpPr>
            <p:spPr bwMode="auto">
              <a:xfrm>
                <a:off x="367" y="1887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batch1</a:t>
                </a:r>
              </a:p>
            </p:txBody>
          </p:sp>
          <p:sp>
            <p:nvSpPr>
              <p:cNvPr id="39" name="Line 14"/>
              <p:cNvSpPr>
                <a:spLocks noChangeShapeType="1"/>
              </p:cNvSpPr>
              <p:nvPr/>
            </p:nvSpPr>
            <p:spPr bwMode="auto">
              <a:xfrm flipH="1">
                <a:off x="2089" y="2469"/>
                <a:ext cx="1180" cy="639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0" name="Line 15"/>
              <p:cNvSpPr>
                <a:spLocks noChangeShapeType="1"/>
              </p:cNvSpPr>
              <p:nvPr/>
            </p:nvSpPr>
            <p:spPr bwMode="auto">
              <a:xfrm flipH="1">
                <a:off x="3116" y="2520"/>
                <a:ext cx="230" cy="54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1" name="Oval 16"/>
              <p:cNvSpPr>
                <a:spLocks noChangeArrowheads="1"/>
              </p:cNvSpPr>
              <p:nvPr/>
            </p:nvSpPr>
            <p:spPr bwMode="auto">
              <a:xfrm>
                <a:off x="2474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ppt</a:t>
                </a:r>
              </a:p>
            </p:txBody>
          </p:sp>
          <p:sp>
            <p:nvSpPr>
              <p:cNvPr id="42" name="Oval 17"/>
              <p:cNvSpPr>
                <a:spLocks noChangeArrowheads="1"/>
              </p:cNvSpPr>
              <p:nvPr/>
            </p:nvSpPr>
            <p:spPr bwMode="auto">
              <a:xfrm>
                <a:off x="1427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 err="1">
                    <a:latin typeface="Arial Narrow" panose="020B0606020202030204" pitchFamily="34" charset="0"/>
                  </a:rPr>
                  <a:t>resourcefile</a:t>
                </a:r>
                <a:endParaRPr lang="en-US" altLang="en-US" sz="20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43" name="Line 18"/>
              <p:cNvSpPr>
                <a:spLocks noChangeShapeType="1"/>
              </p:cNvSpPr>
              <p:nvPr/>
            </p:nvSpPr>
            <p:spPr bwMode="auto">
              <a:xfrm>
                <a:off x="3489" y="2494"/>
                <a:ext cx="973" cy="58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4" name="Oval 19"/>
              <p:cNvSpPr>
                <a:spLocks noChangeArrowheads="1"/>
              </p:cNvSpPr>
              <p:nvPr/>
            </p:nvSpPr>
            <p:spPr bwMode="auto">
              <a:xfrm>
                <a:off x="4181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assessment</a:t>
                </a:r>
              </a:p>
            </p:txBody>
          </p:sp>
          <p:sp>
            <p:nvSpPr>
              <p:cNvPr id="45" name="Oval 20"/>
              <p:cNvSpPr>
                <a:spLocks noChangeArrowheads="1"/>
              </p:cNvSpPr>
              <p:nvPr/>
            </p:nvSpPr>
            <p:spPr bwMode="auto">
              <a:xfrm>
                <a:off x="2950" y="1873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lecture</a:t>
                </a:r>
              </a:p>
            </p:txBody>
          </p:sp>
        </p:grpSp>
        <p:sp>
          <p:nvSpPr>
            <p:cNvPr id="46" name="Text Box 21"/>
            <p:cNvSpPr txBox="1">
              <a:spLocks noChangeArrowheads="1"/>
            </p:cNvSpPr>
            <p:nvPr/>
          </p:nvSpPr>
          <p:spPr bwMode="auto">
            <a:xfrm>
              <a:off x="8291500" y="4961672"/>
              <a:ext cx="8572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Zones</a:t>
              </a:r>
            </a:p>
          </p:txBody>
        </p:sp>
        <p:sp>
          <p:nvSpPr>
            <p:cNvPr id="47" name="Line 22"/>
            <p:cNvSpPr>
              <a:spLocks noChangeShapeType="1"/>
            </p:cNvSpPr>
            <p:nvPr/>
          </p:nvSpPr>
          <p:spPr bwMode="auto">
            <a:xfrm flipH="1" flipV="1">
              <a:off x="6884975" y="4814035"/>
              <a:ext cx="1119188" cy="3206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Line 23"/>
            <p:cNvSpPr>
              <a:spLocks noChangeShapeType="1"/>
            </p:cNvSpPr>
            <p:nvPr/>
          </p:nvSpPr>
          <p:spPr bwMode="auto">
            <a:xfrm flipH="1" flipV="1">
              <a:off x="8405800" y="4755297"/>
              <a:ext cx="204788" cy="1682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Line 24"/>
            <p:cNvSpPr>
              <a:spLocks noChangeShapeType="1"/>
            </p:cNvSpPr>
            <p:nvPr/>
          </p:nvSpPr>
          <p:spPr bwMode="auto">
            <a:xfrm flipV="1">
              <a:off x="8874113" y="4264760"/>
              <a:ext cx="555625" cy="7604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Text Box 25"/>
            <p:cNvSpPr txBox="1">
              <a:spLocks noChangeArrowheads="1"/>
            </p:cNvSpPr>
            <p:nvPr/>
          </p:nvSpPr>
          <p:spPr bwMode="auto">
            <a:xfrm>
              <a:off x="9718663" y="1554897"/>
              <a:ext cx="2435225" cy="1465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GB" altLang="en-US" dirty="0"/>
                <a:t>One zone multiple domains</a:t>
              </a:r>
            </a:p>
            <a:p>
              <a:pPr algn="l"/>
              <a:r>
                <a:rPr lang="en-GB" altLang="en-US" dirty="0">
                  <a:sym typeface="Wingdings" panose="05000000000000000000" pitchFamily="2" charset="2"/>
                </a:rPr>
                <a:t>DNS Server can also manage multiple zones</a:t>
              </a:r>
              <a:endParaRPr lang="en-GB" altLang="en-US" dirty="0"/>
            </a:p>
          </p:txBody>
        </p:sp>
        <p:sp>
          <p:nvSpPr>
            <p:cNvPr id="51" name="Line 26"/>
            <p:cNvSpPr>
              <a:spLocks noChangeShapeType="1"/>
            </p:cNvSpPr>
            <p:nvPr/>
          </p:nvSpPr>
          <p:spPr bwMode="auto">
            <a:xfrm flipH="1">
              <a:off x="9182088" y="1937485"/>
              <a:ext cx="569912" cy="5349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Line 27"/>
            <p:cNvSpPr>
              <a:spLocks noChangeShapeType="1"/>
            </p:cNvSpPr>
            <p:nvPr/>
          </p:nvSpPr>
          <p:spPr bwMode="auto">
            <a:xfrm flipH="1">
              <a:off x="10694975" y="2837597"/>
              <a:ext cx="206375" cy="9366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" name="Text Box 29"/>
            <p:cNvSpPr txBox="1">
              <a:spLocks noChangeArrowheads="1"/>
            </p:cNvSpPr>
            <p:nvPr/>
          </p:nvSpPr>
          <p:spPr bwMode="auto">
            <a:xfrm>
              <a:off x="3536938" y="616685"/>
              <a:ext cx="11493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Domains</a:t>
              </a:r>
            </a:p>
          </p:txBody>
        </p:sp>
        <p:sp>
          <p:nvSpPr>
            <p:cNvPr id="54" name="Line 30"/>
            <p:cNvSpPr>
              <a:spLocks noChangeShapeType="1"/>
            </p:cNvSpPr>
            <p:nvPr/>
          </p:nvSpPr>
          <p:spPr bwMode="auto">
            <a:xfrm>
              <a:off x="4192575" y="1111985"/>
              <a:ext cx="190500" cy="8413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Line 31"/>
            <p:cNvSpPr>
              <a:spLocks noChangeShapeType="1"/>
            </p:cNvSpPr>
            <p:nvPr/>
          </p:nvSpPr>
          <p:spPr bwMode="auto">
            <a:xfrm flipV="1">
              <a:off x="4806938" y="724635"/>
              <a:ext cx="730250" cy="650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6" name="Text Box 32"/>
            <p:cNvSpPr txBox="1">
              <a:spLocks noChangeArrowheads="1"/>
            </p:cNvSpPr>
            <p:nvPr/>
          </p:nvSpPr>
          <p:spPr bwMode="auto">
            <a:xfrm>
              <a:off x="3327388" y="3618647"/>
              <a:ext cx="2103437" cy="1739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Each Active Directory domain needs its own zone (use the same name for DNS domain)</a:t>
              </a:r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5618314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5743"/>
            <a:ext cx="10435611" cy="53025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869" y="3087138"/>
            <a:ext cx="7547449" cy="2432877"/>
          </a:xfrm>
          <a:prstGeom prst="rect">
            <a:avLst/>
          </a:prstGeom>
        </p:spPr>
      </p:pic>
      <p:sp>
        <p:nvSpPr>
          <p:cNvPr id="10" name="Text Box 24"/>
          <p:cNvSpPr txBox="1">
            <a:spLocks noChangeArrowheads="1"/>
          </p:cNvSpPr>
          <p:nvPr/>
        </p:nvSpPr>
        <p:spPr bwMode="auto">
          <a:xfrm>
            <a:off x="3467456" y="3117615"/>
            <a:ext cx="10144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Read/Write</a:t>
            </a:r>
          </a:p>
        </p:txBody>
      </p:sp>
      <p:sp>
        <p:nvSpPr>
          <p:cNvPr id="11" name="Text Box 28"/>
          <p:cNvSpPr txBox="1">
            <a:spLocks noChangeArrowheads="1"/>
          </p:cNvSpPr>
          <p:nvPr/>
        </p:nvSpPr>
        <p:spPr bwMode="auto">
          <a:xfrm>
            <a:off x="3502382" y="3770862"/>
            <a:ext cx="9794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Read-Only</a:t>
            </a:r>
          </a:p>
        </p:txBody>
      </p:sp>
      <p:sp>
        <p:nvSpPr>
          <p:cNvPr id="12" name="Text Box 32"/>
          <p:cNvSpPr txBox="1">
            <a:spLocks noChangeArrowheads="1"/>
          </p:cNvSpPr>
          <p:nvPr/>
        </p:nvSpPr>
        <p:spPr bwMode="auto">
          <a:xfrm>
            <a:off x="2499244" y="4424109"/>
            <a:ext cx="19826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Copy of Limited records</a:t>
            </a:r>
          </a:p>
        </p:txBody>
      </p:sp>
      <p:sp>
        <p:nvSpPr>
          <p:cNvPr id="16" name="Text Box 7"/>
          <p:cNvSpPr txBox="1">
            <a:spLocks noChangeArrowheads="1"/>
          </p:cNvSpPr>
          <p:nvPr/>
        </p:nvSpPr>
        <p:spPr bwMode="auto">
          <a:xfrm>
            <a:off x="310805" y="5411992"/>
            <a:ext cx="165165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200" dirty="0">
                <a:latin typeface="Arial Narrow" panose="020B0606020202030204" pitchFamily="34" charset="0"/>
              </a:rPr>
              <a:t>Primary &amp; Master Server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364240C-DFC1-4EFB-A11C-4A2C16AF87D4}"/>
              </a:ext>
            </a:extLst>
          </p:cNvPr>
          <p:cNvGrpSpPr/>
          <p:nvPr/>
        </p:nvGrpSpPr>
        <p:grpSpPr>
          <a:xfrm>
            <a:off x="240123" y="889907"/>
            <a:ext cx="2306622" cy="4455416"/>
            <a:chOff x="227523" y="1095076"/>
            <a:chExt cx="2306622" cy="4455416"/>
          </a:xfrm>
        </p:grpSpPr>
        <p:grpSp>
          <p:nvGrpSpPr>
            <p:cNvPr id="7" name="Group 21"/>
            <p:cNvGrpSpPr>
              <a:grpSpLocks/>
            </p:cNvGrpSpPr>
            <p:nvPr/>
          </p:nvGrpSpPr>
          <p:grpSpPr bwMode="auto">
            <a:xfrm>
              <a:off x="267634" y="1095076"/>
              <a:ext cx="1176338" cy="992188"/>
              <a:chOff x="786" y="1172"/>
              <a:chExt cx="945" cy="797"/>
            </a:xfrm>
          </p:grpSpPr>
          <p:pic>
            <p:nvPicPr>
              <p:cNvPr id="8" name="Picture 22" descr="Server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6" y="1172"/>
                <a:ext cx="678" cy="7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9" name="Picture 23" descr="Database0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02" y="1612"/>
                <a:ext cx="429" cy="3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5" name="Text Box 6"/>
            <p:cNvSpPr txBox="1">
              <a:spLocks noChangeArrowheads="1"/>
            </p:cNvSpPr>
            <p:nvPr/>
          </p:nvSpPr>
          <p:spPr bwMode="auto">
            <a:xfrm>
              <a:off x="1097534" y="1303293"/>
              <a:ext cx="1436611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1400" dirty="0">
                  <a:latin typeface="Arial Narrow" panose="020B0606020202030204" pitchFamily="34" charset="0"/>
                </a:rPr>
                <a:t>Secondary Server</a:t>
              </a:r>
            </a:p>
          </p:txBody>
        </p:sp>
        <p:sp>
          <p:nvSpPr>
            <p:cNvPr id="24" name="Line 15"/>
            <p:cNvSpPr>
              <a:spLocks noChangeShapeType="1"/>
            </p:cNvSpPr>
            <p:nvPr/>
          </p:nvSpPr>
          <p:spPr bwMode="auto">
            <a:xfrm flipH="1">
              <a:off x="352328" y="2433881"/>
              <a:ext cx="14302" cy="1769691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28" name="AutoShape 19"/>
            <p:cNvSpPr>
              <a:spLocks noChangeArrowheads="1"/>
            </p:cNvSpPr>
            <p:nvPr/>
          </p:nvSpPr>
          <p:spPr bwMode="auto">
            <a:xfrm>
              <a:off x="227523" y="2148232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grpSp>
          <p:nvGrpSpPr>
            <p:cNvPr id="33" name="Group 21"/>
            <p:cNvGrpSpPr>
              <a:grpSpLocks/>
            </p:cNvGrpSpPr>
            <p:nvPr/>
          </p:nvGrpSpPr>
          <p:grpSpPr bwMode="auto">
            <a:xfrm>
              <a:off x="298205" y="4558304"/>
              <a:ext cx="1176338" cy="992188"/>
              <a:chOff x="786" y="1172"/>
              <a:chExt cx="945" cy="797"/>
            </a:xfrm>
          </p:grpSpPr>
          <p:pic>
            <p:nvPicPr>
              <p:cNvPr id="34" name="Picture 22" descr="Server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6" y="1172"/>
                <a:ext cx="678" cy="7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5" name="Picture 23" descr="Database0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02" y="1612"/>
                <a:ext cx="429" cy="3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7" name="Line 15"/>
            <p:cNvSpPr>
              <a:spLocks noChangeShapeType="1"/>
            </p:cNvSpPr>
            <p:nvPr/>
          </p:nvSpPr>
          <p:spPr bwMode="auto">
            <a:xfrm flipH="1">
              <a:off x="1241697" y="2466394"/>
              <a:ext cx="14302" cy="1769691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38" name="AutoShape 19"/>
            <p:cNvSpPr>
              <a:spLocks noChangeArrowheads="1"/>
            </p:cNvSpPr>
            <p:nvPr/>
          </p:nvSpPr>
          <p:spPr bwMode="auto">
            <a:xfrm>
              <a:off x="1116892" y="218074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  <p:sp>
          <p:nvSpPr>
            <p:cNvPr id="39" name="Line 15"/>
            <p:cNvSpPr>
              <a:spLocks noChangeShapeType="1"/>
            </p:cNvSpPr>
            <p:nvPr/>
          </p:nvSpPr>
          <p:spPr bwMode="auto">
            <a:xfrm flipV="1">
              <a:off x="753032" y="2157641"/>
              <a:ext cx="4192" cy="2311643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0" name="AutoShape 19"/>
            <p:cNvSpPr>
              <a:spLocks noChangeArrowheads="1"/>
            </p:cNvSpPr>
            <p:nvPr/>
          </p:nvSpPr>
          <p:spPr bwMode="auto">
            <a:xfrm>
              <a:off x="613925" y="418363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41" name="Line 15"/>
            <p:cNvSpPr>
              <a:spLocks noChangeShapeType="1"/>
            </p:cNvSpPr>
            <p:nvPr/>
          </p:nvSpPr>
          <p:spPr bwMode="auto">
            <a:xfrm flipV="1">
              <a:off x="1831444" y="2157641"/>
              <a:ext cx="4192" cy="2311643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2" name="AutoShape 19"/>
            <p:cNvSpPr>
              <a:spLocks noChangeArrowheads="1"/>
            </p:cNvSpPr>
            <p:nvPr/>
          </p:nvSpPr>
          <p:spPr bwMode="auto">
            <a:xfrm>
              <a:off x="1692337" y="418363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4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F99FE778-C307-4623-ACF0-21E5EBB89C15}"/>
              </a:ext>
            </a:extLst>
          </p:cNvPr>
          <p:cNvGrpSpPr/>
          <p:nvPr/>
        </p:nvGrpSpPr>
        <p:grpSpPr>
          <a:xfrm>
            <a:off x="2667555" y="711742"/>
            <a:ext cx="4742301" cy="369332"/>
            <a:chOff x="2667555" y="711742"/>
            <a:chExt cx="4742301" cy="369332"/>
          </a:xfrm>
        </p:grpSpPr>
        <p:sp>
          <p:nvSpPr>
            <p:cNvPr id="17" name="Text Box 8"/>
            <p:cNvSpPr txBox="1">
              <a:spLocks noChangeArrowheads="1"/>
            </p:cNvSpPr>
            <p:nvPr/>
          </p:nvSpPr>
          <p:spPr bwMode="auto">
            <a:xfrm>
              <a:off x="5317531" y="714362"/>
              <a:ext cx="2092325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SOA query for a zone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2667555" y="711742"/>
              <a:ext cx="25269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altLang="en-US" dirty="0"/>
                <a:t>Start Of Authority (SOA) </a:t>
              </a:r>
              <a:endParaRPr lang="en-GB" dirty="0"/>
            </a:p>
          </p:txBody>
        </p:sp>
        <p:sp>
          <p:nvSpPr>
            <p:cNvPr id="45" name="AutoShape 19"/>
            <p:cNvSpPr>
              <a:spLocks noChangeArrowheads="1"/>
            </p:cNvSpPr>
            <p:nvPr/>
          </p:nvSpPr>
          <p:spPr bwMode="auto">
            <a:xfrm>
              <a:off x="5055358" y="729523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A8A276E-A38E-4694-9109-2869350503EE}"/>
              </a:ext>
            </a:extLst>
          </p:cNvPr>
          <p:cNvGrpSpPr/>
          <p:nvPr/>
        </p:nvGrpSpPr>
        <p:grpSpPr>
          <a:xfrm>
            <a:off x="7330466" y="1209675"/>
            <a:ext cx="2683851" cy="392452"/>
            <a:chOff x="8067805" y="1491576"/>
            <a:chExt cx="2683851" cy="392452"/>
          </a:xfrm>
        </p:grpSpPr>
        <p:sp>
          <p:nvSpPr>
            <p:cNvPr id="18" name="Text Box 9"/>
            <p:cNvSpPr txBox="1">
              <a:spLocks noChangeArrowheads="1"/>
            </p:cNvSpPr>
            <p:nvPr/>
          </p:nvSpPr>
          <p:spPr bwMode="auto">
            <a:xfrm>
              <a:off x="8067805" y="1517315"/>
              <a:ext cx="207327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SOA query answered</a:t>
              </a:r>
            </a:p>
          </p:txBody>
        </p:sp>
        <p:sp>
          <p:nvSpPr>
            <p:cNvPr id="46" name="AutoShape 19"/>
            <p:cNvSpPr>
              <a:spLocks noChangeArrowheads="1"/>
            </p:cNvSpPr>
            <p:nvPr/>
          </p:nvSpPr>
          <p:spPr bwMode="auto">
            <a:xfrm>
              <a:off x="10473442" y="1491576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9BAE4D8-E056-4DF5-AD7F-72AD26F9B3EB}"/>
              </a:ext>
            </a:extLst>
          </p:cNvPr>
          <p:cNvGrpSpPr/>
          <p:nvPr/>
        </p:nvGrpSpPr>
        <p:grpSpPr>
          <a:xfrm>
            <a:off x="5055358" y="1776431"/>
            <a:ext cx="6987936" cy="369332"/>
            <a:chOff x="5039317" y="2007599"/>
            <a:chExt cx="6987936" cy="369332"/>
          </a:xfrm>
        </p:grpSpPr>
        <p:sp>
          <p:nvSpPr>
            <p:cNvPr id="19" name="Text Box 10"/>
            <p:cNvSpPr txBox="1">
              <a:spLocks noChangeArrowheads="1"/>
            </p:cNvSpPr>
            <p:nvPr/>
          </p:nvSpPr>
          <p:spPr bwMode="auto">
            <a:xfrm>
              <a:off x="5317531" y="2007599"/>
              <a:ext cx="670972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Entire Zone (AXFR) or Incremental Zone Transfer (IXFR) query for a zone</a:t>
              </a:r>
            </a:p>
          </p:txBody>
        </p:sp>
        <p:sp>
          <p:nvSpPr>
            <p:cNvPr id="47" name="AutoShape 19"/>
            <p:cNvSpPr>
              <a:spLocks noChangeArrowheads="1"/>
            </p:cNvSpPr>
            <p:nvPr/>
          </p:nvSpPr>
          <p:spPr bwMode="auto">
            <a:xfrm>
              <a:off x="5039317" y="2008227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C911098-9A42-4D47-B8E1-6B0550ADC775}"/>
              </a:ext>
            </a:extLst>
          </p:cNvPr>
          <p:cNvGrpSpPr/>
          <p:nvPr/>
        </p:nvGrpSpPr>
        <p:grpSpPr>
          <a:xfrm>
            <a:off x="2133986" y="2446142"/>
            <a:ext cx="8638827" cy="403059"/>
            <a:chOff x="2133986" y="2446142"/>
            <a:chExt cx="8638827" cy="403059"/>
          </a:xfrm>
        </p:grpSpPr>
        <p:sp>
          <p:nvSpPr>
            <p:cNvPr id="20" name="Text Box 11"/>
            <p:cNvSpPr txBox="1">
              <a:spLocks noChangeArrowheads="1"/>
            </p:cNvSpPr>
            <p:nvPr/>
          </p:nvSpPr>
          <p:spPr bwMode="auto">
            <a:xfrm>
              <a:off x="2133986" y="2446142"/>
              <a:ext cx="8213970" cy="403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>
                <a:lnSpc>
                  <a:spcPct val="12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Entire Zone (AXFR) or Incremental Zone Transfer (IXFR) query answered (zone transfer)</a:t>
              </a:r>
            </a:p>
          </p:txBody>
        </p:sp>
        <p:sp>
          <p:nvSpPr>
            <p:cNvPr id="48" name="AutoShape 19"/>
            <p:cNvSpPr>
              <a:spLocks noChangeArrowheads="1"/>
            </p:cNvSpPr>
            <p:nvPr/>
          </p:nvSpPr>
          <p:spPr bwMode="auto">
            <a:xfrm>
              <a:off x="10494599" y="250616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88405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717205" cy="68168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DELEGATION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306" y="1208960"/>
            <a:ext cx="7837554" cy="2613217"/>
          </a:xfrm>
        </p:spPr>
        <p:txBody>
          <a:bodyPr>
            <a:noAutofit/>
          </a:bodyPr>
          <a:lstStyle/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cs typeface="Arial" panose="020B0604020202020204" pitchFamily="34" charset="0"/>
              </a:rPr>
              <a:t>The administrator, at the nos.com level of the namespace, delegates authority for lect.nos.com and offloads administration of DNS for that part of the namespace.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cs typeface="Arial" panose="020B0604020202020204" pitchFamily="34" charset="0"/>
              </a:rPr>
              <a:t>lect.nos.com </a:t>
            </a:r>
            <a:r>
              <a:rPr lang="en-US" altLang="en-US" sz="1800" dirty="0">
                <a:latin typeface="+mj-lt"/>
                <a:cs typeface="Arial" panose="020B0604020202020204" pitchFamily="34" charset="0"/>
              </a:rPr>
              <a:t>now has its own administrator and DNS server to resolve queries in that part of the namespace/organization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cs typeface="Arial" panose="020B0604020202020204" pitchFamily="34" charset="0"/>
              </a:rPr>
              <a:t>Delegation is the process of assigning authority over child domains in your DNS namespace to another entity by adding records in the DNS database 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45AE29D-8627-4D0D-8EB3-CB247C5CB52A}"/>
              </a:ext>
            </a:extLst>
          </p:cNvPr>
          <p:cNvGrpSpPr/>
          <p:nvPr/>
        </p:nvGrpSpPr>
        <p:grpSpPr>
          <a:xfrm>
            <a:off x="8944657" y="599882"/>
            <a:ext cx="2630487" cy="3525838"/>
            <a:chOff x="8763787" y="1172639"/>
            <a:chExt cx="2630487" cy="3525838"/>
          </a:xfrm>
        </p:grpSpPr>
        <p:pic>
          <p:nvPicPr>
            <p:cNvPr id="43" name="Picture 5" descr="Server0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33662" y="1172639"/>
              <a:ext cx="1000125" cy="1174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AutoShape 6"/>
            <p:cNvSpPr>
              <a:spLocks noChangeArrowheads="1"/>
            </p:cNvSpPr>
            <p:nvPr/>
          </p:nvSpPr>
          <p:spPr bwMode="auto">
            <a:xfrm>
              <a:off x="9727399" y="1221852"/>
              <a:ext cx="1173163" cy="339725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pic>
          <p:nvPicPr>
            <p:cNvPr id="45" name="Picture 7" descr="Server0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54362" y="3234802"/>
              <a:ext cx="1000125" cy="1174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8"/>
            <p:cNvSpPr>
              <a:spLocks noChangeArrowheads="1"/>
            </p:cNvSpPr>
            <p:nvPr/>
          </p:nvSpPr>
          <p:spPr bwMode="auto">
            <a:xfrm>
              <a:off x="10221112" y="3198289"/>
              <a:ext cx="1173162" cy="339725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pic>
          <p:nvPicPr>
            <p:cNvPr id="47" name="Picture 9" descr="Database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43337" y="3806302"/>
              <a:ext cx="681037" cy="5508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8" name="Picture 10" descr="Database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01999" y="1969564"/>
              <a:ext cx="681038" cy="550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9" name="Line 11"/>
            <p:cNvSpPr>
              <a:spLocks noChangeShapeType="1"/>
            </p:cNvSpPr>
            <p:nvPr/>
          </p:nvSpPr>
          <p:spPr bwMode="auto">
            <a:xfrm flipH="1">
              <a:off x="9228924" y="2842689"/>
              <a:ext cx="7938" cy="1417638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50" name="AutoShape 12"/>
            <p:cNvSpPr>
              <a:spLocks noChangeArrowheads="1"/>
            </p:cNvSpPr>
            <p:nvPr/>
          </p:nvSpPr>
          <p:spPr bwMode="auto">
            <a:xfrm>
              <a:off x="8893962" y="4330177"/>
              <a:ext cx="2320925" cy="3683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lect.nos.com</a:t>
              </a:r>
            </a:p>
          </p:txBody>
        </p:sp>
        <p:sp>
          <p:nvSpPr>
            <p:cNvPr id="51" name="AutoShape 14"/>
            <p:cNvSpPr>
              <a:spLocks noChangeArrowheads="1"/>
            </p:cNvSpPr>
            <p:nvPr/>
          </p:nvSpPr>
          <p:spPr bwMode="auto">
            <a:xfrm>
              <a:off x="8763787" y="2475977"/>
              <a:ext cx="2320925" cy="3683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C0C0C0"/>
                  </a:solidFill>
                  <a:latin typeface="Arial Narrow" panose="020B0606020202030204" pitchFamily="34" charset="0"/>
                </a:rPr>
                <a:t>lect</a:t>
              </a:r>
              <a:r>
                <a:rPr lang="en-US" altLang="en-US" dirty="0">
                  <a:latin typeface="Arial Narrow" panose="020B0606020202030204" pitchFamily="34" charset="0"/>
                </a:rPr>
                <a:t>.nos.com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49397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825596" cy="55932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Summary: So far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65" y="910549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 Structure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Domain Controller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Functional Levels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Functions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Query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Cache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Zones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Delegations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Microsoft Virtual Academy</a:t>
            </a:r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1891</TotalTime>
  <Words>1577</Words>
  <Application>Microsoft Office PowerPoint</Application>
  <PresentationFormat>Widescreen</PresentationFormat>
  <Paragraphs>273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35" baseType="lpstr">
      <vt:lpstr>Arial</vt:lpstr>
      <vt:lpstr>Arial Narrow</vt:lpstr>
      <vt:lpstr>Calibri</vt:lpstr>
      <vt:lpstr>Calibri Light</vt:lpstr>
      <vt:lpstr>Constantia</vt:lpstr>
      <vt:lpstr>Courier New</vt:lpstr>
      <vt:lpstr>Helvetica</vt:lpstr>
      <vt:lpstr>Wingdings</vt:lpstr>
      <vt:lpstr>Wingdings 2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DOMAIN NAME SYSTEM</vt:lpstr>
      <vt:lpstr>PowerPoint Presentation</vt:lpstr>
      <vt:lpstr>PowerPoint Presentation</vt:lpstr>
      <vt:lpstr>DOMAIN NAME SYSTEM</vt:lpstr>
      <vt:lpstr>DOMAIN NAME SYSTEM</vt:lpstr>
      <vt:lpstr>DOMAIN NAME SYSTEM</vt:lpstr>
      <vt:lpstr>DOMAIN NAME SYSTEM: namespace</vt:lpstr>
      <vt:lpstr>DOMAIN NAME SYSTEM</vt:lpstr>
      <vt:lpstr>DOMAIN NAME SYSTEM</vt:lpstr>
      <vt:lpstr>DOMAIN NAME SYSTEM: query</vt:lpstr>
      <vt:lpstr>DOMAIN NAME SYSTEM: query</vt:lpstr>
      <vt:lpstr>DOMAIN NAME SYSTEM: cache</vt:lpstr>
      <vt:lpstr>DOMAIN NAME SYSTEM: zones</vt:lpstr>
      <vt:lpstr>DOMAIN NAME SYSTEM: zones</vt:lpstr>
      <vt:lpstr>DOMAIN NAME SYSTEM: zones</vt:lpstr>
      <vt:lpstr>DOMAIN NAME SYSTEM: DELEGATION</vt:lpstr>
      <vt:lpstr>Summary: So far 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87</cp:revision>
  <dcterms:created xsi:type="dcterms:W3CDTF">2021-03-05T06:07:01Z</dcterms:created>
  <dcterms:modified xsi:type="dcterms:W3CDTF">2023-03-02T05:26:39Z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