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7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77419-97A3-1C27-F3BB-4BFEC23316ED}" v="1076" dt="2025-07-15T10:12:57.720"/>
    <p1510:client id="{98ADB075-32D3-8042-0F8C-6AED2831BD02}" v="930" dt="2025-07-17T09:24:29.2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41378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898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70458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213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790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722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252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467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32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774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157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7/17/2025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86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7039018/?utm_source=chatgpt.com#sec1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How does Footwear Affect Ground Impact Force?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3EAF0-5953-2D63-2196-E257A3FF0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8B20F-4F03-855C-09E5-6C914A858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purpose of this study was to assess whether or not footwear affects the amount of force exerted into the ground whilst running</a:t>
            </a:r>
          </a:p>
          <a:p>
            <a:r>
              <a:rPr lang="en-US" dirty="0"/>
              <a:t>Newton's third law states that for every action, there is an equal and opposite reaction</a:t>
            </a:r>
          </a:p>
          <a:p>
            <a:r>
              <a:rPr lang="en-US" dirty="0"/>
              <a:t>The basis for conducting this research is that a creating higher ground impact force by using (or not) footwear can increase performance</a:t>
            </a:r>
          </a:p>
        </p:txBody>
      </p:sp>
    </p:spTree>
    <p:extLst>
      <p:ext uri="{BB962C8B-B14F-4D97-AF65-F5344CB8AC3E}">
        <p14:creationId xmlns:p14="http://schemas.microsoft.com/office/powerpoint/2010/main" val="1367342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2546C-C76E-2F92-C3F2-E645568D1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82629-7262-1613-0BDE-72B25B127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study assesses a variety of different footwear choices and athletes and compares their Ground Impact Force with and without footwear</a:t>
            </a:r>
          </a:p>
          <a:p>
            <a:r>
              <a:rPr lang="en-US" dirty="0"/>
              <a:t>To account for differences in weight and choice of footwear the athletes' force exertion with footwear was only compared to their own force exertion without footwear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676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6CCD9-C036-ED87-28AC-0AF79070A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6097E-11F2-2B8C-1392-B9381CBBB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6 sport students were selected for the study</a:t>
            </a:r>
          </a:p>
          <a:p>
            <a:r>
              <a:rPr lang="en-US" dirty="0"/>
              <a:t>Timing gates were set 1m apart</a:t>
            </a:r>
          </a:p>
          <a:p>
            <a:r>
              <a:rPr lang="en-US" dirty="0"/>
              <a:t>A force platform was placed in the middle of the timing gates</a:t>
            </a:r>
          </a:p>
          <a:p>
            <a:r>
              <a:rPr lang="en-US" dirty="0"/>
              <a:t>The athletes were instructed to jog over the force platform at a moderate pace</a:t>
            </a:r>
          </a:p>
          <a:p>
            <a:r>
              <a:rPr lang="en-US" dirty="0"/>
              <a:t>They were firstly instructed to do so with footwear</a:t>
            </a:r>
          </a:p>
          <a:p>
            <a:r>
              <a:rPr lang="en-US" dirty="0"/>
              <a:t>The athletes were given as many attempts as they needed get through the timing gates with a time that was between 0.30s and 0.35s to ensure every subject's speed was close to equal</a:t>
            </a:r>
          </a:p>
        </p:txBody>
      </p:sp>
    </p:spTree>
    <p:extLst>
      <p:ext uri="{BB962C8B-B14F-4D97-AF65-F5344CB8AC3E}">
        <p14:creationId xmlns:p14="http://schemas.microsoft.com/office/powerpoint/2010/main" val="1027333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47B6C-3415-56F4-FEA0-E97D736AF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60792-98E8-F6E2-08CA-A7B8FEB81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dirty="0"/>
              <a:t>After the subjects had gone over the force platform in their footwear their</a:t>
            </a:r>
            <a:r>
              <a:rPr lang="en-US"/>
              <a:t> Ground Impact Force was recorded</a:t>
            </a:r>
          </a:p>
          <a:p>
            <a:pPr marL="457200" indent="-457200"/>
            <a:r>
              <a:rPr lang="en-US" dirty="0"/>
              <a:t>Next they were instructed to jog over the force platform at a time between 0.3s and </a:t>
            </a:r>
            <a:r>
              <a:rPr lang="en-US"/>
              <a:t>0.35s but this time barefoot</a:t>
            </a:r>
          </a:p>
          <a:p>
            <a:pPr marL="457200" indent="-457200"/>
            <a:r>
              <a:rPr lang="en-US" dirty="0"/>
              <a:t> Their impact force was recorded</a:t>
            </a:r>
          </a:p>
          <a:p>
            <a:pPr marL="457200" indent="-457200"/>
            <a:r>
              <a:rPr lang="en-US" dirty="0"/>
              <a:t>The results were </a:t>
            </a:r>
            <a:r>
              <a:rPr lang="en-US" dirty="0" err="1"/>
              <a:t>analysed</a:t>
            </a:r>
            <a:r>
              <a:rPr lang="en-US"/>
              <a:t> using a paired samples T test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69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1B67B-70D4-1654-399D-2A21C0474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F3EF1-0F0F-8EA1-C45B-5E18E1C5E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results were as follows;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A5CC401-843C-3B9B-DDE2-ED49B7E4B9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247735"/>
              </p:ext>
            </p:extLst>
          </p:nvPr>
        </p:nvGraphicFramePr>
        <p:xfrm>
          <a:off x="1134661" y="2418904"/>
          <a:ext cx="8168640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2780747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471597108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983781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Subject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Force Exerted with Footwear (N)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Force Exerted without Footwear (N)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764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154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0556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179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529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8338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37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174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797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4868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5C99A-EE9C-9CC2-896E-D77A2E3B0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Results-SPSS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78589-9627-0E0D-2FD7-F78D7771D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paired samples T test was used to </a:t>
            </a:r>
            <a:r>
              <a:rPr lang="en-US" dirty="0" err="1"/>
              <a:t>analyse</a:t>
            </a:r>
            <a:r>
              <a:rPr lang="en-US" dirty="0"/>
              <a:t> the results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screenshot of a test results&#10;&#10;AI-generated content may be incorrect.">
            <a:extLst>
              <a:ext uri="{FF2B5EF4-FFF2-40B4-BE49-F238E27FC236}">
                <a16:creationId xmlns:a16="http://schemas.microsoft.com/office/drawing/2014/main" id="{568AF905-97B6-5EB6-7A1E-C2ADE526A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8263" y="2609850"/>
            <a:ext cx="9515475" cy="232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341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820FC-0E97-CA54-F134-006348661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Results- SPSS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64C70-18AF-7BA3-4507-BD6663416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2 sided P value was 0.027, anything below 0.05 is considered a significant difference between the two groups</a:t>
            </a:r>
          </a:p>
          <a:p>
            <a:r>
              <a:rPr lang="en-US" dirty="0"/>
              <a:t>Therefore, footwear does increase ground impact force</a:t>
            </a:r>
          </a:p>
        </p:txBody>
      </p:sp>
    </p:spTree>
    <p:extLst>
      <p:ext uri="{BB962C8B-B14F-4D97-AF65-F5344CB8AC3E}">
        <p14:creationId xmlns:p14="http://schemas.microsoft.com/office/powerpoint/2010/main" val="4273941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0FBC-35F0-1AD2-BDC9-C2A73B9A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3515A-3B8A-579F-3C58-2E67C286C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As previously stated, wearing footwear increased ground impact force significantly </a:t>
            </a:r>
          </a:p>
          <a:p>
            <a:r>
              <a:rPr lang="en-US" dirty="0"/>
              <a:t>A study published by Wang et al., (2020) found that heavier shoes increased ground impact force</a:t>
            </a:r>
          </a:p>
          <a:p>
            <a:r>
              <a:rPr lang="en-US" dirty="0"/>
              <a:t>Thus creating a greater reaction force and possibly increasing sprint time and jump height because of it</a:t>
            </a:r>
          </a:p>
        </p:txBody>
      </p:sp>
    </p:spTree>
    <p:extLst>
      <p:ext uri="{BB962C8B-B14F-4D97-AF65-F5344CB8AC3E}">
        <p14:creationId xmlns:p14="http://schemas.microsoft.com/office/powerpoint/2010/main" val="3793315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27DDC-6A4C-8BA3-E08E-704F44CF2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FF348-F152-2E55-38C0-4D4985FE63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Heavier shoes creating more ground impact force is likely the reason for there not only being a discrepancy between shoes sand no shoes but also between athletes and between different shoes</a:t>
            </a:r>
          </a:p>
          <a:p>
            <a:r>
              <a:rPr lang="en-US" sz="2400" dirty="0"/>
              <a:t>It is important to note that the type of footwear and specific make and model of each shoe wasn't taken into account</a:t>
            </a:r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53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E1A4D-1833-6422-7C23-E4FA6C285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72BA7-456C-8851-02A2-ED11F11B7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A paper published by Wang et al., (2020) stated that lighter shoes and less mass in general reduced gastrocnemius fatigue</a:t>
            </a:r>
          </a:p>
          <a:p>
            <a:r>
              <a:rPr lang="en-US" sz="2400" dirty="0"/>
              <a:t>Therefore, whilst increasing ground impact force, heavier footwear will not necessarily increase overall sporting performance</a:t>
            </a:r>
          </a:p>
          <a:p>
            <a:r>
              <a:rPr lang="en-US" sz="2400" dirty="0"/>
              <a:t>It can be interpreted that heavier footwear might be most applicable to sporting events that require lots of power but do not last long enough to </a:t>
            </a:r>
            <a:r>
              <a:rPr lang="en-US" sz="2400" dirty="0" err="1"/>
              <a:t>accumilate</a:t>
            </a:r>
            <a:r>
              <a:rPr lang="en-US" sz="2400" dirty="0"/>
              <a:t> fatigue</a:t>
            </a:r>
          </a:p>
          <a:p>
            <a:r>
              <a:rPr lang="en-US" sz="2400" dirty="0"/>
              <a:t>Ultimately, the ideal sporting footwear is one that is light but produces a lot of ground impact force</a:t>
            </a:r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07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D244A-E9BB-3286-52E2-FB6D27F63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06A05-A571-6A98-8686-085CB1A8C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Wang, I-Lin., Graham, R.B., Bourdon, E.J., Chen, Y.-M., Gu, C.-Y. and Wang, L.-I. (2020). Biomechanical Analysis of Running Foot Strike in Shoes of Different Mass. </a:t>
            </a:r>
            <a:r>
              <a:rPr lang="en-US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Journal of Sports Science &amp; Medicine</a:t>
            </a:r>
            <a:r>
              <a:rPr lang="en-US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[online] 19(1), p.130. Available at: </a:t>
            </a:r>
            <a:r>
              <a:rPr lang="en-US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2"/>
              </a:rPr>
              <a:t>https://pmc.ncbi.nlm.nih.gov/articles/PMC7039018/?utm_source=chatgpt.com#sec1-5</a:t>
            </a:r>
            <a:r>
              <a:rPr lang="en-US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[Accessed 17 Jul. 2025].</a:t>
            </a:r>
            <a:endParaRPr lang="en-US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83761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View</vt:lpstr>
      <vt:lpstr>How does Footwear Affect Ground Impact Force?</vt:lpstr>
      <vt:lpstr>Introduction</vt:lpstr>
      <vt:lpstr>Introduction</vt:lpstr>
      <vt:lpstr>Methods</vt:lpstr>
      <vt:lpstr>Methods</vt:lpstr>
      <vt:lpstr>Results</vt:lpstr>
      <vt:lpstr>Results-SPSS Analysis</vt:lpstr>
      <vt:lpstr>Results- SPSS Analysis</vt:lpstr>
      <vt:lpstr>Discussion</vt:lpstr>
      <vt:lpstr>Discussion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337</cp:revision>
  <dcterms:created xsi:type="dcterms:W3CDTF">2025-07-14T10:19:59Z</dcterms:created>
  <dcterms:modified xsi:type="dcterms:W3CDTF">2025-07-17T09:24:47Z</dcterms:modified>
</cp:coreProperties>
</file>