
<file path=[Content_Types].xml><?xml version="1.0" encoding="utf-8"?>
<Types xmlns="http://schemas.openxmlformats.org/package/2006/content-types">
  <Default Extension="bin" ContentType="application/vnd.openxmlformats-officedocument.oleObject"/>
  <Default Extension="jpeg" ContentType="image/jpe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saveSubsetFonts="1">
  <p:sldMasterIdLst>
    <p:sldMasterId id="2147483649" r:id="rId4"/>
  </p:sldMasterIdLst>
  <p:notesMasterIdLst>
    <p:notesMasterId r:id="rId71"/>
  </p:notesMasterIdLst>
  <p:handoutMasterIdLst>
    <p:handoutMasterId r:id="rId72"/>
  </p:handoutMasterIdLst>
  <p:sldIdLst>
    <p:sldId id="1066" r:id="rId5"/>
    <p:sldId id="1067" r:id="rId6"/>
    <p:sldId id="1068" r:id="rId7"/>
    <p:sldId id="1069" r:id="rId8"/>
    <p:sldId id="1070" r:id="rId9"/>
    <p:sldId id="1071" r:id="rId10"/>
    <p:sldId id="1072" r:id="rId11"/>
    <p:sldId id="1128" r:id="rId12"/>
    <p:sldId id="1073" r:id="rId13"/>
    <p:sldId id="1074" r:id="rId14"/>
    <p:sldId id="1075" r:id="rId15"/>
    <p:sldId id="1076" r:id="rId16"/>
    <p:sldId id="1077" r:id="rId17"/>
    <p:sldId id="1078" r:id="rId18"/>
    <p:sldId id="1079" r:id="rId19"/>
    <p:sldId id="1080" r:id="rId20"/>
    <p:sldId id="1081" r:id="rId21"/>
    <p:sldId id="1082" r:id="rId22"/>
    <p:sldId id="1083" r:id="rId23"/>
    <p:sldId id="1084" r:id="rId24"/>
    <p:sldId id="1085" r:id="rId25"/>
    <p:sldId id="1086" r:id="rId26"/>
    <p:sldId id="1087" r:id="rId27"/>
    <p:sldId id="1088" r:id="rId28"/>
    <p:sldId id="1089" r:id="rId29"/>
    <p:sldId id="1090" r:id="rId30"/>
    <p:sldId id="1091" r:id="rId31"/>
    <p:sldId id="1092" r:id="rId32"/>
    <p:sldId id="1093" r:id="rId33"/>
    <p:sldId id="1094" r:id="rId34"/>
    <p:sldId id="1095" r:id="rId35"/>
    <p:sldId id="1096" r:id="rId36"/>
    <p:sldId id="1097" r:id="rId37"/>
    <p:sldId id="1098" r:id="rId38"/>
    <p:sldId id="1099" r:id="rId39"/>
    <p:sldId id="1100" r:id="rId40"/>
    <p:sldId id="1101" r:id="rId41"/>
    <p:sldId id="1102" r:id="rId42"/>
    <p:sldId id="1103" r:id="rId43"/>
    <p:sldId id="1104" r:id="rId44"/>
    <p:sldId id="1105" r:id="rId45"/>
    <p:sldId id="1106" r:id="rId46"/>
    <p:sldId id="1107" r:id="rId47"/>
    <p:sldId id="1108" r:id="rId48"/>
    <p:sldId id="1109" r:id="rId49"/>
    <p:sldId id="1110" r:id="rId50"/>
    <p:sldId id="1111" r:id="rId51"/>
    <p:sldId id="1112" r:id="rId52"/>
    <p:sldId id="1113" r:id="rId53"/>
    <p:sldId id="1114" r:id="rId54"/>
    <p:sldId id="1115" r:id="rId55"/>
    <p:sldId id="1129" r:id="rId56"/>
    <p:sldId id="1130" r:id="rId57"/>
    <p:sldId id="1131" r:id="rId58"/>
    <p:sldId id="1132" r:id="rId59"/>
    <p:sldId id="1133" r:id="rId60"/>
    <p:sldId id="1116" r:id="rId61"/>
    <p:sldId id="1117" r:id="rId62"/>
    <p:sldId id="1118" r:id="rId63"/>
    <p:sldId id="1119" r:id="rId64"/>
    <p:sldId id="1120" r:id="rId65"/>
    <p:sldId id="1121" r:id="rId66"/>
    <p:sldId id="1122" r:id="rId67"/>
    <p:sldId id="1123" r:id="rId68"/>
    <p:sldId id="1124" r:id="rId69"/>
    <p:sldId id="1125" r:id="rId70"/>
  </p:sldIdLst>
  <p:sldSz cx="9144000" cy="6858000" type="screen4x3"/>
  <p:notesSz cx="6856413" cy="9312275"/>
  <p:defaultTextStyle>
    <a:defPPr>
      <a:defRPr lang="en-US"/>
    </a:defPPr>
    <a:lvl1pPr algn="l" rtl="0" eaLnBrk="0" fontAlgn="base" hangingPunct="0">
      <a:spcBef>
        <a:spcPct val="50000"/>
      </a:spcBef>
      <a:spcAft>
        <a:spcPct val="0"/>
      </a:spcAft>
      <a:defRPr sz="1400" b="1" kern="1200">
        <a:solidFill>
          <a:schemeClr val="tx1"/>
        </a:solidFill>
        <a:latin typeface="Arial" panose="020B0604020202020204" pitchFamily="34" charset="0"/>
        <a:ea typeface="+mn-ea"/>
        <a:cs typeface="+mn-cs"/>
      </a:defRPr>
    </a:lvl1pPr>
    <a:lvl2pPr marL="457200" algn="l" rtl="0" eaLnBrk="0" fontAlgn="base" hangingPunct="0">
      <a:spcBef>
        <a:spcPct val="50000"/>
      </a:spcBef>
      <a:spcAft>
        <a:spcPct val="0"/>
      </a:spcAft>
      <a:defRPr sz="1400" b="1" kern="1200">
        <a:solidFill>
          <a:schemeClr val="tx1"/>
        </a:solidFill>
        <a:latin typeface="Arial" panose="020B0604020202020204" pitchFamily="34" charset="0"/>
        <a:ea typeface="+mn-ea"/>
        <a:cs typeface="+mn-cs"/>
      </a:defRPr>
    </a:lvl2pPr>
    <a:lvl3pPr marL="914400" algn="l" rtl="0" eaLnBrk="0" fontAlgn="base" hangingPunct="0">
      <a:spcBef>
        <a:spcPct val="50000"/>
      </a:spcBef>
      <a:spcAft>
        <a:spcPct val="0"/>
      </a:spcAft>
      <a:defRPr sz="1400" b="1" kern="1200">
        <a:solidFill>
          <a:schemeClr val="tx1"/>
        </a:solidFill>
        <a:latin typeface="Arial" panose="020B0604020202020204" pitchFamily="34" charset="0"/>
        <a:ea typeface="+mn-ea"/>
        <a:cs typeface="+mn-cs"/>
      </a:defRPr>
    </a:lvl3pPr>
    <a:lvl4pPr marL="1371600" algn="l" rtl="0" eaLnBrk="0" fontAlgn="base" hangingPunct="0">
      <a:spcBef>
        <a:spcPct val="50000"/>
      </a:spcBef>
      <a:spcAft>
        <a:spcPct val="0"/>
      </a:spcAft>
      <a:defRPr sz="1400" b="1" kern="1200">
        <a:solidFill>
          <a:schemeClr val="tx1"/>
        </a:solidFill>
        <a:latin typeface="Arial" panose="020B0604020202020204" pitchFamily="34" charset="0"/>
        <a:ea typeface="+mn-ea"/>
        <a:cs typeface="+mn-cs"/>
      </a:defRPr>
    </a:lvl4pPr>
    <a:lvl5pPr marL="1828800" algn="l" rtl="0" eaLnBrk="0" fontAlgn="base" hangingPunct="0">
      <a:spcBef>
        <a:spcPct val="50000"/>
      </a:spcBef>
      <a:spcAft>
        <a:spcPct val="0"/>
      </a:spcAft>
      <a:defRPr sz="1400" b="1" kern="1200">
        <a:solidFill>
          <a:schemeClr val="tx1"/>
        </a:solidFill>
        <a:latin typeface="Arial" panose="020B0604020202020204" pitchFamily="34" charset="0"/>
        <a:ea typeface="+mn-ea"/>
        <a:cs typeface="+mn-cs"/>
      </a:defRPr>
    </a:lvl5pPr>
    <a:lvl6pPr marL="2286000" algn="l" defTabSz="914400" rtl="0" eaLnBrk="1" latinLnBrk="0" hangingPunct="1">
      <a:defRPr sz="1400" b="1" kern="1200">
        <a:solidFill>
          <a:schemeClr val="tx1"/>
        </a:solidFill>
        <a:latin typeface="Arial" panose="020B0604020202020204" pitchFamily="34" charset="0"/>
        <a:ea typeface="+mn-ea"/>
        <a:cs typeface="+mn-cs"/>
      </a:defRPr>
    </a:lvl6pPr>
    <a:lvl7pPr marL="2743200" algn="l" defTabSz="914400" rtl="0" eaLnBrk="1" latinLnBrk="0" hangingPunct="1">
      <a:defRPr sz="1400" b="1" kern="1200">
        <a:solidFill>
          <a:schemeClr val="tx1"/>
        </a:solidFill>
        <a:latin typeface="Arial" panose="020B0604020202020204" pitchFamily="34" charset="0"/>
        <a:ea typeface="+mn-ea"/>
        <a:cs typeface="+mn-cs"/>
      </a:defRPr>
    </a:lvl7pPr>
    <a:lvl8pPr marL="3200400" algn="l" defTabSz="914400" rtl="0" eaLnBrk="1" latinLnBrk="0" hangingPunct="1">
      <a:defRPr sz="1400" b="1" kern="1200">
        <a:solidFill>
          <a:schemeClr val="tx1"/>
        </a:solidFill>
        <a:latin typeface="Arial" panose="020B0604020202020204" pitchFamily="34" charset="0"/>
        <a:ea typeface="+mn-ea"/>
        <a:cs typeface="+mn-cs"/>
      </a:defRPr>
    </a:lvl8pPr>
    <a:lvl9pPr marL="3657600" algn="l" defTabSz="914400" rtl="0" eaLnBrk="1" latinLnBrk="0" hangingPunct="1">
      <a:defRPr sz="1400" b="1"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933">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4537" autoAdjust="0"/>
    <p:restoredTop sz="86380" autoAdjust="0"/>
  </p:normalViewPr>
  <p:slideViewPr>
    <p:cSldViewPr snapToGrid="0">
      <p:cViewPr varScale="1">
        <p:scale>
          <a:sx n="71" d="100"/>
          <a:sy n="71" d="100"/>
        </p:scale>
        <p:origin x="1205" y="5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p:cViewPr varScale="1">
        <p:scale>
          <a:sx n="86" d="100"/>
          <a:sy n="86" d="100"/>
        </p:scale>
        <p:origin x="-1926" y="-60"/>
      </p:cViewPr>
      <p:guideLst>
        <p:guide orient="horz" pos="2933"/>
        <p:guide pos="2160"/>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viewProps" Target="viewProps.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handoutMaster" Target="handoutMasters/handout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tableStyles" Target="tableStyles.xml"/><Relationship Id="rId7" Type="http://schemas.openxmlformats.org/officeDocument/2006/relationships/slide" Target="slides/slide3.xml"/><Relationship Id="rId71"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DCB4F249-DC5A-CE21-7A78-729B720C5069}"/>
              </a:ext>
            </a:extLst>
          </p:cNvPr>
          <p:cNvSpPr>
            <a:spLocks noGrp="1" noChangeArrowheads="1"/>
          </p:cNvSpPr>
          <p:nvPr>
            <p:ph type="hdr" sz="quarter"/>
          </p:nvPr>
        </p:nvSpPr>
        <p:spPr bwMode="auto">
          <a:xfrm>
            <a:off x="0" y="0"/>
            <a:ext cx="2971800" cy="465138"/>
          </a:xfrm>
          <a:prstGeom prst="rect">
            <a:avLst/>
          </a:prstGeom>
          <a:noFill/>
          <a:ln w="12700" cap="sq">
            <a:noFill/>
            <a:miter lim="800000"/>
            <a:headEnd/>
            <a:tailEnd/>
          </a:ln>
          <a:effectLst/>
        </p:spPr>
        <p:txBody>
          <a:bodyPr vert="horz" wrap="square" lIns="91440" tIns="45720" rIns="91440" bIns="45720" numCol="1" anchor="t" anchorCtr="0" compatLnSpc="1">
            <a:prstTxWarp prst="textNoShape">
              <a:avLst/>
            </a:prstTxWarp>
          </a:bodyPr>
          <a:lstStyle>
            <a:lvl1pPr>
              <a:defRPr sz="1200" b="0">
                <a:latin typeface="Arial" charset="0"/>
              </a:defRPr>
            </a:lvl1pPr>
          </a:lstStyle>
          <a:p>
            <a:pPr>
              <a:defRPr/>
            </a:pPr>
            <a:endParaRPr lang="en-US" altLang="en-US"/>
          </a:p>
        </p:txBody>
      </p:sp>
      <p:sp>
        <p:nvSpPr>
          <p:cNvPr id="5123" name="Rectangle 3">
            <a:extLst>
              <a:ext uri="{FF2B5EF4-FFF2-40B4-BE49-F238E27FC236}">
                <a16:creationId xmlns:a16="http://schemas.microsoft.com/office/drawing/2014/main" id="{5E6069F7-251D-F857-08AD-090FE3157536}"/>
              </a:ext>
            </a:extLst>
          </p:cNvPr>
          <p:cNvSpPr>
            <a:spLocks noGrp="1" noChangeArrowheads="1"/>
          </p:cNvSpPr>
          <p:nvPr>
            <p:ph type="dt" sz="quarter" idx="1"/>
          </p:nvPr>
        </p:nvSpPr>
        <p:spPr bwMode="auto">
          <a:xfrm>
            <a:off x="3884613" y="0"/>
            <a:ext cx="2971800" cy="465138"/>
          </a:xfrm>
          <a:prstGeom prst="rect">
            <a:avLst/>
          </a:prstGeom>
          <a:noFill/>
          <a:ln w="12700" cap="sq">
            <a:noFill/>
            <a:miter lim="800000"/>
            <a:headEnd/>
            <a:tailEnd/>
          </a:ln>
          <a:effectLst/>
        </p:spPr>
        <p:txBody>
          <a:bodyPr vert="horz" wrap="square" lIns="91440" tIns="45720" rIns="91440" bIns="45720" numCol="1" anchor="t" anchorCtr="0" compatLnSpc="1">
            <a:prstTxWarp prst="textNoShape">
              <a:avLst/>
            </a:prstTxWarp>
          </a:bodyPr>
          <a:lstStyle>
            <a:lvl1pPr algn="r">
              <a:defRPr sz="1200" b="0">
                <a:latin typeface="Arial" charset="0"/>
              </a:defRPr>
            </a:lvl1pPr>
          </a:lstStyle>
          <a:p>
            <a:pPr>
              <a:defRPr/>
            </a:pPr>
            <a:endParaRPr lang="en-US" altLang="en-US"/>
          </a:p>
        </p:txBody>
      </p:sp>
      <p:sp>
        <p:nvSpPr>
          <p:cNvPr id="5124" name="Rectangle 4">
            <a:extLst>
              <a:ext uri="{FF2B5EF4-FFF2-40B4-BE49-F238E27FC236}">
                <a16:creationId xmlns:a16="http://schemas.microsoft.com/office/drawing/2014/main" id="{7F882758-9447-CE4C-3530-152401ED7E01}"/>
              </a:ext>
            </a:extLst>
          </p:cNvPr>
          <p:cNvSpPr>
            <a:spLocks noGrp="1" noChangeArrowheads="1"/>
          </p:cNvSpPr>
          <p:nvPr>
            <p:ph type="ftr" sz="quarter" idx="2"/>
          </p:nvPr>
        </p:nvSpPr>
        <p:spPr bwMode="auto">
          <a:xfrm>
            <a:off x="0" y="8847138"/>
            <a:ext cx="2971800" cy="465137"/>
          </a:xfrm>
          <a:prstGeom prst="rect">
            <a:avLst/>
          </a:prstGeom>
          <a:noFill/>
          <a:ln w="12700" cap="sq">
            <a:noFill/>
            <a:miter lim="800000"/>
            <a:headEnd/>
            <a:tailEnd/>
          </a:ln>
          <a:effectLst/>
        </p:spPr>
        <p:txBody>
          <a:bodyPr vert="horz" wrap="square" lIns="91440" tIns="45720" rIns="91440" bIns="45720" numCol="1" anchor="b" anchorCtr="0" compatLnSpc="1">
            <a:prstTxWarp prst="textNoShape">
              <a:avLst/>
            </a:prstTxWarp>
          </a:bodyPr>
          <a:lstStyle>
            <a:lvl1pPr>
              <a:defRPr sz="1200" b="0">
                <a:latin typeface="Arial" charset="0"/>
              </a:defRPr>
            </a:lvl1pPr>
          </a:lstStyle>
          <a:p>
            <a:pPr>
              <a:defRPr/>
            </a:pPr>
            <a:endParaRPr lang="en-US" altLang="en-US"/>
          </a:p>
        </p:txBody>
      </p:sp>
      <p:sp>
        <p:nvSpPr>
          <p:cNvPr id="5125" name="Rectangle 5">
            <a:extLst>
              <a:ext uri="{FF2B5EF4-FFF2-40B4-BE49-F238E27FC236}">
                <a16:creationId xmlns:a16="http://schemas.microsoft.com/office/drawing/2014/main" id="{B81B0D2F-BAEF-FD7B-F521-93D50CA384F9}"/>
              </a:ext>
            </a:extLst>
          </p:cNvPr>
          <p:cNvSpPr>
            <a:spLocks noGrp="1" noChangeArrowheads="1"/>
          </p:cNvSpPr>
          <p:nvPr>
            <p:ph type="sldNum" sz="quarter" idx="3"/>
          </p:nvPr>
        </p:nvSpPr>
        <p:spPr bwMode="auto">
          <a:xfrm>
            <a:off x="3884613" y="8847138"/>
            <a:ext cx="2971800" cy="465137"/>
          </a:xfrm>
          <a:prstGeom prst="rect">
            <a:avLst/>
          </a:prstGeom>
          <a:noFill/>
          <a:ln w="12700" cap="sq">
            <a:noFill/>
            <a:miter lim="800000"/>
            <a:headEnd/>
            <a:tailEnd/>
          </a:ln>
          <a:effectLst/>
        </p:spPr>
        <p:txBody>
          <a:bodyPr vert="horz" wrap="square" lIns="91440" tIns="45720" rIns="91440" bIns="45720" numCol="1" anchor="b" anchorCtr="0" compatLnSpc="1">
            <a:prstTxWarp prst="textNoShape">
              <a:avLst/>
            </a:prstTxWarp>
          </a:bodyPr>
          <a:lstStyle>
            <a:lvl1pPr algn="r">
              <a:defRPr sz="1200" b="0"/>
            </a:lvl1pPr>
          </a:lstStyle>
          <a:p>
            <a:fld id="{130F1986-DBA3-4600-B9C8-2A939EEC6042}" type="slidenum">
              <a:rPr lang="en-US" altLang="en-US"/>
              <a:pPr/>
              <a:t>‹#›</a:t>
            </a:fld>
            <a:endParaRPr lang="en-US"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67F648BF-2781-E93F-AF95-6B1ECA99DAB4}"/>
              </a:ext>
            </a:extLst>
          </p:cNvPr>
          <p:cNvSpPr>
            <a:spLocks noGrp="1" noChangeArrowheads="1"/>
          </p:cNvSpPr>
          <p:nvPr>
            <p:ph type="hdr" sz="quarter"/>
          </p:nvPr>
        </p:nvSpPr>
        <p:spPr bwMode="auto">
          <a:xfrm>
            <a:off x="0" y="0"/>
            <a:ext cx="2971800" cy="465138"/>
          </a:xfrm>
          <a:prstGeom prst="rect">
            <a:avLst/>
          </a:prstGeom>
          <a:noFill/>
          <a:ln w="12700" cap="sq">
            <a:noFill/>
            <a:miter lim="800000"/>
            <a:headEnd/>
            <a:tailEnd/>
          </a:ln>
          <a:effectLst/>
        </p:spPr>
        <p:txBody>
          <a:bodyPr vert="horz" wrap="square" lIns="91440" tIns="45720" rIns="91440" bIns="45720" numCol="1" anchor="t" anchorCtr="0" compatLnSpc="1">
            <a:prstTxWarp prst="textNoShape">
              <a:avLst/>
            </a:prstTxWarp>
          </a:bodyPr>
          <a:lstStyle>
            <a:lvl1pPr>
              <a:defRPr sz="1200" b="0">
                <a:latin typeface="Arial" charset="0"/>
              </a:defRPr>
            </a:lvl1pPr>
          </a:lstStyle>
          <a:p>
            <a:pPr>
              <a:defRPr/>
            </a:pPr>
            <a:endParaRPr lang="en-US" altLang="en-US"/>
          </a:p>
        </p:txBody>
      </p:sp>
      <p:sp>
        <p:nvSpPr>
          <p:cNvPr id="7171" name="Rectangle 3">
            <a:extLst>
              <a:ext uri="{FF2B5EF4-FFF2-40B4-BE49-F238E27FC236}">
                <a16:creationId xmlns:a16="http://schemas.microsoft.com/office/drawing/2014/main" id="{64EC0649-61B7-6145-E894-C308B5BF6A3F}"/>
              </a:ext>
            </a:extLst>
          </p:cNvPr>
          <p:cNvSpPr>
            <a:spLocks noGrp="1" noChangeArrowheads="1"/>
          </p:cNvSpPr>
          <p:nvPr>
            <p:ph type="dt" idx="1"/>
          </p:nvPr>
        </p:nvSpPr>
        <p:spPr bwMode="auto">
          <a:xfrm>
            <a:off x="3884613" y="0"/>
            <a:ext cx="2971800" cy="465138"/>
          </a:xfrm>
          <a:prstGeom prst="rect">
            <a:avLst/>
          </a:prstGeom>
          <a:noFill/>
          <a:ln w="12700" cap="sq">
            <a:noFill/>
            <a:miter lim="800000"/>
            <a:headEnd/>
            <a:tailEnd/>
          </a:ln>
          <a:effectLst/>
        </p:spPr>
        <p:txBody>
          <a:bodyPr vert="horz" wrap="square" lIns="91440" tIns="45720" rIns="91440" bIns="45720" numCol="1" anchor="t" anchorCtr="0" compatLnSpc="1">
            <a:prstTxWarp prst="textNoShape">
              <a:avLst/>
            </a:prstTxWarp>
          </a:bodyPr>
          <a:lstStyle>
            <a:lvl1pPr algn="r">
              <a:defRPr sz="1200" b="0">
                <a:latin typeface="Arial" charset="0"/>
              </a:defRPr>
            </a:lvl1pPr>
          </a:lstStyle>
          <a:p>
            <a:pPr>
              <a:defRPr/>
            </a:pPr>
            <a:endParaRPr lang="en-US" altLang="en-US"/>
          </a:p>
        </p:txBody>
      </p:sp>
      <p:sp>
        <p:nvSpPr>
          <p:cNvPr id="69636" name="Rectangle 4">
            <a:extLst>
              <a:ext uri="{FF2B5EF4-FFF2-40B4-BE49-F238E27FC236}">
                <a16:creationId xmlns:a16="http://schemas.microsoft.com/office/drawing/2014/main" id="{97E19284-E8A8-D477-6D62-E671D550477C}"/>
              </a:ext>
            </a:extLst>
          </p:cNvPr>
          <p:cNvSpPr>
            <a:spLocks noChangeArrowheads="1" noTextEdit="1"/>
          </p:cNvSpPr>
          <p:nvPr>
            <p:ph type="sldImg" idx="2"/>
          </p:nvPr>
        </p:nvSpPr>
        <p:spPr bwMode="auto">
          <a:xfrm>
            <a:off x="1100138" y="698500"/>
            <a:ext cx="4656137" cy="34925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3" name="Rectangle 5">
            <a:extLst>
              <a:ext uri="{FF2B5EF4-FFF2-40B4-BE49-F238E27FC236}">
                <a16:creationId xmlns:a16="http://schemas.microsoft.com/office/drawing/2014/main" id="{346B2C56-7CAD-826D-5E61-E36659CFA93A}"/>
              </a:ext>
            </a:extLst>
          </p:cNvPr>
          <p:cNvSpPr>
            <a:spLocks noGrp="1" noChangeArrowheads="1"/>
          </p:cNvSpPr>
          <p:nvPr>
            <p:ph type="body" sz="quarter" idx="3"/>
          </p:nvPr>
        </p:nvSpPr>
        <p:spPr bwMode="auto">
          <a:xfrm>
            <a:off x="914400" y="4422775"/>
            <a:ext cx="5027613" cy="4191000"/>
          </a:xfrm>
          <a:prstGeom prst="rect">
            <a:avLst/>
          </a:prstGeom>
          <a:noFill/>
          <a:ln w="12700" cap="sq">
            <a:noFill/>
            <a:miter lim="800000"/>
            <a:headEnd/>
            <a:tailEnd/>
          </a:ln>
          <a:effectLst/>
        </p:spPr>
        <p:txBody>
          <a:bodyPr vert="horz" wrap="square" lIns="91440" tIns="45720" rIns="91440" bIns="4572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7174" name="Rectangle 6">
            <a:extLst>
              <a:ext uri="{FF2B5EF4-FFF2-40B4-BE49-F238E27FC236}">
                <a16:creationId xmlns:a16="http://schemas.microsoft.com/office/drawing/2014/main" id="{D5AF540D-9315-F5B8-C241-A56D822B4EC7}"/>
              </a:ext>
            </a:extLst>
          </p:cNvPr>
          <p:cNvSpPr>
            <a:spLocks noGrp="1" noChangeArrowheads="1"/>
          </p:cNvSpPr>
          <p:nvPr>
            <p:ph type="ftr" sz="quarter" idx="4"/>
          </p:nvPr>
        </p:nvSpPr>
        <p:spPr bwMode="auto">
          <a:xfrm>
            <a:off x="0" y="8847138"/>
            <a:ext cx="2971800" cy="465137"/>
          </a:xfrm>
          <a:prstGeom prst="rect">
            <a:avLst/>
          </a:prstGeom>
          <a:noFill/>
          <a:ln w="12700" cap="sq">
            <a:noFill/>
            <a:miter lim="800000"/>
            <a:headEnd/>
            <a:tailEnd/>
          </a:ln>
          <a:effectLst/>
        </p:spPr>
        <p:txBody>
          <a:bodyPr vert="horz" wrap="square" lIns="91440" tIns="45720" rIns="91440" bIns="45720" numCol="1" anchor="b" anchorCtr="0" compatLnSpc="1">
            <a:prstTxWarp prst="textNoShape">
              <a:avLst/>
            </a:prstTxWarp>
          </a:bodyPr>
          <a:lstStyle>
            <a:lvl1pPr>
              <a:defRPr sz="1200" b="0">
                <a:latin typeface="Arial" charset="0"/>
              </a:defRPr>
            </a:lvl1pPr>
          </a:lstStyle>
          <a:p>
            <a:pPr>
              <a:defRPr/>
            </a:pPr>
            <a:endParaRPr lang="en-US" altLang="en-US"/>
          </a:p>
        </p:txBody>
      </p:sp>
      <p:sp>
        <p:nvSpPr>
          <p:cNvPr id="7175" name="Rectangle 7">
            <a:extLst>
              <a:ext uri="{FF2B5EF4-FFF2-40B4-BE49-F238E27FC236}">
                <a16:creationId xmlns:a16="http://schemas.microsoft.com/office/drawing/2014/main" id="{36CB0BB6-7F4F-B829-7439-91CF8D6C2874}"/>
              </a:ext>
            </a:extLst>
          </p:cNvPr>
          <p:cNvSpPr>
            <a:spLocks noGrp="1" noChangeArrowheads="1"/>
          </p:cNvSpPr>
          <p:nvPr>
            <p:ph type="sldNum" sz="quarter" idx="5"/>
          </p:nvPr>
        </p:nvSpPr>
        <p:spPr bwMode="auto">
          <a:xfrm>
            <a:off x="3884613" y="8847138"/>
            <a:ext cx="2971800" cy="465137"/>
          </a:xfrm>
          <a:prstGeom prst="rect">
            <a:avLst/>
          </a:prstGeom>
          <a:noFill/>
          <a:ln w="12700" cap="sq">
            <a:noFill/>
            <a:miter lim="800000"/>
            <a:headEnd/>
            <a:tailEnd/>
          </a:ln>
          <a:effectLst/>
        </p:spPr>
        <p:txBody>
          <a:bodyPr vert="horz" wrap="square" lIns="91440" tIns="45720" rIns="91440" bIns="45720" numCol="1" anchor="b" anchorCtr="0" compatLnSpc="1">
            <a:prstTxWarp prst="textNoShape">
              <a:avLst/>
            </a:prstTxWarp>
          </a:bodyPr>
          <a:lstStyle>
            <a:lvl1pPr algn="r">
              <a:defRPr sz="1200" b="0"/>
            </a:lvl1pPr>
          </a:lstStyle>
          <a:p>
            <a:fld id="{1681ECEC-2B3D-4208-A518-ED4A0ED8681F}" type="slidenum">
              <a:rPr lang="en-US" altLang="en-US"/>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kumimoji="1"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kumimoji="1"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a:extLst>
              <a:ext uri="{FF2B5EF4-FFF2-40B4-BE49-F238E27FC236}">
                <a16:creationId xmlns:a16="http://schemas.microsoft.com/office/drawing/2014/main" id="{ED77B5C8-C9A2-A4CD-FDCB-6E9FDC7321DC}"/>
              </a:ext>
            </a:extLst>
          </p:cNvPr>
          <p:cNvSpPr>
            <a:spLocks noGrp="1" noRot="1" noChangeAspect="1" noTextEdit="1"/>
          </p:cNvSpPr>
          <p:nvPr>
            <p:ph type="sldImg"/>
          </p:nvPr>
        </p:nvSpPr>
        <p:spPr>
          <a:ln/>
        </p:spPr>
      </p:sp>
      <p:sp>
        <p:nvSpPr>
          <p:cNvPr id="70659" name="Notes Placeholder 2">
            <a:extLst>
              <a:ext uri="{FF2B5EF4-FFF2-40B4-BE49-F238E27FC236}">
                <a16:creationId xmlns:a16="http://schemas.microsoft.com/office/drawing/2014/main" id="{6A75C2A6-4BF2-97F0-237A-D06F9F7E6AAE}"/>
              </a:ext>
            </a:extLst>
          </p:cNvPr>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sq">
                <a:solidFill>
                  <a:srgbClr val="000000"/>
                </a:solidFill>
                <a:miter lim="800000"/>
                <a:headEnd/>
                <a:tailEnd/>
              </a14:hiddenLine>
            </a:ext>
          </a:extLst>
        </p:spPr>
        <p:txBody>
          <a:bodyPr/>
          <a:lstStyle/>
          <a:p>
            <a:r>
              <a:rPr lang="en-US" altLang="en-US">
                <a:sym typeface="Symbol" panose="05050102010706020507" pitchFamily="18" charset="2"/>
              </a:rPr>
              <a:t>W.V^ =||</a:t>
            </a:r>
            <a:r>
              <a:rPr lang="en-US" altLang="en-US"/>
              <a:t>w||.</a:t>
            </a:r>
            <a:r>
              <a:rPr lang="en-US" altLang="en-US">
                <a:sym typeface="Symbol" panose="05050102010706020507" pitchFamily="18" charset="2"/>
              </a:rPr>
              <a:t>||V^|</a:t>
            </a:r>
            <a:r>
              <a:rPr lang="en-US" altLang="en-US"/>
              <a:t>|cosA; But </a:t>
            </a:r>
            <a:r>
              <a:rPr lang="en-US" altLang="en-US">
                <a:sym typeface="Symbol" panose="05050102010706020507" pitchFamily="18" charset="2"/>
              </a:rPr>
              <a:t>||V^|</a:t>
            </a:r>
            <a:r>
              <a:rPr lang="en-US" altLang="en-US"/>
              <a:t>| = 1 as it’s nomalized so </a:t>
            </a:r>
            <a:r>
              <a:rPr lang="en-US" altLang="en-US">
                <a:sym typeface="Symbol" panose="05050102010706020507" pitchFamily="18" charset="2"/>
              </a:rPr>
              <a:t>W.V^ =||</a:t>
            </a:r>
            <a:r>
              <a:rPr lang="en-US" altLang="en-US"/>
              <a:t>w||cosA, but from trig </a:t>
            </a:r>
            <a:r>
              <a:rPr lang="en-US" altLang="en-US">
                <a:sym typeface="Symbol" panose="05050102010706020507" pitchFamily="18" charset="2"/>
              </a:rPr>
              <a:t>||</a:t>
            </a:r>
            <a:r>
              <a:rPr lang="en-US" altLang="en-US"/>
              <a:t>w||cosA = </a:t>
            </a:r>
            <a:r>
              <a:rPr lang="en-US" altLang="en-US">
                <a:sym typeface="Symbol" panose="05050102010706020507" pitchFamily="18" charset="2"/>
              </a:rPr>
              <a:t>||</a:t>
            </a:r>
            <a:r>
              <a:rPr lang="en-US" altLang="en-US"/>
              <a:t>w</a:t>
            </a:r>
            <a:r>
              <a:rPr lang="en-US" altLang="en-US" baseline="-25000">
                <a:sym typeface="Symbol" panose="05050102010706020507" pitchFamily="18" charset="2"/>
              </a:rPr>
              <a:t>||</a:t>
            </a:r>
            <a:r>
              <a:rPr lang="en-US" altLang="en-US">
                <a:sym typeface="Symbol" panose="05050102010706020507" pitchFamily="18" charset="2"/>
              </a:rPr>
              <a:t>||. So W.V^=||</a:t>
            </a:r>
            <a:r>
              <a:rPr lang="en-US" altLang="en-US"/>
              <a:t>w</a:t>
            </a:r>
            <a:r>
              <a:rPr lang="en-US" altLang="en-US" baseline="-25000">
                <a:sym typeface="Symbol" panose="05050102010706020507" pitchFamily="18" charset="2"/>
              </a:rPr>
              <a:t>||</a:t>
            </a:r>
            <a:r>
              <a:rPr lang="en-US" altLang="en-US">
                <a:sym typeface="Symbol" panose="05050102010706020507" pitchFamily="18" charset="2"/>
              </a:rPr>
              <a:t>|| . Multiply ||</a:t>
            </a:r>
            <a:r>
              <a:rPr lang="en-US" altLang="en-US"/>
              <a:t>w</a:t>
            </a:r>
            <a:r>
              <a:rPr lang="en-US" altLang="en-US" baseline="-25000">
                <a:sym typeface="Symbol" panose="05050102010706020507" pitchFamily="18" charset="2"/>
              </a:rPr>
              <a:t>||</a:t>
            </a:r>
            <a:r>
              <a:rPr lang="en-US" altLang="en-US">
                <a:sym typeface="Symbol" panose="05050102010706020507" pitchFamily="18" charset="2"/>
              </a:rPr>
              <a:t>|| by the normalized vector v^ to get the vector which points in the same direction as V but has length ||</a:t>
            </a:r>
            <a:r>
              <a:rPr lang="en-US" altLang="en-US"/>
              <a:t>w</a:t>
            </a:r>
            <a:r>
              <a:rPr lang="en-US" altLang="en-US" baseline="-25000">
                <a:sym typeface="Symbol" panose="05050102010706020507" pitchFamily="18" charset="2"/>
              </a:rPr>
              <a:t>||</a:t>
            </a:r>
            <a:r>
              <a:rPr lang="en-US" altLang="en-US">
                <a:sym typeface="Symbol" panose="05050102010706020507" pitchFamily="18" charset="2"/>
              </a:rPr>
              <a:t>||. This is </a:t>
            </a:r>
            <a:r>
              <a:rPr lang="en-US" altLang="en-US"/>
              <a:t>w</a:t>
            </a:r>
            <a:r>
              <a:rPr lang="en-US" altLang="en-US" baseline="-25000">
                <a:sym typeface="Symbol" panose="05050102010706020507" pitchFamily="18" charset="2"/>
              </a:rPr>
              <a:t>||</a:t>
            </a:r>
            <a:r>
              <a:rPr lang="en-US" altLang="en-US">
                <a:sym typeface="Symbol" panose="05050102010706020507" pitchFamily="18" charset="2"/>
              </a:rPr>
              <a:t>  and is called the proj</a:t>
            </a:r>
            <a:r>
              <a:rPr lang="en-US" altLang="en-US" baseline="-25000">
                <a:sym typeface="Symbol" panose="05050102010706020507" pitchFamily="18" charset="2"/>
              </a:rPr>
              <a:t>v</a:t>
            </a:r>
            <a:r>
              <a:rPr lang="en-US" altLang="en-US"/>
              <a:t>w. This is shown as bullet point 3 above.</a:t>
            </a:r>
            <a:endParaRPr lang="en-GB" altLang="en-US"/>
          </a:p>
        </p:txBody>
      </p:sp>
      <p:sp>
        <p:nvSpPr>
          <p:cNvPr id="70660" name="Slide Number Placeholder 3">
            <a:extLst>
              <a:ext uri="{FF2B5EF4-FFF2-40B4-BE49-F238E27FC236}">
                <a16:creationId xmlns:a16="http://schemas.microsoft.com/office/drawing/2014/main" id="{526B60C7-15B2-9179-0F4E-D91E4EC44127}"/>
              </a:ext>
            </a:extLst>
          </p:cNvPr>
          <p:cNvSpPr>
            <a:spLocks noGrp="1"/>
          </p:cNvSpPr>
          <p:nvPr>
            <p:ph type="sldNum" sz="quarter" idx="5"/>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a:tailEnd/>
              </a14:hiddenLine>
            </a:ext>
          </a:extLst>
        </p:spPr>
        <p:txBody>
          <a:bodyPr/>
          <a:lstStyle>
            <a:lvl1pPr>
              <a:defRPr sz="1400" b="1">
                <a:solidFill>
                  <a:schemeClr val="tx1"/>
                </a:solidFill>
                <a:latin typeface="Arial" panose="020B0604020202020204" pitchFamily="34" charset="0"/>
              </a:defRPr>
            </a:lvl1pPr>
            <a:lvl2pPr marL="742950" indent="-285750">
              <a:defRPr sz="1400" b="1">
                <a:solidFill>
                  <a:schemeClr val="tx1"/>
                </a:solidFill>
                <a:latin typeface="Arial" panose="020B0604020202020204" pitchFamily="34" charset="0"/>
              </a:defRPr>
            </a:lvl2pPr>
            <a:lvl3pPr marL="1143000" indent="-228600">
              <a:defRPr sz="1400" b="1">
                <a:solidFill>
                  <a:schemeClr val="tx1"/>
                </a:solidFill>
                <a:latin typeface="Arial" panose="020B0604020202020204" pitchFamily="34" charset="0"/>
              </a:defRPr>
            </a:lvl3pPr>
            <a:lvl4pPr marL="1600200" indent="-228600">
              <a:defRPr sz="1400" b="1">
                <a:solidFill>
                  <a:schemeClr val="tx1"/>
                </a:solidFill>
                <a:latin typeface="Arial" panose="020B0604020202020204" pitchFamily="34" charset="0"/>
              </a:defRPr>
            </a:lvl4pPr>
            <a:lvl5pPr marL="2057400" indent="-228600">
              <a:defRPr sz="1400" b="1">
                <a:solidFill>
                  <a:schemeClr val="tx1"/>
                </a:solidFill>
                <a:latin typeface="Arial" panose="020B0604020202020204" pitchFamily="34" charset="0"/>
              </a:defRPr>
            </a:lvl5pPr>
            <a:lvl6pPr marL="2514600" indent="-228600" eaLnBrk="0" fontAlgn="base" hangingPunct="0">
              <a:spcBef>
                <a:spcPct val="50000"/>
              </a:spcBef>
              <a:spcAft>
                <a:spcPct val="0"/>
              </a:spcAft>
              <a:defRPr sz="1400" b="1">
                <a:solidFill>
                  <a:schemeClr val="tx1"/>
                </a:solidFill>
                <a:latin typeface="Arial" panose="020B0604020202020204" pitchFamily="34" charset="0"/>
              </a:defRPr>
            </a:lvl6pPr>
            <a:lvl7pPr marL="2971800" indent="-228600" eaLnBrk="0" fontAlgn="base" hangingPunct="0">
              <a:spcBef>
                <a:spcPct val="50000"/>
              </a:spcBef>
              <a:spcAft>
                <a:spcPct val="0"/>
              </a:spcAft>
              <a:defRPr sz="1400" b="1">
                <a:solidFill>
                  <a:schemeClr val="tx1"/>
                </a:solidFill>
                <a:latin typeface="Arial" panose="020B0604020202020204" pitchFamily="34" charset="0"/>
              </a:defRPr>
            </a:lvl7pPr>
            <a:lvl8pPr marL="3429000" indent="-228600" eaLnBrk="0" fontAlgn="base" hangingPunct="0">
              <a:spcBef>
                <a:spcPct val="50000"/>
              </a:spcBef>
              <a:spcAft>
                <a:spcPct val="0"/>
              </a:spcAft>
              <a:defRPr sz="1400" b="1">
                <a:solidFill>
                  <a:schemeClr val="tx1"/>
                </a:solidFill>
                <a:latin typeface="Arial" panose="020B0604020202020204" pitchFamily="34" charset="0"/>
              </a:defRPr>
            </a:lvl8pPr>
            <a:lvl9pPr marL="3886200" indent="-228600" eaLnBrk="0" fontAlgn="base" hangingPunct="0">
              <a:spcBef>
                <a:spcPct val="50000"/>
              </a:spcBef>
              <a:spcAft>
                <a:spcPct val="0"/>
              </a:spcAft>
              <a:defRPr sz="1400" b="1">
                <a:solidFill>
                  <a:schemeClr val="tx1"/>
                </a:solidFill>
                <a:latin typeface="Arial" panose="020B0604020202020204" pitchFamily="34" charset="0"/>
              </a:defRPr>
            </a:lvl9pPr>
          </a:lstStyle>
          <a:p>
            <a:fld id="{80DA6DA5-5348-4B52-8BD6-227F5DDBDCAA}" type="slidenum">
              <a:rPr lang="en-US" altLang="en-US" sz="1200" b="0"/>
              <a:pPr/>
              <a:t>6</a:t>
            </a:fld>
            <a:endParaRPr lang="en-US" altLang="en-US" sz="1200" b="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a:extLst>
              <a:ext uri="{FF2B5EF4-FFF2-40B4-BE49-F238E27FC236}">
                <a16:creationId xmlns:a16="http://schemas.microsoft.com/office/drawing/2014/main" id="{12A88D54-F970-245A-DA7F-3DD724A7F3E4}"/>
              </a:ext>
            </a:extLst>
          </p:cNvPr>
          <p:cNvSpPr>
            <a:spLocks noGrp="1" noRot="1" noChangeAspect="1" noTextEdit="1"/>
          </p:cNvSpPr>
          <p:nvPr>
            <p:ph type="sldImg"/>
          </p:nvPr>
        </p:nvSpPr>
        <p:spPr>
          <a:ln/>
        </p:spPr>
      </p:sp>
      <p:sp>
        <p:nvSpPr>
          <p:cNvPr id="71683" name="Notes Placeholder 2">
            <a:extLst>
              <a:ext uri="{FF2B5EF4-FFF2-40B4-BE49-F238E27FC236}">
                <a16:creationId xmlns:a16="http://schemas.microsoft.com/office/drawing/2014/main" id="{4FE625A7-62F3-6A70-F624-0E218FCDEE82}"/>
              </a:ext>
            </a:extLst>
          </p:cNvPr>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sq">
                <a:solidFill>
                  <a:srgbClr val="000000"/>
                </a:solidFill>
                <a:miter lim="800000"/>
                <a:headEnd/>
                <a:tailEnd/>
              </a14:hiddenLine>
            </a:ext>
          </a:extLst>
        </p:spPr>
        <p:txBody>
          <a:bodyPr/>
          <a:lstStyle/>
          <a:p>
            <a:r>
              <a:rPr lang="en-US" altLang="en-US">
                <a:sym typeface="Symbol" panose="05050102010706020507" pitchFamily="18" charset="2"/>
              </a:rPr>
              <a:t>W.V =||</a:t>
            </a:r>
            <a:r>
              <a:rPr lang="en-US" altLang="en-US"/>
              <a:t>w||.</a:t>
            </a:r>
            <a:r>
              <a:rPr lang="en-US" altLang="en-US">
                <a:sym typeface="Symbol" panose="05050102010706020507" pitchFamily="18" charset="2"/>
              </a:rPr>
              <a:t>||V|</a:t>
            </a:r>
            <a:r>
              <a:rPr lang="en-US" altLang="en-US"/>
              <a:t>|cosA so w.v/||v||= ||w||cosA; But from trig </a:t>
            </a:r>
            <a:r>
              <a:rPr lang="en-US" altLang="en-US">
                <a:sym typeface="Symbol" panose="05050102010706020507" pitchFamily="18" charset="2"/>
              </a:rPr>
              <a:t>||</a:t>
            </a:r>
            <a:r>
              <a:rPr lang="en-US" altLang="en-US"/>
              <a:t>w||cosA = </a:t>
            </a:r>
            <a:r>
              <a:rPr lang="en-US" altLang="en-US">
                <a:sym typeface="Symbol" panose="05050102010706020507" pitchFamily="18" charset="2"/>
              </a:rPr>
              <a:t>||</a:t>
            </a:r>
            <a:r>
              <a:rPr lang="en-US" altLang="en-US"/>
              <a:t>w</a:t>
            </a:r>
            <a:r>
              <a:rPr lang="en-US" altLang="en-US" baseline="-25000">
                <a:sym typeface="Symbol" panose="05050102010706020507" pitchFamily="18" charset="2"/>
              </a:rPr>
              <a:t>||</a:t>
            </a:r>
            <a:r>
              <a:rPr lang="en-US" altLang="en-US">
                <a:sym typeface="Symbol" panose="05050102010706020507" pitchFamily="18" charset="2"/>
              </a:rPr>
              <a:t>||. So W.V/||v||=||</a:t>
            </a:r>
            <a:r>
              <a:rPr lang="en-US" altLang="en-US"/>
              <a:t>w</a:t>
            </a:r>
            <a:r>
              <a:rPr lang="en-US" altLang="en-US" baseline="-25000">
                <a:sym typeface="Symbol" panose="05050102010706020507" pitchFamily="18" charset="2"/>
              </a:rPr>
              <a:t>||</a:t>
            </a:r>
            <a:r>
              <a:rPr lang="en-US" altLang="en-US">
                <a:sym typeface="Symbol" panose="05050102010706020507" pitchFamily="18" charset="2"/>
              </a:rPr>
              <a:t>|| . </a:t>
            </a:r>
          </a:p>
          <a:p>
            <a:r>
              <a:rPr lang="en-US" altLang="en-US">
                <a:sym typeface="Symbol" panose="05050102010706020507" pitchFamily="18" charset="2"/>
              </a:rPr>
              <a:t>||</a:t>
            </a:r>
            <a:r>
              <a:rPr lang="en-US" altLang="en-US"/>
              <a:t>w</a:t>
            </a:r>
            <a:r>
              <a:rPr lang="en-US" altLang="en-US" baseline="-25000">
                <a:sym typeface="Symbol" panose="05050102010706020507" pitchFamily="18" charset="2"/>
              </a:rPr>
              <a:t>||</a:t>
            </a:r>
            <a:r>
              <a:rPr lang="en-US" altLang="en-US">
                <a:sym typeface="Symbol" panose="05050102010706020507" pitchFamily="18" charset="2"/>
              </a:rPr>
              <a:t>||</a:t>
            </a:r>
            <a:r>
              <a:rPr lang="en-US" altLang="en-US" baseline="30000">
                <a:sym typeface="Symbol" panose="05050102010706020507" pitchFamily="18" charset="2"/>
              </a:rPr>
              <a:t>2</a:t>
            </a:r>
            <a:r>
              <a:rPr lang="en-US" altLang="en-US">
                <a:sym typeface="Symbol" panose="05050102010706020507" pitchFamily="18" charset="2"/>
              </a:rPr>
              <a:t>  = (W.V)</a:t>
            </a:r>
            <a:r>
              <a:rPr lang="en-US" altLang="en-US" baseline="30000">
                <a:sym typeface="Symbol" panose="05050102010706020507" pitchFamily="18" charset="2"/>
              </a:rPr>
              <a:t>2</a:t>
            </a:r>
            <a:r>
              <a:rPr lang="en-US" altLang="en-US">
                <a:sym typeface="Symbol" panose="05050102010706020507" pitchFamily="18" charset="2"/>
              </a:rPr>
              <a:t>/v.v   .   - as ||v||</a:t>
            </a:r>
            <a:r>
              <a:rPr lang="en-US" altLang="en-US" baseline="30000">
                <a:sym typeface="Symbol" panose="05050102010706020507" pitchFamily="18" charset="2"/>
              </a:rPr>
              <a:t>2</a:t>
            </a:r>
            <a:r>
              <a:rPr lang="en-US" altLang="en-US">
                <a:sym typeface="Symbol" panose="05050102010706020507" pitchFamily="18" charset="2"/>
              </a:rPr>
              <a:t> = v.v  .</a:t>
            </a:r>
            <a:endParaRPr lang="en-GB" altLang="en-US"/>
          </a:p>
        </p:txBody>
      </p:sp>
      <p:sp>
        <p:nvSpPr>
          <p:cNvPr id="71684" name="Slide Number Placeholder 3">
            <a:extLst>
              <a:ext uri="{FF2B5EF4-FFF2-40B4-BE49-F238E27FC236}">
                <a16:creationId xmlns:a16="http://schemas.microsoft.com/office/drawing/2014/main" id="{2A4EBE34-7402-F03A-09E4-E80ADFF219DE}"/>
              </a:ext>
            </a:extLst>
          </p:cNvPr>
          <p:cNvSpPr>
            <a:spLocks noGrp="1"/>
          </p:cNvSpPr>
          <p:nvPr>
            <p:ph type="sldNum" sz="quarter" idx="5"/>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a:tailEnd/>
              </a14:hiddenLine>
            </a:ext>
          </a:extLst>
        </p:spPr>
        <p:txBody>
          <a:bodyPr/>
          <a:lstStyle>
            <a:lvl1pPr>
              <a:defRPr sz="1400" b="1">
                <a:solidFill>
                  <a:schemeClr val="tx1"/>
                </a:solidFill>
                <a:latin typeface="Arial" panose="020B0604020202020204" pitchFamily="34" charset="0"/>
              </a:defRPr>
            </a:lvl1pPr>
            <a:lvl2pPr marL="742950" indent="-285750">
              <a:defRPr sz="1400" b="1">
                <a:solidFill>
                  <a:schemeClr val="tx1"/>
                </a:solidFill>
                <a:latin typeface="Arial" panose="020B0604020202020204" pitchFamily="34" charset="0"/>
              </a:defRPr>
            </a:lvl2pPr>
            <a:lvl3pPr marL="1143000" indent="-228600">
              <a:defRPr sz="1400" b="1">
                <a:solidFill>
                  <a:schemeClr val="tx1"/>
                </a:solidFill>
                <a:latin typeface="Arial" panose="020B0604020202020204" pitchFamily="34" charset="0"/>
              </a:defRPr>
            </a:lvl3pPr>
            <a:lvl4pPr marL="1600200" indent="-228600">
              <a:defRPr sz="1400" b="1">
                <a:solidFill>
                  <a:schemeClr val="tx1"/>
                </a:solidFill>
                <a:latin typeface="Arial" panose="020B0604020202020204" pitchFamily="34" charset="0"/>
              </a:defRPr>
            </a:lvl4pPr>
            <a:lvl5pPr marL="2057400" indent="-228600">
              <a:defRPr sz="1400" b="1">
                <a:solidFill>
                  <a:schemeClr val="tx1"/>
                </a:solidFill>
                <a:latin typeface="Arial" panose="020B0604020202020204" pitchFamily="34" charset="0"/>
              </a:defRPr>
            </a:lvl5pPr>
            <a:lvl6pPr marL="2514600" indent="-228600" eaLnBrk="0" fontAlgn="base" hangingPunct="0">
              <a:spcBef>
                <a:spcPct val="50000"/>
              </a:spcBef>
              <a:spcAft>
                <a:spcPct val="0"/>
              </a:spcAft>
              <a:defRPr sz="1400" b="1">
                <a:solidFill>
                  <a:schemeClr val="tx1"/>
                </a:solidFill>
                <a:latin typeface="Arial" panose="020B0604020202020204" pitchFamily="34" charset="0"/>
              </a:defRPr>
            </a:lvl6pPr>
            <a:lvl7pPr marL="2971800" indent="-228600" eaLnBrk="0" fontAlgn="base" hangingPunct="0">
              <a:spcBef>
                <a:spcPct val="50000"/>
              </a:spcBef>
              <a:spcAft>
                <a:spcPct val="0"/>
              </a:spcAft>
              <a:defRPr sz="1400" b="1">
                <a:solidFill>
                  <a:schemeClr val="tx1"/>
                </a:solidFill>
                <a:latin typeface="Arial" panose="020B0604020202020204" pitchFamily="34" charset="0"/>
              </a:defRPr>
            </a:lvl7pPr>
            <a:lvl8pPr marL="3429000" indent="-228600" eaLnBrk="0" fontAlgn="base" hangingPunct="0">
              <a:spcBef>
                <a:spcPct val="50000"/>
              </a:spcBef>
              <a:spcAft>
                <a:spcPct val="0"/>
              </a:spcAft>
              <a:defRPr sz="1400" b="1">
                <a:solidFill>
                  <a:schemeClr val="tx1"/>
                </a:solidFill>
                <a:latin typeface="Arial" panose="020B0604020202020204" pitchFamily="34" charset="0"/>
              </a:defRPr>
            </a:lvl8pPr>
            <a:lvl9pPr marL="3886200" indent="-228600" eaLnBrk="0" fontAlgn="base" hangingPunct="0">
              <a:spcBef>
                <a:spcPct val="50000"/>
              </a:spcBef>
              <a:spcAft>
                <a:spcPct val="0"/>
              </a:spcAft>
              <a:defRPr sz="1400" b="1">
                <a:solidFill>
                  <a:schemeClr val="tx1"/>
                </a:solidFill>
                <a:latin typeface="Arial" panose="020B0604020202020204" pitchFamily="34" charset="0"/>
              </a:defRPr>
            </a:lvl9pPr>
          </a:lstStyle>
          <a:p>
            <a:fld id="{3AD5B8CB-3869-4269-9058-47EDA4228598}" type="slidenum">
              <a:rPr lang="en-US" altLang="en-US" sz="1200" b="0"/>
              <a:pPr/>
              <a:t>7</a:t>
            </a:fld>
            <a:endParaRPr lang="en-US" altLang="en-US" sz="1200" b="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7">
            <a:extLst>
              <a:ext uri="{FF2B5EF4-FFF2-40B4-BE49-F238E27FC236}">
                <a16:creationId xmlns:a16="http://schemas.microsoft.com/office/drawing/2014/main" id="{1C4D76D0-584E-0017-4915-A197EDFFEF46}"/>
              </a:ext>
            </a:extLst>
          </p:cNvPr>
          <p:cNvSpPr>
            <a:spLocks noGrp="1" noChangeArrowheads="1"/>
          </p:cNvSpPr>
          <p:nvPr>
            <p:ph type="sldNum" sz="quarter" idx="5"/>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a:tailEnd/>
              </a14:hiddenLine>
            </a:ext>
          </a:extLst>
        </p:spPr>
        <p:txBody>
          <a:bodyPr/>
          <a:lstStyle>
            <a:lvl1pPr>
              <a:defRPr sz="1400" b="1">
                <a:solidFill>
                  <a:schemeClr val="tx1"/>
                </a:solidFill>
                <a:latin typeface="Arial" panose="020B0604020202020204" pitchFamily="34" charset="0"/>
              </a:defRPr>
            </a:lvl1pPr>
            <a:lvl2pPr marL="742950" indent="-285750">
              <a:defRPr sz="1400" b="1">
                <a:solidFill>
                  <a:schemeClr val="tx1"/>
                </a:solidFill>
                <a:latin typeface="Arial" panose="020B0604020202020204" pitchFamily="34" charset="0"/>
              </a:defRPr>
            </a:lvl2pPr>
            <a:lvl3pPr marL="1143000" indent="-228600">
              <a:defRPr sz="1400" b="1">
                <a:solidFill>
                  <a:schemeClr val="tx1"/>
                </a:solidFill>
                <a:latin typeface="Arial" panose="020B0604020202020204" pitchFamily="34" charset="0"/>
              </a:defRPr>
            </a:lvl3pPr>
            <a:lvl4pPr marL="1600200" indent="-228600">
              <a:defRPr sz="1400" b="1">
                <a:solidFill>
                  <a:schemeClr val="tx1"/>
                </a:solidFill>
                <a:latin typeface="Arial" panose="020B0604020202020204" pitchFamily="34" charset="0"/>
              </a:defRPr>
            </a:lvl4pPr>
            <a:lvl5pPr marL="2057400" indent="-228600">
              <a:defRPr sz="1400" b="1">
                <a:solidFill>
                  <a:schemeClr val="tx1"/>
                </a:solidFill>
                <a:latin typeface="Arial" panose="020B0604020202020204" pitchFamily="34" charset="0"/>
              </a:defRPr>
            </a:lvl5pPr>
            <a:lvl6pPr marL="2514600" indent="-228600" eaLnBrk="0" fontAlgn="base" hangingPunct="0">
              <a:spcBef>
                <a:spcPct val="50000"/>
              </a:spcBef>
              <a:spcAft>
                <a:spcPct val="0"/>
              </a:spcAft>
              <a:defRPr sz="1400" b="1">
                <a:solidFill>
                  <a:schemeClr val="tx1"/>
                </a:solidFill>
                <a:latin typeface="Arial" panose="020B0604020202020204" pitchFamily="34" charset="0"/>
              </a:defRPr>
            </a:lvl6pPr>
            <a:lvl7pPr marL="2971800" indent="-228600" eaLnBrk="0" fontAlgn="base" hangingPunct="0">
              <a:spcBef>
                <a:spcPct val="50000"/>
              </a:spcBef>
              <a:spcAft>
                <a:spcPct val="0"/>
              </a:spcAft>
              <a:defRPr sz="1400" b="1">
                <a:solidFill>
                  <a:schemeClr val="tx1"/>
                </a:solidFill>
                <a:latin typeface="Arial" panose="020B0604020202020204" pitchFamily="34" charset="0"/>
              </a:defRPr>
            </a:lvl7pPr>
            <a:lvl8pPr marL="3429000" indent="-228600" eaLnBrk="0" fontAlgn="base" hangingPunct="0">
              <a:spcBef>
                <a:spcPct val="50000"/>
              </a:spcBef>
              <a:spcAft>
                <a:spcPct val="0"/>
              </a:spcAft>
              <a:defRPr sz="1400" b="1">
                <a:solidFill>
                  <a:schemeClr val="tx1"/>
                </a:solidFill>
                <a:latin typeface="Arial" panose="020B0604020202020204" pitchFamily="34" charset="0"/>
              </a:defRPr>
            </a:lvl8pPr>
            <a:lvl9pPr marL="3886200" indent="-228600" eaLnBrk="0" fontAlgn="base" hangingPunct="0">
              <a:spcBef>
                <a:spcPct val="50000"/>
              </a:spcBef>
              <a:spcAft>
                <a:spcPct val="0"/>
              </a:spcAft>
              <a:defRPr sz="1400" b="1">
                <a:solidFill>
                  <a:schemeClr val="tx1"/>
                </a:solidFill>
                <a:latin typeface="Arial" panose="020B0604020202020204" pitchFamily="34" charset="0"/>
              </a:defRPr>
            </a:lvl9pPr>
          </a:lstStyle>
          <a:p>
            <a:fld id="{7EFB6C1F-9817-47AB-88A8-241D9D6085D6}" type="slidenum">
              <a:rPr lang="en-US" altLang="en-US" sz="1200" b="0"/>
              <a:pPr/>
              <a:t>16</a:t>
            </a:fld>
            <a:endParaRPr lang="en-US" altLang="en-US" sz="1200" b="0"/>
          </a:p>
        </p:txBody>
      </p:sp>
      <p:sp>
        <p:nvSpPr>
          <p:cNvPr id="72707" name="Rectangle 2">
            <a:extLst>
              <a:ext uri="{FF2B5EF4-FFF2-40B4-BE49-F238E27FC236}">
                <a16:creationId xmlns:a16="http://schemas.microsoft.com/office/drawing/2014/main" id="{77161E34-C5E2-3EB8-5E0A-866AC5E80509}"/>
              </a:ext>
            </a:extLst>
          </p:cNvPr>
          <p:cNvSpPr>
            <a:spLocks noChangeArrowheads="1" noTextEdit="1"/>
          </p:cNvSpPr>
          <p:nvPr>
            <p:ph type="sldImg"/>
          </p:nvPr>
        </p:nvSpPr>
        <p:spPr>
          <a:solidFill>
            <a:srgbClr val="FFFFFF"/>
          </a:solidFill>
          <a:ln/>
        </p:spPr>
      </p:sp>
      <p:sp>
        <p:nvSpPr>
          <p:cNvPr id="72708" name="Rectangle 3">
            <a:extLst>
              <a:ext uri="{FF2B5EF4-FFF2-40B4-BE49-F238E27FC236}">
                <a16:creationId xmlns:a16="http://schemas.microsoft.com/office/drawing/2014/main" id="{60F8A1B4-E9AA-C522-6CF6-C547C1385A81}"/>
              </a:ext>
            </a:extLst>
          </p:cNvPr>
          <p:cNvSpPr>
            <a:spLocks noChangeArrowheads="1"/>
          </p:cNvSpPr>
          <p:nvPr>
            <p:ph type="body" idx="1"/>
          </p:nvPr>
        </p:nvSpPr>
        <p:spPr>
          <a:solidFill>
            <a:srgbClr val="FFFFFF"/>
          </a:solidFill>
          <a:ln>
            <a:solidFill>
              <a:srgbClr val="000000"/>
            </a:solidFill>
          </a:ln>
        </p:spPr>
        <p:txBody>
          <a:bodyPr/>
          <a:lstStyle/>
          <a:p>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19">
            <a:extLst>
              <a:ext uri="{FF2B5EF4-FFF2-40B4-BE49-F238E27FC236}">
                <a16:creationId xmlns:a16="http://schemas.microsoft.com/office/drawing/2014/main" id="{4B963242-BC00-2C30-0F47-84F4613FB78B}"/>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20">
            <a:extLst>
              <a:ext uri="{FF2B5EF4-FFF2-40B4-BE49-F238E27FC236}">
                <a16:creationId xmlns:a16="http://schemas.microsoft.com/office/drawing/2014/main" id="{FC290878-FC24-9249-8923-314A1019F3C0}"/>
              </a:ext>
            </a:extLst>
          </p:cNvPr>
          <p:cNvSpPr>
            <a:spLocks noGrp="1" noChangeArrowheads="1"/>
          </p:cNvSpPr>
          <p:nvPr>
            <p:ph type="ftr" sz="quarter" idx="11"/>
          </p:nvPr>
        </p:nvSpPr>
        <p:spPr>
          <a:ln/>
        </p:spPr>
        <p:txBody>
          <a:bodyPr/>
          <a:lstStyle>
            <a:lvl1pPr>
              <a:defRPr/>
            </a:lvl1pPr>
          </a:lstStyle>
          <a:p>
            <a:pPr>
              <a:defRPr/>
            </a:pPr>
            <a:r>
              <a:rPr lang="en-US" altLang="en-US"/>
              <a:t>Essential Math for Games</a:t>
            </a:r>
          </a:p>
        </p:txBody>
      </p:sp>
      <p:sp>
        <p:nvSpPr>
          <p:cNvPr id="6" name="Rectangle 21">
            <a:extLst>
              <a:ext uri="{FF2B5EF4-FFF2-40B4-BE49-F238E27FC236}">
                <a16:creationId xmlns:a16="http://schemas.microsoft.com/office/drawing/2014/main" id="{6F0BECD4-614D-8DD0-AF07-E856457C776F}"/>
              </a:ext>
            </a:extLst>
          </p:cNvPr>
          <p:cNvSpPr>
            <a:spLocks noGrp="1" noChangeArrowheads="1"/>
          </p:cNvSpPr>
          <p:nvPr>
            <p:ph type="sldNum" sz="quarter" idx="12"/>
          </p:nvPr>
        </p:nvSpPr>
        <p:spPr>
          <a:ln/>
        </p:spPr>
        <p:txBody>
          <a:bodyPr/>
          <a:lstStyle>
            <a:lvl1pPr>
              <a:defRPr/>
            </a:lvl1pPr>
          </a:lstStyle>
          <a:p>
            <a:fld id="{A5FB0581-5369-4970-8182-D806FEC0B87D}" type="slidenum">
              <a:rPr lang="en-US" altLang="en-US"/>
              <a:pPr/>
              <a:t>‹#›</a:t>
            </a:fld>
            <a:endParaRPr lang="en-US" altLang="en-US"/>
          </a:p>
        </p:txBody>
      </p:sp>
    </p:spTree>
    <p:extLst>
      <p:ext uri="{BB962C8B-B14F-4D97-AF65-F5344CB8AC3E}">
        <p14:creationId xmlns:p14="http://schemas.microsoft.com/office/powerpoint/2010/main" val="21805125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9">
            <a:extLst>
              <a:ext uri="{FF2B5EF4-FFF2-40B4-BE49-F238E27FC236}">
                <a16:creationId xmlns:a16="http://schemas.microsoft.com/office/drawing/2014/main" id="{763D0726-926C-67E7-298F-C50439FD2E42}"/>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20">
            <a:extLst>
              <a:ext uri="{FF2B5EF4-FFF2-40B4-BE49-F238E27FC236}">
                <a16:creationId xmlns:a16="http://schemas.microsoft.com/office/drawing/2014/main" id="{C177AD29-6B2C-5749-D67B-101A36E29DDB}"/>
              </a:ext>
            </a:extLst>
          </p:cNvPr>
          <p:cNvSpPr>
            <a:spLocks noGrp="1" noChangeArrowheads="1"/>
          </p:cNvSpPr>
          <p:nvPr>
            <p:ph type="ftr" sz="quarter" idx="11"/>
          </p:nvPr>
        </p:nvSpPr>
        <p:spPr>
          <a:ln/>
        </p:spPr>
        <p:txBody>
          <a:bodyPr/>
          <a:lstStyle>
            <a:lvl1pPr>
              <a:defRPr/>
            </a:lvl1pPr>
          </a:lstStyle>
          <a:p>
            <a:pPr>
              <a:defRPr/>
            </a:pPr>
            <a:r>
              <a:rPr lang="en-US" altLang="en-US"/>
              <a:t>Essential Math for Games</a:t>
            </a:r>
          </a:p>
        </p:txBody>
      </p:sp>
      <p:sp>
        <p:nvSpPr>
          <p:cNvPr id="6" name="Rectangle 21">
            <a:extLst>
              <a:ext uri="{FF2B5EF4-FFF2-40B4-BE49-F238E27FC236}">
                <a16:creationId xmlns:a16="http://schemas.microsoft.com/office/drawing/2014/main" id="{47DC3A2F-FE4D-F238-3E0A-3040DF2D557D}"/>
              </a:ext>
            </a:extLst>
          </p:cNvPr>
          <p:cNvSpPr>
            <a:spLocks noGrp="1" noChangeArrowheads="1"/>
          </p:cNvSpPr>
          <p:nvPr>
            <p:ph type="sldNum" sz="quarter" idx="12"/>
          </p:nvPr>
        </p:nvSpPr>
        <p:spPr>
          <a:ln/>
        </p:spPr>
        <p:txBody>
          <a:bodyPr/>
          <a:lstStyle>
            <a:lvl1pPr>
              <a:defRPr/>
            </a:lvl1pPr>
          </a:lstStyle>
          <a:p>
            <a:fld id="{1B501251-686E-48C6-BA42-D2DEE1D582BB}" type="slidenum">
              <a:rPr lang="en-US" altLang="en-US"/>
              <a:pPr/>
              <a:t>‹#›</a:t>
            </a:fld>
            <a:endParaRPr lang="en-US" altLang="en-US"/>
          </a:p>
        </p:txBody>
      </p:sp>
    </p:spTree>
    <p:extLst>
      <p:ext uri="{BB962C8B-B14F-4D97-AF65-F5344CB8AC3E}">
        <p14:creationId xmlns:p14="http://schemas.microsoft.com/office/powerpoint/2010/main" val="37230594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9">
            <a:extLst>
              <a:ext uri="{FF2B5EF4-FFF2-40B4-BE49-F238E27FC236}">
                <a16:creationId xmlns:a16="http://schemas.microsoft.com/office/drawing/2014/main" id="{4B4B7C38-B332-A5CA-F507-F725249A3C58}"/>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20">
            <a:extLst>
              <a:ext uri="{FF2B5EF4-FFF2-40B4-BE49-F238E27FC236}">
                <a16:creationId xmlns:a16="http://schemas.microsoft.com/office/drawing/2014/main" id="{0E0A25FD-573E-8DFF-C812-DCE9CE28D2A3}"/>
              </a:ext>
            </a:extLst>
          </p:cNvPr>
          <p:cNvSpPr>
            <a:spLocks noGrp="1" noChangeArrowheads="1"/>
          </p:cNvSpPr>
          <p:nvPr>
            <p:ph type="ftr" sz="quarter" idx="11"/>
          </p:nvPr>
        </p:nvSpPr>
        <p:spPr>
          <a:ln/>
        </p:spPr>
        <p:txBody>
          <a:bodyPr/>
          <a:lstStyle>
            <a:lvl1pPr>
              <a:defRPr/>
            </a:lvl1pPr>
          </a:lstStyle>
          <a:p>
            <a:pPr>
              <a:defRPr/>
            </a:pPr>
            <a:r>
              <a:rPr lang="en-US" altLang="en-US"/>
              <a:t>Essential Math for Games</a:t>
            </a:r>
          </a:p>
        </p:txBody>
      </p:sp>
      <p:sp>
        <p:nvSpPr>
          <p:cNvPr id="6" name="Rectangle 21">
            <a:extLst>
              <a:ext uri="{FF2B5EF4-FFF2-40B4-BE49-F238E27FC236}">
                <a16:creationId xmlns:a16="http://schemas.microsoft.com/office/drawing/2014/main" id="{E7956B04-3257-DEBB-3C36-8F085011CB07}"/>
              </a:ext>
            </a:extLst>
          </p:cNvPr>
          <p:cNvSpPr>
            <a:spLocks noGrp="1" noChangeArrowheads="1"/>
          </p:cNvSpPr>
          <p:nvPr>
            <p:ph type="sldNum" sz="quarter" idx="12"/>
          </p:nvPr>
        </p:nvSpPr>
        <p:spPr>
          <a:ln/>
        </p:spPr>
        <p:txBody>
          <a:bodyPr/>
          <a:lstStyle>
            <a:lvl1pPr>
              <a:defRPr/>
            </a:lvl1pPr>
          </a:lstStyle>
          <a:p>
            <a:fld id="{494B719D-DC76-47FE-A31A-7DC0B0DA76F7}" type="slidenum">
              <a:rPr lang="en-US" altLang="en-US"/>
              <a:pPr/>
              <a:t>‹#›</a:t>
            </a:fld>
            <a:endParaRPr lang="en-US" altLang="en-US"/>
          </a:p>
        </p:txBody>
      </p:sp>
    </p:spTree>
    <p:extLst>
      <p:ext uri="{BB962C8B-B14F-4D97-AF65-F5344CB8AC3E}">
        <p14:creationId xmlns:p14="http://schemas.microsoft.com/office/powerpoint/2010/main" val="20845735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19">
            <a:extLst>
              <a:ext uri="{FF2B5EF4-FFF2-40B4-BE49-F238E27FC236}">
                <a16:creationId xmlns:a16="http://schemas.microsoft.com/office/drawing/2014/main" id="{F8423020-B836-C4C0-8E30-6B8788ED28E3}"/>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20">
            <a:extLst>
              <a:ext uri="{FF2B5EF4-FFF2-40B4-BE49-F238E27FC236}">
                <a16:creationId xmlns:a16="http://schemas.microsoft.com/office/drawing/2014/main" id="{88C8E56E-46F2-92DE-7D87-8AC642A048FE}"/>
              </a:ext>
            </a:extLst>
          </p:cNvPr>
          <p:cNvSpPr>
            <a:spLocks noGrp="1" noChangeArrowheads="1"/>
          </p:cNvSpPr>
          <p:nvPr>
            <p:ph type="ftr" sz="quarter" idx="11"/>
          </p:nvPr>
        </p:nvSpPr>
        <p:spPr>
          <a:ln/>
        </p:spPr>
        <p:txBody>
          <a:bodyPr/>
          <a:lstStyle>
            <a:lvl1pPr>
              <a:defRPr/>
            </a:lvl1pPr>
          </a:lstStyle>
          <a:p>
            <a:pPr>
              <a:defRPr/>
            </a:pPr>
            <a:r>
              <a:rPr lang="en-US" altLang="en-US"/>
              <a:t>Essential Math for Games</a:t>
            </a:r>
          </a:p>
        </p:txBody>
      </p:sp>
      <p:sp>
        <p:nvSpPr>
          <p:cNvPr id="7" name="Rectangle 21">
            <a:extLst>
              <a:ext uri="{FF2B5EF4-FFF2-40B4-BE49-F238E27FC236}">
                <a16:creationId xmlns:a16="http://schemas.microsoft.com/office/drawing/2014/main" id="{E08CE186-75EE-4DD8-95E2-6907DA0423A7}"/>
              </a:ext>
            </a:extLst>
          </p:cNvPr>
          <p:cNvSpPr>
            <a:spLocks noGrp="1" noChangeArrowheads="1"/>
          </p:cNvSpPr>
          <p:nvPr>
            <p:ph type="sldNum" sz="quarter" idx="12"/>
          </p:nvPr>
        </p:nvSpPr>
        <p:spPr>
          <a:ln/>
        </p:spPr>
        <p:txBody>
          <a:bodyPr/>
          <a:lstStyle>
            <a:lvl1pPr>
              <a:defRPr/>
            </a:lvl1pPr>
          </a:lstStyle>
          <a:p>
            <a:fld id="{52F74C9A-8B0C-4A0D-8DAD-C24FBD6A82EF}" type="slidenum">
              <a:rPr lang="en-US" altLang="en-US"/>
              <a:pPr/>
              <a:t>‹#›</a:t>
            </a:fld>
            <a:endParaRPr lang="en-US" altLang="en-US"/>
          </a:p>
        </p:txBody>
      </p:sp>
    </p:spTree>
    <p:extLst>
      <p:ext uri="{BB962C8B-B14F-4D97-AF65-F5344CB8AC3E}">
        <p14:creationId xmlns:p14="http://schemas.microsoft.com/office/powerpoint/2010/main" val="3082650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19">
            <a:extLst>
              <a:ext uri="{FF2B5EF4-FFF2-40B4-BE49-F238E27FC236}">
                <a16:creationId xmlns:a16="http://schemas.microsoft.com/office/drawing/2014/main" id="{535A7A22-C20B-6F0D-9D1C-29CDF71FC526}"/>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8" name="Rectangle 20">
            <a:extLst>
              <a:ext uri="{FF2B5EF4-FFF2-40B4-BE49-F238E27FC236}">
                <a16:creationId xmlns:a16="http://schemas.microsoft.com/office/drawing/2014/main" id="{A6CE2D91-A1EF-1A1B-5A22-9BAC1392381F}"/>
              </a:ext>
            </a:extLst>
          </p:cNvPr>
          <p:cNvSpPr>
            <a:spLocks noGrp="1" noChangeArrowheads="1"/>
          </p:cNvSpPr>
          <p:nvPr>
            <p:ph type="ftr" sz="quarter" idx="11"/>
          </p:nvPr>
        </p:nvSpPr>
        <p:spPr>
          <a:ln/>
        </p:spPr>
        <p:txBody>
          <a:bodyPr/>
          <a:lstStyle>
            <a:lvl1pPr>
              <a:defRPr/>
            </a:lvl1pPr>
          </a:lstStyle>
          <a:p>
            <a:pPr>
              <a:defRPr/>
            </a:pPr>
            <a:r>
              <a:rPr lang="en-US" altLang="en-US"/>
              <a:t>Essential Math for Games</a:t>
            </a:r>
          </a:p>
        </p:txBody>
      </p:sp>
      <p:sp>
        <p:nvSpPr>
          <p:cNvPr id="9" name="Rectangle 21">
            <a:extLst>
              <a:ext uri="{FF2B5EF4-FFF2-40B4-BE49-F238E27FC236}">
                <a16:creationId xmlns:a16="http://schemas.microsoft.com/office/drawing/2014/main" id="{7EFFCC77-482F-89F7-F43E-688497E6A48E}"/>
              </a:ext>
            </a:extLst>
          </p:cNvPr>
          <p:cNvSpPr>
            <a:spLocks noGrp="1" noChangeArrowheads="1"/>
          </p:cNvSpPr>
          <p:nvPr>
            <p:ph type="sldNum" sz="quarter" idx="12"/>
          </p:nvPr>
        </p:nvSpPr>
        <p:spPr>
          <a:ln/>
        </p:spPr>
        <p:txBody>
          <a:bodyPr/>
          <a:lstStyle>
            <a:lvl1pPr>
              <a:defRPr/>
            </a:lvl1pPr>
          </a:lstStyle>
          <a:p>
            <a:fld id="{DDA868AD-2A2C-4BBD-AD19-D5D78578E141}" type="slidenum">
              <a:rPr lang="en-US" altLang="en-US"/>
              <a:pPr/>
              <a:t>‹#›</a:t>
            </a:fld>
            <a:endParaRPr lang="en-US" altLang="en-US"/>
          </a:p>
        </p:txBody>
      </p:sp>
    </p:spTree>
    <p:extLst>
      <p:ext uri="{BB962C8B-B14F-4D97-AF65-F5344CB8AC3E}">
        <p14:creationId xmlns:p14="http://schemas.microsoft.com/office/powerpoint/2010/main" val="972726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19">
            <a:extLst>
              <a:ext uri="{FF2B5EF4-FFF2-40B4-BE49-F238E27FC236}">
                <a16:creationId xmlns:a16="http://schemas.microsoft.com/office/drawing/2014/main" id="{D93CA8D9-EF94-ED2B-C167-5DCE2AEE7DA8}"/>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4" name="Rectangle 20">
            <a:extLst>
              <a:ext uri="{FF2B5EF4-FFF2-40B4-BE49-F238E27FC236}">
                <a16:creationId xmlns:a16="http://schemas.microsoft.com/office/drawing/2014/main" id="{5DB4143A-B150-6DA7-9408-486B0C649589}"/>
              </a:ext>
            </a:extLst>
          </p:cNvPr>
          <p:cNvSpPr>
            <a:spLocks noGrp="1" noChangeArrowheads="1"/>
          </p:cNvSpPr>
          <p:nvPr>
            <p:ph type="ftr" sz="quarter" idx="11"/>
          </p:nvPr>
        </p:nvSpPr>
        <p:spPr>
          <a:ln/>
        </p:spPr>
        <p:txBody>
          <a:bodyPr/>
          <a:lstStyle>
            <a:lvl1pPr>
              <a:defRPr/>
            </a:lvl1pPr>
          </a:lstStyle>
          <a:p>
            <a:pPr>
              <a:defRPr/>
            </a:pPr>
            <a:r>
              <a:rPr lang="en-US" altLang="en-US"/>
              <a:t>Essential Math for Games</a:t>
            </a:r>
          </a:p>
        </p:txBody>
      </p:sp>
      <p:sp>
        <p:nvSpPr>
          <p:cNvPr id="5" name="Rectangle 21">
            <a:extLst>
              <a:ext uri="{FF2B5EF4-FFF2-40B4-BE49-F238E27FC236}">
                <a16:creationId xmlns:a16="http://schemas.microsoft.com/office/drawing/2014/main" id="{75B17DA4-0341-EB21-E156-ADDB912DF13C}"/>
              </a:ext>
            </a:extLst>
          </p:cNvPr>
          <p:cNvSpPr>
            <a:spLocks noGrp="1" noChangeArrowheads="1"/>
          </p:cNvSpPr>
          <p:nvPr>
            <p:ph type="sldNum" sz="quarter" idx="12"/>
          </p:nvPr>
        </p:nvSpPr>
        <p:spPr>
          <a:ln/>
        </p:spPr>
        <p:txBody>
          <a:bodyPr/>
          <a:lstStyle>
            <a:lvl1pPr>
              <a:defRPr/>
            </a:lvl1pPr>
          </a:lstStyle>
          <a:p>
            <a:fld id="{71468F0A-5024-450F-BEF8-7268C79DF073}" type="slidenum">
              <a:rPr lang="en-US" altLang="en-US"/>
              <a:pPr/>
              <a:t>‹#›</a:t>
            </a:fld>
            <a:endParaRPr lang="en-US" altLang="en-US"/>
          </a:p>
        </p:txBody>
      </p:sp>
    </p:spTree>
    <p:extLst>
      <p:ext uri="{BB962C8B-B14F-4D97-AF65-F5344CB8AC3E}">
        <p14:creationId xmlns:p14="http://schemas.microsoft.com/office/powerpoint/2010/main" val="31359221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9">
            <a:extLst>
              <a:ext uri="{FF2B5EF4-FFF2-40B4-BE49-F238E27FC236}">
                <a16:creationId xmlns:a16="http://schemas.microsoft.com/office/drawing/2014/main" id="{BD10AFE6-E4B9-2DF7-3784-1AA5899F1A79}"/>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3" name="Rectangle 20">
            <a:extLst>
              <a:ext uri="{FF2B5EF4-FFF2-40B4-BE49-F238E27FC236}">
                <a16:creationId xmlns:a16="http://schemas.microsoft.com/office/drawing/2014/main" id="{A82797BE-940A-B279-6466-46CFD1CD463B}"/>
              </a:ext>
            </a:extLst>
          </p:cNvPr>
          <p:cNvSpPr>
            <a:spLocks noGrp="1" noChangeArrowheads="1"/>
          </p:cNvSpPr>
          <p:nvPr>
            <p:ph type="ftr" sz="quarter" idx="11"/>
          </p:nvPr>
        </p:nvSpPr>
        <p:spPr>
          <a:ln/>
        </p:spPr>
        <p:txBody>
          <a:bodyPr/>
          <a:lstStyle>
            <a:lvl1pPr>
              <a:defRPr/>
            </a:lvl1pPr>
          </a:lstStyle>
          <a:p>
            <a:pPr>
              <a:defRPr/>
            </a:pPr>
            <a:r>
              <a:rPr lang="en-US" altLang="en-US"/>
              <a:t>Essential Math for Games</a:t>
            </a:r>
          </a:p>
        </p:txBody>
      </p:sp>
      <p:sp>
        <p:nvSpPr>
          <p:cNvPr id="4" name="Rectangle 21">
            <a:extLst>
              <a:ext uri="{FF2B5EF4-FFF2-40B4-BE49-F238E27FC236}">
                <a16:creationId xmlns:a16="http://schemas.microsoft.com/office/drawing/2014/main" id="{BDC4440F-D792-1680-3498-8A7F7F888B0E}"/>
              </a:ext>
            </a:extLst>
          </p:cNvPr>
          <p:cNvSpPr>
            <a:spLocks noGrp="1" noChangeArrowheads="1"/>
          </p:cNvSpPr>
          <p:nvPr>
            <p:ph type="sldNum" sz="quarter" idx="12"/>
          </p:nvPr>
        </p:nvSpPr>
        <p:spPr>
          <a:ln/>
        </p:spPr>
        <p:txBody>
          <a:bodyPr/>
          <a:lstStyle>
            <a:lvl1pPr>
              <a:defRPr/>
            </a:lvl1pPr>
          </a:lstStyle>
          <a:p>
            <a:fld id="{F406BAA9-DDE0-4234-8139-25D470B10172}" type="slidenum">
              <a:rPr lang="en-US" altLang="en-US"/>
              <a:pPr/>
              <a:t>‹#›</a:t>
            </a:fld>
            <a:endParaRPr lang="en-US" altLang="en-US"/>
          </a:p>
        </p:txBody>
      </p:sp>
    </p:spTree>
    <p:extLst>
      <p:ext uri="{BB962C8B-B14F-4D97-AF65-F5344CB8AC3E}">
        <p14:creationId xmlns:p14="http://schemas.microsoft.com/office/powerpoint/2010/main" val="26771840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9">
            <a:extLst>
              <a:ext uri="{FF2B5EF4-FFF2-40B4-BE49-F238E27FC236}">
                <a16:creationId xmlns:a16="http://schemas.microsoft.com/office/drawing/2014/main" id="{D58E9F84-623F-F4E3-10F2-35055D28FFB7}"/>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20">
            <a:extLst>
              <a:ext uri="{FF2B5EF4-FFF2-40B4-BE49-F238E27FC236}">
                <a16:creationId xmlns:a16="http://schemas.microsoft.com/office/drawing/2014/main" id="{100C0AF0-A6D4-706E-40D5-0E1BC137A8F0}"/>
              </a:ext>
            </a:extLst>
          </p:cNvPr>
          <p:cNvSpPr>
            <a:spLocks noGrp="1" noChangeArrowheads="1"/>
          </p:cNvSpPr>
          <p:nvPr>
            <p:ph type="ftr" sz="quarter" idx="11"/>
          </p:nvPr>
        </p:nvSpPr>
        <p:spPr>
          <a:ln/>
        </p:spPr>
        <p:txBody>
          <a:bodyPr/>
          <a:lstStyle>
            <a:lvl1pPr>
              <a:defRPr/>
            </a:lvl1pPr>
          </a:lstStyle>
          <a:p>
            <a:pPr>
              <a:defRPr/>
            </a:pPr>
            <a:r>
              <a:rPr lang="en-US" altLang="en-US"/>
              <a:t>Essential Math for Games</a:t>
            </a:r>
          </a:p>
        </p:txBody>
      </p:sp>
      <p:sp>
        <p:nvSpPr>
          <p:cNvPr id="7" name="Rectangle 21">
            <a:extLst>
              <a:ext uri="{FF2B5EF4-FFF2-40B4-BE49-F238E27FC236}">
                <a16:creationId xmlns:a16="http://schemas.microsoft.com/office/drawing/2014/main" id="{6414BC8B-3A21-D871-3D9B-8BC896B4AF3D}"/>
              </a:ext>
            </a:extLst>
          </p:cNvPr>
          <p:cNvSpPr>
            <a:spLocks noGrp="1" noChangeArrowheads="1"/>
          </p:cNvSpPr>
          <p:nvPr>
            <p:ph type="sldNum" sz="quarter" idx="12"/>
          </p:nvPr>
        </p:nvSpPr>
        <p:spPr>
          <a:ln/>
        </p:spPr>
        <p:txBody>
          <a:bodyPr/>
          <a:lstStyle>
            <a:lvl1pPr>
              <a:defRPr/>
            </a:lvl1pPr>
          </a:lstStyle>
          <a:p>
            <a:fld id="{76B6D6DB-1524-4009-A09E-F9EA23F62961}" type="slidenum">
              <a:rPr lang="en-US" altLang="en-US"/>
              <a:pPr/>
              <a:t>‹#›</a:t>
            </a:fld>
            <a:endParaRPr lang="en-US" altLang="en-US"/>
          </a:p>
        </p:txBody>
      </p:sp>
    </p:spTree>
    <p:extLst>
      <p:ext uri="{BB962C8B-B14F-4D97-AF65-F5344CB8AC3E}">
        <p14:creationId xmlns:p14="http://schemas.microsoft.com/office/powerpoint/2010/main" val="21075677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9">
            <a:extLst>
              <a:ext uri="{FF2B5EF4-FFF2-40B4-BE49-F238E27FC236}">
                <a16:creationId xmlns:a16="http://schemas.microsoft.com/office/drawing/2014/main" id="{3B723E40-4C95-C30E-00BC-3CDAAD82B58D}"/>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20">
            <a:extLst>
              <a:ext uri="{FF2B5EF4-FFF2-40B4-BE49-F238E27FC236}">
                <a16:creationId xmlns:a16="http://schemas.microsoft.com/office/drawing/2014/main" id="{32FEDCC0-2C59-CDAE-39A0-FBAA7614E0AA}"/>
              </a:ext>
            </a:extLst>
          </p:cNvPr>
          <p:cNvSpPr>
            <a:spLocks noGrp="1" noChangeArrowheads="1"/>
          </p:cNvSpPr>
          <p:nvPr>
            <p:ph type="ftr" sz="quarter" idx="11"/>
          </p:nvPr>
        </p:nvSpPr>
        <p:spPr>
          <a:ln/>
        </p:spPr>
        <p:txBody>
          <a:bodyPr/>
          <a:lstStyle>
            <a:lvl1pPr>
              <a:defRPr/>
            </a:lvl1pPr>
          </a:lstStyle>
          <a:p>
            <a:pPr>
              <a:defRPr/>
            </a:pPr>
            <a:r>
              <a:rPr lang="en-US" altLang="en-US"/>
              <a:t>Essential Math for Games</a:t>
            </a:r>
          </a:p>
        </p:txBody>
      </p:sp>
      <p:sp>
        <p:nvSpPr>
          <p:cNvPr id="7" name="Rectangle 21">
            <a:extLst>
              <a:ext uri="{FF2B5EF4-FFF2-40B4-BE49-F238E27FC236}">
                <a16:creationId xmlns:a16="http://schemas.microsoft.com/office/drawing/2014/main" id="{B7D8C65B-FD46-0DA4-4F2A-98B530890CC3}"/>
              </a:ext>
            </a:extLst>
          </p:cNvPr>
          <p:cNvSpPr>
            <a:spLocks noGrp="1" noChangeArrowheads="1"/>
          </p:cNvSpPr>
          <p:nvPr>
            <p:ph type="sldNum" sz="quarter" idx="12"/>
          </p:nvPr>
        </p:nvSpPr>
        <p:spPr>
          <a:ln/>
        </p:spPr>
        <p:txBody>
          <a:bodyPr/>
          <a:lstStyle>
            <a:lvl1pPr>
              <a:defRPr/>
            </a:lvl1pPr>
          </a:lstStyle>
          <a:p>
            <a:fld id="{3E3E40C5-8E87-4BC3-9630-802340F70B5C}" type="slidenum">
              <a:rPr lang="en-US" altLang="en-US"/>
              <a:pPr/>
              <a:t>‹#›</a:t>
            </a:fld>
            <a:endParaRPr lang="en-US" altLang="en-US"/>
          </a:p>
        </p:txBody>
      </p:sp>
    </p:spTree>
    <p:extLst>
      <p:ext uri="{BB962C8B-B14F-4D97-AF65-F5344CB8AC3E}">
        <p14:creationId xmlns:p14="http://schemas.microsoft.com/office/powerpoint/2010/main" val="9277089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9">
            <a:extLst>
              <a:ext uri="{FF2B5EF4-FFF2-40B4-BE49-F238E27FC236}">
                <a16:creationId xmlns:a16="http://schemas.microsoft.com/office/drawing/2014/main" id="{D219AFEB-6EBE-EC5E-561C-016388031BB2}"/>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20">
            <a:extLst>
              <a:ext uri="{FF2B5EF4-FFF2-40B4-BE49-F238E27FC236}">
                <a16:creationId xmlns:a16="http://schemas.microsoft.com/office/drawing/2014/main" id="{7F8DDCAD-6435-F503-AE42-7035A5C433BA}"/>
              </a:ext>
            </a:extLst>
          </p:cNvPr>
          <p:cNvSpPr>
            <a:spLocks noGrp="1" noChangeArrowheads="1"/>
          </p:cNvSpPr>
          <p:nvPr>
            <p:ph type="ftr" sz="quarter" idx="11"/>
          </p:nvPr>
        </p:nvSpPr>
        <p:spPr>
          <a:ln/>
        </p:spPr>
        <p:txBody>
          <a:bodyPr/>
          <a:lstStyle>
            <a:lvl1pPr>
              <a:defRPr/>
            </a:lvl1pPr>
          </a:lstStyle>
          <a:p>
            <a:pPr>
              <a:defRPr/>
            </a:pPr>
            <a:r>
              <a:rPr lang="en-US" altLang="en-US"/>
              <a:t>Essential Math for Games</a:t>
            </a:r>
          </a:p>
        </p:txBody>
      </p:sp>
      <p:sp>
        <p:nvSpPr>
          <p:cNvPr id="6" name="Rectangle 21">
            <a:extLst>
              <a:ext uri="{FF2B5EF4-FFF2-40B4-BE49-F238E27FC236}">
                <a16:creationId xmlns:a16="http://schemas.microsoft.com/office/drawing/2014/main" id="{7AAB7D9F-6052-EF4F-ACB8-9E6732B8E995}"/>
              </a:ext>
            </a:extLst>
          </p:cNvPr>
          <p:cNvSpPr>
            <a:spLocks noGrp="1" noChangeArrowheads="1"/>
          </p:cNvSpPr>
          <p:nvPr>
            <p:ph type="sldNum" sz="quarter" idx="12"/>
          </p:nvPr>
        </p:nvSpPr>
        <p:spPr>
          <a:ln/>
        </p:spPr>
        <p:txBody>
          <a:bodyPr/>
          <a:lstStyle>
            <a:lvl1pPr>
              <a:defRPr/>
            </a:lvl1pPr>
          </a:lstStyle>
          <a:p>
            <a:fld id="{3B85937D-C41F-4C73-88A2-33870F13E08D}" type="slidenum">
              <a:rPr lang="en-US" altLang="en-US"/>
              <a:pPr/>
              <a:t>‹#›</a:t>
            </a:fld>
            <a:endParaRPr lang="en-US" altLang="en-US"/>
          </a:p>
        </p:txBody>
      </p:sp>
    </p:spTree>
    <p:extLst>
      <p:ext uri="{BB962C8B-B14F-4D97-AF65-F5344CB8AC3E}">
        <p14:creationId xmlns:p14="http://schemas.microsoft.com/office/powerpoint/2010/main" val="24143054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9">
            <a:extLst>
              <a:ext uri="{FF2B5EF4-FFF2-40B4-BE49-F238E27FC236}">
                <a16:creationId xmlns:a16="http://schemas.microsoft.com/office/drawing/2014/main" id="{501A2FF3-5ABC-6D85-B80F-AADAEE392C71}"/>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20">
            <a:extLst>
              <a:ext uri="{FF2B5EF4-FFF2-40B4-BE49-F238E27FC236}">
                <a16:creationId xmlns:a16="http://schemas.microsoft.com/office/drawing/2014/main" id="{A6F490EF-00C5-CA11-0E20-2F42C7247D08}"/>
              </a:ext>
            </a:extLst>
          </p:cNvPr>
          <p:cNvSpPr>
            <a:spLocks noGrp="1" noChangeArrowheads="1"/>
          </p:cNvSpPr>
          <p:nvPr>
            <p:ph type="ftr" sz="quarter" idx="11"/>
          </p:nvPr>
        </p:nvSpPr>
        <p:spPr>
          <a:ln/>
        </p:spPr>
        <p:txBody>
          <a:bodyPr/>
          <a:lstStyle>
            <a:lvl1pPr>
              <a:defRPr/>
            </a:lvl1pPr>
          </a:lstStyle>
          <a:p>
            <a:pPr>
              <a:defRPr/>
            </a:pPr>
            <a:r>
              <a:rPr lang="en-US" altLang="en-US"/>
              <a:t>Essential Math for Games</a:t>
            </a:r>
          </a:p>
        </p:txBody>
      </p:sp>
      <p:sp>
        <p:nvSpPr>
          <p:cNvPr id="6" name="Rectangle 21">
            <a:extLst>
              <a:ext uri="{FF2B5EF4-FFF2-40B4-BE49-F238E27FC236}">
                <a16:creationId xmlns:a16="http://schemas.microsoft.com/office/drawing/2014/main" id="{4EF6EA92-CC24-3144-B8A0-AA7026154A9B}"/>
              </a:ext>
            </a:extLst>
          </p:cNvPr>
          <p:cNvSpPr>
            <a:spLocks noGrp="1" noChangeArrowheads="1"/>
          </p:cNvSpPr>
          <p:nvPr>
            <p:ph type="sldNum" sz="quarter" idx="12"/>
          </p:nvPr>
        </p:nvSpPr>
        <p:spPr>
          <a:ln/>
        </p:spPr>
        <p:txBody>
          <a:bodyPr/>
          <a:lstStyle>
            <a:lvl1pPr>
              <a:defRPr/>
            </a:lvl1pPr>
          </a:lstStyle>
          <a:p>
            <a:fld id="{D97DB97B-343D-402D-AE01-BA7430067BA4}" type="slidenum">
              <a:rPr lang="en-US" altLang="en-US"/>
              <a:pPr/>
              <a:t>‹#›</a:t>
            </a:fld>
            <a:endParaRPr lang="en-US" altLang="en-US"/>
          </a:p>
        </p:txBody>
      </p:sp>
    </p:spTree>
    <p:extLst>
      <p:ext uri="{BB962C8B-B14F-4D97-AF65-F5344CB8AC3E}">
        <p14:creationId xmlns:p14="http://schemas.microsoft.com/office/powerpoint/2010/main" val="14397517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17">
            <a:extLst>
              <a:ext uri="{FF2B5EF4-FFF2-40B4-BE49-F238E27FC236}">
                <a16:creationId xmlns:a16="http://schemas.microsoft.com/office/drawing/2014/main" id="{23C48957-B1B3-58C9-415B-21A760037EDE}"/>
              </a:ext>
            </a:extLst>
          </p:cNvPr>
          <p:cNvSpPr>
            <a:spLocks noGrp="1" noChangeArrowheads="1"/>
          </p:cNvSpPr>
          <p:nvPr>
            <p:ph type="title"/>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75" tIns="46038" rIns="92075" bIns="46038" numCol="1" anchor="ctr" anchorCtr="0" compatLnSpc="1">
            <a:prstTxWarp prst="textNoShape">
              <a:avLst/>
            </a:prstTxWarp>
          </a:bodyPr>
          <a:lstStyle/>
          <a:p>
            <a:pPr lvl="0"/>
            <a:r>
              <a:rPr lang="en-US" altLang="en-US"/>
              <a:t>Click to edit Master title style</a:t>
            </a:r>
          </a:p>
        </p:txBody>
      </p:sp>
      <p:sp>
        <p:nvSpPr>
          <p:cNvPr id="1027" name="Rectangle 18">
            <a:extLst>
              <a:ext uri="{FF2B5EF4-FFF2-40B4-BE49-F238E27FC236}">
                <a16:creationId xmlns:a16="http://schemas.microsoft.com/office/drawing/2014/main" id="{4FCCFC1D-BED8-B46C-2884-EA87BDABA71E}"/>
              </a:ext>
            </a:extLst>
          </p:cNvPr>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75" tIns="46038" rIns="92075" bIns="46038"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2067" name="Rectangle 19">
            <a:extLst>
              <a:ext uri="{FF2B5EF4-FFF2-40B4-BE49-F238E27FC236}">
                <a16:creationId xmlns:a16="http://schemas.microsoft.com/office/drawing/2014/main" id="{C4E123A2-8D6C-8D17-AB38-169E3B44E96A}"/>
              </a:ext>
            </a:extLst>
          </p:cNvPr>
          <p:cNvSpPr>
            <a:spLocks noGrp="1" noChangeArrowheads="1"/>
          </p:cNvSpPr>
          <p:nvPr>
            <p:ph type="dt" sz="half" idx="2"/>
          </p:nvPr>
        </p:nvSpPr>
        <p:spPr bwMode="auto">
          <a:xfrm>
            <a:off x="685800" y="6248400"/>
            <a:ext cx="1905000" cy="457200"/>
          </a:xfrm>
          <a:prstGeom prst="rect">
            <a:avLst/>
          </a:prstGeom>
          <a:noFill/>
          <a:ln w="12700" cap="sq">
            <a:noFill/>
            <a:miter lim="800000"/>
            <a:headEnd type="none" w="sm" len="sm"/>
            <a:tailEnd type="none" w="sm" len="sm"/>
          </a:ln>
          <a:effectLst/>
        </p:spPr>
        <p:txBody>
          <a:bodyPr vert="horz" wrap="square" lIns="91440" tIns="45720" rIns="91440" bIns="45720" numCol="1" anchor="t" anchorCtr="0" compatLnSpc="1">
            <a:prstTxWarp prst="textNoShape">
              <a:avLst/>
            </a:prstTxWarp>
          </a:bodyPr>
          <a:lstStyle>
            <a:lvl1pPr>
              <a:defRPr b="0">
                <a:latin typeface="Arial" charset="0"/>
              </a:defRPr>
            </a:lvl1pPr>
          </a:lstStyle>
          <a:p>
            <a:pPr>
              <a:defRPr/>
            </a:pPr>
            <a:endParaRPr lang="en-US" altLang="en-US"/>
          </a:p>
        </p:txBody>
      </p:sp>
      <p:sp>
        <p:nvSpPr>
          <p:cNvPr id="2068" name="Rectangle 20">
            <a:extLst>
              <a:ext uri="{FF2B5EF4-FFF2-40B4-BE49-F238E27FC236}">
                <a16:creationId xmlns:a16="http://schemas.microsoft.com/office/drawing/2014/main" id="{6EFFCAB1-E2EE-AFD5-F14E-B10E6ABFA44F}"/>
              </a:ext>
            </a:extLst>
          </p:cNvPr>
          <p:cNvSpPr>
            <a:spLocks noGrp="1" noChangeArrowheads="1"/>
          </p:cNvSpPr>
          <p:nvPr>
            <p:ph type="ftr" sz="quarter" idx="3"/>
          </p:nvPr>
        </p:nvSpPr>
        <p:spPr bwMode="auto">
          <a:xfrm>
            <a:off x="3124200" y="6248400"/>
            <a:ext cx="2895600" cy="457200"/>
          </a:xfrm>
          <a:prstGeom prst="rect">
            <a:avLst/>
          </a:prstGeom>
          <a:noFill/>
          <a:ln w="12700" cap="sq">
            <a:noFill/>
            <a:miter lim="800000"/>
            <a:headEnd type="none" w="sm" len="sm"/>
            <a:tailEnd type="none" w="sm" len="sm"/>
          </a:ln>
          <a:effectLst/>
        </p:spPr>
        <p:txBody>
          <a:bodyPr vert="horz" wrap="square" lIns="91440" tIns="45720" rIns="91440" bIns="45720" numCol="1" anchor="t" anchorCtr="0" compatLnSpc="1">
            <a:prstTxWarp prst="textNoShape">
              <a:avLst/>
            </a:prstTxWarp>
          </a:bodyPr>
          <a:lstStyle>
            <a:lvl1pPr algn="ctr">
              <a:defRPr b="0">
                <a:latin typeface="Times New Roman" pitchFamily="18" charset="0"/>
              </a:defRPr>
            </a:lvl1pPr>
          </a:lstStyle>
          <a:p>
            <a:pPr>
              <a:defRPr/>
            </a:pPr>
            <a:r>
              <a:rPr lang="en-US" altLang="en-US"/>
              <a:t>Essential Math for Games</a:t>
            </a:r>
          </a:p>
        </p:txBody>
      </p:sp>
      <p:sp>
        <p:nvSpPr>
          <p:cNvPr id="2069" name="Rectangle 21">
            <a:extLst>
              <a:ext uri="{FF2B5EF4-FFF2-40B4-BE49-F238E27FC236}">
                <a16:creationId xmlns:a16="http://schemas.microsoft.com/office/drawing/2014/main" id="{EA196844-3F56-A59D-97B3-9B923DB21337}"/>
              </a:ext>
            </a:extLst>
          </p:cNvPr>
          <p:cNvSpPr>
            <a:spLocks noGrp="1" noChangeArrowheads="1"/>
          </p:cNvSpPr>
          <p:nvPr>
            <p:ph type="sldNum" sz="quarter" idx="4"/>
          </p:nvPr>
        </p:nvSpPr>
        <p:spPr bwMode="auto">
          <a:xfrm>
            <a:off x="6553200" y="6248400"/>
            <a:ext cx="1905000" cy="457200"/>
          </a:xfrm>
          <a:prstGeom prst="rect">
            <a:avLst/>
          </a:prstGeom>
          <a:noFill/>
          <a:ln w="12700" cap="sq">
            <a:noFill/>
            <a:miter lim="800000"/>
            <a:headEnd type="none" w="sm" len="sm"/>
            <a:tailEnd type="none" w="sm" len="sm"/>
          </a:ln>
          <a:effectLst/>
        </p:spPr>
        <p:txBody>
          <a:bodyPr vert="horz" wrap="square" lIns="91440" tIns="45720" rIns="91440" bIns="45720" numCol="1" anchor="t" anchorCtr="0" compatLnSpc="1">
            <a:prstTxWarp prst="textNoShape">
              <a:avLst/>
            </a:prstTxWarp>
          </a:bodyPr>
          <a:lstStyle>
            <a:lvl1pPr algn="r">
              <a:defRPr b="0"/>
            </a:lvl1pPr>
          </a:lstStyle>
          <a:p>
            <a:fld id="{ED01BDD9-EFFE-4DF9-BAE1-CE4B539E1315}" type="slidenum">
              <a:rPr lang="en-US" altLang="en-US"/>
              <a:pPr/>
              <a:t>‹#›</a:t>
            </a:fld>
            <a:endParaRPr lang="en-US" altLang="en-US"/>
          </a:p>
        </p:txBody>
      </p:sp>
    </p:spTree>
  </p:cSld>
  <p:clrMap bg1="dk2" tx1="lt1" bg2="dk1" tx2="lt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Lst>
  <p:hf sldNum="0" hdr="0" dt="0"/>
  <p:txStyles>
    <p:titleStyle>
      <a:lvl1pPr algn="ctr" rtl="0" eaLnBrk="0" fontAlgn="base" hangingPunct="0">
        <a:spcBef>
          <a:spcPct val="0"/>
        </a:spcBef>
        <a:spcAft>
          <a:spcPct val="0"/>
        </a:spcAft>
        <a:defRPr kumimoji="1" sz="4400">
          <a:solidFill>
            <a:schemeClr val="tx2"/>
          </a:solidFill>
          <a:latin typeface="+mj-lt"/>
          <a:ea typeface="+mj-ea"/>
          <a:cs typeface="+mj-cs"/>
        </a:defRPr>
      </a:lvl1pPr>
      <a:lvl2pPr algn="ctr" rtl="0" eaLnBrk="0" fontAlgn="base" hangingPunct="0">
        <a:spcBef>
          <a:spcPct val="0"/>
        </a:spcBef>
        <a:spcAft>
          <a:spcPct val="0"/>
        </a:spcAft>
        <a:defRPr kumimoji="1" sz="4400">
          <a:solidFill>
            <a:schemeClr val="tx2"/>
          </a:solidFill>
          <a:latin typeface="Arial" charset="0"/>
        </a:defRPr>
      </a:lvl2pPr>
      <a:lvl3pPr algn="ctr" rtl="0" eaLnBrk="0" fontAlgn="base" hangingPunct="0">
        <a:spcBef>
          <a:spcPct val="0"/>
        </a:spcBef>
        <a:spcAft>
          <a:spcPct val="0"/>
        </a:spcAft>
        <a:defRPr kumimoji="1" sz="4400">
          <a:solidFill>
            <a:schemeClr val="tx2"/>
          </a:solidFill>
          <a:latin typeface="Arial" charset="0"/>
        </a:defRPr>
      </a:lvl3pPr>
      <a:lvl4pPr algn="ctr" rtl="0" eaLnBrk="0" fontAlgn="base" hangingPunct="0">
        <a:spcBef>
          <a:spcPct val="0"/>
        </a:spcBef>
        <a:spcAft>
          <a:spcPct val="0"/>
        </a:spcAft>
        <a:defRPr kumimoji="1" sz="4400">
          <a:solidFill>
            <a:schemeClr val="tx2"/>
          </a:solidFill>
          <a:latin typeface="Arial" charset="0"/>
        </a:defRPr>
      </a:lvl4pPr>
      <a:lvl5pPr algn="ctr" rtl="0" eaLnBrk="0" fontAlgn="base" hangingPunct="0">
        <a:spcBef>
          <a:spcPct val="0"/>
        </a:spcBef>
        <a:spcAft>
          <a:spcPct val="0"/>
        </a:spcAft>
        <a:defRPr kumimoji="1" sz="4400">
          <a:solidFill>
            <a:schemeClr val="tx2"/>
          </a:solidFill>
          <a:latin typeface="Arial" charset="0"/>
        </a:defRPr>
      </a:lvl5pPr>
      <a:lvl6pPr marL="457200" algn="ctr" rtl="0" eaLnBrk="0" fontAlgn="base" hangingPunct="0">
        <a:spcBef>
          <a:spcPct val="0"/>
        </a:spcBef>
        <a:spcAft>
          <a:spcPct val="0"/>
        </a:spcAft>
        <a:defRPr kumimoji="1" sz="4400">
          <a:solidFill>
            <a:schemeClr val="tx2"/>
          </a:solidFill>
          <a:latin typeface="Arial" charset="0"/>
        </a:defRPr>
      </a:lvl6pPr>
      <a:lvl7pPr marL="914400" algn="ctr" rtl="0" eaLnBrk="0" fontAlgn="base" hangingPunct="0">
        <a:spcBef>
          <a:spcPct val="0"/>
        </a:spcBef>
        <a:spcAft>
          <a:spcPct val="0"/>
        </a:spcAft>
        <a:defRPr kumimoji="1" sz="4400">
          <a:solidFill>
            <a:schemeClr val="tx2"/>
          </a:solidFill>
          <a:latin typeface="Arial" charset="0"/>
        </a:defRPr>
      </a:lvl7pPr>
      <a:lvl8pPr marL="1371600" algn="ctr" rtl="0" eaLnBrk="0" fontAlgn="base" hangingPunct="0">
        <a:spcBef>
          <a:spcPct val="0"/>
        </a:spcBef>
        <a:spcAft>
          <a:spcPct val="0"/>
        </a:spcAft>
        <a:defRPr kumimoji="1" sz="4400">
          <a:solidFill>
            <a:schemeClr val="tx2"/>
          </a:solidFill>
          <a:latin typeface="Arial" charset="0"/>
        </a:defRPr>
      </a:lvl8pPr>
      <a:lvl9pPr marL="1828800" algn="ctr" rtl="0" eaLnBrk="0" fontAlgn="base" hangingPunct="0">
        <a:spcBef>
          <a:spcPct val="0"/>
        </a:spcBef>
        <a:spcAft>
          <a:spcPct val="0"/>
        </a:spcAft>
        <a:defRPr kumimoji="1"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kumimoji="1" sz="3200">
          <a:solidFill>
            <a:schemeClr val="tx1"/>
          </a:solidFill>
          <a:latin typeface="+mn-lt"/>
          <a:ea typeface="+mn-ea"/>
          <a:cs typeface="+mn-cs"/>
        </a:defRPr>
      </a:lvl1pPr>
      <a:lvl2pPr marL="742950" indent="-285750" algn="l" rtl="0" eaLnBrk="0" fontAlgn="base" hangingPunct="0">
        <a:spcBef>
          <a:spcPct val="20000"/>
        </a:spcBef>
        <a:spcAft>
          <a:spcPct val="0"/>
        </a:spcAft>
        <a:buFont typeface="Wingdings" panose="05000000000000000000" pitchFamily="2" charset="2"/>
        <a:buChar char="§"/>
        <a:defRPr kumimoji="1" sz="2800">
          <a:solidFill>
            <a:schemeClr val="tx1"/>
          </a:solidFill>
          <a:latin typeface="+mn-lt"/>
        </a:defRPr>
      </a:lvl2pPr>
      <a:lvl3pPr marL="1143000" indent="-228600" algn="l" rtl="0" eaLnBrk="0" fontAlgn="base" hangingPunct="0">
        <a:spcBef>
          <a:spcPct val="20000"/>
        </a:spcBef>
        <a:spcAft>
          <a:spcPct val="0"/>
        </a:spcAft>
        <a:buChar char="•"/>
        <a:defRPr kumimoji="1" sz="2400">
          <a:solidFill>
            <a:schemeClr val="tx1"/>
          </a:solidFill>
          <a:latin typeface="+mn-lt"/>
        </a:defRPr>
      </a:lvl3pPr>
      <a:lvl4pPr marL="1600200" indent="-228600" algn="l" rtl="0" eaLnBrk="0" fontAlgn="base" hangingPunct="0">
        <a:spcBef>
          <a:spcPct val="20000"/>
        </a:spcBef>
        <a:spcAft>
          <a:spcPct val="0"/>
        </a:spcAft>
        <a:buChar char="–"/>
        <a:defRPr kumimoji="1" sz="2000">
          <a:solidFill>
            <a:schemeClr val="tx1"/>
          </a:solidFill>
          <a:latin typeface="+mn-lt"/>
        </a:defRPr>
      </a:lvl4pPr>
      <a:lvl5pPr marL="2057400" indent="-228600" algn="l" rtl="0" eaLnBrk="0" fontAlgn="base" hangingPunct="0">
        <a:spcBef>
          <a:spcPct val="20000"/>
        </a:spcBef>
        <a:spcAft>
          <a:spcPct val="0"/>
        </a:spcAft>
        <a:buChar char="•"/>
        <a:defRPr kumimoji="1" sz="2000">
          <a:solidFill>
            <a:schemeClr val="tx1"/>
          </a:solidFill>
          <a:latin typeface="+mn-lt"/>
        </a:defRPr>
      </a:lvl5pPr>
      <a:lvl6pPr marL="2514600" indent="-228600" algn="l" rtl="0" eaLnBrk="0" fontAlgn="base" hangingPunct="0">
        <a:spcBef>
          <a:spcPct val="20000"/>
        </a:spcBef>
        <a:spcAft>
          <a:spcPct val="0"/>
        </a:spcAft>
        <a:buChar char="•"/>
        <a:defRPr kumimoji="1" sz="2000">
          <a:solidFill>
            <a:schemeClr val="tx1"/>
          </a:solidFill>
          <a:latin typeface="+mn-lt"/>
        </a:defRPr>
      </a:lvl6pPr>
      <a:lvl7pPr marL="2971800" indent="-228600" algn="l" rtl="0" eaLnBrk="0" fontAlgn="base" hangingPunct="0">
        <a:spcBef>
          <a:spcPct val="20000"/>
        </a:spcBef>
        <a:spcAft>
          <a:spcPct val="0"/>
        </a:spcAft>
        <a:buChar char="•"/>
        <a:defRPr kumimoji="1" sz="2000">
          <a:solidFill>
            <a:schemeClr val="tx1"/>
          </a:solidFill>
          <a:latin typeface="+mn-lt"/>
        </a:defRPr>
      </a:lvl7pPr>
      <a:lvl8pPr marL="3429000" indent="-228600" algn="l" rtl="0" eaLnBrk="0" fontAlgn="base" hangingPunct="0">
        <a:spcBef>
          <a:spcPct val="20000"/>
        </a:spcBef>
        <a:spcAft>
          <a:spcPct val="0"/>
        </a:spcAft>
        <a:buChar char="•"/>
        <a:defRPr kumimoji="1" sz="2000">
          <a:solidFill>
            <a:schemeClr val="tx1"/>
          </a:solidFill>
          <a:latin typeface="+mn-lt"/>
        </a:defRPr>
      </a:lvl8pPr>
      <a:lvl9pPr marL="3886200" indent="-228600" algn="l" rtl="0" eaLnBrk="0" fontAlgn="base" hangingPunct="0">
        <a:spcBef>
          <a:spcPct val="20000"/>
        </a:spcBef>
        <a:spcAft>
          <a:spcPct val="0"/>
        </a:spcAft>
        <a:buChar char="•"/>
        <a:defRPr kumimoji="1"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wmf"/><Relationship Id="rId2" Type="http://schemas.openxmlformats.org/officeDocument/2006/relationships/oleObject" Target="../embeddings/oleObject1.bin"/><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wmf"/></Relationships>
</file>

<file path=ppt/slides/_rels/slide8.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oleObject" Target="../embeddings/oleObject3.bin"/><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oleObject" Target="../embeddings/oleObject4.bin"/><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oleObject" Target="../embeddings/oleObject5.bin"/><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oleObject" Target="../embeddings/oleObject6.bin"/><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oleObject" Target="../embeddings/oleObject7.bin"/><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oleObject" Target="../embeddings/oleObject8.bin"/><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oleObject" Target="../embeddings/oleObject9.bin"/><Relationship Id="rId1" Type="http://schemas.openxmlformats.org/officeDocument/2006/relationships/slideLayout" Target="../slideLayouts/slideLayout2.xml"/><Relationship Id="rId5" Type="http://schemas.openxmlformats.org/officeDocument/2006/relationships/image" Target="../media/image10.wmf"/><Relationship Id="rId4" Type="http://schemas.openxmlformats.org/officeDocument/2006/relationships/oleObject" Target="../embeddings/oleObject10.bin"/></Relationships>
</file>

<file path=ppt/slides/_rels/slide49.xml.rels><?xml version="1.0" encoding="UTF-8" standalone="yes"?>
<Relationships xmlns="http://schemas.openxmlformats.org/package/2006/relationships"><Relationship Id="rId3" Type="http://schemas.openxmlformats.org/officeDocument/2006/relationships/image" Target="../media/image11.wmf"/><Relationship Id="rId2" Type="http://schemas.openxmlformats.org/officeDocument/2006/relationships/oleObject" Target="../embeddings/oleObject11.bin"/><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oleObject" Target="../embeddings/oleObject12.bin"/><Relationship Id="rId1" Type="http://schemas.openxmlformats.org/officeDocument/2006/relationships/slideLayout" Target="../slideLayouts/slideLayout2.xml"/><Relationship Id="rId5" Type="http://schemas.openxmlformats.org/officeDocument/2006/relationships/image" Target="../media/image13.wmf"/><Relationship Id="rId4" Type="http://schemas.openxmlformats.org/officeDocument/2006/relationships/oleObject" Target="../embeddings/oleObject13.bin"/></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3" Type="http://schemas.openxmlformats.org/officeDocument/2006/relationships/image" Target="../media/image14.wmf"/><Relationship Id="rId2" Type="http://schemas.openxmlformats.org/officeDocument/2006/relationships/oleObject" Target="../embeddings/oleObject14.bin"/><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15.wmf"/><Relationship Id="rId2" Type="http://schemas.openxmlformats.org/officeDocument/2006/relationships/oleObject" Target="../embeddings/oleObject15.bin"/><Relationship Id="rId1" Type="http://schemas.openxmlformats.org/officeDocument/2006/relationships/slideLayout" Target="../slideLayouts/slideLayout2.xml"/><Relationship Id="rId5" Type="http://schemas.openxmlformats.org/officeDocument/2006/relationships/image" Target="../media/image16.wmf"/><Relationship Id="rId4" Type="http://schemas.openxmlformats.org/officeDocument/2006/relationships/oleObject" Target="../embeddings/oleObject16.bin"/></Relationships>
</file>

<file path=ppt/slides/_rels/slide59.xml.rels><?xml version="1.0" encoding="UTF-8" standalone="yes"?>
<Relationships xmlns="http://schemas.openxmlformats.org/package/2006/relationships"><Relationship Id="rId3" Type="http://schemas.openxmlformats.org/officeDocument/2006/relationships/image" Target="../media/image17.wmf"/><Relationship Id="rId2" Type="http://schemas.openxmlformats.org/officeDocument/2006/relationships/oleObject" Target="../embeddings/oleObject17.bin"/><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18.wmf"/><Relationship Id="rId7" Type="http://schemas.openxmlformats.org/officeDocument/2006/relationships/image" Target="../media/image20.wmf"/><Relationship Id="rId2" Type="http://schemas.openxmlformats.org/officeDocument/2006/relationships/oleObject" Target="../embeddings/oleObject18.bin"/><Relationship Id="rId1" Type="http://schemas.openxmlformats.org/officeDocument/2006/relationships/slideLayout" Target="../slideLayouts/slideLayout2.xml"/><Relationship Id="rId6" Type="http://schemas.openxmlformats.org/officeDocument/2006/relationships/oleObject" Target="../embeddings/oleObject20.bin"/><Relationship Id="rId5" Type="http://schemas.openxmlformats.org/officeDocument/2006/relationships/image" Target="../media/image19.wmf"/><Relationship Id="rId4" Type="http://schemas.openxmlformats.org/officeDocument/2006/relationships/oleObject" Target="../embeddings/oleObject19.bin"/></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828A8BA0-C36C-A062-2641-FFE881C5F996}"/>
              </a:ext>
            </a:extLst>
          </p:cNvPr>
          <p:cNvSpPr>
            <a:spLocks noGrp="1" noChangeArrowheads="1"/>
          </p:cNvSpPr>
          <p:nvPr>
            <p:ph type="ctrTitle"/>
          </p:nvPr>
        </p:nvSpPr>
        <p:spPr>
          <a:xfrm>
            <a:off x="735013" y="2130425"/>
            <a:ext cx="7772400" cy="1470025"/>
          </a:xfrm>
        </p:spPr>
        <p:txBody>
          <a:bodyPr/>
          <a:lstStyle/>
          <a:p>
            <a:r>
              <a:rPr lang="en-US" altLang="en-US" sz="6000"/>
              <a:t>Collision Detection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Footer Placeholder 4">
            <a:extLst>
              <a:ext uri="{FF2B5EF4-FFF2-40B4-BE49-F238E27FC236}">
                <a16:creationId xmlns:a16="http://schemas.microsoft.com/office/drawing/2014/main" id="{BB299E87-2234-D2FE-5F9F-83FD6033898D}"/>
              </a:ext>
            </a:extLst>
          </p:cNvPr>
          <p:cNvSpPr>
            <a:spLocks noGrp="1"/>
          </p:cNvSpPr>
          <p:nvPr>
            <p:ph type="ftr" sz="quarter" idx="1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Essential Math for Games</a:t>
            </a:r>
          </a:p>
        </p:txBody>
      </p:sp>
      <p:sp>
        <p:nvSpPr>
          <p:cNvPr id="3075" name="Rectangle 2">
            <a:extLst>
              <a:ext uri="{FF2B5EF4-FFF2-40B4-BE49-F238E27FC236}">
                <a16:creationId xmlns:a16="http://schemas.microsoft.com/office/drawing/2014/main" id="{CFFAFC85-5712-102B-51C8-6298FB145F42}"/>
              </a:ext>
            </a:extLst>
          </p:cNvPr>
          <p:cNvSpPr>
            <a:spLocks noGrp="1" noChangeArrowheads="1"/>
          </p:cNvSpPr>
          <p:nvPr>
            <p:ph type="title"/>
          </p:nvPr>
        </p:nvSpPr>
        <p:spPr/>
        <p:txBody>
          <a:bodyPr/>
          <a:lstStyle/>
          <a:p>
            <a:r>
              <a:rPr lang="en-US" altLang="en-US"/>
              <a:t>Collisions</a:t>
            </a:r>
          </a:p>
        </p:txBody>
      </p:sp>
      <p:sp>
        <p:nvSpPr>
          <p:cNvPr id="3076" name="Rectangle 3">
            <a:extLst>
              <a:ext uri="{FF2B5EF4-FFF2-40B4-BE49-F238E27FC236}">
                <a16:creationId xmlns:a16="http://schemas.microsoft.com/office/drawing/2014/main" id="{8BA0A67E-0022-2BC7-A759-BD4F3B397FE7}"/>
              </a:ext>
            </a:extLst>
          </p:cNvPr>
          <p:cNvSpPr>
            <a:spLocks noGrp="1" noChangeArrowheads="1"/>
          </p:cNvSpPr>
          <p:nvPr>
            <p:ph type="body" idx="1"/>
          </p:nvPr>
        </p:nvSpPr>
        <p:spPr/>
        <p:txBody>
          <a:bodyPr/>
          <a:lstStyle/>
          <a:p>
            <a:r>
              <a:rPr lang="en-US" altLang="en-US"/>
              <a:t>Up to this point, objects just pass through each other</a:t>
            </a:r>
          </a:p>
          <a:p>
            <a:r>
              <a:rPr lang="en-US" altLang="en-US"/>
              <a:t>Two parts to handling collisions</a:t>
            </a:r>
          </a:p>
          <a:p>
            <a:pPr lvl="1"/>
            <a:r>
              <a:rPr lang="en-US" altLang="en-US"/>
              <a:t>Collision detection – uses computational geometry techniques (useful in other ways, too)</a:t>
            </a:r>
          </a:p>
          <a:p>
            <a:pPr lvl="1"/>
            <a:r>
              <a:rPr lang="en-US" altLang="en-US"/>
              <a:t>Collision response – modifying physical simulation</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Footer Placeholder 4">
            <a:extLst>
              <a:ext uri="{FF2B5EF4-FFF2-40B4-BE49-F238E27FC236}">
                <a16:creationId xmlns:a16="http://schemas.microsoft.com/office/drawing/2014/main" id="{0A5D1D81-921D-9886-D46F-BC351C42A593}"/>
              </a:ext>
            </a:extLst>
          </p:cNvPr>
          <p:cNvSpPr>
            <a:spLocks noGrp="1"/>
          </p:cNvSpPr>
          <p:nvPr>
            <p:ph type="ftr" sz="quarter" idx="1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Essential Math for Games</a:t>
            </a:r>
          </a:p>
        </p:txBody>
      </p:sp>
      <p:sp>
        <p:nvSpPr>
          <p:cNvPr id="4099" name="Rectangle 2">
            <a:extLst>
              <a:ext uri="{FF2B5EF4-FFF2-40B4-BE49-F238E27FC236}">
                <a16:creationId xmlns:a16="http://schemas.microsoft.com/office/drawing/2014/main" id="{FACEAEA4-85D7-DE10-E2B1-4615365F5D4A}"/>
              </a:ext>
            </a:extLst>
          </p:cNvPr>
          <p:cNvSpPr>
            <a:spLocks noGrp="1" noChangeArrowheads="1"/>
          </p:cNvSpPr>
          <p:nvPr>
            <p:ph type="title"/>
          </p:nvPr>
        </p:nvSpPr>
        <p:spPr/>
        <p:txBody>
          <a:bodyPr/>
          <a:lstStyle/>
          <a:p>
            <a:r>
              <a:rPr lang="en-US" altLang="en-US"/>
              <a:t>Computational Geometry</a:t>
            </a:r>
          </a:p>
        </p:txBody>
      </p:sp>
      <p:sp>
        <p:nvSpPr>
          <p:cNvPr id="4100" name="Rectangle 3">
            <a:extLst>
              <a:ext uri="{FF2B5EF4-FFF2-40B4-BE49-F238E27FC236}">
                <a16:creationId xmlns:a16="http://schemas.microsoft.com/office/drawing/2014/main" id="{A2AC732D-9811-B2F2-BEEF-1E70D12FAEBF}"/>
              </a:ext>
            </a:extLst>
          </p:cNvPr>
          <p:cNvSpPr>
            <a:spLocks noGrp="1" noChangeArrowheads="1"/>
          </p:cNvSpPr>
          <p:nvPr>
            <p:ph type="body" idx="1"/>
          </p:nvPr>
        </p:nvSpPr>
        <p:spPr/>
        <p:txBody>
          <a:bodyPr/>
          <a:lstStyle/>
          <a:p>
            <a:r>
              <a:rPr lang="en-US" altLang="en-US"/>
              <a:t>Algorithms for solving geometric problems</a:t>
            </a:r>
          </a:p>
          <a:p>
            <a:r>
              <a:rPr lang="en-US" altLang="en-US"/>
              <a:t>Object intersections</a:t>
            </a:r>
          </a:p>
          <a:p>
            <a:r>
              <a:rPr lang="en-US" altLang="en-US"/>
              <a:t>Object proximity</a:t>
            </a:r>
          </a:p>
          <a:p>
            <a:r>
              <a:rPr lang="en-US" altLang="en-US"/>
              <a:t>Path planning</a:t>
            </a:r>
          </a:p>
          <a:p>
            <a:endParaRPr lang="en-US" alt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4">
            <a:extLst>
              <a:ext uri="{FF2B5EF4-FFF2-40B4-BE49-F238E27FC236}">
                <a16:creationId xmlns:a16="http://schemas.microsoft.com/office/drawing/2014/main" id="{F2CA782E-4F67-85C0-403A-83CDF21856B7}"/>
              </a:ext>
            </a:extLst>
          </p:cNvPr>
          <p:cNvSpPr>
            <a:spLocks noGrp="1"/>
          </p:cNvSpPr>
          <p:nvPr>
            <p:ph type="ftr" sz="quarter" idx="1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Essential Math for Games</a:t>
            </a:r>
          </a:p>
        </p:txBody>
      </p:sp>
      <p:sp>
        <p:nvSpPr>
          <p:cNvPr id="5123" name="Rectangle 2">
            <a:extLst>
              <a:ext uri="{FF2B5EF4-FFF2-40B4-BE49-F238E27FC236}">
                <a16:creationId xmlns:a16="http://schemas.microsoft.com/office/drawing/2014/main" id="{BEDBFC9B-84CE-B496-9DC8-A3D906C6B1A9}"/>
              </a:ext>
            </a:extLst>
          </p:cNvPr>
          <p:cNvSpPr>
            <a:spLocks noGrp="1" noChangeArrowheads="1"/>
          </p:cNvSpPr>
          <p:nvPr>
            <p:ph type="title"/>
          </p:nvPr>
        </p:nvSpPr>
        <p:spPr/>
        <p:txBody>
          <a:bodyPr/>
          <a:lstStyle/>
          <a:p>
            <a:r>
              <a:rPr lang="en-US" altLang="en-US"/>
              <a:t>Distance Testing</a:t>
            </a:r>
          </a:p>
        </p:txBody>
      </p:sp>
      <p:sp>
        <p:nvSpPr>
          <p:cNvPr id="5124" name="Rectangle 3">
            <a:extLst>
              <a:ext uri="{FF2B5EF4-FFF2-40B4-BE49-F238E27FC236}">
                <a16:creationId xmlns:a16="http://schemas.microsoft.com/office/drawing/2014/main" id="{33F24724-2D88-1222-1C9E-116637BB7851}"/>
              </a:ext>
            </a:extLst>
          </p:cNvPr>
          <p:cNvSpPr>
            <a:spLocks noGrp="1" noChangeArrowheads="1"/>
          </p:cNvSpPr>
          <p:nvPr>
            <p:ph type="body" idx="1"/>
          </p:nvPr>
        </p:nvSpPr>
        <p:spPr/>
        <p:txBody>
          <a:bodyPr/>
          <a:lstStyle/>
          <a:p>
            <a:r>
              <a:rPr lang="en-US" altLang="en-US"/>
              <a:t>Useful for computing intersection between simple objects</a:t>
            </a:r>
          </a:p>
          <a:p>
            <a:r>
              <a:rPr lang="en-US" altLang="en-US"/>
              <a:t>E.g. sphere intersection boils down to point-point distance test </a:t>
            </a:r>
          </a:p>
          <a:p>
            <a:r>
              <a:rPr lang="en-US" altLang="en-US"/>
              <a:t>Just cover a few examples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Footer Placeholder 4">
            <a:extLst>
              <a:ext uri="{FF2B5EF4-FFF2-40B4-BE49-F238E27FC236}">
                <a16:creationId xmlns:a16="http://schemas.microsoft.com/office/drawing/2014/main" id="{22BB4559-A6E2-8997-EF44-74175F2A91E6}"/>
              </a:ext>
            </a:extLst>
          </p:cNvPr>
          <p:cNvSpPr>
            <a:spLocks noGrp="1"/>
          </p:cNvSpPr>
          <p:nvPr>
            <p:ph type="ftr" sz="quarter" idx="1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Essential Math for Games</a:t>
            </a:r>
          </a:p>
        </p:txBody>
      </p:sp>
      <p:sp>
        <p:nvSpPr>
          <p:cNvPr id="6147" name="Rectangle 2">
            <a:extLst>
              <a:ext uri="{FF2B5EF4-FFF2-40B4-BE49-F238E27FC236}">
                <a16:creationId xmlns:a16="http://schemas.microsoft.com/office/drawing/2014/main" id="{AAFBB6DC-D4D7-EB2E-5D2E-9CBB41DF8657}"/>
              </a:ext>
            </a:extLst>
          </p:cNvPr>
          <p:cNvSpPr>
            <a:spLocks noGrp="1" noChangeArrowheads="1"/>
          </p:cNvSpPr>
          <p:nvPr>
            <p:ph type="title"/>
          </p:nvPr>
        </p:nvSpPr>
        <p:spPr/>
        <p:txBody>
          <a:bodyPr/>
          <a:lstStyle/>
          <a:p>
            <a:r>
              <a:rPr lang="en-US" altLang="en-US"/>
              <a:t>Point-Point Distance</a:t>
            </a:r>
          </a:p>
        </p:txBody>
      </p:sp>
      <p:sp>
        <p:nvSpPr>
          <p:cNvPr id="6148" name="Rectangle 3">
            <a:extLst>
              <a:ext uri="{FF2B5EF4-FFF2-40B4-BE49-F238E27FC236}">
                <a16:creationId xmlns:a16="http://schemas.microsoft.com/office/drawing/2014/main" id="{9866BD6E-FE55-C28B-FADD-66D13C1CCD55}"/>
              </a:ext>
            </a:extLst>
          </p:cNvPr>
          <p:cNvSpPr>
            <a:spLocks noGrp="1" noChangeArrowheads="1"/>
          </p:cNvSpPr>
          <p:nvPr>
            <p:ph type="body" idx="1"/>
          </p:nvPr>
        </p:nvSpPr>
        <p:spPr/>
        <p:txBody>
          <a:bodyPr/>
          <a:lstStyle/>
          <a:p>
            <a:r>
              <a:rPr lang="en-US" altLang="en-US"/>
              <a:t>Compute length of vector between two points </a:t>
            </a:r>
            <a:r>
              <a:rPr lang="en-US" altLang="en-US" i="1">
                <a:latin typeface="Times New Roman" panose="02020603050405020304" pitchFamily="18" charset="0"/>
              </a:rPr>
              <a:t>P</a:t>
            </a:r>
            <a:r>
              <a:rPr lang="en-US" altLang="en-US" baseline="-25000">
                <a:latin typeface="Times New Roman" panose="02020603050405020304" pitchFamily="18" charset="0"/>
              </a:rPr>
              <a:t>0 </a:t>
            </a:r>
            <a:r>
              <a:rPr lang="en-US" altLang="en-US"/>
              <a:t>and</a:t>
            </a:r>
            <a:r>
              <a:rPr lang="en-US" altLang="en-US" baseline="-25000">
                <a:latin typeface="Times New Roman" panose="02020603050405020304" pitchFamily="18" charset="0"/>
              </a:rPr>
              <a:t> </a:t>
            </a:r>
            <a:r>
              <a:rPr lang="en-US" altLang="en-US" i="1">
                <a:latin typeface="Times New Roman" panose="02020603050405020304" pitchFamily="18" charset="0"/>
              </a:rPr>
              <a:t>P</a:t>
            </a:r>
            <a:r>
              <a:rPr lang="en-US" altLang="en-US" baseline="-25000">
                <a:latin typeface="Times New Roman" panose="02020603050405020304" pitchFamily="18" charset="0"/>
              </a:rPr>
              <a:t>1</a:t>
            </a:r>
            <a:r>
              <a:rPr lang="en-US" altLang="en-US"/>
              <a:t>, or</a:t>
            </a:r>
            <a:endParaRPr lang="en-US" altLang="en-US">
              <a:latin typeface="Times New Roman" panose="02020603050405020304" pitchFamily="18" charset="0"/>
            </a:endParaRPr>
          </a:p>
          <a:p>
            <a:endParaRPr lang="en-US" altLang="en-US">
              <a:latin typeface="Times New Roman" panose="02020603050405020304" pitchFamily="18" charset="0"/>
            </a:endParaRPr>
          </a:p>
          <a:p>
            <a:endParaRPr lang="en-US" altLang="en-US"/>
          </a:p>
        </p:txBody>
      </p:sp>
      <p:graphicFrame>
        <p:nvGraphicFramePr>
          <p:cNvPr id="6149" name="Object 4">
            <a:extLst>
              <a:ext uri="{FF2B5EF4-FFF2-40B4-BE49-F238E27FC236}">
                <a16:creationId xmlns:a16="http://schemas.microsoft.com/office/drawing/2014/main" id="{BC345F1E-41DD-470E-45A9-BEDDA1D6602C}"/>
              </a:ext>
            </a:extLst>
          </p:cNvPr>
          <p:cNvGraphicFramePr>
            <a:graphicFrameLocks noChangeAspect="1"/>
          </p:cNvGraphicFramePr>
          <p:nvPr/>
        </p:nvGraphicFramePr>
        <p:xfrm>
          <a:off x="1001713" y="3697288"/>
          <a:ext cx="7061200" cy="688975"/>
        </p:xfrm>
        <a:graphic>
          <a:graphicData uri="http://schemas.openxmlformats.org/presentationml/2006/ole">
            <mc:AlternateContent xmlns:mc="http://schemas.openxmlformats.org/markup-compatibility/2006">
              <mc:Choice xmlns:v="urn:schemas-microsoft-com:vml" Requires="v">
                <p:oleObj name="Equation" r:id="rId2" imgW="2921000" imgH="292100" progId="Equation.3">
                  <p:embed/>
                </p:oleObj>
              </mc:Choice>
              <mc:Fallback>
                <p:oleObj name="Equation" r:id="rId2" imgW="2921000" imgH="292100" progId="Equation.3">
                  <p:embed/>
                  <p:pic>
                    <p:nvPicPr>
                      <p:cNvPr id="0" name="Object 4"/>
                      <p:cNvPicPr>
                        <a:picLocks noChangeAspect="1" noChangeArrowheads="1"/>
                      </p:cNvPicPr>
                      <p:nvPr/>
                    </p:nvPicPr>
                    <p:blipFill>
                      <a:blip r:embed="rId3">
                        <a:lum bright="100000" contrast="-100000"/>
                        <a:extLst>
                          <a:ext uri="{28A0092B-C50C-407E-A947-70E740481C1C}">
                            <a14:useLocalDpi xmlns:a14="http://schemas.microsoft.com/office/drawing/2010/main" val="0"/>
                          </a:ext>
                        </a:extLst>
                      </a:blip>
                      <a:srcRect/>
                      <a:stretch>
                        <a:fillRect/>
                      </a:stretch>
                    </p:blipFill>
                    <p:spPr bwMode="black">
                      <a:xfrm>
                        <a:off x="1001713" y="3697288"/>
                        <a:ext cx="7061200" cy="6889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Footer Placeholder 4">
            <a:extLst>
              <a:ext uri="{FF2B5EF4-FFF2-40B4-BE49-F238E27FC236}">
                <a16:creationId xmlns:a16="http://schemas.microsoft.com/office/drawing/2014/main" id="{575CCD63-4658-3CA8-BA39-E8FDC94A3ACB}"/>
              </a:ext>
            </a:extLst>
          </p:cNvPr>
          <p:cNvSpPr>
            <a:spLocks noGrp="1"/>
          </p:cNvSpPr>
          <p:nvPr>
            <p:ph type="ftr" sz="quarter" idx="1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Essential Math for Games</a:t>
            </a:r>
          </a:p>
        </p:txBody>
      </p:sp>
      <p:sp>
        <p:nvSpPr>
          <p:cNvPr id="7171" name="Rectangle 2">
            <a:extLst>
              <a:ext uri="{FF2B5EF4-FFF2-40B4-BE49-F238E27FC236}">
                <a16:creationId xmlns:a16="http://schemas.microsoft.com/office/drawing/2014/main" id="{AF6BC5C4-DF08-0FC7-CDAA-3203894F021B}"/>
              </a:ext>
            </a:extLst>
          </p:cNvPr>
          <p:cNvSpPr>
            <a:spLocks noGrp="1" noChangeArrowheads="1"/>
          </p:cNvSpPr>
          <p:nvPr>
            <p:ph type="title"/>
          </p:nvPr>
        </p:nvSpPr>
        <p:spPr/>
        <p:txBody>
          <a:bodyPr/>
          <a:lstStyle/>
          <a:p>
            <a:r>
              <a:rPr lang="en-US" altLang="en-US"/>
              <a:t>Line-Point Distance</a:t>
            </a:r>
          </a:p>
        </p:txBody>
      </p:sp>
      <p:sp>
        <p:nvSpPr>
          <p:cNvPr id="7172" name="Rectangle 3">
            <a:extLst>
              <a:ext uri="{FF2B5EF4-FFF2-40B4-BE49-F238E27FC236}">
                <a16:creationId xmlns:a16="http://schemas.microsoft.com/office/drawing/2014/main" id="{66551A36-37F0-6D85-E2BC-BAFE3CD0DFF4}"/>
              </a:ext>
            </a:extLst>
          </p:cNvPr>
          <p:cNvSpPr>
            <a:spLocks noGrp="1" noChangeArrowheads="1"/>
          </p:cNvSpPr>
          <p:nvPr>
            <p:ph type="body" idx="1"/>
          </p:nvPr>
        </p:nvSpPr>
        <p:spPr>
          <a:xfrm>
            <a:off x="685800" y="1981200"/>
            <a:ext cx="7772400" cy="2362200"/>
          </a:xfrm>
        </p:spPr>
        <p:txBody>
          <a:bodyPr/>
          <a:lstStyle/>
          <a:p>
            <a:r>
              <a:rPr lang="en-US" altLang="en-US"/>
              <a:t>Line defined by point </a:t>
            </a:r>
            <a:r>
              <a:rPr lang="en-US" altLang="en-US" i="1">
                <a:latin typeface="Times New Roman" panose="02020603050405020304" pitchFamily="18" charset="0"/>
              </a:rPr>
              <a:t>P</a:t>
            </a:r>
            <a:r>
              <a:rPr lang="en-US" altLang="en-US"/>
              <a:t> and vector </a:t>
            </a:r>
            <a:r>
              <a:rPr lang="en-US" altLang="en-US" b="1">
                <a:latin typeface="Times New Roman" panose="02020603050405020304" pitchFamily="18" charset="0"/>
              </a:rPr>
              <a:t>v</a:t>
            </a:r>
            <a:endParaRPr lang="en-US" altLang="en-US" baseline="-25000"/>
          </a:p>
          <a:p>
            <a:r>
              <a:rPr lang="en-US" altLang="en-US"/>
              <a:t>Break vector </a:t>
            </a:r>
            <a:r>
              <a:rPr lang="en-US" altLang="en-US" b="1">
                <a:latin typeface="Times New Roman" panose="02020603050405020304" pitchFamily="18" charset="0"/>
              </a:rPr>
              <a:t>w</a:t>
            </a:r>
            <a:r>
              <a:rPr lang="en-US" altLang="en-US"/>
              <a:t> </a:t>
            </a:r>
            <a:r>
              <a:rPr lang="en-US" altLang="en-US">
                <a:latin typeface="Times New Roman" panose="02020603050405020304" pitchFamily="18" charset="0"/>
              </a:rPr>
              <a:t>= </a:t>
            </a:r>
            <a:r>
              <a:rPr lang="en-US" altLang="en-US" i="1">
                <a:latin typeface="Times New Roman" panose="02020603050405020304" pitchFamily="18" charset="0"/>
              </a:rPr>
              <a:t>Q </a:t>
            </a:r>
            <a:r>
              <a:rPr lang="en-US" altLang="en-US">
                <a:latin typeface="Times New Roman" panose="02020603050405020304" pitchFamily="18" charset="0"/>
              </a:rPr>
              <a:t>– </a:t>
            </a:r>
            <a:r>
              <a:rPr lang="en-US" altLang="en-US" i="1">
                <a:latin typeface="Times New Roman" panose="02020603050405020304" pitchFamily="18" charset="0"/>
              </a:rPr>
              <a:t>P</a:t>
            </a:r>
            <a:r>
              <a:rPr lang="en-US" altLang="en-US"/>
              <a:t> into </a:t>
            </a:r>
            <a:r>
              <a:rPr lang="en-US" altLang="en-US" b="1">
                <a:latin typeface="Times New Roman" panose="02020603050405020304" pitchFamily="18" charset="0"/>
              </a:rPr>
              <a:t>w</a:t>
            </a:r>
            <a:r>
              <a:rPr lang="en-US" altLang="en-US" baseline="-25000">
                <a:latin typeface="Times New Roman" panose="02020603050405020304" pitchFamily="18" charset="0"/>
                <a:sym typeface="Symbol" panose="05050102010706020507" pitchFamily="18" charset="2"/>
              </a:rPr>
              <a:t></a:t>
            </a:r>
            <a:r>
              <a:rPr lang="en-US" altLang="en-US">
                <a:latin typeface="Times New Roman" panose="02020603050405020304" pitchFamily="18" charset="0"/>
                <a:sym typeface="Symbol" panose="05050102010706020507" pitchFamily="18" charset="2"/>
              </a:rPr>
              <a:t> </a:t>
            </a:r>
            <a:r>
              <a:rPr lang="en-US" altLang="en-US">
                <a:sym typeface="Symbol" panose="05050102010706020507" pitchFamily="18" charset="2"/>
              </a:rPr>
              <a:t>and </a:t>
            </a:r>
            <a:r>
              <a:rPr lang="en-US" altLang="en-US" b="1">
                <a:latin typeface="Times New Roman" panose="02020603050405020304" pitchFamily="18" charset="0"/>
                <a:sym typeface="Symbol" panose="05050102010706020507" pitchFamily="18" charset="2"/>
              </a:rPr>
              <a:t>w</a:t>
            </a:r>
            <a:r>
              <a:rPr lang="en-US" altLang="en-US" b="1" baseline="-25000">
                <a:latin typeface="Times New Roman" panose="02020603050405020304" pitchFamily="18" charset="0"/>
                <a:sym typeface="Symbol" panose="05050102010706020507" pitchFamily="18" charset="2"/>
              </a:rPr>
              <a:t>||</a:t>
            </a:r>
          </a:p>
          <a:p>
            <a:r>
              <a:rPr lang="en-US" altLang="en-US" b="1">
                <a:latin typeface="Times New Roman" panose="02020603050405020304" pitchFamily="18" charset="0"/>
                <a:sym typeface="Symbol" panose="05050102010706020507" pitchFamily="18" charset="2"/>
              </a:rPr>
              <a:t>w</a:t>
            </a:r>
            <a:r>
              <a:rPr lang="en-US" altLang="en-US" b="1" baseline="-25000">
                <a:latin typeface="Times New Roman" panose="02020603050405020304" pitchFamily="18" charset="0"/>
                <a:sym typeface="Symbol" panose="05050102010706020507" pitchFamily="18" charset="2"/>
              </a:rPr>
              <a:t>||</a:t>
            </a:r>
            <a:r>
              <a:rPr lang="en-US" altLang="en-US" b="1">
                <a:latin typeface="Times New Roman" panose="02020603050405020304" pitchFamily="18" charset="0"/>
                <a:sym typeface="Symbol" panose="05050102010706020507" pitchFamily="18" charset="2"/>
              </a:rPr>
              <a:t> </a:t>
            </a:r>
            <a:r>
              <a:rPr lang="en-US" altLang="en-US">
                <a:latin typeface="Times New Roman" panose="02020603050405020304" pitchFamily="18" charset="0"/>
                <a:sym typeface="Symbol" panose="05050102010706020507" pitchFamily="18" charset="2"/>
              </a:rPr>
              <a:t>=</a:t>
            </a:r>
            <a:r>
              <a:rPr lang="en-US" altLang="en-US" b="1">
                <a:latin typeface="Times New Roman" panose="02020603050405020304" pitchFamily="18" charset="0"/>
                <a:sym typeface="Symbol" panose="05050102010706020507" pitchFamily="18" charset="2"/>
              </a:rPr>
              <a:t> </a:t>
            </a:r>
            <a:r>
              <a:rPr lang="en-US" altLang="en-US">
                <a:latin typeface="Times New Roman" panose="02020603050405020304" pitchFamily="18" charset="0"/>
                <a:sym typeface="Symbol" panose="05050102010706020507" pitchFamily="18" charset="2"/>
              </a:rPr>
              <a:t>(</a:t>
            </a:r>
            <a:r>
              <a:rPr lang="en-US" altLang="en-US" b="1">
                <a:latin typeface="Times New Roman" panose="02020603050405020304" pitchFamily="18" charset="0"/>
              </a:rPr>
              <a:t>w </a:t>
            </a:r>
            <a:r>
              <a:rPr lang="en-US" altLang="en-US" sz="2400">
                <a:latin typeface="Times New Roman" panose="02020603050405020304" pitchFamily="18" charset="0"/>
                <a:sym typeface="Symbol" panose="05050102010706020507" pitchFamily="18" charset="2"/>
              </a:rPr>
              <a:t> </a:t>
            </a:r>
            <a:r>
              <a:rPr lang="en-US" altLang="en-US" b="1">
                <a:latin typeface="Times New Roman" panose="02020603050405020304" pitchFamily="18" charset="0"/>
              </a:rPr>
              <a:t>v</a:t>
            </a:r>
            <a:r>
              <a:rPr lang="en-US" altLang="en-US">
                <a:latin typeface="Times New Roman" panose="02020603050405020304" pitchFamily="18" charset="0"/>
              </a:rPr>
              <a:t>) </a:t>
            </a:r>
            <a:r>
              <a:rPr lang="en-US" altLang="en-US" b="1">
                <a:latin typeface="Times New Roman" panose="02020603050405020304" pitchFamily="18" charset="0"/>
              </a:rPr>
              <a:t>v</a:t>
            </a:r>
            <a:endParaRPr lang="en-US" altLang="en-US" baseline="-25000">
              <a:latin typeface="Times New Roman" panose="02020603050405020304" pitchFamily="18" charset="0"/>
              <a:sym typeface="Symbol" panose="05050102010706020507" pitchFamily="18" charset="2"/>
            </a:endParaRPr>
          </a:p>
          <a:p>
            <a:r>
              <a:rPr lang="en-US" altLang="en-US">
                <a:latin typeface="Times New Roman" panose="02020603050405020304" pitchFamily="18" charset="0"/>
                <a:sym typeface="Symbol" panose="05050102010706020507" pitchFamily="18" charset="2"/>
              </a:rPr>
              <a:t>||</a:t>
            </a:r>
            <a:r>
              <a:rPr lang="en-US" altLang="en-US" b="1">
                <a:latin typeface="Times New Roman" panose="02020603050405020304" pitchFamily="18" charset="0"/>
              </a:rPr>
              <a:t>w</a:t>
            </a:r>
            <a:r>
              <a:rPr lang="en-US" altLang="en-US" baseline="-25000">
                <a:latin typeface="Times New Roman" panose="02020603050405020304" pitchFamily="18" charset="0"/>
                <a:sym typeface="Symbol" panose="05050102010706020507" pitchFamily="18" charset="2"/>
              </a:rPr>
              <a:t></a:t>
            </a:r>
            <a:r>
              <a:rPr lang="en-US" altLang="en-US">
                <a:latin typeface="Times New Roman" panose="02020603050405020304" pitchFamily="18" charset="0"/>
              </a:rPr>
              <a:t>||</a:t>
            </a:r>
            <a:r>
              <a:rPr lang="en-US" altLang="en-US" baseline="30000">
                <a:latin typeface="Times New Roman" panose="02020603050405020304" pitchFamily="18" charset="0"/>
                <a:sym typeface="Symbol" panose="05050102010706020507" pitchFamily="18" charset="2"/>
              </a:rPr>
              <a:t>2</a:t>
            </a:r>
            <a:r>
              <a:rPr lang="en-US" altLang="en-US">
                <a:latin typeface="Times New Roman" panose="02020603050405020304" pitchFamily="18" charset="0"/>
                <a:sym typeface="Symbol" panose="05050102010706020507" pitchFamily="18" charset="2"/>
              </a:rPr>
              <a:t> = ||</a:t>
            </a:r>
            <a:r>
              <a:rPr lang="en-US" altLang="en-US" b="1">
                <a:latin typeface="Times New Roman" panose="02020603050405020304" pitchFamily="18" charset="0"/>
              </a:rPr>
              <a:t>w</a:t>
            </a:r>
            <a:r>
              <a:rPr lang="en-US" altLang="en-US">
                <a:latin typeface="Times New Roman" panose="02020603050405020304" pitchFamily="18" charset="0"/>
              </a:rPr>
              <a:t>||</a:t>
            </a:r>
            <a:r>
              <a:rPr lang="en-US" altLang="en-US" baseline="30000">
                <a:latin typeface="Times New Roman" panose="02020603050405020304" pitchFamily="18" charset="0"/>
              </a:rPr>
              <a:t>2</a:t>
            </a:r>
            <a:r>
              <a:rPr lang="en-US" altLang="en-US">
                <a:latin typeface="Times New Roman" panose="02020603050405020304" pitchFamily="18" charset="0"/>
              </a:rPr>
              <a:t> – </a:t>
            </a:r>
            <a:r>
              <a:rPr lang="en-US" altLang="en-US">
                <a:latin typeface="Times New Roman" panose="02020603050405020304" pitchFamily="18" charset="0"/>
                <a:sym typeface="Symbol" panose="05050102010706020507" pitchFamily="18" charset="2"/>
              </a:rPr>
              <a:t>||</a:t>
            </a:r>
            <a:r>
              <a:rPr lang="en-US" altLang="en-US" b="1">
                <a:latin typeface="Times New Roman" panose="02020603050405020304" pitchFamily="18" charset="0"/>
              </a:rPr>
              <a:t>w</a:t>
            </a:r>
            <a:r>
              <a:rPr lang="en-US" altLang="en-US" baseline="-25000">
                <a:latin typeface="Times New Roman" panose="02020603050405020304" pitchFamily="18" charset="0"/>
                <a:sym typeface="Symbol" panose="05050102010706020507" pitchFamily="18" charset="2"/>
              </a:rPr>
              <a:t>||</a:t>
            </a:r>
            <a:r>
              <a:rPr lang="en-US" altLang="en-US">
                <a:latin typeface="Times New Roman" panose="02020603050405020304" pitchFamily="18" charset="0"/>
                <a:sym typeface="Symbol" panose="05050102010706020507" pitchFamily="18" charset="2"/>
              </a:rPr>
              <a:t>||</a:t>
            </a:r>
            <a:r>
              <a:rPr lang="en-US" altLang="en-US" baseline="30000">
                <a:latin typeface="Times New Roman" panose="02020603050405020304" pitchFamily="18" charset="0"/>
                <a:sym typeface="Symbol" panose="05050102010706020507" pitchFamily="18" charset="2"/>
              </a:rPr>
              <a:t>2</a:t>
            </a:r>
            <a:r>
              <a:rPr lang="en-US" altLang="en-US">
                <a:latin typeface="Times New Roman" panose="02020603050405020304" pitchFamily="18" charset="0"/>
                <a:sym typeface="Symbol" panose="05050102010706020507" pitchFamily="18" charset="2"/>
              </a:rPr>
              <a:t> </a:t>
            </a:r>
          </a:p>
        </p:txBody>
      </p:sp>
      <p:sp>
        <p:nvSpPr>
          <p:cNvPr id="7173" name="Text Box 4">
            <a:extLst>
              <a:ext uri="{FF2B5EF4-FFF2-40B4-BE49-F238E27FC236}">
                <a16:creationId xmlns:a16="http://schemas.microsoft.com/office/drawing/2014/main" id="{60E49FE5-B59E-E8FF-DC82-126184A15D67}"/>
              </a:ext>
            </a:extLst>
          </p:cNvPr>
          <p:cNvSpPr txBox="1">
            <a:spLocks noChangeArrowheads="1"/>
          </p:cNvSpPr>
          <p:nvPr/>
        </p:nvSpPr>
        <p:spPr bwMode="auto">
          <a:xfrm>
            <a:off x="7229475" y="1885950"/>
            <a:ext cx="420688"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9050" cap="sq">
                <a:solidFill>
                  <a:srgbClr val="000000"/>
                </a:solidFill>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a:latin typeface="Times New Roman" panose="02020603050405020304" pitchFamily="18" charset="0"/>
                <a:cs typeface="Arial" panose="020B0604020202020204" pitchFamily="34" charset="0"/>
              </a:rPr>
              <a:t>^</a:t>
            </a:r>
            <a:endParaRPr kumimoji="0" lang="en-US" altLang="en-US">
              <a:latin typeface="Times New Roman" panose="02020603050405020304" pitchFamily="18" charset="0"/>
            </a:endParaRPr>
          </a:p>
        </p:txBody>
      </p:sp>
      <p:sp>
        <p:nvSpPr>
          <p:cNvPr id="7174" name="Text Box 5">
            <a:extLst>
              <a:ext uri="{FF2B5EF4-FFF2-40B4-BE49-F238E27FC236}">
                <a16:creationId xmlns:a16="http://schemas.microsoft.com/office/drawing/2014/main" id="{8351BCD4-0518-EFFB-5F1E-480318A480DF}"/>
              </a:ext>
            </a:extLst>
          </p:cNvPr>
          <p:cNvSpPr txBox="1">
            <a:spLocks noChangeArrowheads="1"/>
          </p:cNvSpPr>
          <p:nvPr/>
        </p:nvSpPr>
        <p:spPr bwMode="auto">
          <a:xfrm>
            <a:off x="2587625" y="3051175"/>
            <a:ext cx="420688"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9050" cap="sq">
                <a:solidFill>
                  <a:srgbClr val="000000"/>
                </a:solidFill>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a:latin typeface="Times New Roman" panose="02020603050405020304" pitchFamily="18" charset="0"/>
                <a:cs typeface="Arial" panose="020B0604020202020204" pitchFamily="34" charset="0"/>
              </a:rPr>
              <a:t>^</a:t>
            </a:r>
            <a:endParaRPr kumimoji="0" lang="en-US" altLang="en-US">
              <a:latin typeface="Times New Roman" panose="02020603050405020304" pitchFamily="18" charset="0"/>
            </a:endParaRPr>
          </a:p>
        </p:txBody>
      </p:sp>
      <p:sp>
        <p:nvSpPr>
          <p:cNvPr id="7175" name="Text Box 6">
            <a:extLst>
              <a:ext uri="{FF2B5EF4-FFF2-40B4-BE49-F238E27FC236}">
                <a16:creationId xmlns:a16="http://schemas.microsoft.com/office/drawing/2014/main" id="{0D833605-873A-038B-FF72-328EFC8595F1}"/>
              </a:ext>
            </a:extLst>
          </p:cNvPr>
          <p:cNvSpPr txBox="1">
            <a:spLocks noChangeArrowheads="1"/>
          </p:cNvSpPr>
          <p:nvPr/>
        </p:nvSpPr>
        <p:spPr bwMode="auto">
          <a:xfrm>
            <a:off x="3025775" y="3046413"/>
            <a:ext cx="420688" cy="57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9050" cap="sq">
                <a:solidFill>
                  <a:srgbClr val="000000"/>
                </a:solidFill>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a:latin typeface="Times New Roman" panose="02020603050405020304" pitchFamily="18" charset="0"/>
                <a:cs typeface="Arial" panose="020B0604020202020204" pitchFamily="34" charset="0"/>
              </a:rPr>
              <a:t>^</a:t>
            </a:r>
            <a:endParaRPr kumimoji="0" lang="en-US" altLang="en-US">
              <a:latin typeface="Times New Roman" panose="02020603050405020304" pitchFamily="18" charset="0"/>
            </a:endParaRPr>
          </a:p>
        </p:txBody>
      </p:sp>
      <p:sp>
        <p:nvSpPr>
          <p:cNvPr id="7176" name="Text Box 7">
            <a:extLst>
              <a:ext uri="{FF2B5EF4-FFF2-40B4-BE49-F238E27FC236}">
                <a16:creationId xmlns:a16="http://schemas.microsoft.com/office/drawing/2014/main" id="{4730F4BE-EA55-4A9C-D333-6604E35978B6}"/>
              </a:ext>
            </a:extLst>
          </p:cNvPr>
          <p:cNvSpPr txBox="1">
            <a:spLocks noChangeArrowheads="1"/>
          </p:cNvSpPr>
          <p:nvPr/>
        </p:nvSpPr>
        <p:spPr bwMode="auto">
          <a:xfrm>
            <a:off x="4598988" y="5757863"/>
            <a:ext cx="558800" cy="398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prstDash val="dash"/>
                <a:miter lim="800000"/>
                <a:headEnd/>
                <a:tailEnd/>
              </a14:hiddenLine>
            </a:ext>
          </a:extLst>
        </p:spPr>
        <p:txBody>
          <a:bodyPr>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2000">
                <a:latin typeface="Times New Roman" panose="02020603050405020304" pitchFamily="18" charset="0"/>
              </a:rPr>
              <a:t>v</a:t>
            </a:r>
            <a:endParaRPr kumimoji="0" lang="en-US" altLang="en-US" sz="2000" b="0"/>
          </a:p>
        </p:txBody>
      </p:sp>
      <p:sp>
        <p:nvSpPr>
          <p:cNvPr id="7177" name="Line 8">
            <a:extLst>
              <a:ext uri="{FF2B5EF4-FFF2-40B4-BE49-F238E27FC236}">
                <a16:creationId xmlns:a16="http://schemas.microsoft.com/office/drawing/2014/main" id="{D8199795-9110-9F1D-EF3E-1AB206869F70}"/>
              </a:ext>
            </a:extLst>
          </p:cNvPr>
          <p:cNvSpPr>
            <a:spLocks noChangeShapeType="1"/>
          </p:cNvSpPr>
          <p:nvPr/>
        </p:nvSpPr>
        <p:spPr bwMode="auto">
          <a:xfrm flipV="1">
            <a:off x="4256088" y="5053013"/>
            <a:ext cx="2444750" cy="917575"/>
          </a:xfrm>
          <a:prstGeom prst="line">
            <a:avLst/>
          </a:prstGeom>
          <a:noFill/>
          <a:ln w="19050">
            <a:solidFill>
              <a:schemeClr val="tx2"/>
            </a:solidFill>
            <a:prstDash val="dash"/>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7178" name="Line 9">
            <a:extLst>
              <a:ext uri="{FF2B5EF4-FFF2-40B4-BE49-F238E27FC236}">
                <a16:creationId xmlns:a16="http://schemas.microsoft.com/office/drawing/2014/main" id="{8BCFB736-1619-EE1B-F11C-C808BA376F51}"/>
              </a:ext>
            </a:extLst>
          </p:cNvPr>
          <p:cNvSpPr>
            <a:spLocks noChangeShapeType="1"/>
          </p:cNvSpPr>
          <p:nvPr/>
        </p:nvSpPr>
        <p:spPr bwMode="auto">
          <a:xfrm flipV="1">
            <a:off x="4240213" y="3875088"/>
            <a:ext cx="2160587" cy="2097087"/>
          </a:xfrm>
          <a:prstGeom prst="line">
            <a:avLst/>
          </a:prstGeom>
          <a:noFill/>
          <a:ln w="19050">
            <a:solidFill>
              <a:schemeClr val="tx2"/>
            </a:solidFill>
            <a:prstDash val="dash"/>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7179" name="Line 10">
            <a:extLst>
              <a:ext uri="{FF2B5EF4-FFF2-40B4-BE49-F238E27FC236}">
                <a16:creationId xmlns:a16="http://schemas.microsoft.com/office/drawing/2014/main" id="{81E87B05-D7A8-0D15-4A1E-D448262603EA}"/>
              </a:ext>
            </a:extLst>
          </p:cNvPr>
          <p:cNvSpPr>
            <a:spLocks noChangeShapeType="1"/>
          </p:cNvSpPr>
          <p:nvPr/>
        </p:nvSpPr>
        <p:spPr bwMode="auto">
          <a:xfrm flipV="1">
            <a:off x="4240213" y="4387850"/>
            <a:ext cx="4254500" cy="1584325"/>
          </a:xfrm>
          <a:prstGeom prst="line">
            <a:avLst/>
          </a:prstGeom>
          <a:noFill/>
          <a:ln w="25400">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180" name="Oval 11">
            <a:extLst>
              <a:ext uri="{FF2B5EF4-FFF2-40B4-BE49-F238E27FC236}">
                <a16:creationId xmlns:a16="http://schemas.microsoft.com/office/drawing/2014/main" id="{BAFADC7B-3ED4-7A93-C528-CE097966DC37}"/>
              </a:ext>
            </a:extLst>
          </p:cNvPr>
          <p:cNvSpPr>
            <a:spLocks noChangeAspect="1" noChangeArrowheads="1"/>
          </p:cNvSpPr>
          <p:nvPr/>
        </p:nvSpPr>
        <p:spPr bwMode="auto">
          <a:xfrm>
            <a:off x="6346825" y="3798888"/>
            <a:ext cx="107950" cy="127000"/>
          </a:xfrm>
          <a:prstGeom prst="ellipse">
            <a:avLst/>
          </a:prstGeom>
          <a:solidFill>
            <a:srgbClr val="FF0000"/>
          </a:solidFill>
          <a:ln w="12700">
            <a:solidFill>
              <a:schemeClr val="bg2"/>
            </a:solidFill>
            <a:round/>
            <a:headEnd/>
            <a:tailEnd/>
          </a:ln>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endParaRPr kumimoji="0" lang="en-GB" altLang="en-US" sz="1400"/>
          </a:p>
        </p:txBody>
      </p:sp>
      <p:sp>
        <p:nvSpPr>
          <p:cNvPr id="7181" name="Oval 12">
            <a:extLst>
              <a:ext uri="{FF2B5EF4-FFF2-40B4-BE49-F238E27FC236}">
                <a16:creationId xmlns:a16="http://schemas.microsoft.com/office/drawing/2014/main" id="{11EDD48A-41EA-A8FD-3F8B-81974A2BA105}"/>
              </a:ext>
            </a:extLst>
          </p:cNvPr>
          <p:cNvSpPr>
            <a:spLocks noChangeAspect="1" noChangeArrowheads="1"/>
          </p:cNvSpPr>
          <p:nvPr/>
        </p:nvSpPr>
        <p:spPr bwMode="auto">
          <a:xfrm>
            <a:off x="4187825" y="5900738"/>
            <a:ext cx="109538" cy="127000"/>
          </a:xfrm>
          <a:prstGeom prst="ellipse">
            <a:avLst/>
          </a:prstGeom>
          <a:solidFill>
            <a:srgbClr val="FF0000"/>
          </a:solidFill>
          <a:ln w="12700">
            <a:solidFill>
              <a:schemeClr val="bg2"/>
            </a:solidFill>
            <a:round/>
            <a:headEnd/>
            <a:tailEnd/>
          </a:ln>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endParaRPr kumimoji="0" lang="en-GB" altLang="en-US" sz="1400"/>
          </a:p>
        </p:txBody>
      </p:sp>
      <p:sp>
        <p:nvSpPr>
          <p:cNvPr id="7182" name="Line 13">
            <a:extLst>
              <a:ext uri="{FF2B5EF4-FFF2-40B4-BE49-F238E27FC236}">
                <a16:creationId xmlns:a16="http://schemas.microsoft.com/office/drawing/2014/main" id="{C8BF7F4E-16ED-B350-EB61-CAF7FE2CCC2A}"/>
              </a:ext>
            </a:extLst>
          </p:cNvPr>
          <p:cNvSpPr>
            <a:spLocks noChangeShapeType="1"/>
          </p:cNvSpPr>
          <p:nvPr/>
        </p:nvSpPr>
        <p:spPr bwMode="auto">
          <a:xfrm flipV="1">
            <a:off x="4300538" y="5622925"/>
            <a:ext cx="900112" cy="314325"/>
          </a:xfrm>
          <a:prstGeom prst="line">
            <a:avLst/>
          </a:prstGeom>
          <a:noFill/>
          <a:ln w="25400">
            <a:solidFill>
              <a:srgbClr val="FF00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7183" name="Text Box 14">
            <a:extLst>
              <a:ext uri="{FF2B5EF4-FFF2-40B4-BE49-F238E27FC236}">
                <a16:creationId xmlns:a16="http://schemas.microsoft.com/office/drawing/2014/main" id="{46A0E6A2-C936-D333-E448-66D4C96C1F28}"/>
              </a:ext>
            </a:extLst>
          </p:cNvPr>
          <p:cNvSpPr txBox="1">
            <a:spLocks noChangeArrowheads="1"/>
          </p:cNvSpPr>
          <p:nvPr/>
        </p:nvSpPr>
        <p:spPr bwMode="auto">
          <a:xfrm>
            <a:off x="6400800" y="3475038"/>
            <a:ext cx="368300" cy="398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prstDash val="dash"/>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2000" b="0" i="1">
                <a:latin typeface="Times New Roman" panose="02020603050405020304" pitchFamily="18" charset="0"/>
              </a:rPr>
              <a:t>Q</a:t>
            </a:r>
          </a:p>
        </p:txBody>
      </p:sp>
      <p:sp>
        <p:nvSpPr>
          <p:cNvPr id="7184" name="Text Box 15">
            <a:extLst>
              <a:ext uri="{FF2B5EF4-FFF2-40B4-BE49-F238E27FC236}">
                <a16:creationId xmlns:a16="http://schemas.microsoft.com/office/drawing/2014/main" id="{D77215E6-8483-BC24-3FFA-F8B141C4A457}"/>
              </a:ext>
            </a:extLst>
          </p:cNvPr>
          <p:cNvSpPr txBox="1">
            <a:spLocks noChangeArrowheads="1"/>
          </p:cNvSpPr>
          <p:nvPr/>
        </p:nvSpPr>
        <p:spPr bwMode="auto">
          <a:xfrm>
            <a:off x="3876675" y="5708650"/>
            <a:ext cx="558800" cy="395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prstDash val="dash"/>
                <a:miter lim="800000"/>
                <a:headEnd/>
                <a:tailEnd/>
              </a14:hiddenLine>
            </a:ext>
          </a:extLst>
        </p:spPr>
        <p:txBody>
          <a:bodyPr>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2000" b="0" i="1">
                <a:latin typeface="Times New Roman" panose="02020603050405020304" pitchFamily="18" charset="0"/>
              </a:rPr>
              <a:t>P</a:t>
            </a:r>
            <a:endParaRPr kumimoji="0" lang="en-US" altLang="en-US" sz="2000" baseline="-25000">
              <a:latin typeface="Times New Roman" panose="02020603050405020304" pitchFamily="18" charset="0"/>
            </a:endParaRPr>
          </a:p>
        </p:txBody>
      </p:sp>
      <p:sp>
        <p:nvSpPr>
          <p:cNvPr id="7185" name="Text Box 16">
            <a:extLst>
              <a:ext uri="{FF2B5EF4-FFF2-40B4-BE49-F238E27FC236}">
                <a16:creationId xmlns:a16="http://schemas.microsoft.com/office/drawing/2014/main" id="{67FF95D6-9732-94B8-2D1B-D3AEB40952DD}"/>
              </a:ext>
            </a:extLst>
          </p:cNvPr>
          <p:cNvSpPr txBox="1">
            <a:spLocks noChangeArrowheads="1"/>
          </p:cNvSpPr>
          <p:nvPr/>
        </p:nvSpPr>
        <p:spPr bwMode="auto">
          <a:xfrm>
            <a:off x="5197475" y="4397375"/>
            <a:ext cx="5016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prstDash val="dash"/>
                <a:miter lim="800000"/>
                <a:headEnd/>
                <a:tailEnd/>
              </a14:hiddenLine>
            </a:ext>
          </a:extLst>
        </p:spPr>
        <p:txBody>
          <a:bodyPr>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2000">
                <a:latin typeface="Times New Roman" panose="02020603050405020304" pitchFamily="18" charset="0"/>
              </a:rPr>
              <a:t>w</a:t>
            </a:r>
          </a:p>
        </p:txBody>
      </p:sp>
      <p:sp>
        <p:nvSpPr>
          <p:cNvPr id="7186" name="Line 17">
            <a:extLst>
              <a:ext uri="{FF2B5EF4-FFF2-40B4-BE49-F238E27FC236}">
                <a16:creationId xmlns:a16="http://schemas.microsoft.com/office/drawing/2014/main" id="{8DAD14BA-BDF4-A37A-5073-8F2AA6A40BF1}"/>
              </a:ext>
            </a:extLst>
          </p:cNvPr>
          <p:cNvSpPr>
            <a:spLocks noChangeShapeType="1"/>
          </p:cNvSpPr>
          <p:nvPr/>
        </p:nvSpPr>
        <p:spPr bwMode="auto">
          <a:xfrm>
            <a:off x="6400800" y="3875088"/>
            <a:ext cx="307975" cy="1179512"/>
          </a:xfrm>
          <a:prstGeom prst="line">
            <a:avLst/>
          </a:prstGeom>
          <a:noFill/>
          <a:ln w="19050">
            <a:solidFill>
              <a:schemeClr val="tx2"/>
            </a:solidFill>
            <a:prstDash val="dash"/>
            <a:round/>
            <a:headEnd type="triangle" w="med" len="med"/>
            <a:tailEnd/>
          </a:ln>
          <a:extLst>
            <a:ext uri="{909E8E84-426E-40DD-AFC4-6F175D3DCCD1}">
              <a14:hiddenFill xmlns:a14="http://schemas.microsoft.com/office/drawing/2010/main">
                <a:noFill/>
              </a14:hiddenFill>
            </a:ext>
          </a:extLst>
        </p:spPr>
        <p:txBody>
          <a:bodyPr wrap="none" anchor="ctr"/>
          <a:lstStyle/>
          <a:p>
            <a:endParaRPr lang="en-GB"/>
          </a:p>
        </p:txBody>
      </p:sp>
      <p:sp>
        <p:nvSpPr>
          <p:cNvPr id="7187" name="Line 18">
            <a:extLst>
              <a:ext uri="{FF2B5EF4-FFF2-40B4-BE49-F238E27FC236}">
                <a16:creationId xmlns:a16="http://schemas.microsoft.com/office/drawing/2014/main" id="{C5F7CAFE-C8DE-8E70-2169-03046FED9999}"/>
              </a:ext>
            </a:extLst>
          </p:cNvPr>
          <p:cNvSpPr>
            <a:spLocks noChangeShapeType="1"/>
          </p:cNvSpPr>
          <p:nvPr/>
        </p:nvSpPr>
        <p:spPr bwMode="auto">
          <a:xfrm flipH="1">
            <a:off x="6461125" y="4833938"/>
            <a:ext cx="173038" cy="61912"/>
          </a:xfrm>
          <a:prstGeom prst="line">
            <a:avLst/>
          </a:prstGeom>
          <a:noFill/>
          <a:ln w="19050" cap="sq">
            <a:solidFill>
              <a:schemeClr val="tx2"/>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7188" name="Line 19">
            <a:extLst>
              <a:ext uri="{FF2B5EF4-FFF2-40B4-BE49-F238E27FC236}">
                <a16:creationId xmlns:a16="http://schemas.microsoft.com/office/drawing/2014/main" id="{9323E90E-BA13-0E7E-5361-1F9C83D577C5}"/>
              </a:ext>
            </a:extLst>
          </p:cNvPr>
          <p:cNvSpPr>
            <a:spLocks noChangeShapeType="1"/>
          </p:cNvSpPr>
          <p:nvPr/>
        </p:nvSpPr>
        <p:spPr bwMode="auto">
          <a:xfrm flipH="1" flipV="1">
            <a:off x="6469063" y="4903788"/>
            <a:ext cx="44450" cy="201612"/>
          </a:xfrm>
          <a:prstGeom prst="line">
            <a:avLst/>
          </a:prstGeom>
          <a:noFill/>
          <a:ln w="19050" cap="sq">
            <a:solidFill>
              <a:schemeClr val="tx2"/>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7189" name="Text Box 20">
            <a:extLst>
              <a:ext uri="{FF2B5EF4-FFF2-40B4-BE49-F238E27FC236}">
                <a16:creationId xmlns:a16="http://schemas.microsoft.com/office/drawing/2014/main" id="{C6B79CF1-61E6-F0A6-06BD-20079738E097}"/>
              </a:ext>
            </a:extLst>
          </p:cNvPr>
          <p:cNvSpPr txBox="1">
            <a:spLocks noChangeArrowheads="1"/>
          </p:cNvSpPr>
          <p:nvPr/>
        </p:nvSpPr>
        <p:spPr bwMode="auto">
          <a:xfrm>
            <a:off x="6186488" y="5191125"/>
            <a:ext cx="741362"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prstDash val="dash"/>
                <a:miter lim="800000"/>
                <a:headEnd/>
                <a:tailEnd/>
              </a14:hiddenLine>
            </a:ext>
          </a:extLst>
        </p:spPr>
        <p:txBody>
          <a:bodyPr>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2000">
                <a:latin typeface="Times New Roman" panose="02020603050405020304" pitchFamily="18" charset="0"/>
              </a:rPr>
              <a:t>w</a:t>
            </a:r>
            <a:r>
              <a:rPr kumimoji="0" lang="en-US" altLang="en-US" sz="2000" b="0" baseline="-25000">
                <a:latin typeface="Times New Roman" panose="02020603050405020304" pitchFamily="18" charset="0"/>
              </a:rPr>
              <a:t>||</a:t>
            </a:r>
            <a:endParaRPr kumimoji="0" lang="en-US" altLang="en-US" sz="2000">
              <a:latin typeface="Times New Roman" panose="02020603050405020304" pitchFamily="18" charset="0"/>
            </a:endParaRPr>
          </a:p>
        </p:txBody>
      </p:sp>
      <p:sp>
        <p:nvSpPr>
          <p:cNvPr id="7190" name="Text Box 21">
            <a:extLst>
              <a:ext uri="{FF2B5EF4-FFF2-40B4-BE49-F238E27FC236}">
                <a16:creationId xmlns:a16="http://schemas.microsoft.com/office/drawing/2014/main" id="{034A9B36-1B81-F4C4-2A3F-4E9263C51CE6}"/>
              </a:ext>
            </a:extLst>
          </p:cNvPr>
          <p:cNvSpPr txBox="1">
            <a:spLocks noChangeArrowheads="1"/>
          </p:cNvSpPr>
          <p:nvPr/>
        </p:nvSpPr>
        <p:spPr bwMode="auto">
          <a:xfrm>
            <a:off x="6554788" y="4213225"/>
            <a:ext cx="1160462"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prstDash val="dash"/>
                <a:miter lim="800000"/>
                <a:headEnd/>
                <a:tailEnd/>
              </a14:hiddenLine>
            </a:ext>
          </a:extLst>
        </p:spPr>
        <p:txBody>
          <a:bodyPr>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2000">
                <a:latin typeface="Times New Roman" panose="02020603050405020304" pitchFamily="18" charset="0"/>
              </a:rPr>
              <a:t>w</a:t>
            </a:r>
            <a:r>
              <a:rPr lang="en-US" altLang="en-US" sz="2000" b="0" baseline="-25000">
                <a:latin typeface="Times New Roman" panose="02020603050405020304" pitchFamily="18" charset="0"/>
                <a:sym typeface="Symbol" panose="05050102010706020507" pitchFamily="18" charset="2"/>
              </a:rPr>
              <a:t></a:t>
            </a:r>
          </a:p>
        </p:txBody>
      </p:sp>
      <p:sp>
        <p:nvSpPr>
          <p:cNvPr id="7191" name="Text Box 22">
            <a:extLst>
              <a:ext uri="{FF2B5EF4-FFF2-40B4-BE49-F238E27FC236}">
                <a16:creationId xmlns:a16="http://schemas.microsoft.com/office/drawing/2014/main" id="{B5CB1C66-2B37-E954-D1BD-2D03A3B45ED3}"/>
              </a:ext>
            </a:extLst>
          </p:cNvPr>
          <p:cNvSpPr txBox="1">
            <a:spLocks noChangeArrowheads="1"/>
          </p:cNvSpPr>
          <p:nvPr/>
        </p:nvSpPr>
        <p:spPr bwMode="auto">
          <a:xfrm>
            <a:off x="4595813" y="5700713"/>
            <a:ext cx="331787"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9050" cap="sq">
                <a:solidFill>
                  <a:srgbClr val="000000"/>
                </a:solidFill>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2000">
                <a:latin typeface="Times New Roman" panose="02020603050405020304" pitchFamily="18" charset="0"/>
                <a:cs typeface="Arial" panose="020B0604020202020204" pitchFamily="34" charset="0"/>
              </a:rPr>
              <a:t>^</a:t>
            </a:r>
            <a:endParaRPr kumimoji="0" lang="en-US" altLang="en-US" sz="2000">
              <a:latin typeface="Times New Roman" panose="02020603050405020304" pitchFamily="18"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Footer Placeholder 4">
            <a:extLst>
              <a:ext uri="{FF2B5EF4-FFF2-40B4-BE49-F238E27FC236}">
                <a16:creationId xmlns:a16="http://schemas.microsoft.com/office/drawing/2014/main" id="{8922D3DA-B00B-AF71-5BE1-725954A9692A}"/>
              </a:ext>
            </a:extLst>
          </p:cNvPr>
          <p:cNvSpPr>
            <a:spLocks noGrp="1"/>
          </p:cNvSpPr>
          <p:nvPr>
            <p:ph type="ftr" sz="quarter" idx="1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Essential Math for Games</a:t>
            </a:r>
          </a:p>
        </p:txBody>
      </p:sp>
      <p:sp>
        <p:nvSpPr>
          <p:cNvPr id="8195" name="Rectangle 2">
            <a:extLst>
              <a:ext uri="{FF2B5EF4-FFF2-40B4-BE49-F238E27FC236}">
                <a16:creationId xmlns:a16="http://schemas.microsoft.com/office/drawing/2014/main" id="{45A3877B-1DE8-B849-BD28-DB4DB4CE875F}"/>
              </a:ext>
            </a:extLst>
          </p:cNvPr>
          <p:cNvSpPr>
            <a:spLocks noGrp="1" noChangeArrowheads="1"/>
          </p:cNvSpPr>
          <p:nvPr>
            <p:ph type="title"/>
          </p:nvPr>
        </p:nvSpPr>
        <p:spPr/>
        <p:txBody>
          <a:bodyPr/>
          <a:lstStyle/>
          <a:p>
            <a:r>
              <a:rPr lang="en-US" altLang="en-US"/>
              <a:t>Line-Point Distance</a:t>
            </a:r>
          </a:p>
        </p:txBody>
      </p:sp>
      <p:sp>
        <p:nvSpPr>
          <p:cNvPr id="8196" name="Rectangle 3">
            <a:extLst>
              <a:ext uri="{FF2B5EF4-FFF2-40B4-BE49-F238E27FC236}">
                <a16:creationId xmlns:a16="http://schemas.microsoft.com/office/drawing/2014/main" id="{0314A406-678E-6B69-B3BA-52CFD9EFEFD9}"/>
              </a:ext>
            </a:extLst>
          </p:cNvPr>
          <p:cNvSpPr>
            <a:spLocks noGrp="1" noChangeArrowheads="1"/>
          </p:cNvSpPr>
          <p:nvPr>
            <p:ph type="body" idx="1"/>
          </p:nvPr>
        </p:nvSpPr>
        <p:spPr>
          <a:xfrm>
            <a:off x="685800" y="1981200"/>
            <a:ext cx="7772400" cy="2362200"/>
          </a:xfrm>
        </p:spPr>
        <p:txBody>
          <a:bodyPr/>
          <a:lstStyle/>
          <a:p>
            <a:r>
              <a:rPr lang="en-US" altLang="en-US"/>
              <a:t>Final formula if </a:t>
            </a:r>
            <a:r>
              <a:rPr lang="en-US" altLang="en-US" b="1">
                <a:latin typeface="Times New Roman" panose="02020603050405020304" pitchFamily="18" charset="0"/>
              </a:rPr>
              <a:t>v</a:t>
            </a:r>
            <a:r>
              <a:rPr lang="en-US" altLang="en-US"/>
              <a:t> isn't normalized:</a:t>
            </a:r>
            <a:endParaRPr lang="en-US" altLang="en-US">
              <a:latin typeface="Times New Roman" panose="02020603050405020304" pitchFamily="18" charset="0"/>
            </a:endParaRPr>
          </a:p>
        </p:txBody>
      </p:sp>
      <p:graphicFrame>
        <p:nvGraphicFramePr>
          <p:cNvPr id="8197" name="Object 5">
            <a:extLst>
              <a:ext uri="{FF2B5EF4-FFF2-40B4-BE49-F238E27FC236}">
                <a16:creationId xmlns:a16="http://schemas.microsoft.com/office/drawing/2014/main" id="{979F5C83-85E2-2207-488F-F044C90DAB6A}"/>
              </a:ext>
            </a:extLst>
          </p:cNvPr>
          <p:cNvGraphicFramePr>
            <a:graphicFrameLocks noChangeAspect="1"/>
          </p:cNvGraphicFramePr>
          <p:nvPr/>
        </p:nvGraphicFramePr>
        <p:xfrm>
          <a:off x="1328738" y="2870200"/>
          <a:ext cx="5283200" cy="1225550"/>
        </p:xfrm>
        <a:graphic>
          <a:graphicData uri="http://schemas.openxmlformats.org/presentationml/2006/ole">
            <mc:AlternateContent xmlns:mc="http://schemas.openxmlformats.org/markup-compatibility/2006">
              <mc:Choice xmlns:v="urn:schemas-microsoft-com:vml" Requires="v">
                <p:oleObj name="Equation" r:id="rId3" imgW="2184400" imgH="520700" progId="Equation.3">
                  <p:embed/>
                </p:oleObj>
              </mc:Choice>
              <mc:Fallback>
                <p:oleObj name="Equation" r:id="rId3" imgW="2184400" imgH="520700" progId="Equation.3">
                  <p:embed/>
                  <p:pic>
                    <p:nvPicPr>
                      <p:cNvPr id="0" name="Object 5"/>
                      <p:cNvPicPr>
                        <a:picLocks noChangeAspect="1" noChangeArrowheads="1"/>
                      </p:cNvPicPr>
                      <p:nvPr/>
                    </p:nvPicPr>
                    <p:blipFill>
                      <a:blip r:embed="rId4">
                        <a:lum bright="100000" contrast="-100000"/>
                        <a:extLst>
                          <a:ext uri="{28A0092B-C50C-407E-A947-70E740481C1C}">
                            <a14:useLocalDpi xmlns:a14="http://schemas.microsoft.com/office/drawing/2010/main" val="0"/>
                          </a:ext>
                        </a:extLst>
                      </a:blip>
                      <a:srcRect/>
                      <a:stretch>
                        <a:fillRect/>
                      </a:stretch>
                    </p:blipFill>
                    <p:spPr bwMode="black">
                      <a:xfrm>
                        <a:off x="1328738" y="2870200"/>
                        <a:ext cx="5283200" cy="12255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Footer Placeholder 4">
            <a:extLst>
              <a:ext uri="{FF2B5EF4-FFF2-40B4-BE49-F238E27FC236}">
                <a16:creationId xmlns:a16="http://schemas.microsoft.com/office/drawing/2014/main" id="{95D26BDA-B12B-B5DE-2E2E-9373EB3511AD}"/>
              </a:ext>
            </a:extLst>
          </p:cNvPr>
          <p:cNvSpPr>
            <a:spLocks noGrp="1"/>
          </p:cNvSpPr>
          <p:nvPr>
            <p:ph type="ftr" sz="quarter" idx="1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Essential Math for Games</a:t>
            </a:r>
          </a:p>
        </p:txBody>
      </p:sp>
      <p:sp>
        <p:nvSpPr>
          <p:cNvPr id="9219" name="Rectangle 2">
            <a:extLst>
              <a:ext uri="{FF2B5EF4-FFF2-40B4-BE49-F238E27FC236}">
                <a16:creationId xmlns:a16="http://schemas.microsoft.com/office/drawing/2014/main" id="{C4EEE704-812E-C785-624B-45963625B6EC}"/>
              </a:ext>
            </a:extLst>
          </p:cNvPr>
          <p:cNvSpPr>
            <a:spLocks noGrp="1" noChangeArrowheads="1"/>
          </p:cNvSpPr>
          <p:nvPr>
            <p:ph type="title"/>
          </p:nvPr>
        </p:nvSpPr>
        <p:spPr/>
        <p:txBody>
          <a:bodyPr/>
          <a:lstStyle/>
          <a:p>
            <a:r>
              <a:rPr lang="en-US" altLang="en-US"/>
              <a:t>Line-Line Distance</a:t>
            </a:r>
          </a:p>
        </p:txBody>
      </p:sp>
      <p:sp>
        <p:nvSpPr>
          <p:cNvPr id="9220" name="Rectangle 3">
            <a:extLst>
              <a:ext uri="{FF2B5EF4-FFF2-40B4-BE49-F238E27FC236}">
                <a16:creationId xmlns:a16="http://schemas.microsoft.com/office/drawing/2014/main" id="{6ECD47BD-C4FC-688C-3A64-E944EF81D02F}"/>
              </a:ext>
            </a:extLst>
          </p:cNvPr>
          <p:cNvSpPr>
            <a:spLocks noGrp="1" noChangeArrowheads="1"/>
          </p:cNvSpPr>
          <p:nvPr>
            <p:ph type="body" idx="1"/>
          </p:nvPr>
        </p:nvSpPr>
        <p:spPr/>
        <p:txBody>
          <a:bodyPr/>
          <a:lstStyle/>
          <a:p>
            <a:r>
              <a:rPr lang="en-US" altLang="en-US"/>
              <a:t>From </a:t>
            </a:r>
            <a:r>
              <a:rPr lang="en-US" altLang="en-US" sz="2400">
                <a:latin typeface="Courier New" panose="02070309020205020404" pitchFamily="49" charset="0"/>
              </a:rPr>
              <a:t>http://www.geometryalgorithms.com</a:t>
            </a:r>
            <a:endParaRPr lang="en-US" altLang="en-US" sz="2400" u="sng">
              <a:latin typeface="Courier New" panose="02070309020205020404" pitchFamily="49" charset="0"/>
            </a:endParaRPr>
          </a:p>
          <a:p>
            <a:r>
              <a:rPr lang="en-US" altLang="en-US"/>
              <a:t>Vector </a:t>
            </a:r>
            <a:r>
              <a:rPr lang="en-US" altLang="en-US" b="1">
                <a:latin typeface="Times New Roman" panose="02020603050405020304" pitchFamily="18" charset="0"/>
              </a:rPr>
              <a:t>w</a:t>
            </a:r>
            <a:r>
              <a:rPr lang="en-US" altLang="en-US" i="1" baseline="-25000">
                <a:latin typeface="Times New Roman" panose="02020603050405020304" pitchFamily="18" charset="0"/>
              </a:rPr>
              <a:t>c</a:t>
            </a:r>
            <a:r>
              <a:rPr lang="en-US" altLang="en-US"/>
              <a:t> perpendicular to </a:t>
            </a:r>
            <a:r>
              <a:rPr lang="en-US" altLang="en-US">
                <a:latin typeface="Times New Roman" panose="02020603050405020304" pitchFamily="18" charset="0"/>
              </a:rPr>
              <a:t>u</a:t>
            </a:r>
            <a:r>
              <a:rPr lang="en-US" altLang="en-US"/>
              <a:t> and </a:t>
            </a:r>
            <a:r>
              <a:rPr lang="en-US" altLang="en-US" b="1">
                <a:latin typeface="Times New Roman" panose="02020603050405020304" pitchFamily="18" charset="0"/>
              </a:rPr>
              <a:t>v</a:t>
            </a:r>
            <a:r>
              <a:rPr lang="en-US" altLang="en-US"/>
              <a:t> or</a:t>
            </a:r>
          </a:p>
          <a:p>
            <a:endParaRPr lang="en-US" altLang="en-US"/>
          </a:p>
          <a:p>
            <a:endParaRPr lang="en-US" altLang="en-US"/>
          </a:p>
          <a:p>
            <a:endParaRPr lang="en-US" altLang="en-US"/>
          </a:p>
          <a:p>
            <a:r>
              <a:rPr lang="en-US" altLang="en-US"/>
              <a:t>Two equations</a:t>
            </a:r>
          </a:p>
          <a:p>
            <a:r>
              <a:rPr lang="en-US" altLang="en-US"/>
              <a:t>Two unknowns</a:t>
            </a:r>
          </a:p>
        </p:txBody>
      </p:sp>
      <p:sp>
        <p:nvSpPr>
          <p:cNvPr id="9221" name="Line 4">
            <a:extLst>
              <a:ext uri="{FF2B5EF4-FFF2-40B4-BE49-F238E27FC236}">
                <a16:creationId xmlns:a16="http://schemas.microsoft.com/office/drawing/2014/main" id="{EB581B32-A2BA-E4C9-20FA-2622063DD001}"/>
              </a:ext>
            </a:extLst>
          </p:cNvPr>
          <p:cNvSpPr>
            <a:spLocks noChangeShapeType="1"/>
          </p:cNvSpPr>
          <p:nvPr/>
        </p:nvSpPr>
        <p:spPr bwMode="auto">
          <a:xfrm flipV="1">
            <a:off x="6019800" y="4114800"/>
            <a:ext cx="914400" cy="1981200"/>
          </a:xfrm>
          <a:prstGeom prst="line">
            <a:avLst/>
          </a:prstGeom>
          <a:noFill/>
          <a:ln w="38100" cap="sq">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9222" name="Line 5">
            <a:extLst>
              <a:ext uri="{FF2B5EF4-FFF2-40B4-BE49-F238E27FC236}">
                <a16:creationId xmlns:a16="http://schemas.microsoft.com/office/drawing/2014/main" id="{B619018F-77F8-FB37-5BA8-E186CE131F53}"/>
              </a:ext>
            </a:extLst>
          </p:cNvPr>
          <p:cNvSpPr>
            <a:spLocks noChangeShapeType="1"/>
          </p:cNvSpPr>
          <p:nvPr/>
        </p:nvSpPr>
        <p:spPr bwMode="auto">
          <a:xfrm>
            <a:off x="6248400" y="4038600"/>
            <a:ext cx="381000" cy="685800"/>
          </a:xfrm>
          <a:prstGeom prst="line">
            <a:avLst/>
          </a:prstGeom>
          <a:noFill/>
          <a:ln w="25400">
            <a:solidFill>
              <a:srgbClr val="FF0000"/>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GB"/>
          </a:p>
        </p:txBody>
      </p:sp>
      <p:sp>
        <p:nvSpPr>
          <p:cNvPr id="9223" name="Line 7">
            <a:extLst>
              <a:ext uri="{FF2B5EF4-FFF2-40B4-BE49-F238E27FC236}">
                <a16:creationId xmlns:a16="http://schemas.microsoft.com/office/drawing/2014/main" id="{189778AC-DED1-1E5A-68B5-ABA044B01BE3}"/>
              </a:ext>
            </a:extLst>
          </p:cNvPr>
          <p:cNvSpPr>
            <a:spLocks noChangeShapeType="1"/>
          </p:cNvSpPr>
          <p:nvPr/>
        </p:nvSpPr>
        <p:spPr bwMode="auto">
          <a:xfrm flipV="1">
            <a:off x="4648200" y="3657600"/>
            <a:ext cx="3429000" cy="609600"/>
          </a:xfrm>
          <a:prstGeom prst="line">
            <a:avLst/>
          </a:prstGeom>
          <a:noFill/>
          <a:ln w="25400" cap="sq">
            <a:solidFill>
              <a:schemeClr val="tx2"/>
            </a:solidFill>
            <a:round/>
            <a:headEnd/>
            <a:tailEnd type="none" w="lg" len="med"/>
          </a:ln>
          <a:extLst>
            <a:ext uri="{909E8E84-426E-40DD-AFC4-6F175D3DCCD1}">
              <a14:hiddenFill xmlns:a14="http://schemas.microsoft.com/office/drawing/2010/main">
                <a:noFill/>
              </a14:hiddenFill>
            </a:ext>
          </a:extLst>
        </p:spPr>
        <p:txBody>
          <a:bodyPr wrap="none" anchor="ctr"/>
          <a:lstStyle/>
          <a:p>
            <a:endParaRPr lang="en-GB"/>
          </a:p>
        </p:txBody>
      </p:sp>
      <p:sp>
        <p:nvSpPr>
          <p:cNvPr id="9224" name="Line 8">
            <a:extLst>
              <a:ext uri="{FF2B5EF4-FFF2-40B4-BE49-F238E27FC236}">
                <a16:creationId xmlns:a16="http://schemas.microsoft.com/office/drawing/2014/main" id="{675B4078-8FB8-0080-6E1B-99EFF8C7F76D}"/>
              </a:ext>
            </a:extLst>
          </p:cNvPr>
          <p:cNvSpPr>
            <a:spLocks noChangeShapeType="1"/>
          </p:cNvSpPr>
          <p:nvPr/>
        </p:nvSpPr>
        <p:spPr bwMode="auto">
          <a:xfrm flipV="1">
            <a:off x="5637213" y="3841750"/>
            <a:ext cx="1311275" cy="249238"/>
          </a:xfrm>
          <a:prstGeom prst="line">
            <a:avLst/>
          </a:prstGeom>
          <a:noFill/>
          <a:ln w="25400" cap="sq">
            <a:solidFill>
              <a:srgbClr val="FF0000"/>
            </a:solidFill>
            <a:round/>
            <a:headEnd/>
            <a:tailEnd type="triangle" w="lg" len="med"/>
          </a:ln>
          <a:extLst>
            <a:ext uri="{909E8E84-426E-40DD-AFC4-6F175D3DCCD1}">
              <a14:hiddenFill xmlns:a14="http://schemas.microsoft.com/office/drawing/2010/main">
                <a:noFill/>
              </a14:hiddenFill>
            </a:ext>
          </a:extLst>
        </p:spPr>
        <p:txBody>
          <a:bodyPr wrap="none" anchor="ctr"/>
          <a:lstStyle/>
          <a:p>
            <a:endParaRPr lang="en-GB"/>
          </a:p>
        </p:txBody>
      </p:sp>
      <p:sp>
        <p:nvSpPr>
          <p:cNvPr id="9225" name="Oval 9">
            <a:extLst>
              <a:ext uri="{FF2B5EF4-FFF2-40B4-BE49-F238E27FC236}">
                <a16:creationId xmlns:a16="http://schemas.microsoft.com/office/drawing/2014/main" id="{671C78AB-BFE5-F864-F2FA-1AE6848C94A3}"/>
              </a:ext>
            </a:extLst>
          </p:cNvPr>
          <p:cNvSpPr>
            <a:spLocks noChangeAspect="1" noChangeArrowheads="1"/>
          </p:cNvSpPr>
          <p:nvPr/>
        </p:nvSpPr>
        <p:spPr bwMode="auto">
          <a:xfrm>
            <a:off x="5522913" y="4000500"/>
            <a:ext cx="155575" cy="155575"/>
          </a:xfrm>
          <a:prstGeom prst="ellipse">
            <a:avLst/>
          </a:prstGeom>
          <a:solidFill>
            <a:schemeClr val="tx2"/>
          </a:solidFill>
          <a:ln w="12700" cap="sq">
            <a:solidFill>
              <a:schemeClr val="bg2"/>
            </a:solidFill>
            <a:round/>
            <a:headEnd/>
            <a:tailEnd/>
          </a:ln>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lgn="ctr">
              <a:spcBef>
                <a:spcPct val="50000"/>
              </a:spcBef>
              <a:buFontTx/>
              <a:buNone/>
            </a:pPr>
            <a:endParaRPr kumimoji="0" lang="en-US" altLang="en-US" sz="1400"/>
          </a:p>
        </p:txBody>
      </p:sp>
      <p:sp>
        <p:nvSpPr>
          <p:cNvPr id="9226" name="Text Box 10">
            <a:extLst>
              <a:ext uri="{FF2B5EF4-FFF2-40B4-BE49-F238E27FC236}">
                <a16:creationId xmlns:a16="http://schemas.microsoft.com/office/drawing/2014/main" id="{B6A7E743-D302-6F57-21F6-13D2B1F38290}"/>
              </a:ext>
            </a:extLst>
          </p:cNvPr>
          <p:cNvSpPr txBox="1">
            <a:spLocks noChangeArrowheads="1"/>
          </p:cNvSpPr>
          <p:nvPr/>
        </p:nvSpPr>
        <p:spPr bwMode="auto">
          <a:xfrm>
            <a:off x="5394325" y="3657600"/>
            <a:ext cx="4000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cap="sq">
                <a:solidFill>
                  <a:srgbClr val="000000"/>
                </a:solidFill>
                <a:miter lim="800000"/>
                <a:headEnd/>
                <a:tailEnd type="none" w="lg" len="me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800" b="0" i="1">
                <a:latin typeface="Times New Roman" panose="02020603050405020304" pitchFamily="18" charset="0"/>
              </a:rPr>
              <a:t>P</a:t>
            </a:r>
            <a:r>
              <a:rPr kumimoji="0" lang="en-US" altLang="en-US" sz="1800" b="0" baseline="-25000">
                <a:latin typeface="Times New Roman" panose="02020603050405020304" pitchFamily="18" charset="0"/>
              </a:rPr>
              <a:t>0</a:t>
            </a:r>
            <a:endParaRPr kumimoji="0" lang="en-US" altLang="en-US" sz="1400" b="0"/>
          </a:p>
        </p:txBody>
      </p:sp>
      <p:sp>
        <p:nvSpPr>
          <p:cNvPr id="9227" name="Text Box 11">
            <a:extLst>
              <a:ext uri="{FF2B5EF4-FFF2-40B4-BE49-F238E27FC236}">
                <a16:creationId xmlns:a16="http://schemas.microsoft.com/office/drawing/2014/main" id="{99CC16CF-3A7A-8ED4-2455-AF07EEC14507}"/>
              </a:ext>
            </a:extLst>
          </p:cNvPr>
          <p:cNvSpPr txBox="1">
            <a:spLocks noChangeArrowheads="1"/>
          </p:cNvSpPr>
          <p:nvPr/>
        </p:nvSpPr>
        <p:spPr bwMode="auto">
          <a:xfrm>
            <a:off x="6699250" y="3443288"/>
            <a:ext cx="311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cap="sq">
                <a:solidFill>
                  <a:srgbClr val="000000"/>
                </a:solidFill>
                <a:miter lim="800000"/>
                <a:headEnd/>
                <a:tailEnd type="none" w="lg" len="me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800">
                <a:latin typeface="Times New Roman" panose="02020603050405020304" pitchFamily="18" charset="0"/>
              </a:rPr>
              <a:t>u</a:t>
            </a:r>
            <a:endParaRPr kumimoji="0" lang="en-US" altLang="en-US" sz="1400"/>
          </a:p>
        </p:txBody>
      </p:sp>
      <p:sp>
        <p:nvSpPr>
          <p:cNvPr id="9228" name="Line 12">
            <a:extLst>
              <a:ext uri="{FF2B5EF4-FFF2-40B4-BE49-F238E27FC236}">
                <a16:creationId xmlns:a16="http://schemas.microsoft.com/office/drawing/2014/main" id="{B029DC35-F4E4-0B9C-BA58-2100B08BE1A3}"/>
              </a:ext>
            </a:extLst>
          </p:cNvPr>
          <p:cNvSpPr>
            <a:spLocks noChangeShapeType="1"/>
          </p:cNvSpPr>
          <p:nvPr/>
        </p:nvSpPr>
        <p:spPr bwMode="auto">
          <a:xfrm flipV="1">
            <a:off x="6324600" y="4267200"/>
            <a:ext cx="533400" cy="1239838"/>
          </a:xfrm>
          <a:prstGeom prst="line">
            <a:avLst/>
          </a:prstGeom>
          <a:noFill/>
          <a:ln w="25400" cap="sq">
            <a:solidFill>
              <a:srgbClr val="FF0000"/>
            </a:solidFill>
            <a:round/>
            <a:headEnd/>
            <a:tailEnd type="triangle" w="lg" len="med"/>
          </a:ln>
          <a:extLst>
            <a:ext uri="{909E8E84-426E-40DD-AFC4-6F175D3DCCD1}">
              <a14:hiddenFill xmlns:a14="http://schemas.microsoft.com/office/drawing/2010/main">
                <a:noFill/>
              </a14:hiddenFill>
            </a:ext>
          </a:extLst>
        </p:spPr>
        <p:txBody>
          <a:bodyPr wrap="none" anchor="ctr"/>
          <a:lstStyle/>
          <a:p>
            <a:endParaRPr lang="en-GB"/>
          </a:p>
        </p:txBody>
      </p:sp>
      <p:sp>
        <p:nvSpPr>
          <p:cNvPr id="9229" name="Oval 13">
            <a:extLst>
              <a:ext uri="{FF2B5EF4-FFF2-40B4-BE49-F238E27FC236}">
                <a16:creationId xmlns:a16="http://schemas.microsoft.com/office/drawing/2014/main" id="{5A12D9E0-E245-C643-A107-5E454CE1D334}"/>
              </a:ext>
            </a:extLst>
          </p:cNvPr>
          <p:cNvSpPr>
            <a:spLocks noChangeAspect="1" noChangeArrowheads="1"/>
          </p:cNvSpPr>
          <p:nvPr/>
        </p:nvSpPr>
        <p:spPr bwMode="auto">
          <a:xfrm>
            <a:off x="6248400" y="5410200"/>
            <a:ext cx="155575" cy="155575"/>
          </a:xfrm>
          <a:prstGeom prst="ellipse">
            <a:avLst/>
          </a:prstGeom>
          <a:solidFill>
            <a:schemeClr val="tx2"/>
          </a:solidFill>
          <a:ln w="12700" cap="sq">
            <a:solidFill>
              <a:schemeClr val="bg2"/>
            </a:solidFill>
            <a:round/>
            <a:headEnd/>
            <a:tailEnd/>
          </a:ln>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lgn="ctr">
              <a:spcBef>
                <a:spcPct val="50000"/>
              </a:spcBef>
              <a:buFontTx/>
              <a:buNone/>
            </a:pPr>
            <a:endParaRPr kumimoji="0" lang="en-US" altLang="en-US" sz="1400"/>
          </a:p>
        </p:txBody>
      </p:sp>
      <p:sp>
        <p:nvSpPr>
          <p:cNvPr id="9230" name="Text Box 14">
            <a:extLst>
              <a:ext uri="{FF2B5EF4-FFF2-40B4-BE49-F238E27FC236}">
                <a16:creationId xmlns:a16="http://schemas.microsoft.com/office/drawing/2014/main" id="{6244B703-AD19-A16F-7784-F194C512946B}"/>
              </a:ext>
            </a:extLst>
          </p:cNvPr>
          <p:cNvSpPr txBox="1">
            <a:spLocks noChangeArrowheads="1"/>
          </p:cNvSpPr>
          <p:nvPr/>
        </p:nvSpPr>
        <p:spPr bwMode="auto">
          <a:xfrm>
            <a:off x="6381750" y="5348288"/>
            <a:ext cx="4254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cap="sq">
                <a:solidFill>
                  <a:srgbClr val="000000"/>
                </a:solidFill>
                <a:miter lim="800000"/>
                <a:headEnd/>
                <a:tailEnd type="none" w="lg" len="me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800" b="0" i="1">
                <a:latin typeface="Times New Roman" panose="02020603050405020304" pitchFamily="18" charset="0"/>
              </a:rPr>
              <a:t>Q</a:t>
            </a:r>
            <a:r>
              <a:rPr kumimoji="0" lang="en-US" altLang="en-US" sz="1800" b="0" baseline="-25000">
                <a:latin typeface="Times New Roman" panose="02020603050405020304" pitchFamily="18" charset="0"/>
              </a:rPr>
              <a:t>0</a:t>
            </a:r>
            <a:endParaRPr kumimoji="0" lang="en-US" altLang="en-US" sz="1400" b="0"/>
          </a:p>
        </p:txBody>
      </p:sp>
      <p:sp>
        <p:nvSpPr>
          <p:cNvPr id="9231" name="Text Box 15">
            <a:extLst>
              <a:ext uri="{FF2B5EF4-FFF2-40B4-BE49-F238E27FC236}">
                <a16:creationId xmlns:a16="http://schemas.microsoft.com/office/drawing/2014/main" id="{9884AA1A-E337-F907-BD7F-F13745ECC3EA}"/>
              </a:ext>
            </a:extLst>
          </p:cNvPr>
          <p:cNvSpPr txBox="1">
            <a:spLocks noChangeArrowheads="1"/>
          </p:cNvSpPr>
          <p:nvPr/>
        </p:nvSpPr>
        <p:spPr bwMode="auto">
          <a:xfrm>
            <a:off x="6858000" y="4191000"/>
            <a:ext cx="2984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cap="sq">
                <a:solidFill>
                  <a:srgbClr val="000000"/>
                </a:solidFill>
                <a:miter lim="800000"/>
                <a:headEnd/>
                <a:tailEnd type="none" w="lg" len="me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800">
                <a:latin typeface="Times New Roman" panose="02020603050405020304" pitchFamily="18" charset="0"/>
              </a:rPr>
              <a:t>v</a:t>
            </a:r>
            <a:endParaRPr kumimoji="0" lang="en-US" altLang="en-US" sz="1400"/>
          </a:p>
        </p:txBody>
      </p:sp>
      <p:sp>
        <p:nvSpPr>
          <p:cNvPr id="9232" name="Text Box 16">
            <a:extLst>
              <a:ext uri="{FF2B5EF4-FFF2-40B4-BE49-F238E27FC236}">
                <a16:creationId xmlns:a16="http://schemas.microsoft.com/office/drawing/2014/main" id="{BD37897A-3786-DC74-F40E-7C88A86BEF8C}"/>
              </a:ext>
            </a:extLst>
          </p:cNvPr>
          <p:cNvSpPr txBox="1">
            <a:spLocks noChangeArrowheads="1"/>
          </p:cNvSpPr>
          <p:nvPr/>
        </p:nvSpPr>
        <p:spPr bwMode="auto">
          <a:xfrm>
            <a:off x="6000750" y="3595688"/>
            <a:ext cx="633413"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cap="sq">
                <a:solidFill>
                  <a:srgbClr val="000000"/>
                </a:solidFill>
                <a:miter lim="800000"/>
                <a:headEnd/>
                <a:tailEnd type="none" w="lg" len="me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800" b="0" i="1">
                <a:latin typeface="Times New Roman" panose="02020603050405020304" pitchFamily="18" charset="0"/>
              </a:rPr>
              <a:t>P</a:t>
            </a:r>
            <a:r>
              <a:rPr kumimoji="0" lang="en-US" altLang="en-US" sz="1800">
                <a:latin typeface="Times New Roman" panose="02020603050405020304" pitchFamily="18" charset="0"/>
              </a:rPr>
              <a:t>(</a:t>
            </a:r>
            <a:r>
              <a:rPr kumimoji="0" lang="en-US" altLang="en-US" sz="1800" b="0" i="1">
                <a:latin typeface="Times New Roman" panose="02020603050405020304" pitchFamily="18" charset="0"/>
              </a:rPr>
              <a:t>s</a:t>
            </a:r>
            <a:r>
              <a:rPr kumimoji="0" lang="en-US" altLang="en-US" sz="1800" b="0" i="1" baseline="-25000">
                <a:latin typeface="Times New Roman" panose="02020603050405020304" pitchFamily="18" charset="0"/>
              </a:rPr>
              <a:t>c</a:t>
            </a:r>
            <a:r>
              <a:rPr kumimoji="0" lang="en-US" altLang="en-US" sz="1800">
                <a:latin typeface="Times New Roman" panose="02020603050405020304" pitchFamily="18" charset="0"/>
              </a:rPr>
              <a:t>)</a:t>
            </a:r>
            <a:endParaRPr kumimoji="0" lang="en-US" altLang="en-US" sz="1400"/>
          </a:p>
        </p:txBody>
      </p:sp>
      <p:sp>
        <p:nvSpPr>
          <p:cNvPr id="9233" name="Rectangle 17">
            <a:extLst>
              <a:ext uri="{FF2B5EF4-FFF2-40B4-BE49-F238E27FC236}">
                <a16:creationId xmlns:a16="http://schemas.microsoft.com/office/drawing/2014/main" id="{E62A6EBF-6527-AACD-308C-62C81AD8DEC5}"/>
              </a:ext>
            </a:extLst>
          </p:cNvPr>
          <p:cNvSpPr>
            <a:spLocks noChangeArrowheads="1"/>
          </p:cNvSpPr>
          <p:nvPr/>
        </p:nvSpPr>
        <p:spPr bwMode="auto">
          <a:xfrm>
            <a:off x="6580188" y="4662488"/>
            <a:ext cx="633412"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9050" cap="sq">
                <a:solidFill>
                  <a:srgbClr val="000000"/>
                </a:solidFill>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800" b="0" i="1">
                <a:latin typeface="Times New Roman" panose="02020603050405020304" pitchFamily="18" charset="0"/>
              </a:rPr>
              <a:t>Q</a:t>
            </a:r>
            <a:r>
              <a:rPr kumimoji="0" lang="en-US" altLang="en-US" sz="1800" b="0">
                <a:latin typeface="Times New Roman" panose="02020603050405020304" pitchFamily="18" charset="0"/>
              </a:rPr>
              <a:t>(</a:t>
            </a:r>
            <a:r>
              <a:rPr kumimoji="0" lang="en-US" altLang="en-US" sz="1800" b="0" i="1">
                <a:latin typeface="Times New Roman" panose="02020603050405020304" pitchFamily="18" charset="0"/>
              </a:rPr>
              <a:t>t</a:t>
            </a:r>
            <a:r>
              <a:rPr kumimoji="0" lang="en-US" altLang="en-US" sz="1800" b="0" i="1" baseline="-25000">
                <a:latin typeface="Times New Roman" panose="02020603050405020304" pitchFamily="18" charset="0"/>
              </a:rPr>
              <a:t>c</a:t>
            </a:r>
            <a:r>
              <a:rPr kumimoji="0" lang="en-US" altLang="en-US" sz="1800" b="0">
                <a:latin typeface="Times New Roman" panose="02020603050405020304" pitchFamily="18" charset="0"/>
              </a:rPr>
              <a:t>)</a:t>
            </a:r>
          </a:p>
        </p:txBody>
      </p:sp>
      <p:sp>
        <p:nvSpPr>
          <p:cNvPr id="9234" name="Oval 18">
            <a:extLst>
              <a:ext uri="{FF2B5EF4-FFF2-40B4-BE49-F238E27FC236}">
                <a16:creationId xmlns:a16="http://schemas.microsoft.com/office/drawing/2014/main" id="{C25B533A-47DE-E116-8366-2CBDFA3A3880}"/>
              </a:ext>
            </a:extLst>
          </p:cNvPr>
          <p:cNvSpPr>
            <a:spLocks noChangeAspect="1" noChangeArrowheads="1"/>
          </p:cNvSpPr>
          <p:nvPr/>
        </p:nvSpPr>
        <p:spPr bwMode="auto">
          <a:xfrm>
            <a:off x="6169025" y="3886200"/>
            <a:ext cx="155575" cy="155575"/>
          </a:xfrm>
          <a:prstGeom prst="ellipse">
            <a:avLst/>
          </a:prstGeom>
          <a:solidFill>
            <a:schemeClr val="tx2"/>
          </a:solidFill>
          <a:ln w="12700" cap="sq">
            <a:solidFill>
              <a:schemeClr val="bg2"/>
            </a:solidFill>
            <a:round/>
            <a:headEnd/>
            <a:tailEnd/>
          </a:ln>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lgn="ctr">
              <a:spcBef>
                <a:spcPct val="50000"/>
              </a:spcBef>
              <a:buFontTx/>
              <a:buNone/>
            </a:pPr>
            <a:endParaRPr kumimoji="0" lang="en-US" altLang="en-US" sz="1400"/>
          </a:p>
        </p:txBody>
      </p:sp>
      <p:sp>
        <p:nvSpPr>
          <p:cNvPr id="9235" name="Oval 19">
            <a:extLst>
              <a:ext uri="{FF2B5EF4-FFF2-40B4-BE49-F238E27FC236}">
                <a16:creationId xmlns:a16="http://schemas.microsoft.com/office/drawing/2014/main" id="{C7E005BF-2BD9-E199-50DB-284161837AFB}"/>
              </a:ext>
            </a:extLst>
          </p:cNvPr>
          <p:cNvSpPr>
            <a:spLocks noChangeAspect="1" noChangeArrowheads="1"/>
          </p:cNvSpPr>
          <p:nvPr/>
        </p:nvSpPr>
        <p:spPr bwMode="auto">
          <a:xfrm>
            <a:off x="6553200" y="4648200"/>
            <a:ext cx="155575" cy="155575"/>
          </a:xfrm>
          <a:prstGeom prst="ellipse">
            <a:avLst/>
          </a:prstGeom>
          <a:solidFill>
            <a:schemeClr val="tx2"/>
          </a:solidFill>
          <a:ln w="12700" cap="sq">
            <a:solidFill>
              <a:schemeClr val="bg2"/>
            </a:solidFill>
            <a:round/>
            <a:headEnd/>
            <a:tailEnd/>
          </a:ln>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lgn="ctr">
              <a:spcBef>
                <a:spcPct val="50000"/>
              </a:spcBef>
              <a:buFontTx/>
              <a:buNone/>
            </a:pPr>
            <a:endParaRPr kumimoji="0" lang="en-US" altLang="en-US" sz="1400"/>
          </a:p>
        </p:txBody>
      </p:sp>
      <p:sp>
        <p:nvSpPr>
          <p:cNvPr id="9236" name="Text Box 20">
            <a:extLst>
              <a:ext uri="{FF2B5EF4-FFF2-40B4-BE49-F238E27FC236}">
                <a16:creationId xmlns:a16="http://schemas.microsoft.com/office/drawing/2014/main" id="{58ACC1CE-1B21-98F8-1CE1-68BE40B62C7E}"/>
              </a:ext>
            </a:extLst>
          </p:cNvPr>
          <p:cNvSpPr txBox="1">
            <a:spLocks noChangeArrowheads="1"/>
          </p:cNvSpPr>
          <p:nvPr/>
        </p:nvSpPr>
        <p:spPr bwMode="auto">
          <a:xfrm>
            <a:off x="6143625" y="4211638"/>
            <a:ext cx="417513"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cap="sq">
                <a:solidFill>
                  <a:srgbClr val="000000"/>
                </a:solidFill>
                <a:miter lim="800000"/>
                <a:headEnd/>
                <a:tailEnd type="none" w="lg" len="me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800">
                <a:latin typeface="Times New Roman" panose="02020603050405020304" pitchFamily="18" charset="0"/>
              </a:rPr>
              <a:t>w</a:t>
            </a:r>
            <a:r>
              <a:rPr kumimoji="0" lang="en-US" altLang="en-US" sz="1800" b="0" i="1" baseline="-25000">
                <a:latin typeface="Times New Roman" panose="02020603050405020304" pitchFamily="18" charset="0"/>
              </a:rPr>
              <a:t>c</a:t>
            </a:r>
            <a:endParaRPr kumimoji="0" lang="en-US" altLang="en-US" sz="1400" i="1"/>
          </a:p>
        </p:txBody>
      </p:sp>
      <p:graphicFrame>
        <p:nvGraphicFramePr>
          <p:cNvPr id="9237" name="Object 21">
            <a:extLst>
              <a:ext uri="{FF2B5EF4-FFF2-40B4-BE49-F238E27FC236}">
                <a16:creationId xmlns:a16="http://schemas.microsoft.com/office/drawing/2014/main" id="{F3B45619-86A6-DA5A-0312-BECE6DC73F2F}"/>
              </a:ext>
            </a:extLst>
          </p:cNvPr>
          <p:cNvGraphicFramePr>
            <a:graphicFrameLocks noChangeAspect="1"/>
          </p:cNvGraphicFramePr>
          <p:nvPr/>
        </p:nvGraphicFramePr>
        <p:xfrm>
          <a:off x="1687513" y="3316288"/>
          <a:ext cx="2454275" cy="1455737"/>
        </p:xfrm>
        <a:graphic>
          <a:graphicData uri="http://schemas.openxmlformats.org/presentationml/2006/ole">
            <mc:AlternateContent xmlns:mc="http://schemas.openxmlformats.org/markup-compatibility/2006">
              <mc:Choice xmlns:v="urn:schemas-microsoft-com:vml" Requires="v">
                <p:oleObj name="Equation" r:id="rId2" imgW="1155700" imgH="685800" progId="Equation.3">
                  <p:embed/>
                </p:oleObj>
              </mc:Choice>
              <mc:Fallback>
                <p:oleObj name="Equation" r:id="rId2" imgW="1155700" imgH="685800" progId="Equation.3">
                  <p:embed/>
                  <p:pic>
                    <p:nvPicPr>
                      <p:cNvPr id="0" name="Object 21"/>
                      <p:cNvPicPr>
                        <a:picLocks noChangeAspect="1" noChangeArrowheads="1"/>
                      </p:cNvPicPr>
                      <p:nvPr/>
                    </p:nvPicPr>
                    <p:blipFill>
                      <a:blip r:embed="rId3">
                        <a:lum bright="100000" contrast="-100000"/>
                        <a:extLst>
                          <a:ext uri="{28A0092B-C50C-407E-A947-70E740481C1C}">
                            <a14:useLocalDpi xmlns:a14="http://schemas.microsoft.com/office/drawing/2010/main" val="0"/>
                          </a:ext>
                        </a:extLst>
                      </a:blip>
                      <a:srcRect/>
                      <a:stretch>
                        <a:fillRect/>
                      </a:stretch>
                    </p:blipFill>
                    <p:spPr bwMode="black">
                      <a:xfrm>
                        <a:off x="1687513" y="3316288"/>
                        <a:ext cx="2454275" cy="14557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Footer Placeholder 4">
            <a:extLst>
              <a:ext uri="{FF2B5EF4-FFF2-40B4-BE49-F238E27FC236}">
                <a16:creationId xmlns:a16="http://schemas.microsoft.com/office/drawing/2014/main" id="{7405AC88-F4BB-8652-C3D4-CD916C67E055}"/>
              </a:ext>
            </a:extLst>
          </p:cNvPr>
          <p:cNvSpPr>
            <a:spLocks noGrp="1"/>
          </p:cNvSpPr>
          <p:nvPr>
            <p:ph type="ftr" sz="quarter" idx="1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Essential Math for Games</a:t>
            </a:r>
          </a:p>
        </p:txBody>
      </p:sp>
      <p:sp>
        <p:nvSpPr>
          <p:cNvPr id="10243" name="Rectangle 2">
            <a:extLst>
              <a:ext uri="{FF2B5EF4-FFF2-40B4-BE49-F238E27FC236}">
                <a16:creationId xmlns:a16="http://schemas.microsoft.com/office/drawing/2014/main" id="{942FB3C5-40BD-BA97-D478-8C216CE07925}"/>
              </a:ext>
            </a:extLst>
          </p:cNvPr>
          <p:cNvSpPr>
            <a:spLocks noGrp="1" noChangeArrowheads="1"/>
          </p:cNvSpPr>
          <p:nvPr>
            <p:ph type="title"/>
          </p:nvPr>
        </p:nvSpPr>
        <p:spPr/>
        <p:txBody>
          <a:bodyPr/>
          <a:lstStyle/>
          <a:p>
            <a:r>
              <a:rPr lang="en-US" altLang="en-US"/>
              <a:t>Line-Line Distance</a:t>
            </a:r>
          </a:p>
        </p:txBody>
      </p:sp>
      <p:sp>
        <p:nvSpPr>
          <p:cNvPr id="10244" name="Rectangle 3">
            <a:extLst>
              <a:ext uri="{FF2B5EF4-FFF2-40B4-BE49-F238E27FC236}">
                <a16:creationId xmlns:a16="http://schemas.microsoft.com/office/drawing/2014/main" id="{19116F3A-D62D-309C-EA3A-1C28C3225FE2}"/>
              </a:ext>
            </a:extLst>
          </p:cNvPr>
          <p:cNvSpPr>
            <a:spLocks noGrp="1" noChangeArrowheads="1"/>
          </p:cNvSpPr>
          <p:nvPr>
            <p:ph type="body" idx="1"/>
          </p:nvPr>
        </p:nvSpPr>
        <p:spPr/>
        <p:txBody>
          <a:bodyPr/>
          <a:lstStyle/>
          <a:p>
            <a:pPr>
              <a:buFontTx/>
              <a:buNone/>
            </a:pPr>
            <a:r>
              <a:rPr lang="en-US" altLang="en-US"/>
              <a:t>Final equations:</a:t>
            </a:r>
            <a:endParaRPr lang="en-US" altLang="en-US">
              <a:solidFill>
                <a:srgbClr val="FF0000"/>
              </a:solidFill>
            </a:endParaRPr>
          </a:p>
        </p:txBody>
      </p:sp>
      <p:sp>
        <p:nvSpPr>
          <p:cNvPr id="10245" name="Line 4">
            <a:extLst>
              <a:ext uri="{FF2B5EF4-FFF2-40B4-BE49-F238E27FC236}">
                <a16:creationId xmlns:a16="http://schemas.microsoft.com/office/drawing/2014/main" id="{4DC0DB99-3F45-A4F0-013C-512A5162643F}"/>
              </a:ext>
            </a:extLst>
          </p:cNvPr>
          <p:cNvSpPr>
            <a:spLocks noChangeShapeType="1"/>
          </p:cNvSpPr>
          <p:nvPr/>
        </p:nvSpPr>
        <p:spPr bwMode="auto">
          <a:xfrm flipV="1">
            <a:off x="6019800" y="4114800"/>
            <a:ext cx="914400" cy="1981200"/>
          </a:xfrm>
          <a:prstGeom prst="line">
            <a:avLst/>
          </a:prstGeom>
          <a:noFill/>
          <a:ln w="38100" cap="sq">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0246" name="Line 5">
            <a:extLst>
              <a:ext uri="{FF2B5EF4-FFF2-40B4-BE49-F238E27FC236}">
                <a16:creationId xmlns:a16="http://schemas.microsoft.com/office/drawing/2014/main" id="{BA62ED2C-00C7-6107-B1E5-9697C4642BCF}"/>
              </a:ext>
            </a:extLst>
          </p:cNvPr>
          <p:cNvSpPr>
            <a:spLocks noChangeShapeType="1"/>
          </p:cNvSpPr>
          <p:nvPr/>
        </p:nvSpPr>
        <p:spPr bwMode="auto">
          <a:xfrm>
            <a:off x="6248400" y="4038600"/>
            <a:ext cx="381000" cy="685800"/>
          </a:xfrm>
          <a:prstGeom prst="line">
            <a:avLst/>
          </a:prstGeom>
          <a:noFill/>
          <a:ln w="12700">
            <a:solidFill>
              <a:schemeClr val="tx2"/>
            </a:solidFill>
            <a:prstDash val="dash"/>
            <a:round/>
            <a:headEnd/>
            <a:tailEnd/>
          </a:ln>
          <a:extLst>
            <a:ext uri="{909E8E84-426E-40DD-AFC4-6F175D3DCCD1}">
              <a14:hiddenFill xmlns:a14="http://schemas.microsoft.com/office/drawing/2010/main">
                <a:noFill/>
              </a14:hiddenFill>
            </a:ext>
          </a:extLst>
        </p:spPr>
        <p:txBody>
          <a:bodyPr wrap="none" anchor="ctr"/>
          <a:lstStyle/>
          <a:p>
            <a:endParaRPr lang="en-GB"/>
          </a:p>
        </p:txBody>
      </p:sp>
      <p:graphicFrame>
        <p:nvGraphicFramePr>
          <p:cNvPr id="10247" name="Object 6">
            <a:extLst>
              <a:ext uri="{FF2B5EF4-FFF2-40B4-BE49-F238E27FC236}">
                <a16:creationId xmlns:a16="http://schemas.microsoft.com/office/drawing/2014/main" id="{4BE90EDA-AAD5-0927-2C1C-62C4F54B3E85}"/>
              </a:ext>
            </a:extLst>
          </p:cNvPr>
          <p:cNvGraphicFramePr>
            <a:graphicFrameLocks noChangeAspect="1"/>
          </p:cNvGraphicFramePr>
          <p:nvPr/>
        </p:nvGraphicFramePr>
        <p:xfrm>
          <a:off x="1538288" y="2590800"/>
          <a:ext cx="4557712" cy="3476625"/>
        </p:xfrm>
        <a:graphic>
          <a:graphicData uri="http://schemas.openxmlformats.org/presentationml/2006/ole">
            <mc:AlternateContent xmlns:mc="http://schemas.openxmlformats.org/markup-compatibility/2006">
              <mc:Choice xmlns:v="urn:schemas-microsoft-com:vml" Requires="v">
                <p:oleObj name="Equation" r:id="rId2" imgW="2146300" imgH="1638300" progId="Equation.3">
                  <p:embed/>
                </p:oleObj>
              </mc:Choice>
              <mc:Fallback>
                <p:oleObj name="Equation" r:id="rId2" imgW="2146300" imgH="1638300" progId="Equation.3">
                  <p:embed/>
                  <p:pic>
                    <p:nvPicPr>
                      <p:cNvPr id="0" name="Object 6"/>
                      <p:cNvPicPr>
                        <a:picLocks noChangeAspect="1" noChangeArrowheads="1"/>
                      </p:cNvPicPr>
                      <p:nvPr/>
                    </p:nvPicPr>
                    <p:blipFill>
                      <a:blip r:embed="rId3">
                        <a:lum bright="100000" contrast="-100000"/>
                        <a:extLst>
                          <a:ext uri="{28A0092B-C50C-407E-A947-70E740481C1C}">
                            <a14:useLocalDpi xmlns:a14="http://schemas.microsoft.com/office/drawing/2010/main" val="0"/>
                          </a:ext>
                        </a:extLst>
                      </a:blip>
                      <a:srcRect/>
                      <a:stretch>
                        <a:fillRect/>
                      </a:stretch>
                    </p:blipFill>
                    <p:spPr bwMode="black">
                      <a:xfrm>
                        <a:off x="1538288" y="2590800"/>
                        <a:ext cx="4557712" cy="34766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10248" name="Line 7">
            <a:extLst>
              <a:ext uri="{FF2B5EF4-FFF2-40B4-BE49-F238E27FC236}">
                <a16:creationId xmlns:a16="http://schemas.microsoft.com/office/drawing/2014/main" id="{4CDD53DC-6AB8-8ADB-4CE6-7E40081B9335}"/>
              </a:ext>
            </a:extLst>
          </p:cNvPr>
          <p:cNvSpPr>
            <a:spLocks noChangeShapeType="1"/>
          </p:cNvSpPr>
          <p:nvPr/>
        </p:nvSpPr>
        <p:spPr bwMode="auto">
          <a:xfrm flipV="1">
            <a:off x="4648200" y="3657600"/>
            <a:ext cx="3429000" cy="609600"/>
          </a:xfrm>
          <a:prstGeom prst="line">
            <a:avLst/>
          </a:prstGeom>
          <a:noFill/>
          <a:ln w="25400" cap="sq">
            <a:solidFill>
              <a:schemeClr val="tx2"/>
            </a:solidFill>
            <a:round/>
            <a:headEnd/>
            <a:tailEnd type="none" w="lg" len="med"/>
          </a:ln>
          <a:extLst>
            <a:ext uri="{909E8E84-426E-40DD-AFC4-6F175D3DCCD1}">
              <a14:hiddenFill xmlns:a14="http://schemas.microsoft.com/office/drawing/2010/main">
                <a:noFill/>
              </a14:hiddenFill>
            </a:ext>
          </a:extLst>
        </p:spPr>
        <p:txBody>
          <a:bodyPr wrap="none" anchor="ctr"/>
          <a:lstStyle/>
          <a:p>
            <a:endParaRPr lang="en-GB"/>
          </a:p>
        </p:txBody>
      </p:sp>
      <p:sp>
        <p:nvSpPr>
          <p:cNvPr id="10249" name="Line 8">
            <a:extLst>
              <a:ext uri="{FF2B5EF4-FFF2-40B4-BE49-F238E27FC236}">
                <a16:creationId xmlns:a16="http://schemas.microsoft.com/office/drawing/2014/main" id="{F2586808-FF1E-C24B-3CD0-2EEAD8A6810B}"/>
              </a:ext>
            </a:extLst>
          </p:cNvPr>
          <p:cNvSpPr>
            <a:spLocks noChangeShapeType="1"/>
          </p:cNvSpPr>
          <p:nvPr/>
        </p:nvSpPr>
        <p:spPr bwMode="auto">
          <a:xfrm flipV="1">
            <a:off x="5637213" y="3841750"/>
            <a:ext cx="1311275" cy="249238"/>
          </a:xfrm>
          <a:prstGeom prst="line">
            <a:avLst/>
          </a:prstGeom>
          <a:noFill/>
          <a:ln w="25400" cap="sq">
            <a:solidFill>
              <a:srgbClr val="FF0000"/>
            </a:solidFill>
            <a:round/>
            <a:headEnd/>
            <a:tailEnd type="triangle" w="lg" len="med"/>
          </a:ln>
          <a:extLst>
            <a:ext uri="{909E8E84-426E-40DD-AFC4-6F175D3DCCD1}">
              <a14:hiddenFill xmlns:a14="http://schemas.microsoft.com/office/drawing/2010/main">
                <a:noFill/>
              </a14:hiddenFill>
            </a:ext>
          </a:extLst>
        </p:spPr>
        <p:txBody>
          <a:bodyPr wrap="none" anchor="ctr"/>
          <a:lstStyle/>
          <a:p>
            <a:endParaRPr lang="en-GB"/>
          </a:p>
        </p:txBody>
      </p:sp>
      <p:sp>
        <p:nvSpPr>
          <p:cNvPr id="10250" name="Oval 9">
            <a:extLst>
              <a:ext uri="{FF2B5EF4-FFF2-40B4-BE49-F238E27FC236}">
                <a16:creationId xmlns:a16="http://schemas.microsoft.com/office/drawing/2014/main" id="{DAC4BC5E-5EF7-CCDD-B835-0E8A77E2BFB2}"/>
              </a:ext>
            </a:extLst>
          </p:cNvPr>
          <p:cNvSpPr>
            <a:spLocks noChangeAspect="1" noChangeArrowheads="1"/>
          </p:cNvSpPr>
          <p:nvPr/>
        </p:nvSpPr>
        <p:spPr bwMode="auto">
          <a:xfrm>
            <a:off x="5522913" y="4000500"/>
            <a:ext cx="155575" cy="155575"/>
          </a:xfrm>
          <a:prstGeom prst="ellipse">
            <a:avLst/>
          </a:prstGeom>
          <a:solidFill>
            <a:schemeClr val="tx2"/>
          </a:solidFill>
          <a:ln w="12700" cap="sq">
            <a:solidFill>
              <a:schemeClr val="bg2"/>
            </a:solidFill>
            <a:round/>
            <a:headEnd/>
            <a:tailEnd/>
          </a:ln>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lgn="ctr">
              <a:spcBef>
                <a:spcPct val="50000"/>
              </a:spcBef>
              <a:buFontTx/>
              <a:buNone/>
            </a:pPr>
            <a:endParaRPr kumimoji="0" lang="en-US" altLang="en-US" sz="1400"/>
          </a:p>
        </p:txBody>
      </p:sp>
      <p:sp>
        <p:nvSpPr>
          <p:cNvPr id="10251" name="Text Box 10">
            <a:extLst>
              <a:ext uri="{FF2B5EF4-FFF2-40B4-BE49-F238E27FC236}">
                <a16:creationId xmlns:a16="http://schemas.microsoft.com/office/drawing/2014/main" id="{F6BABE1B-0239-4348-3C36-B7AA40FDD044}"/>
              </a:ext>
            </a:extLst>
          </p:cNvPr>
          <p:cNvSpPr txBox="1">
            <a:spLocks noChangeArrowheads="1"/>
          </p:cNvSpPr>
          <p:nvPr/>
        </p:nvSpPr>
        <p:spPr bwMode="auto">
          <a:xfrm>
            <a:off x="5394325" y="3695700"/>
            <a:ext cx="4000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cap="sq">
                <a:solidFill>
                  <a:srgbClr val="000000"/>
                </a:solidFill>
                <a:miter lim="800000"/>
                <a:headEnd/>
                <a:tailEnd type="none" w="lg" len="me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800">
                <a:latin typeface="Times New Roman" panose="02020603050405020304" pitchFamily="18" charset="0"/>
              </a:rPr>
              <a:t>P</a:t>
            </a:r>
            <a:r>
              <a:rPr kumimoji="0" lang="en-US" altLang="en-US" sz="1800" baseline="-25000">
                <a:latin typeface="Times New Roman" panose="02020603050405020304" pitchFamily="18" charset="0"/>
              </a:rPr>
              <a:t>0</a:t>
            </a:r>
            <a:endParaRPr kumimoji="0" lang="en-US" altLang="en-US" sz="1400"/>
          </a:p>
        </p:txBody>
      </p:sp>
      <p:sp>
        <p:nvSpPr>
          <p:cNvPr id="10252" name="Text Box 11">
            <a:extLst>
              <a:ext uri="{FF2B5EF4-FFF2-40B4-BE49-F238E27FC236}">
                <a16:creationId xmlns:a16="http://schemas.microsoft.com/office/drawing/2014/main" id="{3DF5F1D1-E713-4155-DF0D-C41BB25B2163}"/>
              </a:ext>
            </a:extLst>
          </p:cNvPr>
          <p:cNvSpPr txBox="1">
            <a:spLocks noChangeArrowheads="1"/>
          </p:cNvSpPr>
          <p:nvPr/>
        </p:nvSpPr>
        <p:spPr bwMode="auto">
          <a:xfrm>
            <a:off x="6699250" y="3443288"/>
            <a:ext cx="311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cap="sq">
                <a:solidFill>
                  <a:srgbClr val="000000"/>
                </a:solidFill>
                <a:miter lim="800000"/>
                <a:headEnd/>
                <a:tailEnd type="none" w="lg" len="me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800">
                <a:latin typeface="Times New Roman" panose="02020603050405020304" pitchFamily="18" charset="0"/>
              </a:rPr>
              <a:t>u</a:t>
            </a:r>
            <a:endParaRPr kumimoji="0" lang="en-US" altLang="en-US" sz="1400"/>
          </a:p>
        </p:txBody>
      </p:sp>
      <p:sp>
        <p:nvSpPr>
          <p:cNvPr id="10253" name="Line 12">
            <a:extLst>
              <a:ext uri="{FF2B5EF4-FFF2-40B4-BE49-F238E27FC236}">
                <a16:creationId xmlns:a16="http://schemas.microsoft.com/office/drawing/2014/main" id="{3B69EA90-470B-A30A-8EC4-2F6D387BCE0E}"/>
              </a:ext>
            </a:extLst>
          </p:cNvPr>
          <p:cNvSpPr>
            <a:spLocks noChangeShapeType="1"/>
          </p:cNvSpPr>
          <p:nvPr/>
        </p:nvSpPr>
        <p:spPr bwMode="auto">
          <a:xfrm flipV="1">
            <a:off x="6324600" y="4267200"/>
            <a:ext cx="533400" cy="1239838"/>
          </a:xfrm>
          <a:prstGeom prst="line">
            <a:avLst/>
          </a:prstGeom>
          <a:noFill/>
          <a:ln w="25400" cap="sq">
            <a:solidFill>
              <a:srgbClr val="FF0000"/>
            </a:solidFill>
            <a:round/>
            <a:headEnd/>
            <a:tailEnd type="triangle" w="lg" len="med"/>
          </a:ln>
          <a:extLst>
            <a:ext uri="{909E8E84-426E-40DD-AFC4-6F175D3DCCD1}">
              <a14:hiddenFill xmlns:a14="http://schemas.microsoft.com/office/drawing/2010/main">
                <a:noFill/>
              </a14:hiddenFill>
            </a:ext>
          </a:extLst>
        </p:spPr>
        <p:txBody>
          <a:bodyPr wrap="none" anchor="ctr"/>
          <a:lstStyle/>
          <a:p>
            <a:endParaRPr lang="en-GB"/>
          </a:p>
        </p:txBody>
      </p:sp>
      <p:sp>
        <p:nvSpPr>
          <p:cNvPr id="10254" name="Oval 13">
            <a:extLst>
              <a:ext uri="{FF2B5EF4-FFF2-40B4-BE49-F238E27FC236}">
                <a16:creationId xmlns:a16="http://schemas.microsoft.com/office/drawing/2014/main" id="{19789EE2-C5AD-A3BD-3CE6-114194C02629}"/>
              </a:ext>
            </a:extLst>
          </p:cNvPr>
          <p:cNvSpPr>
            <a:spLocks noChangeAspect="1" noChangeArrowheads="1"/>
          </p:cNvSpPr>
          <p:nvPr/>
        </p:nvSpPr>
        <p:spPr bwMode="auto">
          <a:xfrm>
            <a:off x="6248400" y="5410200"/>
            <a:ext cx="155575" cy="155575"/>
          </a:xfrm>
          <a:prstGeom prst="ellipse">
            <a:avLst/>
          </a:prstGeom>
          <a:solidFill>
            <a:schemeClr val="tx2"/>
          </a:solidFill>
          <a:ln w="12700" cap="sq">
            <a:solidFill>
              <a:schemeClr val="bg2"/>
            </a:solidFill>
            <a:round/>
            <a:headEnd/>
            <a:tailEnd/>
          </a:ln>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lgn="ctr">
              <a:spcBef>
                <a:spcPct val="50000"/>
              </a:spcBef>
              <a:buFontTx/>
              <a:buNone/>
            </a:pPr>
            <a:endParaRPr kumimoji="0" lang="en-US" altLang="en-US" sz="1400"/>
          </a:p>
        </p:txBody>
      </p:sp>
      <p:sp>
        <p:nvSpPr>
          <p:cNvPr id="10255" name="Text Box 14">
            <a:extLst>
              <a:ext uri="{FF2B5EF4-FFF2-40B4-BE49-F238E27FC236}">
                <a16:creationId xmlns:a16="http://schemas.microsoft.com/office/drawing/2014/main" id="{A0F83CF2-3E57-3EB0-7E57-1EF8FDBE2524}"/>
              </a:ext>
            </a:extLst>
          </p:cNvPr>
          <p:cNvSpPr txBox="1">
            <a:spLocks noChangeArrowheads="1"/>
          </p:cNvSpPr>
          <p:nvPr/>
        </p:nvSpPr>
        <p:spPr bwMode="auto">
          <a:xfrm>
            <a:off x="6381750" y="5348288"/>
            <a:ext cx="438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cap="sq">
                <a:solidFill>
                  <a:srgbClr val="000000"/>
                </a:solidFill>
                <a:miter lim="800000"/>
                <a:headEnd/>
                <a:tailEnd type="none" w="lg" len="me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800">
                <a:latin typeface="Times New Roman" panose="02020603050405020304" pitchFamily="18" charset="0"/>
              </a:rPr>
              <a:t>Q</a:t>
            </a:r>
            <a:r>
              <a:rPr kumimoji="0" lang="en-US" altLang="en-US" sz="1800" baseline="-25000">
                <a:latin typeface="Times New Roman" panose="02020603050405020304" pitchFamily="18" charset="0"/>
              </a:rPr>
              <a:t>0</a:t>
            </a:r>
            <a:endParaRPr kumimoji="0" lang="en-US" altLang="en-US" sz="1400"/>
          </a:p>
        </p:txBody>
      </p:sp>
      <p:sp>
        <p:nvSpPr>
          <p:cNvPr id="10256" name="Text Box 15">
            <a:extLst>
              <a:ext uri="{FF2B5EF4-FFF2-40B4-BE49-F238E27FC236}">
                <a16:creationId xmlns:a16="http://schemas.microsoft.com/office/drawing/2014/main" id="{7BA56D31-B305-D271-F9F0-A563967EE0D3}"/>
              </a:ext>
            </a:extLst>
          </p:cNvPr>
          <p:cNvSpPr txBox="1">
            <a:spLocks noChangeArrowheads="1"/>
          </p:cNvSpPr>
          <p:nvPr/>
        </p:nvSpPr>
        <p:spPr bwMode="auto">
          <a:xfrm>
            <a:off x="6858000" y="4191000"/>
            <a:ext cx="2984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cap="sq">
                <a:solidFill>
                  <a:srgbClr val="000000"/>
                </a:solidFill>
                <a:miter lim="800000"/>
                <a:headEnd/>
                <a:tailEnd type="none" w="lg" len="me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800">
                <a:latin typeface="Times New Roman" panose="02020603050405020304" pitchFamily="18" charset="0"/>
              </a:rPr>
              <a:t>v</a:t>
            </a:r>
            <a:endParaRPr kumimoji="0" lang="en-US" altLang="en-US" sz="1400"/>
          </a:p>
        </p:txBody>
      </p:sp>
      <p:sp>
        <p:nvSpPr>
          <p:cNvPr id="10257" name="Text Box 16">
            <a:extLst>
              <a:ext uri="{FF2B5EF4-FFF2-40B4-BE49-F238E27FC236}">
                <a16:creationId xmlns:a16="http://schemas.microsoft.com/office/drawing/2014/main" id="{2952C764-ED0A-8C3D-AC6D-88BD30E26652}"/>
              </a:ext>
            </a:extLst>
          </p:cNvPr>
          <p:cNvSpPr txBox="1">
            <a:spLocks noChangeArrowheads="1"/>
          </p:cNvSpPr>
          <p:nvPr/>
        </p:nvSpPr>
        <p:spPr bwMode="auto">
          <a:xfrm>
            <a:off x="6000750" y="3595688"/>
            <a:ext cx="633413"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cap="sq">
                <a:solidFill>
                  <a:srgbClr val="000000"/>
                </a:solidFill>
                <a:miter lim="800000"/>
                <a:headEnd/>
                <a:tailEnd type="none" w="lg" len="me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800">
                <a:latin typeface="Times New Roman" panose="02020603050405020304" pitchFamily="18" charset="0"/>
              </a:rPr>
              <a:t>P(s</a:t>
            </a:r>
            <a:r>
              <a:rPr kumimoji="0" lang="en-US" altLang="en-US" sz="1800" baseline="-25000">
                <a:latin typeface="Times New Roman" panose="02020603050405020304" pitchFamily="18" charset="0"/>
              </a:rPr>
              <a:t>c</a:t>
            </a:r>
            <a:r>
              <a:rPr kumimoji="0" lang="en-US" altLang="en-US" sz="1800">
                <a:latin typeface="Times New Roman" panose="02020603050405020304" pitchFamily="18" charset="0"/>
              </a:rPr>
              <a:t>)</a:t>
            </a:r>
            <a:endParaRPr kumimoji="0" lang="en-US" altLang="en-US" sz="1400"/>
          </a:p>
        </p:txBody>
      </p:sp>
      <p:sp>
        <p:nvSpPr>
          <p:cNvPr id="10258" name="Rectangle 17">
            <a:extLst>
              <a:ext uri="{FF2B5EF4-FFF2-40B4-BE49-F238E27FC236}">
                <a16:creationId xmlns:a16="http://schemas.microsoft.com/office/drawing/2014/main" id="{D654B0F6-68FD-D53C-633E-C892E425C84F}"/>
              </a:ext>
            </a:extLst>
          </p:cNvPr>
          <p:cNvSpPr>
            <a:spLocks noChangeArrowheads="1"/>
          </p:cNvSpPr>
          <p:nvPr/>
        </p:nvSpPr>
        <p:spPr bwMode="auto">
          <a:xfrm>
            <a:off x="6580188" y="4662488"/>
            <a:ext cx="658812"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9050" cap="sq">
                <a:solidFill>
                  <a:srgbClr val="000000"/>
                </a:solidFill>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800">
                <a:latin typeface="Times New Roman" panose="02020603050405020304" pitchFamily="18" charset="0"/>
              </a:rPr>
              <a:t>Q(t</a:t>
            </a:r>
            <a:r>
              <a:rPr kumimoji="0" lang="en-US" altLang="en-US" sz="1800" baseline="-25000">
                <a:latin typeface="Times New Roman" panose="02020603050405020304" pitchFamily="18" charset="0"/>
              </a:rPr>
              <a:t>c</a:t>
            </a:r>
            <a:r>
              <a:rPr kumimoji="0" lang="en-US" altLang="en-US" sz="1800">
                <a:latin typeface="Times New Roman" panose="02020603050405020304" pitchFamily="18" charset="0"/>
              </a:rPr>
              <a:t>)</a:t>
            </a:r>
          </a:p>
        </p:txBody>
      </p:sp>
      <p:sp>
        <p:nvSpPr>
          <p:cNvPr id="10259" name="Oval 18">
            <a:extLst>
              <a:ext uri="{FF2B5EF4-FFF2-40B4-BE49-F238E27FC236}">
                <a16:creationId xmlns:a16="http://schemas.microsoft.com/office/drawing/2014/main" id="{94DE7A8C-1492-03F5-D953-1B0B020EB53B}"/>
              </a:ext>
            </a:extLst>
          </p:cNvPr>
          <p:cNvSpPr>
            <a:spLocks noChangeAspect="1" noChangeArrowheads="1"/>
          </p:cNvSpPr>
          <p:nvPr/>
        </p:nvSpPr>
        <p:spPr bwMode="auto">
          <a:xfrm>
            <a:off x="6169025" y="3886200"/>
            <a:ext cx="155575" cy="155575"/>
          </a:xfrm>
          <a:prstGeom prst="ellipse">
            <a:avLst/>
          </a:prstGeom>
          <a:solidFill>
            <a:schemeClr val="tx2"/>
          </a:solidFill>
          <a:ln w="12700" cap="sq">
            <a:solidFill>
              <a:schemeClr val="bg2"/>
            </a:solidFill>
            <a:round/>
            <a:headEnd/>
            <a:tailEnd/>
          </a:ln>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lgn="ctr">
              <a:spcBef>
                <a:spcPct val="50000"/>
              </a:spcBef>
              <a:buFontTx/>
              <a:buNone/>
            </a:pPr>
            <a:endParaRPr kumimoji="0" lang="en-US" altLang="en-US" sz="1400"/>
          </a:p>
        </p:txBody>
      </p:sp>
      <p:sp>
        <p:nvSpPr>
          <p:cNvPr id="10260" name="Oval 19">
            <a:extLst>
              <a:ext uri="{FF2B5EF4-FFF2-40B4-BE49-F238E27FC236}">
                <a16:creationId xmlns:a16="http://schemas.microsoft.com/office/drawing/2014/main" id="{65E08044-40B6-6ED7-8EB0-E94BBE9C4F91}"/>
              </a:ext>
            </a:extLst>
          </p:cNvPr>
          <p:cNvSpPr>
            <a:spLocks noChangeAspect="1" noChangeArrowheads="1"/>
          </p:cNvSpPr>
          <p:nvPr/>
        </p:nvSpPr>
        <p:spPr bwMode="auto">
          <a:xfrm>
            <a:off x="6553200" y="4648200"/>
            <a:ext cx="155575" cy="155575"/>
          </a:xfrm>
          <a:prstGeom prst="ellipse">
            <a:avLst/>
          </a:prstGeom>
          <a:solidFill>
            <a:schemeClr val="tx2"/>
          </a:solidFill>
          <a:ln w="12700" cap="sq">
            <a:solidFill>
              <a:schemeClr val="bg2"/>
            </a:solidFill>
            <a:round/>
            <a:headEnd/>
            <a:tailEnd/>
          </a:ln>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lgn="ctr">
              <a:spcBef>
                <a:spcPct val="50000"/>
              </a:spcBef>
              <a:buFontTx/>
              <a:buNone/>
            </a:pPr>
            <a:endParaRPr kumimoji="0" lang="en-US" altLang="en-US" sz="14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Footer Placeholder 4">
            <a:extLst>
              <a:ext uri="{FF2B5EF4-FFF2-40B4-BE49-F238E27FC236}">
                <a16:creationId xmlns:a16="http://schemas.microsoft.com/office/drawing/2014/main" id="{9750BE97-D694-48C4-3206-322A188A9116}"/>
              </a:ext>
            </a:extLst>
          </p:cNvPr>
          <p:cNvSpPr>
            <a:spLocks noGrp="1"/>
          </p:cNvSpPr>
          <p:nvPr>
            <p:ph type="ftr" sz="quarter" idx="1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Essential Math for Games</a:t>
            </a:r>
          </a:p>
        </p:txBody>
      </p:sp>
      <p:sp>
        <p:nvSpPr>
          <p:cNvPr id="11267" name="Rectangle 2">
            <a:extLst>
              <a:ext uri="{FF2B5EF4-FFF2-40B4-BE49-F238E27FC236}">
                <a16:creationId xmlns:a16="http://schemas.microsoft.com/office/drawing/2014/main" id="{CBC6D861-189A-1C0F-20A0-11F4621EBDE3}"/>
              </a:ext>
            </a:extLst>
          </p:cNvPr>
          <p:cNvSpPr>
            <a:spLocks noGrp="1" noChangeArrowheads="1"/>
          </p:cNvSpPr>
          <p:nvPr>
            <p:ph type="title"/>
          </p:nvPr>
        </p:nvSpPr>
        <p:spPr/>
        <p:txBody>
          <a:bodyPr/>
          <a:lstStyle/>
          <a:p>
            <a:r>
              <a:rPr lang="en-US" altLang="en-US"/>
              <a:t>Segment-Segment Distance</a:t>
            </a:r>
          </a:p>
        </p:txBody>
      </p:sp>
      <p:sp>
        <p:nvSpPr>
          <p:cNvPr id="11268" name="Rectangle 3">
            <a:extLst>
              <a:ext uri="{FF2B5EF4-FFF2-40B4-BE49-F238E27FC236}">
                <a16:creationId xmlns:a16="http://schemas.microsoft.com/office/drawing/2014/main" id="{0854F9EC-94EE-87B7-0EF8-24DA511095D3}"/>
              </a:ext>
            </a:extLst>
          </p:cNvPr>
          <p:cNvSpPr>
            <a:spLocks noGrp="1" noChangeArrowheads="1"/>
          </p:cNvSpPr>
          <p:nvPr>
            <p:ph type="body" idx="1"/>
          </p:nvPr>
        </p:nvSpPr>
        <p:spPr/>
        <p:txBody>
          <a:bodyPr/>
          <a:lstStyle/>
          <a:p>
            <a:r>
              <a:rPr lang="en-US" altLang="en-US"/>
              <a:t>Determine closest point between </a:t>
            </a:r>
            <a:r>
              <a:rPr lang="en-US" altLang="en-US" i="1"/>
              <a:t>lines</a:t>
            </a:r>
            <a:endParaRPr lang="en-US" altLang="en-US"/>
          </a:p>
          <a:p>
            <a:r>
              <a:rPr lang="en-US" altLang="en-US"/>
              <a:t>If lies on both segments, done</a:t>
            </a:r>
          </a:p>
          <a:p>
            <a:r>
              <a:rPr lang="en-US" altLang="en-US"/>
              <a:t>Otherwise clamp against nearest endpoint and recompute</a:t>
            </a:r>
          </a:p>
          <a:p>
            <a:r>
              <a:rPr lang="en-US" altLang="en-US"/>
              <a:t>See code or book for details</a:t>
            </a:r>
          </a:p>
        </p:txBody>
      </p:sp>
      <p:sp>
        <p:nvSpPr>
          <p:cNvPr id="11269" name="Line 4">
            <a:extLst>
              <a:ext uri="{FF2B5EF4-FFF2-40B4-BE49-F238E27FC236}">
                <a16:creationId xmlns:a16="http://schemas.microsoft.com/office/drawing/2014/main" id="{F82758A1-13ED-679A-2BA3-7865176F0590}"/>
              </a:ext>
            </a:extLst>
          </p:cNvPr>
          <p:cNvSpPr>
            <a:spLocks noChangeShapeType="1"/>
          </p:cNvSpPr>
          <p:nvPr/>
        </p:nvSpPr>
        <p:spPr bwMode="auto">
          <a:xfrm flipV="1">
            <a:off x="2667000" y="4800600"/>
            <a:ext cx="3505200" cy="1219200"/>
          </a:xfrm>
          <a:prstGeom prst="line">
            <a:avLst/>
          </a:prstGeom>
          <a:noFill/>
          <a:ln w="38100" cap="sq">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1270" name="Line 5">
            <a:extLst>
              <a:ext uri="{FF2B5EF4-FFF2-40B4-BE49-F238E27FC236}">
                <a16:creationId xmlns:a16="http://schemas.microsoft.com/office/drawing/2014/main" id="{6375BB33-F3DB-3172-3EFD-5ACAD96EB899}"/>
              </a:ext>
            </a:extLst>
          </p:cNvPr>
          <p:cNvSpPr>
            <a:spLocks noChangeShapeType="1"/>
          </p:cNvSpPr>
          <p:nvPr/>
        </p:nvSpPr>
        <p:spPr bwMode="auto">
          <a:xfrm flipV="1">
            <a:off x="6705600" y="3810000"/>
            <a:ext cx="914400" cy="1905000"/>
          </a:xfrm>
          <a:prstGeom prst="line">
            <a:avLst/>
          </a:prstGeom>
          <a:noFill/>
          <a:ln w="38100" cap="sq">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1271" name="Line 6">
            <a:extLst>
              <a:ext uri="{FF2B5EF4-FFF2-40B4-BE49-F238E27FC236}">
                <a16:creationId xmlns:a16="http://schemas.microsoft.com/office/drawing/2014/main" id="{66D54302-300A-349E-FF4E-1181D77CAD37}"/>
              </a:ext>
            </a:extLst>
          </p:cNvPr>
          <p:cNvSpPr>
            <a:spLocks noChangeShapeType="1"/>
          </p:cNvSpPr>
          <p:nvPr/>
        </p:nvSpPr>
        <p:spPr bwMode="auto">
          <a:xfrm>
            <a:off x="6172200" y="4800600"/>
            <a:ext cx="838200" cy="381000"/>
          </a:xfrm>
          <a:prstGeom prst="line">
            <a:avLst/>
          </a:prstGeom>
          <a:noFill/>
          <a:ln w="12700">
            <a:solidFill>
              <a:schemeClr val="tx2"/>
            </a:solidFill>
            <a:prstDash val="dash"/>
            <a:round/>
            <a:headEnd/>
            <a:tailEnd/>
          </a:ln>
          <a:extLst>
            <a:ext uri="{909E8E84-426E-40DD-AFC4-6F175D3DCCD1}">
              <a14:hiddenFill xmlns:a14="http://schemas.microsoft.com/office/drawing/2010/main">
                <a:noFill/>
              </a14:hiddenFill>
            </a:ext>
          </a:extLst>
        </p:spPr>
        <p:txBody>
          <a:bodyPr wrap="none" anchor="ctr"/>
          <a:lstStyle/>
          <a:p>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Footer Placeholder 4">
            <a:extLst>
              <a:ext uri="{FF2B5EF4-FFF2-40B4-BE49-F238E27FC236}">
                <a16:creationId xmlns:a16="http://schemas.microsoft.com/office/drawing/2014/main" id="{2780CE3D-227E-314F-D4BC-3D4B8BCACF0E}"/>
              </a:ext>
            </a:extLst>
          </p:cNvPr>
          <p:cNvSpPr>
            <a:spLocks noGrp="1"/>
          </p:cNvSpPr>
          <p:nvPr>
            <p:ph type="ftr" sz="quarter" idx="1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Essential Math for Games</a:t>
            </a:r>
          </a:p>
        </p:txBody>
      </p:sp>
      <p:sp>
        <p:nvSpPr>
          <p:cNvPr id="12291" name="Rectangle 2">
            <a:extLst>
              <a:ext uri="{FF2B5EF4-FFF2-40B4-BE49-F238E27FC236}">
                <a16:creationId xmlns:a16="http://schemas.microsoft.com/office/drawing/2014/main" id="{0EFB6EA2-25DC-A038-178F-08DD7A7C7CE6}"/>
              </a:ext>
            </a:extLst>
          </p:cNvPr>
          <p:cNvSpPr>
            <a:spLocks noGrp="1" noChangeArrowheads="1"/>
          </p:cNvSpPr>
          <p:nvPr>
            <p:ph type="title"/>
          </p:nvPr>
        </p:nvSpPr>
        <p:spPr/>
        <p:txBody>
          <a:bodyPr/>
          <a:lstStyle/>
          <a:p>
            <a:r>
              <a:rPr lang="en-US" altLang="en-US"/>
              <a:t>Bounding Objects</a:t>
            </a:r>
          </a:p>
        </p:txBody>
      </p:sp>
      <p:sp>
        <p:nvSpPr>
          <p:cNvPr id="12292" name="Rectangle 3">
            <a:extLst>
              <a:ext uri="{FF2B5EF4-FFF2-40B4-BE49-F238E27FC236}">
                <a16:creationId xmlns:a16="http://schemas.microsoft.com/office/drawing/2014/main" id="{4CDA1380-51D6-7AC6-777E-5745B04A5528}"/>
              </a:ext>
            </a:extLst>
          </p:cNvPr>
          <p:cNvSpPr>
            <a:spLocks noGrp="1" noChangeArrowheads="1"/>
          </p:cNvSpPr>
          <p:nvPr>
            <p:ph type="body" idx="1"/>
          </p:nvPr>
        </p:nvSpPr>
        <p:spPr/>
        <p:txBody>
          <a:bodyPr/>
          <a:lstStyle/>
          <a:p>
            <a:r>
              <a:rPr lang="en-US" altLang="en-US"/>
              <a:t>Detecting intersections with complex objects expensive</a:t>
            </a:r>
          </a:p>
          <a:p>
            <a:r>
              <a:rPr lang="en-US" altLang="en-US"/>
              <a:t>Provide simple object that surrounds them to cheaply cull out obvious cases</a:t>
            </a:r>
          </a:p>
          <a:p>
            <a:r>
              <a:rPr lang="en-US" altLang="en-US"/>
              <a:t>Use for collision, rendering, picking</a:t>
            </a:r>
          </a:p>
          <a:p>
            <a:r>
              <a:rPr lang="en-US" altLang="en-US"/>
              <a:t>Cover in increasing order of complexity</a:t>
            </a:r>
          </a:p>
          <a:p>
            <a:r>
              <a:rPr lang="en-US" altLang="en-US"/>
              <a:t>Two tests: self and line intersection</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Footer Placeholder 4">
            <a:extLst>
              <a:ext uri="{FF2B5EF4-FFF2-40B4-BE49-F238E27FC236}">
                <a16:creationId xmlns:a16="http://schemas.microsoft.com/office/drawing/2014/main" id="{CA012259-4792-0BF8-8D31-41BC73953BED}"/>
              </a:ext>
            </a:extLst>
          </p:cNvPr>
          <p:cNvSpPr>
            <a:spLocks noGrp="1"/>
          </p:cNvSpPr>
          <p:nvPr>
            <p:ph type="ftr" sz="quarter" idx="1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Essential Math for Games</a:t>
            </a:r>
          </a:p>
        </p:txBody>
      </p:sp>
      <p:sp>
        <p:nvSpPr>
          <p:cNvPr id="13315" name="Rectangle 2">
            <a:extLst>
              <a:ext uri="{FF2B5EF4-FFF2-40B4-BE49-F238E27FC236}">
                <a16:creationId xmlns:a16="http://schemas.microsoft.com/office/drawing/2014/main" id="{59510BC4-B3CD-E727-8D60-359580F17DD8}"/>
              </a:ext>
            </a:extLst>
          </p:cNvPr>
          <p:cNvSpPr>
            <a:spLocks noGrp="1" noChangeArrowheads="1"/>
          </p:cNvSpPr>
          <p:nvPr>
            <p:ph type="title"/>
          </p:nvPr>
        </p:nvSpPr>
        <p:spPr/>
        <p:txBody>
          <a:bodyPr/>
          <a:lstStyle/>
          <a:p>
            <a:r>
              <a:rPr lang="en-US" altLang="en-US"/>
              <a:t>Bounding Sphere</a:t>
            </a:r>
          </a:p>
        </p:txBody>
      </p:sp>
      <p:sp>
        <p:nvSpPr>
          <p:cNvPr id="13316" name="Rectangle 3">
            <a:extLst>
              <a:ext uri="{FF2B5EF4-FFF2-40B4-BE49-F238E27FC236}">
                <a16:creationId xmlns:a16="http://schemas.microsoft.com/office/drawing/2014/main" id="{33ACFFC1-8DCC-0DDE-99CD-70EAF23FC34A}"/>
              </a:ext>
            </a:extLst>
          </p:cNvPr>
          <p:cNvSpPr>
            <a:spLocks noGrp="1" noChangeArrowheads="1"/>
          </p:cNvSpPr>
          <p:nvPr>
            <p:ph type="body" idx="1"/>
          </p:nvPr>
        </p:nvSpPr>
        <p:spPr/>
        <p:txBody>
          <a:bodyPr/>
          <a:lstStyle/>
          <a:p>
            <a:r>
              <a:rPr lang="en-US" altLang="en-US"/>
              <a:t>Tightest sphere that surrounds model</a:t>
            </a:r>
          </a:p>
          <a:p>
            <a:r>
              <a:rPr lang="en-US" altLang="en-US"/>
              <a:t>For each point, compute distance from center, save max for radius</a:t>
            </a:r>
          </a:p>
        </p:txBody>
      </p:sp>
      <p:sp>
        <p:nvSpPr>
          <p:cNvPr id="13317" name="Oval 4">
            <a:extLst>
              <a:ext uri="{FF2B5EF4-FFF2-40B4-BE49-F238E27FC236}">
                <a16:creationId xmlns:a16="http://schemas.microsoft.com/office/drawing/2014/main" id="{6758C5DD-E722-DF27-1D69-1E92A8194846}"/>
              </a:ext>
            </a:extLst>
          </p:cNvPr>
          <p:cNvSpPr>
            <a:spLocks noChangeArrowheads="1"/>
          </p:cNvSpPr>
          <p:nvPr/>
        </p:nvSpPr>
        <p:spPr bwMode="auto">
          <a:xfrm>
            <a:off x="2895600" y="3733800"/>
            <a:ext cx="2362200" cy="2286000"/>
          </a:xfrm>
          <a:prstGeom prst="ellipse">
            <a:avLst/>
          </a:prstGeom>
          <a:noFill/>
          <a:ln w="12700" cap="sq">
            <a:solidFill>
              <a:schemeClr val="tx2"/>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endParaRPr kumimoji="0" lang="en-GB" altLang="en-US" sz="1400"/>
          </a:p>
        </p:txBody>
      </p:sp>
      <p:grpSp>
        <p:nvGrpSpPr>
          <p:cNvPr id="13318" name="Group 5">
            <a:extLst>
              <a:ext uri="{FF2B5EF4-FFF2-40B4-BE49-F238E27FC236}">
                <a16:creationId xmlns:a16="http://schemas.microsoft.com/office/drawing/2014/main" id="{CB00261F-3CFB-319C-8BDE-46C6F333EB90}"/>
              </a:ext>
            </a:extLst>
          </p:cNvPr>
          <p:cNvGrpSpPr>
            <a:grpSpLocks/>
          </p:cNvGrpSpPr>
          <p:nvPr/>
        </p:nvGrpSpPr>
        <p:grpSpPr bwMode="auto">
          <a:xfrm>
            <a:off x="2895600" y="4267200"/>
            <a:ext cx="2362200" cy="914400"/>
            <a:chOff x="1824" y="2688"/>
            <a:chExt cx="1488" cy="576"/>
          </a:xfrm>
        </p:grpSpPr>
        <p:sp>
          <p:nvSpPr>
            <p:cNvPr id="13319" name="Line 6">
              <a:extLst>
                <a:ext uri="{FF2B5EF4-FFF2-40B4-BE49-F238E27FC236}">
                  <a16:creationId xmlns:a16="http://schemas.microsoft.com/office/drawing/2014/main" id="{D2ABC159-C682-0B89-6D63-679359D20FAB}"/>
                </a:ext>
              </a:extLst>
            </p:cNvPr>
            <p:cNvSpPr>
              <a:spLocks noChangeShapeType="1"/>
            </p:cNvSpPr>
            <p:nvPr/>
          </p:nvSpPr>
          <p:spPr bwMode="auto">
            <a:xfrm>
              <a:off x="2928" y="2688"/>
              <a:ext cx="0" cy="240"/>
            </a:xfrm>
            <a:prstGeom prst="line">
              <a:avLst/>
            </a:prstGeom>
            <a:noFill/>
            <a:ln w="25400">
              <a:solidFill>
                <a:schemeClr val="bg2"/>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3320" name="Freeform 7">
              <a:extLst>
                <a:ext uri="{FF2B5EF4-FFF2-40B4-BE49-F238E27FC236}">
                  <a16:creationId xmlns:a16="http://schemas.microsoft.com/office/drawing/2014/main" id="{DC94A445-3DBE-BD20-18F9-445B1BCCE108}"/>
                </a:ext>
              </a:extLst>
            </p:cNvPr>
            <p:cNvSpPr>
              <a:spLocks/>
            </p:cNvSpPr>
            <p:nvPr/>
          </p:nvSpPr>
          <p:spPr bwMode="auto">
            <a:xfrm>
              <a:off x="2688" y="2832"/>
              <a:ext cx="288" cy="192"/>
            </a:xfrm>
            <a:custGeom>
              <a:avLst/>
              <a:gdLst>
                <a:gd name="T0" fmla="*/ 0 w 288"/>
                <a:gd name="T1" fmla="*/ 144 h 192"/>
                <a:gd name="T2" fmla="*/ 0 w 288"/>
                <a:gd name="T3" fmla="*/ 0 h 192"/>
                <a:gd name="T4" fmla="*/ 48 w 288"/>
                <a:gd name="T5" fmla="*/ 0 h 192"/>
                <a:gd name="T6" fmla="*/ 288 w 288"/>
                <a:gd name="T7" fmla="*/ 0 h 192"/>
                <a:gd name="T8" fmla="*/ 288 w 288"/>
                <a:gd name="T9" fmla="*/ 192 h 192"/>
                <a:gd name="T10" fmla="*/ 0 w 288"/>
                <a:gd name="T11" fmla="*/ 192 h 192"/>
                <a:gd name="T12" fmla="*/ 0 60000 65536"/>
                <a:gd name="T13" fmla="*/ 0 60000 65536"/>
                <a:gd name="T14" fmla="*/ 0 60000 65536"/>
                <a:gd name="T15" fmla="*/ 0 60000 65536"/>
                <a:gd name="T16" fmla="*/ 0 60000 65536"/>
                <a:gd name="T17" fmla="*/ 0 60000 65536"/>
                <a:gd name="T18" fmla="*/ 0 w 288"/>
                <a:gd name="T19" fmla="*/ 0 h 192"/>
                <a:gd name="T20" fmla="*/ 288 w 288"/>
                <a:gd name="T21" fmla="*/ 192 h 192"/>
              </a:gdLst>
              <a:ahLst/>
              <a:cxnLst>
                <a:cxn ang="T12">
                  <a:pos x="T0" y="T1"/>
                </a:cxn>
                <a:cxn ang="T13">
                  <a:pos x="T2" y="T3"/>
                </a:cxn>
                <a:cxn ang="T14">
                  <a:pos x="T4" y="T5"/>
                </a:cxn>
                <a:cxn ang="T15">
                  <a:pos x="T6" y="T7"/>
                </a:cxn>
                <a:cxn ang="T16">
                  <a:pos x="T8" y="T9"/>
                </a:cxn>
                <a:cxn ang="T17">
                  <a:pos x="T10" y="T11"/>
                </a:cxn>
              </a:cxnLst>
              <a:rect l="T18" t="T19" r="T20" b="T21"/>
              <a:pathLst>
                <a:path w="288" h="192">
                  <a:moveTo>
                    <a:pt x="0" y="144"/>
                  </a:moveTo>
                  <a:lnTo>
                    <a:pt x="0" y="0"/>
                  </a:lnTo>
                  <a:lnTo>
                    <a:pt x="48" y="0"/>
                  </a:lnTo>
                  <a:lnTo>
                    <a:pt x="288" y="0"/>
                  </a:lnTo>
                  <a:lnTo>
                    <a:pt x="288" y="192"/>
                  </a:lnTo>
                  <a:lnTo>
                    <a:pt x="0" y="192"/>
                  </a:lnTo>
                </a:path>
              </a:pathLst>
            </a:custGeom>
            <a:solidFill>
              <a:srgbClr val="808080"/>
            </a:solidFill>
            <a:ln w="25400">
              <a:solidFill>
                <a:schemeClr val="bg2"/>
              </a:solidFill>
              <a:round/>
              <a:headEnd/>
              <a:tailEnd/>
            </a:ln>
          </p:spPr>
          <p:txBody>
            <a:bodyPr wrap="none" anchor="ctr"/>
            <a:lstStyle/>
            <a:p>
              <a:endParaRPr lang="en-GB"/>
            </a:p>
          </p:txBody>
        </p:sp>
        <p:sp>
          <p:nvSpPr>
            <p:cNvPr id="13321" name="Oval 8">
              <a:extLst>
                <a:ext uri="{FF2B5EF4-FFF2-40B4-BE49-F238E27FC236}">
                  <a16:creationId xmlns:a16="http://schemas.microsoft.com/office/drawing/2014/main" id="{FD3E8F51-3C3B-BAB9-1006-7040BAF0416C}"/>
                </a:ext>
              </a:extLst>
            </p:cNvPr>
            <p:cNvSpPr>
              <a:spLocks noChangeArrowheads="1"/>
            </p:cNvSpPr>
            <p:nvPr/>
          </p:nvSpPr>
          <p:spPr bwMode="auto">
            <a:xfrm>
              <a:off x="1824" y="2976"/>
              <a:ext cx="1488" cy="288"/>
            </a:xfrm>
            <a:prstGeom prst="ellipse">
              <a:avLst/>
            </a:prstGeom>
            <a:solidFill>
              <a:srgbClr val="808080"/>
            </a:solidFill>
            <a:ln w="19050">
              <a:solidFill>
                <a:schemeClr val="bg2"/>
              </a:solidFill>
              <a:round/>
              <a:headEnd/>
              <a:tailEnd/>
            </a:ln>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endParaRPr kumimoji="0" lang="en-GB" altLang="en-US" sz="1400"/>
            </a:p>
          </p:txBody>
        </p:sp>
      </p:gr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Footer Placeholder 4">
            <a:extLst>
              <a:ext uri="{FF2B5EF4-FFF2-40B4-BE49-F238E27FC236}">
                <a16:creationId xmlns:a16="http://schemas.microsoft.com/office/drawing/2014/main" id="{30BCE0EC-8697-8D79-D040-B90488BDAAA4}"/>
              </a:ext>
            </a:extLst>
          </p:cNvPr>
          <p:cNvSpPr>
            <a:spLocks noGrp="1"/>
          </p:cNvSpPr>
          <p:nvPr>
            <p:ph type="ftr" sz="quarter" idx="1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Essential Math for Games</a:t>
            </a:r>
          </a:p>
        </p:txBody>
      </p:sp>
      <p:sp>
        <p:nvSpPr>
          <p:cNvPr id="14339" name="Rectangle 2">
            <a:extLst>
              <a:ext uri="{FF2B5EF4-FFF2-40B4-BE49-F238E27FC236}">
                <a16:creationId xmlns:a16="http://schemas.microsoft.com/office/drawing/2014/main" id="{59DCE17A-406D-D815-4322-671B990ADCB7}"/>
              </a:ext>
            </a:extLst>
          </p:cNvPr>
          <p:cNvSpPr>
            <a:spLocks noGrp="1" noChangeArrowheads="1"/>
          </p:cNvSpPr>
          <p:nvPr>
            <p:ph type="title"/>
          </p:nvPr>
        </p:nvSpPr>
        <p:spPr/>
        <p:txBody>
          <a:bodyPr/>
          <a:lstStyle/>
          <a:p>
            <a:r>
              <a:rPr lang="en-US" altLang="en-US"/>
              <a:t>Bounding Sphere (Cont’d)</a:t>
            </a:r>
          </a:p>
        </p:txBody>
      </p:sp>
      <p:sp>
        <p:nvSpPr>
          <p:cNvPr id="14340" name="Rectangle 3">
            <a:extLst>
              <a:ext uri="{FF2B5EF4-FFF2-40B4-BE49-F238E27FC236}">
                <a16:creationId xmlns:a16="http://schemas.microsoft.com/office/drawing/2014/main" id="{DBA6792F-FF6B-C73E-9702-B8837A542C86}"/>
              </a:ext>
            </a:extLst>
          </p:cNvPr>
          <p:cNvSpPr>
            <a:spLocks noGrp="1" noChangeArrowheads="1"/>
          </p:cNvSpPr>
          <p:nvPr>
            <p:ph type="body" idx="1"/>
          </p:nvPr>
        </p:nvSpPr>
        <p:spPr/>
        <p:txBody>
          <a:bodyPr/>
          <a:lstStyle/>
          <a:p>
            <a:r>
              <a:rPr lang="en-US" altLang="en-US"/>
              <a:t>What to use for center?</a:t>
            </a:r>
          </a:p>
          <a:p>
            <a:pPr lvl="1"/>
            <a:r>
              <a:rPr lang="en-US" altLang="en-US"/>
              <a:t>Local origin of model</a:t>
            </a:r>
          </a:p>
          <a:p>
            <a:pPr lvl="1"/>
            <a:r>
              <a:rPr lang="en-US" altLang="en-US"/>
              <a:t>Centroid (average of all points)</a:t>
            </a:r>
          </a:p>
          <a:p>
            <a:pPr lvl="1"/>
            <a:r>
              <a:rPr lang="en-US" altLang="en-US"/>
              <a:t>Center of bounding box</a:t>
            </a:r>
          </a:p>
          <a:p>
            <a:r>
              <a:rPr lang="en-US" altLang="en-US"/>
              <a:t>Want a good fit to cull as much as possible</a:t>
            </a:r>
          </a:p>
          <a:p>
            <a:r>
              <a:rPr lang="en-US" altLang="en-US"/>
              <a:t>Linear programming gives smallest fit</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Footer Placeholder 4">
            <a:extLst>
              <a:ext uri="{FF2B5EF4-FFF2-40B4-BE49-F238E27FC236}">
                <a16:creationId xmlns:a16="http://schemas.microsoft.com/office/drawing/2014/main" id="{E31C0230-1B90-7C2C-C79D-0AC02E60751E}"/>
              </a:ext>
            </a:extLst>
          </p:cNvPr>
          <p:cNvSpPr>
            <a:spLocks noGrp="1"/>
          </p:cNvSpPr>
          <p:nvPr>
            <p:ph type="ftr" sz="quarter" idx="1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Essential Math for Games</a:t>
            </a:r>
          </a:p>
        </p:txBody>
      </p:sp>
      <p:sp>
        <p:nvSpPr>
          <p:cNvPr id="15363" name="Rectangle 2">
            <a:extLst>
              <a:ext uri="{FF2B5EF4-FFF2-40B4-BE49-F238E27FC236}">
                <a16:creationId xmlns:a16="http://schemas.microsoft.com/office/drawing/2014/main" id="{6100D554-9B7E-6275-05AC-F3ADE1787228}"/>
              </a:ext>
            </a:extLst>
          </p:cNvPr>
          <p:cNvSpPr>
            <a:spLocks noGrp="1" noChangeArrowheads="1"/>
          </p:cNvSpPr>
          <p:nvPr>
            <p:ph type="title"/>
          </p:nvPr>
        </p:nvSpPr>
        <p:spPr/>
        <p:txBody>
          <a:bodyPr/>
          <a:lstStyle/>
          <a:p>
            <a:r>
              <a:rPr lang="en-US" altLang="en-US"/>
              <a:t>Sphere-Sphere Collision</a:t>
            </a:r>
          </a:p>
        </p:txBody>
      </p:sp>
      <p:sp>
        <p:nvSpPr>
          <p:cNvPr id="15364" name="Rectangle 3">
            <a:extLst>
              <a:ext uri="{FF2B5EF4-FFF2-40B4-BE49-F238E27FC236}">
                <a16:creationId xmlns:a16="http://schemas.microsoft.com/office/drawing/2014/main" id="{E27D9CA6-B48A-C3E5-8DC9-2D8AB6FE595A}"/>
              </a:ext>
            </a:extLst>
          </p:cNvPr>
          <p:cNvSpPr>
            <a:spLocks noGrp="1" noChangeArrowheads="1"/>
          </p:cNvSpPr>
          <p:nvPr>
            <p:ph type="body" idx="1"/>
          </p:nvPr>
        </p:nvSpPr>
        <p:spPr/>
        <p:txBody>
          <a:bodyPr/>
          <a:lstStyle/>
          <a:p>
            <a:r>
              <a:rPr lang="en-US" altLang="en-US"/>
              <a:t>Compute distance </a:t>
            </a:r>
            <a:r>
              <a:rPr lang="en-US" altLang="en-US" i="1">
                <a:latin typeface="Times New Roman" panose="02020603050405020304" pitchFamily="18" charset="0"/>
              </a:rPr>
              <a:t>d</a:t>
            </a:r>
            <a:r>
              <a:rPr lang="en-US" altLang="en-US"/>
              <a:t> between centers</a:t>
            </a:r>
          </a:p>
          <a:p>
            <a:r>
              <a:rPr lang="en-US" altLang="en-US"/>
              <a:t>If </a:t>
            </a:r>
            <a:r>
              <a:rPr lang="en-US" altLang="en-US" i="1">
                <a:latin typeface="Times New Roman" panose="02020603050405020304" pitchFamily="18" charset="0"/>
              </a:rPr>
              <a:t>d</a:t>
            </a:r>
            <a:r>
              <a:rPr lang="en-US" altLang="en-US"/>
              <a:t> </a:t>
            </a:r>
            <a:r>
              <a:rPr lang="en-US" altLang="en-US">
                <a:latin typeface="Times New Roman" panose="02020603050405020304" pitchFamily="18" charset="0"/>
              </a:rPr>
              <a:t>&lt; </a:t>
            </a:r>
            <a:r>
              <a:rPr lang="en-US" altLang="en-US" i="1">
                <a:latin typeface="Times New Roman" panose="02020603050405020304" pitchFamily="18" charset="0"/>
              </a:rPr>
              <a:t>r</a:t>
            </a:r>
            <a:r>
              <a:rPr lang="en-US" altLang="en-US" baseline="-25000">
                <a:latin typeface="Times New Roman" panose="02020603050405020304" pitchFamily="18" charset="0"/>
              </a:rPr>
              <a:t>1</a:t>
            </a:r>
            <a:r>
              <a:rPr lang="en-US" altLang="en-US">
                <a:latin typeface="Times New Roman" panose="02020603050405020304" pitchFamily="18" charset="0"/>
              </a:rPr>
              <a:t> + </a:t>
            </a:r>
            <a:r>
              <a:rPr lang="en-US" altLang="en-US" i="1">
                <a:latin typeface="Times New Roman" panose="02020603050405020304" pitchFamily="18" charset="0"/>
              </a:rPr>
              <a:t>r</a:t>
            </a:r>
            <a:r>
              <a:rPr lang="en-US" altLang="en-US" baseline="-25000">
                <a:latin typeface="Times New Roman" panose="02020603050405020304" pitchFamily="18" charset="0"/>
              </a:rPr>
              <a:t>2</a:t>
            </a:r>
            <a:r>
              <a:rPr lang="en-US" altLang="en-US"/>
              <a:t>, colliding</a:t>
            </a:r>
          </a:p>
          <a:p>
            <a:r>
              <a:rPr lang="en-US" altLang="en-US"/>
              <a:t>Note: </a:t>
            </a:r>
            <a:r>
              <a:rPr lang="en-US" altLang="en-US" i="1">
                <a:latin typeface="Times New Roman" panose="02020603050405020304" pitchFamily="18" charset="0"/>
              </a:rPr>
              <a:t>d</a:t>
            </a:r>
            <a:r>
              <a:rPr lang="en-US" altLang="en-US" baseline="30000">
                <a:latin typeface="Times New Roman" panose="02020603050405020304" pitchFamily="18" charset="0"/>
              </a:rPr>
              <a:t>2</a:t>
            </a:r>
            <a:r>
              <a:rPr lang="en-US" altLang="en-US"/>
              <a:t> is not necessarily </a:t>
            </a:r>
            <a:r>
              <a:rPr lang="en-US" altLang="en-US">
                <a:latin typeface="Times New Roman" panose="02020603050405020304" pitchFamily="18" charset="0"/>
              </a:rPr>
              <a:t>&lt; </a:t>
            </a:r>
            <a:r>
              <a:rPr lang="en-US" altLang="en-US" i="1">
                <a:latin typeface="Times New Roman" panose="02020603050405020304" pitchFamily="18" charset="0"/>
              </a:rPr>
              <a:t>r</a:t>
            </a:r>
            <a:r>
              <a:rPr lang="en-US" altLang="en-US" baseline="-25000">
                <a:latin typeface="Times New Roman" panose="02020603050405020304" pitchFamily="18" charset="0"/>
              </a:rPr>
              <a:t>1</a:t>
            </a:r>
            <a:r>
              <a:rPr lang="en-US" altLang="en-US" baseline="30000">
                <a:latin typeface="Times New Roman" panose="02020603050405020304" pitchFamily="18" charset="0"/>
              </a:rPr>
              <a:t>2</a:t>
            </a:r>
            <a:r>
              <a:rPr lang="en-US" altLang="en-US">
                <a:latin typeface="Times New Roman" panose="02020603050405020304" pitchFamily="18" charset="0"/>
              </a:rPr>
              <a:t> + </a:t>
            </a:r>
            <a:r>
              <a:rPr lang="en-US" altLang="en-US" i="1">
                <a:latin typeface="Times New Roman" panose="02020603050405020304" pitchFamily="18" charset="0"/>
              </a:rPr>
              <a:t>r</a:t>
            </a:r>
            <a:r>
              <a:rPr lang="en-US" altLang="en-US" baseline="-25000">
                <a:latin typeface="Times New Roman" panose="02020603050405020304" pitchFamily="18" charset="0"/>
              </a:rPr>
              <a:t>2</a:t>
            </a:r>
            <a:r>
              <a:rPr lang="en-US" altLang="en-US" baseline="30000">
                <a:latin typeface="Times New Roman" panose="02020603050405020304" pitchFamily="18" charset="0"/>
              </a:rPr>
              <a:t>2</a:t>
            </a:r>
          </a:p>
          <a:p>
            <a:pPr lvl="1"/>
            <a:r>
              <a:rPr lang="en-US" altLang="en-US"/>
              <a:t>want </a:t>
            </a:r>
            <a:r>
              <a:rPr lang="en-US" altLang="en-US" i="1">
                <a:latin typeface="Times New Roman" panose="02020603050405020304" pitchFamily="18" charset="0"/>
              </a:rPr>
              <a:t>d</a:t>
            </a:r>
            <a:r>
              <a:rPr lang="en-US" altLang="en-US" baseline="30000">
                <a:latin typeface="Times New Roman" panose="02020603050405020304" pitchFamily="18" charset="0"/>
              </a:rPr>
              <a:t>2</a:t>
            </a:r>
            <a:r>
              <a:rPr lang="en-US" altLang="en-US">
                <a:latin typeface="Times New Roman" panose="02020603050405020304" pitchFamily="18" charset="0"/>
              </a:rPr>
              <a:t> &lt; (</a:t>
            </a:r>
            <a:r>
              <a:rPr lang="en-US" altLang="en-US" i="1">
                <a:latin typeface="Times New Roman" panose="02020603050405020304" pitchFamily="18" charset="0"/>
              </a:rPr>
              <a:t>r</a:t>
            </a:r>
            <a:r>
              <a:rPr lang="en-US" altLang="en-US" baseline="-25000">
                <a:latin typeface="Times New Roman" panose="02020603050405020304" pitchFamily="18" charset="0"/>
              </a:rPr>
              <a:t>1</a:t>
            </a:r>
            <a:r>
              <a:rPr lang="en-US" altLang="en-US">
                <a:latin typeface="Times New Roman" panose="02020603050405020304" pitchFamily="18" charset="0"/>
              </a:rPr>
              <a:t> + </a:t>
            </a:r>
            <a:r>
              <a:rPr lang="en-US" altLang="en-US" i="1">
                <a:latin typeface="Times New Roman" panose="02020603050405020304" pitchFamily="18" charset="0"/>
              </a:rPr>
              <a:t>r</a:t>
            </a:r>
            <a:r>
              <a:rPr lang="en-US" altLang="en-US" baseline="-25000">
                <a:latin typeface="Times New Roman" panose="02020603050405020304" pitchFamily="18" charset="0"/>
              </a:rPr>
              <a:t>2</a:t>
            </a:r>
            <a:r>
              <a:rPr lang="en-US" altLang="en-US">
                <a:latin typeface="Times New Roman" panose="02020603050405020304" pitchFamily="18" charset="0"/>
              </a:rPr>
              <a:t>)</a:t>
            </a:r>
            <a:r>
              <a:rPr lang="en-US" altLang="en-US" baseline="30000">
                <a:latin typeface="Times New Roman" panose="02020603050405020304" pitchFamily="18" charset="0"/>
              </a:rPr>
              <a:t>2</a:t>
            </a:r>
            <a:endParaRPr lang="en-US" altLang="en-US">
              <a:latin typeface="Times New Roman" panose="02020603050405020304" pitchFamily="18" charset="0"/>
            </a:endParaRPr>
          </a:p>
        </p:txBody>
      </p:sp>
      <p:sp>
        <p:nvSpPr>
          <p:cNvPr id="15365" name="Oval 4">
            <a:extLst>
              <a:ext uri="{FF2B5EF4-FFF2-40B4-BE49-F238E27FC236}">
                <a16:creationId xmlns:a16="http://schemas.microsoft.com/office/drawing/2014/main" id="{E8B76A3B-FFDA-FF06-77DF-755A34E2EB8D}"/>
              </a:ext>
            </a:extLst>
          </p:cNvPr>
          <p:cNvSpPr>
            <a:spLocks noChangeArrowheads="1"/>
          </p:cNvSpPr>
          <p:nvPr/>
        </p:nvSpPr>
        <p:spPr bwMode="auto">
          <a:xfrm>
            <a:off x="2590800" y="4424363"/>
            <a:ext cx="1600200" cy="1600200"/>
          </a:xfrm>
          <a:prstGeom prst="ellipse">
            <a:avLst/>
          </a:prstGeom>
          <a:noFill/>
          <a:ln w="25400" cap="sq">
            <a:solidFill>
              <a:schemeClr val="tx2"/>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endParaRPr kumimoji="0" lang="en-GB" altLang="en-US" sz="1400"/>
          </a:p>
        </p:txBody>
      </p:sp>
      <p:sp>
        <p:nvSpPr>
          <p:cNvPr id="15366" name="Oval 5">
            <a:extLst>
              <a:ext uri="{FF2B5EF4-FFF2-40B4-BE49-F238E27FC236}">
                <a16:creationId xmlns:a16="http://schemas.microsoft.com/office/drawing/2014/main" id="{D166F713-B42F-389D-CA75-E068909414F7}"/>
              </a:ext>
            </a:extLst>
          </p:cNvPr>
          <p:cNvSpPr>
            <a:spLocks noChangeArrowheads="1"/>
          </p:cNvSpPr>
          <p:nvPr/>
        </p:nvSpPr>
        <p:spPr bwMode="auto">
          <a:xfrm>
            <a:off x="3660775" y="4270375"/>
            <a:ext cx="1901825" cy="1901825"/>
          </a:xfrm>
          <a:prstGeom prst="ellipse">
            <a:avLst/>
          </a:prstGeom>
          <a:noFill/>
          <a:ln w="25400" cap="sq">
            <a:solidFill>
              <a:schemeClr val="tx2"/>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endParaRPr kumimoji="0" lang="en-GB" altLang="en-US" sz="1400"/>
          </a:p>
        </p:txBody>
      </p:sp>
      <p:sp>
        <p:nvSpPr>
          <p:cNvPr id="15367" name="Line 6">
            <a:extLst>
              <a:ext uri="{FF2B5EF4-FFF2-40B4-BE49-F238E27FC236}">
                <a16:creationId xmlns:a16="http://schemas.microsoft.com/office/drawing/2014/main" id="{A5B7A0A0-12D2-8D31-1F2F-FDE72984A324}"/>
              </a:ext>
            </a:extLst>
          </p:cNvPr>
          <p:cNvSpPr>
            <a:spLocks noChangeShapeType="1"/>
          </p:cNvSpPr>
          <p:nvPr/>
        </p:nvSpPr>
        <p:spPr bwMode="auto">
          <a:xfrm>
            <a:off x="3352800" y="5262563"/>
            <a:ext cx="1295400" cy="0"/>
          </a:xfrm>
          <a:prstGeom prst="line">
            <a:avLst/>
          </a:prstGeom>
          <a:noFill/>
          <a:ln w="12700" cap="sq">
            <a:solidFill>
              <a:schemeClr val="tx1"/>
            </a:solidFill>
            <a:round/>
            <a:headEnd type="arrow" w="med" len="med"/>
            <a:tailEnd type="arrow"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5368" name="Text Box 7">
            <a:extLst>
              <a:ext uri="{FF2B5EF4-FFF2-40B4-BE49-F238E27FC236}">
                <a16:creationId xmlns:a16="http://schemas.microsoft.com/office/drawing/2014/main" id="{95A068F7-5827-4B9F-2676-BC57CED7566E}"/>
              </a:ext>
            </a:extLst>
          </p:cNvPr>
          <p:cNvSpPr txBox="1">
            <a:spLocks noChangeArrowheads="1"/>
          </p:cNvSpPr>
          <p:nvPr/>
        </p:nvSpPr>
        <p:spPr bwMode="auto">
          <a:xfrm>
            <a:off x="3810000" y="4945063"/>
            <a:ext cx="311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2000" b="0" i="1">
                <a:latin typeface="Times New Roman" panose="02020603050405020304" pitchFamily="18" charset="0"/>
              </a:rPr>
              <a:t>d</a:t>
            </a:r>
            <a:endParaRPr kumimoji="0" lang="en-US" altLang="en-US" sz="1400" b="0" i="1">
              <a:latin typeface="Times New Roman" panose="02020603050405020304" pitchFamily="18" charset="0"/>
            </a:endParaRPr>
          </a:p>
        </p:txBody>
      </p:sp>
      <p:sp>
        <p:nvSpPr>
          <p:cNvPr id="15369" name="Line 8">
            <a:extLst>
              <a:ext uri="{FF2B5EF4-FFF2-40B4-BE49-F238E27FC236}">
                <a16:creationId xmlns:a16="http://schemas.microsoft.com/office/drawing/2014/main" id="{E6DC7BCC-BC52-0186-2CB4-66F8B61B82FF}"/>
              </a:ext>
            </a:extLst>
          </p:cNvPr>
          <p:cNvSpPr>
            <a:spLocks noChangeShapeType="1"/>
          </p:cNvSpPr>
          <p:nvPr/>
        </p:nvSpPr>
        <p:spPr bwMode="auto">
          <a:xfrm flipH="1" flipV="1">
            <a:off x="4648200" y="5262563"/>
            <a:ext cx="796925" cy="434975"/>
          </a:xfrm>
          <a:prstGeom prst="line">
            <a:avLst/>
          </a:prstGeom>
          <a:noFill/>
          <a:ln w="12700" cap="sq">
            <a:solidFill>
              <a:schemeClr val="tx2"/>
            </a:solidFill>
            <a:round/>
            <a:headEnd type="arrow" w="med" len="med"/>
            <a:tailEnd type="arrow"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5370" name="Text Box 9">
            <a:extLst>
              <a:ext uri="{FF2B5EF4-FFF2-40B4-BE49-F238E27FC236}">
                <a16:creationId xmlns:a16="http://schemas.microsoft.com/office/drawing/2014/main" id="{4511731D-EC76-6695-0D0D-A012D6C40148}"/>
              </a:ext>
            </a:extLst>
          </p:cNvPr>
          <p:cNvSpPr txBox="1">
            <a:spLocks noChangeArrowheads="1"/>
          </p:cNvSpPr>
          <p:nvPr/>
        </p:nvSpPr>
        <p:spPr bwMode="auto">
          <a:xfrm>
            <a:off x="4987925" y="5159375"/>
            <a:ext cx="365125"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2000" b="0" i="1">
                <a:latin typeface="Times New Roman" panose="02020603050405020304" pitchFamily="18" charset="0"/>
              </a:rPr>
              <a:t>r</a:t>
            </a:r>
            <a:r>
              <a:rPr kumimoji="0" lang="en-US" altLang="en-US" sz="2000" b="0" baseline="-25000">
                <a:latin typeface="Times New Roman" panose="02020603050405020304" pitchFamily="18" charset="0"/>
              </a:rPr>
              <a:t>1</a:t>
            </a:r>
            <a:endParaRPr kumimoji="0" lang="en-US" altLang="en-US" sz="2000" b="0">
              <a:latin typeface="Times New Roman" panose="02020603050405020304" pitchFamily="18" charset="0"/>
            </a:endParaRPr>
          </a:p>
        </p:txBody>
      </p:sp>
      <p:sp>
        <p:nvSpPr>
          <p:cNvPr id="15371" name="Text Box 10">
            <a:extLst>
              <a:ext uri="{FF2B5EF4-FFF2-40B4-BE49-F238E27FC236}">
                <a16:creationId xmlns:a16="http://schemas.microsoft.com/office/drawing/2014/main" id="{503D49A6-7279-E55B-589D-6A6BC41F74BB}"/>
              </a:ext>
            </a:extLst>
          </p:cNvPr>
          <p:cNvSpPr txBox="1">
            <a:spLocks noChangeArrowheads="1"/>
          </p:cNvSpPr>
          <p:nvPr/>
        </p:nvSpPr>
        <p:spPr bwMode="auto">
          <a:xfrm>
            <a:off x="2743200" y="5070475"/>
            <a:ext cx="365125"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2000" b="0" i="1">
                <a:latin typeface="Times New Roman" panose="02020603050405020304" pitchFamily="18" charset="0"/>
              </a:rPr>
              <a:t>r</a:t>
            </a:r>
            <a:r>
              <a:rPr kumimoji="0" lang="en-US" altLang="en-US" sz="2000" b="0" baseline="-25000">
                <a:latin typeface="Times New Roman" panose="02020603050405020304" pitchFamily="18" charset="0"/>
              </a:rPr>
              <a:t>2</a:t>
            </a:r>
            <a:endParaRPr kumimoji="0" lang="en-US" altLang="en-US" sz="2000" b="0">
              <a:latin typeface="Times New Roman" panose="02020603050405020304" pitchFamily="18" charset="0"/>
            </a:endParaRPr>
          </a:p>
        </p:txBody>
      </p:sp>
      <p:sp>
        <p:nvSpPr>
          <p:cNvPr id="15372" name="Line 11">
            <a:extLst>
              <a:ext uri="{FF2B5EF4-FFF2-40B4-BE49-F238E27FC236}">
                <a16:creationId xmlns:a16="http://schemas.microsoft.com/office/drawing/2014/main" id="{AF02CC63-AA86-FD8C-DCDC-FFD1A38C594E}"/>
              </a:ext>
            </a:extLst>
          </p:cNvPr>
          <p:cNvSpPr>
            <a:spLocks noChangeShapeType="1"/>
          </p:cNvSpPr>
          <p:nvPr/>
        </p:nvSpPr>
        <p:spPr bwMode="auto">
          <a:xfrm flipH="1">
            <a:off x="2692400" y="5262563"/>
            <a:ext cx="660400" cy="363537"/>
          </a:xfrm>
          <a:prstGeom prst="line">
            <a:avLst/>
          </a:prstGeom>
          <a:noFill/>
          <a:ln w="12700" cap="sq">
            <a:solidFill>
              <a:schemeClr val="tx2"/>
            </a:solidFill>
            <a:round/>
            <a:headEnd type="arrow" w="med" len="med"/>
            <a:tailEnd type="arrow" w="med" len="med"/>
          </a:ln>
          <a:extLst>
            <a:ext uri="{909E8E84-426E-40DD-AFC4-6F175D3DCCD1}">
              <a14:hiddenFill xmlns:a14="http://schemas.microsoft.com/office/drawing/2010/main">
                <a:noFill/>
              </a14:hiddenFill>
            </a:ext>
          </a:extLst>
        </p:spPr>
        <p:txBody>
          <a:bodyPr wrap="none" anchor="ctr"/>
          <a:lstStyle/>
          <a:p>
            <a:endParaRPr lang="en-GB"/>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Footer Placeholder 4">
            <a:extLst>
              <a:ext uri="{FF2B5EF4-FFF2-40B4-BE49-F238E27FC236}">
                <a16:creationId xmlns:a16="http://schemas.microsoft.com/office/drawing/2014/main" id="{B054A08C-C78D-C807-0742-10C93E5AA109}"/>
              </a:ext>
            </a:extLst>
          </p:cNvPr>
          <p:cNvSpPr>
            <a:spLocks noGrp="1"/>
          </p:cNvSpPr>
          <p:nvPr>
            <p:ph type="ftr" sz="quarter" idx="1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Essential Math for Games</a:t>
            </a:r>
          </a:p>
        </p:txBody>
      </p:sp>
      <p:sp>
        <p:nvSpPr>
          <p:cNvPr id="16387" name="Rectangle 2">
            <a:extLst>
              <a:ext uri="{FF2B5EF4-FFF2-40B4-BE49-F238E27FC236}">
                <a16:creationId xmlns:a16="http://schemas.microsoft.com/office/drawing/2014/main" id="{E3ABBF3D-F974-8658-F2D1-CF2CA871D017}"/>
              </a:ext>
            </a:extLst>
          </p:cNvPr>
          <p:cNvSpPr>
            <a:spLocks noGrp="1" noChangeArrowheads="1"/>
          </p:cNvSpPr>
          <p:nvPr>
            <p:ph type="title"/>
          </p:nvPr>
        </p:nvSpPr>
        <p:spPr/>
        <p:txBody>
          <a:bodyPr/>
          <a:lstStyle/>
          <a:p>
            <a:r>
              <a:rPr lang="en-US" altLang="en-US"/>
              <a:t>Line-Sphere Collision</a:t>
            </a:r>
          </a:p>
        </p:txBody>
      </p:sp>
      <p:sp>
        <p:nvSpPr>
          <p:cNvPr id="16388" name="Rectangle 3">
            <a:extLst>
              <a:ext uri="{FF2B5EF4-FFF2-40B4-BE49-F238E27FC236}">
                <a16:creationId xmlns:a16="http://schemas.microsoft.com/office/drawing/2014/main" id="{2840EC6F-E060-359A-D34C-2917A9BE5284}"/>
              </a:ext>
            </a:extLst>
          </p:cNvPr>
          <p:cNvSpPr>
            <a:spLocks noGrp="1" noChangeArrowheads="1"/>
          </p:cNvSpPr>
          <p:nvPr>
            <p:ph type="body" idx="1"/>
          </p:nvPr>
        </p:nvSpPr>
        <p:spPr/>
        <p:txBody>
          <a:bodyPr/>
          <a:lstStyle/>
          <a:p>
            <a:r>
              <a:rPr lang="en-US" altLang="en-US"/>
              <a:t>Compute distance from line to center</a:t>
            </a:r>
          </a:p>
          <a:p>
            <a:r>
              <a:rPr lang="en-US" altLang="en-US"/>
              <a:t>If less than radius, collision</a:t>
            </a:r>
          </a:p>
        </p:txBody>
      </p:sp>
      <p:sp>
        <p:nvSpPr>
          <p:cNvPr id="16389" name="Oval 4">
            <a:extLst>
              <a:ext uri="{FF2B5EF4-FFF2-40B4-BE49-F238E27FC236}">
                <a16:creationId xmlns:a16="http://schemas.microsoft.com/office/drawing/2014/main" id="{424F5A30-D7F4-822D-8EB5-5DDE8F0C8E12}"/>
              </a:ext>
            </a:extLst>
          </p:cNvPr>
          <p:cNvSpPr>
            <a:spLocks noChangeArrowheads="1"/>
          </p:cNvSpPr>
          <p:nvPr/>
        </p:nvSpPr>
        <p:spPr bwMode="auto">
          <a:xfrm>
            <a:off x="4114800" y="3886200"/>
            <a:ext cx="1600200" cy="1600200"/>
          </a:xfrm>
          <a:prstGeom prst="ellipse">
            <a:avLst/>
          </a:prstGeom>
          <a:noFill/>
          <a:ln w="25400" cap="sq">
            <a:solidFill>
              <a:schemeClr val="tx2"/>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endParaRPr kumimoji="0" lang="en-GB" altLang="en-US" sz="1400"/>
          </a:p>
        </p:txBody>
      </p:sp>
      <p:sp>
        <p:nvSpPr>
          <p:cNvPr id="16390" name="Text Box 5">
            <a:extLst>
              <a:ext uri="{FF2B5EF4-FFF2-40B4-BE49-F238E27FC236}">
                <a16:creationId xmlns:a16="http://schemas.microsoft.com/office/drawing/2014/main" id="{8FA93044-7CDD-3185-EAC8-BBC5A475A622}"/>
              </a:ext>
            </a:extLst>
          </p:cNvPr>
          <p:cNvSpPr txBox="1">
            <a:spLocks noChangeArrowheads="1"/>
          </p:cNvSpPr>
          <p:nvPr/>
        </p:nvSpPr>
        <p:spPr bwMode="auto">
          <a:xfrm>
            <a:off x="4379913" y="4346575"/>
            <a:ext cx="282575"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2000" b="0" i="1">
                <a:latin typeface="Times New Roman" panose="02020603050405020304" pitchFamily="18" charset="0"/>
              </a:rPr>
              <a:t>r</a:t>
            </a:r>
          </a:p>
        </p:txBody>
      </p:sp>
      <p:sp>
        <p:nvSpPr>
          <p:cNvPr id="16391" name="Line 6">
            <a:extLst>
              <a:ext uri="{FF2B5EF4-FFF2-40B4-BE49-F238E27FC236}">
                <a16:creationId xmlns:a16="http://schemas.microsoft.com/office/drawing/2014/main" id="{40AA25BD-6CC0-AE3F-DD14-57AB72E3CCA5}"/>
              </a:ext>
            </a:extLst>
          </p:cNvPr>
          <p:cNvSpPr>
            <a:spLocks noChangeShapeType="1"/>
          </p:cNvSpPr>
          <p:nvPr/>
        </p:nvSpPr>
        <p:spPr bwMode="auto">
          <a:xfrm flipH="1" flipV="1">
            <a:off x="4114800" y="4724400"/>
            <a:ext cx="762000" cy="0"/>
          </a:xfrm>
          <a:prstGeom prst="line">
            <a:avLst/>
          </a:prstGeom>
          <a:noFill/>
          <a:ln w="12700" cap="sq">
            <a:solidFill>
              <a:schemeClr val="tx2"/>
            </a:solidFill>
            <a:round/>
            <a:headEnd type="arrow" w="med" len="med"/>
            <a:tailEnd type="arrow"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6392" name="Line 7">
            <a:extLst>
              <a:ext uri="{FF2B5EF4-FFF2-40B4-BE49-F238E27FC236}">
                <a16:creationId xmlns:a16="http://schemas.microsoft.com/office/drawing/2014/main" id="{8A6E26AB-9D6B-8A93-B5FF-7043A84D72AA}"/>
              </a:ext>
            </a:extLst>
          </p:cNvPr>
          <p:cNvSpPr>
            <a:spLocks noChangeShapeType="1"/>
          </p:cNvSpPr>
          <p:nvPr/>
        </p:nvSpPr>
        <p:spPr bwMode="auto">
          <a:xfrm>
            <a:off x="1752600" y="3657600"/>
            <a:ext cx="3810000" cy="2133600"/>
          </a:xfrm>
          <a:prstGeom prst="line">
            <a:avLst/>
          </a:prstGeom>
          <a:noFill/>
          <a:ln w="25400">
            <a:solidFill>
              <a:srgbClr val="00FF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6393" name="Line 8">
            <a:extLst>
              <a:ext uri="{FF2B5EF4-FFF2-40B4-BE49-F238E27FC236}">
                <a16:creationId xmlns:a16="http://schemas.microsoft.com/office/drawing/2014/main" id="{3120F9E8-56BF-97CC-310F-90B054483D77}"/>
              </a:ext>
            </a:extLst>
          </p:cNvPr>
          <p:cNvSpPr>
            <a:spLocks noChangeShapeType="1"/>
          </p:cNvSpPr>
          <p:nvPr/>
        </p:nvSpPr>
        <p:spPr bwMode="auto">
          <a:xfrm flipV="1">
            <a:off x="4598988" y="4713288"/>
            <a:ext cx="304800" cy="533400"/>
          </a:xfrm>
          <a:prstGeom prst="line">
            <a:avLst/>
          </a:prstGeom>
          <a:noFill/>
          <a:ln w="15875">
            <a:solidFill>
              <a:schemeClr val="tx2"/>
            </a:solidFill>
            <a:round/>
            <a:headEnd type="arrow" w="med" len="med"/>
            <a:tailEnd type="arrow"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6394" name="Text Box 9">
            <a:extLst>
              <a:ext uri="{FF2B5EF4-FFF2-40B4-BE49-F238E27FC236}">
                <a16:creationId xmlns:a16="http://schemas.microsoft.com/office/drawing/2014/main" id="{9389F921-B16B-18CA-517A-B8C4AB74BAD8}"/>
              </a:ext>
            </a:extLst>
          </p:cNvPr>
          <p:cNvSpPr txBox="1">
            <a:spLocks noChangeArrowheads="1"/>
          </p:cNvSpPr>
          <p:nvPr/>
        </p:nvSpPr>
        <p:spPr bwMode="auto">
          <a:xfrm>
            <a:off x="4708525" y="4838700"/>
            <a:ext cx="2984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8100">
                <a:solidFill>
                  <a:srgbClr val="000000"/>
                </a:solidFill>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800" b="0" i="1">
                <a:latin typeface="Times New Roman" panose="02020603050405020304" pitchFamily="18" charset="0"/>
              </a:rPr>
              <a:t>d</a:t>
            </a:r>
            <a:endParaRPr kumimoji="0" lang="en-US" altLang="en-US" sz="1400" b="0" i="1">
              <a:latin typeface="Times New Roman" panose="02020603050405020304" pitchFamily="18"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Footer Placeholder 4">
            <a:extLst>
              <a:ext uri="{FF2B5EF4-FFF2-40B4-BE49-F238E27FC236}">
                <a16:creationId xmlns:a16="http://schemas.microsoft.com/office/drawing/2014/main" id="{9F527F73-A908-1DE8-23F4-4F3AEFACDE19}"/>
              </a:ext>
            </a:extLst>
          </p:cNvPr>
          <p:cNvSpPr>
            <a:spLocks noGrp="1"/>
          </p:cNvSpPr>
          <p:nvPr>
            <p:ph type="ftr" sz="quarter" idx="1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Essential Math for Games</a:t>
            </a:r>
          </a:p>
        </p:txBody>
      </p:sp>
      <p:sp>
        <p:nvSpPr>
          <p:cNvPr id="17411" name="Rectangle 2">
            <a:extLst>
              <a:ext uri="{FF2B5EF4-FFF2-40B4-BE49-F238E27FC236}">
                <a16:creationId xmlns:a16="http://schemas.microsoft.com/office/drawing/2014/main" id="{EB616233-D3C3-6AE4-5E7C-FB3A25A4ABCD}"/>
              </a:ext>
            </a:extLst>
          </p:cNvPr>
          <p:cNvSpPr>
            <a:spLocks noChangeArrowheads="1"/>
          </p:cNvSpPr>
          <p:nvPr/>
        </p:nvSpPr>
        <p:spPr bwMode="auto">
          <a:xfrm>
            <a:off x="2895600" y="4800600"/>
            <a:ext cx="2362200" cy="914400"/>
          </a:xfrm>
          <a:prstGeom prst="rect">
            <a:avLst/>
          </a:prstGeom>
          <a:noFill/>
          <a:ln w="12700" cap="sq">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endParaRPr kumimoji="0" lang="en-GB" altLang="en-US" sz="1400"/>
          </a:p>
        </p:txBody>
      </p:sp>
      <p:sp>
        <p:nvSpPr>
          <p:cNvPr id="17412" name="Rectangle 3">
            <a:extLst>
              <a:ext uri="{FF2B5EF4-FFF2-40B4-BE49-F238E27FC236}">
                <a16:creationId xmlns:a16="http://schemas.microsoft.com/office/drawing/2014/main" id="{6C8362AD-BC1D-3923-D330-DF96FCEB1120}"/>
              </a:ext>
            </a:extLst>
          </p:cNvPr>
          <p:cNvSpPr>
            <a:spLocks noGrp="1" noChangeArrowheads="1"/>
          </p:cNvSpPr>
          <p:nvPr>
            <p:ph type="title"/>
          </p:nvPr>
        </p:nvSpPr>
        <p:spPr/>
        <p:txBody>
          <a:bodyPr/>
          <a:lstStyle/>
          <a:p>
            <a:r>
              <a:rPr lang="en-US" altLang="en-US"/>
              <a:t>Bounding Box</a:t>
            </a:r>
          </a:p>
        </p:txBody>
      </p:sp>
      <p:sp>
        <p:nvSpPr>
          <p:cNvPr id="17413" name="Rectangle 4">
            <a:extLst>
              <a:ext uri="{FF2B5EF4-FFF2-40B4-BE49-F238E27FC236}">
                <a16:creationId xmlns:a16="http://schemas.microsoft.com/office/drawing/2014/main" id="{D29ECE4E-CE2B-BBF2-5517-C760C8405DF6}"/>
              </a:ext>
            </a:extLst>
          </p:cNvPr>
          <p:cNvSpPr>
            <a:spLocks noGrp="1" noChangeArrowheads="1"/>
          </p:cNvSpPr>
          <p:nvPr>
            <p:ph type="body" idx="1"/>
          </p:nvPr>
        </p:nvSpPr>
        <p:spPr/>
        <p:txBody>
          <a:bodyPr/>
          <a:lstStyle/>
          <a:p>
            <a:r>
              <a:rPr lang="en-US" altLang="en-US"/>
              <a:t>Tightest box that surrounds model</a:t>
            </a:r>
          </a:p>
          <a:p>
            <a:r>
              <a:rPr lang="en-US" altLang="en-US"/>
              <a:t>Compare points to min/max vertices</a:t>
            </a:r>
          </a:p>
          <a:p>
            <a:r>
              <a:rPr lang="en-US" altLang="en-US"/>
              <a:t>If element less/greater, set element in min/max</a:t>
            </a:r>
          </a:p>
        </p:txBody>
      </p:sp>
      <p:sp>
        <p:nvSpPr>
          <p:cNvPr id="17414" name="Text Box 5">
            <a:extLst>
              <a:ext uri="{FF2B5EF4-FFF2-40B4-BE49-F238E27FC236}">
                <a16:creationId xmlns:a16="http://schemas.microsoft.com/office/drawing/2014/main" id="{4024C77E-9DC6-2CB6-C140-DB5A6B28E352}"/>
              </a:ext>
            </a:extLst>
          </p:cNvPr>
          <p:cNvSpPr txBox="1">
            <a:spLocks noChangeArrowheads="1"/>
          </p:cNvSpPr>
          <p:nvPr/>
        </p:nvSpPr>
        <p:spPr bwMode="auto">
          <a:xfrm>
            <a:off x="1752600" y="5715000"/>
            <a:ext cx="1247775"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8100">
                <a:solidFill>
                  <a:srgbClr val="000000"/>
                </a:solidFill>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b="0"/>
              <a:t>(min x, min y)</a:t>
            </a:r>
          </a:p>
        </p:txBody>
      </p:sp>
      <p:sp>
        <p:nvSpPr>
          <p:cNvPr id="17415" name="Text Box 6">
            <a:extLst>
              <a:ext uri="{FF2B5EF4-FFF2-40B4-BE49-F238E27FC236}">
                <a16:creationId xmlns:a16="http://schemas.microsoft.com/office/drawing/2014/main" id="{6063DCFD-1961-19D6-AD78-0366D0C69E68}"/>
              </a:ext>
            </a:extLst>
          </p:cNvPr>
          <p:cNvSpPr txBox="1">
            <a:spLocks noChangeArrowheads="1"/>
          </p:cNvSpPr>
          <p:nvPr/>
        </p:nvSpPr>
        <p:spPr bwMode="auto">
          <a:xfrm>
            <a:off x="5229225" y="4495800"/>
            <a:ext cx="13462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8100">
                <a:solidFill>
                  <a:srgbClr val="000000"/>
                </a:solidFill>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b="0"/>
              <a:t>(max x, max y)</a:t>
            </a:r>
          </a:p>
        </p:txBody>
      </p:sp>
      <p:grpSp>
        <p:nvGrpSpPr>
          <p:cNvPr id="17416" name="Group 7">
            <a:extLst>
              <a:ext uri="{FF2B5EF4-FFF2-40B4-BE49-F238E27FC236}">
                <a16:creationId xmlns:a16="http://schemas.microsoft.com/office/drawing/2014/main" id="{FB36AE08-D2FD-570F-F98B-7BA592349440}"/>
              </a:ext>
            </a:extLst>
          </p:cNvPr>
          <p:cNvGrpSpPr>
            <a:grpSpLocks/>
          </p:cNvGrpSpPr>
          <p:nvPr/>
        </p:nvGrpSpPr>
        <p:grpSpPr bwMode="auto">
          <a:xfrm>
            <a:off x="2895600" y="4800600"/>
            <a:ext cx="2362200" cy="914400"/>
            <a:chOff x="1824" y="2688"/>
            <a:chExt cx="1488" cy="576"/>
          </a:xfrm>
        </p:grpSpPr>
        <p:sp>
          <p:nvSpPr>
            <p:cNvPr id="17417" name="Line 8">
              <a:extLst>
                <a:ext uri="{FF2B5EF4-FFF2-40B4-BE49-F238E27FC236}">
                  <a16:creationId xmlns:a16="http://schemas.microsoft.com/office/drawing/2014/main" id="{EB2E9C84-50B2-150B-18C4-A957536BA6FB}"/>
                </a:ext>
              </a:extLst>
            </p:cNvPr>
            <p:cNvSpPr>
              <a:spLocks noChangeShapeType="1"/>
            </p:cNvSpPr>
            <p:nvPr/>
          </p:nvSpPr>
          <p:spPr bwMode="auto">
            <a:xfrm>
              <a:off x="2928" y="2688"/>
              <a:ext cx="0" cy="240"/>
            </a:xfrm>
            <a:prstGeom prst="line">
              <a:avLst/>
            </a:prstGeom>
            <a:noFill/>
            <a:ln w="25400">
              <a:solidFill>
                <a:schemeClr val="bg2"/>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7418" name="Freeform 9">
              <a:extLst>
                <a:ext uri="{FF2B5EF4-FFF2-40B4-BE49-F238E27FC236}">
                  <a16:creationId xmlns:a16="http://schemas.microsoft.com/office/drawing/2014/main" id="{BB510DEA-6ADF-0E3E-8314-F7F6CADCABA9}"/>
                </a:ext>
              </a:extLst>
            </p:cNvPr>
            <p:cNvSpPr>
              <a:spLocks/>
            </p:cNvSpPr>
            <p:nvPr/>
          </p:nvSpPr>
          <p:spPr bwMode="auto">
            <a:xfrm>
              <a:off x="2688" y="2832"/>
              <a:ext cx="288" cy="192"/>
            </a:xfrm>
            <a:custGeom>
              <a:avLst/>
              <a:gdLst>
                <a:gd name="T0" fmla="*/ 0 w 288"/>
                <a:gd name="T1" fmla="*/ 144 h 192"/>
                <a:gd name="T2" fmla="*/ 0 w 288"/>
                <a:gd name="T3" fmla="*/ 0 h 192"/>
                <a:gd name="T4" fmla="*/ 48 w 288"/>
                <a:gd name="T5" fmla="*/ 0 h 192"/>
                <a:gd name="T6" fmla="*/ 288 w 288"/>
                <a:gd name="T7" fmla="*/ 0 h 192"/>
                <a:gd name="T8" fmla="*/ 288 w 288"/>
                <a:gd name="T9" fmla="*/ 192 h 192"/>
                <a:gd name="T10" fmla="*/ 0 w 288"/>
                <a:gd name="T11" fmla="*/ 192 h 192"/>
                <a:gd name="T12" fmla="*/ 0 60000 65536"/>
                <a:gd name="T13" fmla="*/ 0 60000 65536"/>
                <a:gd name="T14" fmla="*/ 0 60000 65536"/>
                <a:gd name="T15" fmla="*/ 0 60000 65536"/>
                <a:gd name="T16" fmla="*/ 0 60000 65536"/>
                <a:gd name="T17" fmla="*/ 0 60000 65536"/>
                <a:gd name="T18" fmla="*/ 0 w 288"/>
                <a:gd name="T19" fmla="*/ 0 h 192"/>
                <a:gd name="T20" fmla="*/ 288 w 288"/>
                <a:gd name="T21" fmla="*/ 192 h 192"/>
              </a:gdLst>
              <a:ahLst/>
              <a:cxnLst>
                <a:cxn ang="T12">
                  <a:pos x="T0" y="T1"/>
                </a:cxn>
                <a:cxn ang="T13">
                  <a:pos x="T2" y="T3"/>
                </a:cxn>
                <a:cxn ang="T14">
                  <a:pos x="T4" y="T5"/>
                </a:cxn>
                <a:cxn ang="T15">
                  <a:pos x="T6" y="T7"/>
                </a:cxn>
                <a:cxn ang="T16">
                  <a:pos x="T8" y="T9"/>
                </a:cxn>
                <a:cxn ang="T17">
                  <a:pos x="T10" y="T11"/>
                </a:cxn>
              </a:cxnLst>
              <a:rect l="T18" t="T19" r="T20" b="T21"/>
              <a:pathLst>
                <a:path w="288" h="192">
                  <a:moveTo>
                    <a:pt x="0" y="144"/>
                  </a:moveTo>
                  <a:lnTo>
                    <a:pt x="0" y="0"/>
                  </a:lnTo>
                  <a:lnTo>
                    <a:pt x="48" y="0"/>
                  </a:lnTo>
                  <a:lnTo>
                    <a:pt x="288" y="0"/>
                  </a:lnTo>
                  <a:lnTo>
                    <a:pt x="288" y="192"/>
                  </a:lnTo>
                  <a:lnTo>
                    <a:pt x="0" y="192"/>
                  </a:lnTo>
                </a:path>
              </a:pathLst>
            </a:custGeom>
            <a:solidFill>
              <a:srgbClr val="808080"/>
            </a:solidFill>
            <a:ln w="25400">
              <a:solidFill>
                <a:schemeClr val="bg2"/>
              </a:solidFill>
              <a:round/>
              <a:headEnd/>
              <a:tailEnd/>
            </a:ln>
          </p:spPr>
          <p:txBody>
            <a:bodyPr wrap="none" anchor="ctr"/>
            <a:lstStyle/>
            <a:p>
              <a:endParaRPr lang="en-GB"/>
            </a:p>
          </p:txBody>
        </p:sp>
        <p:sp>
          <p:nvSpPr>
            <p:cNvPr id="17419" name="Oval 10">
              <a:extLst>
                <a:ext uri="{FF2B5EF4-FFF2-40B4-BE49-F238E27FC236}">
                  <a16:creationId xmlns:a16="http://schemas.microsoft.com/office/drawing/2014/main" id="{B9B04A3A-7E4E-646E-B663-A63A95141AB2}"/>
                </a:ext>
              </a:extLst>
            </p:cNvPr>
            <p:cNvSpPr>
              <a:spLocks noChangeArrowheads="1"/>
            </p:cNvSpPr>
            <p:nvPr/>
          </p:nvSpPr>
          <p:spPr bwMode="auto">
            <a:xfrm>
              <a:off x="1824" y="2976"/>
              <a:ext cx="1488" cy="288"/>
            </a:xfrm>
            <a:prstGeom prst="ellipse">
              <a:avLst/>
            </a:prstGeom>
            <a:solidFill>
              <a:srgbClr val="808080"/>
            </a:solidFill>
            <a:ln w="19050">
              <a:solidFill>
                <a:schemeClr val="bg2"/>
              </a:solidFill>
              <a:round/>
              <a:headEnd/>
              <a:tailEnd/>
            </a:ln>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endParaRPr kumimoji="0" lang="en-GB" altLang="en-US" sz="1400"/>
            </a:p>
          </p:txBody>
        </p:sp>
      </p:gr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Footer Placeholder 4">
            <a:extLst>
              <a:ext uri="{FF2B5EF4-FFF2-40B4-BE49-F238E27FC236}">
                <a16:creationId xmlns:a16="http://schemas.microsoft.com/office/drawing/2014/main" id="{85040FDD-6FEC-D85D-BD48-6FBFE0C51107}"/>
              </a:ext>
            </a:extLst>
          </p:cNvPr>
          <p:cNvSpPr>
            <a:spLocks noGrp="1"/>
          </p:cNvSpPr>
          <p:nvPr>
            <p:ph type="ftr" sz="quarter" idx="1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Essential Math for Games</a:t>
            </a:r>
          </a:p>
        </p:txBody>
      </p:sp>
      <p:sp>
        <p:nvSpPr>
          <p:cNvPr id="18435" name="Rectangle 2">
            <a:extLst>
              <a:ext uri="{FF2B5EF4-FFF2-40B4-BE49-F238E27FC236}">
                <a16:creationId xmlns:a16="http://schemas.microsoft.com/office/drawing/2014/main" id="{1F6950EF-6AB4-EAD5-CDDA-540CD3CA1C90}"/>
              </a:ext>
            </a:extLst>
          </p:cNvPr>
          <p:cNvSpPr>
            <a:spLocks noGrp="1" noChangeArrowheads="1"/>
          </p:cNvSpPr>
          <p:nvPr>
            <p:ph type="title"/>
          </p:nvPr>
        </p:nvSpPr>
        <p:spPr/>
        <p:txBody>
          <a:bodyPr/>
          <a:lstStyle/>
          <a:p>
            <a:r>
              <a:rPr lang="en-US" altLang="en-US"/>
              <a:t>Axis-Aligned Bounding Box</a:t>
            </a:r>
          </a:p>
        </p:txBody>
      </p:sp>
      <p:sp>
        <p:nvSpPr>
          <p:cNvPr id="18436" name="Rectangle 3">
            <a:extLst>
              <a:ext uri="{FF2B5EF4-FFF2-40B4-BE49-F238E27FC236}">
                <a16:creationId xmlns:a16="http://schemas.microsoft.com/office/drawing/2014/main" id="{C7A09FC9-021D-8DFB-A003-8FF18056A85D}"/>
              </a:ext>
            </a:extLst>
          </p:cNvPr>
          <p:cNvSpPr>
            <a:spLocks noGrp="1" noChangeArrowheads="1"/>
          </p:cNvSpPr>
          <p:nvPr>
            <p:ph type="body" idx="1"/>
          </p:nvPr>
        </p:nvSpPr>
        <p:spPr/>
        <p:txBody>
          <a:bodyPr/>
          <a:lstStyle/>
          <a:p>
            <a:r>
              <a:rPr lang="en-US" altLang="en-US"/>
              <a:t>Box edges aligned to world axes</a:t>
            </a:r>
          </a:p>
          <a:p>
            <a:r>
              <a:rPr lang="en-US" altLang="en-US"/>
              <a:t>Recalc when object changes orientation</a:t>
            </a:r>
          </a:p>
          <a:p>
            <a:r>
              <a:rPr lang="en-US" altLang="en-US"/>
              <a:t>Collision checks are cheaper though</a:t>
            </a:r>
          </a:p>
        </p:txBody>
      </p:sp>
      <p:sp>
        <p:nvSpPr>
          <p:cNvPr id="18437" name="Rectangle 4">
            <a:extLst>
              <a:ext uri="{FF2B5EF4-FFF2-40B4-BE49-F238E27FC236}">
                <a16:creationId xmlns:a16="http://schemas.microsoft.com/office/drawing/2014/main" id="{C7BAFBBB-8C6F-C534-56B2-7BADF9A994C8}"/>
              </a:ext>
            </a:extLst>
          </p:cNvPr>
          <p:cNvSpPr>
            <a:spLocks noChangeArrowheads="1"/>
          </p:cNvSpPr>
          <p:nvPr/>
        </p:nvSpPr>
        <p:spPr bwMode="auto">
          <a:xfrm>
            <a:off x="1295400" y="4572000"/>
            <a:ext cx="2362200" cy="914400"/>
          </a:xfrm>
          <a:prstGeom prst="rect">
            <a:avLst/>
          </a:prstGeom>
          <a:noFill/>
          <a:ln w="12700" cap="sq">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endParaRPr kumimoji="0" lang="en-GB" altLang="en-US" sz="1400"/>
          </a:p>
        </p:txBody>
      </p:sp>
      <p:grpSp>
        <p:nvGrpSpPr>
          <p:cNvPr id="18438" name="Group 5">
            <a:extLst>
              <a:ext uri="{FF2B5EF4-FFF2-40B4-BE49-F238E27FC236}">
                <a16:creationId xmlns:a16="http://schemas.microsoft.com/office/drawing/2014/main" id="{63A5F260-C6B4-12EE-04BF-EA10232F60B2}"/>
              </a:ext>
            </a:extLst>
          </p:cNvPr>
          <p:cNvGrpSpPr>
            <a:grpSpLocks/>
          </p:cNvGrpSpPr>
          <p:nvPr/>
        </p:nvGrpSpPr>
        <p:grpSpPr bwMode="auto">
          <a:xfrm>
            <a:off x="1295400" y="4572000"/>
            <a:ext cx="2362200" cy="914400"/>
            <a:chOff x="1824" y="2688"/>
            <a:chExt cx="1488" cy="576"/>
          </a:xfrm>
        </p:grpSpPr>
        <p:sp>
          <p:nvSpPr>
            <p:cNvPr id="18444" name="Line 6">
              <a:extLst>
                <a:ext uri="{FF2B5EF4-FFF2-40B4-BE49-F238E27FC236}">
                  <a16:creationId xmlns:a16="http://schemas.microsoft.com/office/drawing/2014/main" id="{EBE1A941-A8EE-9E3D-7A54-C5C83E7C94B3}"/>
                </a:ext>
              </a:extLst>
            </p:cNvPr>
            <p:cNvSpPr>
              <a:spLocks noChangeShapeType="1"/>
            </p:cNvSpPr>
            <p:nvPr/>
          </p:nvSpPr>
          <p:spPr bwMode="auto">
            <a:xfrm>
              <a:off x="2928" y="2688"/>
              <a:ext cx="0" cy="240"/>
            </a:xfrm>
            <a:prstGeom prst="line">
              <a:avLst/>
            </a:prstGeom>
            <a:noFill/>
            <a:ln w="25400">
              <a:solidFill>
                <a:schemeClr val="bg2"/>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8445" name="Freeform 7">
              <a:extLst>
                <a:ext uri="{FF2B5EF4-FFF2-40B4-BE49-F238E27FC236}">
                  <a16:creationId xmlns:a16="http://schemas.microsoft.com/office/drawing/2014/main" id="{46F4E95D-7D3A-0C89-B07E-66F029EFBB27}"/>
                </a:ext>
              </a:extLst>
            </p:cNvPr>
            <p:cNvSpPr>
              <a:spLocks/>
            </p:cNvSpPr>
            <p:nvPr/>
          </p:nvSpPr>
          <p:spPr bwMode="auto">
            <a:xfrm>
              <a:off x="2688" y="2832"/>
              <a:ext cx="288" cy="192"/>
            </a:xfrm>
            <a:custGeom>
              <a:avLst/>
              <a:gdLst>
                <a:gd name="T0" fmla="*/ 0 w 288"/>
                <a:gd name="T1" fmla="*/ 144 h 192"/>
                <a:gd name="T2" fmla="*/ 0 w 288"/>
                <a:gd name="T3" fmla="*/ 0 h 192"/>
                <a:gd name="T4" fmla="*/ 48 w 288"/>
                <a:gd name="T5" fmla="*/ 0 h 192"/>
                <a:gd name="T6" fmla="*/ 288 w 288"/>
                <a:gd name="T7" fmla="*/ 0 h 192"/>
                <a:gd name="T8" fmla="*/ 288 w 288"/>
                <a:gd name="T9" fmla="*/ 192 h 192"/>
                <a:gd name="T10" fmla="*/ 0 w 288"/>
                <a:gd name="T11" fmla="*/ 192 h 192"/>
                <a:gd name="T12" fmla="*/ 0 60000 65536"/>
                <a:gd name="T13" fmla="*/ 0 60000 65536"/>
                <a:gd name="T14" fmla="*/ 0 60000 65536"/>
                <a:gd name="T15" fmla="*/ 0 60000 65536"/>
                <a:gd name="T16" fmla="*/ 0 60000 65536"/>
                <a:gd name="T17" fmla="*/ 0 60000 65536"/>
                <a:gd name="T18" fmla="*/ 0 w 288"/>
                <a:gd name="T19" fmla="*/ 0 h 192"/>
                <a:gd name="T20" fmla="*/ 288 w 288"/>
                <a:gd name="T21" fmla="*/ 192 h 192"/>
              </a:gdLst>
              <a:ahLst/>
              <a:cxnLst>
                <a:cxn ang="T12">
                  <a:pos x="T0" y="T1"/>
                </a:cxn>
                <a:cxn ang="T13">
                  <a:pos x="T2" y="T3"/>
                </a:cxn>
                <a:cxn ang="T14">
                  <a:pos x="T4" y="T5"/>
                </a:cxn>
                <a:cxn ang="T15">
                  <a:pos x="T6" y="T7"/>
                </a:cxn>
                <a:cxn ang="T16">
                  <a:pos x="T8" y="T9"/>
                </a:cxn>
                <a:cxn ang="T17">
                  <a:pos x="T10" y="T11"/>
                </a:cxn>
              </a:cxnLst>
              <a:rect l="T18" t="T19" r="T20" b="T21"/>
              <a:pathLst>
                <a:path w="288" h="192">
                  <a:moveTo>
                    <a:pt x="0" y="144"/>
                  </a:moveTo>
                  <a:lnTo>
                    <a:pt x="0" y="0"/>
                  </a:lnTo>
                  <a:lnTo>
                    <a:pt x="48" y="0"/>
                  </a:lnTo>
                  <a:lnTo>
                    <a:pt x="288" y="0"/>
                  </a:lnTo>
                  <a:lnTo>
                    <a:pt x="288" y="192"/>
                  </a:lnTo>
                  <a:lnTo>
                    <a:pt x="0" y="192"/>
                  </a:lnTo>
                </a:path>
              </a:pathLst>
            </a:custGeom>
            <a:solidFill>
              <a:srgbClr val="808080"/>
            </a:solidFill>
            <a:ln w="25400">
              <a:solidFill>
                <a:schemeClr val="bg2"/>
              </a:solidFill>
              <a:round/>
              <a:headEnd/>
              <a:tailEnd/>
            </a:ln>
          </p:spPr>
          <p:txBody>
            <a:bodyPr wrap="none" anchor="ctr"/>
            <a:lstStyle/>
            <a:p>
              <a:endParaRPr lang="en-GB"/>
            </a:p>
          </p:txBody>
        </p:sp>
        <p:sp>
          <p:nvSpPr>
            <p:cNvPr id="18446" name="Oval 8">
              <a:extLst>
                <a:ext uri="{FF2B5EF4-FFF2-40B4-BE49-F238E27FC236}">
                  <a16:creationId xmlns:a16="http://schemas.microsoft.com/office/drawing/2014/main" id="{391187BB-7796-F868-5193-9105615BA4A8}"/>
                </a:ext>
              </a:extLst>
            </p:cNvPr>
            <p:cNvSpPr>
              <a:spLocks noChangeArrowheads="1"/>
            </p:cNvSpPr>
            <p:nvPr/>
          </p:nvSpPr>
          <p:spPr bwMode="auto">
            <a:xfrm>
              <a:off x="1824" y="2976"/>
              <a:ext cx="1488" cy="288"/>
            </a:xfrm>
            <a:prstGeom prst="ellipse">
              <a:avLst/>
            </a:prstGeom>
            <a:solidFill>
              <a:srgbClr val="808080"/>
            </a:solidFill>
            <a:ln w="19050">
              <a:solidFill>
                <a:schemeClr val="bg2"/>
              </a:solidFill>
              <a:round/>
              <a:headEnd/>
              <a:tailEnd/>
            </a:ln>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endParaRPr kumimoji="0" lang="en-GB" altLang="en-US" sz="1400"/>
            </a:p>
          </p:txBody>
        </p:sp>
      </p:grpSp>
      <p:grpSp>
        <p:nvGrpSpPr>
          <p:cNvPr id="18439" name="Group 9">
            <a:extLst>
              <a:ext uri="{FF2B5EF4-FFF2-40B4-BE49-F238E27FC236}">
                <a16:creationId xmlns:a16="http://schemas.microsoft.com/office/drawing/2014/main" id="{ECAD1423-5A1B-9A87-C975-1847FB66B689}"/>
              </a:ext>
            </a:extLst>
          </p:cNvPr>
          <p:cNvGrpSpPr>
            <a:grpSpLocks/>
          </p:cNvGrpSpPr>
          <p:nvPr/>
        </p:nvGrpSpPr>
        <p:grpSpPr bwMode="auto">
          <a:xfrm rot="-2940601">
            <a:off x="4457700" y="4381500"/>
            <a:ext cx="2362200" cy="914400"/>
            <a:chOff x="1824" y="2688"/>
            <a:chExt cx="1488" cy="576"/>
          </a:xfrm>
        </p:grpSpPr>
        <p:sp>
          <p:nvSpPr>
            <p:cNvPr id="18441" name="Line 10">
              <a:extLst>
                <a:ext uri="{FF2B5EF4-FFF2-40B4-BE49-F238E27FC236}">
                  <a16:creationId xmlns:a16="http://schemas.microsoft.com/office/drawing/2014/main" id="{36795745-3652-29A4-49A8-8C71A1F3DB11}"/>
                </a:ext>
              </a:extLst>
            </p:cNvPr>
            <p:cNvSpPr>
              <a:spLocks noChangeShapeType="1"/>
            </p:cNvSpPr>
            <p:nvPr/>
          </p:nvSpPr>
          <p:spPr bwMode="auto">
            <a:xfrm>
              <a:off x="2928" y="2688"/>
              <a:ext cx="0" cy="240"/>
            </a:xfrm>
            <a:prstGeom prst="line">
              <a:avLst/>
            </a:prstGeom>
            <a:noFill/>
            <a:ln w="25400">
              <a:solidFill>
                <a:schemeClr val="bg2"/>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8442" name="Freeform 11">
              <a:extLst>
                <a:ext uri="{FF2B5EF4-FFF2-40B4-BE49-F238E27FC236}">
                  <a16:creationId xmlns:a16="http://schemas.microsoft.com/office/drawing/2014/main" id="{60A7AFD9-269D-98DF-34F1-A2B6C41F9133}"/>
                </a:ext>
              </a:extLst>
            </p:cNvPr>
            <p:cNvSpPr>
              <a:spLocks/>
            </p:cNvSpPr>
            <p:nvPr/>
          </p:nvSpPr>
          <p:spPr bwMode="auto">
            <a:xfrm>
              <a:off x="2688" y="2832"/>
              <a:ext cx="288" cy="192"/>
            </a:xfrm>
            <a:custGeom>
              <a:avLst/>
              <a:gdLst>
                <a:gd name="T0" fmla="*/ 0 w 288"/>
                <a:gd name="T1" fmla="*/ 144 h 192"/>
                <a:gd name="T2" fmla="*/ 0 w 288"/>
                <a:gd name="T3" fmla="*/ 0 h 192"/>
                <a:gd name="T4" fmla="*/ 48 w 288"/>
                <a:gd name="T5" fmla="*/ 0 h 192"/>
                <a:gd name="T6" fmla="*/ 288 w 288"/>
                <a:gd name="T7" fmla="*/ 0 h 192"/>
                <a:gd name="T8" fmla="*/ 288 w 288"/>
                <a:gd name="T9" fmla="*/ 192 h 192"/>
                <a:gd name="T10" fmla="*/ 0 w 288"/>
                <a:gd name="T11" fmla="*/ 192 h 192"/>
                <a:gd name="T12" fmla="*/ 0 60000 65536"/>
                <a:gd name="T13" fmla="*/ 0 60000 65536"/>
                <a:gd name="T14" fmla="*/ 0 60000 65536"/>
                <a:gd name="T15" fmla="*/ 0 60000 65536"/>
                <a:gd name="T16" fmla="*/ 0 60000 65536"/>
                <a:gd name="T17" fmla="*/ 0 60000 65536"/>
                <a:gd name="T18" fmla="*/ 0 w 288"/>
                <a:gd name="T19" fmla="*/ 0 h 192"/>
                <a:gd name="T20" fmla="*/ 288 w 288"/>
                <a:gd name="T21" fmla="*/ 192 h 192"/>
              </a:gdLst>
              <a:ahLst/>
              <a:cxnLst>
                <a:cxn ang="T12">
                  <a:pos x="T0" y="T1"/>
                </a:cxn>
                <a:cxn ang="T13">
                  <a:pos x="T2" y="T3"/>
                </a:cxn>
                <a:cxn ang="T14">
                  <a:pos x="T4" y="T5"/>
                </a:cxn>
                <a:cxn ang="T15">
                  <a:pos x="T6" y="T7"/>
                </a:cxn>
                <a:cxn ang="T16">
                  <a:pos x="T8" y="T9"/>
                </a:cxn>
                <a:cxn ang="T17">
                  <a:pos x="T10" y="T11"/>
                </a:cxn>
              </a:cxnLst>
              <a:rect l="T18" t="T19" r="T20" b="T21"/>
              <a:pathLst>
                <a:path w="288" h="192">
                  <a:moveTo>
                    <a:pt x="0" y="144"/>
                  </a:moveTo>
                  <a:lnTo>
                    <a:pt x="0" y="0"/>
                  </a:lnTo>
                  <a:lnTo>
                    <a:pt x="48" y="0"/>
                  </a:lnTo>
                  <a:lnTo>
                    <a:pt x="288" y="0"/>
                  </a:lnTo>
                  <a:lnTo>
                    <a:pt x="288" y="192"/>
                  </a:lnTo>
                  <a:lnTo>
                    <a:pt x="0" y="192"/>
                  </a:lnTo>
                </a:path>
              </a:pathLst>
            </a:custGeom>
            <a:solidFill>
              <a:srgbClr val="808080"/>
            </a:solidFill>
            <a:ln w="25400">
              <a:solidFill>
                <a:schemeClr val="bg2"/>
              </a:solidFill>
              <a:round/>
              <a:headEnd/>
              <a:tailEnd/>
            </a:ln>
          </p:spPr>
          <p:txBody>
            <a:bodyPr wrap="none" anchor="ctr"/>
            <a:lstStyle/>
            <a:p>
              <a:endParaRPr lang="en-GB"/>
            </a:p>
          </p:txBody>
        </p:sp>
        <p:sp>
          <p:nvSpPr>
            <p:cNvPr id="18443" name="Oval 12">
              <a:extLst>
                <a:ext uri="{FF2B5EF4-FFF2-40B4-BE49-F238E27FC236}">
                  <a16:creationId xmlns:a16="http://schemas.microsoft.com/office/drawing/2014/main" id="{3FA9977E-CE0A-B0E2-1815-5607857C83F1}"/>
                </a:ext>
              </a:extLst>
            </p:cNvPr>
            <p:cNvSpPr>
              <a:spLocks noChangeArrowheads="1"/>
            </p:cNvSpPr>
            <p:nvPr/>
          </p:nvSpPr>
          <p:spPr bwMode="auto">
            <a:xfrm>
              <a:off x="1824" y="2976"/>
              <a:ext cx="1488" cy="288"/>
            </a:xfrm>
            <a:prstGeom prst="ellipse">
              <a:avLst/>
            </a:prstGeom>
            <a:solidFill>
              <a:srgbClr val="808080"/>
            </a:solidFill>
            <a:ln w="19050">
              <a:solidFill>
                <a:schemeClr val="bg2"/>
              </a:solidFill>
              <a:round/>
              <a:headEnd/>
              <a:tailEnd/>
            </a:ln>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endParaRPr kumimoji="0" lang="en-GB" altLang="en-US" sz="1400"/>
            </a:p>
          </p:txBody>
        </p:sp>
      </p:grpSp>
      <p:sp>
        <p:nvSpPr>
          <p:cNvPr id="18440" name="Rectangle 13">
            <a:extLst>
              <a:ext uri="{FF2B5EF4-FFF2-40B4-BE49-F238E27FC236}">
                <a16:creationId xmlns:a16="http://schemas.microsoft.com/office/drawing/2014/main" id="{81AAC030-F934-83D5-FEBA-AAE6953E80DA}"/>
              </a:ext>
            </a:extLst>
          </p:cNvPr>
          <p:cNvSpPr>
            <a:spLocks noChangeArrowheads="1"/>
          </p:cNvSpPr>
          <p:nvPr/>
        </p:nvSpPr>
        <p:spPr bwMode="auto">
          <a:xfrm>
            <a:off x="5014913" y="4076700"/>
            <a:ext cx="1603375" cy="1838325"/>
          </a:xfrm>
          <a:prstGeom prst="rect">
            <a:avLst/>
          </a:prstGeom>
          <a:noFill/>
          <a:ln w="12700" cap="sq">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endParaRPr kumimoji="0" lang="en-GB" altLang="en-US" sz="140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Footer Placeholder 4">
            <a:extLst>
              <a:ext uri="{FF2B5EF4-FFF2-40B4-BE49-F238E27FC236}">
                <a16:creationId xmlns:a16="http://schemas.microsoft.com/office/drawing/2014/main" id="{57354AB5-D547-087B-D2A0-0C3A3EBA2B2D}"/>
              </a:ext>
            </a:extLst>
          </p:cNvPr>
          <p:cNvSpPr>
            <a:spLocks noGrp="1"/>
          </p:cNvSpPr>
          <p:nvPr>
            <p:ph type="ftr" sz="quarter" idx="1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Essential Math for Games</a:t>
            </a:r>
          </a:p>
        </p:txBody>
      </p:sp>
      <p:sp>
        <p:nvSpPr>
          <p:cNvPr id="19459" name="Rectangle 2">
            <a:extLst>
              <a:ext uri="{FF2B5EF4-FFF2-40B4-BE49-F238E27FC236}">
                <a16:creationId xmlns:a16="http://schemas.microsoft.com/office/drawing/2014/main" id="{9A6EF65E-8365-3A23-8FE8-8BD1A3D90382}"/>
              </a:ext>
            </a:extLst>
          </p:cNvPr>
          <p:cNvSpPr>
            <a:spLocks noGrp="1" noChangeArrowheads="1"/>
          </p:cNvSpPr>
          <p:nvPr>
            <p:ph type="title"/>
          </p:nvPr>
        </p:nvSpPr>
        <p:spPr/>
        <p:txBody>
          <a:bodyPr/>
          <a:lstStyle/>
          <a:p>
            <a:r>
              <a:rPr lang="en-US" altLang="en-US"/>
              <a:t>Axis-Aligned Box-Box Collision</a:t>
            </a:r>
          </a:p>
        </p:txBody>
      </p:sp>
      <p:sp>
        <p:nvSpPr>
          <p:cNvPr id="19460" name="Rectangle 3">
            <a:extLst>
              <a:ext uri="{FF2B5EF4-FFF2-40B4-BE49-F238E27FC236}">
                <a16:creationId xmlns:a16="http://schemas.microsoft.com/office/drawing/2014/main" id="{8EACF0C8-7E43-BD7F-2CF9-1DFF320C7B28}"/>
              </a:ext>
            </a:extLst>
          </p:cNvPr>
          <p:cNvSpPr>
            <a:spLocks noGrp="1" noChangeArrowheads="1"/>
          </p:cNvSpPr>
          <p:nvPr>
            <p:ph type="body" idx="1"/>
          </p:nvPr>
        </p:nvSpPr>
        <p:spPr/>
        <p:txBody>
          <a:bodyPr/>
          <a:lstStyle/>
          <a:p>
            <a:r>
              <a:rPr lang="en-US" altLang="en-US"/>
              <a:t>Compare x values in min,max vertices</a:t>
            </a:r>
          </a:p>
          <a:p>
            <a:r>
              <a:rPr lang="en-US" altLang="en-US"/>
              <a:t>If min</a:t>
            </a:r>
            <a:r>
              <a:rPr lang="en-US" altLang="en-US" baseline="-25000"/>
              <a:t>2</a:t>
            </a:r>
            <a:r>
              <a:rPr lang="en-US" altLang="en-US"/>
              <a:t> &gt; max</a:t>
            </a:r>
            <a:r>
              <a:rPr lang="en-US" altLang="en-US" baseline="-25000"/>
              <a:t>1</a:t>
            </a:r>
            <a:r>
              <a:rPr lang="en-US" altLang="en-US"/>
              <a:t> or min</a:t>
            </a:r>
            <a:r>
              <a:rPr lang="en-US" altLang="en-US" baseline="-25000"/>
              <a:t>1</a:t>
            </a:r>
            <a:r>
              <a:rPr lang="en-US" altLang="en-US"/>
              <a:t> &gt; max</a:t>
            </a:r>
            <a:r>
              <a:rPr lang="en-US" altLang="en-US" baseline="-25000"/>
              <a:t>2</a:t>
            </a:r>
            <a:r>
              <a:rPr lang="en-US" altLang="en-US"/>
              <a:t>, no collision (separating plane)</a:t>
            </a:r>
          </a:p>
          <a:p>
            <a:endParaRPr lang="en-US" altLang="en-US"/>
          </a:p>
          <a:p>
            <a:endParaRPr lang="en-US" altLang="en-US"/>
          </a:p>
          <a:p>
            <a:endParaRPr lang="en-US" altLang="en-US"/>
          </a:p>
          <a:p>
            <a:r>
              <a:rPr lang="en-US" altLang="en-US"/>
              <a:t>Otherwise check y and z directions </a:t>
            </a:r>
          </a:p>
        </p:txBody>
      </p:sp>
      <p:sp>
        <p:nvSpPr>
          <p:cNvPr id="19461" name="Rectangle 4">
            <a:extLst>
              <a:ext uri="{FF2B5EF4-FFF2-40B4-BE49-F238E27FC236}">
                <a16:creationId xmlns:a16="http://schemas.microsoft.com/office/drawing/2014/main" id="{72AF8E21-F0AA-1168-34D2-25A96ACB1066}"/>
              </a:ext>
            </a:extLst>
          </p:cNvPr>
          <p:cNvSpPr>
            <a:spLocks noChangeArrowheads="1"/>
          </p:cNvSpPr>
          <p:nvPr/>
        </p:nvSpPr>
        <p:spPr bwMode="auto">
          <a:xfrm>
            <a:off x="3084513" y="3748088"/>
            <a:ext cx="995362" cy="949325"/>
          </a:xfrm>
          <a:prstGeom prst="rect">
            <a:avLst/>
          </a:prstGeom>
          <a:noFill/>
          <a:ln w="38100" cap="sq">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endParaRPr kumimoji="0" lang="en-GB" altLang="en-US" sz="1400"/>
          </a:p>
        </p:txBody>
      </p:sp>
      <p:sp>
        <p:nvSpPr>
          <p:cNvPr id="19462" name="Rectangle 5">
            <a:extLst>
              <a:ext uri="{FF2B5EF4-FFF2-40B4-BE49-F238E27FC236}">
                <a16:creationId xmlns:a16="http://schemas.microsoft.com/office/drawing/2014/main" id="{05EF5E46-206D-2EF5-3361-E598583AB544}"/>
              </a:ext>
            </a:extLst>
          </p:cNvPr>
          <p:cNvSpPr>
            <a:spLocks noChangeArrowheads="1"/>
          </p:cNvSpPr>
          <p:nvPr/>
        </p:nvSpPr>
        <p:spPr bwMode="auto">
          <a:xfrm>
            <a:off x="4778375" y="3717925"/>
            <a:ext cx="1009650" cy="1038225"/>
          </a:xfrm>
          <a:prstGeom prst="rect">
            <a:avLst/>
          </a:prstGeom>
          <a:noFill/>
          <a:ln w="38100" cap="sq">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endParaRPr kumimoji="0" lang="en-GB" altLang="en-US" sz="1400"/>
          </a:p>
        </p:txBody>
      </p:sp>
      <p:sp>
        <p:nvSpPr>
          <p:cNvPr id="19463" name="Text Box 6">
            <a:extLst>
              <a:ext uri="{FF2B5EF4-FFF2-40B4-BE49-F238E27FC236}">
                <a16:creationId xmlns:a16="http://schemas.microsoft.com/office/drawing/2014/main" id="{4D9524B6-1984-0D5F-3C3E-8C99D2923EF3}"/>
              </a:ext>
            </a:extLst>
          </p:cNvPr>
          <p:cNvSpPr txBox="1">
            <a:spLocks noChangeArrowheads="1"/>
          </p:cNvSpPr>
          <p:nvPr/>
        </p:nvSpPr>
        <p:spPr bwMode="auto">
          <a:xfrm>
            <a:off x="2659063" y="4946650"/>
            <a:ext cx="636587"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8100" cap="sq">
                <a:solidFill>
                  <a:srgbClr val="000000"/>
                </a:solidFill>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800" b="0"/>
              <a:t>min</a:t>
            </a:r>
            <a:r>
              <a:rPr kumimoji="0" lang="en-US" altLang="en-US" sz="1800" b="0" baseline="-25000"/>
              <a:t>1</a:t>
            </a:r>
            <a:endParaRPr kumimoji="0" lang="en-US" altLang="en-US" sz="1800" b="0"/>
          </a:p>
        </p:txBody>
      </p:sp>
      <p:sp>
        <p:nvSpPr>
          <p:cNvPr id="19464" name="Text Box 7">
            <a:extLst>
              <a:ext uri="{FF2B5EF4-FFF2-40B4-BE49-F238E27FC236}">
                <a16:creationId xmlns:a16="http://schemas.microsoft.com/office/drawing/2014/main" id="{F888B09B-9554-FADB-5412-E98606387E89}"/>
              </a:ext>
            </a:extLst>
          </p:cNvPr>
          <p:cNvSpPr txBox="1">
            <a:spLocks noChangeArrowheads="1"/>
          </p:cNvSpPr>
          <p:nvPr/>
        </p:nvSpPr>
        <p:spPr bwMode="auto">
          <a:xfrm>
            <a:off x="3705225" y="4964113"/>
            <a:ext cx="76200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8100" cap="sq">
                <a:solidFill>
                  <a:srgbClr val="000000"/>
                </a:solidFill>
                <a:miter lim="800000"/>
                <a:headEnd/>
                <a:tailEnd/>
              </a14:hiddenLine>
            </a:ext>
          </a:extLst>
        </p:spPr>
        <p:txBody>
          <a:bodyPr>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800" b="0"/>
              <a:t>max</a:t>
            </a:r>
            <a:r>
              <a:rPr kumimoji="0" lang="en-US" altLang="en-US" sz="1800" b="0" baseline="-25000"/>
              <a:t>1</a:t>
            </a:r>
            <a:endParaRPr kumimoji="0" lang="en-US" altLang="en-US" sz="1800" b="0"/>
          </a:p>
        </p:txBody>
      </p:sp>
      <p:sp>
        <p:nvSpPr>
          <p:cNvPr id="19465" name="Text Box 8">
            <a:extLst>
              <a:ext uri="{FF2B5EF4-FFF2-40B4-BE49-F238E27FC236}">
                <a16:creationId xmlns:a16="http://schemas.microsoft.com/office/drawing/2014/main" id="{74823F36-B4B8-010C-DBA0-607EC07A6CD1}"/>
              </a:ext>
            </a:extLst>
          </p:cNvPr>
          <p:cNvSpPr txBox="1">
            <a:spLocks noChangeArrowheads="1"/>
          </p:cNvSpPr>
          <p:nvPr/>
        </p:nvSpPr>
        <p:spPr bwMode="auto">
          <a:xfrm>
            <a:off x="4586288" y="4976813"/>
            <a:ext cx="636587"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8100" cap="sq">
                <a:solidFill>
                  <a:srgbClr val="000000"/>
                </a:solidFill>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800" b="0"/>
              <a:t>min</a:t>
            </a:r>
            <a:r>
              <a:rPr kumimoji="0" lang="en-US" altLang="en-US" sz="1800" b="0" baseline="-25000"/>
              <a:t>2</a:t>
            </a:r>
            <a:endParaRPr kumimoji="0" lang="en-US" altLang="en-US" sz="1800" b="0"/>
          </a:p>
        </p:txBody>
      </p:sp>
      <p:sp>
        <p:nvSpPr>
          <p:cNvPr id="19466" name="Text Box 9">
            <a:extLst>
              <a:ext uri="{FF2B5EF4-FFF2-40B4-BE49-F238E27FC236}">
                <a16:creationId xmlns:a16="http://schemas.microsoft.com/office/drawing/2014/main" id="{A444C66C-E79F-8427-A4EB-7BC783D8C5EF}"/>
              </a:ext>
            </a:extLst>
          </p:cNvPr>
          <p:cNvSpPr txBox="1">
            <a:spLocks noChangeArrowheads="1"/>
          </p:cNvSpPr>
          <p:nvPr/>
        </p:nvSpPr>
        <p:spPr bwMode="auto">
          <a:xfrm>
            <a:off x="5513388" y="4994275"/>
            <a:ext cx="700087"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8100" cap="sq">
                <a:solidFill>
                  <a:srgbClr val="000000"/>
                </a:solidFill>
                <a:miter lim="800000"/>
                <a:headEnd/>
                <a:tailEnd/>
              </a14:hiddenLine>
            </a:ext>
          </a:extLst>
        </p:spPr>
        <p:txBody>
          <a:bodyPr>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800" b="0"/>
              <a:t>max</a:t>
            </a:r>
            <a:r>
              <a:rPr kumimoji="0" lang="en-US" altLang="en-US" sz="1800" b="0" baseline="-25000"/>
              <a:t>2</a:t>
            </a:r>
            <a:endParaRPr kumimoji="0" lang="en-US" altLang="en-US" sz="1800" b="0"/>
          </a:p>
        </p:txBody>
      </p:sp>
      <p:sp>
        <p:nvSpPr>
          <p:cNvPr id="19467" name="Line 10">
            <a:extLst>
              <a:ext uri="{FF2B5EF4-FFF2-40B4-BE49-F238E27FC236}">
                <a16:creationId xmlns:a16="http://schemas.microsoft.com/office/drawing/2014/main" id="{C52E2FF2-5DBC-ED78-97B9-266999A74081}"/>
              </a:ext>
            </a:extLst>
          </p:cNvPr>
          <p:cNvSpPr>
            <a:spLocks noChangeShapeType="1"/>
          </p:cNvSpPr>
          <p:nvPr/>
        </p:nvSpPr>
        <p:spPr bwMode="auto">
          <a:xfrm>
            <a:off x="1643063" y="4976813"/>
            <a:ext cx="5632450" cy="0"/>
          </a:xfrm>
          <a:prstGeom prst="line">
            <a:avLst/>
          </a:prstGeom>
          <a:noFill/>
          <a:ln w="19050" cap="sq">
            <a:solidFill>
              <a:srgbClr val="FF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9468" name="Line 11">
            <a:extLst>
              <a:ext uri="{FF2B5EF4-FFF2-40B4-BE49-F238E27FC236}">
                <a16:creationId xmlns:a16="http://schemas.microsoft.com/office/drawing/2014/main" id="{0651131C-57BE-81F1-9D99-EC16B51E9DCA}"/>
              </a:ext>
            </a:extLst>
          </p:cNvPr>
          <p:cNvSpPr>
            <a:spLocks noChangeShapeType="1"/>
          </p:cNvSpPr>
          <p:nvPr/>
        </p:nvSpPr>
        <p:spPr bwMode="auto">
          <a:xfrm>
            <a:off x="3081338" y="4716463"/>
            <a:ext cx="0" cy="260350"/>
          </a:xfrm>
          <a:prstGeom prst="line">
            <a:avLst/>
          </a:prstGeom>
          <a:noFill/>
          <a:ln w="19050">
            <a:solidFill>
              <a:schemeClr val="tx2"/>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19469" name="Line 12">
            <a:extLst>
              <a:ext uri="{FF2B5EF4-FFF2-40B4-BE49-F238E27FC236}">
                <a16:creationId xmlns:a16="http://schemas.microsoft.com/office/drawing/2014/main" id="{FF70FE98-2EFF-FFE3-7325-884498A6D188}"/>
              </a:ext>
            </a:extLst>
          </p:cNvPr>
          <p:cNvSpPr>
            <a:spLocks noChangeShapeType="1"/>
          </p:cNvSpPr>
          <p:nvPr/>
        </p:nvSpPr>
        <p:spPr bwMode="auto">
          <a:xfrm>
            <a:off x="4089400" y="4695825"/>
            <a:ext cx="0" cy="260350"/>
          </a:xfrm>
          <a:prstGeom prst="line">
            <a:avLst/>
          </a:prstGeom>
          <a:noFill/>
          <a:ln w="19050">
            <a:solidFill>
              <a:schemeClr val="tx2"/>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19470" name="Line 13">
            <a:extLst>
              <a:ext uri="{FF2B5EF4-FFF2-40B4-BE49-F238E27FC236}">
                <a16:creationId xmlns:a16="http://schemas.microsoft.com/office/drawing/2014/main" id="{66229425-F9AB-291E-8F6F-A92F15B18358}"/>
              </a:ext>
            </a:extLst>
          </p:cNvPr>
          <p:cNvSpPr>
            <a:spLocks noChangeShapeType="1"/>
          </p:cNvSpPr>
          <p:nvPr/>
        </p:nvSpPr>
        <p:spPr bwMode="auto">
          <a:xfrm>
            <a:off x="4784725" y="4719638"/>
            <a:ext cx="0" cy="260350"/>
          </a:xfrm>
          <a:prstGeom prst="line">
            <a:avLst/>
          </a:prstGeom>
          <a:noFill/>
          <a:ln w="19050">
            <a:solidFill>
              <a:schemeClr val="tx2"/>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19471" name="Line 14">
            <a:extLst>
              <a:ext uri="{FF2B5EF4-FFF2-40B4-BE49-F238E27FC236}">
                <a16:creationId xmlns:a16="http://schemas.microsoft.com/office/drawing/2014/main" id="{53E5C600-8C6E-86D3-D15D-13FAD59B6281}"/>
              </a:ext>
            </a:extLst>
          </p:cNvPr>
          <p:cNvSpPr>
            <a:spLocks noChangeShapeType="1"/>
          </p:cNvSpPr>
          <p:nvPr/>
        </p:nvSpPr>
        <p:spPr bwMode="auto">
          <a:xfrm>
            <a:off x="5794375" y="4700588"/>
            <a:ext cx="0" cy="260350"/>
          </a:xfrm>
          <a:prstGeom prst="line">
            <a:avLst/>
          </a:prstGeom>
          <a:noFill/>
          <a:ln w="19050">
            <a:solidFill>
              <a:schemeClr val="tx2"/>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Footer Placeholder 4">
            <a:extLst>
              <a:ext uri="{FF2B5EF4-FFF2-40B4-BE49-F238E27FC236}">
                <a16:creationId xmlns:a16="http://schemas.microsoft.com/office/drawing/2014/main" id="{562E1394-808E-9FEB-46D3-D05608B63164}"/>
              </a:ext>
            </a:extLst>
          </p:cNvPr>
          <p:cNvSpPr>
            <a:spLocks noGrp="1"/>
          </p:cNvSpPr>
          <p:nvPr>
            <p:ph type="ftr" sz="quarter" idx="1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Essential Math for Games</a:t>
            </a:r>
          </a:p>
        </p:txBody>
      </p:sp>
      <p:sp>
        <p:nvSpPr>
          <p:cNvPr id="20483" name="Rectangle 2">
            <a:extLst>
              <a:ext uri="{FF2B5EF4-FFF2-40B4-BE49-F238E27FC236}">
                <a16:creationId xmlns:a16="http://schemas.microsoft.com/office/drawing/2014/main" id="{1BD31E47-38B8-D580-CEEE-7899E3CAF83E}"/>
              </a:ext>
            </a:extLst>
          </p:cNvPr>
          <p:cNvSpPr>
            <a:spLocks noGrp="1" noChangeArrowheads="1"/>
          </p:cNvSpPr>
          <p:nvPr>
            <p:ph type="title"/>
          </p:nvPr>
        </p:nvSpPr>
        <p:spPr/>
        <p:txBody>
          <a:bodyPr/>
          <a:lstStyle/>
          <a:p>
            <a:r>
              <a:rPr lang="en-US" altLang="en-US"/>
              <a:t>AAB Line-Box Collision</a:t>
            </a:r>
          </a:p>
        </p:txBody>
      </p:sp>
      <p:sp>
        <p:nvSpPr>
          <p:cNvPr id="20484" name="Rectangle 3">
            <a:extLst>
              <a:ext uri="{FF2B5EF4-FFF2-40B4-BE49-F238E27FC236}">
                <a16:creationId xmlns:a16="http://schemas.microsoft.com/office/drawing/2014/main" id="{F2579216-48A7-ECBE-923F-ECD42E28236C}"/>
              </a:ext>
            </a:extLst>
          </p:cNvPr>
          <p:cNvSpPr>
            <a:spLocks noGrp="1" noChangeArrowheads="1"/>
          </p:cNvSpPr>
          <p:nvPr>
            <p:ph type="body" idx="1"/>
          </p:nvPr>
        </p:nvSpPr>
        <p:spPr/>
        <p:txBody>
          <a:bodyPr/>
          <a:lstStyle/>
          <a:p>
            <a:r>
              <a:rPr lang="en-US" altLang="en-US" sz="2800"/>
              <a:t>Begin by determining intersections with minx, maxx planes – miss if parallel &amp; line </a:t>
            </a:r>
            <a:r>
              <a:rPr lang="en-US" altLang="en-US" sz="2800" i="1">
                <a:latin typeface="Times New Roman" panose="02020603050405020304" pitchFamily="18" charset="0"/>
              </a:rPr>
              <a:t>x</a:t>
            </a:r>
            <a:r>
              <a:rPr lang="en-US" altLang="en-US" sz="2800"/>
              <a:t> &lt; </a:t>
            </a:r>
            <a:r>
              <a:rPr lang="en-US" altLang="en-US" sz="2800" i="1">
                <a:latin typeface="Times New Roman" panose="02020603050405020304" pitchFamily="18" charset="0"/>
              </a:rPr>
              <a:t>minx</a:t>
            </a:r>
            <a:r>
              <a:rPr lang="en-US" altLang="en-US" sz="2800"/>
              <a:t> or </a:t>
            </a:r>
            <a:r>
              <a:rPr lang="en-US" altLang="en-US" sz="2800" i="1">
                <a:latin typeface="Times New Roman" panose="02020603050405020304" pitchFamily="18" charset="0"/>
              </a:rPr>
              <a:t>x</a:t>
            </a:r>
            <a:r>
              <a:rPr lang="en-US" altLang="en-US" sz="2800"/>
              <a:t> &gt; </a:t>
            </a:r>
            <a:r>
              <a:rPr lang="en-US" altLang="en-US" sz="2800" i="1">
                <a:latin typeface="Times New Roman" panose="02020603050405020304" pitchFamily="18" charset="0"/>
              </a:rPr>
              <a:t>maxx </a:t>
            </a:r>
          </a:p>
          <a:p>
            <a:endParaRPr lang="en-US" altLang="en-US" sz="2800"/>
          </a:p>
        </p:txBody>
      </p:sp>
      <p:sp>
        <p:nvSpPr>
          <p:cNvPr id="20485" name="Line 4">
            <a:extLst>
              <a:ext uri="{FF2B5EF4-FFF2-40B4-BE49-F238E27FC236}">
                <a16:creationId xmlns:a16="http://schemas.microsoft.com/office/drawing/2014/main" id="{AC89096C-9278-FEFF-FD99-83E1EE0F3F5A}"/>
              </a:ext>
            </a:extLst>
          </p:cNvPr>
          <p:cNvSpPr>
            <a:spLocks noChangeShapeType="1"/>
          </p:cNvSpPr>
          <p:nvPr/>
        </p:nvSpPr>
        <p:spPr bwMode="auto">
          <a:xfrm flipH="1" flipV="1">
            <a:off x="3824288" y="3198813"/>
            <a:ext cx="3175" cy="2786062"/>
          </a:xfrm>
          <a:prstGeom prst="line">
            <a:avLst/>
          </a:prstGeom>
          <a:noFill/>
          <a:ln w="38100" cap="sq">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0486" name="Rectangle 5">
            <a:extLst>
              <a:ext uri="{FF2B5EF4-FFF2-40B4-BE49-F238E27FC236}">
                <a16:creationId xmlns:a16="http://schemas.microsoft.com/office/drawing/2014/main" id="{A91D1075-04CC-7038-59D9-9ADA0838B46B}"/>
              </a:ext>
            </a:extLst>
          </p:cNvPr>
          <p:cNvSpPr>
            <a:spLocks noChangeArrowheads="1"/>
          </p:cNvSpPr>
          <p:nvPr/>
        </p:nvSpPr>
        <p:spPr bwMode="auto">
          <a:xfrm>
            <a:off x="4557713" y="4557713"/>
            <a:ext cx="990600" cy="990600"/>
          </a:xfrm>
          <a:prstGeom prst="rect">
            <a:avLst/>
          </a:prstGeom>
          <a:noFill/>
          <a:ln w="38100" cap="sq">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endParaRPr kumimoji="0" lang="en-GB" altLang="en-US" sz="1400"/>
          </a:p>
        </p:txBody>
      </p:sp>
      <p:sp>
        <p:nvSpPr>
          <p:cNvPr id="20487" name="Line 6">
            <a:extLst>
              <a:ext uri="{FF2B5EF4-FFF2-40B4-BE49-F238E27FC236}">
                <a16:creationId xmlns:a16="http://schemas.microsoft.com/office/drawing/2014/main" id="{0A644564-6111-69BD-4CB3-153F2AA16331}"/>
              </a:ext>
            </a:extLst>
          </p:cNvPr>
          <p:cNvSpPr>
            <a:spLocks noChangeShapeType="1"/>
          </p:cNvSpPr>
          <p:nvPr/>
        </p:nvSpPr>
        <p:spPr bwMode="auto">
          <a:xfrm flipH="1">
            <a:off x="4543425" y="4049713"/>
            <a:ext cx="14288" cy="1905000"/>
          </a:xfrm>
          <a:prstGeom prst="line">
            <a:avLst/>
          </a:prstGeom>
          <a:noFill/>
          <a:ln w="25400">
            <a:solidFill>
              <a:schemeClr val="tx2"/>
            </a:solidFill>
            <a:prstDash val="dash"/>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0488" name="Line 7">
            <a:extLst>
              <a:ext uri="{FF2B5EF4-FFF2-40B4-BE49-F238E27FC236}">
                <a16:creationId xmlns:a16="http://schemas.microsoft.com/office/drawing/2014/main" id="{4D6BABF2-C99C-9721-3799-B6B3287C263E}"/>
              </a:ext>
            </a:extLst>
          </p:cNvPr>
          <p:cNvSpPr>
            <a:spLocks noChangeShapeType="1"/>
          </p:cNvSpPr>
          <p:nvPr/>
        </p:nvSpPr>
        <p:spPr bwMode="auto">
          <a:xfrm flipV="1">
            <a:off x="5548313" y="3886200"/>
            <a:ext cx="14287" cy="2195513"/>
          </a:xfrm>
          <a:prstGeom prst="line">
            <a:avLst/>
          </a:prstGeom>
          <a:noFill/>
          <a:ln w="25400">
            <a:solidFill>
              <a:schemeClr val="tx2"/>
            </a:solidFill>
            <a:prstDash val="dash"/>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0489" name="Text Box 8">
            <a:extLst>
              <a:ext uri="{FF2B5EF4-FFF2-40B4-BE49-F238E27FC236}">
                <a16:creationId xmlns:a16="http://schemas.microsoft.com/office/drawing/2014/main" id="{90A436A2-E99B-383C-E8D4-46A113495488}"/>
              </a:ext>
            </a:extLst>
          </p:cNvPr>
          <p:cNvSpPr txBox="1">
            <a:spLocks noChangeArrowheads="1"/>
          </p:cNvSpPr>
          <p:nvPr/>
        </p:nvSpPr>
        <p:spPr bwMode="auto">
          <a:xfrm>
            <a:off x="5319713" y="3695700"/>
            <a:ext cx="657225"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b="0"/>
              <a:t>Max x</a:t>
            </a:r>
          </a:p>
        </p:txBody>
      </p:sp>
      <p:sp>
        <p:nvSpPr>
          <p:cNvPr id="20490" name="Text Box 9">
            <a:extLst>
              <a:ext uri="{FF2B5EF4-FFF2-40B4-BE49-F238E27FC236}">
                <a16:creationId xmlns:a16="http://schemas.microsoft.com/office/drawing/2014/main" id="{149B843B-6D76-49D2-8E88-9E201BE62A5D}"/>
              </a:ext>
            </a:extLst>
          </p:cNvPr>
          <p:cNvSpPr txBox="1">
            <a:spLocks noChangeArrowheads="1"/>
          </p:cNvSpPr>
          <p:nvPr/>
        </p:nvSpPr>
        <p:spPr bwMode="auto">
          <a:xfrm>
            <a:off x="4229100" y="3713163"/>
            <a:ext cx="608013"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b="0"/>
              <a:t>Min x</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Footer Placeholder 4">
            <a:extLst>
              <a:ext uri="{FF2B5EF4-FFF2-40B4-BE49-F238E27FC236}">
                <a16:creationId xmlns:a16="http://schemas.microsoft.com/office/drawing/2014/main" id="{9963AC38-12E1-068F-9ED3-8A5154B00EA2}"/>
              </a:ext>
            </a:extLst>
          </p:cNvPr>
          <p:cNvSpPr>
            <a:spLocks noGrp="1"/>
          </p:cNvSpPr>
          <p:nvPr>
            <p:ph type="ftr" sz="quarter" idx="1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Essential Math for Games</a:t>
            </a:r>
          </a:p>
        </p:txBody>
      </p:sp>
      <p:sp>
        <p:nvSpPr>
          <p:cNvPr id="21507" name="Rectangle 2">
            <a:extLst>
              <a:ext uri="{FF2B5EF4-FFF2-40B4-BE49-F238E27FC236}">
                <a16:creationId xmlns:a16="http://schemas.microsoft.com/office/drawing/2014/main" id="{3BBCF4AC-3BBB-08CD-420F-38E2711EDC73}"/>
              </a:ext>
            </a:extLst>
          </p:cNvPr>
          <p:cNvSpPr>
            <a:spLocks noGrp="1" noChangeArrowheads="1"/>
          </p:cNvSpPr>
          <p:nvPr>
            <p:ph type="title"/>
          </p:nvPr>
        </p:nvSpPr>
        <p:spPr/>
        <p:txBody>
          <a:bodyPr/>
          <a:lstStyle/>
          <a:p>
            <a:r>
              <a:rPr lang="en-US" altLang="en-US"/>
              <a:t>AAB Line-Box Collision</a:t>
            </a:r>
          </a:p>
        </p:txBody>
      </p:sp>
      <p:sp>
        <p:nvSpPr>
          <p:cNvPr id="21508" name="Rectangle 3">
            <a:extLst>
              <a:ext uri="{FF2B5EF4-FFF2-40B4-BE49-F238E27FC236}">
                <a16:creationId xmlns:a16="http://schemas.microsoft.com/office/drawing/2014/main" id="{3FA1C58D-15B0-6D81-0D81-09F17E4B7B60}"/>
              </a:ext>
            </a:extLst>
          </p:cNvPr>
          <p:cNvSpPr>
            <a:spLocks noGrp="1" noChangeArrowheads="1"/>
          </p:cNvSpPr>
          <p:nvPr>
            <p:ph type="body" idx="1"/>
          </p:nvPr>
        </p:nvSpPr>
        <p:spPr/>
        <p:txBody>
          <a:bodyPr/>
          <a:lstStyle/>
          <a:p>
            <a:r>
              <a:rPr lang="en-US" altLang="en-US" sz="2800"/>
              <a:t>Otherwise, determine interval </a:t>
            </a:r>
            <a:r>
              <a:rPr lang="en-US" altLang="en-US" sz="2800">
                <a:latin typeface="Times New Roman" panose="02020603050405020304" pitchFamily="18" charset="0"/>
              </a:rPr>
              <a:t>[</a:t>
            </a:r>
            <a:r>
              <a:rPr lang="en-US" altLang="en-US" sz="2800" i="1">
                <a:latin typeface="Times New Roman" panose="02020603050405020304" pitchFamily="18" charset="0"/>
              </a:rPr>
              <a:t>s</a:t>
            </a:r>
            <a:r>
              <a:rPr lang="en-US" altLang="en-US" sz="2800" i="1" baseline="-25000">
                <a:latin typeface="Times New Roman" panose="02020603050405020304" pitchFamily="18" charset="0"/>
              </a:rPr>
              <a:t>x</a:t>
            </a:r>
            <a:r>
              <a:rPr lang="en-US" altLang="en-US" sz="2800">
                <a:latin typeface="Times New Roman" panose="02020603050405020304" pitchFamily="18" charset="0"/>
              </a:rPr>
              <a:t>,</a:t>
            </a:r>
            <a:r>
              <a:rPr lang="en-US" altLang="en-US" sz="2800" i="1">
                <a:latin typeface="Times New Roman" panose="02020603050405020304" pitchFamily="18" charset="0"/>
              </a:rPr>
              <a:t>t</a:t>
            </a:r>
            <a:r>
              <a:rPr lang="en-US" altLang="en-US" sz="2800" i="1" baseline="-25000">
                <a:latin typeface="Times New Roman" panose="02020603050405020304" pitchFamily="18" charset="0"/>
              </a:rPr>
              <a:t>x</a:t>
            </a:r>
            <a:r>
              <a:rPr lang="en-US" altLang="en-US" sz="2800">
                <a:latin typeface="Times New Roman" panose="02020603050405020304" pitchFamily="18" charset="0"/>
              </a:rPr>
              <a:t>]</a:t>
            </a:r>
            <a:endParaRPr lang="en-US" altLang="en-US" sz="2800"/>
          </a:p>
          <a:p>
            <a:r>
              <a:rPr lang="en-US" altLang="en-US" sz="2800"/>
              <a:t>Do same for </a:t>
            </a:r>
            <a:r>
              <a:rPr lang="en-US" altLang="en-US" sz="2800" i="1">
                <a:latin typeface="Times New Roman" panose="02020603050405020304" pitchFamily="18" charset="0"/>
              </a:rPr>
              <a:t>y</a:t>
            </a:r>
            <a:r>
              <a:rPr lang="en-US" altLang="en-US" sz="2800"/>
              <a:t> planes -- if </a:t>
            </a:r>
            <a:r>
              <a:rPr lang="en-US" altLang="en-US" sz="2800">
                <a:latin typeface="Times New Roman" panose="02020603050405020304" pitchFamily="18" charset="0"/>
              </a:rPr>
              <a:t>[</a:t>
            </a:r>
            <a:r>
              <a:rPr lang="en-US" altLang="en-US" sz="2800" i="1">
                <a:latin typeface="Times New Roman" panose="02020603050405020304" pitchFamily="18" charset="0"/>
              </a:rPr>
              <a:t>s</a:t>
            </a:r>
            <a:r>
              <a:rPr lang="en-US" altLang="en-US" sz="2800" i="1" baseline="-25000">
                <a:latin typeface="Times New Roman" panose="02020603050405020304" pitchFamily="18" charset="0"/>
              </a:rPr>
              <a:t>x</a:t>
            </a:r>
            <a:r>
              <a:rPr lang="en-US" altLang="en-US" sz="2800">
                <a:latin typeface="Times New Roman" panose="02020603050405020304" pitchFamily="18" charset="0"/>
              </a:rPr>
              <a:t>,</a:t>
            </a:r>
            <a:r>
              <a:rPr lang="en-US" altLang="en-US" sz="2800" i="1">
                <a:latin typeface="Times New Roman" panose="02020603050405020304" pitchFamily="18" charset="0"/>
              </a:rPr>
              <a:t>t</a:t>
            </a:r>
            <a:r>
              <a:rPr lang="en-US" altLang="en-US" sz="2800" i="1" baseline="-25000">
                <a:latin typeface="Times New Roman" panose="02020603050405020304" pitchFamily="18" charset="0"/>
              </a:rPr>
              <a:t>x</a:t>
            </a:r>
            <a:r>
              <a:rPr lang="en-US" altLang="en-US" sz="2800">
                <a:latin typeface="Times New Roman" panose="02020603050405020304" pitchFamily="18" charset="0"/>
              </a:rPr>
              <a:t>], [</a:t>
            </a:r>
            <a:r>
              <a:rPr lang="en-US" altLang="en-US" sz="2800" i="1">
                <a:latin typeface="Times New Roman" panose="02020603050405020304" pitchFamily="18" charset="0"/>
              </a:rPr>
              <a:t>s</a:t>
            </a:r>
            <a:r>
              <a:rPr lang="en-US" altLang="en-US" sz="2800" i="1" baseline="-25000">
                <a:latin typeface="Times New Roman" panose="02020603050405020304" pitchFamily="18" charset="0"/>
              </a:rPr>
              <a:t>y</a:t>
            </a:r>
            <a:r>
              <a:rPr lang="en-US" altLang="en-US" sz="2800">
                <a:latin typeface="Times New Roman" panose="02020603050405020304" pitchFamily="18" charset="0"/>
              </a:rPr>
              <a:t>,</a:t>
            </a:r>
            <a:r>
              <a:rPr lang="en-US" altLang="en-US" sz="2800" i="1">
                <a:latin typeface="Times New Roman" panose="02020603050405020304" pitchFamily="18" charset="0"/>
              </a:rPr>
              <a:t>t</a:t>
            </a:r>
            <a:r>
              <a:rPr lang="en-US" altLang="en-US" sz="2800" i="1" baseline="-25000">
                <a:latin typeface="Times New Roman" panose="02020603050405020304" pitchFamily="18" charset="0"/>
              </a:rPr>
              <a:t>y</a:t>
            </a:r>
            <a:r>
              <a:rPr lang="en-US" altLang="en-US" sz="2800">
                <a:latin typeface="Times New Roman" panose="02020603050405020304" pitchFamily="18" charset="0"/>
              </a:rPr>
              <a:t>]</a:t>
            </a:r>
            <a:r>
              <a:rPr lang="en-US" altLang="en-US" sz="2800"/>
              <a:t> don’t intersect, misses</a:t>
            </a:r>
          </a:p>
          <a:p>
            <a:r>
              <a:rPr lang="en-US" altLang="en-US" sz="2800"/>
              <a:t>Otherwise, save max </a:t>
            </a:r>
            <a:r>
              <a:rPr lang="en-US" altLang="en-US" sz="2800" i="1">
                <a:latin typeface="Times New Roman" panose="02020603050405020304" pitchFamily="18" charset="0"/>
              </a:rPr>
              <a:t>s</a:t>
            </a:r>
            <a:r>
              <a:rPr lang="en-US" altLang="en-US" sz="2800"/>
              <a:t>, min </a:t>
            </a:r>
            <a:r>
              <a:rPr lang="en-US" altLang="en-US" sz="2800" i="1">
                <a:latin typeface="Times New Roman" panose="02020603050405020304" pitchFamily="18" charset="0"/>
              </a:rPr>
              <a:t>t</a:t>
            </a:r>
          </a:p>
          <a:p>
            <a:r>
              <a:rPr lang="en-US" altLang="en-US" sz="2800"/>
              <a:t>Do again for </a:t>
            </a:r>
            <a:r>
              <a:rPr lang="en-US" altLang="en-US" sz="2800" i="1">
                <a:latin typeface="Times New Roman" panose="02020603050405020304" pitchFamily="18" charset="0"/>
              </a:rPr>
              <a:t>z</a:t>
            </a:r>
          </a:p>
          <a:p>
            <a:endParaRPr lang="en-US" altLang="en-US" sz="2800">
              <a:solidFill>
                <a:srgbClr val="FF0000"/>
              </a:solidFill>
            </a:endParaRPr>
          </a:p>
        </p:txBody>
      </p:sp>
      <p:sp>
        <p:nvSpPr>
          <p:cNvPr id="21509" name="Line 4">
            <a:extLst>
              <a:ext uri="{FF2B5EF4-FFF2-40B4-BE49-F238E27FC236}">
                <a16:creationId xmlns:a16="http://schemas.microsoft.com/office/drawing/2014/main" id="{0498C861-A945-EDF3-4A63-DB92FDF98C17}"/>
              </a:ext>
            </a:extLst>
          </p:cNvPr>
          <p:cNvSpPr>
            <a:spLocks noChangeShapeType="1"/>
          </p:cNvSpPr>
          <p:nvPr/>
        </p:nvSpPr>
        <p:spPr bwMode="auto">
          <a:xfrm flipV="1">
            <a:off x="4278313" y="3708400"/>
            <a:ext cx="2971800" cy="2133600"/>
          </a:xfrm>
          <a:prstGeom prst="line">
            <a:avLst/>
          </a:prstGeom>
          <a:noFill/>
          <a:ln w="38100" cap="sq">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1510" name="Rectangle 5">
            <a:extLst>
              <a:ext uri="{FF2B5EF4-FFF2-40B4-BE49-F238E27FC236}">
                <a16:creationId xmlns:a16="http://schemas.microsoft.com/office/drawing/2014/main" id="{9814C395-1A04-918C-FD91-7D894A47BBEB}"/>
              </a:ext>
            </a:extLst>
          </p:cNvPr>
          <p:cNvSpPr>
            <a:spLocks noChangeArrowheads="1"/>
          </p:cNvSpPr>
          <p:nvPr/>
        </p:nvSpPr>
        <p:spPr bwMode="auto">
          <a:xfrm>
            <a:off x="6183313" y="4775200"/>
            <a:ext cx="990600" cy="990600"/>
          </a:xfrm>
          <a:prstGeom prst="rect">
            <a:avLst/>
          </a:prstGeom>
          <a:noFill/>
          <a:ln w="38100" cap="sq">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endParaRPr kumimoji="0" lang="en-GB" altLang="en-US" sz="1400"/>
          </a:p>
        </p:txBody>
      </p:sp>
      <p:sp>
        <p:nvSpPr>
          <p:cNvPr id="21511" name="Line 6">
            <a:extLst>
              <a:ext uri="{FF2B5EF4-FFF2-40B4-BE49-F238E27FC236}">
                <a16:creationId xmlns:a16="http://schemas.microsoft.com/office/drawing/2014/main" id="{D49408ED-7F2A-8028-8900-8E2530632166}"/>
              </a:ext>
            </a:extLst>
          </p:cNvPr>
          <p:cNvSpPr>
            <a:spLocks noChangeShapeType="1"/>
          </p:cNvSpPr>
          <p:nvPr/>
        </p:nvSpPr>
        <p:spPr bwMode="auto">
          <a:xfrm>
            <a:off x="6183313" y="4470400"/>
            <a:ext cx="0" cy="381000"/>
          </a:xfrm>
          <a:prstGeom prst="line">
            <a:avLst/>
          </a:prstGeom>
          <a:noFill/>
          <a:ln w="25400">
            <a:solidFill>
              <a:schemeClr val="tx2"/>
            </a:solidFill>
            <a:prstDash val="dash"/>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1512" name="Line 7">
            <a:extLst>
              <a:ext uri="{FF2B5EF4-FFF2-40B4-BE49-F238E27FC236}">
                <a16:creationId xmlns:a16="http://schemas.microsoft.com/office/drawing/2014/main" id="{2A42D6D0-611A-3F71-8482-74079F617A1C}"/>
              </a:ext>
            </a:extLst>
          </p:cNvPr>
          <p:cNvSpPr>
            <a:spLocks noChangeShapeType="1"/>
          </p:cNvSpPr>
          <p:nvPr/>
        </p:nvSpPr>
        <p:spPr bwMode="auto">
          <a:xfrm flipV="1">
            <a:off x="7173913" y="3784600"/>
            <a:ext cx="0" cy="990600"/>
          </a:xfrm>
          <a:prstGeom prst="line">
            <a:avLst/>
          </a:prstGeom>
          <a:noFill/>
          <a:ln w="25400">
            <a:solidFill>
              <a:schemeClr val="tx2"/>
            </a:solidFill>
            <a:prstDash val="dash"/>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1513" name="Line 8">
            <a:extLst>
              <a:ext uri="{FF2B5EF4-FFF2-40B4-BE49-F238E27FC236}">
                <a16:creationId xmlns:a16="http://schemas.microsoft.com/office/drawing/2014/main" id="{0C1FC862-85D9-5B8B-6BE7-D0A5D1C44F78}"/>
              </a:ext>
            </a:extLst>
          </p:cNvPr>
          <p:cNvSpPr>
            <a:spLocks noChangeShapeType="1"/>
          </p:cNvSpPr>
          <p:nvPr/>
        </p:nvSpPr>
        <p:spPr bwMode="auto">
          <a:xfrm flipH="1">
            <a:off x="5802313" y="4775200"/>
            <a:ext cx="381000" cy="0"/>
          </a:xfrm>
          <a:prstGeom prst="line">
            <a:avLst/>
          </a:prstGeom>
          <a:noFill/>
          <a:ln w="25400">
            <a:solidFill>
              <a:schemeClr val="tx2"/>
            </a:solidFill>
            <a:prstDash val="dash"/>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1514" name="Line 9">
            <a:extLst>
              <a:ext uri="{FF2B5EF4-FFF2-40B4-BE49-F238E27FC236}">
                <a16:creationId xmlns:a16="http://schemas.microsoft.com/office/drawing/2014/main" id="{CC37EDA6-1789-DFEB-5190-F5CF9842CE65}"/>
              </a:ext>
            </a:extLst>
          </p:cNvPr>
          <p:cNvSpPr>
            <a:spLocks noChangeShapeType="1"/>
          </p:cNvSpPr>
          <p:nvPr/>
        </p:nvSpPr>
        <p:spPr bwMode="auto">
          <a:xfrm flipH="1">
            <a:off x="4354513" y="5765800"/>
            <a:ext cx="1828800" cy="0"/>
          </a:xfrm>
          <a:prstGeom prst="line">
            <a:avLst/>
          </a:prstGeom>
          <a:noFill/>
          <a:ln w="25400">
            <a:solidFill>
              <a:schemeClr val="tx2"/>
            </a:solidFill>
            <a:prstDash val="dash"/>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1515" name="Text Box 10">
            <a:extLst>
              <a:ext uri="{FF2B5EF4-FFF2-40B4-BE49-F238E27FC236}">
                <a16:creationId xmlns:a16="http://schemas.microsoft.com/office/drawing/2014/main" id="{A3B26657-430F-344F-D312-D2A948E3E871}"/>
              </a:ext>
            </a:extLst>
          </p:cNvPr>
          <p:cNvSpPr txBox="1">
            <a:spLocks noChangeArrowheads="1"/>
          </p:cNvSpPr>
          <p:nvPr/>
        </p:nvSpPr>
        <p:spPr bwMode="auto">
          <a:xfrm>
            <a:off x="7251700" y="4648200"/>
            <a:ext cx="657225"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b="0"/>
              <a:t>Max y</a:t>
            </a:r>
          </a:p>
        </p:txBody>
      </p:sp>
      <p:sp>
        <p:nvSpPr>
          <p:cNvPr id="21516" name="Text Box 11">
            <a:extLst>
              <a:ext uri="{FF2B5EF4-FFF2-40B4-BE49-F238E27FC236}">
                <a16:creationId xmlns:a16="http://schemas.microsoft.com/office/drawing/2014/main" id="{0E9CAA5A-E034-C711-F7BE-FE27433C1F3A}"/>
              </a:ext>
            </a:extLst>
          </p:cNvPr>
          <p:cNvSpPr txBox="1">
            <a:spLocks noChangeArrowheads="1"/>
          </p:cNvSpPr>
          <p:nvPr/>
        </p:nvSpPr>
        <p:spPr bwMode="auto">
          <a:xfrm>
            <a:off x="7288213" y="5638800"/>
            <a:ext cx="608012"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b="0"/>
              <a:t>Min y</a:t>
            </a:r>
          </a:p>
        </p:txBody>
      </p:sp>
      <p:sp>
        <p:nvSpPr>
          <p:cNvPr id="21517" name="Text Box 12">
            <a:extLst>
              <a:ext uri="{FF2B5EF4-FFF2-40B4-BE49-F238E27FC236}">
                <a16:creationId xmlns:a16="http://schemas.microsoft.com/office/drawing/2014/main" id="{E0A19AB3-27E1-976B-E9BE-05B72D0E3990}"/>
              </a:ext>
            </a:extLst>
          </p:cNvPr>
          <p:cNvSpPr txBox="1">
            <a:spLocks noChangeArrowheads="1"/>
          </p:cNvSpPr>
          <p:nvPr/>
        </p:nvSpPr>
        <p:spPr bwMode="auto">
          <a:xfrm>
            <a:off x="6811963" y="5856288"/>
            <a:ext cx="657225"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b="0"/>
              <a:t>Max x</a:t>
            </a:r>
          </a:p>
        </p:txBody>
      </p:sp>
      <p:sp>
        <p:nvSpPr>
          <p:cNvPr id="21518" name="Text Box 13">
            <a:extLst>
              <a:ext uri="{FF2B5EF4-FFF2-40B4-BE49-F238E27FC236}">
                <a16:creationId xmlns:a16="http://schemas.microsoft.com/office/drawing/2014/main" id="{75D7D830-6F5E-539B-07B8-3CF135FE3AA3}"/>
              </a:ext>
            </a:extLst>
          </p:cNvPr>
          <p:cNvSpPr txBox="1">
            <a:spLocks noChangeArrowheads="1"/>
          </p:cNvSpPr>
          <p:nvPr/>
        </p:nvSpPr>
        <p:spPr bwMode="auto">
          <a:xfrm>
            <a:off x="5857875" y="5845175"/>
            <a:ext cx="608013"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b="0"/>
              <a:t>Min x</a:t>
            </a:r>
          </a:p>
        </p:txBody>
      </p:sp>
      <p:sp>
        <p:nvSpPr>
          <p:cNvPr id="21519" name="Text Box 14">
            <a:extLst>
              <a:ext uri="{FF2B5EF4-FFF2-40B4-BE49-F238E27FC236}">
                <a16:creationId xmlns:a16="http://schemas.microsoft.com/office/drawing/2014/main" id="{D08B1260-4F6E-CC12-87EE-7AD766AB82F0}"/>
              </a:ext>
            </a:extLst>
          </p:cNvPr>
          <p:cNvSpPr txBox="1">
            <a:spLocks noChangeArrowheads="1"/>
          </p:cNvSpPr>
          <p:nvPr/>
        </p:nvSpPr>
        <p:spPr bwMode="auto">
          <a:xfrm>
            <a:off x="5822950" y="3898900"/>
            <a:ext cx="6794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2000" b="0" i="1">
                <a:latin typeface="Times New Roman" panose="02020603050405020304" pitchFamily="18" charset="0"/>
              </a:rPr>
              <a:t>R</a:t>
            </a:r>
            <a:r>
              <a:rPr kumimoji="0" lang="en-US" altLang="en-US" sz="2000" b="0">
                <a:latin typeface="Times New Roman" panose="02020603050405020304" pitchFamily="18" charset="0"/>
              </a:rPr>
              <a:t>(</a:t>
            </a:r>
            <a:r>
              <a:rPr lang="en-US" altLang="en-US" sz="2000" b="0" i="1">
                <a:latin typeface="Times New Roman" panose="02020603050405020304" pitchFamily="18" charset="0"/>
              </a:rPr>
              <a:t>s</a:t>
            </a:r>
            <a:r>
              <a:rPr lang="en-US" altLang="en-US" sz="2000" b="0" i="1" baseline="-25000">
                <a:latin typeface="Times New Roman" panose="02020603050405020304" pitchFamily="18" charset="0"/>
              </a:rPr>
              <a:t>x</a:t>
            </a:r>
            <a:r>
              <a:rPr lang="en-US" altLang="en-US" sz="2000" b="0">
                <a:latin typeface="Times New Roman" panose="02020603050405020304" pitchFamily="18" charset="0"/>
              </a:rPr>
              <a:t>)</a:t>
            </a:r>
            <a:endParaRPr lang="en-US" altLang="en-US" sz="2000" b="0" baseline="-25000">
              <a:latin typeface="Times New Roman" panose="02020603050405020304" pitchFamily="18" charset="0"/>
            </a:endParaRPr>
          </a:p>
        </p:txBody>
      </p:sp>
      <p:sp>
        <p:nvSpPr>
          <p:cNvPr id="21520" name="Text Box 15">
            <a:extLst>
              <a:ext uri="{FF2B5EF4-FFF2-40B4-BE49-F238E27FC236}">
                <a16:creationId xmlns:a16="http://schemas.microsoft.com/office/drawing/2014/main" id="{012CD06A-6F94-75B3-5C71-63FF3A12B49D}"/>
              </a:ext>
            </a:extLst>
          </p:cNvPr>
          <p:cNvSpPr txBox="1">
            <a:spLocks noChangeArrowheads="1"/>
          </p:cNvSpPr>
          <p:nvPr/>
        </p:nvSpPr>
        <p:spPr bwMode="auto">
          <a:xfrm>
            <a:off x="6615113" y="3325813"/>
            <a:ext cx="650875"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2000" b="0" i="1">
                <a:latin typeface="Times New Roman" panose="02020603050405020304" pitchFamily="18" charset="0"/>
              </a:rPr>
              <a:t>R</a:t>
            </a:r>
            <a:r>
              <a:rPr kumimoji="0" lang="en-US" altLang="en-US" sz="2000" b="0">
                <a:latin typeface="Times New Roman" panose="02020603050405020304" pitchFamily="18" charset="0"/>
              </a:rPr>
              <a:t>(</a:t>
            </a:r>
            <a:r>
              <a:rPr lang="en-US" altLang="en-US" sz="2000" b="0" i="1">
                <a:latin typeface="Times New Roman" panose="02020603050405020304" pitchFamily="18" charset="0"/>
              </a:rPr>
              <a:t>t</a:t>
            </a:r>
            <a:r>
              <a:rPr lang="en-US" altLang="en-US" sz="2000" b="0" i="1" baseline="-25000">
                <a:latin typeface="Times New Roman" panose="02020603050405020304" pitchFamily="18" charset="0"/>
              </a:rPr>
              <a:t>x</a:t>
            </a:r>
            <a:r>
              <a:rPr lang="en-US" altLang="en-US" sz="2000" b="0">
                <a:latin typeface="Times New Roman" panose="02020603050405020304" pitchFamily="18" charset="0"/>
              </a:rPr>
              <a:t>)</a:t>
            </a:r>
            <a:endParaRPr lang="en-US" altLang="en-US" sz="2000" b="0" baseline="-25000">
              <a:latin typeface="Times New Roman" panose="02020603050405020304" pitchFamily="18" charset="0"/>
            </a:endParaRPr>
          </a:p>
        </p:txBody>
      </p:sp>
      <p:sp>
        <p:nvSpPr>
          <p:cNvPr id="21521" name="Text Box 16">
            <a:extLst>
              <a:ext uri="{FF2B5EF4-FFF2-40B4-BE49-F238E27FC236}">
                <a16:creationId xmlns:a16="http://schemas.microsoft.com/office/drawing/2014/main" id="{D2AD566E-5A6D-A386-7B73-8F052EA9A690}"/>
              </a:ext>
            </a:extLst>
          </p:cNvPr>
          <p:cNvSpPr txBox="1">
            <a:spLocks noChangeArrowheads="1"/>
          </p:cNvSpPr>
          <p:nvPr/>
        </p:nvSpPr>
        <p:spPr bwMode="auto">
          <a:xfrm>
            <a:off x="3589338" y="5422900"/>
            <a:ext cx="6794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2000" b="0" i="1">
                <a:latin typeface="Times New Roman" panose="02020603050405020304" pitchFamily="18" charset="0"/>
              </a:rPr>
              <a:t>R</a:t>
            </a:r>
            <a:r>
              <a:rPr kumimoji="0" lang="en-US" altLang="en-US" sz="2000" b="0">
                <a:latin typeface="Times New Roman" panose="02020603050405020304" pitchFamily="18" charset="0"/>
              </a:rPr>
              <a:t>(</a:t>
            </a:r>
            <a:r>
              <a:rPr lang="en-US" altLang="en-US" sz="2000" b="0" i="1">
                <a:latin typeface="Times New Roman" panose="02020603050405020304" pitchFamily="18" charset="0"/>
              </a:rPr>
              <a:t>s</a:t>
            </a:r>
            <a:r>
              <a:rPr lang="en-US" altLang="en-US" sz="2000" b="0" i="1" baseline="-25000">
                <a:latin typeface="Times New Roman" panose="02020603050405020304" pitchFamily="18" charset="0"/>
              </a:rPr>
              <a:t>y</a:t>
            </a:r>
            <a:r>
              <a:rPr lang="en-US" altLang="en-US" sz="2000" b="0">
                <a:latin typeface="Times New Roman" panose="02020603050405020304" pitchFamily="18" charset="0"/>
              </a:rPr>
              <a:t>)</a:t>
            </a:r>
            <a:endParaRPr lang="en-US" altLang="en-US" sz="2000" b="0" baseline="-25000">
              <a:latin typeface="Times New Roman" panose="02020603050405020304" pitchFamily="18" charset="0"/>
            </a:endParaRPr>
          </a:p>
        </p:txBody>
      </p:sp>
      <p:sp>
        <p:nvSpPr>
          <p:cNvPr id="21522" name="Text Box 17">
            <a:extLst>
              <a:ext uri="{FF2B5EF4-FFF2-40B4-BE49-F238E27FC236}">
                <a16:creationId xmlns:a16="http://schemas.microsoft.com/office/drawing/2014/main" id="{B63151F7-1292-71F1-7CF5-FE610EB59EFB}"/>
              </a:ext>
            </a:extLst>
          </p:cNvPr>
          <p:cNvSpPr txBox="1">
            <a:spLocks noChangeArrowheads="1"/>
          </p:cNvSpPr>
          <p:nvPr/>
        </p:nvSpPr>
        <p:spPr bwMode="auto">
          <a:xfrm>
            <a:off x="5119688" y="4429125"/>
            <a:ext cx="650875"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2000" b="0" i="1">
                <a:latin typeface="Times New Roman" panose="02020603050405020304" pitchFamily="18" charset="0"/>
              </a:rPr>
              <a:t>R</a:t>
            </a:r>
            <a:r>
              <a:rPr kumimoji="0" lang="en-US" altLang="en-US" sz="2000" b="0">
                <a:latin typeface="Times New Roman" panose="02020603050405020304" pitchFamily="18" charset="0"/>
              </a:rPr>
              <a:t>(</a:t>
            </a:r>
            <a:r>
              <a:rPr lang="en-US" altLang="en-US" sz="2000" b="0" i="1">
                <a:latin typeface="Times New Roman" panose="02020603050405020304" pitchFamily="18" charset="0"/>
              </a:rPr>
              <a:t>t</a:t>
            </a:r>
            <a:r>
              <a:rPr lang="en-US" altLang="en-US" sz="2000" b="0" i="1" baseline="-25000">
                <a:latin typeface="Times New Roman" panose="02020603050405020304" pitchFamily="18" charset="0"/>
              </a:rPr>
              <a:t>y</a:t>
            </a:r>
            <a:r>
              <a:rPr lang="en-US" altLang="en-US" sz="2000" b="0">
                <a:latin typeface="Times New Roman" panose="02020603050405020304" pitchFamily="18" charset="0"/>
              </a:rPr>
              <a:t>)</a:t>
            </a:r>
            <a:endParaRPr lang="en-US" altLang="en-US" sz="2000" b="0" baseline="-25000">
              <a:latin typeface="Times New Roman" panose="02020603050405020304" pitchFamily="18" charset="0"/>
            </a:endParaRPr>
          </a:p>
        </p:txBody>
      </p:sp>
      <p:sp>
        <p:nvSpPr>
          <p:cNvPr id="21523" name="Line 18">
            <a:extLst>
              <a:ext uri="{FF2B5EF4-FFF2-40B4-BE49-F238E27FC236}">
                <a16:creationId xmlns:a16="http://schemas.microsoft.com/office/drawing/2014/main" id="{199ADF5D-A3BE-5FAF-17D3-D64D64BB6634}"/>
              </a:ext>
            </a:extLst>
          </p:cNvPr>
          <p:cNvSpPr>
            <a:spLocks noChangeShapeType="1"/>
          </p:cNvSpPr>
          <p:nvPr/>
        </p:nvSpPr>
        <p:spPr bwMode="auto">
          <a:xfrm flipV="1">
            <a:off x="4414838" y="4754563"/>
            <a:ext cx="1384300" cy="993775"/>
          </a:xfrm>
          <a:prstGeom prst="line">
            <a:avLst/>
          </a:prstGeom>
          <a:noFill/>
          <a:ln w="38100" cap="sq">
            <a:solidFill>
              <a:srgbClr val="FF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1524" name="Line 19">
            <a:extLst>
              <a:ext uri="{FF2B5EF4-FFF2-40B4-BE49-F238E27FC236}">
                <a16:creationId xmlns:a16="http://schemas.microsoft.com/office/drawing/2014/main" id="{32A72224-02CD-C3AE-E777-4DC7B7BA2180}"/>
              </a:ext>
            </a:extLst>
          </p:cNvPr>
          <p:cNvSpPr>
            <a:spLocks noChangeShapeType="1"/>
          </p:cNvSpPr>
          <p:nvPr/>
        </p:nvSpPr>
        <p:spPr bwMode="auto">
          <a:xfrm flipV="1">
            <a:off x="6175375" y="3770313"/>
            <a:ext cx="992188" cy="706437"/>
          </a:xfrm>
          <a:prstGeom prst="line">
            <a:avLst/>
          </a:prstGeom>
          <a:noFill/>
          <a:ln w="38100" cap="sq">
            <a:solidFill>
              <a:srgbClr val="FF0000"/>
            </a:solidFill>
            <a:round/>
            <a:headEnd/>
            <a:tailEnd/>
          </a:ln>
          <a:extLst>
            <a:ext uri="{909E8E84-426E-40DD-AFC4-6F175D3DCCD1}">
              <a14:hiddenFill xmlns:a14="http://schemas.microsoft.com/office/drawing/2010/main">
                <a:noFill/>
              </a14:hiddenFill>
            </a:ext>
          </a:extLst>
        </p:spPr>
        <p:txBody>
          <a:bodyPr/>
          <a:lstStyle/>
          <a:p>
            <a:endParaRPr lang="en-GB"/>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Footer Placeholder 4">
            <a:extLst>
              <a:ext uri="{FF2B5EF4-FFF2-40B4-BE49-F238E27FC236}">
                <a16:creationId xmlns:a16="http://schemas.microsoft.com/office/drawing/2014/main" id="{8A0F7497-0F44-3EDC-B105-F5379BA14001}"/>
              </a:ext>
            </a:extLst>
          </p:cNvPr>
          <p:cNvSpPr>
            <a:spLocks noGrp="1"/>
          </p:cNvSpPr>
          <p:nvPr>
            <p:ph type="ftr" sz="quarter" idx="1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Essential Math for Games</a:t>
            </a:r>
          </a:p>
        </p:txBody>
      </p:sp>
      <p:sp>
        <p:nvSpPr>
          <p:cNvPr id="22531" name="Rectangle 2">
            <a:extLst>
              <a:ext uri="{FF2B5EF4-FFF2-40B4-BE49-F238E27FC236}">
                <a16:creationId xmlns:a16="http://schemas.microsoft.com/office/drawing/2014/main" id="{3F6C2849-6E43-1CE0-DE8D-636857A25031}"/>
              </a:ext>
            </a:extLst>
          </p:cNvPr>
          <p:cNvSpPr>
            <a:spLocks noGrp="1" noChangeArrowheads="1"/>
          </p:cNvSpPr>
          <p:nvPr>
            <p:ph type="title"/>
          </p:nvPr>
        </p:nvSpPr>
        <p:spPr/>
        <p:txBody>
          <a:bodyPr/>
          <a:lstStyle/>
          <a:p>
            <a:r>
              <a:rPr lang="en-US" altLang="en-US"/>
              <a:t>Object-Oriented Bounding Box</a:t>
            </a:r>
          </a:p>
        </p:txBody>
      </p:sp>
      <p:sp>
        <p:nvSpPr>
          <p:cNvPr id="22532" name="Rectangle 3">
            <a:extLst>
              <a:ext uri="{FF2B5EF4-FFF2-40B4-BE49-F238E27FC236}">
                <a16:creationId xmlns:a16="http://schemas.microsoft.com/office/drawing/2014/main" id="{D6240BE5-0EE0-4D02-E0C1-3093B844BDDD}"/>
              </a:ext>
            </a:extLst>
          </p:cNvPr>
          <p:cNvSpPr>
            <a:spLocks noGrp="1" noChangeArrowheads="1"/>
          </p:cNvSpPr>
          <p:nvPr>
            <p:ph type="body" idx="1"/>
          </p:nvPr>
        </p:nvSpPr>
        <p:spPr/>
        <p:txBody>
          <a:bodyPr/>
          <a:lstStyle/>
          <a:p>
            <a:r>
              <a:rPr lang="en-US" altLang="en-US"/>
              <a:t>Box edges aligned with </a:t>
            </a:r>
            <a:r>
              <a:rPr lang="en-US" altLang="en-US" b="1"/>
              <a:t>local</a:t>
            </a:r>
            <a:r>
              <a:rPr lang="en-US" altLang="en-US"/>
              <a:t> object coordinate system</a:t>
            </a:r>
          </a:p>
          <a:p>
            <a:r>
              <a:rPr lang="en-US" altLang="en-US"/>
              <a:t>Much tighter, but collision calcs costly</a:t>
            </a:r>
          </a:p>
        </p:txBody>
      </p:sp>
      <p:sp>
        <p:nvSpPr>
          <p:cNvPr id="22533" name="Rectangle 4">
            <a:extLst>
              <a:ext uri="{FF2B5EF4-FFF2-40B4-BE49-F238E27FC236}">
                <a16:creationId xmlns:a16="http://schemas.microsoft.com/office/drawing/2014/main" id="{F314EC32-0CA6-8E67-D1CE-133609492E9D}"/>
              </a:ext>
            </a:extLst>
          </p:cNvPr>
          <p:cNvSpPr>
            <a:spLocks noChangeArrowheads="1"/>
          </p:cNvSpPr>
          <p:nvPr/>
        </p:nvSpPr>
        <p:spPr bwMode="auto">
          <a:xfrm>
            <a:off x="1295400" y="4572000"/>
            <a:ext cx="2362200" cy="914400"/>
          </a:xfrm>
          <a:prstGeom prst="rect">
            <a:avLst/>
          </a:prstGeom>
          <a:noFill/>
          <a:ln w="12700" cap="sq">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endParaRPr kumimoji="0" lang="en-GB" altLang="en-US" sz="1400"/>
          </a:p>
        </p:txBody>
      </p:sp>
      <p:grpSp>
        <p:nvGrpSpPr>
          <p:cNvPr id="22534" name="Group 5">
            <a:extLst>
              <a:ext uri="{FF2B5EF4-FFF2-40B4-BE49-F238E27FC236}">
                <a16:creationId xmlns:a16="http://schemas.microsoft.com/office/drawing/2014/main" id="{B4E11B82-8363-759B-22CD-30518E6BBCF1}"/>
              </a:ext>
            </a:extLst>
          </p:cNvPr>
          <p:cNvGrpSpPr>
            <a:grpSpLocks/>
          </p:cNvGrpSpPr>
          <p:nvPr/>
        </p:nvGrpSpPr>
        <p:grpSpPr bwMode="auto">
          <a:xfrm>
            <a:off x="1295400" y="4572000"/>
            <a:ext cx="2362200" cy="914400"/>
            <a:chOff x="1824" y="2688"/>
            <a:chExt cx="1488" cy="576"/>
          </a:xfrm>
        </p:grpSpPr>
        <p:sp>
          <p:nvSpPr>
            <p:cNvPr id="22540" name="Line 6">
              <a:extLst>
                <a:ext uri="{FF2B5EF4-FFF2-40B4-BE49-F238E27FC236}">
                  <a16:creationId xmlns:a16="http://schemas.microsoft.com/office/drawing/2014/main" id="{079475E7-C08E-48F1-E63F-BB9ED76ADD24}"/>
                </a:ext>
              </a:extLst>
            </p:cNvPr>
            <p:cNvSpPr>
              <a:spLocks noChangeShapeType="1"/>
            </p:cNvSpPr>
            <p:nvPr/>
          </p:nvSpPr>
          <p:spPr bwMode="auto">
            <a:xfrm>
              <a:off x="2928" y="2688"/>
              <a:ext cx="0" cy="240"/>
            </a:xfrm>
            <a:prstGeom prst="line">
              <a:avLst/>
            </a:prstGeom>
            <a:noFill/>
            <a:ln w="25400">
              <a:solidFill>
                <a:schemeClr val="bg2"/>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2541" name="Freeform 7">
              <a:extLst>
                <a:ext uri="{FF2B5EF4-FFF2-40B4-BE49-F238E27FC236}">
                  <a16:creationId xmlns:a16="http://schemas.microsoft.com/office/drawing/2014/main" id="{3E025F43-97B3-02C9-77AD-56012E598533}"/>
                </a:ext>
              </a:extLst>
            </p:cNvPr>
            <p:cNvSpPr>
              <a:spLocks/>
            </p:cNvSpPr>
            <p:nvPr/>
          </p:nvSpPr>
          <p:spPr bwMode="auto">
            <a:xfrm>
              <a:off x="2688" y="2832"/>
              <a:ext cx="288" cy="192"/>
            </a:xfrm>
            <a:custGeom>
              <a:avLst/>
              <a:gdLst>
                <a:gd name="T0" fmla="*/ 0 w 288"/>
                <a:gd name="T1" fmla="*/ 144 h 192"/>
                <a:gd name="T2" fmla="*/ 0 w 288"/>
                <a:gd name="T3" fmla="*/ 0 h 192"/>
                <a:gd name="T4" fmla="*/ 48 w 288"/>
                <a:gd name="T5" fmla="*/ 0 h 192"/>
                <a:gd name="T6" fmla="*/ 288 w 288"/>
                <a:gd name="T7" fmla="*/ 0 h 192"/>
                <a:gd name="T8" fmla="*/ 288 w 288"/>
                <a:gd name="T9" fmla="*/ 192 h 192"/>
                <a:gd name="T10" fmla="*/ 0 w 288"/>
                <a:gd name="T11" fmla="*/ 192 h 192"/>
                <a:gd name="T12" fmla="*/ 0 60000 65536"/>
                <a:gd name="T13" fmla="*/ 0 60000 65536"/>
                <a:gd name="T14" fmla="*/ 0 60000 65536"/>
                <a:gd name="T15" fmla="*/ 0 60000 65536"/>
                <a:gd name="T16" fmla="*/ 0 60000 65536"/>
                <a:gd name="T17" fmla="*/ 0 60000 65536"/>
                <a:gd name="T18" fmla="*/ 0 w 288"/>
                <a:gd name="T19" fmla="*/ 0 h 192"/>
                <a:gd name="T20" fmla="*/ 288 w 288"/>
                <a:gd name="T21" fmla="*/ 192 h 192"/>
              </a:gdLst>
              <a:ahLst/>
              <a:cxnLst>
                <a:cxn ang="T12">
                  <a:pos x="T0" y="T1"/>
                </a:cxn>
                <a:cxn ang="T13">
                  <a:pos x="T2" y="T3"/>
                </a:cxn>
                <a:cxn ang="T14">
                  <a:pos x="T4" y="T5"/>
                </a:cxn>
                <a:cxn ang="T15">
                  <a:pos x="T6" y="T7"/>
                </a:cxn>
                <a:cxn ang="T16">
                  <a:pos x="T8" y="T9"/>
                </a:cxn>
                <a:cxn ang="T17">
                  <a:pos x="T10" y="T11"/>
                </a:cxn>
              </a:cxnLst>
              <a:rect l="T18" t="T19" r="T20" b="T21"/>
              <a:pathLst>
                <a:path w="288" h="192">
                  <a:moveTo>
                    <a:pt x="0" y="144"/>
                  </a:moveTo>
                  <a:lnTo>
                    <a:pt x="0" y="0"/>
                  </a:lnTo>
                  <a:lnTo>
                    <a:pt x="48" y="0"/>
                  </a:lnTo>
                  <a:lnTo>
                    <a:pt x="288" y="0"/>
                  </a:lnTo>
                  <a:lnTo>
                    <a:pt x="288" y="192"/>
                  </a:lnTo>
                  <a:lnTo>
                    <a:pt x="0" y="192"/>
                  </a:lnTo>
                </a:path>
              </a:pathLst>
            </a:custGeom>
            <a:solidFill>
              <a:srgbClr val="808080"/>
            </a:solidFill>
            <a:ln w="25400">
              <a:solidFill>
                <a:schemeClr val="bg2"/>
              </a:solidFill>
              <a:round/>
              <a:headEnd/>
              <a:tailEnd/>
            </a:ln>
          </p:spPr>
          <p:txBody>
            <a:bodyPr wrap="none" anchor="ctr"/>
            <a:lstStyle/>
            <a:p>
              <a:endParaRPr lang="en-GB"/>
            </a:p>
          </p:txBody>
        </p:sp>
        <p:sp>
          <p:nvSpPr>
            <p:cNvPr id="22542" name="Oval 8">
              <a:extLst>
                <a:ext uri="{FF2B5EF4-FFF2-40B4-BE49-F238E27FC236}">
                  <a16:creationId xmlns:a16="http://schemas.microsoft.com/office/drawing/2014/main" id="{17A883C9-DA7F-29B7-CFF4-F9DBC15E6202}"/>
                </a:ext>
              </a:extLst>
            </p:cNvPr>
            <p:cNvSpPr>
              <a:spLocks noChangeArrowheads="1"/>
            </p:cNvSpPr>
            <p:nvPr/>
          </p:nvSpPr>
          <p:spPr bwMode="auto">
            <a:xfrm>
              <a:off x="1824" y="2976"/>
              <a:ext cx="1488" cy="288"/>
            </a:xfrm>
            <a:prstGeom prst="ellipse">
              <a:avLst/>
            </a:prstGeom>
            <a:solidFill>
              <a:srgbClr val="808080"/>
            </a:solidFill>
            <a:ln w="19050">
              <a:solidFill>
                <a:schemeClr val="bg2"/>
              </a:solidFill>
              <a:round/>
              <a:headEnd/>
              <a:tailEnd/>
            </a:ln>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endParaRPr kumimoji="0" lang="en-GB" altLang="en-US" sz="1400"/>
            </a:p>
          </p:txBody>
        </p:sp>
      </p:grpSp>
      <p:sp>
        <p:nvSpPr>
          <p:cNvPr id="22535" name="Rectangle 9">
            <a:extLst>
              <a:ext uri="{FF2B5EF4-FFF2-40B4-BE49-F238E27FC236}">
                <a16:creationId xmlns:a16="http://schemas.microsoft.com/office/drawing/2014/main" id="{902B4347-C2E2-CEEC-462C-0F27E3935900}"/>
              </a:ext>
            </a:extLst>
          </p:cNvPr>
          <p:cNvSpPr>
            <a:spLocks noChangeArrowheads="1"/>
          </p:cNvSpPr>
          <p:nvPr/>
        </p:nvSpPr>
        <p:spPr bwMode="auto">
          <a:xfrm rot="-3044751">
            <a:off x="4762500" y="4495800"/>
            <a:ext cx="2362200" cy="914400"/>
          </a:xfrm>
          <a:prstGeom prst="rect">
            <a:avLst/>
          </a:prstGeom>
          <a:noFill/>
          <a:ln w="12700" cap="sq">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endParaRPr kumimoji="0" lang="en-GB" altLang="en-US" sz="1400"/>
          </a:p>
        </p:txBody>
      </p:sp>
      <p:grpSp>
        <p:nvGrpSpPr>
          <p:cNvPr id="22536" name="Group 10">
            <a:extLst>
              <a:ext uri="{FF2B5EF4-FFF2-40B4-BE49-F238E27FC236}">
                <a16:creationId xmlns:a16="http://schemas.microsoft.com/office/drawing/2014/main" id="{68B8FC85-86C1-546C-C984-93D150759217}"/>
              </a:ext>
            </a:extLst>
          </p:cNvPr>
          <p:cNvGrpSpPr>
            <a:grpSpLocks/>
          </p:cNvGrpSpPr>
          <p:nvPr/>
        </p:nvGrpSpPr>
        <p:grpSpPr bwMode="auto">
          <a:xfrm rot="-3044751">
            <a:off x="4762500" y="4495800"/>
            <a:ext cx="2362200" cy="914400"/>
            <a:chOff x="1824" y="2688"/>
            <a:chExt cx="1488" cy="576"/>
          </a:xfrm>
        </p:grpSpPr>
        <p:sp>
          <p:nvSpPr>
            <p:cNvPr id="22537" name="Line 11">
              <a:extLst>
                <a:ext uri="{FF2B5EF4-FFF2-40B4-BE49-F238E27FC236}">
                  <a16:creationId xmlns:a16="http://schemas.microsoft.com/office/drawing/2014/main" id="{B4AE0EAB-08CE-C15B-77E1-237889158462}"/>
                </a:ext>
              </a:extLst>
            </p:cNvPr>
            <p:cNvSpPr>
              <a:spLocks noChangeShapeType="1"/>
            </p:cNvSpPr>
            <p:nvPr/>
          </p:nvSpPr>
          <p:spPr bwMode="auto">
            <a:xfrm>
              <a:off x="2928" y="2688"/>
              <a:ext cx="0" cy="240"/>
            </a:xfrm>
            <a:prstGeom prst="line">
              <a:avLst/>
            </a:prstGeom>
            <a:noFill/>
            <a:ln w="25400">
              <a:solidFill>
                <a:schemeClr val="bg2"/>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2538" name="Freeform 12">
              <a:extLst>
                <a:ext uri="{FF2B5EF4-FFF2-40B4-BE49-F238E27FC236}">
                  <a16:creationId xmlns:a16="http://schemas.microsoft.com/office/drawing/2014/main" id="{C68BED27-0A02-6845-4BD1-8E0C27C61B18}"/>
                </a:ext>
              </a:extLst>
            </p:cNvPr>
            <p:cNvSpPr>
              <a:spLocks/>
            </p:cNvSpPr>
            <p:nvPr/>
          </p:nvSpPr>
          <p:spPr bwMode="auto">
            <a:xfrm>
              <a:off x="2688" y="2832"/>
              <a:ext cx="288" cy="192"/>
            </a:xfrm>
            <a:custGeom>
              <a:avLst/>
              <a:gdLst>
                <a:gd name="T0" fmla="*/ 0 w 288"/>
                <a:gd name="T1" fmla="*/ 144 h 192"/>
                <a:gd name="T2" fmla="*/ 0 w 288"/>
                <a:gd name="T3" fmla="*/ 0 h 192"/>
                <a:gd name="T4" fmla="*/ 48 w 288"/>
                <a:gd name="T5" fmla="*/ 0 h 192"/>
                <a:gd name="T6" fmla="*/ 288 w 288"/>
                <a:gd name="T7" fmla="*/ 0 h 192"/>
                <a:gd name="T8" fmla="*/ 288 w 288"/>
                <a:gd name="T9" fmla="*/ 192 h 192"/>
                <a:gd name="T10" fmla="*/ 0 w 288"/>
                <a:gd name="T11" fmla="*/ 192 h 192"/>
                <a:gd name="T12" fmla="*/ 0 60000 65536"/>
                <a:gd name="T13" fmla="*/ 0 60000 65536"/>
                <a:gd name="T14" fmla="*/ 0 60000 65536"/>
                <a:gd name="T15" fmla="*/ 0 60000 65536"/>
                <a:gd name="T16" fmla="*/ 0 60000 65536"/>
                <a:gd name="T17" fmla="*/ 0 60000 65536"/>
                <a:gd name="T18" fmla="*/ 0 w 288"/>
                <a:gd name="T19" fmla="*/ 0 h 192"/>
                <a:gd name="T20" fmla="*/ 288 w 288"/>
                <a:gd name="T21" fmla="*/ 192 h 192"/>
              </a:gdLst>
              <a:ahLst/>
              <a:cxnLst>
                <a:cxn ang="T12">
                  <a:pos x="T0" y="T1"/>
                </a:cxn>
                <a:cxn ang="T13">
                  <a:pos x="T2" y="T3"/>
                </a:cxn>
                <a:cxn ang="T14">
                  <a:pos x="T4" y="T5"/>
                </a:cxn>
                <a:cxn ang="T15">
                  <a:pos x="T6" y="T7"/>
                </a:cxn>
                <a:cxn ang="T16">
                  <a:pos x="T8" y="T9"/>
                </a:cxn>
                <a:cxn ang="T17">
                  <a:pos x="T10" y="T11"/>
                </a:cxn>
              </a:cxnLst>
              <a:rect l="T18" t="T19" r="T20" b="T21"/>
              <a:pathLst>
                <a:path w="288" h="192">
                  <a:moveTo>
                    <a:pt x="0" y="144"/>
                  </a:moveTo>
                  <a:lnTo>
                    <a:pt x="0" y="0"/>
                  </a:lnTo>
                  <a:lnTo>
                    <a:pt x="48" y="0"/>
                  </a:lnTo>
                  <a:lnTo>
                    <a:pt x="288" y="0"/>
                  </a:lnTo>
                  <a:lnTo>
                    <a:pt x="288" y="192"/>
                  </a:lnTo>
                  <a:lnTo>
                    <a:pt x="0" y="192"/>
                  </a:lnTo>
                </a:path>
              </a:pathLst>
            </a:custGeom>
            <a:solidFill>
              <a:srgbClr val="808080"/>
            </a:solidFill>
            <a:ln w="25400">
              <a:solidFill>
                <a:schemeClr val="bg2"/>
              </a:solidFill>
              <a:round/>
              <a:headEnd/>
              <a:tailEnd/>
            </a:ln>
          </p:spPr>
          <p:txBody>
            <a:bodyPr wrap="none" anchor="ctr"/>
            <a:lstStyle/>
            <a:p>
              <a:endParaRPr lang="en-GB"/>
            </a:p>
          </p:txBody>
        </p:sp>
        <p:sp>
          <p:nvSpPr>
            <p:cNvPr id="22539" name="Oval 13">
              <a:extLst>
                <a:ext uri="{FF2B5EF4-FFF2-40B4-BE49-F238E27FC236}">
                  <a16:creationId xmlns:a16="http://schemas.microsoft.com/office/drawing/2014/main" id="{CD5EC589-9A9B-65B2-BAD9-02178A483200}"/>
                </a:ext>
              </a:extLst>
            </p:cNvPr>
            <p:cNvSpPr>
              <a:spLocks noChangeArrowheads="1"/>
            </p:cNvSpPr>
            <p:nvPr/>
          </p:nvSpPr>
          <p:spPr bwMode="auto">
            <a:xfrm>
              <a:off x="1824" y="2976"/>
              <a:ext cx="1488" cy="288"/>
            </a:xfrm>
            <a:prstGeom prst="ellipse">
              <a:avLst/>
            </a:prstGeom>
            <a:solidFill>
              <a:srgbClr val="808080"/>
            </a:solidFill>
            <a:ln w="19050">
              <a:solidFill>
                <a:schemeClr val="bg2"/>
              </a:solidFill>
              <a:round/>
              <a:headEnd/>
              <a:tailEnd/>
            </a:ln>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endParaRPr kumimoji="0" lang="en-GB" altLang="en-US" sz="1400"/>
            </a:p>
          </p:txBody>
        </p:sp>
      </p:gr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Footer Placeholder 4">
            <a:extLst>
              <a:ext uri="{FF2B5EF4-FFF2-40B4-BE49-F238E27FC236}">
                <a16:creationId xmlns:a16="http://schemas.microsoft.com/office/drawing/2014/main" id="{DBBE6A34-1259-B872-0C8A-72FDF7C97D24}"/>
              </a:ext>
            </a:extLst>
          </p:cNvPr>
          <p:cNvSpPr>
            <a:spLocks noGrp="1"/>
          </p:cNvSpPr>
          <p:nvPr>
            <p:ph type="ftr" sz="quarter" idx="1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Essential Math for Games</a:t>
            </a:r>
          </a:p>
        </p:txBody>
      </p:sp>
      <p:sp>
        <p:nvSpPr>
          <p:cNvPr id="23555" name="Rectangle 2">
            <a:extLst>
              <a:ext uri="{FF2B5EF4-FFF2-40B4-BE49-F238E27FC236}">
                <a16:creationId xmlns:a16="http://schemas.microsoft.com/office/drawing/2014/main" id="{8D4FC79D-183E-9CB7-8D8F-827CF922F4F3}"/>
              </a:ext>
            </a:extLst>
          </p:cNvPr>
          <p:cNvSpPr>
            <a:spLocks noGrp="1" noChangeArrowheads="1"/>
          </p:cNvSpPr>
          <p:nvPr>
            <p:ph type="title"/>
          </p:nvPr>
        </p:nvSpPr>
        <p:spPr/>
        <p:txBody>
          <a:bodyPr/>
          <a:lstStyle/>
          <a:p>
            <a:r>
              <a:rPr lang="en-US" altLang="en-US"/>
              <a:t>OBB Collision</a:t>
            </a:r>
          </a:p>
        </p:txBody>
      </p:sp>
      <p:sp>
        <p:nvSpPr>
          <p:cNvPr id="23556" name="Rectangle 3">
            <a:extLst>
              <a:ext uri="{FF2B5EF4-FFF2-40B4-BE49-F238E27FC236}">
                <a16:creationId xmlns:a16="http://schemas.microsoft.com/office/drawing/2014/main" id="{64E41952-CBFF-F5CE-DA09-E892B7704F69}"/>
              </a:ext>
            </a:extLst>
          </p:cNvPr>
          <p:cNvSpPr>
            <a:spLocks noGrp="1" noChangeArrowheads="1"/>
          </p:cNvSpPr>
          <p:nvPr>
            <p:ph type="body" idx="1"/>
          </p:nvPr>
        </p:nvSpPr>
        <p:spPr/>
        <p:txBody>
          <a:bodyPr/>
          <a:lstStyle/>
          <a:p>
            <a:r>
              <a:rPr lang="en-US" altLang="en-US"/>
              <a:t>Idea: determine if separating plane between boxes exists</a:t>
            </a:r>
          </a:p>
          <a:p>
            <a:r>
              <a:rPr lang="en-US" altLang="en-US"/>
              <a:t>Project box extent onto plane vector, test against projection btwn centers</a:t>
            </a:r>
          </a:p>
        </p:txBody>
      </p:sp>
      <p:sp>
        <p:nvSpPr>
          <p:cNvPr id="23557" name="Rectangle 4">
            <a:extLst>
              <a:ext uri="{FF2B5EF4-FFF2-40B4-BE49-F238E27FC236}">
                <a16:creationId xmlns:a16="http://schemas.microsoft.com/office/drawing/2014/main" id="{7DECF7A1-CB89-F272-3451-BD4002F9C999}"/>
              </a:ext>
            </a:extLst>
          </p:cNvPr>
          <p:cNvSpPr>
            <a:spLocks noChangeArrowheads="1"/>
          </p:cNvSpPr>
          <p:nvPr/>
        </p:nvSpPr>
        <p:spPr bwMode="auto">
          <a:xfrm>
            <a:off x="2836863" y="4511675"/>
            <a:ext cx="1103312" cy="887413"/>
          </a:xfrm>
          <a:prstGeom prst="rect">
            <a:avLst/>
          </a:prstGeom>
          <a:noFill/>
          <a:ln w="12700" cap="sq">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endParaRPr kumimoji="0" lang="en-GB" altLang="en-US" sz="1400"/>
          </a:p>
        </p:txBody>
      </p:sp>
      <p:sp>
        <p:nvSpPr>
          <p:cNvPr id="23558" name="Rectangle 5">
            <a:extLst>
              <a:ext uri="{FF2B5EF4-FFF2-40B4-BE49-F238E27FC236}">
                <a16:creationId xmlns:a16="http://schemas.microsoft.com/office/drawing/2014/main" id="{5B6E3A2D-52C3-D4DC-E499-DB79B098DDB9}"/>
              </a:ext>
            </a:extLst>
          </p:cNvPr>
          <p:cNvSpPr>
            <a:spLocks noChangeArrowheads="1"/>
          </p:cNvSpPr>
          <p:nvPr/>
        </p:nvSpPr>
        <p:spPr bwMode="auto">
          <a:xfrm rot="804415">
            <a:off x="4368800" y="4324350"/>
            <a:ext cx="914400" cy="1066800"/>
          </a:xfrm>
          <a:prstGeom prst="rect">
            <a:avLst/>
          </a:prstGeom>
          <a:noFill/>
          <a:ln w="12700" cap="sq">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endParaRPr kumimoji="0" lang="en-GB" altLang="en-US" sz="1400"/>
          </a:p>
        </p:txBody>
      </p:sp>
      <p:sp>
        <p:nvSpPr>
          <p:cNvPr id="23559" name="Line 6">
            <a:extLst>
              <a:ext uri="{FF2B5EF4-FFF2-40B4-BE49-F238E27FC236}">
                <a16:creationId xmlns:a16="http://schemas.microsoft.com/office/drawing/2014/main" id="{E595F83F-796A-8568-7EE5-B897E7B97169}"/>
              </a:ext>
            </a:extLst>
          </p:cNvPr>
          <p:cNvSpPr>
            <a:spLocks noChangeShapeType="1"/>
          </p:cNvSpPr>
          <p:nvPr/>
        </p:nvSpPr>
        <p:spPr bwMode="auto">
          <a:xfrm>
            <a:off x="1901825" y="5776913"/>
            <a:ext cx="4572000" cy="0"/>
          </a:xfrm>
          <a:prstGeom prst="line">
            <a:avLst/>
          </a:prstGeom>
          <a:noFill/>
          <a:ln w="19050" cap="sq">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3560" name="Line 7">
            <a:extLst>
              <a:ext uri="{FF2B5EF4-FFF2-40B4-BE49-F238E27FC236}">
                <a16:creationId xmlns:a16="http://schemas.microsoft.com/office/drawing/2014/main" id="{A416CF0C-43F6-7EC6-DE92-2EADC5E98078}"/>
              </a:ext>
            </a:extLst>
          </p:cNvPr>
          <p:cNvSpPr>
            <a:spLocks noChangeShapeType="1"/>
          </p:cNvSpPr>
          <p:nvPr/>
        </p:nvSpPr>
        <p:spPr bwMode="auto">
          <a:xfrm>
            <a:off x="3381375" y="4964113"/>
            <a:ext cx="509588" cy="434975"/>
          </a:xfrm>
          <a:prstGeom prst="line">
            <a:avLst/>
          </a:prstGeom>
          <a:noFill/>
          <a:ln w="19050" cap="sq">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3561" name="Line 8">
            <a:extLst>
              <a:ext uri="{FF2B5EF4-FFF2-40B4-BE49-F238E27FC236}">
                <a16:creationId xmlns:a16="http://schemas.microsoft.com/office/drawing/2014/main" id="{348A93BC-A210-8A12-A523-F8576BD59710}"/>
              </a:ext>
            </a:extLst>
          </p:cNvPr>
          <p:cNvSpPr>
            <a:spLocks noChangeShapeType="1"/>
          </p:cNvSpPr>
          <p:nvPr/>
        </p:nvSpPr>
        <p:spPr bwMode="auto">
          <a:xfrm flipH="1">
            <a:off x="4267200" y="4862513"/>
            <a:ext cx="566738" cy="392112"/>
          </a:xfrm>
          <a:prstGeom prst="line">
            <a:avLst/>
          </a:prstGeom>
          <a:noFill/>
          <a:ln w="19050" cap="sq">
            <a:solidFill>
              <a:srgbClr val="FF0000"/>
            </a:solidFill>
            <a:round/>
            <a:headEnd type="triangle" w="med" len="med"/>
            <a:tailEnd/>
          </a:ln>
          <a:extLst>
            <a:ext uri="{909E8E84-426E-40DD-AFC4-6F175D3DCCD1}">
              <a14:hiddenFill xmlns:a14="http://schemas.microsoft.com/office/drawing/2010/main">
                <a:noFill/>
              </a14:hiddenFill>
            </a:ext>
          </a:extLst>
        </p:spPr>
        <p:txBody>
          <a:bodyPr/>
          <a:lstStyle/>
          <a:p>
            <a:endParaRPr lang="en-GB"/>
          </a:p>
        </p:txBody>
      </p:sp>
      <p:sp>
        <p:nvSpPr>
          <p:cNvPr id="23562" name="Line 9">
            <a:extLst>
              <a:ext uri="{FF2B5EF4-FFF2-40B4-BE49-F238E27FC236}">
                <a16:creationId xmlns:a16="http://schemas.microsoft.com/office/drawing/2014/main" id="{1FF8C328-E1F3-7657-514D-5F87B3256C43}"/>
              </a:ext>
            </a:extLst>
          </p:cNvPr>
          <p:cNvSpPr>
            <a:spLocks noChangeShapeType="1"/>
          </p:cNvSpPr>
          <p:nvPr/>
        </p:nvSpPr>
        <p:spPr bwMode="auto">
          <a:xfrm>
            <a:off x="3367088" y="4964113"/>
            <a:ext cx="0" cy="1022350"/>
          </a:xfrm>
          <a:prstGeom prst="line">
            <a:avLst/>
          </a:prstGeom>
          <a:noFill/>
          <a:ln w="19050">
            <a:solidFill>
              <a:schemeClr val="tx2"/>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23563" name="Line 10">
            <a:extLst>
              <a:ext uri="{FF2B5EF4-FFF2-40B4-BE49-F238E27FC236}">
                <a16:creationId xmlns:a16="http://schemas.microsoft.com/office/drawing/2014/main" id="{5F9ABA18-9E37-4139-4B85-C6862FD1F2C1}"/>
              </a:ext>
            </a:extLst>
          </p:cNvPr>
          <p:cNvSpPr>
            <a:spLocks noChangeShapeType="1"/>
          </p:cNvSpPr>
          <p:nvPr/>
        </p:nvSpPr>
        <p:spPr bwMode="auto">
          <a:xfrm>
            <a:off x="3933825" y="4956175"/>
            <a:ext cx="0" cy="812800"/>
          </a:xfrm>
          <a:prstGeom prst="line">
            <a:avLst/>
          </a:prstGeom>
          <a:noFill/>
          <a:ln w="19050">
            <a:solidFill>
              <a:schemeClr val="tx2"/>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23564" name="Line 11">
            <a:extLst>
              <a:ext uri="{FF2B5EF4-FFF2-40B4-BE49-F238E27FC236}">
                <a16:creationId xmlns:a16="http://schemas.microsoft.com/office/drawing/2014/main" id="{7602BFF9-451E-A9F0-1CE5-9DC3E5D7627E}"/>
              </a:ext>
            </a:extLst>
          </p:cNvPr>
          <p:cNvSpPr>
            <a:spLocks noChangeShapeType="1"/>
          </p:cNvSpPr>
          <p:nvPr/>
        </p:nvSpPr>
        <p:spPr bwMode="auto">
          <a:xfrm>
            <a:off x="4252913" y="5265738"/>
            <a:ext cx="0" cy="495300"/>
          </a:xfrm>
          <a:prstGeom prst="line">
            <a:avLst/>
          </a:prstGeom>
          <a:noFill/>
          <a:ln w="19050">
            <a:solidFill>
              <a:schemeClr val="tx2"/>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23565" name="Line 12">
            <a:extLst>
              <a:ext uri="{FF2B5EF4-FFF2-40B4-BE49-F238E27FC236}">
                <a16:creationId xmlns:a16="http://schemas.microsoft.com/office/drawing/2014/main" id="{728D27BB-30A7-ABC1-FF34-0E482DE9EF1C}"/>
              </a:ext>
            </a:extLst>
          </p:cNvPr>
          <p:cNvSpPr>
            <a:spLocks noChangeShapeType="1"/>
          </p:cNvSpPr>
          <p:nvPr/>
        </p:nvSpPr>
        <p:spPr bwMode="auto">
          <a:xfrm>
            <a:off x="4841875" y="4883150"/>
            <a:ext cx="6350" cy="1082675"/>
          </a:xfrm>
          <a:prstGeom prst="line">
            <a:avLst/>
          </a:prstGeom>
          <a:noFill/>
          <a:ln w="19050">
            <a:solidFill>
              <a:schemeClr val="tx2"/>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23566" name="Line 13">
            <a:extLst>
              <a:ext uri="{FF2B5EF4-FFF2-40B4-BE49-F238E27FC236}">
                <a16:creationId xmlns:a16="http://schemas.microsoft.com/office/drawing/2014/main" id="{5C62CA4C-8225-39A0-5C57-D6D2CB3A639D}"/>
              </a:ext>
            </a:extLst>
          </p:cNvPr>
          <p:cNvSpPr>
            <a:spLocks noChangeShapeType="1"/>
          </p:cNvSpPr>
          <p:nvPr/>
        </p:nvSpPr>
        <p:spPr bwMode="auto">
          <a:xfrm flipV="1">
            <a:off x="3378200" y="4851400"/>
            <a:ext cx="1447800" cy="120650"/>
          </a:xfrm>
          <a:prstGeom prst="line">
            <a:avLst/>
          </a:prstGeom>
          <a:noFill/>
          <a:ln w="19050" cap="sq">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3567" name="Text Box 14">
            <a:extLst>
              <a:ext uri="{FF2B5EF4-FFF2-40B4-BE49-F238E27FC236}">
                <a16:creationId xmlns:a16="http://schemas.microsoft.com/office/drawing/2014/main" id="{01EEB030-EAC1-B896-134C-EFA4ACA8F02F}"/>
              </a:ext>
            </a:extLst>
          </p:cNvPr>
          <p:cNvSpPr txBox="1">
            <a:spLocks noChangeArrowheads="1"/>
          </p:cNvSpPr>
          <p:nvPr/>
        </p:nvSpPr>
        <p:spPr bwMode="auto">
          <a:xfrm>
            <a:off x="3813175" y="5703888"/>
            <a:ext cx="541338"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9050" cap="sq">
                <a:solidFill>
                  <a:srgbClr val="000000"/>
                </a:solidFill>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2000" b="0">
                <a:latin typeface="Times New Roman" panose="02020603050405020304" pitchFamily="18" charset="0"/>
              </a:rPr>
              <a:t>c</a:t>
            </a:r>
            <a:r>
              <a:rPr kumimoji="0" lang="en-US" altLang="en-US" sz="2000" b="0">
                <a:latin typeface="Times New Roman" panose="02020603050405020304" pitchFamily="18" charset="0"/>
                <a:sym typeface="Symbol" panose="05050102010706020507" pitchFamily="18" charset="2"/>
              </a:rPr>
              <a:t>v</a:t>
            </a:r>
            <a:endParaRPr kumimoji="0" lang="en-US" altLang="en-US" sz="2000" b="0">
              <a:latin typeface="Times New Roman" panose="02020603050405020304" pitchFamily="18" charset="0"/>
            </a:endParaRPr>
          </a:p>
        </p:txBody>
      </p:sp>
      <p:sp>
        <p:nvSpPr>
          <p:cNvPr id="23568" name="Text Box 15">
            <a:extLst>
              <a:ext uri="{FF2B5EF4-FFF2-40B4-BE49-F238E27FC236}">
                <a16:creationId xmlns:a16="http://schemas.microsoft.com/office/drawing/2014/main" id="{38506D72-673D-9A83-1562-D0639ABAD385}"/>
              </a:ext>
            </a:extLst>
          </p:cNvPr>
          <p:cNvSpPr txBox="1">
            <a:spLocks noChangeArrowheads="1"/>
          </p:cNvSpPr>
          <p:nvPr/>
        </p:nvSpPr>
        <p:spPr bwMode="auto">
          <a:xfrm>
            <a:off x="4289425" y="5373688"/>
            <a:ext cx="555625"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9050" cap="sq">
                <a:solidFill>
                  <a:srgbClr val="000000"/>
                </a:solidFill>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2000" b="0">
                <a:latin typeface="Times New Roman" panose="02020603050405020304" pitchFamily="18" charset="0"/>
              </a:rPr>
              <a:t>b</a:t>
            </a:r>
            <a:r>
              <a:rPr kumimoji="0" lang="en-US" altLang="en-US" sz="2000" b="0">
                <a:latin typeface="Times New Roman" panose="02020603050405020304" pitchFamily="18" charset="0"/>
                <a:sym typeface="Symbol" panose="05050102010706020507" pitchFamily="18" charset="2"/>
              </a:rPr>
              <a:t>v</a:t>
            </a:r>
            <a:endParaRPr kumimoji="0" lang="en-US" altLang="en-US" sz="2000" b="0">
              <a:latin typeface="Times New Roman" panose="02020603050405020304" pitchFamily="18" charset="0"/>
            </a:endParaRPr>
          </a:p>
        </p:txBody>
      </p:sp>
      <p:sp>
        <p:nvSpPr>
          <p:cNvPr id="23569" name="Text Box 16">
            <a:extLst>
              <a:ext uri="{FF2B5EF4-FFF2-40B4-BE49-F238E27FC236}">
                <a16:creationId xmlns:a16="http://schemas.microsoft.com/office/drawing/2014/main" id="{667A5281-595C-0123-164F-740DA6117D31}"/>
              </a:ext>
            </a:extLst>
          </p:cNvPr>
          <p:cNvSpPr txBox="1">
            <a:spLocks noChangeArrowheads="1"/>
          </p:cNvSpPr>
          <p:nvPr/>
        </p:nvSpPr>
        <p:spPr bwMode="auto">
          <a:xfrm>
            <a:off x="3375025" y="5418138"/>
            <a:ext cx="541338"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9050" cap="sq">
                <a:solidFill>
                  <a:srgbClr val="000000"/>
                </a:solidFill>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2000" b="0">
                <a:latin typeface="Times New Roman" panose="02020603050405020304" pitchFamily="18" charset="0"/>
              </a:rPr>
              <a:t>a</a:t>
            </a:r>
            <a:r>
              <a:rPr kumimoji="0" lang="en-US" altLang="en-US" sz="2000" b="0">
                <a:latin typeface="Times New Roman" panose="02020603050405020304" pitchFamily="18" charset="0"/>
                <a:sym typeface="Symbol" panose="05050102010706020507" pitchFamily="18" charset="2"/>
              </a:rPr>
              <a:t>v</a:t>
            </a:r>
            <a:endParaRPr kumimoji="0" lang="en-US" altLang="en-US" sz="2000" b="0">
              <a:latin typeface="Times New Roman" panose="02020603050405020304" pitchFamily="18" charset="0"/>
            </a:endParaRPr>
          </a:p>
        </p:txBody>
      </p:sp>
      <p:sp>
        <p:nvSpPr>
          <p:cNvPr id="23570" name="Text Box 17">
            <a:extLst>
              <a:ext uri="{FF2B5EF4-FFF2-40B4-BE49-F238E27FC236}">
                <a16:creationId xmlns:a16="http://schemas.microsoft.com/office/drawing/2014/main" id="{7F2E1D42-5CF7-8F99-C72B-DB9BE43EF525}"/>
              </a:ext>
            </a:extLst>
          </p:cNvPr>
          <p:cNvSpPr txBox="1">
            <a:spLocks noChangeArrowheads="1"/>
          </p:cNvSpPr>
          <p:nvPr/>
        </p:nvSpPr>
        <p:spPr bwMode="auto">
          <a:xfrm>
            <a:off x="3622675" y="4948238"/>
            <a:ext cx="296863"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9050" cap="sq">
                <a:solidFill>
                  <a:srgbClr val="000000"/>
                </a:solidFill>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2000" b="0">
                <a:latin typeface="Times New Roman" panose="02020603050405020304" pitchFamily="18" charset="0"/>
              </a:rPr>
              <a:t>a</a:t>
            </a:r>
          </a:p>
        </p:txBody>
      </p:sp>
      <p:sp>
        <p:nvSpPr>
          <p:cNvPr id="23571" name="Text Box 18">
            <a:extLst>
              <a:ext uri="{FF2B5EF4-FFF2-40B4-BE49-F238E27FC236}">
                <a16:creationId xmlns:a16="http://schemas.microsoft.com/office/drawing/2014/main" id="{43A0C05A-8DC5-197F-FE88-569A5896218C}"/>
              </a:ext>
            </a:extLst>
          </p:cNvPr>
          <p:cNvSpPr txBox="1">
            <a:spLocks noChangeArrowheads="1"/>
          </p:cNvSpPr>
          <p:nvPr/>
        </p:nvSpPr>
        <p:spPr bwMode="auto">
          <a:xfrm>
            <a:off x="4422775" y="4960938"/>
            <a:ext cx="311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9050" cap="sq">
                <a:solidFill>
                  <a:srgbClr val="000000"/>
                </a:solidFill>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2000" b="0">
                <a:latin typeface="Times New Roman" panose="02020603050405020304" pitchFamily="18" charset="0"/>
              </a:rPr>
              <a:t>b</a:t>
            </a:r>
          </a:p>
        </p:txBody>
      </p:sp>
      <p:sp>
        <p:nvSpPr>
          <p:cNvPr id="23572" name="Text Box 19">
            <a:extLst>
              <a:ext uri="{FF2B5EF4-FFF2-40B4-BE49-F238E27FC236}">
                <a16:creationId xmlns:a16="http://schemas.microsoft.com/office/drawing/2014/main" id="{51682796-FBC5-4272-1AB8-3F62F6E18048}"/>
              </a:ext>
            </a:extLst>
          </p:cNvPr>
          <p:cNvSpPr txBox="1">
            <a:spLocks noChangeArrowheads="1"/>
          </p:cNvSpPr>
          <p:nvPr/>
        </p:nvSpPr>
        <p:spPr bwMode="auto">
          <a:xfrm>
            <a:off x="4429125" y="4522788"/>
            <a:ext cx="296863"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9050" cap="sq">
                <a:solidFill>
                  <a:srgbClr val="000000"/>
                </a:solidFill>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2000" b="0">
                <a:latin typeface="Times New Roman" panose="02020603050405020304" pitchFamily="18" charset="0"/>
              </a:rPr>
              <a:t>c</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Footer Placeholder 4">
            <a:extLst>
              <a:ext uri="{FF2B5EF4-FFF2-40B4-BE49-F238E27FC236}">
                <a16:creationId xmlns:a16="http://schemas.microsoft.com/office/drawing/2014/main" id="{AAAB3646-EAFE-BA22-C6F6-4354450AA26A}"/>
              </a:ext>
            </a:extLst>
          </p:cNvPr>
          <p:cNvSpPr>
            <a:spLocks noGrp="1"/>
          </p:cNvSpPr>
          <p:nvPr>
            <p:ph type="ftr" sz="quarter" idx="1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Essential Math for Games</a:t>
            </a:r>
          </a:p>
        </p:txBody>
      </p:sp>
      <p:sp>
        <p:nvSpPr>
          <p:cNvPr id="24579" name="Rectangle 2">
            <a:extLst>
              <a:ext uri="{FF2B5EF4-FFF2-40B4-BE49-F238E27FC236}">
                <a16:creationId xmlns:a16="http://schemas.microsoft.com/office/drawing/2014/main" id="{9201B9BD-0059-D25C-B146-D312D06AE66F}"/>
              </a:ext>
            </a:extLst>
          </p:cNvPr>
          <p:cNvSpPr>
            <a:spLocks noGrp="1" noChangeArrowheads="1"/>
          </p:cNvSpPr>
          <p:nvPr>
            <p:ph type="title"/>
          </p:nvPr>
        </p:nvSpPr>
        <p:spPr/>
        <p:txBody>
          <a:bodyPr/>
          <a:lstStyle/>
          <a:p>
            <a:r>
              <a:rPr lang="en-US" altLang="en-US"/>
              <a:t>OBB Collision</a:t>
            </a:r>
          </a:p>
        </p:txBody>
      </p:sp>
      <p:sp>
        <p:nvSpPr>
          <p:cNvPr id="24580" name="Rectangle 3">
            <a:extLst>
              <a:ext uri="{FF2B5EF4-FFF2-40B4-BE49-F238E27FC236}">
                <a16:creationId xmlns:a16="http://schemas.microsoft.com/office/drawing/2014/main" id="{7A22515D-3137-12A2-34FF-4E1C28DF2FD5}"/>
              </a:ext>
            </a:extLst>
          </p:cNvPr>
          <p:cNvSpPr>
            <a:spLocks noGrp="1" noChangeArrowheads="1"/>
          </p:cNvSpPr>
          <p:nvPr>
            <p:ph type="body" idx="1"/>
          </p:nvPr>
        </p:nvSpPr>
        <p:spPr/>
        <p:txBody>
          <a:bodyPr/>
          <a:lstStyle/>
          <a:p>
            <a:r>
              <a:rPr lang="en-US" altLang="en-US"/>
              <a:t>To ensure maximum extents, take dot product using only absolute values</a:t>
            </a:r>
          </a:p>
          <a:p>
            <a:endParaRPr lang="en-US" altLang="en-US"/>
          </a:p>
          <a:p>
            <a:endParaRPr lang="en-US" altLang="en-US"/>
          </a:p>
          <a:p>
            <a:r>
              <a:rPr lang="en-US" altLang="en-US"/>
              <a:t>Check against axes for both boxes, plus cross products of all axes</a:t>
            </a:r>
          </a:p>
          <a:p>
            <a:r>
              <a:rPr lang="en-US" altLang="en-US"/>
              <a:t>See Gottschalk for more details</a:t>
            </a:r>
          </a:p>
        </p:txBody>
      </p:sp>
      <p:graphicFrame>
        <p:nvGraphicFramePr>
          <p:cNvPr id="24581" name="Object 4">
            <a:extLst>
              <a:ext uri="{FF2B5EF4-FFF2-40B4-BE49-F238E27FC236}">
                <a16:creationId xmlns:a16="http://schemas.microsoft.com/office/drawing/2014/main" id="{000CE594-DEA5-0B35-CD1D-A6391FD51210}"/>
              </a:ext>
            </a:extLst>
          </p:cNvPr>
          <p:cNvGraphicFramePr>
            <a:graphicFrameLocks noChangeAspect="1"/>
          </p:cNvGraphicFramePr>
          <p:nvPr/>
        </p:nvGraphicFramePr>
        <p:xfrm>
          <a:off x="2565400" y="3379788"/>
          <a:ext cx="3502025" cy="568325"/>
        </p:xfrm>
        <a:graphic>
          <a:graphicData uri="http://schemas.openxmlformats.org/presentationml/2006/ole">
            <mc:AlternateContent xmlns:mc="http://schemas.openxmlformats.org/markup-compatibility/2006">
              <mc:Choice xmlns:v="urn:schemas-microsoft-com:vml" Requires="v">
                <p:oleObj name="Equation" r:id="rId2" imgW="1447800" imgH="241300" progId="Equation.3">
                  <p:embed/>
                </p:oleObj>
              </mc:Choice>
              <mc:Fallback>
                <p:oleObj name="Equation" r:id="rId2" imgW="1447800" imgH="241300" progId="Equation.3">
                  <p:embed/>
                  <p:pic>
                    <p:nvPicPr>
                      <p:cNvPr id="0" name="Object 4"/>
                      <p:cNvPicPr>
                        <a:picLocks noChangeAspect="1" noChangeArrowheads="1"/>
                      </p:cNvPicPr>
                      <p:nvPr/>
                    </p:nvPicPr>
                    <p:blipFill>
                      <a:blip r:embed="rId3">
                        <a:lum bright="100000" contrast="-100000"/>
                        <a:extLst>
                          <a:ext uri="{28A0092B-C50C-407E-A947-70E740481C1C}">
                            <a14:useLocalDpi xmlns:a14="http://schemas.microsoft.com/office/drawing/2010/main" val="0"/>
                          </a:ext>
                        </a:extLst>
                      </a:blip>
                      <a:srcRect/>
                      <a:stretch>
                        <a:fillRect/>
                      </a:stretch>
                    </p:blipFill>
                    <p:spPr bwMode="black">
                      <a:xfrm>
                        <a:off x="2565400" y="3379788"/>
                        <a:ext cx="3502025" cy="5683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Footer Placeholder 4">
            <a:extLst>
              <a:ext uri="{FF2B5EF4-FFF2-40B4-BE49-F238E27FC236}">
                <a16:creationId xmlns:a16="http://schemas.microsoft.com/office/drawing/2014/main" id="{22225F73-321B-3B7C-2C15-25035111FA61}"/>
              </a:ext>
            </a:extLst>
          </p:cNvPr>
          <p:cNvSpPr>
            <a:spLocks noGrp="1"/>
          </p:cNvSpPr>
          <p:nvPr>
            <p:ph type="ftr" sz="quarter" idx="1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Essential Math for Games</a:t>
            </a:r>
          </a:p>
        </p:txBody>
      </p:sp>
      <p:sp>
        <p:nvSpPr>
          <p:cNvPr id="25603" name="Rectangle 2">
            <a:extLst>
              <a:ext uri="{FF2B5EF4-FFF2-40B4-BE49-F238E27FC236}">
                <a16:creationId xmlns:a16="http://schemas.microsoft.com/office/drawing/2014/main" id="{D36B609F-6812-AD9B-E2CC-5624AB8BB15A}"/>
              </a:ext>
            </a:extLst>
          </p:cNvPr>
          <p:cNvSpPr>
            <a:spLocks noGrp="1" noChangeArrowheads="1"/>
          </p:cNvSpPr>
          <p:nvPr>
            <p:ph type="title"/>
          </p:nvPr>
        </p:nvSpPr>
        <p:spPr/>
        <p:txBody>
          <a:bodyPr/>
          <a:lstStyle/>
          <a:p>
            <a:r>
              <a:rPr lang="en-US" altLang="en-US"/>
              <a:t>OBB Line-Box Collision</a:t>
            </a:r>
          </a:p>
        </p:txBody>
      </p:sp>
      <p:sp>
        <p:nvSpPr>
          <p:cNvPr id="25604" name="Rectangle 3">
            <a:extLst>
              <a:ext uri="{FF2B5EF4-FFF2-40B4-BE49-F238E27FC236}">
                <a16:creationId xmlns:a16="http://schemas.microsoft.com/office/drawing/2014/main" id="{2B3E268C-59EB-F50B-758C-E894C7AACACC}"/>
              </a:ext>
            </a:extLst>
          </p:cNvPr>
          <p:cNvSpPr>
            <a:spLocks noGrp="1" noChangeArrowheads="1"/>
          </p:cNvSpPr>
          <p:nvPr>
            <p:ph type="body" idx="1"/>
          </p:nvPr>
        </p:nvSpPr>
        <p:spPr/>
        <p:txBody>
          <a:bodyPr/>
          <a:lstStyle/>
          <a:p>
            <a:r>
              <a:rPr lang="en-US" altLang="en-US"/>
              <a:t>Idea: box is axis-aligned in local space </a:t>
            </a:r>
          </a:p>
          <a:p>
            <a:r>
              <a:rPr lang="en-US" altLang="en-US"/>
              <a:t>Transform line to local object space using inverse of object transform</a:t>
            </a:r>
          </a:p>
          <a:p>
            <a:pPr lvl="1"/>
            <a:r>
              <a:rPr lang="en-US" altLang="en-US"/>
              <a:t>If defined by two points, xform points</a:t>
            </a:r>
          </a:p>
          <a:p>
            <a:pPr lvl="1"/>
            <a:r>
              <a:rPr lang="en-US" altLang="en-US"/>
              <a:t>If defined by point and vector, xform point, just rotate vector</a:t>
            </a:r>
          </a:p>
          <a:p>
            <a:r>
              <a:rPr lang="en-US" altLang="en-US"/>
              <a:t>Perform ABB line-box collision</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Footer Placeholder 4">
            <a:extLst>
              <a:ext uri="{FF2B5EF4-FFF2-40B4-BE49-F238E27FC236}">
                <a16:creationId xmlns:a16="http://schemas.microsoft.com/office/drawing/2014/main" id="{38371E96-AE82-5627-29D5-B73C2035887D}"/>
              </a:ext>
            </a:extLst>
          </p:cNvPr>
          <p:cNvSpPr>
            <a:spLocks noGrp="1"/>
          </p:cNvSpPr>
          <p:nvPr>
            <p:ph type="ftr" sz="quarter" idx="1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Essential Math for Games</a:t>
            </a:r>
          </a:p>
        </p:txBody>
      </p:sp>
      <p:sp>
        <p:nvSpPr>
          <p:cNvPr id="26627" name="Rectangle 2">
            <a:extLst>
              <a:ext uri="{FF2B5EF4-FFF2-40B4-BE49-F238E27FC236}">
                <a16:creationId xmlns:a16="http://schemas.microsoft.com/office/drawing/2014/main" id="{82ECA924-C8A0-DD48-6A87-EC93337A9FAE}"/>
              </a:ext>
            </a:extLst>
          </p:cNvPr>
          <p:cNvSpPr>
            <a:spLocks noGrp="1" noChangeArrowheads="1"/>
          </p:cNvSpPr>
          <p:nvPr>
            <p:ph type="title"/>
          </p:nvPr>
        </p:nvSpPr>
        <p:spPr/>
        <p:txBody>
          <a:bodyPr/>
          <a:lstStyle/>
          <a:p>
            <a:r>
              <a:rPr lang="en-US" altLang="en-US"/>
              <a:t>Capsule</a:t>
            </a:r>
          </a:p>
        </p:txBody>
      </p:sp>
      <p:sp>
        <p:nvSpPr>
          <p:cNvPr id="26628" name="Rectangle 3">
            <a:extLst>
              <a:ext uri="{FF2B5EF4-FFF2-40B4-BE49-F238E27FC236}">
                <a16:creationId xmlns:a16="http://schemas.microsoft.com/office/drawing/2014/main" id="{0E72378B-7BA2-D0CB-92A7-AF0E0EF57A52}"/>
              </a:ext>
            </a:extLst>
          </p:cNvPr>
          <p:cNvSpPr>
            <a:spLocks noGrp="1" noChangeArrowheads="1"/>
          </p:cNvSpPr>
          <p:nvPr>
            <p:ph type="body" idx="1"/>
          </p:nvPr>
        </p:nvSpPr>
        <p:spPr/>
        <p:txBody>
          <a:bodyPr/>
          <a:lstStyle/>
          <a:p>
            <a:r>
              <a:rPr lang="en-US" altLang="en-US"/>
              <a:t>Cylinder with hemispheres on ends</a:t>
            </a:r>
          </a:p>
          <a:p>
            <a:r>
              <a:rPr lang="en-US" altLang="en-US"/>
              <a:t>One way to compute</a:t>
            </a:r>
          </a:p>
          <a:p>
            <a:pPr lvl="1"/>
            <a:r>
              <a:rPr lang="en-US" altLang="en-US"/>
              <a:t>Calc bounding box</a:t>
            </a:r>
          </a:p>
          <a:p>
            <a:pPr lvl="1"/>
            <a:r>
              <a:rPr lang="en-US" altLang="en-US"/>
              <a:t>Use long axis for length</a:t>
            </a:r>
          </a:p>
          <a:p>
            <a:pPr lvl="1"/>
            <a:r>
              <a:rPr lang="en-US" altLang="en-US"/>
              <a:t>Next largest width for radius</a:t>
            </a:r>
          </a:p>
        </p:txBody>
      </p:sp>
      <p:grpSp>
        <p:nvGrpSpPr>
          <p:cNvPr id="26629" name="Group 4">
            <a:extLst>
              <a:ext uri="{FF2B5EF4-FFF2-40B4-BE49-F238E27FC236}">
                <a16:creationId xmlns:a16="http://schemas.microsoft.com/office/drawing/2014/main" id="{B5A4C29F-0098-636D-5C12-36F218D0E569}"/>
              </a:ext>
            </a:extLst>
          </p:cNvPr>
          <p:cNvGrpSpPr>
            <a:grpSpLocks noChangeAspect="1"/>
          </p:cNvGrpSpPr>
          <p:nvPr/>
        </p:nvGrpSpPr>
        <p:grpSpPr bwMode="auto">
          <a:xfrm>
            <a:off x="2438400" y="4724400"/>
            <a:ext cx="4038600" cy="1370013"/>
            <a:chOff x="1055" y="2880"/>
            <a:chExt cx="2689" cy="912"/>
          </a:xfrm>
        </p:grpSpPr>
        <p:sp>
          <p:nvSpPr>
            <p:cNvPr id="26630" name="Arc 5">
              <a:extLst>
                <a:ext uri="{FF2B5EF4-FFF2-40B4-BE49-F238E27FC236}">
                  <a16:creationId xmlns:a16="http://schemas.microsoft.com/office/drawing/2014/main" id="{6B4578C2-E131-55F6-6A98-E27F880D6E3D}"/>
                </a:ext>
              </a:extLst>
            </p:cNvPr>
            <p:cNvSpPr>
              <a:spLocks noChangeAspect="1"/>
            </p:cNvSpPr>
            <p:nvPr/>
          </p:nvSpPr>
          <p:spPr bwMode="auto">
            <a:xfrm>
              <a:off x="3264" y="2880"/>
              <a:ext cx="480" cy="432"/>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38100" cap="sq">
              <a:solidFill>
                <a:schemeClr val="tx2"/>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26631" name="Arc 6">
              <a:extLst>
                <a:ext uri="{FF2B5EF4-FFF2-40B4-BE49-F238E27FC236}">
                  <a16:creationId xmlns:a16="http://schemas.microsoft.com/office/drawing/2014/main" id="{681B833C-D75F-BEA2-E13F-8350B26547B0}"/>
                </a:ext>
              </a:extLst>
            </p:cNvPr>
            <p:cNvSpPr>
              <a:spLocks noChangeAspect="1"/>
            </p:cNvSpPr>
            <p:nvPr/>
          </p:nvSpPr>
          <p:spPr bwMode="auto">
            <a:xfrm rot="5452213">
              <a:off x="3288" y="3336"/>
              <a:ext cx="480" cy="432"/>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38100" cap="sq">
              <a:solidFill>
                <a:schemeClr val="tx2"/>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26632" name="Arc 7">
              <a:extLst>
                <a:ext uri="{FF2B5EF4-FFF2-40B4-BE49-F238E27FC236}">
                  <a16:creationId xmlns:a16="http://schemas.microsoft.com/office/drawing/2014/main" id="{F7F0A8EE-D0C1-DBA4-EA74-EFCC100835E7}"/>
                </a:ext>
              </a:extLst>
            </p:cNvPr>
            <p:cNvSpPr>
              <a:spLocks noChangeAspect="1"/>
            </p:cNvSpPr>
            <p:nvPr/>
          </p:nvSpPr>
          <p:spPr bwMode="auto">
            <a:xfrm rot="-10681385">
              <a:off x="1055" y="3360"/>
              <a:ext cx="528" cy="432"/>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38100" cap="sq">
              <a:solidFill>
                <a:schemeClr val="tx2"/>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26633" name="Arc 8">
              <a:extLst>
                <a:ext uri="{FF2B5EF4-FFF2-40B4-BE49-F238E27FC236}">
                  <a16:creationId xmlns:a16="http://schemas.microsoft.com/office/drawing/2014/main" id="{7C72EE99-5D9B-8EF2-EF41-096361152980}"/>
                </a:ext>
              </a:extLst>
            </p:cNvPr>
            <p:cNvSpPr>
              <a:spLocks noChangeAspect="1"/>
            </p:cNvSpPr>
            <p:nvPr/>
          </p:nvSpPr>
          <p:spPr bwMode="auto">
            <a:xfrm rot="-5236093">
              <a:off x="1056" y="2904"/>
              <a:ext cx="480" cy="432"/>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38100" cap="sq">
              <a:solidFill>
                <a:schemeClr val="tx2"/>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26634" name="Line 9">
              <a:extLst>
                <a:ext uri="{FF2B5EF4-FFF2-40B4-BE49-F238E27FC236}">
                  <a16:creationId xmlns:a16="http://schemas.microsoft.com/office/drawing/2014/main" id="{EBD4670A-EA99-4E01-4F2A-3AFCF2F08850}"/>
                </a:ext>
              </a:extLst>
            </p:cNvPr>
            <p:cNvSpPr>
              <a:spLocks noChangeAspect="1" noChangeShapeType="1"/>
            </p:cNvSpPr>
            <p:nvPr/>
          </p:nvSpPr>
          <p:spPr bwMode="auto">
            <a:xfrm flipH="1">
              <a:off x="1536" y="2880"/>
              <a:ext cx="1728" cy="0"/>
            </a:xfrm>
            <a:prstGeom prst="line">
              <a:avLst/>
            </a:prstGeom>
            <a:noFill/>
            <a:ln w="38100" cap="sq">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6635" name="Line 10">
              <a:extLst>
                <a:ext uri="{FF2B5EF4-FFF2-40B4-BE49-F238E27FC236}">
                  <a16:creationId xmlns:a16="http://schemas.microsoft.com/office/drawing/2014/main" id="{49518502-F6B3-6002-DB2B-46CBF94F11FD}"/>
                </a:ext>
              </a:extLst>
            </p:cNvPr>
            <p:cNvSpPr>
              <a:spLocks noChangeAspect="1" noChangeShapeType="1"/>
            </p:cNvSpPr>
            <p:nvPr/>
          </p:nvSpPr>
          <p:spPr bwMode="auto">
            <a:xfrm flipH="1">
              <a:off x="1584" y="3792"/>
              <a:ext cx="1728" cy="0"/>
            </a:xfrm>
            <a:prstGeom prst="line">
              <a:avLst/>
            </a:prstGeom>
            <a:noFill/>
            <a:ln w="38100" cap="sq">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6636" name="Line 11">
              <a:extLst>
                <a:ext uri="{FF2B5EF4-FFF2-40B4-BE49-F238E27FC236}">
                  <a16:creationId xmlns:a16="http://schemas.microsoft.com/office/drawing/2014/main" id="{697EE30E-8DEF-36ED-0CCF-5BA28ACA92FE}"/>
                </a:ext>
              </a:extLst>
            </p:cNvPr>
            <p:cNvSpPr>
              <a:spLocks noChangeAspect="1" noChangeShapeType="1"/>
            </p:cNvSpPr>
            <p:nvPr/>
          </p:nvSpPr>
          <p:spPr bwMode="auto">
            <a:xfrm>
              <a:off x="1488" y="3360"/>
              <a:ext cx="1824" cy="0"/>
            </a:xfrm>
            <a:prstGeom prst="line">
              <a:avLst/>
            </a:prstGeom>
            <a:noFill/>
            <a:ln w="38100">
              <a:solidFill>
                <a:schemeClr val="tx2"/>
              </a:solidFill>
              <a:prstDash val="dash"/>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6637" name="Oval 12">
              <a:extLst>
                <a:ext uri="{FF2B5EF4-FFF2-40B4-BE49-F238E27FC236}">
                  <a16:creationId xmlns:a16="http://schemas.microsoft.com/office/drawing/2014/main" id="{1ED88775-94FB-F0CE-8BE6-255846C0647A}"/>
                </a:ext>
              </a:extLst>
            </p:cNvPr>
            <p:cNvSpPr>
              <a:spLocks noChangeAspect="1" noChangeArrowheads="1"/>
            </p:cNvSpPr>
            <p:nvPr/>
          </p:nvSpPr>
          <p:spPr bwMode="auto">
            <a:xfrm>
              <a:off x="1344" y="2880"/>
              <a:ext cx="240" cy="912"/>
            </a:xfrm>
            <a:prstGeom prst="ellipse">
              <a:avLst/>
            </a:prstGeom>
            <a:noFill/>
            <a:ln w="12700" cap="sq">
              <a:solidFill>
                <a:schemeClr val="tx2"/>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endParaRPr kumimoji="0" lang="en-GB" altLang="en-US" sz="1400"/>
            </a:p>
          </p:txBody>
        </p:sp>
        <p:sp>
          <p:nvSpPr>
            <p:cNvPr id="26638" name="Oval 13">
              <a:extLst>
                <a:ext uri="{FF2B5EF4-FFF2-40B4-BE49-F238E27FC236}">
                  <a16:creationId xmlns:a16="http://schemas.microsoft.com/office/drawing/2014/main" id="{48E9DC7C-DE9D-913B-6283-C01E5C07469F}"/>
                </a:ext>
              </a:extLst>
            </p:cNvPr>
            <p:cNvSpPr>
              <a:spLocks noChangeAspect="1" noChangeArrowheads="1"/>
            </p:cNvSpPr>
            <p:nvPr/>
          </p:nvSpPr>
          <p:spPr bwMode="auto">
            <a:xfrm>
              <a:off x="3168" y="2880"/>
              <a:ext cx="240" cy="912"/>
            </a:xfrm>
            <a:prstGeom prst="ellipse">
              <a:avLst/>
            </a:prstGeom>
            <a:noFill/>
            <a:ln w="12700" cap="sq">
              <a:solidFill>
                <a:schemeClr val="tx2"/>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endParaRPr kumimoji="0" lang="en-GB" altLang="en-US" sz="1400"/>
            </a:p>
          </p:txBody>
        </p:sp>
        <p:sp>
          <p:nvSpPr>
            <p:cNvPr id="26639" name="Line 14">
              <a:extLst>
                <a:ext uri="{FF2B5EF4-FFF2-40B4-BE49-F238E27FC236}">
                  <a16:creationId xmlns:a16="http://schemas.microsoft.com/office/drawing/2014/main" id="{061A99AA-49B7-8038-C7FD-CE8023BFB39F}"/>
                </a:ext>
              </a:extLst>
            </p:cNvPr>
            <p:cNvSpPr>
              <a:spLocks noChangeAspect="1" noChangeShapeType="1"/>
            </p:cNvSpPr>
            <p:nvPr/>
          </p:nvSpPr>
          <p:spPr bwMode="auto">
            <a:xfrm>
              <a:off x="2304" y="2880"/>
              <a:ext cx="0" cy="480"/>
            </a:xfrm>
            <a:prstGeom prst="line">
              <a:avLst/>
            </a:prstGeom>
            <a:noFill/>
            <a:ln w="19050" cap="sq">
              <a:solidFill>
                <a:schemeClr val="tx1"/>
              </a:solidFill>
              <a:round/>
              <a:headEnd type="triangle" w="med" len="me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6640" name="Text Box 15">
              <a:extLst>
                <a:ext uri="{FF2B5EF4-FFF2-40B4-BE49-F238E27FC236}">
                  <a16:creationId xmlns:a16="http://schemas.microsoft.com/office/drawing/2014/main" id="{929FBB4D-0F37-DB8D-F5FE-F155231C222A}"/>
                </a:ext>
              </a:extLst>
            </p:cNvPr>
            <p:cNvSpPr txBox="1">
              <a:spLocks noChangeAspect="1" noChangeArrowheads="1"/>
            </p:cNvSpPr>
            <p:nvPr/>
          </p:nvSpPr>
          <p:spPr bwMode="auto">
            <a:xfrm>
              <a:off x="2290" y="3000"/>
              <a:ext cx="173" cy="2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8100" cap="sq">
                  <a:solidFill>
                    <a:srgbClr val="000000"/>
                  </a:solidFill>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800" b="0"/>
                <a:t>r</a:t>
              </a:r>
              <a:endParaRPr kumimoji="0" lang="en-US" altLang="en-US" sz="1400" b="0"/>
            </a:p>
          </p:txBody>
        </p:sp>
        <p:sp>
          <p:nvSpPr>
            <p:cNvPr id="26641" name="Line 16">
              <a:extLst>
                <a:ext uri="{FF2B5EF4-FFF2-40B4-BE49-F238E27FC236}">
                  <a16:creationId xmlns:a16="http://schemas.microsoft.com/office/drawing/2014/main" id="{711AB057-5177-1F8B-BA32-634935C7157C}"/>
                </a:ext>
              </a:extLst>
            </p:cNvPr>
            <p:cNvSpPr>
              <a:spLocks noChangeAspect="1" noChangeShapeType="1"/>
            </p:cNvSpPr>
            <p:nvPr/>
          </p:nvSpPr>
          <p:spPr bwMode="auto">
            <a:xfrm rot="5400000">
              <a:off x="3503" y="3120"/>
              <a:ext cx="1" cy="480"/>
            </a:xfrm>
            <a:prstGeom prst="line">
              <a:avLst/>
            </a:prstGeom>
            <a:noFill/>
            <a:ln w="19050" cap="sq">
              <a:solidFill>
                <a:schemeClr val="tx1"/>
              </a:solidFill>
              <a:round/>
              <a:headEnd type="triangle" w="med" len="me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6642" name="Text Box 17">
              <a:extLst>
                <a:ext uri="{FF2B5EF4-FFF2-40B4-BE49-F238E27FC236}">
                  <a16:creationId xmlns:a16="http://schemas.microsoft.com/office/drawing/2014/main" id="{2CCA3757-9A7D-B899-1642-7544DC913463}"/>
                </a:ext>
              </a:extLst>
            </p:cNvPr>
            <p:cNvSpPr txBox="1">
              <a:spLocks noChangeAspect="1" noChangeArrowheads="1"/>
            </p:cNvSpPr>
            <p:nvPr/>
          </p:nvSpPr>
          <p:spPr bwMode="auto">
            <a:xfrm>
              <a:off x="3422" y="3128"/>
              <a:ext cx="173" cy="2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8100" cap="sq">
                  <a:solidFill>
                    <a:srgbClr val="000000"/>
                  </a:solidFill>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800" b="0"/>
                <a:t>r</a:t>
              </a:r>
              <a:endParaRPr kumimoji="0" lang="en-US" altLang="en-US" sz="1400" b="0"/>
            </a:p>
          </p:txBody>
        </p:sp>
      </p:gr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Footer Placeholder 4">
            <a:extLst>
              <a:ext uri="{FF2B5EF4-FFF2-40B4-BE49-F238E27FC236}">
                <a16:creationId xmlns:a16="http://schemas.microsoft.com/office/drawing/2014/main" id="{20A64FE1-380F-E153-8AF7-2F6DA0080C48}"/>
              </a:ext>
            </a:extLst>
          </p:cNvPr>
          <p:cNvSpPr>
            <a:spLocks noGrp="1"/>
          </p:cNvSpPr>
          <p:nvPr>
            <p:ph type="ftr" sz="quarter" idx="1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Essential Math for Games</a:t>
            </a:r>
          </a:p>
        </p:txBody>
      </p:sp>
      <p:sp>
        <p:nvSpPr>
          <p:cNvPr id="27651" name="Rectangle 2">
            <a:extLst>
              <a:ext uri="{FF2B5EF4-FFF2-40B4-BE49-F238E27FC236}">
                <a16:creationId xmlns:a16="http://schemas.microsoft.com/office/drawing/2014/main" id="{EBB2043A-0BA3-0529-7C84-03F4A53FEC12}"/>
              </a:ext>
            </a:extLst>
          </p:cNvPr>
          <p:cNvSpPr>
            <a:spLocks noGrp="1" noChangeArrowheads="1"/>
          </p:cNvSpPr>
          <p:nvPr>
            <p:ph type="title"/>
          </p:nvPr>
        </p:nvSpPr>
        <p:spPr/>
        <p:txBody>
          <a:bodyPr/>
          <a:lstStyle/>
          <a:p>
            <a:r>
              <a:rPr lang="en-US" altLang="en-US"/>
              <a:t>Capsule</a:t>
            </a:r>
          </a:p>
        </p:txBody>
      </p:sp>
      <p:sp>
        <p:nvSpPr>
          <p:cNvPr id="27652" name="Rectangle 3">
            <a:extLst>
              <a:ext uri="{FF2B5EF4-FFF2-40B4-BE49-F238E27FC236}">
                <a16:creationId xmlns:a16="http://schemas.microsoft.com/office/drawing/2014/main" id="{7CFB96A9-33F3-4367-B2E2-F2762D623D2C}"/>
              </a:ext>
            </a:extLst>
          </p:cNvPr>
          <p:cNvSpPr>
            <a:spLocks noGrp="1" noChangeArrowheads="1"/>
          </p:cNvSpPr>
          <p:nvPr>
            <p:ph type="body" idx="1"/>
          </p:nvPr>
        </p:nvSpPr>
        <p:spPr/>
        <p:txBody>
          <a:bodyPr/>
          <a:lstStyle/>
          <a:p>
            <a:r>
              <a:rPr lang="en-US" altLang="en-US"/>
              <a:t>Compact</a:t>
            </a:r>
          </a:p>
          <a:p>
            <a:pPr lvl="1"/>
            <a:r>
              <a:rPr lang="en-US" altLang="en-US"/>
              <a:t>Only store radius, endpoints of line segment</a:t>
            </a:r>
          </a:p>
          <a:p>
            <a:r>
              <a:rPr lang="en-US" altLang="en-US"/>
              <a:t>Oriented shape w/faster test than OBB</a:t>
            </a:r>
          </a:p>
          <a:p>
            <a:r>
              <a:rPr lang="en-US" altLang="en-US"/>
              <a:t>Test path collision</a:t>
            </a:r>
          </a:p>
        </p:txBody>
      </p:sp>
      <p:grpSp>
        <p:nvGrpSpPr>
          <p:cNvPr id="27653" name="Group 4">
            <a:extLst>
              <a:ext uri="{FF2B5EF4-FFF2-40B4-BE49-F238E27FC236}">
                <a16:creationId xmlns:a16="http://schemas.microsoft.com/office/drawing/2014/main" id="{FDC08830-26E6-6118-CFA4-551C256BA664}"/>
              </a:ext>
            </a:extLst>
          </p:cNvPr>
          <p:cNvGrpSpPr>
            <a:grpSpLocks/>
          </p:cNvGrpSpPr>
          <p:nvPr/>
        </p:nvGrpSpPr>
        <p:grpSpPr bwMode="auto">
          <a:xfrm>
            <a:off x="3048000" y="4800600"/>
            <a:ext cx="2362200" cy="914400"/>
            <a:chOff x="1824" y="2688"/>
            <a:chExt cx="1488" cy="576"/>
          </a:xfrm>
        </p:grpSpPr>
        <p:sp>
          <p:nvSpPr>
            <p:cNvPr id="27663" name="Line 5">
              <a:extLst>
                <a:ext uri="{FF2B5EF4-FFF2-40B4-BE49-F238E27FC236}">
                  <a16:creationId xmlns:a16="http://schemas.microsoft.com/office/drawing/2014/main" id="{DD460E78-9632-A78D-B862-3A32B889F4C8}"/>
                </a:ext>
              </a:extLst>
            </p:cNvPr>
            <p:cNvSpPr>
              <a:spLocks noChangeShapeType="1"/>
            </p:cNvSpPr>
            <p:nvPr/>
          </p:nvSpPr>
          <p:spPr bwMode="auto">
            <a:xfrm>
              <a:off x="2928" y="2688"/>
              <a:ext cx="0" cy="240"/>
            </a:xfrm>
            <a:prstGeom prst="line">
              <a:avLst/>
            </a:prstGeom>
            <a:noFill/>
            <a:ln w="25400">
              <a:solidFill>
                <a:schemeClr val="bg2"/>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664" name="Freeform 6">
              <a:extLst>
                <a:ext uri="{FF2B5EF4-FFF2-40B4-BE49-F238E27FC236}">
                  <a16:creationId xmlns:a16="http://schemas.microsoft.com/office/drawing/2014/main" id="{5D07300C-C9F6-B0E3-7CBE-27FF24689F5D}"/>
                </a:ext>
              </a:extLst>
            </p:cNvPr>
            <p:cNvSpPr>
              <a:spLocks/>
            </p:cNvSpPr>
            <p:nvPr/>
          </p:nvSpPr>
          <p:spPr bwMode="auto">
            <a:xfrm>
              <a:off x="2688" y="2832"/>
              <a:ext cx="288" cy="192"/>
            </a:xfrm>
            <a:custGeom>
              <a:avLst/>
              <a:gdLst>
                <a:gd name="T0" fmla="*/ 0 w 288"/>
                <a:gd name="T1" fmla="*/ 144 h 192"/>
                <a:gd name="T2" fmla="*/ 0 w 288"/>
                <a:gd name="T3" fmla="*/ 0 h 192"/>
                <a:gd name="T4" fmla="*/ 48 w 288"/>
                <a:gd name="T5" fmla="*/ 0 h 192"/>
                <a:gd name="T6" fmla="*/ 288 w 288"/>
                <a:gd name="T7" fmla="*/ 0 h 192"/>
                <a:gd name="T8" fmla="*/ 288 w 288"/>
                <a:gd name="T9" fmla="*/ 192 h 192"/>
                <a:gd name="T10" fmla="*/ 0 w 288"/>
                <a:gd name="T11" fmla="*/ 192 h 192"/>
                <a:gd name="T12" fmla="*/ 0 60000 65536"/>
                <a:gd name="T13" fmla="*/ 0 60000 65536"/>
                <a:gd name="T14" fmla="*/ 0 60000 65536"/>
                <a:gd name="T15" fmla="*/ 0 60000 65536"/>
                <a:gd name="T16" fmla="*/ 0 60000 65536"/>
                <a:gd name="T17" fmla="*/ 0 60000 65536"/>
                <a:gd name="T18" fmla="*/ 0 w 288"/>
                <a:gd name="T19" fmla="*/ 0 h 192"/>
                <a:gd name="T20" fmla="*/ 288 w 288"/>
                <a:gd name="T21" fmla="*/ 192 h 192"/>
              </a:gdLst>
              <a:ahLst/>
              <a:cxnLst>
                <a:cxn ang="T12">
                  <a:pos x="T0" y="T1"/>
                </a:cxn>
                <a:cxn ang="T13">
                  <a:pos x="T2" y="T3"/>
                </a:cxn>
                <a:cxn ang="T14">
                  <a:pos x="T4" y="T5"/>
                </a:cxn>
                <a:cxn ang="T15">
                  <a:pos x="T6" y="T7"/>
                </a:cxn>
                <a:cxn ang="T16">
                  <a:pos x="T8" y="T9"/>
                </a:cxn>
                <a:cxn ang="T17">
                  <a:pos x="T10" y="T11"/>
                </a:cxn>
              </a:cxnLst>
              <a:rect l="T18" t="T19" r="T20" b="T21"/>
              <a:pathLst>
                <a:path w="288" h="192">
                  <a:moveTo>
                    <a:pt x="0" y="144"/>
                  </a:moveTo>
                  <a:lnTo>
                    <a:pt x="0" y="0"/>
                  </a:lnTo>
                  <a:lnTo>
                    <a:pt x="48" y="0"/>
                  </a:lnTo>
                  <a:lnTo>
                    <a:pt x="288" y="0"/>
                  </a:lnTo>
                  <a:lnTo>
                    <a:pt x="288" y="192"/>
                  </a:lnTo>
                  <a:lnTo>
                    <a:pt x="0" y="192"/>
                  </a:lnTo>
                </a:path>
              </a:pathLst>
            </a:custGeom>
            <a:solidFill>
              <a:srgbClr val="808080"/>
            </a:solidFill>
            <a:ln w="25400">
              <a:solidFill>
                <a:schemeClr val="bg2"/>
              </a:solidFill>
              <a:round/>
              <a:headEnd/>
              <a:tailEnd/>
            </a:ln>
          </p:spPr>
          <p:txBody>
            <a:bodyPr wrap="none" anchor="ctr"/>
            <a:lstStyle/>
            <a:p>
              <a:endParaRPr lang="en-GB"/>
            </a:p>
          </p:txBody>
        </p:sp>
        <p:sp>
          <p:nvSpPr>
            <p:cNvPr id="27665" name="Oval 7">
              <a:extLst>
                <a:ext uri="{FF2B5EF4-FFF2-40B4-BE49-F238E27FC236}">
                  <a16:creationId xmlns:a16="http://schemas.microsoft.com/office/drawing/2014/main" id="{8F5CC9FD-5732-B18E-E46C-8560BA201156}"/>
                </a:ext>
              </a:extLst>
            </p:cNvPr>
            <p:cNvSpPr>
              <a:spLocks noChangeArrowheads="1"/>
            </p:cNvSpPr>
            <p:nvPr/>
          </p:nvSpPr>
          <p:spPr bwMode="auto">
            <a:xfrm>
              <a:off x="1824" y="2976"/>
              <a:ext cx="1488" cy="288"/>
            </a:xfrm>
            <a:prstGeom prst="ellipse">
              <a:avLst/>
            </a:prstGeom>
            <a:solidFill>
              <a:srgbClr val="808080"/>
            </a:solidFill>
            <a:ln w="19050">
              <a:solidFill>
                <a:schemeClr val="bg2"/>
              </a:solidFill>
              <a:round/>
              <a:headEnd/>
              <a:tailEnd/>
            </a:ln>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endParaRPr kumimoji="0" lang="en-GB" altLang="en-US" sz="1400"/>
            </a:p>
          </p:txBody>
        </p:sp>
      </p:grpSp>
      <p:grpSp>
        <p:nvGrpSpPr>
          <p:cNvPr id="27654" name="Group 8">
            <a:extLst>
              <a:ext uri="{FF2B5EF4-FFF2-40B4-BE49-F238E27FC236}">
                <a16:creationId xmlns:a16="http://schemas.microsoft.com/office/drawing/2014/main" id="{EA8A60BE-F0A8-F5FA-22A4-0C1B8A2C1A67}"/>
              </a:ext>
            </a:extLst>
          </p:cNvPr>
          <p:cNvGrpSpPr>
            <a:grpSpLocks/>
          </p:cNvGrpSpPr>
          <p:nvPr/>
        </p:nvGrpSpPr>
        <p:grpSpPr bwMode="auto">
          <a:xfrm>
            <a:off x="2971800" y="4800600"/>
            <a:ext cx="2514600" cy="914400"/>
            <a:chOff x="1151" y="192"/>
            <a:chExt cx="2689" cy="912"/>
          </a:xfrm>
        </p:grpSpPr>
        <p:sp>
          <p:nvSpPr>
            <p:cNvPr id="27655" name="Arc 9">
              <a:extLst>
                <a:ext uri="{FF2B5EF4-FFF2-40B4-BE49-F238E27FC236}">
                  <a16:creationId xmlns:a16="http://schemas.microsoft.com/office/drawing/2014/main" id="{7E136691-2ED8-CD39-B1C3-D374276C30CA}"/>
                </a:ext>
              </a:extLst>
            </p:cNvPr>
            <p:cNvSpPr>
              <a:spLocks/>
            </p:cNvSpPr>
            <p:nvPr/>
          </p:nvSpPr>
          <p:spPr bwMode="auto">
            <a:xfrm>
              <a:off x="3360" y="192"/>
              <a:ext cx="480" cy="432"/>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38100" cap="sq">
              <a:solidFill>
                <a:schemeClr val="tx2"/>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27656" name="Arc 10">
              <a:extLst>
                <a:ext uri="{FF2B5EF4-FFF2-40B4-BE49-F238E27FC236}">
                  <a16:creationId xmlns:a16="http://schemas.microsoft.com/office/drawing/2014/main" id="{E163DFBB-3C2D-CC33-C125-81DCE04A0133}"/>
                </a:ext>
              </a:extLst>
            </p:cNvPr>
            <p:cNvSpPr>
              <a:spLocks/>
            </p:cNvSpPr>
            <p:nvPr/>
          </p:nvSpPr>
          <p:spPr bwMode="auto">
            <a:xfrm rot="5452213">
              <a:off x="3384" y="648"/>
              <a:ext cx="480" cy="432"/>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38100" cap="sq">
              <a:solidFill>
                <a:schemeClr val="tx2"/>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27657" name="Arc 11">
              <a:extLst>
                <a:ext uri="{FF2B5EF4-FFF2-40B4-BE49-F238E27FC236}">
                  <a16:creationId xmlns:a16="http://schemas.microsoft.com/office/drawing/2014/main" id="{0037946E-487E-9574-ED5A-3138CD6767FB}"/>
                </a:ext>
              </a:extLst>
            </p:cNvPr>
            <p:cNvSpPr>
              <a:spLocks/>
            </p:cNvSpPr>
            <p:nvPr/>
          </p:nvSpPr>
          <p:spPr bwMode="auto">
            <a:xfrm rot="-10681385">
              <a:off x="1151" y="672"/>
              <a:ext cx="528" cy="432"/>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38100" cap="sq">
              <a:solidFill>
                <a:schemeClr val="tx2"/>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27658" name="Arc 12">
              <a:extLst>
                <a:ext uri="{FF2B5EF4-FFF2-40B4-BE49-F238E27FC236}">
                  <a16:creationId xmlns:a16="http://schemas.microsoft.com/office/drawing/2014/main" id="{F5675C5A-0642-311F-5EDF-68AF93401823}"/>
                </a:ext>
              </a:extLst>
            </p:cNvPr>
            <p:cNvSpPr>
              <a:spLocks/>
            </p:cNvSpPr>
            <p:nvPr/>
          </p:nvSpPr>
          <p:spPr bwMode="auto">
            <a:xfrm rot="-5236093">
              <a:off x="1152" y="216"/>
              <a:ext cx="480" cy="432"/>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38100" cap="sq">
              <a:solidFill>
                <a:schemeClr val="tx2"/>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27659" name="Line 13">
              <a:extLst>
                <a:ext uri="{FF2B5EF4-FFF2-40B4-BE49-F238E27FC236}">
                  <a16:creationId xmlns:a16="http://schemas.microsoft.com/office/drawing/2014/main" id="{70E1C09C-B2B6-F659-1A89-9BBA31E64357}"/>
                </a:ext>
              </a:extLst>
            </p:cNvPr>
            <p:cNvSpPr>
              <a:spLocks noChangeShapeType="1"/>
            </p:cNvSpPr>
            <p:nvPr/>
          </p:nvSpPr>
          <p:spPr bwMode="auto">
            <a:xfrm flipH="1">
              <a:off x="1632" y="192"/>
              <a:ext cx="1728" cy="0"/>
            </a:xfrm>
            <a:prstGeom prst="line">
              <a:avLst/>
            </a:prstGeom>
            <a:noFill/>
            <a:ln w="38100" cap="sq">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660" name="Line 14">
              <a:extLst>
                <a:ext uri="{FF2B5EF4-FFF2-40B4-BE49-F238E27FC236}">
                  <a16:creationId xmlns:a16="http://schemas.microsoft.com/office/drawing/2014/main" id="{87CC51F1-3AAA-1F2D-5338-7097BB9E2683}"/>
                </a:ext>
              </a:extLst>
            </p:cNvPr>
            <p:cNvSpPr>
              <a:spLocks noChangeShapeType="1"/>
            </p:cNvSpPr>
            <p:nvPr/>
          </p:nvSpPr>
          <p:spPr bwMode="auto">
            <a:xfrm flipH="1">
              <a:off x="1680" y="1104"/>
              <a:ext cx="1728" cy="0"/>
            </a:xfrm>
            <a:prstGeom prst="line">
              <a:avLst/>
            </a:prstGeom>
            <a:noFill/>
            <a:ln w="38100" cap="sq">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661" name="Oval 15">
              <a:extLst>
                <a:ext uri="{FF2B5EF4-FFF2-40B4-BE49-F238E27FC236}">
                  <a16:creationId xmlns:a16="http://schemas.microsoft.com/office/drawing/2014/main" id="{91BFCBD8-4702-B638-4718-13577C5E4049}"/>
                </a:ext>
              </a:extLst>
            </p:cNvPr>
            <p:cNvSpPr>
              <a:spLocks noChangeArrowheads="1"/>
            </p:cNvSpPr>
            <p:nvPr/>
          </p:nvSpPr>
          <p:spPr bwMode="auto">
            <a:xfrm>
              <a:off x="1440" y="192"/>
              <a:ext cx="240" cy="912"/>
            </a:xfrm>
            <a:prstGeom prst="ellipse">
              <a:avLst/>
            </a:prstGeom>
            <a:noFill/>
            <a:ln w="12700" cap="sq">
              <a:solidFill>
                <a:schemeClr val="tx2"/>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endParaRPr kumimoji="0" lang="en-GB" altLang="en-US" sz="1400"/>
            </a:p>
          </p:txBody>
        </p:sp>
        <p:sp>
          <p:nvSpPr>
            <p:cNvPr id="27662" name="Oval 16">
              <a:extLst>
                <a:ext uri="{FF2B5EF4-FFF2-40B4-BE49-F238E27FC236}">
                  <a16:creationId xmlns:a16="http://schemas.microsoft.com/office/drawing/2014/main" id="{88F2F0CE-0817-1ECF-FC34-AE2D82ADA608}"/>
                </a:ext>
              </a:extLst>
            </p:cNvPr>
            <p:cNvSpPr>
              <a:spLocks noChangeArrowheads="1"/>
            </p:cNvSpPr>
            <p:nvPr/>
          </p:nvSpPr>
          <p:spPr bwMode="auto">
            <a:xfrm>
              <a:off x="3264" y="192"/>
              <a:ext cx="240" cy="912"/>
            </a:xfrm>
            <a:prstGeom prst="ellipse">
              <a:avLst/>
            </a:prstGeom>
            <a:noFill/>
            <a:ln w="12700" cap="sq">
              <a:solidFill>
                <a:schemeClr val="tx2"/>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endParaRPr kumimoji="0" lang="en-GB" altLang="en-US" sz="1400"/>
            </a:p>
          </p:txBody>
        </p:sp>
      </p:gr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Footer Placeholder 4">
            <a:extLst>
              <a:ext uri="{FF2B5EF4-FFF2-40B4-BE49-F238E27FC236}">
                <a16:creationId xmlns:a16="http://schemas.microsoft.com/office/drawing/2014/main" id="{61D98047-27B4-6999-524A-0567C02729AD}"/>
              </a:ext>
            </a:extLst>
          </p:cNvPr>
          <p:cNvSpPr>
            <a:spLocks noGrp="1"/>
          </p:cNvSpPr>
          <p:nvPr>
            <p:ph type="ftr" sz="quarter" idx="1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Essential Math for Games</a:t>
            </a:r>
          </a:p>
        </p:txBody>
      </p:sp>
      <p:sp>
        <p:nvSpPr>
          <p:cNvPr id="28675" name="Rectangle 2">
            <a:extLst>
              <a:ext uri="{FF2B5EF4-FFF2-40B4-BE49-F238E27FC236}">
                <a16:creationId xmlns:a16="http://schemas.microsoft.com/office/drawing/2014/main" id="{E836C4D4-1D22-15A5-34A9-1EA9FF261585}"/>
              </a:ext>
            </a:extLst>
          </p:cNvPr>
          <p:cNvSpPr>
            <a:spLocks noGrp="1" noChangeArrowheads="1"/>
          </p:cNvSpPr>
          <p:nvPr>
            <p:ph type="title"/>
          </p:nvPr>
        </p:nvSpPr>
        <p:spPr/>
        <p:txBody>
          <a:bodyPr/>
          <a:lstStyle/>
          <a:p>
            <a:r>
              <a:rPr lang="en-US" altLang="en-US"/>
              <a:t>Capsule-Capsule Collision</a:t>
            </a:r>
          </a:p>
        </p:txBody>
      </p:sp>
      <p:sp>
        <p:nvSpPr>
          <p:cNvPr id="28676" name="Rectangle 3">
            <a:extLst>
              <a:ext uri="{FF2B5EF4-FFF2-40B4-BE49-F238E27FC236}">
                <a16:creationId xmlns:a16="http://schemas.microsoft.com/office/drawing/2014/main" id="{D6DA3CC7-AEF3-B137-FE92-760DBC5E94D9}"/>
              </a:ext>
            </a:extLst>
          </p:cNvPr>
          <p:cNvSpPr>
            <a:spLocks noGrp="1" noChangeArrowheads="1"/>
          </p:cNvSpPr>
          <p:nvPr>
            <p:ph type="body" idx="1"/>
          </p:nvPr>
        </p:nvSpPr>
        <p:spPr/>
        <p:txBody>
          <a:bodyPr/>
          <a:lstStyle/>
          <a:p>
            <a:r>
              <a:rPr lang="en-US" altLang="en-US"/>
              <a:t>Key: swept sphere axis is line segment with surrounding radius</a:t>
            </a:r>
          </a:p>
          <a:p>
            <a:r>
              <a:rPr lang="en-US" altLang="en-US"/>
              <a:t>Compute distance between line segments</a:t>
            </a:r>
          </a:p>
          <a:p>
            <a:r>
              <a:rPr lang="en-US" altLang="en-US"/>
              <a:t>If less than </a:t>
            </a:r>
            <a:r>
              <a:rPr lang="en-US" altLang="en-US" i="1">
                <a:latin typeface="Times New Roman" panose="02020603050405020304" pitchFamily="18" charset="0"/>
              </a:rPr>
              <a:t>r</a:t>
            </a:r>
            <a:r>
              <a:rPr lang="en-US" altLang="en-US" baseline="-25000">
                <a:latin typeface="Times New Roman" panose="02020603050405020304" pitchFamily="18" charset="0"/>
              </a:rPr>
              <a:t>1</a:t>
            </a:r>
            <a:r>
              <a:rPr lang="en-US" altLang="en-US">
                <a:latin typeface="Times New Roman" panose="02020603050405020304" pitchFamily="18" charset="0"/>
              </a:rPr>
              <a:t> + </a:t>
            </a:r>
            <a:r>
              <a:rPr lang="en-US" altLang="en-US" i="1">
                <a:latin typeface="Times New Roman" panose="02020603050405020304" pitchFamily="18" charset="0"/>
              </a:rPr>
              <a:t>r</a:t>
            </a:r>
            <a:r>
              <a:rPr lang="en-US" altLang="en-US" baseline="-25000">
                <a:latin typeface="Times New Roman" panose="02020603050405020304" pitchFamily="18" charset="0"/>
              </a:rPr>
              <a:t>2</a:t>
            </a:r>
            <a:r>
              <a:rPr lang="en-US" altLang="en-US"/>
              <a:t>, collide</a:t>
            </a:r>
          </a:p>
        </p:txBody>
      </p:sp>
      <p:sp>
        <p:nvSpPr>
          <p:cNvPr id="28677" name="Arc 4">
            <a:extLst>
              <a:ext uri="{FF2B5EF4-FFF2-40B4-BE49-F238E27FC236}">
                <a16:creationId xmlns:a16="http://schemas.microsoft.com/office/drawing/2014/main" id="{6570D959-9A3C-893A-1B71-723D47CCCA55}"/>
              </a:ext>
            </a:extLst>
          </p:cNvPr>
          <p:cNvSpPr>
            <a:spLocks noChangeAspect="1"/>
          </p:cNvSpPr>
          <p:nvPr/>
        </p:nvSpPr>
        <p:spPr bwMode="auto">
          <a:xfrm rot="-1967168">
            <a:off x="7172325" y="4573588"/>
            <a:ext cx="404813" cy="363537"/>
          </a:xfrm>
          <a:custGeom>
            <a:avLst/>
            <a:gdLst>
              <a:gd name="T0" fmla="*/ 0 w 21600"/>
              <a:gd name="T1" fmla="*/ 0 h 21600"/>
              <a:gd name="T2" fmla="*/ 2147483647 w 21600"/>
              <a:gd name="T3" fmla="*/ 2147483647 h 21600"/>
              <a:gd name="T4" fmla="*/ 0 w 21600"/>
              <a:gd name="T5" fmla="*/ 2147483647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38100" cap="sq">
            <a:solidFill>
              <a:schemeClr val="tx2"/>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28678" name="Arc 5">
            <a:extLst>
              <a:ext uri="{FF2B5EF4-FFF2-40B4-BE49-F238E27FC236}">
                <a16:creationId xmlns:a16="http://schemas.microsoft.com/office/drawing/2014/main" id="{13335C07-ECD8-74B7-2B25-633821AE3670}"/>
              </a:ext>
            </a:extLst>
          </p:cNvPr>
          <p:cNvSpPr>
            <a:spLocks noChangeAspect="1"/>
          </p:cNvSpPr>
          <p:nvPr/>
        </p:nvSpPr>
        <p:spPr bwMode="auto">
          <a:xfrm rot="3485045">
            <a:off x="7397751" y="4886325"/>
            <a:ext cx="404812" cy="363537"/>
          </a:xfrm>
          <a:custGeom>
            <a:avLst/>
            <a:gdLst>
              <a:gd name="T0" fmla="*/ 0 w 21600"/>
              <a:gd name="T1" fmla="*/ 0 h 21600"/>
              <a:gd name="T2" fmla="*/ 2147483647 w 21600"/>
              <a:gd name="T3" fmla="*/ 2147483647 h 21600"/>
              <a:gd name="T4" fmla="*/ 0 w 21600"/>
              <a:gd name="T5" fmla="*/ 2147483647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38100" cap="sq">
            <a:solidFill>
              <a:schemeClr val="tx2"/>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28679" name="Arc 6">
            <a:extLst>
              <a:ext uri="{FF2B5EF4-FFF2-40B4-BE49-F238E27FC236}">
                <a16:creationId xmlns:a16="http://schemas.microsoft.com/office/drawing/2014/main" id="{6548B026-C29F-AFE2-112C-0989C7AA6B09}"/>
              </a:ext>
            </a:extLst>
          </p:cNvPr>
          <p:cNvSpPr>
            <a:spLocks noChangeAspect="1"/>
          </p:cNvSpPr>
          <p:nvPr/>
        </p:nvSpPr>
        <p:spPr bwMode="auto">
          <a:xfrm rot="8951446">
            <a:off x="5824538" y="5911850"/>
            <a:ext cx="444500" cy="363538"/>
          </a:xfrm>
          <a:custGeom>
            <a:avLst/>
            <a:gdLst>
              <a:gd name="T0" fmla="*/ 0 w 21600"/>
              <a:gd name="T1" fmla="*/ 0 h 21600"/>
              <a:gd name="T2" fmla="*/ 2147483647 w 21600"/>
              <a:gd name="T3" fmla="*/ 2147483647 h 21600"/>
              <a:gd name="T4" fmla="*/ 0 w 21600"/>
              <a:gd name="T5" fmla="*/ 2147483647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38100" cap="sq">
            <a:solidFill>
              <a:schemeClr val="tx2"/>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28680" name="Arc 7">
            <a:extLst>
              <a:ext uri="{FF2B5EF4-FFF2-40B4-BE49-F238E27FC236}">
                <a16:creationId xmlns:a16="http://schemas.microsoft.com/office/drawing/2014/main" id="{1EBC8B01-D3D0-7AD4-1C14-0F0B5515E2B4}"/>
              </a:ext>
            </a:extLst>
          </p:cNvPr>
          <p:cNvSpPr>
            <a:spLocks noChangeAspect="1"/>
          </p:cNvSpPr>
          <p:nvPr/>
        </p:nvSpPr>
        <p:spPr bwMode="auto">
          <a:xfrm rot="-7203263">
            <a:off x="5620544" y="5598319"/>
            <a:ext cx="404813" cy="365125"/>
          </a:xfrm>
          <a:custGeom>
            <a:avLst/>
            <a:gdLst>
              <a:gd name="T0" fmla="*/ 0 w 21600"/>
              <a:gd name="T1" fmla="*/ 0 h 21600"/>
              <a:gd name="T2" fmla="*/ 2147483647 w 21600"/>
              <a:gd name="T3" fmla="*/ 2147483647 h 21600"/>
              <a:gd name="T4" fmla="*/ 0 w 21600"/>
              <a:gd name="T5" fmla="*/ 2147483647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38100" cap="sq">
            <a:solidFill>
              <a:schemeClr val="tx2"/>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28681" name="Line 8">
            <a:extLst>
              <a:ext uri="{FF2B5EF4-FFF2-40B4-BE49-F238E27FC236}">
                <a16:creationId xmlns:a16="http://schemas.microsoft.com/office/drawing/2014/main" id="{CACD2498-0D0C-830E-D7AD-8A6A49F389EE}"/>
              </a:ext>
            </a:extLst>
          </p:cNvPr>
          <p:cNvSpPr>
            <a:spLocks noChangeAspect="1" noChangeShapeType="1"/>
          </p:cNvSpPr>
          <p:nvPr/>
        </p:nvSpPr>
        <p:spPr bwMode="auto">
          <a:xfrm rot="19632832" flipH="1">
            <a:off x="5765800" y="5106988"/>
            <a:ext cx="1455738" cy="0"/>
          </a:xfrm>
          <a:prstGeom prst="line">
            <a:avLst/>
          </a:prstGeom>
          <a:noFill/>
          <a:ln w="38100" cap="sq">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8682" name="Line 9">
            <a:extLst>
              <a:ext uri="{FF2B5EF4-FFF2-40B4-BE49-F238E27FC236}">
                <a16:creationId xmlns:a16="http://schemas.microsoft.com/office/drawing/2014/main" id="{F7EC0C66-BA18-8980-2141-192910FA6689}"/>
              </a:ext>
            </a:extLst>
          </p:cNvPr>
          <p:cNvSpPr>
            <a:spLocks noChangeAspect="1" noChangeShapeType="1"/>
          </p:cNvSpPr>
          <p:nvPr/>
        </p:nvSpPr>
        <p:spPr bwMode="auto">
          <a:xfrm rot="19632832" flipH="1">
            <a:off x="6216650" y="5730875"/>
            <a:ext cx="1455738" cy="0"/>
          </a:xfrm>
          <a:prstGeom prst="line">
            <a:avLst/>
          </a:prstGeom>
          <a:noFill/>
          <a:ln w="38100" cap="sq">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8683" name="Line 10">
            <a:extLst>
              <a:ext uri="{FF2B5EF4-FFF2-40B4-BE49-F238E27FC236}">
                <a16:creationId xmlns:a16="http://schemas.microsoft.com/office/drawing/2014/main" id="{06C32096-AFBF-B395-B2B8-811B8B2D3424}"/>
              </a:ext>
            </a:extLst>
          </p:cNvPr>
          <p:cNvSpPr>
            <a:spLocks noChangeAspect="1" noChangeShapeType="1"/>
          </p:cNvSpPr>
          <p:nvPr/>
        </p:nvSpPr>
        <p:spPr bwMode="auto">
          <a:xfrm rot="-1967168">
            <a:off x="5946775" y="5446713"/>
            <a:ext cx="1536700" cy="0"/>
          </a:xfrm>
          <a:prstGeom prst="line">
            <a:avLst/>
          </a:prstGeom>
          <a:noFill/>
          <a:ln w="38100">
            <a:solidFill>
              <a:schemeClr val="tx2"/>
            </a:solidFill>
            <a:prstDash val="dash"/>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8684" name="Oval 11">
            <a:extLst>
              <a:ext uri="{FF2B5EF4-FFF2-40B4-BE49-F238E27FC236}">
                <a16:creationId xmlns:a16="http://schemas.microsoft.com/office/drawing/2014/main" id="{D25CD502-4C86-D500-C766-D6B36790B77B}"/>
              </a:ext>
            </a:extLst>
          </p:cNvPr>
          <p:cNvSpPr>
            <a:spLocks noChangeAspect="1" noChangeArrowheads="1"/>
          </p:cNvSpPr>
          <p:nvPr/>
        </p:nvSpPr>
        <p:spPr bwMode="auto">
          <a:xfrm rot="-1967168">
            <a:off x="5938838" y="5473700"/>
            <a:ext cx="203200" cy="768350"/>
          </a:xfrm>
          <a:prstGeom prst="ellipse">
            <a:avLst/>
          </a:prstGeom>
          <a:noFill/>
          <a:ln w="12700" cap="sq">
            <a:solidFill>
              <a:schemeClr val="tx2"/>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endParaRPr kumimoji="0" lang="en-GB" altLang="en-US" sz="1400"/>
          </a:p>
        </p:txBody>
      </p:sp>
      <p:sp>
        <p:nvSpPr>
          <p:cNvPr id="28685" name="Oval 12">
            <a:extLst>
              <a:ext uri="{FF2B5EF4-FFF2-40B4-BE49-F238E27FC236}">
                <a16:creationId xmlns:a16="http://schemas.microsoft.com/office/drawing/2014/main" id="{806585B0-D309-8788-A13F-B43CB853F60F}"/>
              </a:ext>
            </a:extLst>
          </p:cNvPr>
          <p:cNvSpPr>
            <a:spLocks noChangeAspect="1" noChangeArrowheads="1"/>
          </p:cNvSpPr>
          <p:nvPr/>
        </p:nvSpPr>
        <p:spPr bwMode="auto">
          <a:xfrm rot="-1967168">
            <a:off x="7229475" y="4640263"/>
            <a:ext cx="203200" cy="768350"/>
          </a:xfrm>
          <a:prstGeom prst="ellipse">
            <a:avLst/>
          </a:prstGeom>
          <a:noFill/>
          <a:ln w="12700" cap="sq">
            <a:solidFill>
              <a:schemeClr val="tx2"/>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endParaRPr kumimoji="0" lang="en-GB" altLang="en-US" sz="1400"/>
          </a:p>
        </p:txBody>
      </p:sp>
      <p:grpSp>
        <p:nvGrpSpPr>
          <p:cNvPr id="28686" name="Group 13">
            <a:extLst>
              <a:ext uri="{FF2B5EF4-FFF2-40B4-BE49-F238E27FC236}">
                <a16:creationId xmlns:a16="http://schemas.microsoft.com/office/drawing/2014/main" id="{D8C199EA-6C19-56F3-9C45-80E3D5E41C42}"/>
              </a:ext>
            </a:extLst>
          </p:cNvPr>
          <p:cNvGrpSpPr>
            <a:grpSpLocks/>
          </p:cNvGrpSpPr>
          <p:nvPr/>
        </p:nvGrpSpPr>
        <p:grpSpPr bwMode="auto">
          <a:xfrm>
            <a:off x="3962400" y="4840288"/>
            <a:ext cx="2490788" cy="844550"/>
            <a:chOff x="2112" y="3277"/>
            <a:chExt cx="1569" cy="532"/>
          </a:xfrm>
        </p:grpSpPr>
        <p:sp>
          <p:nvSpPr>
            <p:cNvPr id="28687" name="Arc 14">
              <a:extLst>
                <a:ext uri="{FF2B5EF4-FFF2-40B4-BE49-F238E27FC236}">
                  <a16:creationId xmlns:a16="http://schemas.microsoft.com/office/drawing/2014/main" id="{782E2025-2B30-C864-70BD-3F93CAC49510}"/>
                </a:ext>
              </a:extLst>
            </p:cNvPr>
            <p:cNvSpPr>
              <a:spLocks noChangeAspect="1"/>
            </p:cNvSpPr>
            <p:nvPr/>
          </p:nvSpPr>
          <p:spPr bwMode="auto">
            <a:xfrm>
              <a:off x="3401" y="3277"/>
              <a:ext cx="280" cy="252"/>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38100" cap="sq">
              <a:solidFill>
                <a:schemeClr val="tx2"/>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28688" name="Arc 15">
              <a:extLst>
                <a:ext uri="{FF2B5EF4-FFF2-40B4-BE49-F238E27FC236}">
                  <a16:creationId xmlns:a16="http://schemas.microsoft.com/office/drawing/2014/main" id="{3A53FB72-F8FD-8D56-1C30-728725BA557C}"/>
                </a:ext>
              </a:extLst>
            </p:cNvPr>
            <p:cNvSpPr>
              <a:spLocks noChangeAspect="1"/>
            </p:cNvSpPr>
            <p:nvPr/>
          </p:nvSpPr>
          <p:spPr bwMode="auto">
            <a:xfrm rot="5452213">
              <a:off x="3415" y="3543"/>
              <a:ext cx="280" cy="252"/>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38100" cap="sq">
              <a:solidFill>
                <a:schemeClr val="tx2"/>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28689" name="Arc 16">
              <a:extLst>
                <a:ext uri="{FF2B5EF4-FFF2-40B4-BE49-F238E27FC236}">
                  <a16:creationId xmlns:a16="http://schemas.microsoft.com/office/drawing/2014/main" id="{DD101AF3-0B4E-803C-122B-B5F7E5DDA115}"/>
                </a:ext>
              </a:extLst>
            </p:cNvPr>
            <p:cNvSpPr>
              <a:spLocks noChangeAspect="1"/>
            </p:cNvSpPr>
            <p:nvPr/>
          </p:nvSpPr>
          <p:spPr bwMode="auto">
            <a:xfrm rot="-10681385">
              <a:off x="2112" y="3557"/>
              <a:ext cx="308" cy="252"/>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38100" cap="sq">
              <a:solidFill>
                <a:schemeClr val="tx2"/>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28690" name="Arc 17">
              <a:extLst>
                <a:ext uri="{FF2B5EF4-FFF2-40B4-BE49-F238E27FC236}">
                  <a16:creationId xmlns:a16="http://schemas.microsoft.com/office/drawing/2014/main" id="{D5FB9F32-4E51-20C0-A0E1-A4F434ED4361}"/>
                </a:ext>
              </a:extLst>
            </p:cNvPr>
            <p:cNvSpPr>
              <a:spLocks noChangeAspect="1"/>
            </p:cNvSpPr>
            <p:nvPr/>
          </p:nvSpPr>
          <p:spPr bwMode="auto">
            <a:xfrm rot="-5236093">
              <a:off x="2113" y="3291"/>
              <a:ext cx="280" cy="252"/>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38100" cap="sq">
              <a:solidFill>
                <a:schemeClr val="tx2"/>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28691" name="Line 18">
              <a:extLst>
                <a:ext uri="{FF2B5EF4-FFF2-40B4-BE49-F238E27FC236}">
                  <a16:creationId xmlns:a16="http://schemas.microsoft.com/office/drawing/2014/main" id="{C624AED9-7232-3881-E591-E19B2B5AC872}"/>
                </a:ext>
              </a:extLst>
            </p:cNvPr>
            <p:cNvSpPr>
              <a:spLocks noChangeAspect="1" noChangeShapeType="1"/>
            </p:cNvSpPr>
            <p:nvPr/>
          </p:nvSpPr>
          <p:spPr bwMode="auto">
            <a:xfrm flipH="1">
              <a:off x="2393" y="3277"/>
              <a:ext cx="1008" cy="0"/>
            </a:xfrm>
            <a:prstGeom prst="line">
              <a:avLst/>
            </a:prstGeom>
            <a:noFill/>
            <a:ln w="38100" cap="sq">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8692" name="Line 19">
              <a:extLst>
                <a:ext uri="{FF2B5EF4-FFF2-40B4-BE49-F238E27FC236}">
                  <a16:creationId xmlns:a16="http://schemas.microsoft.com/office/drawing/2014/main" id="{8383BDF6-B782-9E0D-836B-40767B18589E}"/>
                </a:ext>
              </a:extLst>
            </p:cNvPr>
            <p:cNvSpPr>
              <a:spLocks noChangeAspect="1" noChangeShapeType="1"/>
            </p:cNvSpPr>
            <p:nvPr/>
          </p:nvSpPr>
          <p:spPr bwMode="auto">
            <a:xfrm flipH="1">
              <a:off x="2421" y="3809"/>
              <a:ext cx="1008" cy="0"/>
            </a:xfrm>
            <a:prstGeom prst="line">
              <a:avLst/>
            </a:prstGeom>
            <a:noFill/>
            <a:ln w="38100" cap="sq">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8693" name="Line 20">
              <a:extLst>
                <a:ext uri="{FF2B5EF4-FFF2-40B4-BE49-F238E27FC236}">
                  <a16:creationId xmlns:a16="http://schemas.microsoft.com/office/drawing/2014/main" id="{A6D42DF0-42DC-6CA7-5439-A5AD2BD8DC18}"/>
                </a:ext>
              </a:extLst>
            </p:cNvPr>
            <p:cNvSpPr>
              <a:spLocks noChangeAspect="1" noChangeShapeType="1"/>
            </p:cNvSpPr>
            <p:nvPr/>
          </p:nvSpPr>
          <p:spPr bwMode="auto">
            <a:xfrm>
              <a:off x="2365" y="3557"/>
              <a:ext cx="1064" cy="0"/>
            </a:xfrm>
            <a:prstGeom prst="line">
              <a:avLst/>
            </a:prstGeom>
            <a:noFill/>
            <a:ln w="38100">
              <a:solidFill>
                <a:schemeClr val="tx2"/>
              </a:solidFill>
              <a:prstDash val="dash"/>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8694" name="Oval 21">
              <a:extLst>
                <a:ext uri="{FF2B5EF4-FFF2-40B4-BE49-F238E27FC236}">
                  <a16:creationId xmlns:a16="http://schemas.microsoft.com/office/drawing/2014/main" id="{37CDB3DF-A4F0-9BB7-7D31-F2297961B2BA}"/>
                </a:ext>
              </a:extLst>
            </p:cNvPr>
            <p:cNvSpPr>
              <a:spLocks noChangeAspect="1" noChangeArrowheads="1"/>
            </p:cNvSpPr>
            <p:nvPr/>
          </p:nvSpPr>
          <p:spPr bwMode="auto">
            <a:xfrm>
              <a:off x="2281" y="3277"/>
              <a:ext cx="140" cy="532"/>
            </a:xfrm>
            <a:prstGeom prst="ellipse">
              <a:avLst/>
            </a:prstGeom>
            <a:noFill/>
            <a:ln w="12700" cap="sq">
              <a:solidFill>
                <a:schemeClr val="tx2"/>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endParaRPr kumimoji="0" lang="en-GB" altLang="en-US" sz="1400"/>
            </a:p>
          </p:txBody>
        </p:sp>
        <p:sp>
          <p:nvSpPr>
            <p:cNvPr id="28695" name="Oval 22">
              <a:extLst>
                <a:ext uri="{FF2B5EF4-FFF2-40B4-BE49-F238E27FC236}">
                  <a16:creationId xmlns:a16="http://schemas.microsoft.com/office/drawing/2014/main" id="{6FF5E14A-1693-03BD-787C-B00902B64AC9}"/>
                </a:ext>
              </a:extLst>
            </p:cNvPr>
            <p:cNvSpPr>
              <a:spLocks noChangeAspect="1" noChangeArrowheads="1"/>
            </p:cNvSpPr>
            <p:nvPr/>
          </p:nvSpPr>
          <p:spPr bwMode="auto">
            <a:xfrm>
              <a:off x="3345" y="3277"/>
              <a:ext cx="140" cy="532"/>
            </a:xfrm>
            <a:prstGeom prst="ellipse">
              <a:avLst/>
            </a:prstGeom>
            <a:noFill/>
            <a:ln w="12700" cap="sq">
              <a:solidFill>
                <a:schemeClr val="tx2"/>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endParaRPr kumimoji="0" lang="en-GB" altLang="en-US" sz="1400"/>
            </a:p>
          </p:txBody>
        </p:sp>
      </p:gr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Footer Placeholder 4">
            <a:extLst>
              <a:ext uri="{FF2B5EF4-FFF2-40B4-BE49-F238E27FC236}">
                <a16:creationId xmlns:a16="http://schemas.microsoft.com/office/drawing/2014/main" id="{380FB8BB-2ABB-C98C-C9F4-BF5A31C1BD37}"/>
              </a:ext>
            </a:extLst>
          </p:cNvPr>
          <p:cNvSpPr>
            <a:spLocks noGrp="1"/>
          </p:cNvSpPr>
          <p:nvPr>
            <p:ph type="ftr" sz="quarter" idx="1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Essential Math for Games</a:t>
            </a:r>
          </a:p>
        </p:txBody>
      </p:sp>
      <p:sp>
        <p:nvSpPr>
          <p:cNvPr id="29699" name="Rectangle 2">
            <a:extLst>
              <a:ext uri="{FF2B5EF4-FFF2-40B4-BE49-F238E27FC236}">
                <a16:creationId xmlns:a16="http://schemas.microsoft.com/office/drawing/2014/main" id="{8DBC1885-3610-8699-BAA4-E2C0B1E3A3FD}"/>
              </a:ext>
            </a:extLst>
          </p:cNvPr>
          <p:cNvSpPr>
            <a:spLocks noGrp="1" noChangeArrowheads="1"/>
          </p:cNvSpPr>
          <p:nvPr>
            <p:ph type="title"/>
          </p:nvPr>
        </p:nvSpPr>
        <p:spPr/>
        <p:txBody>
          <a:bodyPr/>
          <a:lstStyle/>
          <a:p>
            <a:r>
              <a:rPr lang="en-US" altLang="en-US"/>
              <a:t>Capsule-Line Collision</a:t>
            </a:r>
          </a:p>
        </p:txBody>
      </p:sp>
      <p:sp>
        <p:nvSpPr>
          <p:cNvPr id="29700" name="Rectangle 3">
            <a:extLst>
              <a:ext uri="{FF2B5EF4-FFF2-40B4-BE49-F238E27FC236}">
                <a16:creationId xmlns:a16="http://schemas.microsoft.com/office/drawing/2014/main" id="{0AAAEBDB-9E24-6096-9B04-4C4D051D161F}"/>
              </a:ext>
            </a:extLst>
          </p:cNvPr>
          <p:cNvSpPr>
            <a:spLocks noGrp="1" noChangeArrowheads="1"/>
          </p:cNvSpPr>
          <p:nvPr>
            <p:ph type="body" idx="1"/>
          </p:nvPr>
        </p:nvSpPr>
        <p:spPr>
          <a:noFill/>
        </p:spPr>
        <p:txBody>
          <a:bodyPr/>
          <a:lstStyle/>
          <a:p>
            <a:r>
              <a:rPr lang="en-US" altLang="en-US"/>
              <a:t>Key: swept sphere axis is line segment with surrounding radius</a:t>
            </a:r>
          </a:p>
          <a:p>
            <a:r>
              <a:rPr lang="en-US" altLang="en-US"/>
              <a:t>Compute distance between line segment and line</a:t>
            </a:r>
          </a:p>
          <a:p>
            <a:r>
              <a:rPr lang="en-US" altLang="en-US"/>
              <a:t>If less than </a:t>
            </a:r>
            <a:r>
              <a:rPr lang="en-US" altLang="en-US" i="1">
                <a:latin typeface="Times New Roman" panose="02020603050405020304" pitchFamily="18" charset="0"/>
              </a:rPr>
              <a:t>r</a:t>
            </a:r>
            <a:r>
              <a:rPr lang="en-US" altLang="en-US"/>
              <a:t>, collide</a:t>
            </a:r>
          </a:p>
        </p:txBody>
      </p:sp>
      <p:grpSp>
        <p:nvGrpSpPr>
          <p:cNvPr id="29701" name="Group 4">
            <a:extLst>
              <a:ext uri="{FF2B5EF4-FFF2-40B4-BE49-F238E27FC236}">
                <a16:creationId xmlns:a16="http://schemas.microsoft.com/office/drawing/2014/main" id="{E6482C38-4D0B-F464-724B-1F993B7D5D4A}"/>
              </a:ext>
            </a:extLst>
          </p:cNvPr>
          <p:cNvGrpSpPr>
            <a:grpSpLocks/>
          </p:cNvGrpSpPr>
          <p:nvPr/>
        </p:nvGrpSpPr>
        <p:grpSpPr bwMode="auto">
          <a:xfrm>
            <a:off x="3251200" y="4941888"/>
            <a:ext cx="2490788" cy="844550"/>
            <a:chOff x="2112" y="3277"/>
            <a:chExt cx="1569" cy="532"/>
          </a:xfrm>
        </p:grpSpPr>
        <p:sp>
          <p:nvSpPr>
            <p:cNvPr id="29703" name="Arc 5">
              <a:extLst>
                <a:ext uri="{FF2B5EF4-FFF2-40B4-BE49-F238E27FC236}">
                  <a16:creationId xmlns:a16="http://schemas.microsoft.com/office/drawing/2014/main" id="{709605C0-0B46-B923-6381-01CF6B930D74}"/>
                </a:ext>
              </a:extLst>
            </p:cNvPr>
            <p:cNvSpPr>
              <a:spLocks noChangeAspect="1"/>
            </p:cNvSpPr>
            <p:nvPr/>
          </p:nvSpPr>
          <p:spPr bwMode="auto">
            <a:xfrm>
              <a:off x="3401" y="3277"/>
              <a:ext cx="280" cy="252"/>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38100" cap="sq">
              <a:solidFill>
                <a:schemeClr val="tx2"/>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29704" name="Arc 6">
              <a:extLst>
                <a:ext uri="{FF2B5EF4-FFF2-40B4-BE49-F238E27FC236}">
                  <a16:creationId xmlns:a16="http://schemas.microsoft.com/office/drawing/2014/main" id="{FD9068D8-5A30-13C5-2FD5-35DB21E5556B}"/>
                </a:ext>
              </a:extLst>
            </p:cNvPr>
            <p:cNvSpPr>
              <a:spLocks noChangeAspect="1"/>
            </p:cNvSpPr>
            <p:nvPr/>
          </p:nvSpPr>
          <p:spPr bwMode="auto">
            <a:xfrm rot="5452213">
              <a:off x="3415" y="3543"/>
              <a:ext cx="280" cy="252"/>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38100" cap="sq">
              <a:solidFill>
                <a:schemeClr val="tx2"/>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29705" name="Arc 7">
              <a:extLst>
                <a:ext uri="{FF2B5EF4-FFF2-40B4-BE49-F238E27FC236}">
                  <a16:creationId xmlns:a16="http://schemas.microsoft.com/office/drawing/2014/main" id="{0A9608A4-F2E8-F90B-35A1-52BA17689776}"/>
                </a:ext>
              </a:extLst>
            </p:cNvPr>
            <p:cNvSpPr>
              <a:spLocks noChangeAspect="1"/>
            </p:cNvSpPr>
            <p:nvPr/>
          </p:nvSpPr>
          <p:spPr bwMode="auto">
            <a:xfrm rot="-10681385">
              <a:off x="2112" y="3557"/>
              <a:ext cx="308" cy="252"/>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38100" cap="sq">
              <a:solidFill>
                <a:schemeClr val="tx2"/>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29706" name="Arc 8">
              <a:extLst>
                <a:ext uri="{FF2B5EF4-FFF2-40B4-BE49-F238E27FC236}">
                  <a16:creationId xmlns:a16="http://schemas.microsoft.com/office/drawing/2014/main" id="{A9806F0D-5F82-FD14-776E-932C0F5A5B3A}"/>
                </a:ext>
              </a:extLst>
            </p:cNvPr>
            <p:cNvSpPr>
              <a:spLocks noChangeAspect="1"/>
            </p:cNvSpPr>
            <p:nvPr/>
          </p:nvSpPr>
          <p:spPr bwMode="auto">
            <a:xfrm rot="-5236093">
              <a:off x="2113" y="3291"/>
              <a:ext cx="280" cy="252"/>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38100" cap="sq">
              <a:solidFill>
                <a:schemeClr val="tx2"/>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29707" name="Line 9">
              <a:extLst>
                <a:ext uri="{FF2B5EF4-FFF2-40B4-BE49-F238E27FC236}">
                  <a16:creationId xmlns:a16="http://schemas.microsoft.com/office/drawing/2014/main" id="{C758C39D-978A-E0C7-BFB7-70650606BFB9}"/>
                </a:ext>
              </a:extLst>
            </p:cNvPr>
            <p:cNvSpPr>
              <a:spLocks noChangeAspect="1" noChangeShapeType="1"/>
            </p:cNvSpPr>
            <p:nvPr/>
          </p:nvSpPr>
          <p:spPr bwMode="auto">
            <a:xfrm flipH="1">
              <a:off x="2393" y="3277"/>
              <a:ext cx="1008" cy="0"/>
            </a:xfrm>
            <a:prstGeom prst="line">
              <a:avLst/>
            </a:prstGeom>
            <a:noFill/>
            <a:ln w="38100" cap="sq">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708" name="Line 10">
              <a:extLst>
                <a:ext uri="{FF2B5EF4-FFF2-40B4-BE49-F238E27FC236}">
                  <a16:creationId xmlns:a16="http://schemas.microsoft.com/office/drawing/2014/main" id="{4BEF60B8-62F3-44E7-3C08-F9B7A93FBC55}"/>
                </a:ext>
              </a:extLst>
            </p:cNvPr>
            <p:cNvSpPr>
              <a:spLocks noChangeAspect="1" noChangeShapeType="1"/>
            </p:cNvSpPr>
            <p:nvPr/>
          </p:nvSpPr>
          <p:spPr bwMode="auto">
            <a:xfrm flipH="1">
              <a:off x="2421" y="3809"/>
              <a:ext cx="1008" cy="0"/>
            </a:xfrm>
            <a:prstGeom prst="line">
              <a:avLst/>
            </a:prstGeom>
            <a:noFill/>
            <a:ln w="38100" cap="sq">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709" name="Line 11">
              <a:extLst>
                <a:ext uri="{FF2B5EF4-FFF2-40B4-BE49-F238E27FC236}">
                  <a16:creationId xmlns:a16="http://schemas.microsoft.com/office/drawing/2014/main" id="{915FB87E-9DF4-27B3-1E3C-F7F9A5D06B06}"/>
                </a:ext>
              </a:extLst>
            </p:cNvPr>
            <p:cNvSpPr>
              <a:spLocks noChangeAspect="1" noChangeShapeType="1"/>
            </p:cNvSpPr>
            <p:nvPr/>
          </p:nvSpPr>
          <p:spPr bwMode="auto">
            <a:xfrm>
              <a:off x="2365" y="3557"/>
              <a:ext cx="1064" cy="0"/>
            </a:xfrm>
            <a:prstGeom prst="line">
              <a:avLst/>
            </a:prstGeom>
            <a:noFill/>
            <a:ln w="38100">
              <a:solidFill>
                <a:schemeClr val="tx2"/>
              </a:solidFill>
              <a:prstDash val="dash"/>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710" name="Oval 12">
              <a:extLst>
                <a:ext uri="{FF2B5EF4-FFF2-40B4-BE49-F238E27FC236}">
                  <a16:creationId xmlns:a16="http://schemas.microsoft.com/office/drawing/2014/main" id="{42370867-C95A-7ED8-D25B-C1F7CB12F7AB}"/>
                </a:ext>
              </a:extLst>
            </p:cNvPr>
            <p:cNvSpPr>
              <a:spLocks noChangeAspect="1" noChangeArrowheads="1"/>
            </p:cNvSpPr>
            <p:nvPr/>
          </p:nvSpPr>
          <p:spPr bwMode="auto">
            <a:xfrm>
              <a:off x="2281" y="3277"/>
              <a:ext cx="140" cy="532"/>
            </a:xfrm>
            <a:prstGeom prst="ellipse">
              <a:avLst/>
            </a:prstGeom>
            <a:noFill/>
            <a:ln w="12700" cap="sq">
              <a:solidFill>
                <a:schemeClr val="tx2"/>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endParaRPr kumimoji="0" lang="en-GB" altLang="en-US" sz="1400"/>
            </a:p>
          </p:txBody>
        </p:sp>
        <p:sp>
          <p:nvSpPr>
            <p:cNvPr id="29711" name="Oval 13">
              <a:extLst>
                <a:ext uri="{FF2B5EF4-FFF2-40B4-BE49-F238E27FC236}">
                  <a16:creationId xmlns:a16="http://schemas.microsoft.com/office/drawing/2014/main" id="{5B8410E9-3380-95BD-46C0-33C8111B4A09}"/>
                </a:ext>
              </a:extLst>
            </p:cNvPr>
            <p:cNvSpPr>
              <a:spLocks noChangeAspect="1" noChangeArrowheads="1"/>
            </p:cNvSpPr>
            <p:nvPr/>
          </p:nvSpPr>
          <p:spPr bwMode="auto">
            <a:xfrm>
              <a:off x="3345" y="3277"/>
              <a:ext cx="140" cy="532"/>
            </a:xfrm>
            <a:prstGeom prst="ellipse">
              <a:avLst/>
            </a:prstGeom>
            <a:noFill/>
            <a:ln w="12700" cap="sq">
              <a:solidFill>
                <a:schemeClr val="tx2"/>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endParaRPr kumimoji="0" lang="en-GB" altLang="en-US" sz="1400"/>
            </a:p>
          </p:txBody>
        </p:sp>
      </p:grpSp>
      <p:sp>
        <p:nvSpPr>
          <p:cNvPr id="29702" name="Line 14">
            <a:extLst>
              <a:ext uri="{FF2B5EF4-FFF2-40B4-BE49-F238E27FC236}">
                <a16:creationId xmlns:a16="http://schemas.microsoft.com/office/drawing/2014/main" id="{AAEA926A-6872-9F5B-CD34-2567DC5C4AE6}"/>
              </a:ext>
            </a:extLst>
          </p:cNvPr>
          <p:cNvSpPr>
            <a:spLocks noChangeShapeType="1"/>
          </p:cNvSpPr>
          <p:nvPr/>
        </p:nvSpPr>
        <p:spPr bwMode="auto">
          <a:xfrm flipV="1">
            <a:off x="2844800" y="5240338"/>
            <a:ext cx="4035425" cy="754062"/>
          </a:xfrm>
          <a:prstGeom prst="line">
            <a:avLst/>
          </a:prstGeom>
          <a:noFill/>
          <a:ln w="25400" cap="sq">
            <a:solidFill>
              <a:srgbClr val="FFFF00"/>
            </a:solidFill>
            <a:round/>
            <a:headEnd/>
            <a:tailEnd/>
          </a:ln>
          <a:extLst>
            <a:ext uri="{909E8E84-426E-40DD-AFC4-6F175D3DCCD1}">
              <a14:hiddenFill xmlns:a14="http://schemas.microsoft.com/office/drawing/2010/main">
                <a:noFill/>
              </a14:hiddenFill>
            </a:ext>
          </a:extLst>
        </p:spPr>
        <p:txBody>
          <a:bodyPr/>
          <a:lstStyle/>
          <a:p>
            <a:endParaRPr lang="en-GB"/>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Footer Placeholder 4">
            <a:extLst>
              <a:ext uri="{FF2B5EF4-FFF2-40B4-BE49-F238E27FC236}">
                <a16:creationId xmlns:a16="http://schemas.microsoft.com/office/drawing/2014/main" id="{E6CE24D8-E664-1C35-0982-D887EB339B11}"/>
              </a:ext>
            </a:extLst>
          </p:cNvPr>
          <p:cNvSpPr>
            <a:spLocks noGrp="1"/>
          </p:cNvSpPr>
          <p:nvPr>
            <p:ph type="ftr" sz="quarter" idx="1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Essential Math for Games</a:t>
            </a:r>
          </a:p>
        </p:txBody>
      </p:sp>
      <p:sp>
        <p:nvSpPr>
          <p:cNvPr id="30723" name="Rectangle 2">
            <a:extLst>
              <a:ext uri="{FF2B5EF4-FFF2-40B4-BE49-F238E27FC236}">
                <a16:creationId xmlns:a16="http://schemas.microsoft.com/office/drawing/2014/main" id="{003EFD62-80A7-DBF4-A800-F138C508D4CF}"/>
              </a:ext>
            </a:extLst>
          </p:cNvPr>
          <p:cNvSpPr>
            <a:spLocks noGrp="1" noChangeArrowheads="1"/>
          </p:cNvSpPr>
          <p:nvPr>
            <p:ph type="title"/>
          </p:nvPr>
        </p:nvSpPr>
        <p:spPr/>
        <p:txBody>
          <a:bodyPr/>
          <a:lstStyle/>
          <a:p>
            <a:r>
              <a:rPr lang="en-US" altLang="en-US"/>
              <a:t>Which To Use?</a:t>
            </a:r>
          </a:p>
        </p:txBody>
      </p:sp>
      <p:sp>
        <p:nvSpPr>
          <p:cNvPr id="30724" name="Rectangle 3">
            <a:extLst>
              <a:ext uri="{FF2B5EF4-FFF2-40B4-BE49-F238E27FC236}">
                <a16:creationId xmlns:a16="http://schemas.microsoft.com/office/drawing/2014/main" id="{AE3083BE-ACF9-8336-FF83-B03FC5A03B35}"/>
              </a:ext>
            </a:extLst>
          </p:cNvPr>
          <p:cNvSpPr>
            <a:spLocks noGrp="1" noChangeArrowheads="1"/>
          </p:cNvSpPr>
          <p:nvPr>
            <p:ph type="body" idx="1"/>
          </p:nvPr>
        </p:nvSpPr>
        <p:spPr/>
        <p:txBody>
          <a:bodyPr/>
          <a:lstStyle/>
          <a:p>
            <a:r>
              <a:rPr lang="en-US" altLang="en-US"/>
              <a:t>As many as necessary</a:t>
            </a:r>
          </a:p>
          <a:p>
            <a:r>
              <a:rPr lang="en-US" altLang="en-US"/>
              <a:t>Start with cheap tests, move up the list</a:t>
            </a:r>
          </a:p>
          <a:p>
            <a:pPr lvl="1"/>
            <a:r>
              <a:rPr lang="en-US" altLang="en-US"/>
              <a:t>Sphere</a:t>
            </a:r>
          </a:p>
          <a:p>
            <a:pPr lvl="1"/>
            <a:r>
              <a:rPr lang="en-US" altLang="en-US"/>
              <a:t>Swept Sphere</a:t>
            </a:r>
          </a:p>
          <a:p>
            <a:pPr lvl="1"/>
            <a:r>
              <a:rPr lang="en-US" altLang="en-US"/>
              <a:t>Box</a:t>
            </a:r>
          </a:p>
          <a:p>
            <a:r>
              <a:rPr lang="en-US" altLang="en-US"/>
              <a:t>May not need them all</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Footer Placeholder 4">
            <a:extLst>
              <a:ext uri="{FF2B5EF4-FFF2-40B4-BE49-F238E27FC236}">
                <a16:creationId xmlns:a16="http://schemas.microsoft.com/office/drawing/2014/main" id="{E7B48143-FBF4-643F-55C4-C8511C8BF75D}"/>
              </a:ext>
            </a:extLst>
          </p:cNvPr>
          <p:cNvSpPr>
            <a:spLocks noGrp="1"/>
          </p:cNvSpPr>
          <p:nvPr>
            <p:ph type="ftr" sz="quarter" idx="1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Essential Math for Games</a:t>
            </a:r>
          </a:p>
        </p:txBody>
      </p:sp>
      <p:sp>
        <p:nvSpPr>
          <p:cNvPr id="31747" name="Rectangle 2">
            <a:extLst>
              <a:ext uri="{FF2B5EF4-FFF2-40B4-BE49-F238E27FC236}">
                <a16:creationId xmlns:a16="http://schemas.microsoft.com/office/drawing/2014/main" id="{85942D76-ADC6-6A15-EC7F-9365B4AFA869}"/>
              </a:ext>
            </a:extLst>
          </p:cNvPr>
          <p:cNvSpPr>
            <a:spLocks noGrp="1" noChangeArrowheads="1"/>
          </p:cNvSpPr>
          <p:nvPr>
            <p:ph type="title"/>
          </p:nvPr>
        </p:nvSpPr>
        <p:spPr/>
        <p:txBody>
          <a:bodyPr/>
          <a:lstStyle/>
          <a:p>
            <a:r>
              <a:rPr lang="en-US" altLang="en-US"/>
              <a:t>Hierarchical Systems</a:t>
            </a:r>
          </a:p>
        </p:txBody>
      </p:sp>
      <p:sp>
        <p:nvSpPr>
          <p:cNvPr id="31748" name="Rectangle 3">
            <a:extLst>
              <a:ext uri="{FF2B5EF4-FFF2-40B4-BE49-F238E27FC236}">
                <a16:creationId xmlns:a16="http://schemas.microsoft.com/office/drawing/2014/main" id="{4E3F8AE6-D293-F43D-E973-DD40D708CCF6}"/>
              </a:ext>
            </a:extLst>
          </p:cNvPr>
          <p:cNvSpPr>
            <a:spLocks noGrp="1" noChangeArrowheads="1"/>
          </p:cNvSpPr>
          <p:nvPr>
            <p:ph type="body" idx="1"/>
          </p:nvPr>
        </p:nvSpPr>
        <p:spPr/>
        <p:txBody>
          <a:bodyPr/>
          <a:lstStyle/>
          <a:p>
            <a:r>
              <a:rPr lang="en-US" altLang="en-US"/>
              <a:t>Can break model into hierarchy and build bounds for each level of hierarchy</a:t>
            </a:r>
          </a:p>
          <a:p>
            <a:r>
              <a:rPr lang="en-US" altLang="en-US"/>
              <a:t>Finer level of detection</a:t>
            </a:r>
          </a:p>
          <a:p>
            <a:r>
              <a:rPr lang="en-US" altLang="en-US"/>
              <a:t>Test top level, cull out lots of lower levels</a:t>
            </a:r>
          </a:p>
        </p:txBody>
      </p:sp>
      <p:grpSp>
        <p:nvGrpSpPr>
          <p:cNvPr id="31749" name="Group 4">
            <a:extLst>
              <a:ext uri="{FF2B5EF4-FFF2-40B4-BE49-F238E27FC236}">
                <a16:creationId xmlns:a16="http://schemas.microsoft.com/office/drawing/2014/main" id="{BA8ECDE2-1D44-DB4C-4088-39DADE60ADF1}"/>
              </a:ext>
            </a:extLst>
          </p:cNvPr>
          <p:cNvGrpSpPr>
            <a:grpSpLocks/>
          </p:cNvGrpSpPr>
          <p:nvPr/>
        </p:nvGrpSpPr>
        <p:grpSpPr bwMode="auto">
          <a:xfrm>
            <a:off x="2590800" y="4495800"/>
            <a:ext cx="3352800" cy="1447800"/>
            <a:chOff x="1824" y="2688"/>
            <a:chExt cx="1488" cy="576"/>
          </a:xfrm>
        </p:grpSpPr>
        <p:sp>
          <p:nvSpPr>
            <p:cNvPr id="31754" name="Line 5">
              <a:extLst>
                <a:ext uri="{FF2B5EF4-FFF2-40B4-BE49-F238E27FC236}">
                  <a16:creationId xmlns:a16="http://schemas.microsoft.com/office/drawing/2014/main" id="{4D1B36C2-1FFF-6BAD-DDD4-61FE5039D532}"/>
                </a:ext>
              </a:extLst>
            </p:cNvPr>
            <p:cNvSpPr>
              <a:spLocks noChangeShapeType="1"/>
            </p:cNvSpPr>
            <p:nvPr/>
          </p:nvSpPr>
          <p:spPr bwMode="auto">
            <a:xfrm>
              <a:off x="2928" y="2688"/>
              <a:ext cx="0" cy="240"/>
            </a:xfrm>
            <a:prstGeom prst="line">
              <a:avLst/>
            </a:prstGeom>
            <a:noFill/>
            <a:ln w="25400">
              <a:solidFill>
                <a:schemeClr val="bg2"/>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1755" name="Freeform 6">
              <a:extLst>
                <a:ext uri="{FF2B5EF4-FFF2-40B4-BE49-F238E27FC236}">
                  <a16:creationId xmlns:a16="http://schemas.microsoft.com/office/drawing/2014/main" id="{48E1729F-4234-1ABA-C2B8-2BD9B1B3B2DE}"/>
                </a:ext>
              </a:extLst>
            </p:cNvPr>
            <p:cNvSpPr>
              <a:spLocks/>
            </p:cNvSpPr>
            <p:nvPr/>
          </p:nvSpPr>
          <p:spPr bwMode="auto">
            <a:xfrm>
              <a:off x="2688" y="2832"/>
              <a:ext cx="288" cy="192"/>
            </a:xfrm>
            <a:custGeom>
              <a:avLst/>
              <a:gdLst>
                <a:gd name="T0" fmla="*/ 0 w 288"/>
                <a:gd name="T1" fmla="*/ 144 h 192"/>
                <a:gd name="T2" fmla="*/ 0 w 288"/>
                <a:gd name="T3" fmla="*/ 0 h 192"/>
                <a:gd name="T4" fmla="*/ 48 w 288"/>
                <a:gd name="T5" fmla="*/ 0 h 192"/>
                <a:gd name="T6" fmla="*/ 288 w 288"/>
                <a:gd name="T7" fmla="*/ 0 h 192"/>
                <a:gd name="T8" fmla="*/ 288 w 288"/>
                <a:gd name="T9" fmla="*/ 192 h 192"/>
                <a:gd name="T10" fmla="*/ 0 w 288"/>
                <a:gd name="T11" fmla="*/ 192 h 192"/>
                <a:gd name="T12" fmla="*/ 0 60000 65536"/>
                <a:gd name="T13" fmla="*/ 0 60000 65536"/>
                <a:gd name="T14" fmla="*/ 0 60000 65536"/>
                <a:gd name="T15" fmla="*/ 0 60000 65536"/>
                <a:gd name="T16" fmla="*/ 0 60000 65536"/>
                <a:gd name="T17" fmla="*/ 0 60000 65536"/>
                <a:gd name="T18" fmla="*/ 0 w 288"/>
                <a:gd name="T19" fmla="*/ 0 h 192"/>
                <a:gd name="T20" fmla="*/ 288 w 288"/>
                <a:gd name="T21" fmla="*/ 192 h 192"/>
              </a:gdLst>
              <a:ahLst/>
              <a:cxnLst>
                <a:cxn ang="T12">
                  <a:pos x="T0" y="T1"/>
                </a:cxn>
                <a:cxn ang="T13">
                  <a:pos x="T2" y="T3"/>
                </a:cxn>
                <a:cxn ang="T14">
                  <a:pos x="T4" y="T5"/>
                </a:cxn>
                <a:cxn ang="T15">
                  <a:pos x="T6" y="T7"/>
                </a:cxn>
                <a:cxn ang="T16">
                  <a:pos x="T8" y="T9"/>
                </a:cxn>
                <a:cxn ang="T17">
                  <a:pos x="T10" y="T11"/>
                </a:cxn>
              </a:cxnLst>
              <a:rect l="T18" t="T19" r="T20" b="T21"/>
              <a:pathLst>
                <a:path w="288" h="192">
                  <a:moveTo>
                    <a:pt x="0" y="144"/>
                  </a:moveTo>
                  <a:lnTo>
                    <a:pt x="0" y="0"/>
                  </a:lnTo>
                  <a:lnTo>
                    <a:pt x="48" y="0"/>
                  </a:lnTo>
                  <a:lnTo>
                    <a:pt x="288" y="0"/>
                  </a:lnTo>
                  <a:lnTo>
                    <a:pt x="288" y="192"/>
                  </a:lnTo>
                  <a:lnTo>
                    <a:pt x="0" y="192"/>
                  </a:lnTo>
                </a:path>
              </a:pathLst>
            </a:custGeom>
            <a:solidFill>
              <a:srgbClr val="808080"/>
            </a:solidFill>
            <a:ln w="25400">
              <a:solidFill>
                <a:schemeClr val="bg2"/>
              </a:solidFill>
              <a:round/>
              <a:headEnd/>
              <a:tailEnd/>
            </a:ln>
          </p:spPr>
          <p:txBody>
            <a:bodyPr wrap="none" anchor="ctr"/>
            <a:lstStyle/>
            <a:p>
              <a:endParaRPr lang="en-GB"/>
            </a:p>
          </p:txBody>
        </p:sp>
        <p:sp>
          <p:nvSpPr>
            <p:cNvPr id="31756" name="Oval 7">
              <a:extLst>
                <a:ext uri="{FF2B5EF4-FFF2-40B4-BE49-F238E27FC236}">
                  <a16:creationId xmlns:a16="http://schemas.microsoft.com/office/drawing/2014/main" id="{76E80419-C993-7D8C-BC77-1F7CEC1BD7E9}"/>
                </a:ext>
              </a:extLst>
            </p:cNvPr>
            <p:cNvSpPr>
              <a:spLocks noChangeArrowheads="1"/>
            </p:cNvSpPr>
            <p:nvPr/>
          </p:nvSpPr>
          <p:spPr bwMode="auto">
            <a:xfrm>
              <a:off x="1824" y="2976"/>
              <a:ext cx="1488" cy="288"/>
            </a:xfrm>
            <a:prstGeom prst="ellipse">
              <a:avLst/>
            </a:prstGeom>
            <a:solidFill>
              <a:srgbClr val="808080"/>
            </a:solidFill>
            <a:ln w="19050">
              <a:solidFill>
                <a:schemeClr val="bg2"/>
              </a:solidFill>
              <a:round/>
              <a:headEnd/>
              <a:tailEnd/>
            </a:ln>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endParaRPr kumimoji="0" lang="en-GB" altLang="en-US" sz="1400"/>
            </a:p>
          </p:txBody>
        </p:sp>
      </p:grpSp>
      <p:sp>
        <p:nvSpPr>
          <p:cNvPr id="31750" name="Rectangle 8">
            <a:extLst>
              <a:ext uri="{FF2B5EF4-FFF2-40B4-BE49-F238E27FC236}">
                <a16:creationId xmlns:a16="http://schemas.microsoft.com/office/drawing/2014/main" id="{21E89702-29FC-5C60-1C30-090A3459E834}"/>
              </a:ext>
            </a:extLst>
          </p:cNvPr>
          <p:cNvSpPr>
            <a:spLocks noChangeArrowheads="1"/>
          </p:cNvSpPr>
          <p:nvPr/>
        </p:nvSpPr>
        <p:spPr bwMode="auto">
          <a:xfrm>
            <a:off x="4495800" y="4876800"/>
            <a:ext cx="685800" cy="457200"/>
          </a:xfrm>
          <a:prstGeom prst="rect">
            <a:avLst/>
          </a:prstGeom>
          <a:noFill/>
          <a:ln w="25400">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endParaRPr kumimoji="0" lang="en-GB" altLang="en-US" sz="1400"/>
          </a:p>
        </p:txBody>
      </p:sp>
      <p:sp>
        <p:nvSpPr>
          <p:cNvPr id="31751" name="Rectangle 9">
            <a:extLst>
              <a:ext uri="{FF2B5EF4-FFF2-40B4-BE49-F238E27FC236}">
                <a16:creationId xmlns:a16="http://schemas.microsoft.com/office/drawing/2014/main" id="{90C750B2-19B6-FA80-EA99-C803521C32C3}"/>
              </a:ext>
            </a:extLst>
          </p:cNvPr>
          <p:cNvSpPr>
            <a:spLocks noChangeArrowheads="1"/>
          </p:cNvSpPr>
          <p:nvPr/>
        </p:nvSpPr>
        <p:spPr bwMode="auto">
          <a:xfrm>
            <a:off x="5029200" y="4546600"/>
            <a:ext cx="76200" cy="406400"/>
          </a:xfrm>
          <a:prstGeom prst="rect">
            <a:avLst/>
          </a:prstGeom>
          <a:noFill/>
          <a:ln w="25400">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endParaRPr kumimoji="0" lang="en-GB" altLang="en-US" sz="1400"/>
          </a:p>
        </p:txBody>
      </p:sp>
      <p:sp>
        <p:nvSpPr>
          <p:cNvPr id="31752" name="Rectangle 10">
            <a:extLst>
              <a:ext uri="{FF2B5EF4-FFF2-40B4-BE49-F238E27FC236}">
                <a16:creationId xmlns:a16="http://schemas.microsoft.com/office/drawing/2014/main" id="{8337E407-D103-D414-ACFC-142D5E293418}"/>
              </a:ext>
            </a:extLst>
          </p:cNvPr>
          <p:cNvSpPr>
            <a:spLocks noChangeArrowheads="1"/>
          </p:cNvSpPr>
          <p:nvPr/>
        </p:nvSpPr>
        <p:spPr bwMode="auto">
          <a:xfrm>
            <a:off x="2590800" y="4495800"/>
            <a:ext cx="3352800" cy="1447800"/>
          </a:xfrm>
          <a:prstGeom prst="rect">
            <a:avLst/>
          </a:prstGeom>
          <a:noFill/>
          <a:ln w="25400">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endParaRPr kumimoji="0" lang="en-GB" altLang="en-US" sz="1400"/>
          </a:p>
        </p:txBody>
      </p:sp>
      <p:sp>
        <p:nvSpPr>
          <p:cNvPr id="31753" name="Rectangle 11">
            <a:extLst>
              <a:ext uri="{FF2B5EF4-FFF2-40B4-BE49-F238E27FC236}">
                <a16:creationId xmlns:a16="http://schemas.microsoft.com/office/drawing/2014/main" id="{C11775A1-F417-FC26-E03B-0655D1A55C32}"/>
              </a:ext>
            </a:extLst>
          </p:cNvPr>
          <p:cNvSpPr>
            <a:spLocks noChangeArrowheads="1"/>
          </p:cNvSpPr>
          <p:nvPr/>
        </p:nvSpPr>
        <p:spPr bwMode="auto">
          <a:xfrm>
            <a:off x="2627313" y="5246688"/>
            <a:ext cx="3281362" cy="669925"/>
          </a:xfrm>
          <a:prstGeom prst="rect">
            <a:avLst/>
          </a:prstGeom>
          <a:noFill/>
          <a:ln w="25400">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endParaRPr kumimoji="0" lang="en-GB" altLang="en-US" sz="140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Footer Placeholder 4">
            <a:extLst>
              <a:ext uri="{FF2B5EF4-FFF2-40B4-BE49-F238E27FC236}">
                <a16:creationId xmlns:a16="http://schemas.microsoft.com/office/drawing/2014/main" id="{E8486403-90BC-230E-30CB-AF00CA35DE91}"/>
              </a:ext>
            </a:extLst>
          </p:cNvPr>
          <p:cNvSpPr>
            <a:spLocks noGrp="1"/>
          </p:cNvSpPr>
          <p:nvPr>
            <p:ph type="ftr" sz="quarter" idx="1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Essential Math for Games</a:t>
            </a:r>
          </a:p>
        </p:txBody>
      </p:sp>
      <p:sp>
        <p:nvSpPr>
          <p:cNvPr id="32771" name="Rectangle 2">
            <a:extLst>
              <a:ext uri="{FF2B5EF4-FFF2-40B4-BE49-F238E27FC236}">
                <a16:creationId xmlns:a16="http://schemas.microsoft.com/office/drawing/2014/main" id="{373E45ED-7DD6-FE19-A7A6-89C8C68CC014}"/>
              </a:ext>
            </a:extLst>
          </p:cNvPr>
          <p:cNvSpPr>
            <a:spLocks noGrp="1" noChangeArrowheads="1"/>
          </p:cNvSpPr>
          <p:nvPr>
            <p:ph type="title"/>
          </p:nvPr>
        </p:nvSpPr>
        <p:spPr/>
        <p:txBody>
          <a:bodyPr/>
          <a:lstStyle/>
          <a:p>
            <a:r>
              <a:rPr lang="en-US" altLang="en-US"/>
              <a:t>Hierarchical Systems</a:t>
            </a:r>
          </a:p>
        </p:txBody>
      </p:sp>
      <p:sp>
        <p:nvSpPr>
          <p:cNvPr id="32772" name="Rectangle 3">
            <a:extLst>
              <a:ext uri="{FF2B5EF4-FFF2-40B4-BE49-F238E27FC236}">
                <a16:creationId xmlns:a16="http://schemas.microsoft.com/office/drawing/2014/main" id="{33923D63-2C78-5438-E50A-1AF21BE8EBD0}"/>
              </a:ext>
            </a:extLst>
          </p:cNvPr>
          <p:cNvSpPr>
            <a:spLocks noGrp="1" noChangeArrowheads="1"/>
          </p:cNvSpPr>
          <p:nvPr>
            <p:ph type="body" idx="1"/>
          </p:nvPr>
        </p:nvSpPr>
        <p:spPr/>
        <p:txBody>
          <a:bodyPr/>
          <a:lstStyle/>
          <a:p>
            <a:r>
              <a:rPr lang="en-US" altLang="en-US"/>
              <a:t>Can use scene graph to maintain bounding information</a:t>
            </a:r>
          </a:p>
          <a:p>
            <a:r>
              <a:rPr lang="en-US" altLang="en-US"/>
              <a:t>Propagate transforms down to children</a:t>
            </a:r>
          </a:p>
          <a:p>
            <a:r>
              <a:rPr lang="en-US" altLang="en-US"/>
              <a:t>Propagate bound changes up to root</a:t>
            </a:r>
          </a:p>
        </p:txBody>
      </p:sp>
      <p:grpSp>
        <p:nvGrpSpPr>
          <p:cNvPr id="32773" name="Group 4">
            <a:extLst>
              <a:ext uri="{FF2B5EF4-FFF2-40B4-BE49-F238E27FC236}">
                <a16:creationId xmlns:a16="http://schemas.microsoft.com/office/drawing/2014/main" id="{3F39A419-227A-531E-2B6E-35A234693838}"/>
              </a:ext>
            </a:extLst>
          </p:cNvPr>
          <p:cNvGrpSpPr>
            <a:grpSpLocks/>
          </p:cNvGrpSpPr>
          <p:nvPr/>
        </p:nvGrpSpPr>
        <p:grpSpPr bwMode="auto">
          <a:xfrm>
            <a:off x="2590800" y="4495800"/>
            <a:ext cx="3352800" cy="1447800"/>
            <a:chOff x="1824" y="2688"/>
            <a:chExt cx="1488" cy="576"/>
          </a:xfrm>
        </p:grpSpPr>
        <p:sp>
          <p:nvSpPr>
            <p:cNvPr id="32779" name="Line 5">
              <a:extLst>
                <a:ext uri="{FF2B5EF4-FFF2-40B4-BE49-F238E27FC236}">
                  <a16:creationId xmlns:a16="http://schemas.microsoft.com/office/drawing/2014/main" id="{C1E26353-5DBF-70E7-DD30-D7A1FA20F27F}"/>
                </a:ext>
              </a:extLst>
            </p:cNvPr>
            <p:cNvSpPr>
              <a:spLocks noChangeShapeType="1"/>
            </p:cNvSpPr>
            <p:nvPr/>
          </p:nvSpPr>
          <p:spPr bwMode="auto">
            <a:xfrm>
              <a:off x="2928" y="2688"/>
              <a:ext cx="0" cy="240"/>
            </a:xfrm>
            <a:prstGeom prst="line">
              <a:avLst/>
            </a:prstGeom>
            <a:noFill/>
            <a:ln w="25400">
              <a:solidFill>
                <a:schemeClr val="bg2"/>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2780" name="Freeform 6">
              <a:extLst>
                <a:ext uri="{FF2B5EF4-FFF2-40B4-BE49-F238E27FC236}">
                  <a16:creationId xmlns:a16="http://schemas.microsoft.com/office/drawing/2014/main" id="{CBA87923-22A7-649D-F504-B3FBCC8AFD5C}"/>
                </a:ext>
              </a:extLst>
            </p:cNvPr>
            <p:cNvSpPr>
              <a:spLocks/>
            </p:cNvSpPr>
            <p:nvPr/>
          </p:nvSpPr>
          <p:spPr bwMode="auto">
            <a:xfrm>
              <a:off x="2688" y="2832"/>
              <a:ext cx="288" cy="192"/>
            </a:xfrm>
            <a:custGeom>
              <a:avLst/>
              <a:gdLst>
                <a:gd name="T0" fmla="*/ 0 w 288"/>
                <a:gd name="T1" fmla="*/ 144 h 192"/>
                <a:gd name="T2" fmla="*/ 0 w 288"/>
                <a:gd name="T3" fmla="*/ 0 h 192"/>
                <a:gd name="T4" fmla="*/ 48 w 288"/>
                <a:gd name="T5" fmla="*/ 0 h 192"/>
                <a:gd name="T6" fmla="*/ 288 w 288"/>
                <a:gd name="T7" fmla="*/ 0 h 192"/>
                <a:gd name="T8" fmla="*/ 288 w 288"/>
                <a:gd name="T9" fmla="*/ 192 h 192"/>
                <a:gd name="T10" fmla="*/ 0 w 288"/>
                <a:gd name="T11" fmla="*/ 192 h 192"/>
                <a:gd name="T12" fmla="*/ 0 60000 65536"/>
                <a:gd name="T13" fmla="*/ 0 60000 65536"/>
                <a:gd name="T14" fmla="*/ 0 60000 65536"/>
                <a:gd name="T15" fmla="*/ 0 60000 65536"/>
                <a:gd name="T16" fmla="*/ 0 60000 65536"/>
                <a:gd name="T17" fmla="*/ 0 60000 65536"/>
                <a:gd name="T18" fmla="*/ 0 w 288"/>
                <a:gd name="T19" fmla="*/ 0 h 192"/>
                <a:gd name="T20" fmla="*/ 288 w 288"/>
                <a:gd name="T21" fmla="*/ 192 h 192"/>
              </a:gdLst>
              <a:ahLst/>
              <a:cxnLst>
                <a:cxn ang="T12">
                  <a:pos x="T0" y="T1"/>
                </a:cxn>
                <a:cxn ang="T13">
                  <a:pos x="T2" y="T3"/>
                </a:cxn>
                <a:cxn ang="T14">
                  <a:pos x="T4" y="T5"/>
                </a:cxn>
                <a:cxn ang="T15">
                  <a:pos x="T6" y="T7"/>
                </a:cxn>
                <a:cxn ang="T16">
                  <a:pos x="T8" y="T9"/>
                </a:cxn>
                <a:cxn ang="T17">
                  <a:pos x="T10" y="T11"/>
                </a:cxn>
              </a:cxnLst>
              <a:rect l="T18" t="T19" r="T20" b="T21"/>
              <a:pathLst>
                <a:path w="288" h="192">
                  <a:moveTo>
                    <a:pt x="0" y="144"/>
                  </a:moveTo>
                  <a:lnTo>
                    <a:pt x="0" y="0"/>
                  </a:lnTo>
                  <a:lnTo>
                    <a:pt x="48" y="0"/>
                  </a:lnTo>
                  <a:lnTo>
                    <a:pt x="288" y="0"/>
                  </a:lnTo>
                  <a:lnTo>
                    <a:pt x="288" y="192"/>
                  </a:lnTo>
                  <a:lnTo>
                    <a:pt x="0" y="192"/>
                  </a:lnTo>
                </a:path>
              </a:pathLst>
            </a:custGeom>
            <a:solidFill>
              <a:srgbClr val="808080"/>
            </a:solidFill>
            <a:ln w="25400">
              <a:solidFill>
                <a:schemeClr val="bg2"/>
              </a:solidFill>
              <a:round/>
              <a:headEnd/>
              <a:tailEnd/>
            </a:ln>
          </p:spPr>
          <p:txBody>
            <a:bodyPr wrap="none" anchor="ctr"/>
            <a:lstStyle/>
            <a:p>
              <a:endParaRPr lang="en-GB"/>
            </a:p>
          </p:txBody>
        </p:sp>
        <p:sp>
          <p:nvSpPr>
            <p:cNvPr id="32781" name="Oval 7">
              <a:extLst>
                <a:ext uri="{FF2B5EF4-FFF2-40B4-BE49-F238E27FC236}">
                  <a16:creationId xmlns:a16="http://schemas.microsoft.com/office/drawing/2014/main" id="{6811F205-23A1-EA1B-6BFE-EC1803CB7E31}"/>
                </a:ext>
              </a:extLst>
            </p:cNvPr>
            <p:cNvSpPr>
              <a:spLocks noChangeArrowheads="1"/>
            </p:cNvSpPr>
            <p:nvPr/>
          </p:nvSpPr>
          <p:spPr bwMode="auto">
            <a:xfrm>
              <a:off x="1824" y="2976"/>
              <a:ext cx="1488" cy="288"/>
            </a:xfrm>
            <a:prstGeom prst="ellipse">
              <a:avLst/>
            </a:prstGeom>
            <a:solidFill>
              <a:srgbClr val="808080"/>
            </a:solidFill>
            <a:ln w="19050">
              <a:solidFill>
                <a:schemeClr val="bg2"/>
              </a:solidFill>
              <a:round/>
              <a:headEnd/>
              <a:tailEnd/>
            </a:ln>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endParaRPr kumimoji="0" lang="en-GB" altLang="en-US" sz="1400"/>
            </a:p>
          </p:txBody>
        </p:sp>
      </p:grpSp>
      <p:sp>
        <p:nvSpPr>
          <p:cNvPr id="32774" name="Rectangle 8">
            <a:extLst>
              <a:ext uri="{FF2B5EF4-FFF2-40B4-BE49-F238E27FC236}">
                <a16:creationId xmlns:a16="http://schemas.microsoft.com/office/drawing/2014/main" id="{47527AED-0E10-1F60-BA73-40968BC9F71A}"/>
              </a:ext>
            </a:extLst>
          </p:cNvPr>
          <p:cNvSpPr>
            <a:spLocks noChangeArrowheads="1"/>
          </p:cNvSpPr>
          <p:nvPr/>
        </p:nvSpPr>
        <p:spPr bwMode="auto">
          <a:xfrm>
            <a:off x="4495800" y="4876800"/>
            <a:ext cx="685800" cy="457200"/>
          </a:xfrm>
          <a:prstGeom prst="rect">
            <a:avLst/>
          </a:prstGeom>
          <a:noFill/>
          <a:ln w="25400">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endParaRPr kumimoji="0" lang="en-GB" altLang="en-US" sz="1400"/>
          </a:p>
        </p:txBody>
      </p:sp>
      <p:sp>
        <p:nvSpPr>
          <p:cNvPr id="32775" name="Rectangle 9">
            <a:extLst>
              <a:ext uri="{FF2B5EF4-FFF2-40B4-BE49-F238E27FC236}">
                <a16:creationId xmlns:a16="http://schemas.microsoft.com/office/drawing/2014/main" id="{674CE8FB-9763-779F-C80A-C729C7C92226}"/>
              </a:ext>
            </a:extLst>
          </p:cNvPr>
          <p:cNvSpPr>
            <a:spLocks noChangeArrowheads="1"/>
          </p:cNvSpPr>
          <p:nvPr/>
        </p:nvSpPr>
        <p:spPr bwMode="auto">
          <a:xfrm>
            <a:off x="5029200" y="4546600"/>
            <a:ext cx="76200" cy="406400"/>
          </a:xfrm>
          <a:prstGeom prst="rect">
            <a:avLst/>
          </a:prstGeom>
          <a:noFill/>
          <a:ln w="25400">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endParaRPr kumimoji="0" lang="en-GB" altLang="en-US" sz="1400"/>
          </a:p>
        </p:txBody>
      </p:sp>
      <p:sp>
        <p:nvSpPr>
          <p:cNvPr id="32776" name="Rectangle 10">
            <a:extLst>
              <a:ext uri="{FF2B5EF4-FFF2-40B4-BE49-F238E27FC236}">
                <a16:creationId xmlns:a16="http://schemas.microsoft.com/office/drawing/2014/main" id="{8ADF753D-0B64-C364-55C6-880729F24303}"/>
              </a:ext>
            </a:extLst>
          </p:cNvPr>
          <p:cNvSpPr>
            <a:spLocks noChangeArrowheads="1"/>
          </p:cNvSpPr>
          <p:nvPr/>
        </p:nvSpPr>
        <p:spPr bwMode="auto">
          <a:xfrm>
            <a:off x="2590800" y="4495800"/>
            <a:ext cx="3352800" cy="1447800"/>
          </a:xfrm>
          <a:prstGeom prst="rect">
            <a:avLst/>
          </a:prstGeom>
          <a:noFill/>
          <a:ln w="25400">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endParaRPr kumimoji="0" lang="en-GB" altLang="en-US" sz="1400"/>
          </a:p>
        </p:txBody>
      </p:sp>
      <p:sp>
        <p:nvSpPr>
          <p:cNvPr id="32777" name="Rectangle 11">
            <a:extLst>
              <a:ext uri="{FF2B5EF4-FFF2-40B4-BE49-F238E27FC236}">
                <a16:creationId xmlns:a16="http://schemas.microsoft.com/office/drawing/2014/main" id="{44EB71BB-CE64-5892-C130-F43BBA49622D}"/>
              </a:ext>
            </a:extLst>
          </p:cNvPr>
          <p:cNvSpPr>
            <a:spLocks noChangeArrowheads="1"/>
          </p:cNvSpPr>
          <p:nvPr/>
        </p:nvSpPr>
        <p:spPr bwMode="auto">
          <a:xfrm>
            <a:off x="2627313" y="5246688"/>
            <a:ext cx="3281362" cy="669925"/>
          </a:xfrm>
          <a:prstGeom prst="rect">
            <a:avLst/>
          </a:prstGeom>
          <a:noFill/>
          <a:ln w="25400">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endParaRPr kumimoji="0" lang="en-GB" altLang="en-US" sz="1400"/>
          </a:p>
        </p:txBody>
      </p:sp>
      <p:sp>
        <p:nvSpPr>
          <p:cNvPr id="32778" name="Text Box 12">
            <a:extLst>
              <a:ext uri="{FF2B5EF4-FFF2-40B4-BE49-F238E27FC236}">
                <a16:creationId xmlns:a16="http://schemas.microsoft.com/office/drawing/2014/main" id="{C9D1F503-6C8F-18EE-7451-44CF535D8FA6}"/>
              </a:ext>
            </a:extLst>
          </p:cNvPr>
          <p:cNvSpPr txBox="1">
            <a:spLocks noChangeArrowheads="1"/>
          </p:cNvSpPr>
          <p:nvPr/>
        </p:nvSpPr>
        <p:spPr bwMode="auto">
          <a:xfrm>
            <a:off x="7664450" y="6232525"/>
            <a:ext cx="657225"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9050" cap="sq">
                <a:solidFill>
                  <a:srgbClr val="000000"/>
                </a:solidFill>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b="0"/>
              <a:t>Demo</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Footer Placeholder 4">
            <a:extLst>
              <a:ext uri="{FF2B5EF4-FFF2-40B4-BE49-F238E27FC236}">
                <a16:creationId xmlns:a16="http://schemas.microsoft.com/office/drawing/2014/main" id="{E0FECD2D-D67F-CE1C-CF07-1FDD081D1AFC}"/>
              </a:ext>
            </a:extLst>
          </p:cNvPr>
          <p:cNvSpPr>
            <a:spLocks noGrp="1"/>
          </p:cNvSpPr>
          <p:nvPr>
            <p:ph type="ftr" sz="quarter" idx="1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Essential Math for Games</a:t>
            </a:r>
          </a:p>
        </p:txBody>
      </p:sp>
      <p:sp>
        <p:nvSpPr>
          <p:cNvPr id="33795" name="Rectangle 2">
            <a:extLst>
              <a:ext uri="{FF2B5EF4-FFF2-40B4-BE49-F238E27FC236}">
                <a16:creationId xmlns:a16="http://schemas.microsoft.com/office/drawing/2014/main" id="{13DECDDB-E769-3C24-7553-F47716CB937E}"/>
              </a:ext>
            </a:extLst>
          </p:cNvPr>
          <p:cNvSpPr>
            <a:spLocks noGrp="1" noChangeArrowheads="1"/>
          </p:cNvSpPr>
          <p:nvPr>
            <p:ph type="title"/>
          </p:nvPr>
        </p:nvSpPr>
        <p:spPr/>
        <p:txBody>
          <a:bodyPr/>
          <a:lstStyle/>
          <a:p>
            <a:r>
              <a:rPr lang="en-US" altLang="en-US"/>
              <a:t>Missing Collision</a:t>
            </a:r>
          </a:p>
        </p:txBody>
      </p:sp>
      <p:sp>
        <p:nvSpPr>
          <p:cNvPr id="33796" name="Rectangle 3">
            <a:extLst>
              <a:ext uri="{FF2B5EF4-FFF2-40B4-BE49-F238E27FC236}">
                <a16:creationId xmlns:a16="http://schemas.microsoft.com/office/drawing/2014/main" id="{17A01678-55CF-760D-F686-C2204BD18F39}"/>
              </a:ext>
            </a:extLst>
          </p:cNvPr>
          <p:cNvSpPr>
            <a:spLocks noGrp="1" noChangeArrowheads="1"/>
          </p:cNvSpPr>
          <p:nvPr>
            <p:ph type="body" idx="1"/>
          </p:nvPr>
        </p:nvSpPr>
        <p:spPr/>
        <p:txBody>
          <a:bodyPr/>
          <a:lstStyle/>
          <a:p>
            <a:r>
              <a:rPr lang="en-US" altLang="en-US"/>
              <a:t>If time step is too large for object speed, two objects may pass right through each other without being detected</a:t>
            </a:r>
          </a:p>
        </p:txBody>
      </p:sp>
      <p:sp>
        <p:nvSpPr>
          <p:cNvPr id="33797" name="Oval 4">
            <a:extLst>
              <a:ext uri="{FF2B5EF4-FFF2-40B4-BE49-F238E27FC236}">
                <a16:creationId xmlns:a16="http://schemas.microsoft.com/office/drawing/2014/main" id="{17ECC601-ED6C-E0FE-364C-3B719FAAE8EE}"/>
              </a:ext>
            </a:extLst>
          </p:cNvPr>
          <p:cNvSpPr>
            <a:spLocks noChangeArrowheads="1"/>
          </p:cNvSpPr>
          <p:nvPr/>
        </p:nvSpPr>
        <p:spPr bwMode="auto">
          <a:xfrm>
            <a:off x="2667000" y="3886200"/>
            <a:ext cx="609600" cy="609600"/>
          </a:xfrm>
          <a:prstGeom prst="ellipse">
            <a:avLst/>
          </a:prstGeom>
          <a:noFill/>
          <a:ln w="25400">
            <a:solidFill>
              <a:schemeClr val="tx2"/>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endParaRPr kumimoji="0" lang="en-GB" altLang="en-US" sz="1400"/>
          </a:p>
        </p:txBody>
      </p:sp>
      <p:sp>
        <p:nvSpPr>
          <p:cNvPr id="33798" name="Oval 5">
            <a:extLst>
              <a:ext uri="{FF2B5EF4-FFF2-40B4-BE49-F238E27FC236}">
                <a16:creationId xmlns:a16="http://schemas.microsoft.com/office/drawing/2014/main" id="{9914B2D5-7E70-65D2-7D4E-96BD97075082}"/>
              </a:ext>
            </a:extLst>
          </p:cNvPr>
          <p:cNvSpPr>
            <a:spLocks noChangeArrowheads="1"/>
          </p:cNvSpPr>
          <p:nvPr/>
        </p:nvSpPr>
        <p:spPr bwMode="auto">
          <a:xfrm>
            <a:off x="4495800" y="4800600"/>
            <a:ext cx="609600" cy="609600"/>
          </a:xfrm>
          <a:prstGeom prst="ellipse">
            <a:avLst/>
          </a:prstGeom>
          <a:noFill/>
          <a:ln w="25400">
            <a:solidFill>
              <a:schemeClr val="tx2"/>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endParaRPr kumimoji="0" lang="en-GB" altLang="en-US" sz="1400"/>
          </a:p>
        </p:txBody>
      </p:sp>
      <p:sp>
        <p:nvSpPr>
          <p:cNvPr id="33799" name="Oval 6">
            <a:extLst>
              <a:ext uri="{FF2B5EF4-FFF2-40B4-BE49-F238E27FC236}">
                <a16:creationId xmlns:a16="http://schemas.microsoft.com/office/drawing/2014/main" id="{FEA8CB6E-9D86-D3C1-62FD-39BBB9F5DA7D}"/>
              </a:ext>
            </a:extLst>
          </p:cNvPr>
          <p:cNvSpPr>
            <a:spLocks noChangeArrowheads="1"/>
          </p:cNvSpPr>
          <p:nvPr/>
        </p:nvSpPr>
        <p:spPr bwMode="auto">
          <a:xfrm>
            <a:off x="4038600" y="3886200"/>
            <a:ext cx="609600" cy="609600"/>
          </a:xfrm>
          <a:prstGeom prst="ellipse">
            <a:avLst/>
          </a:prstGeom>
          <a:noFill/>
          <a:ln w="25400">
            <a:solidFill>
              <a:schemeClr val="tx2"/>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endParaRPr kumimoji="0" lang="en-GB" altLang="en-US" sz="1400"/>
          </a:p>
        </p:txBody>
      </p:sp>
      <p:sp>
        <p:nvSpPr>
          <p:cNvPr id="33800" name="Oval 7">
            <a:extLst>
              <a:ext uri="{FF2B5EF4-FFF2-40B4-BE49-F238E27FC236}">
                <a16:creationId xmlns:a16="http://schemas.microsoft.com/office/drawing/2014/main" id="{DC89549D-4BF8-5398-E9BF-99018F3D735E}"/>
              </a:ext>
            </a:extLst>
          </p:cNvPr>
          <p:cNvSpPr>
            <a:spLocks noChangeArrowheads="1"/>
          </p:cNvSpPr>
          <p:nvPr/>
        </p:nvSpPr>
        <p:spPr bwMode="auto">
          <a:xfrm>
            <a:off x="3581400" y="5257800"/>
            <a:ext cx="609600" cy="609600"/>
          </a:xfrm>
          <a:prstGeom prst="ellipse">
            <a:avLst/>
          </a:prstGeom>
          <a:noFill/>
          <a:ln w="25400">
            <a:solidFill>
              <a:schemeClr val="tx2"/>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endParaRPr kumimoji="0" lang="en-GB" altLang="en-US" sz="1400"/>
          </a:p>
        </p:txBody>
      </p:sp>
      <p:sp>
        <p:nvSpPr>
          <p:cNvPr id="33801" name="Line 8">
            <a:extLst>
              <a:ext uri="{FF2B5EF4-FFF2-40B4-BE49-F238E27FC236}">
                <a16:creationId xmlns:a16="http://schemas.microsoft.com/office/drawing/2014/main" id="{42180BB1-D4D1-922E-9137-53606AE277C1}"/>
              </a:ext>
            </a:extLst>
          </p:cNvPr>
          <p:cNvSpPr>
            <a:spLocks noChangeShapeType="1"/>
          </p:cNvSpPr>
          <p:nvPr/>
        </p:nvSpPr>
        <p:spPr bwMode="auto">
          <a:xfrm flipH="1">
            <a:off x="3886200" y="4191000"/>
            <a:ext cx="457200" cy="1371600"/>
          </a:xfrm>
          <a:prstGeom prst="line">
            <a:avLst/>
          </a:prstGeom>
          <a:noFill/>
          <a:ln w="25400">
            <a:solidFill>
              <a:srgbClr val="FF0000"/>
            </a:solidFill>
            <a:prstDash val="dash"/>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33802" name="Line 9">
            <a:extLst>
              <a:ext uri="{FF2B5EF4-FFF2-40B4-BE49-F238E27FC236}">
                <a16:creationId xmlns:a16="http://schemas.microsoft.com/office/drawing/2014/main" id="{ED93CCAB-4821-95EB-2F62-E4CB3CBB4C71}"/>
              </a:ext>
            </a:extLst>
          </p:cNvPr>
          <p:cNvSpPr>
            <a:spLocks noChangeShapeType="1"/>
          </p:cNvSpPr>
          <p:nvPr/>
        </p:nvSpPr>
        <p:spPr bwMode="auto">
          <a:xfrm>
            <a:off x="2971800" y="4191000"/>
            <a:ext cx="1828800" cy="914400"/>
          </a:xfrm>
          <a:prstGeom prst="line">
            <a:avLst/>
          </a:prstGeom>
          <a:noFill/>
          <a:ln w="25400">
            <a:solidFill>
              <a:srgbClr val="FF0000"/>
            </a:solidFill>
            <a:prstDash val="dash"/>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Footer Placeholder 4">
            <a:extLst>
              <a:ext uri="{FF2B5EF4-FFF2-40B4-BE49-F238E27FC236}">
                <a16:creationId xmlns:a16="http://schemas.microsoft.com/office/drawing/2014/main" id="{3010D90F-9851-108F-A702-0FCF4BF0EC00}"/>
              </a:ext>
            </a:extLst>
          </p:cNvPr>
          <p:cNvSpPr>
            <a:spLocks noGrp="1"/>
          </p:cNvSpPr>
          <p:nvPr>
            <p:ph type="ftr" sz="quarter" idx="1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Essential Math for Games</a:t>
            </a:r>
          </a:p>
        </p:txBody>
      </p:sp>
      <p:sp>
        <p:nvSpPr>
          <p:cNvPr id="34819" name="Rectangle 2">
            <a:extLst>
              <a:ext uri="{FF2B5EF4-FFF2-40B4-BE49-F238E27FC236}">
                <a16:creationId xmlns:a16="http://schemas.microsoft.com/office/drawing/2014/main" id="{335EA85A-1A33-E9D1-CC80-6BC4ED3F5B02}"/>
              </a:ext>
            </a:extLst>
          </p:cNvPr>
          <p:cNvSpPr>
            <a:spLocks noGrp="1" noChangeArrowheads="1"/>
          </p:cNvSpPr>
          <p:nvPr>
            <p:ph type="title"/>
          </p:nvPr>
        </p:nvSpPr>
        <p:spPr/>
        <p:txBody>
          <a:bodyPr/>
          <a:lstStyle/>
          <a:p>
            <a:r>
              <a:rPr lang="en-US" altLang="en-US"/>
              <a:t>Missing Collision</a:t>
            </a:r>
          </a:p>
        </p:txBody>
      </p:sp>
      <p:sp>
        <p:nvSpPr>
          <p:cNvPr id="34820" name="Rectangle 3">
            <a:extLst>
              <a:ext uri="{FF2B5EF4-FFF2-40B4-BE49-F238E27FC236}">
                <a16:creationId xmlns:a16="http://schemas.microsoft.com/office/drawing/2014/main" id="{069B7882-0853-12E7-89C1-32B8B5CC5A34}"/>
              </a:ext>
            </a:extLst>
          </p:cNvPr>
          <p:cNvSpPr>
            <a:spLocks noGrp="1" noChangeArrowheads="1"/>
          </p:cNvSpPr>
          <p:nvPr>
            <p:ph type="body" idx="1"/>
          </p:nvPr>
        </p:nvSpPr>
        <p:spPr/>
        <p:txBody>
          <a:bodyPr/>
          <a:lstStyle/>
          <a:p>
            <a:r>
              <a:rPr lang="en-US" altLang="en-US"/>
              <a:t>One solution: use swept spheres</a:t>
            </a:r>
          </a:p>
          <a:p>
            <a:endParaRPr lang="en-US" altLang="en-US"/>
          </a:p>
          <a:p>
            <a:endParaRPr lang="en-US" altLang="en-US"/>
          </a:p>
          <a:p>
            <a:endParaRPr lang="en-US" altLang="en-US"/>
          </a:p>
          <a:p>
            <a:endParaRPr lang="en-US" altLang="en-US"/>
          </a:p>
          <a:p>
            <a:r>
              <a:rPr lang="en-US" altLang="en-US"/>
              <a:t>Other dynamic methods can be found in Eberly’s book</a:t>
            </a:r>
          </a:p>
        </p:txBody>
      </p:sp>
      <p:sp>
        <p:nvSpPr>
          <p:cNvPr id="34821" name="Oval 4">
            <a:extLst>
              <a:ext uri="{FF2B5EF4-FFF2-40B4-BE49-F238E27FC236}">
                <a16:creationId xmlns:a16="http://schemas.microsoft.com/office/drawing/2014/main" id="{38074F88-D8C1-9A58-4A48-7EFA218C945E}"/>
              </a:ext>
            </a:extLst>
          </p:cNvPr>
          <p:cNvSpPr>
            <a:spLocks noChangeArrowheads="1"/>
          </p:cNvSpPr>
          <p:nvPr/>
        </p:nvSpPr>
        <p:spPr bwMode="auto">
          <a:xfrm>
            <a:off x="2667000" y="2743200"/>
            <a:ext cx="609600" cy="609600"/>
          </a:xfrm>
          <a:prstGeom prst="ellipse">
            <a:avLst/>
          </a:prstGeom>
          <a:noFill/>
          <a:ln w="25400">
            <a:solidFill>
              <a:schemeClr val="tx2"/>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endParaRPr kumimoji="0" lang="en-GB" altLang="en-US" sz="1400"/>
          </a:p>
        </p:txBody>
      </p:sp>
      <p:sp>
        <p:nvSpPr>
          <p:cNvPr id="34822" name="Oval 5">
            <a:extLst>
              <a:ext uri="{FF2B5EF4-FFF2-40B4-BE49-F238E27FC236}">
                <a16:creationId xmlns:a16="http://schemas.microsoft.com/office/drawing/2014/main" id="{EDF7BD9A-802F-37AA-4BD1-41501839E590}"/>
              </a:ext>
            </a:extLst>
          </p:cNvPr>
          <p:cNvSpPr>
            <a:spLocks noChangeArrowheads="1"/>
          </p:cNvSpPr>
          <p:nvPr/>
        </p:nvSpPr>
        <p:spPr bwMode="auto">
          <a:xfrm>
            <a:off x="4495800" y="3657600"/>
            <a:ext cx="609600" cy="609600"/>
          </a:xfrm>
          <a:prstGeom prst="ellipse">
            <a:avLst/>
          </a:prstGeom>
          <a:noFill/>
          <a:ln w="25400">
            <a:solidFill>
              <a:schemeClr val="tx2"/>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endParaRPr kumimoji="0" lang="en-GB" altLang="en-US" sz="1400"/>
          </a:p>
        </p:txBody>
      </p:sp>
      <p:sp>
        <p:nvSpPr>
          <p:cNvPr id="34823" name="Oval 6">
            <a:extLst>
              <a:ext uri="{FF2B5EF4-FFF2-40B4-BE49-F238E27FC236}">
                <a16:creationId xmlns:a16="http://schemas.microsoft.com/office/drawing/2014/main" id="{ED215E23-EB00-AB37-0793-FD81D3A0E3DB}"/>
              </a:ext>
            </a:extLst>
          </p:cNvPr>
          <p:cNvSpPr>
            <a:spLocks noChangeArrowheads="1"/>
          </p:cNvSpPr>
          <p:nvPr/>
        </p:nvSpPr>
        <p:spPr bwMode="auto">
          <a:xfrm>
            <a:off x="4038600" y="2743200"/>
            <a:ext cx="609600" cy="609600"/>
          </a:xfrm>
          <a:prstGeom prst="ellipse">
            <a:avLst/>
          </a:prstGeom>
          <a:noFill/>
          <a:ln w="25400">
            <a:solidFill>
              <a:schemeClr val="tx2"/>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endParaRPr kumimoji="0" lang="en-GB" altLang="en-US" sz="1400"/>
          </a:p>
        </p:txBody>
      </p:sp>
      <p:sp>
        <p:nvSpPr>
          <p:cNvPr id="34824" name="Oval 7">
            <a:extLst>
              <a:ext uri="{FF2B5EF4-FFF2-40B4-BE49-F238E27FC236}">
                <a16:creationId xmlns:a16="http://schemas.microsoft.com/office/drawing/2014/main" id="{B665C05A-0B11-B839-4DB4-5CCD52BDF245}"/>
              </a:ext>
            </a:extLst>
          </p:cNvPr>
          <p:cNvSpPr>
            <a:spLocks noChangeArrowheads="1"/>
          </p:cNvSpPr>
          <p:nvPr/>
        </p:nvSpPr>
        <p:spPr bwMode="auto">
          <a:xfrm>
            <a:off x="3581400" y="4114800"/>
            <a:ext cx="609600" cy="609600"/>
          </a:xfrm>
          <a:prstGeom prst="ellipse">
            <a:avLst/>
          </a:prstGeom>
          <a:noFill/>
          <a:ln w="25400">
            <a:solidFill>
              <a:schemeClr val="tx2"/>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endParaRPr kumimoji="0" lang="en-GB" altLang="en-US" sz="1400"/>
          </a:p>
        </p:txBody>
      </p:sp>
      <p:sp>
        <p:nvSpPr>
          <p:cNvPr id="34825" name="Line 8">
            <a:extLst>
              <a:ext uri="{FF2B5EF4-FFF2-40B4-BE49-F238E27FC236}">
                <a16:creationId xmlns:a16="http://schemas.microsoft.com/office/drawing/2014/main" id="{F30F4875-98D8-210A-25ED-D3D27980BB9E}"/>
              </a:ext>
            </a:extLst>
          </p:cNvPr>
          <p:cNvSpPr>
            <a:spLocks noChangeShapeType="1"/>
          </p:cNvSpPr>
          <p:nvPr/>
        </p:nvSpPr>
        <p:spPr bwMode="auto">
          <a:xfrm flipH="1">
            <a:off x="3886200" y="3048000"/>
            <a:ext cx="457200" cy="1371600"/>
          </a:xfrm>
          <a:prstGeom prst="line">
            <a:avLst/>
          </a:prstGeom>
          <a:noFill/>
          <a:ln w="25400">
            <a:solidFill>
              <a:srgbClr val="FF0000"/>
            </a:solidFill>
            <a:prstDash val="dash"/>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34826" name="Line 9">
            <a:extLst>
              <a:ext uri="{FF2B5EF4-FFF2-40B4-BE49-F238E27FC236}">
                <a16:creationId xmlns:a16="http://schemas.microsoft.com/office/drawing/2014/main" id="{0D99DC1E-E292-B446-664E-E1A9A6575F4F}"/>
              </a:ext>
            </a:extLst>
          </p:cNvPr>
          <p:cNvSpPr>
            <a:spLocks noChangeShapeType="1"/>
          </p:cNvSpPr>
          <p:nvPr/>
        </p:nvSpPr>
        <p:spPr bwMode="auto">
          <a:xfrm>
            <a:off x="2971800" y="3048000"/>
            <a:ext cx="1828800" cy="914400"/>
          </a:xfrm>
          <a:prstGeom prst="line">
            <a:avLst/>
          </a:prstGeom>
          <a:noFill/>
          <a:ln w="25400">
            <a:solidFill>
              <a:srgbClr val="FF0000"/>
            </a:solidFill>
            <a:prstDash val="dash"/>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34827" name="Line 10">
            <a:extLst>
              <a:ext uri="{FF2B5EF4-FFF2-40B4-BE49-F238E27FC236}">
                <a16:creationId xmlns:a16="http://schemas.microsoft.com/office/drawing/2014/main" id="{D23F8575-CBEF-F1C4-ECCB-D7FEDDE73F94}"/>
              </a:ext>
            </a:extLst>
          </p:cNvPr>
          <p:cNvSpPr>
            <a:spLocks noChangeShapeType="1"/>
          </p:cNvSpPr>
          <p:nvPr/>
        </p:nvSpPr>
        <p:spPr bwMode="auto">
          <a:xfrm flipH="1">
            <a:off x="3581400" y="2971800"/>
            <a:ext cx="457200" cy="1371600"/>
          </a:xfrm>
          <a:prstGeom prst="line">
            <a:avLst/>
          </a:prstGeom>
          <a:noFill/>
          <a:ln w="25400">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4828" name="Line 11">
            <a:extLst>
              <a:ext uri="{FF2B5EF4-FFF2-40B4-BE49-F238E27FC236}">
                <a16:creationId xmlns:a16="http://schemas.microsoft.com/office/drawing/2014/main" id="{ABBE6B4F-CDED-5B9A-0EB6-59CBCEA3F8FE}"/>
              </a:ext>
            </a:extLst>
          </p:cNvPr>
          <p:cNvSpPr>
            <a:spLocks noChangeShapeType="1"/>
          </p:cNvSpPr>
          <p:nvPr/>
        </p:nvSpPr>
        <p:spPr bwMode="auto">
          <a:xfrm flipH="1">
            <a:off x="4191000" y="3124200"/>
            <a:ext cx="457200" cy="1371600"/>
          </a:xfrm>
          <a:prstGeom prst="line">
            <a:avLst/>
          </a:prstGeom>
          <a:noFill/>
          <a:ln w="25400">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4829" name="Line 12">
            <a:extLst>
              <a:ext uri="{FF2B5EF4-FFF2-40B4-BE49-F238E27FC236}">
                <a16:creationId xmlns:a16="http://schemas.microsoft.com/office/drawing/2014/main" id="{E2255760-EA6A-DD82-AC2F-9BC0D5EA9205}"/>
              </a:ext>
            </a:extLst>
          </p:cNvPr>
          <p:cNvSpPr>
            <a:spLocks noChangeShapeType="1"/>
          </p:cNvSpPr>
          <p:nvPr/>
        </p:nvSpPr>
        <p:spPr bwMode="auto">
          <a:xfrm>
            <a:off x="3048000" y="2743200"/>
            <a:ext cx="1828800" cy="914400"/>
          </a:xfrm>
          <a:prstGeom prst="line">
            <a:avLst/>
          </a:prstGeom>
          <a:noFill/>
          <a:ln w="25400">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4830" name="Line 13">
            <a:extLst>
              <a:ext uri="{FF2B5EF4-FFF2-40B4-BE49-F238E27FC236}">
                <a16:creationId xmlns:a16="http://schemas.microsoft.com/office/drawing/2014/main" id="{7BA1CC77-F688-46BB-7F14-E14441C15AA8}"/>
              </a:ext>
            </a:extLst>
          </p:cNvPr>
          <p:cNvSpPr>
            <a:spLocks noChangeShapeType="1"/>
          </p:cNvSpPr>
          <p:nvPr/>
        </p:nvSpPr>
        <p:spPr bwMode="auto">
          <a:xfrm>
            <a:off x="2895600" y="3352800"/>
            <a:ext cx="1828800" cy="914400"/>
          </a:xfrm>
          <a:prstGeom prst="line">
            <a:avLst/>
          </a:prstGeom>
          <a:noFill/>
          <a:ln w="25400">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Footer Placeholder 4">
            <a:extLst>
              <a:ext uri="{FF2B5EF4-FFF2-40B4-BE49-F238E27FC236}">
                <a16:creationId xmlns:a16="http://schemas.microsoft.com/office/drawing/2014/main" id="{1FC367C7-70F6-C88E-79D4-9740EB80ECFB}"/>
              </a:ext>
            </a:extLst>
          </p:cNvPr>
          <p:cNvSpPr>
            <a:spLocks noGrp="1"/>
          </p:cNvSpPr>
          <p:nvPr>
            <p:ph type="ftr" sz="quarter" idx="1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Essential Math for Games</a:t>
            </a:r>
          </a:p>
        </p:txBody>
      </p:sp>
      <p:sp>
        <p:nvSpPr>
          <p:cNvPr id="35843" name="Rectangle 2">
            <a:extLst>
              <a:ext uri="{FF2B5EF4-FFF2-40B4-BE49-F238E27FC236}">
                <a16:creationId xmlns:a16="http://schemas.microsoft.com/office/drawing/2014/main" id="{6310EAE1-DDC0-729D-A153-7DC30F452BAD}"/>
              </a:ext>
            </a:extLst>
          </p:cNvPr>
          <p:cNvSpPr>
            <a:spLocks noGrp="1" noChangeArrowheads="1"/>
          </p:cNvSpPr>
          <p:nvPr>
            <p:ph type="title"/>
          </p:nvPr>
        </p:nvSpPr>
        <p:spPr/>
        <p:txBody>
          <a:bodyPr/>
          <a:lstStyle/>
          <a:p>
            <a:r>
              <a:rPr lang="en-US" altLang="en-US"/>
              <a:t>Improving Performance</a:t>
            </a:r>
          </a:p>
        </p:txBody>
      </p:sp>
      <p:sp>
        <p:nvSpPr>
          <p:cNvPr id="35844" name="Rectangle 3">
            <a:extLst>
              <a:ext uri="{FF2B5EF4-FFF2-40B4-BE49-F238E27FC236}">
                <a16:creationId xmlns:a16="http://schemas.microsoft.com/office/drawing/2014/main" id="{A40A0FED-DA16-058D-669E-3ACA16C66979}"/>
              </a:ext>
            </a:extLst>
          </p:cNvPr>
          <p:cNvSpPr>
            <a:spLocks noGrp="1" noChangeArrowheads="1"/>
          </p:cNvSpPr>
          <p:nvPr>
            <p:ph type="body" idx="1"/>
          </p:nvPr>
        </p:nvSpPr>
        <p:spPr/>
        <p:txBody>
          <a:bodyPr/>
          <a:lstStyle/>
          <a:p>
            <a:r>
              <a:rPr lang="en-US" altLang="en-US"/>
              <a:t>Don’t check all the objects against each other each frame – </a:t>
            </a:r>
            <a:r>
              <a:rPr lang="en-US" altLang="en-US" i="1">
                <a:latin typeface="Times New Roman" panose="02020603050405020304" pitchFamily="18" charset="0"/>
              </a:rPr>
              <a:t>n</a:t>
            </a:r>
            <a:r>
              <a:rPr lang="en-US" altLang="en-US" baseline="30000">
                <a:latin typeface="Times New Roman" panose="02020603050405020304" pitchFamily="18" charset="0"/>
              </a:rPr>
              <a:t>2</a:t>
            </a:r>
            <a:r>
              <a:rPr lang="en-US" altLang="en-US"/>
              <a:t> checks!</a:t>
            </a:r>
          </a:p>
          <a:p>
            <a:r>
              <a:rPr lang="en-US" altLang="en-US"/>
              <a:t>Don’t handle collisions twice! </a:t>
            </a:r>
          </a:p>
          <a:p>
            <a:r>
              <a:rPr lang="en-US" altLang="en-US"/>
              <a:t>Only check objects near you</a:t>
            </a:r>
          </a:p>
          <a:p>
            <a:r>
              <a:rPr lang="en-US" altLang="en-US"/>
              <a:t>Divide world into grid - only check against objects in current and neighboring grid squares</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Footer Placeholder 4">
            <a:extLst>
              <a:ext uri="{FF2B5EF4-FFF2-40B4-BE49-F238E27FC236}">
                <a16:creationId xmlns:a16="http://schemas.microsoft.com/office/drawing/2014/main" id="{91F382CF-FCF8-1B32-A7E8-7E95B62DC399}"/>
              </a:ext>
            </a:extLst>
          </p:cNvPr>
          <p:cNvSpPr>
            <a:spLocks noGrp="1"/>
          </p:cNvSpPr>
          <p:nvPr>
            <p:ph type="ftr" sz="quarter" idx="1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Essential Math for Games</a:t>
            </a:r>
          </a:p>
        </p:txBody>
      </p:sp>
      <p:sp>
        <p:nvSpPr>
          <p:cNvPr id="36867" name="Rectangle 2">
            <a:extLst>
              <a:ext uri="{FF2B5EF4-FFF2-40B4-BE49-F238E27FC236}">
                <a16:creationId xmlns:a16="http://schemas.microsoft.com/office/drawing/2014/main" id="{8A2AFBD3-FE35-277A-B075-AA5942A92ED2}"/>
              </a:ext>
            </a:extLst>
          </p:cNvPr>
          <p:cNvSpPr>
            <a:spLocks noGrp="1" noChangeArrowheads="1"/>
          </p:cNvSpPr>
          <p:nvPr>
            <p:ph type="title"/>
          </p:nvPr>
        </p:nvSpPr>
        <p:spPr/>
        <p:txBody>
          <a:bodyPr/>
          <a:lstStyle/>
          <a:p>
            <a:r>
              <a:rPr lang="en-US" altLang="en-US"/>
              <a:t>Sweep and Prune</a:t>
            </a:r>
          </a:p>
        </p:txBody>
      </p:sp>
      <p:sp>
        <p:nvSpPr>
          <p:cNvPr id="36868" name="Rectangle 3">
            <a:extLst>
              <a:ext uri="{FF2B5EF4-FFF2-40B4-BE49-F238E27FC236}">
                <a16:creationId xmlns:a16="http://schemas.microsoft.com/office/drawing/2014/main" id="{4A14015A-4ECC-4EE7-F467-B704C0A1FAB5}"/>
              </a:ext>
            </a:extLst>
          </p:cNvPr>
          <p:cNvSpPr>
            <a:spLocks noGrp="1" noChangeArrowheads="1"/>
          </p:cNvSpPr>
          <p:nvPr>
            <p:ph type="body" idx="1"/>
          </p:nvPr>
        </p:nvSpPr>
        <p:spPr/>
        <p:txBody>
          <a:bodyPr/>
          <a:lstStyle/>
          <a:p>
            <a:r>
              <a:rPr lang="en-US" altLang="en-US"/>
              <a:t>Store sorted </a:t>
            </a:r>
            <a:r>
              <a:rPr lang="en-US" altLang="en-US" i="1">
                <a:latin typeface="Times New Roman" panose="02020603050405020304" pitchFamily="18" charset="0"/>
              </a:rPr>
              <a:t>x</a:t>
            </a:r>
            <a:r>
              <a:rPr lang="en-US" altLang="en-US"/>
              <a:t> extents of objects</a:t>
            </a:r>
          </a:p>
          <a:p>
            <a:r>
              <a:rPr lang="en-US" altLang="en-US"/>
              <a:t>Sweep from min </a:t>
            </a:r>
            <a:r>
              <a:rPr lang="en-US" altLang="en-US" i="1">
                <a:latin typeface="Times New Roman" panose="02020603050405020304" pitchFamily="18" charset="0"/>
              </a:rPr>
              <a:t>x</a:t>
            </a:r>
            <a:r>
              <a:rPr lang="en-US" altLang="en-US"/>
              <a:t> to max </a:t>
            </a:r>
            <a:r>
              <a:rPr lang="en-US" altLang="en-US" i="1">
                <a:latin typeface="Times New Roman" panose="02020603050405020304" pitchFamily="18" charset="0"/>
              </a:rPr>
              <a:t>x</a:t>
            </a:r>
          </a:p>
          <a:p>
            <a:r>
              <a:rPr lang="en-US" altLang="en-US"/>
              <a:t>As object min value comes up, make active, test against active objects</a:t>
            </a:r>
          </a:p>
          <a:p>
            <a:endParaRPr lang="en-US" altLang="en-US"/>
          </a:p>
        </p:txBody>
      </p:sp>
      <p:grpSp>
        <p:nvGrpSpPr>
          <p:cNvPr id="36869" name="Group 4">
            <a:extLst>
              <a:ext uri="{FF2B5EF4-FFF2-40B4-BE49-F238E27FC236}">
                <a16:creationId xmlns:a16="http://schemas.microsoft.com/office/drawing/2014/main" id="{A4C7796A-D14F-A365-5A14-A1BB79B5CBD8}"/>
              </a:ext>
            </a:extLst>
          </p:cNvPr>
          <p:cNvGrpSpPr>
            <a:grpSpLocks/>
          </p:cNvGrpSpPr>
          <p:nvPr/>
        </p:nvGrpSpPr>
        <p:grpSpPr bwMode="auto">
          <a:xfrm>
            <a:off x="5118100" y="5008563"/>
            <a:ext cx="1592263" cy="668337"/>
            <a:chOff x="1824" y="2688"/>
            <a:chExt cx="1488" cy="576"/>
          </a:xfrm>
        </p:grpSpPr>
        <p:sp>
          <p:nvSpPr>
            <p:cNvPr id="36885" name="Line 5">
              <a:extLst>
                <a:ext uri="{FF2B5EF4-FFF2-40B4-BE49-F238E27FC236}">
                  <a16:creationId xmlns:a16="http://schemas.microsoft.com/office/drawing/2014/main" id="{6CE6599B-5EC1-DBF8-DB4F-190DE892785B}"/>
                </a:ext>
              </a:extLst>
            </p:cNvPr>
            <p:cNvSpPr>
              <a:spLocks noChangeShapeType="1"/>
            </p:cNvSpPr>
            <p:nvPr/>
          </p:nvSpPr>
          <p:spPr bwMode="auto">
            <a:xfrm>
              <a:off x="2928" y="2688"/>
              <a:ext cx="0" cy="240"/>
            </a:xfrm>
            <a:prstGeom prst="line">
              <a:avLst/>
            </a:prstGeom>
            <a:noFill/>
            <a:ln w="25400">
              <a:solidFill>
                <a:schemeClr val="bg2"/>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6886" name="Freeform 6">
              <a:extLst>
                <a:ext uri="{FF2B5EF4-FFF2-40B4-BE49-F238E27FC236}">
                  <a16:creationId xmlns:a16="http://schemas.microsoft.com/office/drawing/2014/main" id="{BFE3DB07-7422-9405-3AB3-5F6653F67DB0}"/>
                </a:ext>
              </a:extLst>
            </p:cNvPr>
            <p:cNvSpPr>
              <a:spLocks/>
            </p:cNvSpPr>
            <p:nvPr/>
          </p:nvSpPr>
          <p:spPr bwMode="auto">
            <a:xfrm>
              <a:off x="2688" y="2832"/>
              <a:ext cx="288" cy="192"/>
            </a:xfrm>
            <a:custGeom>
              <a:avLst/>
              <a:gdLst>
                <a:gd name="T0" fmla="*/ 0 w 288"/>
                <a:gd name="T1" fmla="*/ 144 h 192"/>
                <a:gd name="T2" fmla="*/ 0 w 288"/>
                <a:gd name="T3" fmla="*/ 0 h 192"/>
                <a:gd name="T4" fmla="*/ 48 w 288"/>
                <a:gd name="T5" fmla="*/ 0 h 192"/>
                <a:gd name="T6" fmla="*/ 288 w 288"/>
                <a:gd name="T7" fmla="*/ 0 h 192"/>
                <a:gd name="T8" fmla="*/ 288 w 288"/>
                <a:gd name="T9" fmla="*/ 192 h 192"/>
                <a:gd name="T10" fmla="*/ 0 w 288"/>
                <a:gd name="T11" fmla="*/ 192 h 192"/>
                <a:gd name="T12" fmla="*/ 0 60000 65536"/>
                <a:gd name="T13" fmla="*/ 0 60000 65536"/>
                <a:gd name="T14" fmla="*/ 0 60000 65536"/>
                <a:gd name="T15" fmla="*/ 0 60000 65536"/>
                <a:gd name="T16" fmla="*/ 0 60000 65536"/>
                <a:gd name="T17" fmla="*/ 0 60000 65536"/>
                <a:gd name="T18" fmla="*/ 0 w 288"/>
                <a:gd name="T19" fmla="*/ 0 h 192"/>
                <a:gd name="T20" fmla="*/ 288 w 288"/>
                <a:gd name="T21" fmla="*/ 192 h 192"/>
              </a:gdLst>
              <a:ahLst/>
              <a:cxnLst>
                <a:cxn ang="T12">
                  <a:pos x="T0" y="T1"/>
                </a:cxn>
                <a:cxn ang="T13">
                  <a:pos x="T2" y="T3"/>
                </a:cxn>
                <a:cxn ang="T14">
                  <a:pos x="T4" y="T5"/>
                </a:cxn>
                <a:cxn ang="T15">
                  <a:pos x="T6" y="T7"/>
                </a:cxn>
                <a:cxn ang="T16">
                  <a:pos x="T8" y="T9"/>
                </a:cxn>
                <a:cxn ang="T17">
                  <a:pos x="T10" y="T11"/>
                </a:cxn>
              </a:cxnLst>
              <a:rect l="T18" t="T19" r="T20" b="T21"/>
              <a:pathLst>
                <a:path w="288" h="192">
                  <a:moveTo>
                    <a:pt x="0" y="144"/>
                  </a:moveTo>
                  <a:lnTo>
                    <a:pt x="0" y="0"/>
                  </a:lnTo>
                  <a:lnTo>
                    <a:pt x="48" y="0"/>
                  </a:lnTo>
                  <a:lnTo>
                    <a:pt x="288" y="0"/>
                  </a:lnTo>
                  <a:lnTo>
                    <a:pt x="288" y="192"/>
                  </a:lnTo>
                  <a:lnTo>
                    <a:pt x="0" y="192"/>
                  </a:lnTo>
                </a:path>
              </a:pathLst>
            </a:custGeom>
            <a:solidFill>
              <a:srgbClr val="808080"/>
            </a:solidFill>
            <a:ln w="25400">
              <a:solidFill>
                <a:schemeClr val="bg2"/>
              </a:solidFill>
              <a:round/>
              <a:headEnd/>
              <a:tailEnd/>
            </a:ln>
          </p:spPr>
          <p:txBody>
            <a:bodyPr wrap="none" anchor="ctr"/>
            <a:lstStyle/>
            <a:p>
              <a:endParaRPr lang="en-GB"/>
            </a:p>
          </p:txBody>
        </p:sp>
        <p:sp>
          <p:nvSpPr>
            <p:cNvPr id="36887" name="Oval 7">
              <a:extLst>
                <a:ext uri="{FF2B5EF4-FFF2-40B4-BE49-F238E27FC236}">
                  <a16:creationId xmlns:a16="http://schemas.microsoft.com/office/drawing/2014/main" id="{E0C44D0D-C8ED-57E6-B059-27902BC28EE9}"/>
                </a:ext>
              </a:extLst>
            </p:cNvPr>
            <p:cNvSpPr>
              <a:spLocks noChangeArrowheads="1"/>
            </p:cNvSpPr>
            <p:nvPr/>
          </p:nvSpPr>
          <p:spPr bwMode="auto">
            <a:xfrm>
              <a:off x="1824" y="2976"/>
              <a:ext cx="1488" cy="288"/>
            </a:xfrm>
            <a:prstGeom prst="ellipse">
              <a:avLst/>
            </a:prstGeom>
            <a:solidFill>
              <a:srgbClr val="808080"/>
            </a:solidFill>
            <a:ln w="19050">
              <a:solidFill>
                <a:schemeClr val="bg2"/>
              </a:solidFill>
              <a:round/>
              <a:headEnd/>
              <a:tailEnd/>
            </a:ln>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endParaRPr kumimoji="0" lang="en-GB" altLang="en-US" sz="1400"/>
            </a:p>
          </p:txBody>
        </p:sp>
      </p:grpSp>
      <p:grpSp>
        <p:nvGrpSpPr>
          <p:cNvPr id="36870" name="Group 8">
            <a:extLst>
              <a:ext uri="{FF2B5EF4-FFF2-40B4-BE49-F238E27FC236}">
                <a16:creationId xmlns:a16="http://schemas.microsoft.com/office/drawing/2014/main" id="{560C1640-B190-A5E7-1AB5-DEB129E1DE39}"/>
              </a:ext>
            </a:extLst>
          </p:cNvPr>
          <p:cNvGrpSpPr>
            <a:grpSpLocks/>
          </p:cNvGrpSpPr>
          <p:nvPr/>
        </p:nvGrpSpPr>
        <p:grpSpPr bwMode="auto">
          <a:xfrm>
            <a:off x="4110038" y="4521200"/>
            <a:ext cx="1592262" cy="668338"/>
            <a:chOff x="1824" y="2688"/>
            <a:chExt cx="1488" cy="576"/>
          </a:xfrm>
        </p:grpSpPr>
        <p:sp>
          <p:nvSpPr>
            <p:cNvPr id="36882" name="Line 9">
              <a:extLst>
                <a:ext uri="{FF2B5EF4-FFF2-40B4-BE49-F238E27FC236}">
                  <a16:creationId xmlns:a16="http://schemas.microsoft.com/office/drawing/2014/main" id="{4C98DCF0-9664-0521-FF59-FD315B32FA25}"/>
                </a:ext>
              </a:extLst>
            </p:cNvPr>
            <p:cNvSpPr>
              <a:spLocks noChangeShapeType="1"/>
            </p:cNvSpPr>
            <p:nvPr/>
          </p:nvSpPr>
          <p:spPr bwMode="auto">
            <a:xfrm>
              <a:off x="2928" y="2688"/>
              <a:ext cx="0" cy="240"/>
            </a:xfrm>
            <a:prstGeom prst="line">
              <a:avLst/>
            </a:prstGeom>
            <a:noFill/>
            <a:ln w="25400">
              <a:solidFill>
                <a:schemeClr val="bg2"/>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6883" name="Freeform 10">
              <a:extLst>
                <a:ext uri="{FF2B5EF4-FFF2-40B4-BE49-F238E27FC236}">
                  <a16:creationId xmlns:a16="http://schemas.microsoft.com/office/drawing/2014/main" id="{D5079EEB-5375-050F-F0E3-19043A4749ED}"/>
                </a:ext>
              </a:extLst>
            </p:cNvPr>
            <p:cNvSpPr>
              <a:spLocks/>
            </p:cNvSpPr>
            <p:nvPr/>
          </p:nvSpPr>
          <p:spPr bwMode="auto">
            <a:xfrm>
              <a:off x="2688" y="2832"/>
              <a:ext cx="288" cy="192"/>
            </a:xfrm>
            <a:custGeom>
              <a:avLst/>
              <a:gdLst>
                <a:gd name="T0" fmla="*/ 0 w 288"/>
                <a:gd name="T1" fmla="*/ 144 h 192"/>
                <a:gd name="T2" fmla="*/ 0 w 288"/>
                <a:gd name="T3" fmla="*/ 0 h 192"/>
                <a:gd name="T4" fmla="*/ 48 w 288"/>
                <a:gd name="T5" fmla="*/ 0 h 192"/>
                <a:gd name="T6" fmla="*/ 288 w 288"/>
                <a:gd name="T7" fmla="*/ 0 h 192"/>
                <a:gd name="T8" fmla="*/ 288 w 288"/>
                <a:gd name="T9" fmla="*/ 192 h 192"/>
                <a:gd name="T10" fmla="*/ 0 w 288"/>
                <a:gd name="T11" fmla="*/ 192 h 192"/>
                <a:gd name="T12" fmla="*/ 0 60000 65536"/>
                <a:gd name="T13" fmla="*/ 0 60000 65536"/>
                <a:gd name="T14" fmla="*/ 0 60000 65536"/>
                <a:gd name="T15" fmla="*/ 0 60000 65536"/>
                <a:gd name="T16" fmla="*/ 0 60000 65536"/>
                <a:gd name="T17" fmla="*/ 0 60000 65536"/>
                <a:gd name="T18" fmla="*/ 0 w 288"/>
                <a:gd name="T19" fmla="*/ 0 h 192"/>
                <a:gd name="T20" fmla="*/ 288 w 288"/>
                <a:gd name="T21" fmla="*/ 192 h 192"/>
              </a:gdLst>
              <a:ahLst/>
              <a:cxnLst>
                <a:cxn ang="T12">
                  <a:pos x="T0" y="T1"/>
                </a:cxn>
                <a:cxn ang="T13">
                  <a:pos x="T2" y="T3"/>
                </a:cxn>
                <a:cxn ang="T14">
                  <a:pos x="T4" y="T5"/>
                </a:cxn>
                <a:cxn ang="T15">
                  <a:pos x="T6" y="T7"/>
                </a:cxn>
                <a:cxn ang="T16">
                  <a:pos x="T8" y="T9"/>
                </a:cxn>
                <a:cxn ang="T17">
                  <a:pos x="T10" y="T11"/>
                </a:cxn>
              </a:cxnLst>
              <a:rect l="T18" t="T19" r="T20" b="T21"/>
              <a:pathLst>
                <a:path w="288" h="192">
                  <a:moveTo>
                    <a:pt x="0" y="144"/>
                  </a:moveTo>
                  <a:lnTo>
                    <a:pt x="0" y="0"/>
                  </a:lnTo>
                  <a:lnTo>
                    <a:pt x="48" y="0"/>
                  </a:lnTo>
                  <a:lnTo>
                    <a:pt x="288" y="0"/>
                  </a:lnTo>
                  <a:lnTo>
                    <a:pt x="288" y="192"/>
                  </a:lnTo>
                  <a:lnTo>
                    <a:pt x="0" y="192"/>
                  </a:lnTo>
                </a:path>
              </a:pathLst>
            </a:custGeom>
            <a:solidFill>
              <a:srgbClr val="808080"/>
            </a:solidFill>
            <a:ln w="25400">
              <a:solidFill>
                <a:schemeClr val="bg2"/>
              </a:solidFill>
              <a:round/>
              <a:headEnd/>
              <a:tailEnd/>
            </a:ln>
          </p:spPr>
          <p:txBody>
            <a:bodyPr wrap="none" anchor="ctr"/>
            <a:lstStyle/>
            <a:p>
              <a:endParaRPr lang="en-GB"/>
            </a:p>
          </p:txBody>
        </p:sp>
        <p:sp>
          <p:nvSpPr>
            <p:cNvPr id="36884" name="Oval 11">
              <a:extLst>
                <a:ext uri="{FF2B5EF4-FFF2-40B4-BE49-F238E27FC236}">
                  <a16:creationId xmlns:a16="http://schemas.microsoft.com/office/drawing/2014/main" id="{66B0C2CD-480D-1867-4277-A0BE73D0A4C0}"/>
                </a:ext>
              </a:extLst>
            </p:cNvPr>
            <p:cNvSpPr>
              <a:spLocks noChangeArrowheads="1"/>
            </p:cNvSpPr>
            <p:nvPr/>
          </p:nvSpPr>
          <p:spPr bwMode="auto">
            <a:xfrm>
              <a:off x="1824" y="2976"/>
              <a:ext cx="1488" cy="288"/>
            </a:xfrm>
            <a:prstGeom prst="ellipse">
              <a:avLst/>
            </a:prstGeom>
            <a:solidFill>
              <a:srgbClr val="808080"/>
            </a:solidFill>
            <a:ln w="19050">
              <a:solidFill>
                <a:schemeClr val="bg2"/>
              </a:solidFill>
              <a:round/>
              <a:headEnd/>
              <a:tailEnd/>
            </a:ln>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endParaRPr kumimoji="0" lang="en-GB" altLang="en-US" sz="1400"/>
            </a:p>
          </p:txBody>
        </p:sp>
      </p:grpSp>
      <p:grpSp>
        <p:nvGrpSpPr>
          <p:cNvPr id="36871" name="Group 12">
            <a:extLst>
              <a:ext uri="{FF2B5EF4-FFF2-40B4-BE49-F238E27FC236}">
                <a16:creationId xmlns:a16="http://schemas.microsoft.com/office/drawing/2014/main" id="{CB967F48-B209-E6DB-1D5F-BB40562E9E20}"/>
              </a:ext>
            </a:extLst>
          </p:cNvPr>
          <p:cNvGrpSpPr>
            <a:grpSpLocks/>
          </p:cNvGrpSpPr>
          <p:nvPr/>
        </p:nvGrpSpPr>
        <p:grpSpPr bwMode="auto">
          <a:xfrm>
            <a:off x="1589088" y="4848225"/>
            <a:ext cx="1592262" cy="668338"/>
            <a:chOff x="1824" y="2688"/>
            <a:chExt cx="1488" cy="576"/>
          </a:xfrm>
        </p:grpSpPr>
        <p:sp>
          <p:nvSpPr>
            <p:cNvPr id="36879" name="Line 13">
              <a:extLst>
                <a:ext uri="{FF2B5EF4-FFF2-40B4-BE49-F238E27FC236}">
                  <a16:creationId xmlns:a16="http://schemas.microsoft.com/office/drawing/2014/main" id="{CAFFB477-226D-A65F-1C2A-0162E0B0C2BD}"/>
                </a:ext>
              </a:extLst>
            </p:cNvPr>
            <p:cNvSpPr>
              <a:spLocks noChangeShapeType="1"/>
            </p:cNvSpPr>
            <p:nvPr/>
          </p:nvSpPr>
          <p:spPr bwMode="auto">
            <a:xfrm>
              <a:off x="2928" y="2688"/>
              <a:ext cx="0" cy="240"/>
            </a:xfrm>
            <a:prstGeom prst="line">
              <a:avLst/>
            </a:prstGeom>
            <a:noFill/>
            <a:ln w="25400">
              <a:solidFill>
                <a:schemeClr val="bg2"/>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6880" name="Freeform 14">
              <a:extLst>
                <a:ext uri="{FF2B5EF4-FFF2-40B4-BE49-F238E27FC236}">
                  <a16:creationId xmlns:a16="http://schemas.microsoft.com/office/drawing/2014/main" id="{EF194339-7837-6650-57EA-85430EBDAE7C}"/>
                </a:ext>
              </a:extLst>
            </p:cNvPr>
            <p:cNvSpPr>
              <a:spLocks/>
            </p:cNvSpPr>
            <p:nvPr/>
          </p:nvSpPr>
          <p:spPr bwMode="auto">
            <a:xfrm>
              <a:off x="2688" y="2832"/>
              <a:ext cx="288" cy="192"/>
            </a:xfrm>
            <a:custGeom>
              <a:avLst/>
              <a:gdLst>
                <a:gd name="T0" fmla="*/ 0 w 288"/>
                <a:gd name="T1" fmla="*/ 144 h 192"/>
                <a:gd name="T2" fmla="*/ 0 w 288"/>
                <a:gd name="T3" fmla="*/ 0 h 192"/>
                <a:gd name="T4" fmla="*/ 48 w 288"/>
                <a:gd name="T5" fmla="*/ 0 h 192"/>
                <a:gd name="T6" fmla="*/ 288 w 288"/>
                <a:gd name="T7" fmla="*/ 0 h 192"/>
                <a:gd name="T8" fmla="*/ 288 w 288"/>
                <a:gd name="T9" fmla="*/ 192 h 192"/>
                <a:gd name="T10" fmla="*/ 0 w 288"/>
                <a:gd name="T11" fmla="*/ 192 h 192"/>
                <a:gd name="T12" fmla="*/ 0 60000 65536"/>
                <a:gd name="T13" fmla="*/ 0 60000 65536"/>
                <a:gd name="T14" fmla="*/ 0 60000 65536"/>
                <a:gd name="T15" fmla="*/ 0 60000 65536"/>
                <a:gd name="T16" fmla="*/ 0 60000 65536"/>
                <a:gd name="T17" fmla="*/ 0 60000 65536"/>
                <a:gd name="T18" fmla="*/ 0 w 288"/>
                <a:gd name="T19" fmla="*/ 0 h 192"/>
                <a:gd name="T20" fmla="*/ 288 w 288"/>
                <a:gd name="T21" fmla="*/ 192 h 192"/>
              </a:gdLst>
              <a:ahLst/>
              <a:cxnLst>
                <a:cxn ang="T12">
                  <a:pos x="T0" y="T1"/>
                </a:cxn>
                <a:cxn ang="T13">
                  <a:pos x="T2" y="T3"/>
                </a:cxn>
                <a:cxn ang="T14">
                  <a:pos x="T4" y="T5"/>
                </a:cxn>
                <a:cxn ang="T15">
                  <a:pos x="T6" y="T7"/>
                </a:cxn>
                <a:cxn ang="T16">
                  <a:pos x="T8" y="T9"/>
                </a:cxn>
                <a:cxn ang="T17">
                  <a:pos x="T10" y="T11"/>
                </a:cxn>
              </a:cxnLst>
              <a:rect l="T18" t="T19" r="T20" b="T21"/>
              <a:pathLst>
                <a:path w="288" h="192">
                  <a:moveTo>
                    <a:pt x="0" y="144"/>
                  </a:moveTo>
                  <a:lnTo>
                    <a:pt x="0" y="0"/>
                  </a:lnTo>
                  <a:lnTo>
                    <a:pt x="48" y="0"/>
                  </a:lnTo>
                  <a:lnTo>
                    <a:pt x="288" y="0"/>
                  </a:lnTo>
                  <a:lnTo>
                    <a:pt x="288" y="192"/>
                  </a:lnTo>
                  <a:lnTo>
                    <a:pt x="0" y="192"/>
                  </a:lnTo>
                </a:path>
              </a:pathLst>
            </a:custGeom>
            <a:solidFill>
              <a:srgbClr val="808080"/>
            </a:solidFill>
            <a:ln w="25400">
              <a:solidFill>
                <a:schemeClr val="bg2"/>
              </a:solidFill>
              <a:round/>
              <a:headEnd/>
              <a:tailEnd/>
            </a:ln>
          </p:spPr>
          <p:txBody>
            <a:bodyPr wrap="none" anchor="ctr"/>
            <a:lstStyle/>
            <a:p>
              <a:endParaRPr lang="en-GB"/>
            </a:p>
          </p:txBody>
        </p:sp>
        <p:sp>
          <p:nvSpPr>
            <p:cNvPr id="36881" name="Oval 15">
              <a:extLst>
                <a:ext uri="{FF2B5EF4-FFF2-40B4-BE49-F238E27FC236}">
                  <a16:creationId xmlns:a16="http://schemas.microsoft.com/office/drawing/2014/main" id="{CDBF1641-7119-2C0E-2B07-7382B0095AB9}"/>
                </a:ext>
              </a:extLst>
            </p:cNvPr>
            <p:cNvSpPr>
              <a:spLocks noChangeArrowheads="1"/>
            </p:cNvSpPr>
            <p:nvPr/>
          </p:nvSpPr>
          <p:spPr bwMode="auto">
            <a:xfrm>
              <a:off x="1824" y="2976"/>
              <a:ext cx="1488" cy="288"/>
            </a:xfrm>
            <a:prstGeom prst="ellipse">
              <a:avLst/>
            </a:prstGeom>
            <a:solidFill>
              <a:srgbClr val="808080"/>
            </a:solidFill>
            <a:ln w="19050">
              <a:solidFill>
                <a:schemeClr val="bg2"/>
              </a:solidFill>
              <a:round/>
              <a:headEnd/>
              <a:tailEnd/>
            </a:ln>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endParaRPr kumimoji="0" lang="en-GB" altLang="en-US" sz="1400"/>
            </a:p>
          </p:txBody>
        </p:sp>
      </p:grpSp>
      <p:sp>
        <p:nvSpPr>
          <p:cNvPr id="36872" name="Line 16">
            <a:extLst>
              <a:ext uri="{FF2B5EF4-FFF2-40B4-BE49-F238E27FC236}">
                <a16:creationId xmlns:a16="http://schemas.microsoft.com/office/drawing/2014/main" id="{AC7D8B6B-4DB8-862D-7A60-476014A45C99}"/>
              </a:ext>
            </a:extLst>
          </p:cNvPr>
          <p:cNvSpPr>
            <a:spLocks noChangeShapeType="1"/>
          </p:cNvSpPr>
          <p:nvPr/>
        </p:nvSpPr>
        <p:spPr bwMode="auto">
          <a:xfrm flipV="1">
            <a:off x="4129088" y="4479925"/>
            <a:ext cx="14287" cy="1382713"/>
          </a:xfrm>
          <a:prstGeom prst="line">
            <a:avLst/>
          </a:prstGeom>
          <a:noFill/>
          <a:ln w="25400">
            <a:solidFill>
              <a:schemeClr val="accent1"/>
            </a:solidFill>
            <a:prstDash val="dash"/>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6873" name="Line 17">
            <a:extLst>
              <a:ext uri="{FF2B5EF4-FFF2-40B4-BE49-F238E27FC236}">
                <a16:creationId xmlns:a16="http://schemas.microsoft.com/office/drawing/2014/main" id="{E16665DE-481F-0CFA-D057-94FBDF210120}"/>
              </a:ext>
            </a:extLst>
          </p:cNvPr>
          <p:cNvSpPr>
            <a:spLocks noChangeShapeType="1"/>
          </p:cNvSpPr>
          <p:nvPr/>
        </p:nvSpPr>
        <p:spPr bwMode="auto">
          <a:xfrm flipV="1">
            <a:off x="5122863" y="4545013"/>
            <a:ext cx="14287" cy="1382712"/>
          </a:xfrm>
          <a:prstGeom prst="line">
            <a:avLst/>
          </a:prstGeom>
          <a:noFill/>
          <a:ln w="25400">
            <a:solidFill>
              <a:schemeClr val="accent1"/>
            </a:solidFill>
            <a:prstDash val="dash"/>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6874" name="Line 18">
            <a:extLst>
              <a:ext uri="{FF2B5EF4-FFF2-40B4-BE49-F238E27FC236}">
                <a16:creationId xmlns:a16="http://schemas.microsoft.com/office/drawing/2014/main" id="{C6334EFC-0205-151F-636D-2164964C4602}"/>
              </a:ext>
            </a:extLst>
          </p:cNvPr>
          <p:cNvSpPr>
            <a:spLocks noChangeShapeType="1"/>
          </p:cNvSpPr>
          <p:nvPr/>
        </p:nvSpPr>
        <p:spPr bwMode="auto">
          <a:xfrm flipV="1">
            <a:off x="5689600" y="4540250"/>
            <a:ext cx="14288" cy="1382713"/>
          </a:xfrm>
          <a:prstGeom prst="line">
            <a:avLst/>
          </a:prstGeom>
          <a:noFill/>
          <a:ln w="25400">
            <a:solidFill>
              <a:srgbClr val="FF0000"/>
            </a:solidFill>
            <a:prstDash val="dash"/>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6875" name="Line 19">
            <a:extLst>
              <a:ext uri="{FF2B5EF4-FFF2-40B4-BE49-F238E27FC236}">
                <a16:creationId xmlns:a16="http://schemas.microsoft.com/office/drawing/2014/main" id="{E8EAD6EE-FDC9-9D8C-6561-995522703A29}"/>
              </a:ext>
            </a:extLst>
          </p:cNvPr>
          <p:cNvSpPr>
            <a:spLocks noChangeShapeType="1"/>
          </p:cNvSpPr>
          <p:nvPr/>
        </p:nvSpPr>
        <p:spPr bwMode="auto">
          <a:xfrm flipV="1">
            <a:off x="6684963" y="4578350"/>
            <a:ext cx="14287" cy="1382713"/>
          </a:xfrm>
          <a:prstGeom prst="line">
            <a:avLst/>
          </a:prstGeom>
          <a:noFill/>
          <a:ln w="25400">
            <a:solidFill>
              <a:srgbClr val="FF0000"/>
            </a:solidFill>
            <a:prstDash val="dash"/>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6876" name="Line 20">
            <a:extLst>
              <a:ext uri="{FF2B5EF4-FFF2-40B4-BE49-F238E27FC236}">
                <a16:creationId xmlns:a16="http://schemas.microsoft.com/office/drawing/2014/main" id="{51CED920-76E9-CC02-E6A5-BF016B0C438C}"/>
              </a:ext>
            </a:extLst>
          </p:cNvPr>
          <p:cNvSpPr>
            <a:spLocks noChangeShapeType="1"/>
          </p:cNvSpPr>
          <p:nvPr/>
        </p:nvSpPr>
        <p:spPr bwMode="auto">
          <a:xfrm flipV="1">
            <a:off x="1590675" y="4473575"/>
            <a:ext cx="14288" cy="1382713"/>
          </a:xfrm>
          <a:prstGeom prst="line">
            <a:avLst/>
          </a:prstGeom>
          <a:noFill/>
          <a:ln w="25400">
            <a:solidFill>
              <a:schemeClr val="accent1"/>
            </a:solidFill>
            <a:prstDash val="dash"/>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6877" name="Line 21">
            <a:extLst>
              <a:ext uri="{FF2B5EF4-FFF2-40B4-BE49-F238E27FC236}">
                <a16:creationId xmlns:a16="http://schemas.microsoft.com/office/drawing/2014/main" id="{B5B3A88A-7A30-C0C8-A3FA-931EE1B98239}"/>
              </a:ext>
            </a:extLst>
          </p:cNvPr>
          <p:cNvSpPr>
            <a:spLocks noChangeShapeType="1"/>
          </p:cNvSpPr>
          <p:nvPr/>
        </p:nvSpPr>
        <p:spPr bwMode="auto">
          <a:xfrm flipV="1">
            <a:off x="3171825" y="4483100"/>
            <a:ext cx="14288" cy="1382713"/>
          </a:xfrm>
          <a:prstGeom prst="line">
            <a:avLst/>
          </a:prstGeom>
          <a:noFill/>
          <a:ln w="25400">
            <a:solidFill>
              <a:srgbClr val="FF0000"/>
            </a:solidFill>
            <a:prstDash val="dash"/>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6878" name="Text Box 22">
            <a:extLst>
              <a:ext uri="{FF2B5EF4-FFF2-40B4-BE49-F238E27FC236}">
                <a16:creationId xmlns:a16="http://schemas.microsoft.com/office/drawing/2014/main" id="{5998D4AA-249B-BE9D-B6AB-53831E20BC6F}"/>
              </a:ext>
            </a:extLst>
          </p:cNvPr>
          <p:cNvSpPr txBox="1">
            <a:spLocks noChangeArrowheads="1"/>
          </p:cNvSpPr>
          <p:nvPr/>
        </p:nvSpPr>
        <p:spPr bwMode="auto">
          <a:xfrm>
            <a:off x="7664450" y="6232525"/>
            <a:ext cx="657225"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9050" cap="sq">
                <a:solidFill>
                  <a:srgbClr val="000000"/>
                </a:solidFill>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b="0"/>
              <a:t>Demo</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Footer Placeholder 4">
            <a:extLst>
              <a:ext uri="{FF2B5EF4-FFF2-40B4-BE49-F238E27FC236}">
                <a16:creationId xmlns:a16="http://schemas.microsoft.com/office/drawing/2014/main" id="{C592E20B-3388-6F3D-5D5B-C6C22864541F}"/>
              </a:ext>
            </a:extLst>
          </p:cNvPr>
          <p:cNvSpPr>
            <a:spLocks noGrp="1"/>
          </p:cNvSpPr>
          <p:nvPr>
            <p:ph type="ftr" sz="quarter" idx="1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Essential Math for Games</a:t>
            </a:r>
          </a:p>
        </p:txBody>
      </p:sp>
      <p:sp>
        <p:nvSpPr>
          <p:cNvPr id="37891" name="Rectangle 2">
            <a:extLst>
              <a:ext uri="{FF2B5EF4-FFF2-40B4-BE49-F238E27FC236}">
                <a16:creationId xmlns:a16="http://schemas.microsoft.com/office/drawing/2014/main" id="{A83B2EE3-D1F6-08FE-BF5A-1B6900C23F27}"/>
              </a:ext>
            </a:extLst>
          </p:cNvPr>
          <p:cNvSpPr>
            <a:spLocks noGrp="1" noChangeArrowheads="1"/>
          </p:cNvSpPr>
          <p:nvPr>
            <p:ph type="title"/>
          </p:nvPr>
        </p:nvSpPr>
        <p:spPr/>
        <p:txBody>
          <a:bodyPr/>
          <a:lstStyle/>
          <a:p>
            <a:r>
              <a:rPr lang="en-US" altLang="en-US"/>
              <a:t>Collision Response</a:t>
            </a:r>
          </a:p>
        </p:txBody>
      </p:sp>
      <p:sp>
        <p:nvSpPr>
          <p:cNvPr id="37892" name="Rectangle 3">
            <a:extLst>
              <a:ext uri="{FF2B5EF4-FFF2-40B4-BE49-F238E27FC236}">
                <a16:creationId xmlns:a16="http://schemas.microsoft.com/office/drawing/2014/main" id="{5FAACDB9-5CE0-95FF-8E69-82A5ED17C28A}"/>
              </a:ext>
            </a:extLst>
          </p:cNvPr>
          <p:cNvSpPr>
            <a:spLocks noGrp="1" noChangeArrowheads="1"/>
          </p:cNvSpPr>
          <p:nvPr>
            <p:ph type="body" idx="1"/>
          </p:nvPr>
        </p:nvSpPr>
        <p:spPr/>
        <p:txBody>
          <a:bodyPr/>
          <a:lstStyle/>
          <a:p>
            <a:r>
              <a:rPr lang="en-US" altLang="en-US"/>
              <a:t>Physical response to collision</a:t>
            </a:r>
          </a:p>
          <a:p>
            <a:r>
              <a:rPr lang="en-US" altLang="en-US"/>
              <a:t>Two steps</a:t>
            </a:r>
          </a:p>
          <a:p>
            <a:pPr lvl="1"/>
            <a:r>
              <a:rPr lang="en-US" altLang="en-US"/>
              <a:t>Determine point of collision</a:t>
            </a:r>
          </a:p>
          <a:p>
            <a:pPr lvl="1"/>
            <a:r>
              <a:rPr lang="en-US" altLang="en-US"/>
              <a:t>Calculate new linear and angular velocities</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Footer Placeholder 4">
            <a:extLst>
              <a:ext uri="{FF2B5EF4-FFF2-40B4-BE49-F238E27FC236}">
                <a16:creationId xmlns:a16="http://schemas.microsoft.com/office/drawing/2014/main" id="{7675FC9B-1E5B-0CD7-E412-424E964F48D2}"/>
              </a:ext>
            </a:extLst>
          </p:cNvPr>
          <p:cNvSpPr>
            <a:spLocks noGrp="1"/>
          </p:cNvSpPr>
          <p:nvPr>
            <p:ph type="ftr" sz="quarter" idx="1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Essential Math for Games</a:t>
            </a:r>
          </a:p>
        </p:txBody>
      </p:sp>
      <p:sp>
        <p:nvSpPr>
          <p:cNvPr id="38915" name="Rectangle 2">
            <a:extLst>
              <a:ext uri="{FF2B5EF4-FFF2-40B4-BE49-F238E27FC236}">
                <a16:creationId xmlns:a16="http://schemas.microsoft.com/office/drawing/2014/main" id="{FB156DAD-82AD-0060-C0C4-EDB06411E585}"/>
              </a:ext>
            </a:extLst>
          </p:cNvPr>
          <p:cNvSpPr>
            <a:spLocks noGrp="1" noChangeArrowheads="1"/>
          </p:cNvSpPr>
          <p:nvPr>
            <p:ph type="title"/>
          </p:nvPr>
        </p:nvSpPr>
        <p:spPr/>
        <p:txBody>
          <a:bodyPr/>
          <a:lstStyle/>
          <a:p>
            <a:r>
              <a:rPr lang="en-US" altLang="en-US"/>
              <a:t>Determine Collision Point</a:t>
            </a:r>
          </a:p>
        </p:txBody>
      </p:sp>
      <p:sp>
        <p:nvSpPr>
          <p:cNvPr id="38916" name="Rectangle 3">
            <a:extLst>
              <a:ext uri="{FF2B5EF4-FFF2-40B4-BE49-F238E27FC236}">
                <a16:creationId xmlns:a16="http://schemas.microsoft.com/office/drawing/2014/main" id="{1E6F7C74-F984-4C3E-54A8-EA80BB8C2A7E}"/>
              </a:ext>
            </a:extLst>
          </p:cNvPr>
          <p:cNvSpPr>
            <a:spLocks noGrp="1" noChangeArrowheads="1"/>
          </p:cNvSpPr>
          <p:nvPr>
            <p:ph type="body" idx="1"/>
          </p:nvPr>
        </p:nvSpPr>
        <p:spPr/>
        <p:txBody>
          <a:bodyPr/>
          <a:lstStyle/>
          <a:p>
            <a:r>
              <a:rPr lang="en-US" altLang="en-US"/>
              <a:t>Collision detection tells if collision occurs, often not where</a:t>
            </a:r>
          </a:p>
          <a:p>
            <a:r>
              <a:rPr lang="en-US" altLang="en-US"/>
              <a:t>Objects usually interpenetrating at time collision detected</a:t>
            </a:r>
          </a:p>
          <a:p>
            <a:r>
              <a:rPr lang="en-US" altLang="en-US"/>
              <a:t>Need location of point of collision and normal to surface at actual time of collision</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Footer Placeholder 4">
            <a:extLst>
              <a:ext uri="{FF2B5EF4-FFF2-40B4-BE49-F238E27FC236}">
                <a16:creationId xmlns:a16="http://schemas.microsoft.com/office/drawing/2014/main" id="{DEBF28CF-B705-3970-B103-BEE0A6AC2397}"/>
              </a:ext>
            </a:extLst>
          </p:cNvPr>
          <p:cNvSpPr>
            <a:spLocks noGrp="1"/>
          </p:cNvSpPr>
          <p:nvPr>
            <p:ph type="ftr" sz="quarter" idx="1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Essential Math for Games</a:t>
            </a:r>
          </a:p>
        </p:txBody>
      </p:sp>
      <p:sp>
        <p:nvSpPr>
          <p:cNvPr id="39939" name="Rectangle 2">
            <a:extLst>
              <a:ext uri="{FF2B5EF4-FFF2-40B4-BE49-F238E27FC236}">
                <a16:creationId xmlns:a16="http://schemas.microsoft.com/office/drawing/2014/main" id="{A2268C4E-E9EA-5C40-5253-A43ACA7807C2}"/>
              </a:ext>
            </a:extLst>
          </p:cNvPr>
          <p:cNvSpPr>
            <a:spLocks noGrp="1" noChangeArrowheads="1"/>
          </p:cNvSpPr>
          <p:nvPr>
            <p:ph type="title"/>
          </p:nvPr>
        </p:nvSpPr>
        <p:spPr/>
        <p:txBody>
          <a:bodyPr/>
          <a:lstStyle/>
          <a:p>
            <a:r>
              <a:rPr lang="en-US" altLang="en-US"/>
              <a:t>Determine Collision Time</a:t>
            </a:r>
          </a:p>
        </p:txBody>
      </p:sp>
      <p:sp>
        <p:nvSpPr>
          <p:cNvPr id="39940" name="Rectangle 3">
            <a:extLst>
              <a:ext uri="{FF2B5EF4-FFF2-40B4-BE49-F238E27FC236}">
                <a16:creationId xmlns:a16="http://schemas.microsoft.com/office/drawing/2014/main" id="{CCF96215-CF27-3F41-7856-3314601FC2A2}"/>
              </a:ext>
            </a:extLst>
          </p:cNvPr>
          <p:cNvSpPr>
            <a:spLocks noGrp="1" noChangeArrowheads="1"/>
          </p:cNvSpPr>
          <p:nvPr>
            <p:ph type="body" idx="1"/>
          </p:nvPr>
        </p:nvSpPr>
        <p:spPr/>
        <p:txBody>
          <a:bodyPr/>
          <a:lstStyle/>
          <a:p>
            <a:r>
              <a:rPr lang="en-US" altLang="en-US"/>
              <a:t>Do binary search</a:t>
            </a:r>
          </a:p>
          <a:p>
            <a:pPr lvl="1"/>
            <a:r>
              <a:rPr lang="en-US" altLang="en-US"/>
              <a:t>Back off simulation half of previous time step</a:t>
            </a:r>
          </a:p>
          <a:p>
            <a:pPr lvl="2"/>
            <a:r>
              <a:rPr lang="en-US" altLang="en-US"/>
              <a:t>Still penetrating?  Back off ¼ time step</a:t>
            </a:r>
          </a:p>
          <a:p>
            <a:pPr lvl="2"/>
            <a:r>
              <a:rPr lang="en-US" altLang="en-US"/>
              <a:t>No collision?  Move forward ¼ time step</a:t>
            </a:r>
          </a:p>
          <a:p>
            <a:pPr lvl="1"/>
            <a:r>
              <a:rPr lang="en-US" altLang="en-US"/>
              <a:t>Continue until time step too small or exact collision found</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Footer Placeholder 4">
            <a:extLst>
              <a:ext uri="{FF2B5EF4-FFF2-40B4-BE49-F238E27FC236}">
                <a16:creationId xmlns:a16="http://schemas.microsoft.com/office/drawing/2014/main" id="{838921F9-09F5-0111-A2DC-A5CC1CDFCCEB}"/>
              </a:ext>
            </a:extLst>
          </p:cNvPr>
          <p:cNvSpPr>
            <a:spLocks noGrp="1"/>
          </p:cNvSpPr>
          <p:nvPr>
            <p:ph type="ftr" sz="quarter" idx="1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Essential Math for Games</a:t>
            </a:r>
          </a:p>
        </p:txBody>
      </p:sp>
      <p:sp>
        <p:nvSpPr>
          <p:cNvPr id="40963" name="Rectangle 2">
            <a:extLst>
              <a:ext uri="{FF2B5EF4-FFF2-40B4-BE49-F238E27FC236}">
                <a16:creationId xmlns:a16="http://schemas.microsoft.com/office/drawing/2014/main" id="{D54A769F-5585-8FCA-0F8F-21ACD4E9C387}"/>
              </a:ext>
            </a:extLst>
          </p:cNvPr>
          <p:cNvSpPr>
            <a:spLocks noGrp="1" noChangeArrowheads="1"/>
          </p:cNvSpPr>
          <p:nvPr>
            <p:ph type="title"/>
          </p:nvPr>
        </p:nvSpPr>
        <p:spPr/>
        <p:txBody>
          <a:bodyPr/>
          <a:lstStyle/>
          <a:p>
            <a:r>
              <a:rPr lang="en-US" altLang="en-US"/>
              <a:t>Determining Collision Time</a:t>
            </a:r>
          </a:p>
        </p:txBody>
      </p:sp>
      <p:sp>
        <p:nvSpPr>
          <p:cNvPr id="40964" name="Rectangle 3">
            <a:extLst>
              <a:ext uri="{FF2B5EF4-FFF2-40B4-BE49-F238E27FC236}">
                <a16:creationId xmlns:a16="http://schemas.microsoft.com/office/drawing/2014/main" id="{15F3902F-AF77-020E-47E3-87D257ED6D41}"/>
              </a:ext>
            </a:extLst>
          </p:cNvPr>
          <p:cNvSpPr>
            <a:spLocks noGrp="1" noChangeArrowheads="1"/>
          </p:cNvSpPr>
          <p:nvPr>
            <p:ph type="body" idx="1"/>
          </p:nvPr>
        </p:nvSpPr>
        <p:spPr/>
        <p:txBody>
          <a:bodyPr/>
          <a:lstStyle/>
          <a:p>
            <a:r>
              <a:rPr lang="en-US" altLang="en-US"/>
              <a:t>Or just fake it</a:t>
            </a:r>
          </a:p>
          <a:p>
            <a:r>
              <a:rPr lang="en-US" altLang="en-US"/>
              <a:t>Determine penetration distance</a:t>
            </a:r>
          </a:p>
          <a:p>
            <a:r>
              <a:rPr lang="en-US" altLang="en-US"/>
              <a:t>Push objects away until they just touch</a:t>
            </a:r>
          </a:p>
          <a:p>
            <a:endParaRPr lang="en-US" altLang="en-US"/>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Footer Placeholder 4">
            <a:extLst>
              <a:ext uri="{FF2B5EF4-FFF2-40B4-BE49-F238E27FC236}">
                <a16:creationId xmlns:a16="http://schemas.microsoft.com/office/drawing/2014/main" id="{378C5652-7A8F-CA4F-36BA-5E62971050FE}"/>
              </a:ext>
            </a:extLst>
          </p:cNvPr>
          <p:cNvSpPr>
            <a:spLocks noGrp="1"/>
          </p:cNvSpPr>
          <p:nvPr>
            <p:ph type="ftr" sz="quarter" idx="1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Essential Math for Games</a:t>
            </a:r>
          </a:p>
        </p:txBody>
      </p:sp>
      <p:sp>
        <p:nvSpPr>
          <p:cNvPr id="41987" name="Rectangle 2">
            <a:extLst>
              <a:ext uri="{FF2B5EF4-FFF2-40B4-BE49-F238E27FC236}">
                <a16:creationId xmlns:a16="http://schemas.microsoft.com/office/drawing/2014/main" id="{5C8EA3E8-91F9-7539-3E9E-3BE244F8B94A}"/>
              </a:ext>
            </a:extLst>
          </p:cNvPr>
          <p:cNvSpPr>
            <a:spLocks noGrp="1" noChangeArrowheads="1"/>
          </p:cNvSpPr>
          <p:nvPr>
            <p:ph type="title"/>
          </p:nvPr>
        </p:nvSpPr>
        <p:spPr/>
        <p:txBody>
          <a:bodyPr/>
          <a:lstStyle/>
          <a:p>
            <a:r>
              <a:rPr lang="en-US" altLang="en-US"/>
              <a:t>Example: Spheres</a:t>
            </a:r>
          </a:p>
        </p:txBody>
      </p:sp>
      <p:sp>
        <p:nvSpPr>
          <p:cNvPr id="41988" name="Rectangle 3">
            <a:extLst>
              <a:ext uri="{FF2B5EF4-FFF2-40B4-BE49-F238E27FC236}">
                <a16:creationId xmlns:a16="http://schemas.microsoft.com/office/drawing/2014/main" id="{33031CD1-4FE0-F07C-DD11-33E32AA02E41}"/>
              </a:ext>
            </a:extLst>
          </p:cNvPr>
          <p:cNvSpPr>
            <a:spLocks noGrp="1" noChangeArrowheads="1"/>
          </p:cNvSpPr>
          <p:nvPr>
            <p:ph type="body" idx="1"/>
          </p:nvPr>
        </p:nvSpPr>
        <p:spPr/>
        <p:txBody>
          <a:bodyPr/>
          <a:lstStyle/>
          <a:p>
            <a:r>
              <a:rPr lang="en-US" altLang="en-US"/>
              <a:t>Difference between centers gives normal </a:t>
            </a:r>
            <a:r>
              <a:rPr lang="en-US" altLang="en-US" b="1">
                <a:latin typeface="Times New Roman" panose="02020603050405020304" pitchFamily="18" charset="0"/>
              </a:rPr>
              <a:t>n</a:t>
            </a:r>
            <a:r>
              <a:rPr lang="en-US" altLang="en-US"/>
              <a:t> (after you normalize)</a:t>
            </a:r>
          </a:p>
          <a:p>
            <a:endParaRPr lang="en-US" altLang="en-US"/>
          </a:p>
          <a:p>
            <a:endParaRPr lang="en-US" altLang="en-US"/>
          </a:p>
          <a:p>
            <a:endParaRPr lang="en-US" altLang="en-US"/>
          </a:p>
          <a:p>
            <a:r>
              <a:rPr lang="en-US" altLang="en-US"/>
              <a:t>Penetration distance </a:t>
            </a:r>
            <a:r>
              <a:rPr lang="en-US" altLang="en-US" i="1">
                <a:latin typeface="Times New Roman" panose="02020603050405020304" pitchFamily="18" charset="0"/>
              </a:rPr>
              <a:t>p </a:t>
            </a:r>
            <a:r>
              <a:rPr lang="en-US" altLang="en-US"/>
              <a:t>is				</a:t>
            </a:r>
            <a:r>
              <a:rPr lang="en-US" altLang="en-US" i="1">
                <a:latin typeface="Times New Roman" panose="02020603050405020304" pitchFamily="18" charset="0"/>
              </a:rPr>
              <a:t>p</a:t>
            </a:r>
            <a:r>
              <a:rPr lang="en-US" altLang="en-US">
                <a:latin typeface="Times New Roman" panose="02020603050405020304" pitchFamily="18" charset="0"/>
              </a:rPr>
              <a:t> = (</a:t>
            </a:r>
            <a:r>
              <a:rPr lang="en-US" altLang="en-US" b="1">
                <a:latin typeface="Times New Roman" panose="02020603050405020304" pitchFamily="18" charset="0"/>
              </a:rPr>
              <a:t>r</a:t>
            </a:r>
            <a:r>
              <a:rPr lang="en-US" altLang="en-US" baseline="-25000">
                <a:latin typeface="Times New Roman" panose="02020603050405020304" pitchFamily="18" charset="0"/>
              </a:rPr>
              <a:t>1</a:t>
            </a:r>
            <a:r>
              <a:rPr lang="en-US" altLang="en-US">
                <a:latin typeface="Times New Roman" panose="02020603050405020304" pitchFamily="18" charset="0"/>
              </a:rPr>
              <a:t>+</a:t>
            </a:r>
            <a:r>
              <a:rPr lang="en-US" altLang="en-US" b="1">
                <a:latin typeface="Times New Roman" panose="02020603050405020304" pitchFamily="18" charset="0"/>
              </a:rPr>
              <a:t>r</a:t>
            </a:r>
            <a:r>
              <a:rPr lang="en-US" altLang="en-US" baseline="-25000">
                <a:latin typeface="Times New Roman" panose="02020603050405020304" pitchFamily="18" charset="0"/>
              </a:rPr>
              <a:t>2</a:t>
            </a:r>
            <a:r>
              <a:rPr lang="en-US" altLang="en-US">
                <a:latin typeface="Times New Roman" panose="02020603050405020304" pitchFamily="18" charset="0"/>
              </a:rPr>
              <a:t>) - </a:t>
            </a:r>
            <a:r>
              <a:rPr lang="en-US" altLang="en-US" i="1">
                <a:latin typeface="Times New Roman" panose="02020603050405020304" pitchFamily="18" charset="0"/>
              </a:rPr>
              <a:t>length</a:t>
            </a:r>
            <a:r>
              <a:rPr lang="en-US" altLang="en-US">
                <a:latin typeface="Times New Roman" panose="02020603050405020304" pitchFamily="18" charset="0"/>
              </a:rPr>
              <a:t>(</a:t>
            </a:r>
            <a:r>
              <a:rPr lang="en-US" altLang="en-US" b="1">
                <a:latin typeface="Times New Roman" panose="02020603050405020304" pitchFamily="18" charset="0"/>
              </a:rPr>
              <a:t>c</a:t>
            </a:r>
            <a:r>
              <a:rPr lang="en-US" altLang="en-US" baseline="-25000">
                <a:latin typeface="Times New Roman" panose="02020603050405020304" pitchFamily="18" charset="0"/>
              </a:rPr>
              <a:t>2</a:t>
            </a:r>
            <a:r>
              <a:rPr lang="en-US" altLang="en-US">
                <a:latin typeface="Times New Roman" panose="02020603050405020304" pitchFamily="18" charset="0"/>
              </a:rPr>
              <a:t>-</a:t>
            </a:r>
            <a:r>
              <a:rPr lang="en-US" altLang="en-US" b="1">
                <a:latin typeface="Times New Roman" panose="02020603050405020304" pitchFamily="18" charset="0"/>
              </a:rPr>
              <a:t>c</a:t>
            </a:r>
            <a:r>
              <a:rPr lang="en-US" altLang="en-US" baseline="-25000">
                <a:latin typeface="Times New Roman" panose="02020603050405020304" pitchFamily="18" charset="0"/>
              </a:rPr>
              <a:t>1</a:t>
            </a:r>
            <a:r>
              <a:rPr lang="en-US" altLang="en-US">
                <a:latin typeface="Times New Roman" panose="02020603050405020304" pitchFamily="18" charset="0"/>
              </a:rPr>
              <a:t>)</a:t>
            </a:r>
            <a:endParaRPr lang="en-US" altLang="en-US"/>
          </a:p>
        </p:txBody>
      </p:sp>
      <p:sp>
        <p:nvSpPr>
          <p:cNvPr id="41989" name="Oval 4">
            <a:extLst>
              <a:ext uri="{FF2B5EF4-FFF2-40B4-BE49-F238E27FC236}">
                <a16:creationId xmlns:a16="http://schemas.microsoft.com/office/drawing/2014/main" id="{9D2E6AB8-24A7-EFDB-7FD7-3F5277230414}"/>
              </a:ext>
            </a:extLst>
          </p:cNvPr>
          <p:cNvSpPr>
            <a:spLocks noChangeArrowheads="1"/>
          </p:cNvSpPr>
          <p:nvPr/>
        </p:nvSpPr>
        <p:spPr bwMode="auto">
          <a:xfrm>
            <a:off x="3124200" y="3276600"/>
            <a:ext cx="1295400" cy="1295400"/>
          </a:xfrm>
          <a:prstGeom prst="ellipse">
            <a:avLst/>
          </a:prstGeom>
          <a:noFill/>
          <a:ln w="25400">
            <a:solidFill>
              <a:schemeClr val="tx2"/>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endParaRPr kumimoji="0" lang="en-GB" altLang="en-US" sz="1400"/>
          </a:p>
        </p:txBody>
      </p:sp>
      <p:sp>
        <p:nvSpPr>
          <p:cNvPr id="41990" name="Oval 5">
            <a:extLst>
              <a:ext uri="{FF2B5EF4-FFF2-40B4-BE49-F238E27FC236}">
                <a16:creationId xmlns:a16="http://schemas.microsoft.com/office/drawing/2014/main" id="{E227D10D-AF70-D3AB-81E3-50FA5B3F1A63}"/>
              </a:ext>
            </a:extLst>
          </p:cNvPr>
          <p:cNvSpPr>
            <a:spLocks noChangeArrowheads="1"/>
          </p:cNvSpPr>
          <p:nvPr/>
        </p:nvSpPr>
        <p:spPr bwMode="auto">
          <a:xfrm>
            <a:off x="4191000" y="3581400"/>
            <a:ext cx="914400" cy="914400"/>
          </a:xfrm>
          <a:prstGeom prst="ellipse">
            <a:avLst/>
          </a:prstGeom>
          <a:noFill/>
          <a:ln w="25400">
            <a:solidFill>
              <a:schemeClr val="tx2"/>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endParaRPr kumimoji="0" lang="en-GB" altLang="en-US" sz="1400"/>
          </a:p>
        </p:txBody>
      </p:sp>
      <p:sp>
        <p:nvSpPr>
          <p:cNvPr id="41991" name="Line 6">
            <a:extLst>
              <a:ext uri="{FF2B5EF4-FFF2-40B4-BE49-F238E27FC236}">
                <a16:creationId xmlns:a16="http://schemas.microsoft.com/office/drawing/2014/main" id="{E1360F87-B08E-72F0-39EF-163F6EAF947C}"/>
              </a:ext>
            </a:extLst>
          </p:cNvPr>
          <p:cNvSpPr>
            <a:spLocks noChangeShapeType="1"/>
          </p:cNvSpPr>
          <p:nvPr/>
        </p:nvSpPr>
        <p:spPr bwMode="auto">
          <a:xfrm>
            <a:off x="3810000" y="3962400"/>
            <a:ext cx="914400" cy="76200"/>
          </a:xfrm>
          <a:prstGeom prst="line">
            <a:avLst/>
          </a:prstGeom>
          <a:noFill/>
          <a:ln w="25400">
            <a:solidFill>
              <a:srgbClr val="FF66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41992" name="Text Box 7">
            <a:extLst>
              <a:ext uri="{FF2B5EF4-FFF2-40B4-BE49-F238E27FC236}">
                <a16:creationId xmlns:a16="http://schemas.microsoft.com/office/drawing/2014/main" id="{6F90BC77-3635-B8AE-126E-2C3AC7503EA4}"/>
              </a:ext>
            </a:extLst>
          </p:cNvPr>
          <p:cNvSpPr txBox="1">
            <a:spLocks noChangeArrowheads="1"/>
          </p:cNvSpPr>
          <p:nvPr/>
        </p:nvSpPr>
        <p:spPr bwMode="auto">
          <a:xfrm>
            <a:off x="3641725" y="3897313"/>
            <a:ext cx="320675"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b="0">
                <a:latin typeface="Times New Roman" panose="02020603050405020304" pitchFamily="18" charset="0"/>
              </a:rPr>
              <a:t>c</a:t>
            </a:r>
            <a:r>
              <a:rPr kumimoji="0" lang="en-US" altLang="en-US" sz="1400" b="0" baseline="-25000">
                <a:latin typeface="Times New Roman" panose="02020603050405020304" pitchFamily="18" charset="0"/>
              </a:rPr>
              <a:t>1</a:t>
            </a:r>
            <a:endParaRPr kumimoji="0" lang="en-US" altLang="en-US" sz="1400" b="0"/>
          </a:p>
        </p:txBody>
      </p:sp>
      <p:sp>
        <p:nvSpPr>
          <p:cNvPr id="41993" name="Text Box 8">
            <a:extLst>
              <a:ext uri="{FF2B5EF4-FFF2-40B4-BE49-F238E27FC236}">
                <a16:creationId xmlns:a16="http://schemas.microsoft.com/office/drawing/2014/main" id="{F6478C8C-8E74-AC50-EFF2-E0041DE5BB60}"/>
              </a:ext>
            </a:extLst>
          </p:cNvPr>
          <p:cNvSpPr txBox="1">
            <a:spLocks noChangeArrowheads="1"/>
          </p:cNvSpPr>
          <p:nvPr/>
        </p:nvSpPr>
        <p:spPr bwMode="auto">
          <a:xfrm>
            <a:off x="4632325" y="3973513"/>
            <a:ext cx="320675"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b="0">
                <a:latin typeface="Times New Roman" panose="02020603050405020304" pitchFamily="18" charset="0"/>
              </a:rPr>
              <a:t>c</a:t>
            </a:r>
            <a:r>
              <a:rPr kumimoji="0" lang="en-US" altLang="en-US" sz="1400" b="0" baseline="-25000">
                <a:latin typeface="Times New Roman" panose="02020603050405020304" pitchFamily="18" charset="0"/>
              </a:rPr>
              <a:t>2</a:t>
            </a:r>
            <a:endParaRPr kumimoji="0" lang="en-US" altLang="en-US" sz="1400" b="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Footer Placeholder 4">
            <a:extLst>
              <a:ext uri="{FF2B5EF4-FFF2-40B4-BE49-F238E27FC236}">
                <a16:creationId xmlns:a16="http://schemas.microsoft.com/office/drawing/2014/main" id="{A6F27AEA-7474-517C-78B9-C2045A61A31F}"/>
              </a:ext>
            </a:extLst>
          </p:cNvPr>
          <p:cNvSpPr>
            <a:spLocks noGrp="1"/>
          </p:cNvSpPr>
          <p:nvPr>
            <p:ph type="ftr" sz="quarter" idx="1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Essential Math for Games</a:t>
            </a:r>
          </a:p>
        </p:txBody>
      </p:sp>
      <p:sp>
        <p:nvSpPr>
          <p:cNvPr id="43011" name="Rectangle 2">
            <a:extLst>
              <a:ext uri="{FF2B5EF4-FFF2-40B4-BE49-F238E27FC236}">
                <a16:creationId xmlns:a16="http://schemas.microsoft.com/office/drawing/2014/main" id="{FFA672EA-1CF9-5877-0A92-27EC5AD1A806}"/>
              </a:ext>
            </a:extLst>
          </p:cNvPr>
          <p:cNvSpPr>
            <a:spLocks noGrp="1" noChangeArrowheads="1"/>
          </p:cNvSpPr>
          <p:nvPr>
            <p:ph type="title"/>
          </p:nvPr>
        </p:nvSpPr>
        <p:spPr/>
        <p:txBody>
          <a:bodyPr/>
          <a:lstStyle/>
          <a:p>
            <a:r>
              <a:rPr lang="en-US" altLang="en-US"/>
              <a:t>Example: Spheres</a:t>
            </a:r>
          </a:p>
        </p:txBody>
      </p:sp>
      <p:sp>
        <p:nvSpPr>
          <p:cNvPr id="43012" name="Rectangle 3">
            <a:extLst>
              <a:ext uri="{FF2B5EF4-FFF2-40B4-BE49-F238E27FC236}">
                <a16:creationId xmlns:a16="http://schemas.microsoft.com/office/drawing/2014/main" id="{48A34CAD-5484-F827-7F95-E538D723D588}"/>
              </a:ext>
            </a:extLst>
          </p:cNvPr>
          <p:cNvSpPr>
            <a:spLocks noGrp="1" noChangeArrowheads="1"/>
          </p:cNvSpPr>
          <p:nvPr>
            <p:ph type="body" idx="1"/>
          </p:nvPr>
        </p:nvSpPr>
        <p:spPr/>
        <p:txBody>
          <a:bodyPr/>
          <a:lstStyle/>
          <a:p>
            <a:r>
              <a:rPr lang="en-US" altLang="en-US"/>
              <a:t>Translate each 1/2 penetration distance along normal</a:t>
            </a:r>
          </a:p>
          <a:p>
            <a:endParaRPr lang="en-US" altLang="en-US"/>
          </a:p>
          <a:p>
            <a:endParaRPr lang="en-US" altLang="en-US"/>
          </a:p>
          <a:p>
            <a:pPr lvl="1"/>
            <a:endParaRPr lang="en-US" altLang="en-US"/>
          </a:p>
          <a:p>
            <a:pPr lvl="1"/>
            <a:r>
              <a:rPr lang="en-US" altLang="en-US"/>
              <a:t>can also scale based on relative masses and velocities</a:t>
            </a:r>
          </a:p>
        </p:txBody>
      </p:sp>
      <p:sp>
        <p:nvSpPr>
          <p:cNvPr id="43013" name="Oval 4">
            <a:extLst>
              <a:ext uri="{FF2B5EF4-FFF2-40B4-BE49-F238E27FC236}">
                <a16:creationId xmlns:a16="http://schemas.microsoft.com/office/drawing/2014/main" id="{A7765878-E4C0-F65C-4840-B3A8E26F6581}"/>
              </a:ext>
            </a:extLst>
          </p:cNvPr>
          <p:cNvSpPr>
            <a:spLocks noChangeArrowheads="1"/>
          </p:cNvSpPr>
          <p:nvPr/>
        </p:nvSpPr>
        <p:spPr bwMode="auto">
          <a:xfrm>
            <a:off x="3352800" y="2895600"/>
            <a:ext cx="1295400" cy="1295400"/>
          </a:xfrm>
          <a:prstGeom prst="ellipse">
            <a:avLst/>
          </a:prstGeom>
          <a:noFill/>
          <a:ln w="25400">
            <a:solidFill>
              <a:schemeClr val="tx2"/>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endParaRPr kumimoji="0" lang="en-GB" altLang="en-US" sz="1400"/>
          </a:p>
        </p:txBody>
      </p:sp>
      <p:sp>
        <p:nvSpPr>
          <p:cNvPr id="43014" name="Oval 5">
            <a:extLst>
              <a:ext uri="{FF2B5EF4-FFF2-40B4-BE49-F238E27FC236}">
                <a16:creationId xmlns:a16="http://schemas.microsoft.com/office/drawing/2014/main" id="{E175905E-0010-0AC2-CC14-551C4BEC7A41}"/>
              </a:ext>
            </a:extLst>
          </p:cNvPr>
          <p:cNvSpPr>
            <a:spLocks noChangeArrowheads="1"/>
          </p:cNvSpPr>
          <p:nvPr/>
        </p:nvSpPr>
        <p:spPr bwMode="auto">
          <a:xfrm>
            <a:off x="4648200" y="3200400"/>
            <a:ext cx="914400" cy="914400"/>
          </a:xfrm>
          <a:prstGeom prst="ellipse">
            <a:avLst/>
          </a:prstGeom>
          <a:noFill/>
          <a:ln w="25400">
            <a:solidFill>
              <a:schemeClr val="tx2"/>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endParaRPr kumimoji="0" lang="en-GB" altLang="en-US" sz="1400"/>
          </a:p>
        </p:txBody>
      </p:sp>
      <p:sp>
        <p:nvSpPr>
          <p:cNvPr id="43015" name="Line 6">
            <a:extLst>
              <a:ext uri="{FF2B5EF4-FFF2-40B4-BE49-F238E27FC236}">
                <a16:creationId xmlns:a16="http://schemas.microsoft.com/office/drawing/2014/main" id="{AA7698CF-2035-6E72-D74A-3C408B263FF1}"/>
              </a:ext>
            </a:extLst>
          </p:cNvPr>
          <p:cNvSpPr>
            <a:spLocks noChangeShapeType="1"/>
          </p:cNvSpPr>
          <p:nvPr/>
        </p:nvSpPr>
        <p:spPr bwMode="auto">
          <a:xfrm>
            <a:off x="4191000" y="3581400"/>
            <a:ext cx="914400" cy="76200"/>
          </a:xfrm>
          <a:prstGeom prst="line">
            <a:avLst/>
          </a:prstGeom>
          <a:noFill/>
          <a:ln w="25400">
            <a:solidFill>
              <a:srgbClr val="FF66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Footer Placeholder 4">
            <a:extLst>
              <a:ext uri="{FF2B5EF4-FFF2-40B4-BE49-F238E27FC236}">
                <a16:creationId xmlns:a16="http://schemas.microsoft.com/office/drawing/2014/main" id="{6B1FC7B2-1E70-AE75-2031-4B8A91DE9276}"/>
              </a:ext>
            </a:extLst>
          </p:cNvPr>
          <p:cNvSpPr>
            <a:spLocks noGrp="1"/>
          </p:cNvSpPr>
          <p:nvPr>
            <p:ph type="ftr" sz="quarter" idx="1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Essential Math for Games</a:t>
            </a:r>
          </a:p>
        </p:txBody>
      </p:sp>
      <p:sp>
        <p:nvSpPr>
          <p:cNvPr id="44035" name="Rectangle 2">
            <a:extLst>
              <a:ext uri="{FF2B5EF4-FFF2-40B4-BE49-F238E27FC236}">
                <a16:creationId xmlns:a16="http://schemas.microsoft.com/office/drawing/2014/main" id="{70CC89FC-8130-F634-FE96-C684CCEED47D}"/>
              </a:ext>
            </a:extLst>
          </p:cNvPr>
          <p:cNvSpPr>
            <a:spLocks noGrp="1" noChangeArrowheads="1"/>
          </p:cNvSpPr>
          <p:nvPr>
            <p:ph type="title"/>
          </p:nvPr>
        </p:nvSpPr>
        <p:spPr/>
        <p:txBody>
          <a:bodyPr/>
          <a:lstStyle/>
          <a:p>
            <a:r>
              <a:rPr lang="en-US" altLang="en-US"/>
              <a:t>Example: Spheres</a:t>
            </a:r>
          </a:p>
        </p:txBody>
      </p:sp>
      <p:sp>
        <p:nvSpPr>
          <p:cNvPr id="44036" name="Rectangle 3">
            <a:extLst>
              <a:ext uri="{FF2B5EF4-FFF2-40B4-BE49-F238E27FC236}">
                <a16:creationId xmlns:a16="http://schemas.microsoft.com/office/drawing/2014/main" id="{E96A3479-5BD0-57A6-BD1C-44755FB1DA70}"/>
              </a:ext>
            </a:extLst>
          </p:cNvPr>
          <p:cNvSpPr>
            <a:spLocks noGrp="1" noChangeArrowheads="1"/>
          </p:cNvSpPr>
          <p:nvPr>
            <p:ph type="body" idx="1"/>
          </p:nvPr>
        </p:nvSpPr>
        <p:spPr/>
        <p:txBody>
          <a:bodyPr/>
          <a:lstStyle/>
          <a:p>
            <a:r>
              <a:rPr lang="en-US" altLang="en-US"/>
              <a:t>Collision point is where extended normal crosses boundary of sphere</a:t>
            </a:r>
          </a:p>
          <a:p>
            <a:pPr lvl="1"/>
            <a:r>
              <a:rPr lang="en-US" altLang="en-US"/>
              <a:t>or average of penetration distance</a:t>
            </a:r>
          </a:p>
        </p:txBody>
      </p:sp>
      <p:sp>
        <p:nvSpPr>
          <p:cNvPr id="44037" name="Oval 4">
            <a:extLst>
              <a:ext uri="{FF2B5EF4-FFF2-40B4-BE49-F238E27FC236}">
                <a16:creationId xmlns:a16="http://schemas.microsoft.com/office/drawing/2014/main" id="{DFC7C5A6-423E-8168-DBCF-86C3EBF26D57}"/>
              </a:ext>
            </a:extLst>
          </p:cNvPr>
          <p:cNvSpPr>
            <a:spLocks noChangeArrowheads="1"/>
          </p:cNvSpPr>
          <p:nvPr/>
        </p:nvSpPr>
        <p:spPr bwMode="auto">
          <a:xfrm>
            <a:off x="3178175" y="3954463"/>
            <a:ext cx="1295400" cy="1295400"/>
          </a:xfrm>
          <a:prstGeom prst="ellipse">
            <a:avLst/>
          </a:prstGeom>
          <a:noFill/>
          <a:ln w="25400">
            <a:solidFill>
              <a:schemeClr val="tx2"/>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endParaRPr kumimoji="0" lang="en-GB" altLang="en-US" sz="1400"/>
          </a:p>
        </p:txBody>
      </p:sp>
      <p:sp>
        <p:nvSpPr>
          <p:cNvPr id="44038" name="Oval 5">
            <a:extLst>
              <a:ext uri="{FF2B5EF4-FFF2-40B4-BE49-F238E27FC236}">
                <a16:creationId xmlns:a16="http://schemas.microsoft.com/office/drawing/2014/main" id="{7D7A42CC-33B7-30B4-607D-3F1477B7D0A2}"/>
              </a:ext>
            </a:extLst>
          </p:cNvPr>
          <p:cNvSpPr>
            <a:spLocks noChangeArrowheads="1"/>
          </p:cNvSpPr>
          <p:nvPr/>
        </p:nvSpPr>
        <p:spPr bwMode="auto">
          <a:xfrm>
            <a:off x="4473575" y="4259263"/>
            <a:ext cx="914400" cy="914400"/>
          </a:xfrm>
          <a:prstGeom prst="ellipse">
            <a:avLst/>
          </a:prstGeom>
          <a:noFill/>
          <a:ln w="25400">
            <a:solidFill>
              <a:schemeClr val="tx2"/>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endParaRPr kumimoji="0" lang="en-GB" altLang="en-US" sz="1400"/>
          </a:p>
        </p:txBody>
      </p:sp>
      <p:sp>
        <p:nvSpPr>
          <p:cNvPr id="44039" name="Line 6">
            <a:extLst>
              <a:ext uri="{FF2B5EF4-FFF2-40B4-BE49-F238E27FC236}">
                <a16:creationId xmlns:a16="http://schemas.microsoft.com/office/drawing/2014/main" id="{A11A96C7-0EB7-FECC-B956-D4E4C1199AF4}"/>
              </a:ext>
            </a:extLst>
          </p:cNvPr>
          <p:cNvSpPr>
            <a:spLocks noChangeShapeType="1"/>
          </p:cNvSpPr>
          <p:nvPr/>
        </p:nvSpPr>
        <p:spPr bwMode="auto">
          <a:xfrm>
            <a:off x="4016375" y="4640263"/>
            <a:ext cx="914400" cy="76200"/>
          </a:xfrm>
          <a:prstGeom prst="line">
            <a:avLst/>
          </a:prstGeom>
          <a:noFill/>
          <a:ln w="25400">
            <a:solidFill>
              <a:srgbClr val="FF66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Footer Placeholder 4">
            <a:extLst>
              <a:ext uri="{FF2B5EF4-FFF2-40B4-BE49-F238E27FC236}">
                <a16:creationId xmlns:a16="http://schemas.microsoft.com/office/drawing/2014/main" id="{D2B0F304-6381-B130-ED60-005E7B22F13F}"/>
              </a:ext>
            </a:extLst>
          </p:cNvPr>
          <p:cNvSpPr>
            <a:spLocks noGrp="1"/>
          </p:cNvSpPr>
          <p:nvPr>
            <p:ph type="ftr" sz="quarter" idx="1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Essential Math for Games</a:t>
            </a:r>
          </a:p>
        </p:txBody>
      </p:sp>
      <p:sp>
        <p:nvSpPr>
          <p:cNvPr id="45059" name="Rectangle 2">
            <a:extLst>
              <a:ext uri="{FF2B5EF4-FFF2-40B4-BE49-F238E27FC236}">
                <a16:creationId xmlns:a16="http://schemas.microsoft.com/office/drawing/2014/main" id="{E120951F-04C6-CF24-312B-0F809107C33E}"/>
              </a:ext>
            </a:extLst>
          </p:cNvPr>
          <p:cNvSpPr>
            <a:spLocks noGrp="1" noChangeArrowheads="1"/>
          </p:cNvSpPr>
          <p:nvPr>
            <p:ph type="title"/>
          </p:nvPr>
        </p:nvSpPr>
        <p:spPr/>
        <p:txBody>
          <a:bodyPr/>
          <a:lstStyle/>
          <a:p>
            <a:r>
              <a:rPr lang="en-US" altLang="en-US"/>
              <a:t>Linear Collision Response</a:t>
            </a:r>
          </a:p>
        </p:txBody>
      </p:sp>
      <p:sp>
        <p:nvSpPr>
          <p:cNvPr id="45060" name="Rectangle 3">
            <a:extLst>
              <a:ext uri="{FF2B5EF4-FFF2-40B4-BE49-F238E27FC236}">
                <a16:creationId xmlns:a16="http://schemas.microsoft.com/office/drawing/2014/main" id="{2FA41B40-8675-DBE8-BC27-5AA21654DC27}"/>
              </a:ext>
            </a:extLst>
          </p:cNvPr>
          <p:cNvSpPr>
            <a:spLocks noGrp="1" noChangeArrowheads="1"/>
          </p:cNvSpPr>
          <p:nvPr>
            <p:ph type="body" idx="1"/>
          </p:nvPr>
        </p:nvSpPr>
        <p:spPr/>
        <p:txBody>
          <a:bodyPr/>
          <a:lstStyle/>
          <a:p>
            <a:r>
              <a:rPr lang="en-US" altLang="en-US"/>
              <a:t>Have normal </a:t>
            </a:r>
            <a:r>
              <a:rPr lang="en-US" altLang="en-US" b="1">
                <a:latin typeface="Times New Roman" panose="02020603050405020304" pitchFamily="18" charset="0"/>
              </a:rPr>
              <a:t>n</a:t>
            </a:r>
            <a:r>
              <a:rPr lang="en-US" altLang="en-US"/>
              <a:t>, collision point </a:t>
            </a:r>
            <a:r>
              <a:rPr lang="en-US" altLang="en-US" b="1">
                <a:latin typeface="Times New Roman" panose="02020603050405020304" pitchFamily="18" charset="0"/>
              </a:rPr>
              <a:t>p</a:t>
            </a:r>
            <a:r>
              <a:rPr lang="en-US" altLang="en-US"/>
              <a:t>, velocities </a:t>
            </a:r>
            <a:r>
              <a:rPr lang="en-US" altLang="en-US" b="1">
                <a:latin typeface="Times New Roman" panose="02020603050405020304" pitchFamily="18" charset="0"/>
              </a:rPr>
              <a:t>v</a:t>
            </a:r>
            <a:r>
              <a:rPr lang="en-US" altLang="en-US" baseline="-25000">
                <a:latin typeface="Times New Roman" panose="02020603050405020304" pitchFamily="18" charset="0"/>
              </a:rPr>
              <a:t>1</a:t>
            </a:r>
            <a:r>
              <a:rPr lang="en-US" altLang="en-US"/>
              <a:t>, </a:t>
            </a:r>
            <a:r>
              <a:rPr lang="en-US" altLang="en-US" b="1">
                <a:latin typeface="Times New Roman" panose="02020603050405020304" pitchFamily="18" charset="0"/>
              </a:rPr>
              <a:t>v</a:t>
            </a:r>
            <a:r>
              <a:rPr lang="en-US" altLang="en-US" baseline="-25000">
                <a:latin typeface="Times New Roman" panose="02020603050405020304" pitchFamily="18" charset="0"/>
              </a:rPr>
              <a:t>2</a:t>
            </a:r>
            <a:endParaRPr lang="en-US" altLang="en-US"/>
          </a:p>
          <a:p>
            <a:r>
              <a:rPr lang="en-US" altLang="en-US"/>
              <a:t>How to compute new velocities?</a:t>
            </a:r>
          </a:p>
          <a:p>
            <a:r>
              <a:rPr lang="en-US" altLang="en-US"/>
              <a:t>Idea: collision generates </a:t>
            </a:r>
            <a:r>
              <a:rPr lang="en-US" altLang="en-US" i="1"/>
              <a:t>impulse</a:t>
            </a:r>
            <a:r>
              <a:rPr lang="en-US" altLang="en-US"/>
              <a:t> along collision normal – modifies velocities</a:t>
            </a:r>
          </a:p>
          <a:p>
            <a:r>
              <a:rPr lang="en-US" altLang="en-US"/>
              <a:t>How much depends on incoming velocity</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Footer Placeholder 4">
            <a:extLst>
              <a:ext uri="{FF2B5EF4-FFF2-40B4-BE49-F238E27FC236}">
                <a16:creationId xmlns:a16="http://schemas.microsoft.com/office/drawing/2014/main" id="{09382DD7-32EF-B557-D388-62A5E58A8095}"/>
              </a:ext>
            </a:extLst>
          </p:cNvPr>
          <p:cNvSpPr>
            <a:spLocks noGrp="1"/>
          </p:cNvSpPr>
          <p:nvPr>
            <p:ph type="ftr" sz="quarter" idx="1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Essential Math for Games</a:t>
            </a:r>
          </a:p>
        </p:txBody>
      </p:sp>
      <p:sp>
        <p:nvSpPr>
          <p:cNvPr id="46083" name="Rectangle 2">
            <a:extLst>
              <a:ext uri="{FF2B5EF4-FFF2-40B4-BE49-F238E27FC236}">
                <a16:creationId xmlns:a16="http://schemas.microsoft.com/office/drawing/2014/main" id="{00730ECD-AB52-531D-6624-38E5EC00E676}"/>
              </a:ext>
            </a:extLst>
          </p:cNvPr>
          <p:cNvSpPr>
            <a:spLocks noGrp="1" noChangeArrowheads="1"/>
          </p:cNvSpPr>
          <p:nvPr>
            <p:ph type="title"/>
          </p:nvPr>
        </p:nvSpPr>
        <p:spPr/>
        <p:txBody>
          <a:bodyPr/>
          <a:lstStyle/>
          <a:p>
            <a:r>
              <a:rPr lang="en-US" altLang="en-US"/>
              <a:t>Linear Collision Response</a:t>
            </a:r>
          </a:p>
        </p:txBody>
      </p:sp>
      <p:sp>
        <p:nvSpPr>
          <p:cNvPr id="46084" name="Rectangle 3">
            <a:extLst>
              <a:ext uri="{FF2B5EF4-FFF2-40B4-BE49-F238E27FC236}">
                <a16:creationId xmlns:a16="http://schemas.microsoft.com/office/drawing/2014/main" id="{447418DE-EB3A-7163-1DF4-96365416E52A}"/>
              </a:ext>
            </a:extLst>
          </p:cNvPr>
          <p:cNvSpPr>
            <a:spLocks noGrp="1" noChangeArrowheads="1"/>
          </p:cNvSpPr>
          <p:nvPr>
            <p:ph type="body" idx="1"/>
          </p:nvPr>
        </p:nvSpPr>
        <p:spPr/>
        <p:txBody>
          <a:bodyPr/>
          <a:lstStyle/>
          <a:p>
            <a:r>
              <a:rPr lang="en-US" altLang="en-US"/>
              <a:t>Do simple case – two spheres a &amp; b</a:t>
            </a:r>
          </a:p>
          <a:p>
            <a:pPr lvl="1"/>
            <a:r>
              <a:rPr lang="en-US" altLang="en-US"/>
              <a:t>incoming velocities </a:t>
            </a:r>
            <a:r>
              <a:rPr lang="en-US" altLang="en-US" b="1">
                <a:latin typeface="Times New Roman" panose="02020603050405020304" pitchFamily="18" charset="0"/>
              </a:rPr>
              <a:t>v</a:t>
            </a:r>
            <a:r>
              <a:rPr lang="en-US" altLang="en-US" baseline="-25000">
                <a:latin typeface="Times New Roman" panose="02020603050405020304" pitchFamily="18" charset="0"/>
              </a:rPr>
              <a:t>a</a:t>
            </a:r>
            <a:r>
              <a:rPr lang="en-US" altLang="en-US"/>
              <a:t>,</a:t>
            </a:r>
            <a:r>
              <a:rPr lang="en-US" altLang="en-US" b="1">
                <a:latin typeface="Times New Roman" panose="02020603050405020304" pitchFamily="18" charset="0"/>
              </a:rPr>
              <a:t>v</a:t>
            </a:r>
            <a:r>
              <a:rPr lang="en-US" altLang="en-US" baseline="-25000">
                <a:latin typeface="Times New Roman" panose="02020603050405020304" pitchFamily="18" charset="0"/>
              </a:rPr>
              <a:t>b</a:t>
            </a:r>
          </a:p>
          <a:p>
            <a:pPr lvl="1"/>
            <a:r>
              <a:rPr lang="en-US" altLang="en-US"/>
              <a:t>collision normal </a:t>
            </a:r>
            <a:r>
              <a:rPr lang="en-US" altLang="en-US" b="1">
                <a:latin typeface="Times New Roman" panose="02020603050405020304" pitchFamily="18" charset="0"/>
              </a:rPr>
              <a:t>n</a:t>
            </a:r>
          </a:p>
          <a:p>
            <a:pPr lvl="1"/>
            <a:r>
              <a:rPr lang="en-US" altLang="en-US"/>
              <a:t>want to compute impulse magnitude </a:t>
            </a:r>
            <a:r>
              <a:rPr lang="en-US" altLang="en-US" i="1">
                <a:latin typeface="Times New Roman" panose="02020603050405020304" pitchFamily="18" charset="0"/>
              </a:rPr>
              <a:t>j</a:t>
            </a:r>
            <a:endParaRPr lang="en-US" altLang="en-US"/>
          </a:p>
        </p:txBody>
      </p:sp>
      <p:sp>
        <p:nvSpPr>
          <p:cNvPr id="46085" name="Oval 4">
            <a:extLst>
              <a:ext uri="{FF2B5EF4-FFF2-40B4-BE49-F238E27FC236}">
                <a16:creationId xmlns:a16="http://schemas.microsoft.com/office/drawing/2014/main" id="{D4089958-72E8-EA6E-2684-FD722BC4A4B0}"/>
              </a:ext>
            </a:extLst>
          </p:cNvPr>
          <p:cNvSpPr>
            <a:spLocks noChangeArrowheads="1"/>
          </p:cNvSpPr>
          <p:nvPr/>
        </p:nvSpPr>
        <p:spPr bwMode="auto">
          <a:xfrm>
            <a:off x="3200400" y="4789488"/>
            <a:ext cx="1219200" cy="1143000"/>
          </a:xfrm>
          <a:prstGeom prst="ellipse">
            <a:avLst/>
          </a:prstGeom>
          <a:noFill/>
          <a:ln w="25400">
            <a:solidFill>
              <a:schemeClr val="tx2"/>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endParaRPr kumimoji="0" lang="en-GB" altLang="en-US" sz="1400"/>
          </a:p>
        </p:txBody>
      </p:sp>
      <p:sp>
        <p:nvSpPr>
          <p:cNvPr id="46086" name="Oval 5">
            <a:extLst>
              <a:ext uri="{FF2B5EF4-FFF2-40B4-BE49-F238E27FC236}">
                <a16:creationId xmlns:a16="http://schemas.microsoft.com/office/drawing/2014/main" id="{6F5927F3-59FC-0AEE-268B-82ED708C89A1}"/>
              </a:ext>
            </a:extLst>
          </p:cNvPr>
          <p:cNvSpPr>
            <a:spLocks noChangeArrowheads="1"/>
          </p:cNvSpPr>
          <p:nvPr/>
        </p:nvSpPr>
        <p:spPr bwMode="auto">
          <a:xfrm>
            <a:off x="4419600" y="4789488"/>
            <a:ext cx="1143000" cy="1143000"/>
          </a:xfrm>
          <a:prstGeom prst="ellipse">
            <a:avLst/>
          </a:prstGeom>
          <a:noFill/>
          <a:ln w="25400">
            <a:solidFill>
              <a:schemeClr val="tx2"/>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endParaRPr kumimoji="0" lang="en-GB" altLang="en-US" sz="1400"/>
          </a:p>
        </p:txBody>
      </p:sp>
      <p:sp>
        <p:nvSpPr>
          <p:cNvPr id="46087" name="Line 6">
            <a:extLst>
              <a:ext uri="{FF2B5EF4-FFF2-40B4-BE49-F238E27FC236}">
                <a16:creationId xmlns:a16="http://schemas.microsoft.com/office/drawing/2014/main" id="{79316CCA-5739-27EB-2EA4-9867AFED9461}"/>
              </a:ext>
            </a:extLst>
          </p:cNvPr>
          <p:cNvSpPr>
            <a:spLocks noChangeShapeType="1"/>
          </p:cNvSpPr>
          <p:nvPr/>
        </p:nvSpPr>
        <p:spPr bwMode="auto">
          <a:xfrm>
            <a:off x="4419600" y="5322888"/>
            <a:ext cx="457200" cy="0"/>
          </a:xfrm>
          <a:prstGeom prst="line">
            <a:avLst/>
          </a:prstGeom>
          <a:noFill/>
          <a:ln w="25400">
            <a:solidFill>
              <a:srgbClr val="FF99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46088" name="Text Box 7">
            <a:extLst>
              <a:ext uri="{FF2B5EF4-FFF2-40B4-BE49-F238E27FC236}">
                <a16:creationId xmlns:a16="http://schemas.microsoft.com/office/drawing/2014/main" id="{106BF6E7-3389-570E-66E7-3468B43D3C08}"/>
              </a:ext>
            </a:extLst>
          </p:cNvPr>
          <p:cNvSpPr txBox="1">
            <a:spLocks noChangeArrowheads="1"/>
          </p:cNvSpPr>
          <p:nvPr/>
        </p:nvSpPr>
        <p:spPr bwMode="auto">
          <a:xfrm>
            <a:off x="4556125" y="5029200"/>
            <a:ext cx="282575"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n</a:t>
            </a:r>
            <a:endParaRPr kumimoji="0" lang="en-US" altLang="en-US" sz="1400" b="0"/>
          </a:p>
        </p:txBody>
      </p:sp>
      <p:sp>
        <p:nvSpPr>
          <p:cNvPr id="46089" name="Line 8">
            <a:extLst>
              <a:ext uri="{FF2B5EF4-FFF2-40B4-BE49-F238E27FC236}">
                <a16:creationId xmlns:a16="http://schemas.microsoft.com/office/drawing/2014/main" id="{4D1095EE-09EB-78A8-0ED0-6DC9BCDB5B67}"/>
              </a:ext>
            </a:extLst>
          </p:cNvPr>
          <p:cNvSpPr>
            <a:spLocks noChangeShapeType="1"/>
          </p:cNvSpPr>
          <p:nvPr/>
        </p:nvSpPr>
        <p:spPr bwMode="auto">
          <a:xfrm flipV="1">
            <a:off x="3810000" y="4408488"/>
            <a:ext cx="685800" cy="914400"/>
          </a:xfrm>
          <a:prstGeom prst="line">
            <a:avLst/>
          </a:prstGeom>
          <a:noFill/>
          <a:ln w="25400">
            <a:solidFill>
              <a:srgbClr val="FF99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46090" name="Text Box 9">
            <a:extLst>
              <a:ext uri="{FF2B5EF4-FFF2-40B4-BE49-F238E27FC236}">
                <a16:creationId xmlns:a16="http://schemas.microsoft.com/office/drawing/2014/main" id="{345C5B7B-67C0-DFBF-A12F-CE00A7F31A90}"/>
              </a:ext>
            </a:extLst>
          </p:cNvPr>
          <p:cNvSpPr txBox="1">
            <a:spLocks noChangeArrowheads="1"/>
          </p:cNvSpPr>
          <p:nvPr/>
        </p:nvSpPr>
        <p:spPr bwMode="auto">
          <a:xfrm>
            <a:off x="4327525" y="4114800"/>
            <a:ext cx="3302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v</a:t>
            </a:r>
            <a:r>
              <a:rPr kumimoji="0" lang="en-US" altLang="en-US" sz="1400" baseline="-25000">
                <a:latin typeface="Times New Roman" panose="02020603050405020304" pitchFamily="18" charset="0"/>
              </a:rPr>
              <a:t>a</a:t>
            </a:r>
            <a:endParaRPr kumimoji="0" lang="en-US" altLang="en-US" sz="1400" b="0"/>
          </a:p>
        </p:txBody>
      </p:sp>
      <p:sp>
        <p:nvSpPr>
          <p:cNvPr id="46091" name="Line 10">
            <a:extLst>
              <a:ext uri="{FF2B5EF4-FFF2-40B4-BE49-F238E27FC236}">
                <a16:creationId xmlns:a16="http://schemas.microsoft.com/office/drawing/2014/main" id="{B1240E46-AC1A-108D-E815-7D2C2145AEFA}"/>
              </a:ext>
            </a:extLst>
          </p:cNvPr>
          <p:cNvSpPr>
            <a:spLocks noChangeShapeType="1"/>
          </p:cNvSpPr>
          <p:nvPr/>
        </p:nvSpPr>
        <p:spPr bwMode="auto">
          <a:xfrm>
            <a:off x="5029200" y="5410200"/>
            <a:ext cx="457200" cy="381000"/>
          </a:xfrm>
          <a:prstGeom prst="line">
            <a:avLst/>
          </a:prstGeom>
          <a:noFill/>
          <a:ln w="25400">
            <a:solidFill>
              <a:srgbClr val="FF99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46092" name="Text Box 11">
            <a:extLst>
              <a:ext uri="{FF2B5EF4-FFF2-40B4-BE49-F238E27FC236}">
                <a16:creationId xmlns:a16="http://schemas.microsoft.com/office/drawing/2014/main" id="{9374B09D-6856-CAA8-7A4B-502EEF694112}"/>
              </a:ext>
            </a:extLst>
          </p:cNvPr>
          <p:cNvSpPr txBox="1">
            <a:spLocks noChangeArrowheads="1"/>
          </p:cNvSpPr>
          <p:nvPr/>
        </p:nvSpPr>
        <p:spPr bwMode="auto">
          <a:xfrm>
            <a:off x="5454650" y="5715000"/>
            <a:ext cx="33655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v</a:t>
            </a:r>
            <a:r>
              <a:rPr kumimoji="0" lang="en-US" altLang="en-US" sz="1400" baseline="-25000">
                <a:latin typeface="Times New Roman" panose="02020603050405020304" pitchFamily="18" charset="0"/>
              </a:rPr>
              <a:t>b</a:t>
            </a:r>
            <a:endParaRPr kumimoji="0" lang="en-US" altLang="en-US" sz="1400" b="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Footer Placeholder 4">
            <a:extLst>
              <a:ext uri="{FF2B5EF4-FFF2-40B4-BE49-F238E27FC236}">
                <a16:creationId xmlns:a16="http://schemas.microsoft.com/office/drawing/2014/main" id="{D7DCD84A-F856-DC4F-A0CF-A9F2720F99F6}"/>
              </a:ext>
            </a:extLst>
          </p:cNvPr>
          <p:cNvSpPr>
            <a:spLocks noGrp="1"/>
          </p:cNvSpPr>
          <p:nvPr>
            <p:ph type="ftr" sz="quarter" idx="1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Essential Math for Games</a:t>
            </a:r>
          </a:p>
        </p:txBody>
      </p:sp>
      <p:sp>
        <p:nvSpPr>
          <p:cNvPr id="47107" name="Rectangle 2">
            <a:extLst>
              <a:ext uri="{FF2B5EF4-FFF2-40B4-BE49-F238E27FC236}">
                <a16:creationId xmlns:a16="http://schemas.microsoft.com/office/drawing/2014/main" id="{4AAA5E98-FEB6-6253-ACFC-7935EAAC53F9}"/>
              </a:ext>
            </a:extLst>
          </p:cNvPr>
          <p:cNvSpPr>
            <a:spLocks noGrp="1" noChangeArrowheads="1"/>
          </p:cNvSpPr>
          <p:nvPr>
            <p:ph type="title"/>
          </p:nvPr>
        </p:nvSpPr>
        <p:spPr/>
        <p:txBody>
          <a:bodyPr/>
          <a:lstStyle/>
          <a:p>
            <a:r>
              <a:rPr lang="en-US" altLang="en-US"/>
              <a:t>Linear Collision Response</a:t>
            </a:r>
          </a:p>
        </p:txBody>
      </p:sp>
      <p:sp>
        <p:nvSpPr>
          <p:cNvPr id="47108" name="Rectangle 3">
            <a:extLst>
              <a:ext uri="{FF2B5EF4-FFF2-40B4-BE49-F238E27FC236}">
                <a16:creationId xmlns:a16="http://schemas.microsoft.com/office/drawing/2014/main" id="{21ACF16E-9501-52F2-7190-A0FBEAA76EB0}"/>
              </a:ext>
            </a:extLst>
          </p:cNvPr>
          <p:cNvSpPr>
            <a:spLocks noGrp="1" noChangeArrowheads="1"/>
          </p:cNvSpPr>
          <p:nvPr>
            <p:ph type="body" idx="1"/>
          </p:nvPr>
        </p:nvSpPr>
        <p:spPr/>
        <p:txBody>
          <a:bodyPr/>
          <a:lstStyle/>
          <a:p>
            <a:r>
              <a:rPr lang="en-US" altLang="en-US"/>
              <a:t>Compute relative velocity </a:t>
            </a:r>
            <a:r>
              <a:rPr lang="en-US" altLang="en-US" b="1">
                <a:latin typeface="Times New Roman" panose="02020603050405020304" pitchFamily="18" charset="0"/>
              </a:rPr>
              <a:t>v</a:t>
            </a:r>
            <a:r>
              <a:rPr lang="en-US" altLang="en-US" baseline="-25000">
                <a:latin typeface="Times New Roman" panose="02020603050405020304" pitchFamily="18" charset="0"/>
              </a:rPr>
              <a:t>ab</a:t>
            </a:r>
          </a:p>
          <a:p>
            <a:endParaRPr lang="en-US" altLang="en-US" baseline="-25000">
              <a:latin typeface="Times New Roman" panose="02020603050405020304" pitchFamily="18" charset="0"/>
            </a:endParaRPr>
          </a:p>
          <a:p>
            <a:endParaRPr lang="en-US" altLang="en-US" baseline="-25000">
              <a:latin typeface="Times New Roman" panose="02020603050405020304" pitchFamily="18" charset="0"/>
            </a:endParaRPr>
          </a:p>
          <a:p>
            <a:pPr lvl="1"/>
            <a:endParaRPr lang="en-US" altLang="en-US" baseline="-25000">
              <a:latin typeface="Times New Roman" panose="02020603050405020304" pitchFamily="18" charset="0"/>
            </a:endParaRPr>
          </a:p>
          <a:p>
            <a:pPr lvl="1"/>
            <a:endParaRPr lang="en-US" altLang="en-US"/>
          </a:p>
        </p:txBody>
      </p:sp>
      <p:graphicFrame>
        <p:nvGraphicFramePr>
          <p:cNvPr id="47109" name="Object 4">
            <a:extLst>
              <a:ext uri="{FF2B5EF4-FFF2-40B4-BE49-F238E27FC236}">
                <a16:creationId xmlns:a16="http://schemas.microsoft.com/office/drawing/2014/main" id="{609ABF21-CBFC-B807-150B-5C7932CD6553}"/>
              </a:ext>
            </a:extLst>
          </p:cNvPr>
          <p:cNvGraphicFramePr>
            <a:graphicFrameLocks noChangeAspect="1"/>
          </p:cNvGraphicFramePr>
          <p:nvPr/>
        </p:nvGraphicFramePr>
        <p:xfrm>
          <a:off x="3397250" y="2514600"/>
          <a:ext cx="1860550" cy="515938"/>
        </p:xfrm>
        <a:graphic>
          <a:graphicData uri="http://schemas.openxmlformats.org/presentationml/2006/ole">
            <mc:AlternateContent xmlns:mc="http://schemas.openxmlformats.org/markup-compatibility/2006">
              <mc:Choice xmlns:v="urn:schemas-microsoft-com:vml" Requires="v">
                <p:oleObj name="Equation" r:id="rId2" imgW="825500" imgH="228600" progId="Equation.3">
                  <p:embed/>
                </p:oleObj>
              </mc:Choice>
              <mc:Fallback>
                <p:oleObj name="Equation" r:id="rId2" imgW="825500" imgH="228600" progId="Equation.3">
                  <p:embed/>
                  <p:pic>
                    <p:nvPicPr>
                      <p:cNvPr id="0" name="Object 4"/>
                      <p:cNvPicPr>
                        <a:picLocks noChangeAspect="1" noChangeArrowheads="1"/>
                      </p:cNvPicPr>
                      <p:nvPr/>
                    </p:nvPicPr>
                    <p:blipFill>
                      <a:blip r:embed="rId3">
                        <a:lum bright="100000" contrast="-100000"/>
                        <a:extLst>
                          <a:ext uri="{28A0092B-C50C-407E-A947-70E740481C1C}">
                            <a14:useLocalDpi xmlns:a14="http://schemas.microsoft.com/office/drawing/2010/main" val="0"/>
                          </a:ext>
                        </a:extLst>
                      </a:blip>
                      <a:srcRect/>
                      <a:stretch>
                        <a:fillRect/>
                      </a:stretch>
                    </p:blipFill>
                    <p:spPr bwMode="black">
                      <a:xfrm>
                        <a:off x="3397250" y="2514600"/>
                        <a:ext cx="1860550" cy="5159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47110" name="Oval 5">
            <a:extLst>
              <a:ext uri="{FF2B5EF4-FFF2-40B4-BE49-F238E27FC236}">
                <a16:creationId xmlns:a16="http://schemas.microsoft.com/office/drawing/2014/main" id="{12F0B8EF-1565-5805-31A4-A1A071B75BC7}"/>
              </a:ext>
            </a:extLst>
          </p:cNvPr>
          <p:cNvSpPr>
            <a:spLocks noChangeArrowheads="1"/>
          </p:cNvSpPr>
          <p:nvPr/>
        </p:nvSpPr>
        <p:spPr bwMode="auto">
          <a:xfrm>
            <a:off x="3200400" y="4789488"/>
            <a:ext cx="1219200" cy="1143000"/>
          </a:xfrm>
          <a:prstGeom prst="ellipse">
            <a:avLst/>
          </a:prstGeom>
          <a:noFill/>
          <a:ln w="25400">
            <a:solidFill>
              <a:schemeClr val="tx2"/>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endParaRPr kumimoji="0" lang="en-GB" altLang="en-US" sz="1400"/>
          </a:p>
        </p:txBody>
      </p:sp>
      <p:sp>
        <p:nvSpPr>
          <p:cNvPr id="47111" name="Oval 6">
            <a:extLst>
              <a:ext uri="{FF2B5EF4-FFF2-40B4-BE49-F238E27FC236}">
                <a16:creationId xmlns:a16="http://schemas.microsoft.com/office/drawing/2014/main" id="{D1474255-FDAC-022B-3962-C791CAF8DC1E}"/>
              </a:ext>
            </a:extLst>
          </p:cNvPr>
          <p:cNvSpPr>
            <a:spLocks noChangeArrowheads="1"/>
          </p:cNvSpPr>
          <p:nvPr/>
        </p:nvSpPr>
        <p:spPr bwMode="auto">
          <a:xfrm>
            <a:off x="4419600" y="4789488"/>
            <a:ext cx="1143000" cy="1143000"/>
          </a:xfrm>
          <a:prstGeom prst="ellipse">
            <a:avLst/>
          </a:prstGeom>
          <a:noFill/>
          <a:ln w="25400">
            <a:solidFill>
              <a:schemeClr val="tx2"/>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endParaRPr kumimoji="0" lang="en-GB" altLang="en-US" sz="1400"/>
          </a:p>
        </p:txBody>
      </p:sp>
      <p:sp>
        <p:nvSpPr>
          <p:cNvPr id="47112" name="Line 7">
            <a:extLst>
              <a:ext uri="{FF2B5EF4-FFF2-40B4-BE49-F238E27FC236}">
                <a16:creationId xmlns:a16="http://schemas.microsoft.com/office/drawing/2014/main" id="{79E9ACF5-6A5D-88AE-5619-E589327A19D4}"/>
              </a:ext>
            </a:extLst>
          </p:cNvPr>
          <p:cNvSpPr>
            <a:spLocks noChangeShapeType="1"/>
          </p:cNvSpPr>
          <p:nvPr/>
        </p:nvSpPr>
        <p:spPr bwMode="auto">
          <a:xfrm>
            <a:off x="4419600" y="5322888"/>
            <a:ext cx="457200" cy="0"/>
          </a:xfrm>
          <a:prstGeom prst="line">
            <a:avLst/>
          </a:prstGeom>
          <a:noFill/>
          <a:ln w="25400">
            <a:solidFill>
              <a:srgbClr val="FF99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47113" name="Text Box 8">
            <a:extLst>
              <a:ext uri="{FF2B5EF4-FFF2-40B4-BE49-F238E27FC236}">
                <a16:creationId xmlns:a16="http://schemas.microsoft.com/office/drawing/2014/main" id="{C3C31E46-108B-DFC0-59D3-6715D2B54995}"/>
              </a:ext>
            </a:extLst>
          </p:cNvPr>
          <p:cNvSpPr txBox="1">
            <a:spLocks noChangeArrowheads="1"/>
          </p:cNvSpPr>
          <p:nvPr/>
        </p:nvSpPr>
        <p:spPr bwMode="auto">
          <a:xfrm>
            <a:off x="4556125" y="5029200"/>
            <a:ext cx="282575"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n</a:t>
            </a:r>
            <a:endParaRPr kumimoji="0" lang="en-US" altLang="en-US" sz="1400" b="0"/>
          </a:p>
        </p:txBody>
      </p:sp>
      <p:sp>
        <p:nvSpPr>
          <p:cNvPr id="47114" name="Line 9">
            <a:extLst>
              <a:ext uri="{FF2B5EF4-FFF2-40B4-BE49-F238E27FC236}">
                <a16:creationId xmlns:a16="http://schemas.microsoft.com/office/drawing/2014/main" id="{7991B735-26D1-8FE4-8DE2-5641C7A217F6}"/>
              </a:ext>
            </a:extLst>
          </p:cNvPr>
          <p:cNvSpPr>
            <a:spLocks noChangeShapeType="1"/>
          </p:cNvSpPr>
          <p:nvPr/>
        </p:nvSpPr>
        <p:spPr bwMode="auto">
          <a:xfrm flipV="1">
            <a:off x="3810000" y="4408488"/>
            <a:ext cx="685800" cy="914400"/>
          </a:xfrm>
          <a:prstGeom prst="line">
            <a:avLst/>
          </a:prstGeom>
          <a:noFill/>
          <a:ln w="25400">
            <a:solidFill>
              <a:srgbClr val="FF99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47115" name="Text Box 10">
            <a:extLst>
              <a:ext uri="{FF2B5EF4-FFF2-40B4-BE49-F238E27FC236}">
                <a16:creationId xmlns:a16="http://schemas.microsoft.com/office/drawing/2014/main" id="{6A980D7C-F705-D332-A914-1D589BDD4D98}"/>
              </a:ext>
            </a:extLst>
          </p:cNvPr>
          <p:cNvSpPr txBox="1">
            <a:spLocks noChangeArrowheads="1"/>
          </p:cNvSpPr>
          <p:nvPr/>
        </p:nvSpPr>
        <p:spPr bwMode="auto">
          <a:xfrm>
            <a:off x="4327525" y="4114800"/>
            <a:ext cx="3302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v</a:t>
            </a:r>
            <a:r>
              <a:rPr kumimoji="0" lang="en-US" altLang="en-US" sz="1400" baseline="-25000">
                <a:latin typeface="Times New Roman" panose="02020603050405020304" pitchFamily="18" charset="0"/>
              </a:rPr>
              <a:t>a</a:t>
            </a:r>
            <a:endParaRPr kumimoji="0" lang="en-US" altLang="en-US" sz="1400" b="0"/>
          </a:p>
        </p:txBody>
      </p:sp>
      <p:sp>
        <p:nvSpPr>
          <p:cNvPr id="47116" name="Line 11">
            <a:extLst>
              <a:ext uri="{FF2B5EF4-FFF2-40B4-BE49-F238E27FC236}">
                <a16:creationId xmlns:a16="http://schemas.microsoft.com/office/drawing/2014/main" id="{A88D810C-11EE-E863-EFA3-6256BACA3CBE}"/>
              </a:ext>
            </a:extLst>
          </p:cNvPr>
          <p:cNvSpPr>
            <a:spLocks noChangeShapeType="1"/>
          </p:cNvSpPr>
          <p:nvPr/>
        </p:nvSpPr>
        <p:spPr bwMode="auto">
          <a:xfrm>
            <a:off x="5029200" y="5410200"/>
            <a:ext cx="457200" cy="381000"/>
          </a:xfrm>
          <a:prstGeom prst="line">
            <a:avLst/>
          </a:prstGeom>
          <a:noFill/>
          <a:ln w="25400">
            <a:solidFill>
              <a:srgbClr val="FF99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47117" name="Text Box 12">
            <a:extLst>
              <a:ext uri="{FF2B5EF4-FFF2-40B4-BE49-F238E27FC236}">
                <a16:creationId xmlns:a16="http://schemas.microsoft.com/office/drawing/2014/main" id="{832464F6-001B-884C-6158-529E9E37123B}"/>
              </a:ext>
            </a:extLst>
          </p:cNvPr>
          <p:cNvSpPr txBox="1">
            <a:spLocks noChangeArrowheads="1"/>
          </p:cNvSpPr>
          <p:nvPr/>
        </p:nvSpPr>
        <p:spPr bwMode="auto">
          <a:xfrm>
            <a:off x="5454650" y="5715000"/>
            <a:ext cx="33655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v</a:t>
            </a:r>
            <a:r>
              <a:rPr kumimoji="0" lang="en-US" altLang="en-US" sz="1400" baseline="-25000">
                <a:latin typeface="Times New Roman" panose="02020603050405020304" pitchFamily="18" charset="0"/>
              </a:rPr>
              <a:t>b</a:t>
            </a:r>
            <a:endParaRPr kumimoji="0" lang="en-US" altLang="en-US" sz="1400" b="0"/>
          </a:p>
        </p:txBody>
      </p:sp>
      <p:sp>
        <p:nvSpPr>
          <p:cNvPr id="47118" name="Line 13">
            <a:extLst>
              <a:ext uri="{FF2B5EF4-FFF2-40B4-BE49-F238E27FC236}">
                <a16:creationId xmlns:a16="http://schemas.microsoft.com/office/drawing/2014/main" id="{B580E2CA-33BB-3CA7-7FB5-C3B15FFE3846}"/>
              </a:ext>
            </a:extLst>
          </p:cNvPr>
          <p:cNvSpPr>
            <a:spLocks noChangeShapeType="1"/>
          </p:cNvSpPr>
          <p:nvPr/>
        </p:nvSpPr>
        <p:spPr bwMode="auto">
          <a:xfrm flipV="1">
            <a:off x="3810000" y="4038600"/>
            <a:ext cx="228600" cy="1295400"/>
          </a:xfrm>
          <a:prstGeom prst="line">
            <a:avLst/>
          </a:prstGeom>
          <a:noFill/>
          <a:ln w="25400">
            <a:solidFill>
              <a:srgbClr val="FF99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47119" name="Text Box 14">
            <a:extLst>
              <a:ext uri="{FF2B5EF4-FFF2-40B4-BE49-F238E27FC236}">
                <a16:creationId xmlns:a16="http://schemas.microsoft.com/office/drawing/2014/main" id="{5CDC635D-8512-4E92-8C42-B1BB5263CE7C}"/>
              </a:ext>
            </a:extLst>
          </p:cNvPr>
          <p:cNvSpPr txBox="1">
            <a:spLocks noChangeArrowheads="1"/>
          </p:cNvSpPr>
          <p:nvPr/>
        </p:nvSpPr>
        <p:spPr bwMode="auto">
          <a:xfrm>
            <a:off x="4025900" y="3886200"/>
            <a:ext cx="3937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v</a:t>
            </a:r>
            <a:r>
              <a:rPr kumimoji="0" lang="en-US" altLang="en-US" sz="1400" baseline="-25000">
                <a:latin typeface="Times New Roman" panose="02020603050405020304" pitchFamily="18" charset="0"/>
              </a:rPr>
              <a:t>ab</a:t>
            </a:r>
            <a:endParaRPr kumimoji="0" lang="en-US" altLang="en-US" sz="1400" b="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Footer Placeholder 4">
            <a:extLst>
              <a:ext uri="{FF2B5EF4-FFF2-40B4-BE49-F238E27FC236}">
                <a16:creationId xmlns:a16="http://schemas.microsoft.com/office/drawing/2014/main" id="{EFF5F09A-CBF8-CB03-C20A-9CCE9E39792E}"/>
              </a:ext>
            </a:extLst>
          </p:cNvPr>
          <p:cNvSpPr>
            <a:spLocks noGrp="1"/>
          </p:cNvSpPr>
          <p:nvPr>
            <p:ph type="ftr" sz="quarter" idx="1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Essential Math for Games</a:t>
            </a:r>
          </a:p>
        </p:txBody>
      </p:sp>
      <p:sp>
        <p:nvSpPr>
          <p:cNvPr id="48131" name="Rectangle 2">
            <a:extLst>
              <a:ext uri="{FF2B5EF4-FFF2-40B4-BE49-F238E27FC236}">
                <a16:creationId xmlns:a16="http://schemas.microsoft.com/office/drawing/2014/main" id="{84EDCFAA-DF1A-B325-0C84-B4E49BB0E1CD}"/>
              </a:ext>
            </a:extLst>
          </p:cNvPr>
          <p:cNvSpPr>
            <a:spLocks noGrp="1" noChangeArrowheads="1"/>
          </p:cNvSpPr>
          <p:nvPr>
            <p:ph type="title"/>
          </p:nvPr>
        </p:nvSpPr>
        <p:spPr/>
        <p:txBody>
          <a:bodyPr/>
          <a:lstStyle/>
          <a:p>
            <a:r>
              <a:rPr lang="en-US" altLang="en-US"/>
              <a:t>Linear Collision Response</a:t>
            </a:r>
          </a:p>
        </p:txBody>
      </p:sp>
      <p:sp>
        <p:nvSpPr>
          <p:cNvPr id="48132" name="Rectangle 3">
            <a:extLst>
              <a:ext uri="{FF2B5EF4-FFF2-40B4-BE49-F238E27FC236}">
                <a16:creationId xmlns:a16="http://schemas.microsoft.com/office/drawing/2014/main" id="{0EDC3690-750D-E69B-7F9D-F3AC6714311A}"/>
              </a:ext>
            </a:extLst>
          </p:cNvPr>
          <p:cNvSpPr>
            <a:spLocks noGrp="1" noChangeArrowheads="1"/>
          </p:cNvSpPr>
          <p:nvPr>
            <p:ph type="body" idx="1"/>
          </p:nvPr>
        </p:nvSpPr>
        <p:spPr/>
        <p:txBody>
          <a:bodyPr/>
          <a:lstStyle/>
          <a:p>
            <a:r>
              <a:rPr lang="en-US" altLang="en-US"/>
              <a:t>Compute velocity along normal</a:t>
            </a:r>
          </a:p>
          <a:p>
            <a:pPr lvl="1"/>
            <a:r>
              <a:rPr lang="en-US" altLang="en-US"/>
              <a:t>Use dot product to project onto normal</a:t>
            </a:r>
            <a:endParaRPr lang="en-US" altLang="en-US" baseline="-25000">
              <a:latin typeface="Times New Roman" panose="02020603050405020304" pitchFamily="18" charset="0"/>
            </a:endParaRPr>
          </a:p>
          <a:p>
            <a:pPr lvl="1"/>
            <a:endParaRPr lang="en-US" altLang="en-US" baseline="-25000">
              <a:latin typeface="Times New Roman" panose="02020603050405020304" pitchFamily="18" charset="0"/>
            </a:endParaRPr>
          </a:p>
          <a:p>
            <a:pPr lvl="1"/>
            <a:endParaRPr lang="en-US" altLang="en-US"/>
          </a:p>
        </p:txBody>
      </p:sp>
      <p:sp>
        <p:nvSpPr>
          <p:cNvPr id="48133" name="Oval 4">
            <a:extLst>
              <a:ext uri="{FF2B5EF4-FFF2-40B4-BE49-F238E27FC236}">
                <a16:creationId xmlns:a16="http://schemas.microsoft.com/office/drawing/2014/main" id="{334B702B-EFDD-0412-08AD-23D1843ECFC1}"/>
              </a:ext>
            </a:extLst>
          </p:cNvPr>
          <p:cNvSpPr>
            <a:spLocks noChangeArrowheads="1"/>
          </p:cNvSpPr>
          <p:nvPr/>
        </p:nvSpPr>
        <p:spPr bwMode="auto">
          <a:xfrm>
            <a:off x="3200400" y="4789488"/>
            <a:ext cx="1219200" cy="1143000"/>
          </a:xfrm>
          <a:prstGeom prst="ellipse">
            <a:avLst/>
          </a:prstGeom>
          <a:noFill/>
          <a:ln w="25400">
            <a:solidFill>
              <a:schemeClr val="tx2"/>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endParaRPr kumimoji="0" lang="en-GB" altLang="en-US" sz="1400"/>
          </a:p>
        </p:txBody>
      </p:sp>
      <p:sp>
        <p:nvSpPr>
          <p:cNvPr id="48134" name="Oval 5">
            <a:extLst>
              <a:ext uri="{FF2B5EF4-FFF2-40B4-BE49-F238E27FC236}">
                <a16:creationId xmlns:a16="http://schemas.microsoft.com/office/drawing/2014/main" id="{BBD9F5A0-4C5A-AA36-39EC-1E4966522F3F}"/>
              </a:ext>
            </a:extLst>
          </p:cNvPr>
          <p:cNvSpPr>
            <a:spLocks noChangeArrowheads="1"/>
          </p:cNvSpPr>
          <p:nvPr/>
        </p:nvSpPr>
        <p:spPr bwMode="auto">
          <a:xfrm>
            <a:off x="4419600" y="4789488"/>
            <a:ext cx="1143000" cy="1143000"/>
          </a:xfrm>
          <a:prstGeom prst="ellipse">
            <a:avLst/>
          </a:prstGeom>
          <a:noFill/>
          <a:ln w="25400">
            <a:solidFill>
              <a:schemeClr val="tx2"/>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endParaRPr kumimoji="0" lang="en-GB" altLang="en-US" sz="1400"/>
          </a:p>
        </p:txBody>
      </p:sp>
      <p:sp>
        <p:nvSpPr>
          <p:cNvPr id="48135" name="Line 6">
            <a:extLst>
              <a:ext uri="{FF2B5EF4-FFF2-40B4-BE49-F238E27FC236}">
                <a16:creationId xmlns:a16="http://schemas.microsoft.com/office/drawing/2014/main" id="{B9A28C6E-5E4A-EE61-15E8-11F87CF6F682}"/>
              </a:ext>
            </a:extLst>
          </p:cNvPr>
          <p:cNvSpPr>
            <a:spLocks noChangeShapeType="1"/>
          </p:cNvSpPr>
          <p:nvPr/>
        </p:nvSpPr>
        <p:spPr bwMode="auto">
          <a:xfrm>
            <a:off x="4419600" y="5322888"/>
            <a:ext cx="457200" cy="0"/>
          </a:xfrm>
          <a:prstGeom prst="line">
            <a:avLst/>
          </a:prstGeom>
          <a:noFill/>
          <a:ln w="25400">
            <a:solidFill>
              <a:srgbClr val="FF99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48136" name="Text Box 7">
            <a:extLst>
              <a:ext uri="{FF2B5EF4-FFF2-40B4-BE49-F238E27FC236}">
                <a16:creationId xmlns:a16="http://schemas.microsoft.com/office/drawing/2014/main" id="{3F442F38-F1A8-0C05-7AD0-29C0DFBB3803}"/>
              </a:ext>
            </a:extLst>
          </p:cNvPr>
          <p:cNvSpPr txBox="1">
            <a:spLocks noChangeArrowheads="1"/>
          </p:cNvSpPr>
          <p:nvPr/>
        </p:nvSpPr>
        <p:spPr bwMode="auto">
          <a:xfrm>
            <a:off x="4556125" y="5029200"/>
            <a:ext cx="282575"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n</a:t>
            </a:r>
            <a:endParaRPr kumimoji="0" lang="en-US" altLang="en-US" sz="1400" b="0"/>
          </a:p>
        </p:txBody>
      </p:sp>
      <p:sp>
        <p:nvSpPr>
          <p:cNvPr id="48137" name="Line 8">
            <a:extLst>
              <a:ext uri="{FF2B5EF4-FFF2-40B4-BE49-F238E27FC236}">
                <a16:creationId xmlns:a16="http://schemas.microsoft.com/office/drawing/2014/main" id="{B663E5CD-F3F1-5461-09BE-D349772D4D08}"/>
              </a:ext>
            </a:extLst>
          </p:cNvPr>
          <p:cNvSpPr>
            <a:spLocks noChangeShapeType="1"/>
          </p:cNvSpPr>
          <p:nvPr/>
        </p:nvSpPr>
        <p:spPr bwMode="auto">
          <a:xfrm flipV="1">
            <a:off x="3810000" y="4038600"/>
            <a:ext cx="228600" cy="1295400"/>
          </a:xfrm>
          <a:prstGeom prst="line">
            <a:avLst/>
          </a:prstGeom>
          <a:noFill/>
          <a:ln w="25400">
            <a:solidFill>
              <a:srgbClr val="FF99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48138" name="Text Box 9">
            <a:extLst>
              <a:ext uri="{FF2B5EF4-FFF2-40B4-BE49-F238E27FC236}">
                <a16:creationId xmlns:a16="http://schemas.microsoft.com/office/drawing/2014/main" id="{6084AE7C-2AFD-29C4-2188-7C9275C3D4E7}"/>
              </a:ext>
            </a:extLst>
          </p:cNvPr>
          <p:cNvSpPr txBox="1">
            <a:spLocks noChangeArrowheads="1"/>
          </p:cNvSpPr>
          <p:nvPr/>
        </p:nvSpPr>
        <p:spPr bwMode="auto">
          <a:xfrm>
            <a:off x="4025900" y="3886200"/>
            <a:ext cx="3937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v</a:t>
            </a:r>
            <a:r>
              <a:rPr kumimoji="0" lang="en-US" altLang="en-US" sz="1400" baseline="-25000">
                <a:latin typeface="Times New Roman" panose="02020603050405020304" pitchFamily="18" charset="0"/>
              </a:rPr>
              <a:t>ab</a:t>
            </a:r>
            <a:endParaRPr kumimoji="0" lang="en-US" altLang="en-US" sz="1400" b="0"/>
          </a:p>
        </p:txBody>
      </p:sp>
      <p:graphicFrame>
        <p:nvGraphicFramePr>
          <p:cNvPr id="48139" name="Object 10">
            <a:extLst>
              <a:ext uri="{FF2B5EF4-FFF2-40B4-BE49-F238E27FC236}">
                <a16:creationId xmlns:a16="http://schemas.microsoft.com/office/drawing/2014/main" id="{5F70DD76-6717-237A-6667-459AF01C83C6}"/>
              </a:ext>
            </a:extLst>
          </p:cNvPr>
          <p:cNvGraphicFramePr>
            <a:graphicFrameLocks noChangeAspect="1"/>
          </p:cNvGraphicFramePr>
          <p:nvPr/>
        </p:nvGraphicFramePr>
        <p:xfrm>
          <a:off x="3435350" y="3078163"/>
          <a:ext cx="1898650" cy="579437"/>
        </p:xfrm>
        <a:graphic>
          <a:graphicData uri="http://schemas.openxmlformats.org/presentationml/2006/ole">
            <mc:AlternateContent xmlns:mc="http://schemas.openxmlformats.org/markup-compatibility/2006">
              <mc:Choice xmlns:v="urn:schemas-microsoft-com:vml" Requires="v">
                <p:oleObj name="Equation" r:id="rId2" imgW="749300" imgH="228600" progId="Equation.3">
                  <p:embed/>
                </p:oleObj>
              </mc:Choice>
              <mc:Fallback>
                <p:oleObj name="Equation" r:id="rId2" imgW="749300" imgH="228600" progId="Equation.3">
                  <p:embed/>
                  <p:pic>
                    <p:nvPicPr>
                      <p:cNvPr id="0" name="Object 10"/>
                      <p:cNvPicPr>
                        <a:picLocks noChangeAspect="1" noChangeArrowheads="1"/>
                      </p:cNvPicPr>
                      <p:nvPr/>
                    </p:nvPicPr>
                    <p:blipFill>
                      <a:blip r:embed="rId3">
                        <a:lum bright="100000" contrast="-100000"/>
                        <a:extLst>
                          <a:ext uri="{28A0092B-C50C-407E-A947-70E740481C1C}">
                            <a14:useLocalDpi xmlns:a14="http://schemas.microsoft.com/office/drawing/2010/main" val="0"/>
                          </a:ext>
                        </a:extLst>
                      </a:blip>
                      <a:srcRect/>
                      <a:stretch>
                        <a:fillRect/>
                      </a:stretch>
                    </p:blipFill>
                    <p:spPr bwMode="black">
                      <a:xfrm>
                        <a:off x="3435350" y="3078163"/>
                        <a:ext cx="1898650" cy="5794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48140" name="Line 11">
            <a:extLst>
              <a:ext uri="{FF2B5EF4-FFF2-40B4-BE49-F238E27FC236}">
                <a16:creationId xmlns:a16="http://schemas.microsoft.com/office/drawing/2014/main" id="{7545FB50-EE74-35F3-B6E3-BB7BBE48045F}"/>
              </a:ext>
            </a:extLst>
          </p:cNvPr>
          <p:cNvSpPr>
            <a:spLocks noChangeShapeType="1"/>
          </p:cNvSpPr>
          <p:nvPr/>
        </p:nvSpPr>
        <p:spPr bwMode="auto">
          <a:xfrm>
            <a:off x="4038600" y="4114800"/>
            <a:ext cx="0" cy="1219200"/>
          </a:xfrm>
          <a:prstGeom prst="line">
            <a:avLst/>
          </a:prstGeom>
          <a:noFill/>
          <a:ln w="25400">
            <a:solidFill>
              <a:schemeClr val="tx2"/>
            </a:solidFill>
            <a:prstDash val="dash"/>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48141" name="Line 12">
            <a:extLst>
              <a:ext uri="{FF2B5EF4-FFF2-40B4-BE49-F238E27FC236}">
                <a16:creationId xmlns:a16="http://schemas.microsoft.com/office/drawing/2014/main" id="{DA258E7F-E77F-039F-DE7E-86F6338313D1}"/>
              </a:ext>
            </a:extLst>
          </p:cNvPr>
          <p:cNvSpPr>
            <a:spLocks noChangeShapeType="1"/>
          </p:cNvSpPr>
          <p:nvPr/>
        </p:nvSpPr>
        <p:spPr bwMode="auto">
          <a:xfrm>
            <a:off x="3810000" y="5334000"/>
            <a:ext cx="228600" cy="0"/>
          </a:xfrm>
          <a:prstGeom prst="line">
            <a:avLst/>
          </a:prstGeom>
          <a:noFill/>
          <a:ln w="25400">
            <a:solidFill>
              <a:srgbClr val="FF99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48142" name="Text Box 13">
            <a:extLst>
              <a:ext uri="{FF2B5EF4-FFF2-40B4-BE49-F238E27FC236}">
                <a16:creationId xmlns:a16="http://schemas.microsoft.com/office/drawing/2014/main" id="{DDADAF77-4EF5-CE12-0B24-6A4735D5D860}"/>
              </a:ext>
            </a:extLst>
          </p:cNvPr>
          <p:cNvSpPr txBox="1">
            <a:spLocks noChangeArrowheads="1"/>
          </p:cNvSpPr>
          <p:nvPr/>
        </p:nvSpPr>
        <p:spPr bwMode="auto">
          <a:xfrm>
            <a:off x="4022725" y="5181600"/>
            <a:ext cx="33655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v</a:t>
            </a:r>
            <a:r>
              <a:rPr kumimoji="0" lang="en-US" altLang="en-US" sz="1400" baseline="-25000">
                <a:latin typeface="Times New Roman" panose="02020603050405020304" pitchFamily="18" charset="0"/>
              </a:rPr>
              <a:t>n</a:t>
            </a:r>
            <a:endParaRPr kumimoji="0" lang="en-US" altLang="en-US" sz="1400" b="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Footer Placeholder 4">
            <a:extLst>
              <a:ext uri="{FF2B5EF4-FFF2-40B4-BE49-F238E27FC236}">
                <a16:creationId xmlns:a16="http://schemas.microsoft.com/office/drawing/2014/main" id="{5C9B0C72-EC47-B609-CB62-323AF9AF86F5}"/>
              </a:ext>
            </a:extLst>
          </p:cNvPr>
          <p:cNvSpPr>
            <a:spLocks noGrp="1"/>
          </p:cNvSpPr>
          <p:nvPr>
            <p:ph type="ftr" sz="quarter" idx="1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Essential Math for Games</a:t>
            </a:r>
          </a:p>
        </p:txBody>
      </p:sp>
      <p:sp>
        <p:nvSpPr>
          <p:cNvPr id="49155" name="Rectangle 2">
            <a:extLst>
              <a:ext uri="{FF2B5EF4-FFF2-40B4-BE49-F238E27FC236}">
                <a16:creationId xmlns:a16="http://schemas.microsoft.com/office/drawing/2014/main" id="{AB7104D4-C0B6-902E-8C91-927D40E6D59E}"/>
              </a:ext>
            </a:extLst>
          </p:cNvPr>
          <p:cNvSpPr>
            <a:spLocks noGrp="1" noChangeArrowheads="1"/>
          </p:cNvSpPr>
          <p:nvPr>
            <p:ph type="title"/>
          </p:nvPr>
        </p:nvSpPr>
        <p:spPr/>
        <p:txBody>
          <a:bodyPr/>
          <a:lstStyle/>
          <a:p>
            <a:r>
              <a:rPr lang="en-US" altLang="en-US"/>
              <a:t>Linear Collision Response</a:t>
            </a:r>
          </a:p>
        </p:txBody>
      </p:sp>
      <p:sp>
        <p:nvSpPr>
          <p:cNvPr id="49156" name="Rectangle 3">
            <a:extLst>
              <a:ext uri="{FF2B5EF4-FFF2-40B4-BE49-F238E27FC236}">
                <a16:creationId xmlns:a16="http://schemas.microsoft.com/office/drawing/2014/main" id="{6A0D3D7A-AC02-ED67-2406-DD6F57E5EC55}"/>
              </a:ext>
            </a:extLst>
          </p:cNvPr>
          <p:cNvSpPr>
            <a:spLocks noGrp="1" noChangeArrowheads="1"/>
          </p:cNvSpPr>
          <p:nvPr>
            <p:ph type="body" idx="1"/>
          </p:nvPr>
        </p:nvSpPr>
        <p:spPr/>
        <p:txBody>
          <a:bodyPr/>
          <a:lstStyle/>
          <a:p>
            <a:r>
              <a:rPr lang="en-US" altLang="en-US"/>
              <a:t>Outgoing velocity dependent on coefficient of restitution </a:t>
            </a:r>
            <a:r>
              <a:rPr lang="en-US" altLang="en-US">
                <a:sym typeface="Symbol" panose="05050102010706020507" pitchFamily="18" charset="2"/>
              </a:rPr>
              <a:t></a:t>
            </a:r>
          </a:p>
          <a:p>
            <a:endParaRPr lang="en-US" altLang="en-US">
              <a:sym typeface="Symbol" panose="05050102010706020507" pitchFamily="18" charset="2"/>
            </a:endParaRPr>
          </a:p>
          <a:p>
            <a:endParaRPr lang="en-US" altLang="en-US">
              <a:sym typeface="Symbol" panose="05050102010706020507" pitchFamily="18" charset="2"/>
            </a:endParaRPr>
          </a:p>
          <a:p>
            <a:endParaRPr lang="en-US" altLang="en-US">
              <a:sym typeface="Symbol" panose="05050102010706020507" pitchFamily="18" charset="2"/>
            </a:endParaRPr>
          </a:p>
          <a:p>
            <a:r>
              <a:rPr lang="en-US" altLang="en-US">
                <a:sym typeface="Symbol" panose="05050102010706020507" pitchFamily="18" charset="2"/>
              </a:rPr>
              <a:t> = 1: pure elastic collision (superballs)</a:t>
            </a:r>
          </a:p>
          <a:p>
            <a:r>
              <a:rPr lang="en-US" altLang="en-US">
                <a:sym typeface="Symbol" panose="05050102010706020507" pitchFamily="18" charset="2"/>
              </a:rPr>
              <a:t> = 0: pure non-elastic collision (clay)</a:t>
            </a:r>
          </a:p>
        </p:txBody>
      </p:sp>
      <p:graphicFrame>
        <p:nvGraphicFramePr>
          <p:cNvPr id="49157" name="Object 4">
            <a:extLst>
              <a:ext uri="{FF2B5EF4-FFF2-40B4-BE49-F238E27FC236}">
                <a16:creationId xmlns:a16="http://schemas.microsoft.com/office/drawing/2014/main" id="{F44D1922-D100-71CE-F573-08268E272309}"/>
              </a:ext>
            </a:extLst>
          </p:cNvPr>
          <p:cNvGraphicFramePr>
            <a:graphicFrameLocks noChangeAspect="1"/>
          </p:cNvGraphicFramePr>
          <p:nvPr/>
        </p:nvGraphicFramePr>
        <p:xfrm>
          <a:off x="2195513" y="2986088"/>
          <a:ext cx="4379912" cy="1738312"/>
        </p:xfrm>
        <a:graphic>
          <a:graphicData uri="http://schemas.openxmlformats.org/presentationml/2006/ole">
            <mc:AlternateContent xmlns:mc="http://schemas.openxmlformats.org/markup-compatibility/2006">
              <mc:Choice xmlns:v="urn:schemas-microsoft-com:vml" Requires="v">
                <p:oleObj name="Equation" r:id="rId2" imgW="1727200" imgH="685800" progId="Equation.3">
                  <p:embed/>
                </p:oleObj>
              </mc:Choice>
              <mc:Fallback>
                <p:oleObj name="Equation" r:id="rId2" imgW="1727200" imgH="685800" progId="Equation.3">
                  <p:embed/>
                  <p:pic>
                    <p:nvPicPr>
                      <p:cNvPr id="0" name="Object 4"/>
                      <p:cNvPicPr>
                        <a:picLocks noChangeAspect="1" noChangeArrowheads="1"/>
                      </p:cNvPicPr>
                      <p:nvPr/>
                    </p:nvPicPr>
                    <p:blipFill>
                      <a:blip r:embed="rId3">
                        <a:lum bright="100000" contrast="-100000"/>
                        <a:extLst>
                          <a:ext uri="{28A0092B-C50C-407E-A947-70E740481C1C}">
                            <a14:useLocalDpi xmlns:a14="http://schemas.microsoft.com/office/drawing/2010/main" val="0"/>
                          </a:ext>
                        </a:extLst>
                      </a:blip>
                      <a:srcRect/>
                      <a:stretch>
                        <a:fillRect/>
                      </a:stretch>
                    </p:blipFill>
                    <p:spPr bwMode="black">
                      <a:xfrm>
                        <a:off x="2195513" y="2986088"/>
                        <a:ext cx="4379912" cy="17383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49158" name="Text Box 5">
            <a:extLst>
              <a:ext uri="{FF2B5EF4-FFF2-40B4-BE49-F238E27FC236}">
                <a16:creationId xmlns:a16="http://schemas.microsoft.com/office/drawing/2014/main" id="{6554AF56-5B27-1561-8ABD-E6F12F5AC627}"/>
              </a:ext>
            </a:extLst>
          </p:cNvPr>
          <p:cNvSpPr txBox="1">
            <a:spLocks noChangeArrowheads="1"/>
          </p:cNvSpPr>
          <p:nvPr/>
        </p:nvSpPr>
        <p:spPr bwMode="auto">
          <a:xfrm>
            <a:off x="1524000" y="3505200"/>
            <a:ext cx="544513"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b="0"/>
              <a:t>or</a:t>
            </a:r>
            <a:endParaRPr kumimoji="0" lang="en-US" altLang="en-US" sz="1400" b="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Footer Placeholder 4">
            <a:extLst>
              <a:ext uri="{FF2B5EF4-FFF2-40B4-BE49-F238E27FC236}">
                <a16:creationId xmlns:a16="http://schemas.microsoft.com/office/drawing/2014/main" id="{167D2595-B73F-3615-799A-6C90A8CF0B9F}"/>
              </a:ext>
            </a:extLst>
          </p:cNvPr>
          <p:cNvSpPr>
            <a:spLocks noGrp="1"/>
          </p:cNvSpPr>
          <p:nvPr>
            <p:ph type="ftr" sz="quarter" idx="1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Essential Math for Games</a:t>
            </a:r>
          </a:p>
        </p:txBody>
      </p:sp>
      <p:sp>
        <p:nvSpPr>
          <p:cNvPr id="50179" name="Rectangle 2">
            <a:extLst>
              <a:ext uri="{FF2B5EF4-FFF2-40B4-BE49-F238E27FC236}">
                <a16:creationId xmlns:a16="http://schemas.microsoft.com/office/drawing/2014/main" id="{03768464-27C8-25E5-BAAC-041E276C06F9}"/>
              </a:ext>
            </a:extLst>
          </p:cNvPr>
          <p:cNvSpPr>
            <a:spLocks noGrp="1" noChangeArrowheads="1"/>
          </p:cNvSpPr>
          <p:nvPr>
            <p:ph type="title"/>
          </p:nvPr>
        </p:nvSpPr>
        <p:spPr/>
        <p:txBody>
          <a:bodyPr/>
          <a:lstStyle/>
          <a:p>
            <a:r>
              <a:rPr lang="en-US" altLang="en-US"/>
              <a:t>Linear Collision Response</a:t>
            </a:r>
          </a:p>
        </p:txBody>
      </p:sp>
      <p:sp>
        <p:nvSpPr>
          <p:cNvPr id="50180" name="Rectangle 3">
            <a:extLst>
              <a:ext uri="{FF2B5EF4-FFF2-40B4-BE49-F238E27FC236}">
                <a16:creationId xmlns:a16="http://schemas.microsoft.com/office/drawing/2014/main" id="{38EBD088-862B-6E51-84FB-8B5EB1F4F3E6}"/>
              </a:ext>
            </a:extLst>
          </p:cNvPr>
          <p:cNvSpPr>
            <a:spLocks noGrp="1" noChangeArrowheads="1"/>
          </p:cNvSpPr>
          <p:nvPr>
            <p:ph type="body" idx="1"/>
          </p:nvPr>
        </p:nvSpPr>
        <p:spPr/>
        <p:txBody>
          <a:bodyPr/>
          <a:lstStyle/>
          <a:p>
            <a:r>
              <a:rPr lang="en-US" altLang="en-US">
                <a:sym typeface="Symbol" panose="05050102010706020507" pitchFamily="18" charset="2"/>
              </a:rPr>
              <a:t>Also need to conserve momentum</a:t>
            </a:r>
          </a:p>
        </p:txBody>
      </p:sp>
      <p:graphicFrame>
        <p:nvGraphicFramePr>
          <p:cNvPr id="50181" name="Object 4">
            <a:extLst>
              <a:ext uri="{FF2B5EF4-FFF2-40B4-BE49-F238E27FC236}">
                <a16:creationId xmlns:a16="http://schemas.microsoft.com/office/drawing/2014/main" id="{54BD3B11-8AFB-1FDE-9914-76B5756B3DA2}"/>
              </a:ext>
            </a:extLst>
          </p:cNvPr>
          <p:cNvGraphicFramePr>
            <a:graphicFrameLocks noChangeAspect="1"/>
          </p:cNvGraphicFramePr>
          <p:nvPr/>
        </p:nvGraphicFramePr>
        <p:xfrm>
          <a:off x="2971800" y="2514600"/>
          <a:ext cx="2438400" cy="1439863"/>
        </p:xfrm>
        <a:graphic>
          <a:graphicData uri="http://schemas.openxmlformats.org/presentationml/2006/ole">
            <mc:AlternateContent xmlns:mc="http://schemas.openxmlformats.org/markup-compatibility/2006">
              <mc:Choice xmlns:v="urn:schemas-microsoft-com:vml" Requires="v">
                <p:oleObj name="Equation" r:id="rId2" imgW="1117600" imgH="660400" progId="Equation.3">
                  <p:embed/>
                </p:oleObj>
              </mc:Choice>
              <mc:Fallback>
                <p:oleObj name="Equation" r:id="rId2" imgW="1117600" imgH="660400" progId="Equation.3">
                  <p:embed/>
                  <p:pic>
                    <p:nvPicPr>
                      <p:cNvPr id="0" name="Object 4"/>
                      <p:cNvPicPr>
                        <a:picLocks noChangeAspect="1" noChangeArrowheads="1"/>
                      </p:cNvPicPr>
                      <p:nvPr/>
                    </p:nvPicPr>
                    <p:blipFill>
                      <a:blip r:embed="rId3">
                        <a:lum bright="100000" contrast="-100000"/>
                        <a:extLst>
                          <a:ext uri="{28A0092B-C50C-407E-A947-70E740481C1C}">
                            <a14:useLocalDpi xmlns:a14="http://schemas.microsoft.com/office/drawing/2010/main" val="0"/>
                          </a:ext>
                        </a:extLst>
                      </a:blip>
                      <a:srcRect/>
                      <a:stretch>
                        <a:fillRect/>
                      </a:stretch>
                    </p:blipFill>
                    <p:spPr bwMode="black">
                      <a:xfrm>
                        <a:off x="2971800" y="2514600"/>
                        <a:ext cx="2438400" cy="14398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50182" name="Text Box 5">
            <a:extLst>
              <a:ext uri="{FF2B5EF4-FFF2-40B4-BE49-F238E27FC236}">
                <a16:creationId xmlns:a16="http://schemas.microsoft.com/office/drawing/2014/main" id="{23658543-F87C-5922-081E-1C00DD4731DC}"/>
              </a:ext>
            </a:extLst>
          </p:cNvPr>
          <p:cNvSpPr txBox="1">
            <a:spLocks noChangeArrowheads="1"/>
          </p:cNvSpPr>
          <p:nvPr/>
        </p:nvSpPr>
        <p:spPr bwMode="auto">
          <a:xfrm>
            <a:off x="2270125" y="3200400"/>
            <a:ext cx="501650"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2800" b="0"/>
              <a:t>or</a:t>
            </a:r>
          </a:p>
        </p:txBody>
      </p:sp>
      <p:graphicFrame>
        <p:nvGraphicFramePr>
          <p:cNvPr id="50183" name="Object 6">
            <a:extLst>
              <a:ext uri="{FF2B5EF4-FFF2-40B4-BE49-F238E27FC236}">
                <a16:creationId xmlns:a16="http://schemas.microsoft.com/office/drawing/2014/main" id="{19D6A0D1-2E63-06A3-905C-62AD9B29AA50}"/>
              </a:ext>
            </a:extLst>
          </p:cNvPr>
          <p:cNvGraphicFramePr>
            <a:graphicFrameLocks noChangeAspect="1"/>
          </p:cNvGraphicFramePr>
          <p:nvPr/>
        </p:nvGraphicFramePr>
        <p:xfrm>
          <a:off x="2971800" y="4419600"/>
          <a:ext cx="2409825" cy="1439863"/>
        </p:xfrm>
        <a:graphic>
          <a:graphicData uri="http://schemas.openxmlformats.org/presentationml/2006/ole">
            <mc:AlternateContent xmlns:mc="http://schemas.openxmlformats.org/markup-compatibility/2006">
              <mc:Choice xmlns:v="urn:schemas-microsoft-com:vml" Requires="v">
                <p:oleObj name="Equation" r:id="rId4" imgW="1104900" imgH="660400" progId="Equation.3">
                  <p:embed/>
                </p:oleObj>
              </mc:Choice>
              <mc:Fallback>
                <p:oleObj name="Equation" r:id="rId4" imgW="1104900" imgH="660400" progId="Equation.3">
                  <p:embed/>
                  <p:pic>
                    <p:nvPicPr>
                      <p:cNvPr id="0" name="Object 6"/>
                      <p:cNvPicPr>
                        <a:picLocks noChangeAspect="1" noChangeArrowheads="1"/>
                      </p:cNvPicPr>
                      <p:nvPr/>
                    </p:nvPicPr>
                    <p:blipFill>
                      <a:blip r:embed="rId5">
                        <a:lum bright="100000" contrast="-100000"/>
                        <a:extLst>
                          <a:ext uri="{28A0092B-C50C-407E-A947-70E740481C1C}">
                            <a14:useLocalDpi xmlns:a14="http://schemas.microsoft.com/office/drawing/2010/main" val="0"/>
                          </a:ext>
                        </a:extLst>
                      </a:blip>
                      <a:srcRect/>
                      <a:stretch>
                        <a:fillRect/>
                      </a:stretch>
                    </p:blipFill>
                    <p:spPr bwMode="black">
                      <a:xfrm>
                        <a:off x="2971800" y="4419600"/>
                        <a:ext cx="2409825" cy="14398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50184" name="Text Box 7">
            <a:extLst>
              <a:ext uri="{FF2B5EF4-FFF2-40B4-BE49-F238E27FC236}">
                <a16:creationId xmlns:a16="http://schemas.microsoft.com/office/drawing/2014/main" id="{DEE32B4D-3356-C425-B580-BFB060344AF1}"/>
              </a:ext>
            </a:extLst>
          </p:cNvPr>
          <p:cNvSpPr txBox="1">
            <a:spLocks noChangeArrowheads="1"/>
          </p:cNvSpPr>
          <p:nvPr/>
        </p:nvSpPr>
        <p:spPr bwMode="auto">
          <a:xfrm>
            <a:off x="1066800" y="3763963"/>
            <a:ext cx="860425" cy="57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b="0"/>
              <a:t>and</a:t>
            </a:r>
          </a:p>
        </p:txBody>
      </p:sp>
      <p:sp>
        <p:nvSpPr>
          <p:cNvPr id="50185" name="Text Box 8">
            <a:extLst>
              <a:ext uri="{FF2B5EF4-FFF2-40B4-BE49-F238E27FC236}">
                <a16:creationId xmlns:a16="http://schemas.microsoft.com/office/drawing/2014/main" id="{B3F4F363-0620-0863-B282-A56C9A3AE24C}"/>
              </a:ext>
            </a:extLst>
          </p:cNvPr>
          <p:cNvSpPr txBox="1">
            <a:spLocks noChangeArrowheads="1"/>
          </p:cNvSpPr>
          <p:nvPr/>
        </p:nvSpPr>
        <p:spPr bwMode="auto">
          <a:xfrm>
            <a:off x="2286000" y="5105400"/>
            <a:ext cx="501650"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2800" b="0"/>
              <a:t>or</a:t>
            </a: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Footer Placeholder 4">
            <a:extLst>
              <a:ext uri="{FF2B5EF4-FFF2-40B4-BE49-F238E27FC236}">
                <a16:creationId xmlns:a16="http://schemas.microsoft.com/office/drawing/2014/main" id="{D31E5E12-74BF-8FFE-45C0-91D4F1E89890}"/>
              </a:ext>
            </a:extLst>
          </p:cNvPr>
          <p:cNvSpPr>
            <a:spLocks noGrp="1"/>
          </p:cNvSpPr>
          <p:nvPr>
            <p:ph type="ftr" sz="quarter" idx="1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Essential Math for Games</a:t>
            </a:r>
          </a:p>
        </p:txBody>
      </p:sp>
      <p:sp>
        <p:nvSpPr>
          <p:cNvPr id="51203" name="Rectangle 2">
            <a:extLst>
              <a:ext uri="{FF2B5EF4-FFF2-40B4-BE49-F238E27FC236}">
                <a16:creationId xmlns:a16="http://schemas.microsoft.com/office/drawing/2014/main" id="{EB9025FD-C4D5-649B-B8E2-3E005DE881D8}"/>
              </a:ext>
            </a:extLst>
          </p:cNvPr>
          <p:cNvSpPr>
            <a:spLocks noGrp="1" noChangeArrowheads="1"/>
          </p:cNvSpPr>
          <p:nvPr>
            <p:ph type="title"/>
          </p:nvPr>
        </p:nvSpPr>
        <p:spPr/>
        <p:txBody>
          <a:bodyPr/>
          <a:lstStyle/>
          <a:p>
            <a:r>
              <a:rPr lang="en-US" altLang="en-US"/>
              <a:t>Linear Collision Response</a:t>
            </a:r>
          </a:p>
        </p:txBody>
      </p:sp>
      <p:sp>
        <p:nvSpPr>
          <p:cNvPr id="51204" name="Rectangle 3">
            <a:extLst>
              <a:ext uri="{FF2B5EF4-FFF2-40B4-BE49-F238E27FC236}">
                <a16:creationId xmlns:a16="http://schemas.microsoft.com/office/drawing/2014/main" id="{66511948-1793-0925-A6C7-B6610137EE83}"/>
              </a:ext>
            </a:extLst>
          </p:cNvPr>
          <p:cNvSpPr>
            <a:spLocks noGrp="1" noChangeArrowheads="1"/>
          </p:cNvSpPr>
          <p:nvPr>
            <p:ph type="body" idx="1"/>
          </p:nvPr>
        </p:nvSpPr>
        <p:spPr/>
        <p:txBody>
          <a:bodyPr/>
          <a:lstStyle/>
          <a:p>
            <a:r>
              <a:rPr lang="en-US" altLang="en-US">
                <a:sym typeface="Symbol" panose="05050102010706020507" pitchFamily="18" charset="2"/>
              </a:rPr>
              <a:t>Combining last two slides (with a wave of my hand) gives</a:t>
            </a:r>
          </a:p>
        </p:txBody>
      </p:sp>
      <p:graphicFrame>
        <p:nvGraphicFramePr>
          <p:cNvPr id="51205" name="Object 4">
            <a:extLst>
              <a:ext uri="{FF2B5EF4-FFF2-40B4-BE49-F238E27FC236}">
                <a16:creationId xmlns:a16="http://schemas.microsoft.com/office/drawing/2014/main" id="{6F84B024-9B7A-7479-5689-C47504168937}"/>
              </a:ext>
            </a:extLst>
          </p:cNvPr>
          <p:cNvGraphicFramePr>
            <a:graphicFrameLocks noChangeAspect="1"/>
          </p:cNvGraphicFramePr>
          <p:nvPr/>
        </p:nvGraphicFramePr>
        <p:xfrm>
          <a:off x="2805113" y="3430588"/>
          <a:ext cx="3138487" cy="1674812"/>
        </p:xfrm>
        <a:graphic>
          <a:graphicData uri="http://schemas.openxmlformats.org/presentationml/2006/ole">
            <mc:AlternateContent xmlns:mc="http://schemas.openxmlformats.org/markup-compatibility/2006">
              <mc:Choice xmlns:v="urn:schemas-microsoft-com:vml" Requires="v">
                <p:oleObj name="Equation" r:id="rId2" imgW="1256755" imgH="672808" progId="Equation.3">
                  <p:embed/>
                </p:oleObj>
              </mc:Choice>
              <mc:Fallback>
                <p:oleObj name="Equation" r:id="rId2" imgW="1256755" imgH="672808" progId="Equation.3">
                  <p:embed/>
                  <p:pic>
                    <p:nvPicPr>
                      <p:cNvPr id="0" name="Object 4"/>
                      <p:cNvPicPr>
                        <a:picLocks noChangeAspect="1" noChangeArrowheads="1"/>
                      </p:cNvPicPr>
                      <p:nvPr/>
                    </p:nvPicPr>
                    <p:blipFill>
                      <a:blip r:embed="rId3">
                        <a:lum bright="100000" contrast="-100000"/>
                        <a:extLst>
                          <a:ext uri="{28A0092B-C50C-407E-A947-70E740481C1C}">
                            <a14:useLocalDpi xmlns:a14="http://schemas.microsoft.com/office/drawing/2010/main" val="0"/>
                          </a:ext>
                        </a:extLst>
                      </a:blip>
                      <a:srcRect/>
                      <a:stretch>
                        <a:fillRect/>
                      </a:stretch>
                    </p:blipFill>
                    <p:spPr bwMode="black">
                      <a:xfrm>
                        <a:off x="2805113" y="3430588"/>
                        <a:ext cx="3138487" cy="16748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Footer Placeholder 4">
            <a:extLst>
              <a:ext uri="{FF2B5EF4-FFF2-40B4-BE49-F238E27FC236}">
                <a16:creationId xmlns:a16="http://schemas.microsoft.com/office/drawing/2014/main" id="{AA9E4811-0241-94AB-4CC6-37AE1A18E25C}"/>
              </a:ext>
            </a:extLst>
          </p:cNvPr>
          <p:cNvSpPr>
            <a:spLocks noGrp="1"/>
          </p:cNvSpPr>
          <p:nvPr>
            <p:ph type="ftr" sz="quarter" idx="1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Essential Math for Games</a:t>
            </a:r>
          </a:p>
        </p:txBody>
      </p:sp>
      <p:sp>
        <p:nvSpPr>
          <p:cNvPr id="52227" name="Rectangle 2">
            <a:extLst>
              <a:ext uri="{FF2B5EF4-FFF2-40B4-BE49-F238E27FC236}">
                <a16:creationId xmlns:a16="http://schemas.microsoft.com/office/drawing/2014/main" id="{83B5EA7C-0908-611C-2C7D-C566A5E1DF44}"/>
              </a:ext>
            </a:extLst>
          </p:cNvPr>
          <p:cNvSpPr>
            <a:spLocks noGrp="1" noChangeArrowheads="1"/>
          </p:cNvSpPr>
          <p:nvPr>
            <p:ph type="title"/>
          </p:nvPr>
        </p:nvSpPr>
        <p:spPr/>
        <p:txBody>
          <a:bodyPr/>
          <a:lstStyle/>
          <a:p>
            <a:r>
              <a:rPr lang="en-US" altLang="en-US"/>
              <a:t>Linear Collision Response</a:t>
            </a:r>
          </a:p>
        </p:txBody>
      </p:sp>
      <p:sp>
        <p:nvSpPr>
          <p:cNvPr id="52228" name="Rectangle 3">
            <a:extLst>
              <a:ext uri="{FF2B5EF4-FFF2-40B4-BE49-F238E27FC236}">
                <a16:creationId xmlns:a16="http://schemas.microsoft.com/office/drawing/2014/main" id="{1EA44019-3B0E-C2B0-7784-CE21E3C863E8}"/>
              </a:ext>
            </a:extLst>
          </p:cNvPr>
          <p:cNvSpPr>
            <a:spLocks noGrp="1" noChangeArrowheads="1"/>
          </p:cNvSpPr>
          <p:nvPr>
            <p:ph type="body" idx="1"/>
          </p:nvPr>
        </p:nvSpPr>
        <p:spPr/>
        <p:txBody>
          <a:bodyPr/>
          <a:lstStyle/>
          <a:p>
            <a:r>
              <a:rPr lang="en-US" altLang="en-US"/>
              <a:t>Compute final velocities</a:t>
            </a:r>
          </a:p>
        </p:txBody>
      </p:sp>
      <p:sp>
        <p:nvSpPr>
          <p:cNvPr id="52229" name="Oval 4">
            <a:extLst>
              <a:ext uri="{FF2B5EF4-FFF2-40B4-BE49-F238E27FC236}">
                <a16:creationId xmlns:a16="http://schemas.microsoft.com/office/drawing/2014/main" id="{841B824F-2E4F-201B-5BAC-AAFD62A9999B}"/>
              </a:ext>
            </a:extLst>
          </p:cNvPr>
          <p:cNvSpPr>
            <a:spLocks noChangeArrowheads="1"/>
          </p:cNvSpPr>
          <p:nvPr/>
        </p:nvSpPr>
        <p:spPr bwMode="auto">
          <a:xfrm>
            <a:off x="3200400" y="4789488"/>
            <a:ext cx="1219200" cy="1143000"/>
          </a:xfrm>
          <a:prstGeom prst="ellipse">
            <a:avLst/>
          </a:prstGeom>
          <a:noFill/>
          <a:ln w="25400">
            <a:solidFill>
              <a:schemeClr val="tx2"/>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endParaRPr kumimoji="0" lang="en-GB" altLang="en-US" sz="1400"/>
          </a:p>
        </p:txBody>
      </p:sp>
      <p:sp>
        <p:nvSpPr>
          <p:cNvPr id="52230" name="Oval 5">
            <a:extLst>
              <a:ext uri="{FF2B5EF4-FFF2-40B4-BE49-F238E27FC236}">
                <a16:creationId xmlns:a16="http://schemas.microsoft.com/office/drawing/2014/main" id="{C1EC05D9-2E67-85CE-AEFD-5E7A676B3848}"/>
              </a:ext>
            </a:extLst>
          </p:cNvPr>
          <p:cNvSpPr>
            <a:spLocks noChangeArrowheads="1"/>
          </p:cNvSpPr>
          <p:nvPr/>
        </p:nvSpPr>
        <p:spPr bwMode="auto">
          <a:xfrm>
            <a:off x="4419600" y="4789488"/>
            <a:ext cx="1143000" cy="1143000"/>
          </a:xfrm>
          <a:prstGeom prst="ellipse">
            <a:avLst/>
          </a:prstGeom>
          <a:noFill/>
          <a:ln w="25400">
            <a:solidFill>
              <a:schemeClr val="tx2"/>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endParaRPr kumimoji="0" lang="en-GB" altLang="en-US" sz="1400"/>
          </a:p>
        </p:txBody>
      </p:sp>
      <p:sp>
        <p:nvSpPr>
          <p:cNvPr id="52231" name="Line 6">
            <a:extLst>
              <a:ext uri="{FF2B5EF4-FFF2-40B4-BE49-F238E27FC236}">
                <a16:creationId xmlns:a16="http://schemas.microsoft.com/office/drawing/2014/main" id="{A31721B3-FA99-F35D-1911-C04E10202DAC}"/>
              </a:ext>
            </a:extLst>
          </p:cNvPr>
          <p:cNvSpPr>
            <a:spLocks noChangeShapeType="1"/>
          </p:cNvSpPr>
          <p:nvPr/>
        </p:nvSpPr>
        <p:spPr bwMode="auto">
          <a:xfrm>
            <a:off x="4419600" y="5322888"/>
            <a:ext cx="457200" cy="0"/>
          </a:xfrm>
          <a:prstGeom prst="line">
            <a:avLst/>
          </a:prstGeom>
          <a:noFill/>
          <a:ln w="25400">
            <a:solidFill>
              <a:srgbClr val="FF99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52232" name="Text Box 7">
            <a:extLst>
              <a:ext uri="{FF2B5EF4-FFF2-40B4-BE49-F238E27FC236}">
                <a16:creationId xmlns:a16="http://schemas.microsoft.com/office/drawing/2014/main" id="{675B3A19-D81C-CB42-1003-E8D23F50E873}"/>
              </a:ext>
            </a:extLst>
          </p:cNvPr>
          <p:cNvSpPr txBox="1">
            <a:spLocks noChangeArrowheads="1"/>
          </p:cNvSpPr>
          <p:nvPr/>
        </p:nvSpPr>
        <p:spPr bwMode="auto">
          <a:xfrm>
            <a:off x="4556125" y="5029200"/>
            <a:ext cx="282575"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n</a:t>
            </a:r>
            <a:endParaRPr kumimoji="0" lang="en-US" altLang="en-US" sz="1400" b="0"/>
          </a:p>
        </p:txBody>
      </p:sp>
      <p:sp>
        <p:nvSpPr>
          <p:cNvPr id="52233" name="Line 8">
            <a:extLst>
              <a:ext uri="{FF2B5EF4-FFF2-40B4-BE49-F238E27FC236}">
                <a16:creationId xmlns:a16="http://schemas.microsoft.com/office/drawing/2014/main" id="{40264411-7606-E50C-9E40-4E07B62FAFAE}"/>
              </a:ext>
            </a:extLst>
          </p:cNvPr>
          <p:cNvSpPr>
            <a:spLocks noChangeShapeType="1"/>
          </p:cNvSpPr>
          <p:nvPr/>
        </p:nvSpPr>
        <p:spPr bwMode="auto">
          <a:xfrm flipV="1">
            <a:off x="3810000" y="4408488"/>
            <a:ext cx="685800" cy="914400"/>
          </a:xfrm>
          <a:prstGeom prst="line">
            <a:avLst/>
          </a:prstGeom>
          <a:noFill/>
          <a:ln w="25400">
            <a:solidFill>
              <a:srgbClr val="FF99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52234" name="Text Box 9">
            <a:extLst>
              <a:ext uri="{FF2B5EF4-FFF2-40B4-BE49-F238E27FC236}">
                <a16:creationId xmlns:a16="http://schemas.microsoft.com/office/drawing/2014/main" id="{777C81A2-48B1-7ADF-C631-7D68C4DAC39F}"/>
              </a:ext>
            </a:extLst>
          </p:cNvPr>
          <p:cNvSpPr txBox="1">
            <a:spLocks noChangeArrowheads="1"/>
          </p:cNvSpPr>
          <p:nvPr/>
        </p:nvSpPr>
        <p:spPr bwMode="auto">
          <a:xfrm>
            <a:off x="4327525" y="4114800"/>
            <a:ext cx="3302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v</a:t>
            </a:r>
            <a:r>
              <a:rPr kumimoji="0" lang="en-US" altLang="en-US" sz="1400" baseline="-25000">
                <a:latin typeface="Times New Roman" panose="02020603050405020304" pitchFamily="18" charset="0"/>
              </a:rPr>
              <a:t>a</a:t>
            </a:r>
            <a:endParaRPr kumimoji="0" lang="en-US" altLang="en-US" sz="1400" b="0"/>
          </a:p>
        </p:txBody>
      </p:sp>
      <p:sp>
        <p:nvSpPr>
          <p:cNvPr id="52235" name="Line 10">
            <a:extLst>
              <a:ext uri="{FF2B5EF4-FFF2-40B4-BE49-F238E27FC236}">
                <a16:creationId xmlns:a16="http://schemas.microsoft.com/office/drawing/2014/main" id="{C704FB4E-BF7B-034B-FB38-C28978F53264}"/>
              </a:ext>
            </a:extLst>
          </p:cNvPr>
          <p:cNvSpPr>
            <a:spLocks noChangeShapeType="1"/>
          </p:cNvSpPr>
          <p:nvPr/>
        </p:nvSpPr>
        <p:spPr bwMode="auto">
          <a:xfrm>
            <a:off x="5029200" y="5410200"/>
            <a:ext cx="457200" cy="381000"/>
          </a:xfrm>
          <a:prstGeom prst="line">
            <a:avLst/>
          </a:prstGeom>
          <a:noFill/>
          <a:ln w="25400">
            <a:solidFill>
              <a:srgbClr val="FF99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52236" name="Text Box 11">
            <a:extLst>
              <a:ext uri="{FF2B5EF4-FFF2-40B4-BE49-F238E27FC236}">
                <a16:creationId xmlns:a16="http://schemas.microsoft.com/office/drawing/2014/main" id="{BAE0C228-8305-3E9A-F115-0B593BC7DCB0}"/>
              </a:ext>
            </a:extLst>
          </p:cNvPr>
          <p:cNvSpPr txBox="1">
            <a:spLocks noChangeArrowheads="1"/>
          </p:cNvSpPr>
          <p:nvPr/>
        </p:nvSpPr>
        <p:spPr bwMode="auto">
          <a:xfrm>
            <a:off x="5334000" y="5715000"/>
            <a:ext cx="33655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v</a:t>
            </a:r>
            <a:r>
              <a:rPr kumimoji="0" lang="en-US" altLang="en-US" sz="1400" baseline="-25000">
                <a:latin typeface="Times New Roman" panose="02020603050405020304" pitchFamily="18" charset="0"/>
              </a:rPr>
              <a:t>b</a:t>
            </a:r>
            <a:endParaRPr kumimoji="0" lang="en-US" altLang="en-US" sz="1400" b="0"/>
          </a:p>
        </p:txBody>
      </p:sp>
      <p:graphicFrame>
        <p:nvGraphicFramePr>
          <p:cNvPr id="52237" name="Object 12">
            <a:extLst>
              <a:ext uri="{FF2B5EF4-FFF2-40B4-BE49-F238E27FC236}">
                <a16:creationId xmlns:a16="http://schemas.microsoft.com/office/drawing/2014/main" id="{DF937315-83EF-CD15-3D83-712D1B6A7750}"/>
              </a:ext>
            </a:extLst>
          </p:cNvPr>
          <p:cNvGraphicFramePr>
            <a:graphicFrameLocks noChangeAspect="1"/>
          </p:cNvGraphicFramePr>
          <p:nvPr/>
        </p:nvGraphicFramePr>
        <p:xfrm>
          <a:off x="3276600" y="2514600"/>
          <a:ext cx="1981200" cy="895350"/>
        </p:xfrm>
        <a:graphic>
          <a:graphicData uri="http://schemas.openxmlformats.org/presentationml/2006/ole">
            <mc:AlternateContent xmlns:mc="http://schemas.openxmlformats.org/markup-compatibility/2006">
              <mc:Choice xmlns:v="urn:schemas-microsoft-com:vml" Requires="v">
                <p:oleObj name="Equation" r:id="rId2" imgW="952087" imgH="431613" progId="Equation.3">
                  <p:embed/>
                </p:oleObj>
              </mc:Choice>
              <mc:Fallback>
                <p:oleObj name="Equation" r:id="rId2" imgW="952087" imgH="431613" progId="Equation.3">
                  <p:embed/>
                  <p:pic>
                    <p:nvPicPr>
                      <p:cNvPr id="0" name="Object 12"/>
                      <p:cNvPicPr>
                        <a:picLocks noChangeAspect="1" noChangeArrowheads="1"/>
                      </p:cNvPicPr>
                      <p:nvPr/>
                    </p:nvPicPr>
                    <p:blipFill>
                      <a:blip r:embed="rId3">
                        <a:lum bright="100000" contrast="-100000"/>
                        <a:extLst>
                          <a:ext uri="{28A0092B-C50C-407E-A947-70E740481C1C}">
                            <a14:useLocalDpi xmlns:a14="http://schemas.microsoft.com/office/drawing/2010/main" val="0"/>
                          </a:ext>
                        </a:extLst>
                      </a:blip>
                      <a:srcRect/>
                      <a:stretch>
                        <a:fillRect/>
                      </a:stretch>
                    </p:blipFill>
                    <p:spPr bwMode="black">
                      <a:xfrm>
                        <a:off x="3276600" y="2514600"/>
                        <a:ext cx="1981200" cy="895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25400">
                            <a:solidFill>
                              <a:schemeClr val="tx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52238" name="Object 13">
            <a:extLst>
              <a:ext uri="{FF2B5EF4-FFF2-40B4-BE49-F238E27FC236}">
                <a16:creationId xmlns:a16="http://schemas.microsoft.com/office/drawing/2014/main" id="{6D9E2C95-EE4C-B066-12E6-F2379F8C48F2}"/>
              </a:ext>
            </a:extLst>
          </p:cNvPr>
          <p:cNvGraphicFramePr>
            <a:graphicFrameLocks noChangeAspect="1"/>
          </p:cNvGraphicFramePr>
          <p:nvPr/>
        </p:nvGraphicFramePr>
        <p:xfrm>
          <a:off x="3289300" y="3276600"/>
          <a:ext cx="1955800" cy="895350"/>
        </p:xfrm>
        <a:graphic>
          <a:graphicData uri="http://schemas.openxmlformats.org/presentationml/2006/ole">
            <mc:AlternateContent xmlns:mc="http://schemas.openxmlformats.org/markup-compatibility/2006">
              <mc:Choice xmlns:v="urn:schemas-microsoft-com:vml" Requires="v">
                <p:oleObj name="Equation" r:id="rId4" imgW="939392" imgH="431613" progId="Equation.3">
                  <p:embed/>
                </p:oleObj>
              </mc:Choice>
              <mc:Fallback>
                <p:oleObj name="Equation" r:id="rId4" imgW="939392" imgH="431613" progId="Equation.3">
                  <p:embed/>
                  <p:pic>
                    <p:nvPicPr>
                      <p:cNvPr id="0" name="Object 13"/>
                      <p:cNvPicPr>
                        <a:picLocks noChangeAspect="1" noChangeArrowheads="1"/>
                      </p:cNvPicPr>
                      <p:nvPr/>
                    </p:nvPicPr>
                    <p:blipFill>
                      <a:blip r:embed="rId5">
                        <a:lum bright="100000" contrast="-100000"/>
                        <a:extLst>
                          <a:ext uri="{28A0092B-C50C-407E-A947-70E740481C1C}">
                            <a14:useLocalDpi xmlns:a14="http://schemas.microsoft.com/office/drawing/2010/main" val="0"/>
                          </a:ext>
                        </a:extLst>
                      </a:blip>
                      <a:srcRect/>
                      <a:stretch>
                        <a:fillRect/>
                      </a:stretch>
                    </p:blipFill>
                    <p:spPr bwMode="black">
                      <a:xfrm>
                        <a:off x="3289300" y="3276600"/>
                        <a:ext cx="1955800" cy="895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25400">
                            <a:solidFill>
                              <a:schemeClr val="tx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52239" name="Line 14">
            <a:extLst>
              <a:ext uri="{FF2B5EF4-FFF2-40B4-BE49-F238E27FC236}">
                <a16:creationId xmlns:a16="http://schemas.microsoft.com/office/drawing/2014/main" id="{AABCB9A6-891B-6174-1608-06DF57CC8977}"/>
              </a:ext>
            </a:extLst>
          </p:cNvPr>
          <p:cNvSpPr>
            <a:spLocks noChangeShapeType="1"/>
          </p:cNvSpPr>
          <p:nvPr/>
        </p:nvSpPr>
        <p:spPr bwMode="auto">
          <a:xfrm flipV="1">
            <a:off x="3810000" y="4419600"/>
            <a:ext cx="381000" cy="914400"/>
          </a:xfrm>
          <a:prstGeom prst="line">
            <a:avLst/>
          </a:prstGeom>
          <a:noFill/>
          <a:ln w="25400">
            <a:solidFill>
              <a:srgbClr val="FF99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52240" name="Line 15">
            <a:extLst>
              <a:ext uri="{FF2B5EF4-FFF2-40B4-BE49-F238E27FC236}">
                <a16:creationId xmlns:a16="http://schemas.microsoft.com/office/drawing/2014/main" id="{FC313137-3542-7960-81FC-4669520F1C00}"/>
              </a:ext>
            </a:extLst>
          </p:cNvPr>
          <p:cNvSpPr>
            <a:spLocks noChangeShapeType="1"/>
          </p:cNvSpPr>
          <p:nvPr/>
        </p:nvSpPr>
        <p:spPr bwMode="auto">
          <a:xfrm>
            <a:off x="5029200" y="5410200"/>
            <a:ext cx="838200" cy="381000"/>
          </a:xfrm>
          <a:prstGeom prst="line">
            <a:avLst/>
          </a:prstGeom>
          <a:noFill/>
          <a:ln w="25400">
            <a:solidFill>
              <a:srgbClr val="FF99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52241" name="Text Box 16">
            <a:extLst>
              <a:ext uri="{FF2B5EF4-FFF2-40B4-BE49-F238E27FC236}">
                <a16:creationId xmlns:a16="http://schemas.microsoft.com/office/drawing/2014/main" id="{D533188D-6E76-11FB-87DD-8F96198D1E9E}"/>
              </a:ext>
            </a:extLst>
          </p:cNvPr>
          <p:cNvSpPr txBox="1">
            <a:spLocks noChangeArrowheads="1"/>
          </p:cNvSpPr>
          <p:nvPr/>
        </p:nvSpPr>
        <p:spPr bwMode="auto">
          <a:xfrm>
            <a:off x="5791200" y="5715000"/>
            <a:ext cx="385763"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v'</a:t>
            </a:r>
            <a:r>
              <a:rPr kumimoji="0" lang="en-US" altLang="en-US" sz="1400" baseline="-25000">
                <a:latin typeface="Times New Roman" panose="02020603050405020304" pitchFamily="18" charset="0"/>
              </a:rPr>
              <a:t>b</a:t>
            </a:r>
            <a:endParaRPr kumimoji="0" lang="en-US" altLang="en-US" sz="1400" b="0"/>
          </a:p>
        </p:txBody>
      </p:sp>
      <p:sp>
        <p:nvSpPr>
          <p:cNvPr id="52242" name="Text Box 17">
            <a:extLst>
              <a:ext uri="{FF2B5EF4-FFF2-40B4-BE49-F238E27FC236}">
                <a16:creationId xmlns:a16="http://schemas.microsoft.com/office/drawing/2014/main" id="{7B1E11CB-3DCB-6DE5-7DE6-912E7F250E0B}"/>
              </a:ext>
            </a:extLst>
          </p:cNvPr>
          <p:cNvSpPr txBox="1">
            <a:spLocks noChangeArrowheads="1"/>
          </p:cNvSpPr>
          <p:nvPr/>
        </p:nvSpPr>
        <p:spPr bwMode="auto">
          <a:xfrm>
            <a:off x="3802063" y="4191000"/>
            <a:ext cx="388937"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v’</a:t>
            </a:r>
            <a:r>
              <a:rPr kumimoji="0" lang="en-US" altLang="en-US" sz="1400" baseline="-25000">
                <a:latin typeface="Times New Roman" panose="02020603050405020304" pitchFamily="18" charset="0"/>
              </a:rPr>
              <a:t>a</a:t>
            </a:r>
            <a:endParaRPr kumimoji="0" lang="en-US" altLang="en-US" sz="1400" b="0"/>
          </a:p>
        </p:txBody>
      </p:sp>
      <p:sp>
        <p:nvSpPr>
          <p:cNvPr id="52243" name="Line 18">
            <a:extLst>
              <a:ext uri="{FF2B5EF4-FFF2-40B4-BE49-F238E27FC236}">
                <a16:creationId xmlns:a16="http://schemas.microsoft.com/office/drawing/2014/main" id="{619EC594-BD99-4553-7912-AC1C6533C14D}"/>
              </a:ext>
            </a:extLst>
          </p:cNvPr>
          <p:cNvSpPr>
            <a:spLocks noChangeShapeType="1"/>
          </p:cNvSpPr>
          <p:nvPr/>
        </p:nvSpPr>
        <p:spPr bwMode="auto">
          <a:xfrm flipH="1">
            <a:off x="3429000" y="5334000"/>
            <a:ext cx="381000" cy="0"/>
          </a:xfrm>
          <a:prstGeom prst="line">
            <a:avLst/>
          </a:prstGeom>
          <a:noFill/>
          <a:ln w="25400">
            <a:solidFill>
              <a:schemeClr val="tx2"/>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52244" name="Line 19">
            <a:extLst>
              <a:ext uri="{FF2B5EF4-FFF2-40B4-BE49-F238E27FC236}">
                <a16:creationId xmlns:a16="http://schemas.microsoft.com/office/drawing/2014/main" id="{4749D645-F90E-1466-126D-6DFCFBBF7808}"/>
              </a:ext>
            </a:extLst>
          </p:cNvPr>
          <p:cNvSpPr>
            <a:spLocks noChangeShapeType="1"/>
          </p:cNvSpPr>
          <p:nvPr/>
        </p:nvSpPr>
        <p:spPr bwMode="auto">
          <a:xfrm>
            <a:off x="5029200" y="5410200"/>
            <a:ext cx="381000" cy="0"/>
          </a:xfrm>
          <a:prstGeom prst="line">
            <a:avLst/>
          </a:prstGeom>
          <a:noFill/>
          <a:ln w="25400">
            <a:solidFill>
              <a:schemeClr val="tx2"/>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Footer Placeholder 4">
            <a:extLst>
              <a:ext uri="{FF2B5EF4-FFF2-40B4-BE49-F238E27FC236}">
                <a16:creationId xmlns:a16="http://schemas.microsoft.com/office/drawing/2014/main" id="{305F3900-20E2-C312-7B97-F97912D9DEDA}"/>
              </a:ext>
            </a:extLst>
          </p:cNvPr>
          <p:cNvSpPr>
            <a:spLocks noGrp="1"/>
          </p:cNvSpPr>
          <p:nvPr>
            <p:ph type="ftr" sz="quarter" idx="1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Essential Math for Games</a:t>
            </a:r>
          </a:p>
        </p:txBody>
      </p:sp>
      <p:sp>
        <p:nvSpPr>
          <p:cNvPr id="53251" name="Rectangle 2">
            <a:extLst>
              <a:ext uri="{FF2B5EF4-FFF2-40B4-BE49-F238E27FC236}">
                <a16:creationId xmlns:a16="http://schemas.microsoft.com/office/drawing/2014/main" id="{685AD1B2-7E55-2436-E609-06BB58D7BFFB}"/>
              </a:ext>
            </a:extLst>
          </p:cNvPr>
          <p:cNvSpPr>
            <a:spLocks noGrp="1" noChangeArrowheads="1"/>
          </p:cNvSpPr>
          <p:nvPr>
            <p:ph type="title"/>
          </p:nvPr>
        </p:nvSpPr>
        <p:spPr/>
        <p:txBody>
          <a:bodyPr/>
          <a:lstStyle/>
          <a:p>
            <a:r>
              <a:rPr lang="en-US" altLang="en-US"/>
              <a:t>Linear Collision Response</a:t>
            </a:r>
          </a:p>
        </p:txBody>
      </p:sp>
      <p:sp>
        <p:nvSpPr>
          <p:cNvPr id="53252" name="Rectangle 3">
            <a:extLst>
              <a:ext uri="{FF2B5EF4-FFF2-40B4-BE49-F238E27FC236}">
                <a16:creationId xmlns:a16="http://schemas.microsoft.com/office/drawing/2014/main" id="{66DD3630-9F82-FAAF-52CB-E4661221F189}"/>
              </a:ext>
            </a:extLst>
          </p:cNvPr>
          <p:cNvSpPr>
            <a:spLocks noGrp="1" noChangeArrowheads="1"/>
          </p:cNvSpPr>
          <p:nvPr>
            <p:ph type="body" idx="1"/>
          </p:nvPr>
        </p:nvSpPr>
        <p:spPr/>
        <p:txBody>
          <a:bodyPr/>
          <a:lstStyle/>
          <a:p>
            <a:r>
              <a:rPr lang="en-US" altLang="en-US"/>
              <a:t>Note: don’t compute impulse if objects moving away</a:t>
            </a:r>
          </a:p>
          <a:p>
            <a:r>
              <a:rPr lang="en-US" altLang="en-US"/>
              <a:t>Dot relative velocity with normal</a:t>
            </a:r>
          </a:p>
          <a:p>
            <a:r>
              <a:rPr lang="en-US" altLang="en-US"/>
              <a:t>If &lt;0, no collision</a:t>
            </a:r>
          </a:p>
        </p:txBody>
      </p:sp>
      <p:sp>
        <p:nvSpPr>
          <p:cNvPr id="53253" name="Oval 4">
            <a:extLst>
              <a:ext uri="{FF2B5EF4-FFF2-40B4-BE49-F238E27FC236}">
                <a16:creationId xmlns:a16="http://schemas.microsoft.com/office/drawing/2014/main" id="{23071BD2-E2C9-BFB2-EF7F-7FA2346D30C1}"/>
              </a:ext>
            </a:extLst>
          </p:cNvPr>
          <p:cNvSpPr>
            <a:spLocks noChangeArrowheads="1"/>
          </p:cNvSpPr>
          <p:nvPr/>
        </p:nvSpPr>
        <p:spPr bwMode="auto">
          <a:xfrm>
            <a:off x="3200400" y="4789488"/>
            <a:ext cx="1219200" cy="1143000"/>
          </a:xfrm>
          <a:prstGeom prst="ellipse">
            <a:avLst/>
          </a:prstGeom>
          <a:noFill/>
          <a:ln w="25400">
            <a:solidFill>
              <a:schemeClr val="tx2"/>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endParaRPr kumimoji="0" lang="en-GB" altLang="en-US" sz="1400"/>
          </a:p>
        </p:txBody>
      </p:sp>
      <p:sp>
        <p:nvSpPr>
          <p:cNvPr id="53254" name="Oval 5">
            <a:extLst>
              <a:ext uri="{FF2B5EF4-FFF2-40B4-BE49-F238E27FC236}">
                <a16:creationId xmlns:a16="http://schemas.microsoft.com/office/drawing/2014/main" id="{59541C3F-BAA3-D58B-D09F-20AF10056858}"/>
              </a:ext>
            </a:extLst>
          </p:cNvPr>
          <p:cNvSpPr>
            <a:spLocks noChangeArrowheads="1"/>
          </p:cNvSpPr>
          <p:nvPr/>
        </p:nvSpPr>
        <p:spPr bwMode="auto">
          <a:xfrm>
            <a:off x="4419600" y="4789488"/>
            <a:ext cx="1143000" cy="1143000"/>
          </a:xfrm>
          <a:prstGeom prst="ellipse">
            <a:avLst/>
          </a:prstGeom>
          <a:noFill/>
          <a:ln w="25400">
            <a:solidFill>
              <a:schemeClr val="tx2"/>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endParaRPr kumimoji="0" lang="en-GB" altLang="en-US" sz="1400"/>
          </a:p>
        </p:txBody>
      </p:sp>
      <p:sp>
        <p:nvSpPr>
          <p:cNvPr id="53255" name="Line 6">
            <a:extLst>
              <a:ext uri="{FF2B5EF4-FFF2-40B4-BE49-F238E27FC236}">
                <a16:creationId xmlns:a16="http://schemas.microsoft.com/office/drawing/2014/main" id="{40E4D7BA-9AD8-A2EB-231B-FD52CBCD8BA9}"/>
              </a:ext>
            </a:extLst>
          </p:cNvPr>
          <p:cNvSpPr>
            <a:spLocks noChangeShapeType="1"/>
          </p:cNvSpPr>
          <p:nvPr/>
        </p:nvSpPr>
        <p:spPr bwMode="auto">
          <a:xfrm>
            <a:off x="4419600" y="5322888"/>
            <a:ext cx="457200" cy="0"/>
          </a:xfrm>
          <a:prstGeom prst="line">
            <a:avLst/>
          </a:prstGeom>
          <a:noFill/>
          <a:ln w="25400">
            <a:solidFill>
              <a:srgbClr val="FF99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53256" name="Text Box 7">
            <a:extLst>
              <a:ext uri="{FF2B5EF4-FFF2-40B4-BE49-F238E27FC236}">
                <a16:creationId xmlns:a16="http://schemas.microsoft.com/office/drawing/2014/main" id="{CD1C3931-0B49-2681-91F9-6387A132985A}"/>
              </a:ext>
            </a:extLst>
          </p:cNvPr>
          <p:cNvSpPr txBox="1">
            <a:spLocks noChangeArrowheads="1"/>
          </p:cNvSpPr>
          <p:nvPr/>
        </p:nvSpPr>
        <p:spPr bwMode="auto">
          <a:xfrm>
            <a:off x="4556125" y="5029200"/>
            <a:ext cx="282575"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n</a:t>
            </a:r>
            <a:endParaRPr kumimoji="0" lang="en-US" altLang="en-US" sz="1400" b="0"/>
          </a:p>
        </p:txBody>
      </p:sp>
      <p:sp>
        <p:nvSpPr>
          <p:cNvPr id="53257" name="Line 8">
            <a:extLst>
              <a:ext uri="{FF2B5EF4-FFF2-40B4-BE49-F238E27FC236}">
                <a16:creationId xmlns:a16="http://schemas.microsoft.com/office/drawing/2014/main" id="{2AD85BE7-6956-DBC0-3295-CB095B5C7CEE}"/>
              </a:ext>
            </a:extLst>
          </p:cNvPr>
          <p:cNvSpPr>
            <a:spLocks noChangeShapeType="1"/>
          </p:cNvSpPr>
          <p:nvPr/>
        </p:nvSpPr>
        <p:spPr bwMode="auto">
          <a:xfrm flipH="1" flipV="1">
            <a:off x="3429000" y="4343400"/>
            <a:ext cx="381000" cy="979488"/>
          </a:xfrm>
          <a:prstGeom prst="line">
            <a:avLst/>
          </a:prstGeom>
          <a:noFill/>
          <a:ln w="25400">
            <a:solidFill>
              <a:srgbClr val="FF99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53258" name="Text Box 9">
            <a:extLst>
              <a:ext uri="{FF2B5EF4-FFF2-40B4-BE49-F238E27FC236}">
                <a16:creationId xmlns:a16="http://schemas.microsoft.com/office/drawing/2014/main" id="{5BC0F80C-C8C0-0AB7-3D9F-67D420D5F82E}"/>
              </a:ext>
            </a:extLst>
          </p:cNvPr>
          <p:cNvSpPr txBox="1">
            <a:spLocks noChangeArrowheads="1"/>
          </p:cNvSpPr>
          <p:nvPr/>
        </p:nvSpPr>
        <p:spPr bwMode="auto">
          <a:xfrm>
            <a:off x="3048000" y="4114800"/>
            <a:ext cx="3302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v</a:t>
            </a:r>
            <a:r>
              <a:rPr kumimoji="0" lang="en-US" altLang="en-US" sz="1400" baseline="-25000">
                <a:latin typeface="Times New Roman" panose="02020603050405020304" pitchFamily="18" charset="0"/>
              </a:rPr>
              <a:t>a</a:t>
            </a:r>
            <a:endParaRPr kumimoji="0" lang="en-US" altLang="en-US" sz="1400" b="0"/>
          </a:p>
        </p:txBody>
      </p:sp>
      <p:sp>
        <p:nvSpPr>
          <p:cNvPr id="53259" name="Line 10">
            <a:extLst>
              <a:ext uri="{FF2B5EF4-FFF2-40B4-BE49-F238E27FC236}">
                <a16:creationId xmlns:a16="http://schemas.microsoft.com/office/drawing/2014/main" id="{17B90F7E-DED0-2E08-E696-3177C2EA2C90}"/>
              </a:ext>
            </a:extLst>
          </p:cNvPr>
          <p:cNvSpPr>
            <a:spLocks noChangeShapeType="1"/>
          </p:cNvSpPr>
          <p:nvPr/>
        </p:nvSpPr>
        <p:spPr bwMode="auto">
          <a:xfrm>
            <a:off x="5029200" y="5410200"/>
            <a:ext cx="457200" cy="381000"/>
          </a:xfrm>
          <a:prstGeom prst="line">
            <a:avLst/>
          </a:prstGeom>
          <a:noFill/>
          <a:ln w="25400">
            <a:solidFill>
              <a:srgbClr val="FF99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53260" name="Text Box 11">
            <a:extLst>
              <a:ext uri="{FF2B5EF4-FFF2-40B4-BE49-F238E27FC236}">
                <a16:creationId xmlns:a16="http://schemas.microsoft.com/office/drawing/2014/main" id="{85CC0947-A2CC-485C-81F1-9B89D487F970}"/>
              </a:ext>
            </a:extLst>
          </p:cNvPr>
          <p:cNvSpPr txBox="1">
            <a:spLocks noChangeArrowheads="1"/>
          </p:cNvSpPr>
          <p:nvPr/>
        </p:nvSpPr>
        <p:spPr bwMode="auto">
          <a:xfrm>
            <a:off x="5334000" y="5715000"/>
            <a:ext cx="33655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v</a:t>
            </a:r>
            <a:r>
              <a:rPr kumimoji="0" lang="en-US" altLang="en-US" sz="1400" baseline="-25000">
                <a:latin typeface="Times New Roman" panose="02020603050405020304" pitchFamily="18" charset="0"/>
              </a:rPr>
              <a:t>b</a:t>
            </a:r>
            <a:endParaRPr kumimoji="0" lang="en-US" altLang="en-US" sz="1400" b="0"/>
          </a:p>
        </p:txBody>
      </p:sp>
      <p:sp>
        <p:nvSpPr>
          <p:cNvPr id="53261" name="Text Box 12">
            <a:extLst>
              <a:ext uri="{FF2B5EF4-FFF2-40B4-BE49-F238E27FC236}">
                <a16:creationId xmlns:a16="http://schemas.microsoft.com/office/drawing/2014/main" id="{52D615D4-1060-33F5-30A0-07A7EAEB3B35}"/>
              </a:ext>
            </a:extLst>
          </p:cNvPr>
          <p:cNvSpPr txBox="1">
            <a:spLocks noChangeArrowheads="1"/>
          </p:cNvSpPr>
          <p:nvPr/>
        </p:nvSpPr>
        <p:spPr bwMode="auto">
          <a:xfrm>
            <a:off x="7664450" y="6232525"/>
            <a:ext cx="657225"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9050" cap="sq">
                <a:solidFill>
                  <a:srgbClr val="000000"/>
                </a:solidFill>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b="0"/>
              <a:t>Demo</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Footer Placeholder 1">
            <a:extLst>
              <a:ext uri="{FF2B5EF4-FFF2-40B4-BE49-F238E27FC236}">
                <a16:creationId xmlns:a16="http://schemas.microsoft.com/office/drawing/2014/main" id="{4160939D-B237-83C2-3269-BC8649935359}"/>
              </a:ext>
            </a:extLst>
          </p:cNvPr>
          <p:cNvSpPr>
            <a:spLocks noGrp="1"/>
          </p:cNvSpPr>
          <p:nvPr>
            <p:ph type="ftr" sz="quarter" idx="1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Essential Math for Games</a:t>
            </a:r>
          </a:p>
        </p:txBody>
      </p:sp>
      <p:sp>
        <p:nvSpPr>
          <p:cNvPr id="54275" name="TextBox 2">
            <a:extLst>
              <a:ext uri="{FF2B5EF4-FFF2-40B4-BE49-F238E27FC236}">
                <a16:creationId xmlns:a16="http://schemas.microsoft.com/office/drawing/2014/main" id="{2A66DE4C-BC1B-7B1F-C855-B856DDD1A1E0}"/>
              </a:ext>
            </a:extLst>
          </p:cNvPr>
          <p:cNvSpPr txBox="1">
            <a:spLocks noChangeArrowheads="1"/>
          </p:cNvSpPr>
          <p:nvPr/>
        </p:nvSpPr>
        <p:spPr bwMode="auto">
          <a:xfrm>
            <a:off x="1946275" y="777875"/>
            <a:ext cx="5368925"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GB" altLang="en-US" sz="2000"/>
              <a:t>Linear Collision response with an immovable object- or bouncing off walls.</a:t>
            </a:r>
          </a:p>
        </p:txBody>
      </p:sp>
      <p:sp>
        <p:nvSpPr>
          <p:cNvPr id="54276" name="TextBox 3">
            <a:extLst>
              <a:ext uri="{FF2B5EF4-FFF2-40B4-BE49-F238E27FC236}">
                <a16:creationId xmlns:a16="http://schemas.microsoft.com/office/drawing/2014/main" id="{D63FA1EE-2590-CDA1-48E7-167C9724E181}"/>
              </a:ext>
            </a:extLst>
          </p:cNvPr>
          <p:cNvSpPr txBox="1">
            <a:spLocks noChangeArrowheads="1"/>
          </p:cNvSpPr>
          <p:nvPr/>
        </p:nvSpPr>
        <p:spPr bwMode="auto">
          <a:xfrm>
            <a:off x="2081213" y="2062163"/>
            <a:ext cx="4533900" cy="4294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GB" altLang="en-US" sz="1400"/>
              <a:t>We could set the mass of the immovable object to infinity -1/m then is zero and its velocity to zero (wrt co-ordinate system).</a:t>
            </a:r>
          </a:p>
          <a:p>
            <a:pPr>
              <a:spcBef>
                <a:spcPct val="50000"/>
              </a:spcBef>
              <a:buFontTx/>
              <a:buNone/>
            </a:pPr>
            <a:endParaRPr kumimoji="0" lang="en-GB" altLang="en-US" sz="1400"/>
          </a:p>
          <a:p>
            <a:pPr>
              <a:spcBef>
                <a:spcPct val="50000"/>
              </a:spcBef>
              <a:buFontTx/>
              <a:buNone/>
            </a:pPr>
            <a:r>
              <a:rPr kumimoji="0" lang="en-GB" altLang="en-US" sz="1400"/>
              <a:t>Typically we treat immovable objects differently to simplify calculations. For example bouncing off wall  calculations involve negating one component of the velocity (relative to the wall normal).</a:t>
            </a:r>
          </a:p>
          <a:p>
            <a:pPr>
              <a:spcBef>
                <a:spcPct val="50000"/>
              </a:spcBef>
              <a:buFontTx/>
              <a:buNone/>
            </a:pPr>
            <a:endParaRPr kumimoji="0" lang="en-GB" altLang="en-US" sz="1400"/>
          </a:p>
          <a:p>
            <a:pPr>
              <a:spcBef>
                <a:spcPct val="50000"/>
              </a:spcBef>
              <a:buFontTx/>
              <a:buNone/>
            </a:pPr>
            <a:r>
              <a:rPr kumimoji="0" lang="en-GB" altLang="en-US" sz="1400"/>
              <a:t>This results in:-</a:t>
            </a:r>
          </a:p>
          <a:p>
            <a:pPr>
              <a:spcBef>
                <a:spcPct val="50000"/>
              </a:spcBef>
              <a:buFontTx/>
              <a:buNone/>
            </a:pPr>
            <a:endParaRPr kumimoji="0" lang="en-GB" altLang="en-US" sz="1400"/>
          </a:p>
          <a:p>
            <a:pPr>
              <a:spcBef>
                <a:spcPct val="50000"/>
              </a:spcBef>
              <a:buFontTx/>
              <a:buNone/>
            </a:pPr>
            <a:r>
              <a:rPr kumimoji="0" lang="en-GB" altLang="en-US" sz="1400"/>
              <a:t>v’ = v-2(v.n)n</a:t>
            </a:r>
          </a:p>
          <a:p>
            <a:pPr>
              <a:spcBef>
                <a:spcPct val="50000"/>
              </a:spcBef>
              <a:buFontTx/>
              <a:buNone/>
            </a:pPr>
            <a:endParaRPr kumimoji="0" lang="en-GB" altLang="en-US" sz="1400"/>
          </a:p>
          <a:p>
            <a:pPr>
              <a:spcBef>
                <a:spcPct val="50000"/>
              </a:spcBef>
              <a:buFontTx/>
              <a:buNone/>
            </a:pPr>
            <a:endParaRPr kumimoji="0" lang="en-GB" altLang="en-US" sz="1400"/>
          </a:p>
          <a:p>
            <a:pPr>
              <a:spcBef>
                <a:spcPct val="50000"/>
              </a:spcBef>
              <a:buFontTx/>
              <a:buNone/>
            </a:pPr>
            <a:endParaRPr kumimoji="0" lang="en-GB" altLang="en-US" sz="1400"/>
          </a:p>
        </p:txBody>
      </p:sp>
      <p:cxnSp>
        <p:nvCxnSpPr>
          <p:cNvPr id="54277" name="Straight Arrow Connector 5">
            <a:extLst>
              <a:ext uri="{FF2B5EF4-FFF2-40B4-BE49-F238E27FC236}">
                <a16:creationId xmlns:a16="http://schemas.microsoft.com/office/drawing/2014/main" id="{64FEB912-7D84-5295-F6B6-2496BFF5CBE6}"/>
              </a:ext>
            </a:extLst>
          </p:cNvPr>
          <p:cNvCxnSpPr>
            <a:cxnSpLocks noChangeShapeType="1"/>
          </p:cNvCxnSpPr>
          <p:nvPr/>
        </p:nvCxnSpPr>
        <p:spPr bwMode="auto">
          <a:xfrm flipV="1">
            <a:off x="3959225" y="4864100"/>
            <a:ext cx="758825" cy="681038"/>
          </a:xfrm>
          <a:prstGeom prst="straightConnector1">
            <a:avLst/>
          </a:prstGeom>
          <a:noFill/>
          <a:ln w="19050" cap="sq" algn="ctr">
            <a:solidFill>
              <a:srgbClr val="FF0000"/>
            </a:solidFill>
            <a:round/>
            <a:headEnd/>
            <a:tailEnd type="arrow" w="med" len="med"/>
          </a:ln>
          <a:extLst>
            <a:ext uri="{909E8E84-426E-40DD-AFC4-6F175D3DCCD1}">
              <a14:hiddenFill xmlns:a14="http://schemas.microsoft.com/office/drawing/2010/main">
                <a:noFill/>
              </a14:hiddenFill>
            </a:ext>
          </a:extLst>
        </p:spPr>
      </p:cxnSp>
      <p:cxnSp>
        <p:nvCxnSpPr>
          <p:cNvPr id="54278" name="Straight Arrow Connector 7">
            <a:extLst>
              <a:ext uri="{FF2B5EF4-FFF2-40B4-BE49-F238E27FC236}">
                <a16:creationId xmlns:a16="http://schemas.microsoft.com/office/drawing/2014/main" id="{CF272A21-BD57-6E5B-91C0-11EF0CDC7A88}"/>
              </a:ext>
            </a:extLst>
          </p:cNvPr>
          <p:cNvCxnSpPr>
            <a:cxnSpLocks noChangeShapeType="1"/>
          </p:cNvCxnSpPr>
          <p:nvPr/>
        </p:nvCxnSpPr>
        <p:spPr bwMode="auto">
          <a:xfrm flipV="1">
            <a:off x="3959225" y="5262563"/>
            <a:ext cx="1206500" cy="282575"/>
          </a:xfrm>
          <a:prstGeom prst="straightConnector1">
            <a:avLst/>
          </a:prstGeom>
          <a:noFill/>
          <a:ln w="19050" cap="sq" algn="ctr">
            <a:solidFill>
              <a:srgbClr val="FF0000"/>
            </a:solidFill>
            <a:round/>
            <a:headEnd/>
            <a:tailEnd type="arrow" w="med" len="med"/>
          </a:ln>
          <a:extLst>
            <a:ext uri="{909E8E84-426E-40DD-AFC4-6F175D3DCCD1}">
              <a14:hiddenFill xmlns:a14="http://schemas.microsoft.com/office/drawing/2010/main">
                <a:noFill/>
              </a14:hiddenFill>
            </a:ext>
          </a:extLst>
        </p:spPr>
      </p:cxnSp>
      <p:sp>
        <p:nvSpPr>
          <p:cNvPr id="54279" name="Rectangle 11">
            <a:extLst>
              <a:ext uri="{FF2B5EF4-FFF2-40B4-BE49-F238E27FC236}">
                <a16:creationId xmlns:a16="http://schemas.microsoft.com/office/drawing/2014/main" id="{6B5353B4-BCA7-686B-16CA-E9F94570E67D}"/>
              </a:ext>
            </a:extLst>
          </p:cNvPr>
          <p:cNvSpPr>
            <a:spLocks noChangeArrowheads="1"/>
          </p:cNvSpPr>
          <p:nvPr/>
        </p:nvSpPr>
        <p:spPr bwMode="auto">
          <a:xfrm rot="-2633900">
            <a:off x="4260850" y="5281613"/>
            <a:ext cx="1925638" cy="506412"/>
          </a:xfrm>
          <a:prstGeom prst="rect">
            <a:avLst/>
          </a:prstGeom>
          <a:solidFill>
            <a:srgbClr val="00B050"/>
          </a:solidFill>
          <a:ln w="19050" cap="sq" algn="ctr">
            <a:solidFill>
              <a:srgbClr val="FF0000"/>
            </a:solidFill>
            <a:round/>
            <a:headEnd/>
            <a:tailEnd/>
          </a:ln>
        </p:spPr>
        <p:txBody>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endParaRPr kumimoji="0" lang="en-GB" altLang="en-US" sz="1400"/>
          </a:p>
        </p:txBody>
      </p:sp>
      <p:cxnSp>
        <p:nvCxnSpPr>
          <p:cNvPr id="54280" name="Straight Arrow Connector 13">
            <a:extLst>
              <a:ext uri="{FF2B5EF4-FFF2-40B4-BE49-F238E27FC236}">
                <a16:creationId xmlns:a16="http://schemas.microsoft.com/office/drawing/2014/main" id="{8C65068E-DC40-B58E-057E-62F0D4C34C66}"/>
              </a:ext>
            </a:extLst>
          </p:cNvPr>
          <p:cNvCxnSpPr>
            <a:cxnSpLocks noChangeShapeType="1"/>
          </p:cNvCxnSpPr>
          <p:nvPr/>
        </p:nvCxnSpPr>
        <p:spPr bwMode="auto">
          <a:xfrm>
            <a:off x="4708525" y="4883150"/>
            <a:ext cx="447675" cy="398463"/>
          </a:xfrm>
          <a:prstGeom prst="straightConnector1">
            <a:avLst/>
          </a:prstGeom>
          <a:noFill/>
          <a:ln w="19050" cap="sq" algn="ctr">
            <a:solidFill>
              <a:srgbClr val="FF0000"/>
            </a:solidFill>
            <a:round/>
            <a:headEnd/>
            <a:tailEnd type="arrow" w="med" len="med"/>
          </a:ln>
          <a:extLst>
            <a:ext uri="{909E8E84-426E-40DD-AFC4-6F175D3DCCD1}">
              <a14:hiddenFill xmlns:a14="http://schemas.microsoft.com/office/drawing/2010/main">
                <a:noFill/>
              </a14:hiddenFill>
            </a:ext>
          </a:extLst>
        </p:spPr>
      </p:cxnSp>
      <p:cxnSp>
        <p:nvCxnSpPr>
          <p:cNvPr id="54281" name="Straight Arrow Connector 18">
            <a:extLst>
              <a:ext uri="{FF2B5EF4-FFF2-40B4-BE49-F238E27FC236}">
                <a16:creationId xmlns:a16="http://schemas.microsoft.com/office/drawing/2014/main" id="{48421E98-0122-395B-A33B-2A561830C12E}"/>
              </a:ext>
            </a:extLst>
          </p:cNvPr>
          <p:cNvCxnSpPr>
            <a:cxnSpLocks noChangeShapeType="1"/>
          </p:cNvCxnSpPr>
          <p:nvPr/>
        </p:nvCxnSpPr>
        <p:spPr bwMode="auto">
          <a:xfrm rot="5400000" flipH="1" flipV="1">
            <a:off x="4815681" y="4629944"/>
            <a:ext cx="982663" cy="301625"/>
          </a:xfrm>
          <a:prstGeom prst="straightConnector1">
            <a:avLst/>
          </a:prstGeom>
          <a:noFill/>
          <a:ln w="19050" cap="sq" algn="ctr">
            <a:solidFill>
              <a:srgbClr val="FF0000"/>
            </a:solidFill>
            <a:round/>
            <a:headEnd/>
            <a:tailEnd type="arrow" w="med" len="med"/>
          </a:ln>
          <a:extLst>
            <a:ext uri="{909E8E84-426E-40DD-AFC4-6F175D3DCCD1}">
              <a14:hiddenFill xmlns:a14="http://schemas.microsoft.com/office/drawing/2010/main">
                <a:noFill/>
              </a14:hiddenFill>
            </a:ext>
          </a:extLst>
        </p:spPr>
      </p:cxnSp>
      <p:sp>
        <p:nvSpPr>
          <p:cNvPr id="54282" name="TextBox 21">
            <a:extLst>
              <a:ext uri="{FF2B5EF4-FFF2-40B4-BE49-F238E27FC236}">
                <a16:creationId xmlns:a16="http://schemas.microsoft.com/office/drawing/2014/main" id="{0E1EC094-0EBC-896B-83C5-95F1AC8989BC}"/>
              </a:ext>
            </a:extLst>
          </p:cNvPr>
          <p:cNvSpPr txBox="1">
            <a:spLocks noChangeArrowheads="1"/>
          </p:cNvSpPr>
          <p:nvPr/>
        </p:nvSpPr>
        <p:spPr bwMode="auto">
          <a:xfrm>
            <a:off x="5068888" y="4192588"/>
            <a:ext cx="719137"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GB" altLang="en-US" sz="1400"/>
              <a:t>v’</a:t>
            </a:r>
          </a:p>
        </p:txBody>
      </p:sp>
      <p:cxnSp>
        <p:nvCxnSpPr>
          <p:cNvPr id="54283" name="Straight Arrow Connector 22">
            <a:extLst>
              <a:ext uri="{FF2B5EF4-FFF2-40B4-BE49-F238E27FC236}">
                <a16:creationId xmlns:a16="http://schemas.microsoft.com/office/drawing/2014/main" id="{F3AA6210-3F48-1E86-509D-12757F9CF345}"/>
              </a:ext>
            </a:extLst>
          </p:cNvPr>
          <p:cNvCxnSpPr>
            <a:cxnSpLocks noChangeShapeType="1"/>
          </p:cNvCxnSpPr>
          <p:nvPr/>
        </p:nvCxnSpPr>
        <p:spPr bwMode="auto">
          <a:xfrm rot="10800000">
            <a:off x="5380038" y="4805363"/>
            <a:ext cx="141287" cy="123825"/>
          </a:xfrm>
          <a:prstGeom prst="straightConnector1">
            <a:avLst/>
          </a:prstGeom>
          <a:noFill/>
          <a:ln w="19050" cap="sq" algn="ctr">
            <a:solidFill>
              <a:srgbClr val="FF0000"/>
            </a:solidFill>
            <a:round/>
            <a:headEnd/>
            <a:tailEnd type="arrow" w="med" len="med"/>
          </a:ln>
          <a:extLst>
            <a:ext uri="{909E8E84-426E-40DD-AFC4-6F175D3DCCD1}">
              <a14:hiddenFill xmlns:a14="http://schemas.microsoft.com/office/drawing/2010/main">
                <a:noFill/>
              </a14:hiddenFill>
            </a:ext>
          </a:extLst>
        </p:spPr>
      </p:cxnSp>
      <p:sp>
        <p:nvSpPr>
          <p:cNvPr id="54284" name="TextBox 24">
            <a:extLst>
              <a:ext uri="{FF2B5EF4-FFF2-40B4-BE49-F238E27FC236}">
                <a16:creationId xmlns:a16="http://schemas.microsoft.com/office/drawing/2014/main" id="{1FEA6D8E-1F56-4750-9D11-7A2997F2365D}"/>
              </a:ext>
            </a:extLst>
          </p:cNvPr>
          <p:cNvSpPr txBox="1">
            <a:spLocks noChangeArrowheads="1"/>
          </p:cNvSpPr>
          <p:nvPr/>
        </p:nvSpPr>
        <p:spPr bwMode="auto">
          <a:xfrm>
            <a:off x="4364038" y="5454650"/>
            <a:ext cx="720725" cy="306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GB" altLang="en-US" sz="1400"/>
              <a:t>v</a:t>
            </a:r>
          </a:p>
        </p:txBody>
      </p:sp>
      <p:sp>
        <p:nvSpPr>
          <p:cNvPr id="54285" name="TextBox 25">
            <a:extLst>
              <a:ext uri="{FF2B5EF4-FFF2-40B4-BE49-F238E27FC236}">
                <a16:creationId xmlns:a16="http://schemas.microsoft.com/office/drawing/2014/main" id="{AD469B8A-F4D2-2CE8-8F3D-C8DD8CC5D8C3}"/>
              </a:ext>
            </a:extLst>
          </p:cNvPr>
          <p:cNvSpPr txBox="1">
            <a:spLocks noChangeArrowheads="1"/>
          </p:cNvSpPr>
          <p:nvPr/>
        </p:nvSpPr>
        <p:spPr bwMode="auto">
          <a:xfrm rot="-2629521">
            <a:off x="3890963" y="4902200"/>
            <a:ext cx="603250"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GB" altLang="en-US" sz="1400"/>
              <a:t>va</a:t>
            </a:r>
          </a:p>
        </p:txBody>
      </p:sp>
      <p:sp>
        <p:nvSpPr>
          <p:cNvPr id="54286" name="TextBox 26">
            <a:extLst>
              <a:ext uri="{FF2B5EF4-FFF2-40B4-BE49-F238E27FC236}">
                <a16:creationId xmlns:a16="http://schemas.microsoft.com/office/drawing/2014/main" id="{E15C1FE9-A608-78FB-2480-35514B2BEC39}"/>
              </a:ext>
            </a:extLst>
          </p:cNvPr>
          <p:cNvSpPr txBox="1">
            <a:spLocks noChangeArrowheads="1"/>
          </p:cNvSpPr>
          <p:nvPr/>
        </p:nvSpPr>
        <p:spPr bwMode="auto">
          <a:xfrm rot="2671287">
            <a:off x="4667250" y="4765675"/>
            <a:ext cx="801688" cy="306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GB" altLang="en-US" sz="1400"/>
              <a:t>(v.n)n</a:t>
            </a:r>
          </a:p>
        </p:txBody>
      </p:sp>
      <p:sp>
        <p:nvSpPr>
          <p:cNvPr id="54287" name="TextBox 27">
            <a:extLst>
              <a:ext uri="{FF2B5EF4-FFF2-40B4-BE49-F238E27FC236}">
                <a16:creationId xmlns:a16="http://schemas.microsoft.com/office/drawing/2014/main" id="{FCA1BACB-2AD8-2E23-DAF7-1DF59044EE34}"/>
              </a:ext>
            </a:extLst>
          </p:cNvPr>
          <p:cNvSpPr txBox="1">
            <a:spLocks noChangeArrowheads="1"/>
          </p:cNvSpPr>
          <p:nvPr/>
        </p:nvSpPr>
        <p:spPr bwMode="auto">
          <a:xfrm>
            <a:off x="6653213" y="4425950"/>
            <a:ext cx="2247900" cy="149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GB" altLang="en-US" sz="1400"/>
              <a:t>Since: v=va+(v.n)n and</a:t>
            </a:r>
          </a:p>
          <a:p>
            <a:pPr>
              <a:spcBef>
                <a:spcPct val="50000"/>
              </a:spcBef>
              <a:buFontTx/>
              <a:buNone/>
            </a:pPr>
            <a:r>
              <a:rPr kumimoji="0" lang="en-GB" altLang="en-US" sz="1400"/>
              <a:t>v’=va-(v.n)n</a:t>
            </a:r>
          </a:p>
          <a:p>
            <a:pPr>
              <a:spcBef>
                <a:spcPct val="50000"/>
              </a:spcBef>
              <a:buFontTx/>
              <a:buNone/>
            </a:pPr>
            <a:r>
              <a:rPr kumimoji="0" lang="en-GB" altLang="en-US" sz="1400"/>
              <a:t>Substituting for va we get</a:t>
            </a:r>
          </a:p>
          <a:p>
            <a:pPr>
              <a:spcBef>
                <a:spcPct val="50000"/>
              </a:spcBef>
              <a:buFontTx/>
              <a:buNone/>
            </a:pPr>
            <a:r>
              <a:rPr kumimoji="0" lang="en-GB" altLang="en-US" sz="1400"/>
              <a:t>v’ = v-2(v.n)n</a:t>
            </a:r>
          </a:p>
        </p:txBody>
      </p:sp>
      <p:sp>
        <p:nvSpPr>
          <p:cNvPr id="54288" name="TextBox 29">
            <a:extLst>
              <a:ext uri="{FF2B5EF4-FFF2-40B4-BE49-F238E27FC236}">
                <a16:creationId xmlns:a16="http://schemas.microsoft.com/office/drawing/2014/main" id="{D24C2B84-9FBF-0CB2-4C25-95E32C1CF331}"/>
              </a:ext>
            </a:extLst>
          </p:cNvPr>
          <p:cNvSpPr txBox="1">
            <a:spLocks noChangeArrowheads="1"/>
          </p:cNvSpPr>
          <p:nvPr/>
        </p:nvSpPr>
        <p:spPr bwMode="auto">
          <a:xfrm rot="-2926730">
            <a:off x="5367338" y="4589462"/>
            <a:ext cx="298450"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GB" altLang="en-US" sz="1400"/>
              <a:t>n</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extBox 2">
            <a:extLst>
              <a:ext uri="{FF2B5EF4-FFF2-40B4-BE49-F238E27FC236}">
                <a16:creationId xmlns:a16="http://schemas.microsoft.com/office/drawing/2014/main" id="{0F061954-B9E4-EBD0-AC55-4A3044E1A797}"/>
              </a:ext>
            </a:extLst>
          </p:cNvPr>
          <p:cNvSpPr txBox="1">
            <a:spLocks noChangeArrowheads="1"/>
          </p:cNvSpPr>
          <p:nvPr/>
        </p:nvSpPr>
        <p:spPr bwMode="auto">
          <a:xfrm>
            <a:off x="1187450" y="204788"/>
            <a:ext cx="67310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GB" altLang="en-US"/>
              <a:t>Sphere – Plane collision</a:t>
            </a:r>
          </a:p>
        </p:txBody>
      </p:sp>
      <p:sp>
        <p:nvSpPr>
          <p:cNvPr id="55299" name="TextBox 3">
            <a:extLst>
              <a:ext uri="{FF2B5EF4-FFF2-40B4-BE49-F238E27FC236}">
                <a16:creationId xmlns:a16="http://schemas.microsoft.com/office/drawing/2014/main" id="{2A66B8EC-68AC-95C6-6B72-7F9DF77DC6A6}"/>
              </a:ext>
            </a:extLst>
          </p:cNvPr>
          <p:cNvSpPr txBox="1">
            <a:spLocks noChangeArrowheads="1"/>
          </p:cNvSpPr>
          <p:nvPr/>
        </p:nvSpPr>
        <p:spPr bwMode="auto">
          <a:xfrm>
            <a:off x="641350" y="982663"/>
            <a:ext cx="7364413" cy="1938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GB" altLang="en-US" sz="2400"/>
              <a:t>To test for collision between a sphere and a plane we first calculate the distance of the centre point of the sphere from the surface of the plane. Then we see if this distance is less than the radius of the sphere.</a:t>
            </a:r>
          </a:p>
        </p:txBody>
      </p:sp>
      <p:sp>
        <p:nvSpPr>
          <p:cNvPr id="55300" name="TextBox 4">
            <a:extLst>
              <a:ext uri="{FF2B5EF4-FFF2-40B4-BE49-F238E27FC236}">
                <a16:creationId xmlns:a16="http://schemas.microsoft.com/office/drawing/2014/main" id="{9F0FB3D5-3B68-6C69-363F-3C412805D4DA}"/>
              </a:ext>
            </a:extLst>
          </p:cNvPr>
          <p:cNvSpPr txBox="1">
            <a:spLocks noChangeArrowheads="1"/>
          </p:cNvSpPr>
          <p:nvPr/>
        </p:nvSpPr>
        <p:spPr bwMode="auto">
          <a:xfrm>
            <a:off x="227013" y="3179763"/>
            <a:ext cx="3948112" cy="2678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kumimoji="1" sz="3200">
                <a:solidFill>
                  <a:schemeClr val="tx1"/>
                </a:solidFill>
                <a:latin typeface="Arial" panose="020B0604020202020204" pitchFamily="34" charset="0"/>
              </a:defRPr>
            </a:lvl1pPr>
            <a:lvl2pPr>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2400"/>
              <a:t>Recall a plane defined by </a:t>
            </a:r>
          </a:p>
          <a:p>
            <a:pPr lvl="1">
              <a:spcBef>
                <a:spcPct val="50000"/>
              </a:spcBef>
              <a:buFontTx/>
              <a:buNone/>
            </a:pPr>
            <a:r>
              <a:rPr kumimoji="0" lang="en-US" altLang="en-US" sz="2400"/>
              <a:t>normal </a:t>
            </a:r>
            <a:r>
              <a:rPr kumimoji="0" lang="en-US" altLang="en-US" sz="2400">
                <a:latin typeface="Times New Roman" panose="02020603050405020304" pitchFamily="18" charset="0"/>
              </a:rPr>
              <a:t>n = (</a:t>
            </a:r>
            <a:r>
              <a:rPr kumimoji="0" lang="en-US" altLang="en-US" sz="2400" i="1">
                <a:latin typeface="Times New Roman" panose="02020603050405020304" pitchFamily="18" charset="0"/>
              </a:rPr>
              <a:t>A</a:t>
            </a:r>
            <a:r>
              <a:rPr kumimoji="0" lang="en-US" altLang="en-US" sz="2400">
                <a:latin typeface="Times New Roman" panose="02020603050405020304" pitchFamily="18" charset="0"/>
              </a:rPr>
              <a:t>, </a:t>
            </a:r>
            <a:r>
              <a:rPr kumimoji="0" lang="en-US" altLang="en-US" sz="2400" i="1">
                <a:latin typeface="Times New Roman" panose="02020603050405020304" pitchFamily="18" charset="0"/>
              </a:rPr>
              <a:t>B</a:t>
            </a:r>
            <a:r>
              <a:rPr kumimoji="0" lang="en-US" altLang="en-US" sz="2400">
                <a:latin typeface="Times New Roman" panose="02020603050405020304" pitchFamily="18" charset="0"/>
              </a:rPr>
              <a:t>, </a:t>
            </a:r>
            <a:r>
              <a:rPr kumimoji="0" lang="en-US" altLang="en-US" sz="2400" i="1">
                <a:latin typeface="Times New Roman" panose="02020603050405020304" pitchFamily="18" charset="0"/>
              </a:rPr>
              <a:t>C</a:t>
            </a:r>
            <a:r>
              <a:rPr kumimoji="0" lang="en-US" altLang="en-US" sz="2400">
                <a:latin typeface="Times New Roman" panose="02020603050405020304" pitchFamily="18" charset="0"/>
              </a:rPr>
              <a:t>)</a:t>
            </a:r>
            <a:endParaRPr kumimoji="0" lang="en-US" altLang="en-US" sz="2400"/>
          </a:p>
          <a:p>
            <a:pPr lvl="1">
              <a:spcBef>
                <a:spcPct val="50000"/>
              </a:spcBef>
              <a:buFontTx/>
              <a:buNone/>
            </a:pPr>
            <a:r>
              <a:rPr kumimoji="0" lang="en-US" altLang="en-US" sz="2400"/>
              <a:t>point on plane </a:t>
            </a:r>
            <a:r>
              <a:rPr kumimoji="0" lang="en-US" altLang="en-US" sz="2400" i="1">
                <a:latin typeface="Times New Roman" panose="02020603050405020304" pitchFamily="18" charset="0"/>
              </a:rPr>
              <a:t>P0</a:t>
            </a:r>
          </a:p>
          <a:p>
            <a:pPr>
              <a:spcBef>
                <a:spcPct val="50000"/>
              </a:spcBef>
              <a:buFontTx/>
              <a:buNone/>
            </a:pPr>
            <a:endParaRPr kumimoji="0" lang="en-GB" altLang="en-US" sz="2400"/>
          </a:p>
          <a:p>
            <a:pPr>
              <a:spcBef>
                <a:spcPct val="50000"/>
              </a:spcBef>
              <a:buFontTx/>
              <a:buNone/>
            </a:pPr>
            <a:endParaRPr kumimoji="0" lang="en-GB" altLang="en-US" sz="2400"/>
          </a:p>
        </p:txBody>
      </p:sp>
      <p:sp>
        <p:nvSpPr>
          <p:cNvPr id="6" name="Rectangle 3">
            <a:extLst>
              <a:ext uri="{FF2B5EF4-FFF2-40B4-BE49-F238E27FC236}">
                <a16:creationId xmlns:a16="http://schemas.microsoft.com/office/drawing/2014/main" id="{FD942B88-E35E-0444-012C-0F7137E4AE57}"/>
              </a:ext>
            </a:extLst>
          </p:cNvPr>
          <p:cNvSpPr txBox="1">
            <a:spLocks noChangeArrowheads="1"/>
          </p:cNvSpPr>
          <p:nvPr/>
        </p:nvSpPr>
        <p:spPr>
          <a:xfrm>
            <a:off x="685800" y="3592513"/>
            <a:ext cx="7300913" cy="2613025"/>
          </a:xfrm>
          <a:prstGeom prst="rect">
            <a:avLst/>
          </a:prstGeom>
        </p:spPr>
        <p:txBody>
          <a:bodyPr/>
          <a:lstStyle/>
          <a:p>
            <a:pPr>
              <a:defRPr/>
            </a:pPr>
            <a:endParaRPr kumimoji="1" lang="en-US" sz="2800" b="0" kern="0" dirty="0">
              <a:latin typeface="+mn-lt"/>
            </a:endParaRPr>
          </a:p>
        </p:txBody>
      </p:sp>
      <p:sp>
        <p:nvSpPr>
          <p:cNvPr id="55302" name="TextBox 15">
            <a:extLst>
              <a:ext uri="{FF2B5EF4-FFF2-40B4-BE49-F238E27FC236}">
                <a16:creationId xmlns:a16="http://schemas.microsoft.com/office/drawing/2014/main" id="{E17EDF40-077E-F058-5743-6A56E28B33AA}"/>
              </a:ext>
            </a:extLst>
          </p:cNvPr>
          <p:cNvSpPr txBox="1">
            <a:spLocks noChangeArrowheads="1"/>
          </p:cNvSpPr>
          <p:nvPr/>
        </p:nvSpPr>
        <p:spPr bwMode="auto">
          <a:xfrm>
            <a:off x="4941888" y="3209925"/>
            <a:ext cx="4202112" cy="1892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kumimoji="1" sz="3200">
                <a:solidFill>
                  <a:schemeClr val="tx1"/>
                </a:solidFill>
                <a:latin typeface="Arial" panose="020B0604020202020204" pitchFamily="34" charset="0"/>
              </a:defRPr>
            </a:lvl1pPr>
            <a:lvl2pPr>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2400"/>
              <a:t>Plane equation</a:t>
            </a:r>
          </a:p>
          <a:p>
            <a:pPr lvl="1">
              <a:spcBef>
                <a:spcPct val="50000"/>
              </a:spcBef>
              <a:buFontTx/>
              <a:buNone/>
            </a:pPr>
            <a:r>
              <a:rPr kumimoji="0" lang="en-US" altLang="en-US" sz="2400" i="1">
                <a:latin typeface="Times New Roman" panose="02020603050405020304" pitchFamily="18" charset="0"/>
              </a:rPr>
              <a:t>Ax+By+Cz+D = 0</a:t>
            </a:r>
          </a:p>
          <a:p>
            <a:pPr lvl="1">
              <a:spcBef>
                <a:spcPct val="50000"/>
              </a:spcBef>
              <a:buFontTx/>
              <a:buNone/>
            </a:pPr>
            <a:r>
              <a:rPr kumimoji="0" lang="en-US" altLang="en-US" sz="2400" i="1">
                <a:latin typeface="Times New Roman" panose="02020603050405020304" pitchFamily="18" charset="0"/>
              </a:rPr>
              <a:t>D=-(A</a:t>
            </a:r>
            <a:r>
              <a:rPr kumimoji="0" lang="en-US" altLang="en-US" sz="2400" i="1">
                <a:latin typeface="Times New Roman" panose="02020603050405020304" pitchFamily="18" charset="0"/>
                <a:cs typeface="Times New Roman" panose="02020603050405020304" pitchFamily="18" charset="0"/>
              </a:rPr>
              <a:t>·</a:t>
            </a:r>
            <a:r>
              <a:rPr kumimoji="0" lang="en-US" altLang="en-US" sz="2400" i="1">
                <a:latin typeface="Times New Roman" panose="02020603050405020304" pitchFamily="18" charset="0"/>
              </a:rPr>
              <a:t>P0</a:t>
            </a:r>
            <a:r>
              <a:rPr kumimoji="0" lang="en-US" altLang="en-US" sz="2400" i="1" baseline="-25000">
                <a:latin typeface="Times New Roman" panose="02020603050405020304" pitchFamily="18" charset="0"/>
              </a:rPr>
              <a:t>x</a:t>
            </a:r>
            <a:r>
              <a:rPr kumimoji="0" lang="en-US" altLang="en-US" sz="2400" i="1">
                <a:latin typeface="Times New Roman" panose="02020603050405020304" pitchFamily="18" charset="0"/>
              </a:rPr>
              <a:t> + B</a:t>
            </a:r>
            <a:r>
              <a:rPr kumimoji="0" lang="en-US" altLang="en-US" sz="2400" i="1">
                <a:latin typeface="Times New Roman" panose="02020603050405020304" pitchFamily="18" charset="0"/>
                <a:cs typeface="Times New Roman" panose="02020603050405020304" pitchFamily="18" charset="0"/>
              </a:rPr>
              <a:t>·</a:t>
            </a:r>
            <a:r>
              <a:rPr kumimoji="0" lang="en-US" altLang="en-US" sz="2400" i="1">
                <a:latin typeface="Times New Roman" panose="02020603050405020304" pitchFamily="18" charset="0"/>
              </a:rPr>
              <a:t>P0</a:t>
            </a:r>
            <a:r>
              <a:rPr kumimoji="0" lang="en-US" altLang="en-US" sz="2400" i="1" baseline="-25000">
                <a:latin typeface="Times New Roman" panose="02020603050405020304" pitchFamily="18" charset="0"/>
              </a:rPr>
              <a:t>y</a:t>
            </a:r>
            <a:r>
              <a:rPr kumimoji="0" lang="en-US" altLang="en-US" sz="2400" i="1">
                <a:latin typeface="Times New Roman" panose="02020603050405020304" pitchFamily="18" charset="0"/>
              </a:rPr>
              <a:t> + C</a:t>
            </a:r>
            <a:r>
              <a:rPr kumimoji="0" lang="en-US" altLang="en-US" sz="2400" i="1">
                <a:latin typeface="Times New Roman" panose="02020603050405020304" pitchFamily="18" charset="0"/>
                <a:cs typeface="Times New Roman" panose="02020603050405020304" pitchFamily="18" charset="0"/>
              </a:rPr>
              <a:t>·</a:t>
            </a:r>
            <a:r>
              <a:rPr kumimoji="0" lang="en-US" altLang="en-US" sz="2400" i="1">
                <a:latin typeface="Times New Roman" panose="02020603050405020304" pitchFamily="18" charset="0"/>
              </a:rPr>
              <a:t>P0</a:t>
            </a:r>
            <a:r>
              <a:rPr kumimoji="0" lang="en-US" altLang="en-US" sz="2400" i="1" baseline="-25000">
                <a:latin typeface="Times New Roman" panose="02020603050405020304" pitchFamily="18" charset="0"/>
              </a:rPr>
              <a:t>z</a:t>
            </a:r>
            <a:r>
              <a:rPr kumimoji="0" lang="en-US" altLang="en-US" sz="2400" i="1">
                <a:latin typeface="Times New Roman" panose="02020603050405020304" pitchFamily="18" charset="0"/>
              </a:rPr>
              <a:t>) </a:t>
            </a:r>
          </a:p>
          <a:p>
            <a:pPr>
              <a:spcBef>
                <a:spcPct val="50000"/>
              </a:spcBef>
              <a:buFontTx/>
              <a:buNone/>
            </a:pPr>
            <a:endParaRPr kumimoji="0" lang="en-GB" altLang="en-US" sz="1400"/>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Footer Placeholder 1">
            <a:extLst>
              <a:ext uri="{FF2B5EF4-FFF2-40B4-BE49-F238E27FC236}">
                <a16:creationId xmlns:a16="http://schemas.microsoft.com/office/drawing/2014/main" id="{C580185A-C2CE-0E12-9227-3EA36D7FAF79}"/>
              </a:ext>
            </a:extLst>
          </p:cNvPr>
          <p:cNvSpPr>
            <a:spLocks noGrp="1"/>
          </p:cNvSpPr>
          <p:nvPr>
            <p:ph type="ftr" sz="quarter" idx="1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Essential Math for Games</a:t>
            </a:r>
          </a:p>
        </p:txBody>
      </p:sp>
      <p:sp>
        <p:nvSpPr>
          <p:cNvPr id="3" name="Rectangle 2">
            <a:extLst>
              <a:ext uri="{FF2B5EF4-FFF2-40B4-BE49-F238E27FC236}">
                <a16:creationId xmlns:a16="http://schemas.microsoft.com/office/drawing/2014/main" id="{2258A526-F4DD-B149-4005-7B5A47E6A488}"/>
              </a:ext>
            </a:extLst>
          </p:cNvPr>
          <p:cNvSpPr txBox="1">
            <a:spLocks noChangeArrowheads="1"/>
          </p:cNvSpPr>
          <p:nvPr/>
        </p:nvSpPr>
        <p:spPr>
          <a:xfrm>
            <a:off x="685800" y="609600"/>
            <a:ext cx="7772400" cy="1143000"/>
          </a:xfrm>
          <a:prstGeom prst="rect">
            <a:avLst/>
          </a:prstGeom>
        </p:spPr>
        <p:txBody>
          <a:bodyPr/>
          <a:lstStyle/>
          <a:p>
            <a:pPr>
              <a:spcBef>
                <a:spcPct val="0"/>
              </a:spcBef>
              <a:defRPr/>
            </a:pPr>
            <a:r>
              <a:rPr kumimoji="1" lang="en-US" sz="3200" b="0" kern="0" dirty="0">
                <a:latin typeface="+mj-lt"/>
                <a:ea typeface="+mj-ea"/>
                <a:cs typeface="+mj-cs"/>
              </a:rPr>
              <a:t>Plane recap (cont’d...)</a:t>
            </a:r>
          </a:p>
        </p:txBody>
      </p:sp>
      <p:sp>
        <p:nvSpPr>
          <p:cNvPr id="4" name="Rectangle 3">
            <a:extLst>
              <a:ext uri="{FF2B5EF4-FFF2-40B4-BE49-F238E27FC236}">
                <a16:creationId xmlns:a16="http://schemas.microsoft.com/office/drawing/2014/main" id="{2214B7D0-09F6-AE5B-9CA3-335E0E0FF5D8}"/>
              </a:ext>
            </a:extLst>
          </p:cNvPr>
          <p:cNvSpPr txBox="1">
            <a:spLocks noChangeArrowheads="1"/>
          </p:cNvSpPr>
          <p:nvPr/>
        </p:nvSpPr>
        <p:spPr>
          <a:xfrm>
            <a:off x="725488" y="1636713"/>
            <a:ext cx="7772400" cy="4114800"/>
          </a:xfrm>
          <a:prstGeom prst="rect">
            <a:avLst/>
          </a:prstGeom>
        </p:spPr>
        <p:txBody>
          <a:bodyPr/>
          <a:lstStyle/>
          <a:p>
            <a:pPr marL="342900" indent="-342900">
              <a:spcBef>
                <a:spcPct val="20000"/>
              </a:spcBef>
              <a:buFontTx/>
              <a:buChar char="•"/>
              <a:defRPr/>
            </a:pPr>
            <a:r>
              <a:rPr kumimoji="1" lang="en-US" sz="3200" b="0" kern="0" dirty="0">
                <a:latin typeface="+mn-lt"/>
              </a:rPr>
              <a:t>Can use plane equation to test locality of point</a:t>
            </a:r>
          </a:p>
          <a:p>
            <a:pPr marL="342900" indent="-342900">
              <a:spcBef>
                <a:spcPct val="20000"/>
              </a:spcBef>
              <a:buFontTx/>
              <a:buChar char="•"/>
              <a:defRPr/>
            </a:pPr>
            <a:endParaRPr kumimoji="1" lang="en-US" sz="3200" b="0" kern="0" dirty="0">
              <a:latin typeface="+mn-lt"/>
            </a:endParaRPr>
          </a:p>
          <a:p>
            <a:pPr marL="342900" indent="-342900">
              <a:spcBef>
                <a:spcPct val="20000"/>
              </a:spcBef>
              <a:buFontTx/>
              <a:buChar char="•"/>
              <a:defRPr/>
            </a:pPr>
            <a:endParaRPr kumimoji="1" lang="en-US" sz="3200" kern="0" dirty="0">
              <a:latin typeface="+mn-lt"/>
            </a:endParaRPr>
          </a:p>
          <a:p>
            <a:pPr marL="342900" indent="-342900">
              <a:spcBef>
                <a:spcPct val="20000"/>
              </a:spcBef>
              <a:buFontTx/>
              <a:buChar char="•"/>
              <a:defRPr/>
            </a:pPr>
            <a:endParaRPr kumimoji="1" lang="en-US" sz="3200" b="0" kern="0" dirty="0">
              <a:latin typeface="+mn-lt"/>
            </a:endParaRPr>
          </a:p>
          <a:p>
            <a:pPr marL="342900" indent="-342900">
              <a:spcBef>
                <a:spcPct val="20000"/>
              </a:spcBef>
              <a:buFontTx/>
              <a:buChar char="•"/>
              <a:defRPr/>
            </a:pPr>
            <a:endParaRPr kumimoji="1" lang="en-US" sz="3200" b="0" kern="0" dirty="0">
              <a:latin typeface="+mn-lt"/>
            </a:endParaRPr>
          </a:p>
          <a:p>
            <a:pPr marL="342900" indent="-342900">
              <a:spcBef>
                <a:spcPct val="20000"/>
              </a:spcBef>
              <a:buFontTx/>
              <a:buChar char="•"/>
              <a:defRPr/>
            </a:pPr>
            <a:r>
              <a:rPr kumimoji="1" lang="en-US" sz="3200" b="0" kern="0" dirty="0">
                <a:latin typeface="+mn-lt"/>
              </a:rPr>
              <a:t>If </a:t>
            </a:r>
            <a:r>
              <a:rPr kumimoji="1" lang="en-US" sz="3200" kern="0" dirty="0">
                <a:latin typeface="Times New Roman" pitchFamily="18" charset="0"/>
              </a:rPr>
              <a:t>n</a:t>
            </a:r>
            <a:r>
              <a:rPr kumimoji="1" lang="en-US" sz="3200" b="0" kern="0" dirty="0">
                <a:latin typeface="+mn-lt"/>
              </a:rPr>
              <a:t> is normalized result gives distance to plane</a:t>
            </a:r>
          </a:p>
        </p:txBody>
      </p:sp>
      <p:sp>
        <p:nvSpPr>
          <p:cNvPr id="56325" name="Freeform 4">
            <a:extLst>
              <a:ext uri="{FF2B5EF4-FFF2-40B4-BE49-F238E27FC236}">
                <a16:creationId xmlns:a16="http://schemas.microsoft.com/office/drawing/2014/main" id="{D3D4355D-9513-D11F-57C8-3BA3F5F5A498}"/>
              </a:ext>
            </a:extLst>
          </p:cNvPr>
          <p:cNvSpPr>
            <a:spLocks/>
          </p:cNvSpPr>
          <p:nvPr/>
        </p:nvSpPr>
        <p:spPr bwMode="auto">
          <a:xfrm>
            <a:off x="2847975" y="3105150"/>
            <a:ext cx="2819400" cy="1676400"/>
          </a:xfrm>
          <a:custGeom>
            <a:avLst/>
            <a:gdLst>
              <a:gd name="T0" fmla="*/ 2147483647 w 1776"/>
              <a:gd name="T1" fmla="*/ 0 h 1056"/>
              <a:gd name="T2" fmla="*/ 2147483647 w 1776"/>
              <a:gd name="T3" fmla="*/ 2147483647 h 1056"/>
              <a:gd name="T4" fmla="*/ 2147483647 w 1776"/>
              <a:gd name="T5" fmla="*/ 2147483647 h 1056"/>
              <a:gd name="T6" fmla="*/ 0 w 1776"/>
              <a:gd name="T7" fmla="*/ 2147483647 h 1056"/>
              <a:gd name="T8" fmla="*/ 2147483647 w 1776"/>
              <a:gd name="T9" fmla="*/ 0 h 1056"/>
              <a:gd name="T10" fmla="*/ 0 60000 65536"/>
              <a:gd name="T11" fmla="*/ 0 60000 65536"/>
              <a:gd name="T12" fmla="*/ 0 60000 65536"/>
              <a:gd name="T13" fmla="*/ 0 60000 65536"/>
              <a:gd name="T14" fmla="*/ 0 60000 65536"/>
              <a:gd name="T15" fmla="*/ 0 w 1776"/>
              <a:gd name="T16" fmla="*/ 0 h 1056"/>
              <a:gd name="T17" fmla="*/ 1776 w 1776"/>
              <a:gd name="T18" fmla="*/ 1056 h 1056"/>
            </a:gdLst>
            <a:ahLst/>
            <a:cxnLst>
              <a:cxn ang="T10">
                <a:pos x="T0" y="T1"/>
              </a:cxn>
              <a:cxn ang="T11">
                <a:pos x="T2" y="T3"/>
              </a:cxn>
              <a:cxn ang="T12">
                <a:pos x="T4" y="T5"/>
              </a:cxn>
              <a:cxn ang="T13">
                <a:pos x="T6" y="T7"/>
              </a:cxn>
              <a:cxn ang="T14">
                <a:pos x="T8" y="T9"/>
              </a:cxn>
            </a:cxnLst>
            <a:rect l="T15" t="T16" r="T17" b="T18"/>
            <a:pathLst>
              <a:path w="1776" h="1056">
                <a:moveTo>
                  <a:pt x="528" y="0"/>
                </a:moveTo>
                <a:lnTo>
                  <a:pt x="1776" y="576"/>
                </a:lnTo>
                <a:lnTo>
                  <a:pt x="1008" y="1056"/>
                </a:lnTo>
                <a:lnTo>
                  <a:pt x="0" y="432"/>
                </a:lnTo>
                <a:lnTo>
                  <a:pt x="528" y="0"/>
                </a:lnTo>
                <a:close/>
              </a:path>
            </a:pathLst>
          </a:custGeom>
          <a:solidFill>
            <a:srgbClr val="969696"/>
          </a:solidFill>
          <a:ln>
            <a:noFill/>
          </a:ln>
          <a:extLst>
            <a:ext uri="{91240B29-F687-4F45-9708-019B960494DF}">
              <a14:hiddenLine xmlns:a14="http://schemas.microsoft.com/office/drawing/2010/main" w="25400" cap="sq">
                <a:solidFill>
                  <a:srgbClr val="000000"/>
                </a:solidFill>
                <a:round/>
                <a:headEnd/>
                <a:tailEnd type="none" w="lg" len="med"/>
              </a14:hiddenLine>
            </a:ext>
          </a:extLst>
        </p:spPr>
        <p:txBody>
          <a:bodyPr wrap="none" anchor="ctr"/>
          <a:lstStyle/>
          <a:p>
            <a:endParaRPr lang="en-GB"/>
          </a:p>
        </p:txBody>
      </p:sp>
      <p:sp>
        <p:nvSpPr>
          <p:cNvPr id="56326" name="Line 5">
            <a:extLst>
              <a:ext uri="{FF2B5EF4-FFF2-40B4-BE49-F238E27FC236}">
                <a16:creationId xmlns:a16="http://schemas.microsoft.com/office/drawing/2014/main" id="{E104CB23-7720-F8AC-4F12-C552B97885A3}"/>
              </a:ext>
            </a:extLst>
          </p:cNvPr>
          <p:cNvSpPr>
            <a:spLocks noChangeShapeType="1"/>
          </p:cNvSpPr>
          <p:nvPr/>
        </p:nvSpPr>
        <p:spPr bwMode="auto">
          <a:xfrm flipV="1">
            <a:off x="3914775" y="2876550"/>
            <a:ext cx="228600" cy="685800"/>
          </a:xfrm>
          <a:prstGeom prst="line">
            <a:avLst/>
          </a:prstGeom>
          <a:noFill/>
          <a:ln w="25400" cap="sq">
            <a:solidFill>
              <a:schemeClr val="tx2"/>
            </a:solidFill>
            <a:round/>
            <a:headEnd/>
            <a:tailEnd type="triangle" w="lg" len="med"/>
          </a:ln>
          <a:extLst>
            <a:ext uri="{909E8E84-426E-40DD-AFC4-6F175D3DCCD1}">
              <a14:hiddenFill xmlns:a14="http://schemas.microsoft.com/office/drawing/2010/main">
                <a:noFill/>
              </a14:hiddenFill>
            </a:ext>
          </a:extLst>
        </p:spPr>
        <p:txBody>
          <a:bodyPr wrap="none" anchor="ctr"/>
          <a:lstStyle/>
          <a:p>
            <a:endParaRPr lang="en-GB"/>
          </a:p>
        </p:txBody>
      </p:sp>
      <p:sp>
        <p:nvSpPr>
          <p:cNvPr id="56327" name="Text Box 6">
            <a:extLst>
              <a:ext uri="{FF2B5EF4-FFF2-40B4-BE49-F238E27FC236}">
                <a16:creationId xmlns:a16="http://schemas.microsoft.com/office/drawing/2014/main" id="{1E4A8BA4-77F6-6464-B776-947B1C03D681}"/>
              </a:ext>
            </a:extLst>
          </p:cNvPr>
          <p:cNvSpPr txBox="1">
            <a:spLocks noChangeArrowheads="1"/>
          </p:cNvSpPr>
          <p:nvPr/>
        </p:nvSpPr>
        <p:spPr bwMode="auto">
          <a:xfrm>
            <a:off x="4143375" y="2647950"/>
            <a:ext cx="35401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cap="sq">
                <a:solidFill>
                  <a:srgbClr val="000000"/>
                </a:solidFill>
                <a:miter lim="800000"/>
                <a:headEnd/>
                <a:tailEnd type="none" w="lg" len="me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2400">
                <a:latin typeface="Times New Roman" panose="02020603050405020304" pitchFamily="18" charset="0"/>
              </a:rPr>
              <a:t>n</a:t>
            </a:r>
            <a:endParaRPr kumimoji="0" lang="en-US" altLang="en-US" sz="1400"/>
          </a:p>
        </p:txBody>
      </p:sp>
      <p:sp>
        <p:nvSpPr>
          <p:cNvPr id="56328" name="Text Box 7">
            <a:extLst>
              <a:ext uri="{FF2B5EF4-FFF2-40B4-BE49-F238E27FC236}">
                <a16:creationId xmlns:a16="http://schemas.microsoft.com/office/drawing/2014/main" id="{B5885BEF-16CC-8DB0-ACB2-A85475CF086C}"/>
              </a:ext>
            </a:extLst>
          </p:cNvPr>
          <p:cNvSpPr txBox="1">
            <a:spLocks noChangeArrowheads="1"/>
          </p:cNvSpPr>
          <p:nvPr/>
        </p:nvSpPr>
        <p:spPr bwMode="auto">
          <a:xfrm>
            <a:off x="5184775" y="2795588"/>
            <a:ext cx="191770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9050" cap="sq">
                <a:solidFill>
                  <a:srgbClr val="000000"/>
                </a:solidFill>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lang="en-US" altLang="en-US" sz="1800" b="0" i="1">
                <a:latin typeface="Times New Roman" panose="02020603050405020304" pitchFamily="18" charset="0"/>
              </a:rPr>
              <a:t>Ax+By+Cz+D &gt; 0</a:t>
            </a:r>
          </a:p>
        </p:txBody>
      </p:sp>
      <p:sp>
        <p:nvSpPr>
          <p:cNvPr id="56329" name="Oval 8">
            <a:extLst>
              <a:ext uri="{FF2B5EF4-FFF2-40B4-BE49-F238E27FC236}">
                <a16:creationId xmlns:a16="http://schemas.microsoft.com/office/drawing/2014/main" id="{3BB41C59-76C3-533D-0161-EB39B31EF392}"/>
              </a:ext>
            </a:extLst>
          </p:cNvPr>
          <p:cNvSpPr>
            <a:spLocks noChangeAspect="1" noChangeArrowheads="1"/>
          </p:cNvSpPr>
          <p:nvPr/>
        </p:nvSpPr>
        <p:spPr bwMode="auto">
          <a:xfrm>
            <a:off x="5002213" y="3070225"/>
            <a:ext cx="155575" cy="155575"/>
          </a:xfrm>
          <a:prstGeom prst="ellipse">
            <a:avLst/>
          </a:prstGeom>
          <a:solidFill>
            <a:schemeClr val="tx2"/>
          </a:solidFill>
          <a:ln w="12700" cap="sq">
            <a:solidFill>
              <a:schemeClr val="bg2"/>
            </a:solidFill>
            <a:round/>
            <a:headEnd/>
            <a:tailEnd/>
          </a:ln>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lgn="ctr">
              <a:spcBef>
                <a:spcPct val="50000"/>
              </a:spcBef>
              <a:buFontTx/>
              <a:buNone/>
            </a:pPr>
            <a:endParaRPr kumimoji="0" lang="en-US" altLang="en-US" sz="1400"/>
          </a:p>
        </p:txBody>
      </p:sp>
      <p:sp>
        <p:nvSpPr>
          <p:cNvPr id="56330" name="Text Box 9">
            <a:extLst>
              <a:ext uri="{FF2B5EF4-FFF2-40B4-BE49-F238E27FC236}">
                <a16:creationId xmlns:a16="http://schemas.microsoft.com/office/drawing/2014/main" id="{D6E4F9DE-CB2F-125F-1761-8CE5041D062A}"/>
              </a:ext>
            </a:extLst>
          </p:cNvPr>
          <p:cNvSpPr txBox="1">
            <a:spLocks noChangeArrowheads="1"/>
          </p:cNvSpPr>
          <p:nvPr/>
        </p:nvSpPr>
        <p:spPr bwMode="auto">
          <a:xfrm>
            <a:off x="4765675" y="3557588"/>
            <a:ext cx="191770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9050" cap="sq">
                <a:solidFill>
                  <a:srgbClr val="000000"/>
                </a:solidFill>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lang="en-US" altLang="en-US" sz="1800" b="0" i="1">
                <a:latin typeface="Times New Roman" panose="02020603050405020304" pitchFamily="18" charset="0"/>
              </a:rPr>
              <a:t>Ax+By+Cz+D = 0</a:t>
            </a:r>
          </a:p>
        </p:txBody>
      </p:sp>
      <p:sp>
        <p:nvSpPr>
          <p:cNvPr id="56331" name="Oval 10">
            <a:extLst>
              <a:ext uri="{FF2B5EF4-FFF2-40B4-BE49-F238E27FC236}">
                <a16:creationId xmlns:a16="http://schemas.microsoft.com/office/drawing/2014/main" id="{19BF5D10-BF8B-6629-8ECE-9B7E9E195AE8}"/>
              </a:ext>
            </a:extLst>
          </p:cNvPr>
          <p:cNvSpPr>
            <a:spLocks noChangeAspect="1" noChangeArrowheads="1"/>
          </p:cNvSpPr>
          <p:nvPr/>
        </p:nvSpPr>
        <p:spPr bwMode="auto">
          <a:xfrm>
            <a:off x="4583113" y="3832225"/>
            <a:ext cx="155575" cy="155575"/>
          </a:xfrm>
          <a:prstGeom prst="ellipse">
            <a:avLst/>
          </a:prstGeom>
          <a:solidFill>
            <a:schemeClr val="tx2"/>
          </a:solidFill>
          <a:ln w="12700" cap="sq">
            <a:solidFill>
              <a:schemeClr val="bg2"/>
            </a:solidFill>
            <a:round/>
            <a:headEnd/>
            <a:tailEnd/>
          </a:ln>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lgn="ctr">
              <a:spcBef>
                <a:spcPct val="50000"/>
              </a:spcBef>
              <a:buFontTx/>
              <a:buNone/>
            </a:pPr>
            <a:endParaRPr kumimoji="0" lang="en-US" altLang="en-US" sz="1400"/>
          </a:p>
        </p:txBody>
      </p:sp>
      <p:sp>
        <p:nvSpPr>
          <p:cNvPr id="56332" name="Text Box 11">
            <a:extLst>
              <a:ext uri="{FF2B5EF4-FFF2-40B4-BE49-F238E27FC236}">
                <a16:creationId xmlns:a16="http://schemas.microsoft.com/office/drawing/2014/main" id="{20866DE7-15ED-A8E1-FB63-C887BE9634E5}"/>
              </a:ext>
            </a:extLst>
          </p:cNvPr>
          <p:cNvSpPr txBox="1">
            <a:spLocks noChangeArrowheads="1"/>
          </p:cNvSpPr>
          <p:nvPr/>
        </p:nvSpPr>
        <p:spPr bwMode="auto">
          <a:xfrm>
            <a:off x="1089025" y="4033838"/>
            <a:ext cx="191770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9050" cap="sq">
                <a:solidFill>
                  <a:srgbClr val="000000"/>
                </a:solidFill>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lang="en-US" altLang="en-US" sz="1800" b="0" i="1">
                <a:latin typeface="Times New Roman" panose="02020603050405020304" pitchFamily="18" charset="0"/>
              </a:rPr>
              <a:t>Ax+By+Cz+D &lt; 0</a:t>
            </a:r>
          </a:p>
        </p:txBody>
      </p:sp>
      <p:sp>
        <p:nvSpPr>
          <p:cNvPr id="56333" name="Oval 12">
            <a:extLst>
              <a:ext uri="{FF2B5EF4-FFF2-40B4-BE49-F238E27FC236}">
                <a16:creationId xmlns:a16="http://schemas.microsoft.com/office/drawing/2014/main" id="{35B7CC71-7D60-4178-7913-C2612EC54D60}"/>
              </a:ext>
            </a:extLst>
          </p:cNvPr>
          <p:cNvSpPr>
            <a:spLocks noChangeAspect="1" noChangeArrowheads="1"/>
          </p:cNvSpPr>
          <p:nvPr/>
        </p:nvSpPr>
        <p:spPr bwMode="auto">
          <a:xfrm>
            <a:off x="2954338" y="4298950"/>
            <a:ext cx="155575" cy="155575"/>
          </a:xfrm>
          <a:prstGeom prst="ellipse">
            <a:avLst/>
          </a:prstGeom>
          <a:solidFill>
            <a:schemeClr val="tx2"/>
          </a:solidFill>
          <a:ln w="12700" cap="sq">
            <a:solidFill>
              <a:schemeClr val="bg2"/>
            </a:solidFill>
            <a:round/>
            <a:headEnd/>
            <a:tailEnd/>
          </a:ln>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lgn="ctr">
              <a:spcBef>
                <a:spcPct val="50000"/>
              </a:spcBef>
              <a:buFontTx/>
              <a:buNone/>
            </a:pPr>
            <a:endParaRPr kumimoji="0" lang="en-US" altLang="en-US" sz="1400"/>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Footer Placeholder 1">
            <a:extLst>
              <a:ext uri="{FF2B5EF4-FFF2-40B4-BE49-F238E27FC236}">
                <a16:creationId xmlns:a16="http://schemas.microsoft.com/office/drawing/2014/main" id="{1B22912A-C21E-5C99-BB3B-5A2D9401DCDD}"/>
              </a:ext>
            </a:extLst>
          </p:cNvPr>
          <p:cNvSpPr>
            <a:spLocks noGrp="1"/>
          </p:cNvSpPr>
          <p:nvPr>
            <p:ph type="ftr" sz="quarter" idx="1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Essential Math for Games</a:t>
            </a:r>
          </a:p>
        </p:txBody>
      </p:sp>
      <p:sp>
        <p:nvSpPr>
          <p:cNvPr id="57347" name="TextBox 3">
            <a:extLst>
              <a:ext uri="{FF2B5EF4-FFF2-40B4-BE49-F238E27FC236}">
                <a16:creationId xmlns:a16="http://schemas.microsoft.com/office/drawing/2014/main" id="{679E09C5-2E1D-E85D-159C-074C30EE154B}"/>
              </a:ext>
            </a:extLst>
          </p:cNvPr>
          <p:cNvSpPr txBox="1">
            <a:spLocks noChangeArrowheads="1"/>
          </p:cNvSpPr>
          <p:nvPr/>
        </p:nvSpPr>
        <p:spPr bwMode="auto">
          <a:xfrm>
            <a:off x="1576388" y="584200"/>
            <a:ext cx="5437187" cy="526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GB" altLang="en-US" sz="2400"/>
              <a:t>So get sphere centre point , c=(x,y,z)</a:t>
            </a:r>
          </a:p>
          <a:p>
            <a:pPr>
              <a:spcBef>
                <a:spcPct val="50000"/>
              </a:spcBef>
              <a:buFontTx/>
              <a:buNone/>
            </a:pPr>
            <a:r>
              <a:rPr kumimoji="0" lang="en-GB" altLang="en-US" sz="2400"/>
              <a:t>Substitute x,y and z into plane equation.</a:t>
            </a:r>
          </a:p>
          <a:p>
            <a:pPr>
              <a:spcBef>
                <a:spcPct val="50000"/>
              </a:spcBef>
              <a:buFontTx/>
              <a:buNone/>
            </a:pPr>
            <a:r>
              <a:rPr kumimoji="0" lang="en-GB" altLang="en-US" sz="2400"/>
              <a:t>Evaluate result – call it s. s now gives the distance of the point from the plane.</a:t>
            </a:r>
          </a:p>
          <a:p>
            <a:pPr>
              <a:spcBef>
                <a:spcPct val="50000"/>
              </a:spcBef>
              <a:buFontTx/>
              <a:buNone/>
            </a:pPr>
            <a:r>
              <a:rPr kumimoji="0" lang="en-GB" altLang="en-US" sz="2400"/>
              <a:t>Test if the absolute value of s is less than the radius of the sphere. If so then we have a sphere plane collision.</a:t>
            </a:r>
          </a:p>
          <a:p>
            <a:pPr>
              <a:spcBef>
                <a:spcPct val="50000"/>
              </a:spcBef>
              <a:buFontTx/>
              <a:buNone/>
            </a:pPr>
            <a:endParaRPr kumimoji="0" lang="en-GB" altLang="en-US" sz="2400"/>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Footer Placeholder 1">
            <a:extLst>
              <a:ext uri="{FF2B5EF4-FFF2-40B4-BE49-F238E27FC236}">
                <a16:creationId xmlns:a16="http://schemas.microsoft.com/office/drawing/2014/main" id="{CCC215F4-C332-7F6E-0D51-0F02D7A1935B}"/>
              </a:ext>
            </a:extLst>
          </p:cNvPr>
          <p:cNvSpPr>
            <a:spLocks noGrp="1"/>
          </p:cNvSpPr>
          <p:nvPr>
            <p:ph type="ftr" sz="quarter" idx="1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Essential Math for Games</a:t>
            </a:r>
          </a:p>
        </p:txBody>
      </p:sp>
      <p:sp>
        <p:nvSpPr>
          <p:cNvPr id="58371" name="TextBox 2">
            <a:extLst>
              <a:ext uri="{FF2B5EF4-FFF2-40B4-BE49-F238E27FC236}">
                <a16:creationId xmlns:a16="http://schemas.microsoft.com/office/drawing/2014/main" id="{2FD19F0C-241E-3E16-C329-9A194546805A}"/>
              </a:ext>
            </a:extLst>
          </p:cNvPr>
          <p:cNvSpPr txBox="1">
            <a:spLocks noChangeArrowheads="1"/>
          </p:cNvSpPr>
          <p:nvPr/>
        </p:nvSpPr>
        <p:spPr bwMode="auto">
          <a:xfrm>
            <a:off x="369888" y="574675"/>
            <a:ext cx="8229600" cy="3322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GB" altLang="en-US" sz="1400"/>
              <a:t>Question: How do we specify the plane in the first place?  We need the normal vector to the plane and also a point (any point) that sits on the plane.</a:t>
            </a:r>
          </a:p>
          <a:p>
            <a:pPr>
              <a:spcBef>
                <a:spcPct val="50000"/>
              </a:spcBef>
              <a:buFontTx/>
              <a:buNone/>
            </a:pPr>
            <a:r>
              <a:rPr kumimoji="0" lang="en-GB" altLang="en-US" sz="1400"/>
              <a:t>Usually we represent surfaces as a set of points that make up a polygon.  Use these points to define the plane.</a:t>
            </a:r>
          </a:p>
          <a:p>
            <a:pPr>
              <a:spcBef>
                <a:spcPct val="50000"/>
              </a:spcBef>
              <a:buFontTx/>
              <a:buNone/>
            </a:pPr>
            <a:r>
              <a:rPr kumimoji="0" lang="en-GB" altLang="en-US" sz="1400"/>
              <a:t>First get polygon of interest and store 3 points (vertices of the polygon). P1,P2 and P3.</a:t>
            </a:r>
          </a:p>
          <a:p>
            <a:pPr>
              <a:spcBef>
                <a:spcPct val="50000"/>
              </a:spcBef>
              <a:buFontTx/>
              <a:buNone/>
            </a:pPr>
            <a:r>
              <a:rPr kumimoji="0" lang="en-GB" altLang="en-US" sz="1400"/>
              <a:t>Find to vectors  -&gt; P3-P1 and P2-P1</a:t>
            </a:r>
          </a:p>
          <a:p>
            <a:pPr>
              <a:spcBef>
                <a:spcPct val="50000"/>
              </a:spcBef>
              <a:buFontTx/>
              <a:buNone/>
            </a:pPr>
            <a:r>
              <a:rPr kumimoji="0" lang="en-GB" altLang="en-US" sz="1400"/>
              <a:t>Find their cross product.  This gives a vector normal to the polygon (plane)</a:t>
            </a:r>
          </a:p>
          <a:p>
            <a:pPr>
              <a:spcBef>
                <a:spcPct val="50000"/>
              </a:spcBef>
              <a:buFontTx/>
              <a:buNone/>
            </a:pPr>
            <a:r>
              <a:rPr kumimoji="0" lang="en-GB" altLang="en-US" sz="1400"/>
              <a:t>Normalize this to get  </a:t>
            </a:r>
            <a:r>
              <a:rPr kumimoji="0" lang="en-GB" altLang="en-US" sz="1400" u="sng"/>
              <a:t>n - </a:t>
            </a:r>
            <a:r>
              <a:rPr kumimoji="0" lang="en-GB" altLang="en-US" sz="1400"/>
              <a:t> This we store as an attribute of the plane object</a:t>
            </a:r>
            <a:endParaRPr kumimoji="0" lang="en-GB" altLang="en-US" sz="1400" u="sng"/>
          </a:p>
          <a:p>
            <a:pPr>
              <a:spcBef>
                <a:spcPct val="50000"/>
              </a:spcBef>
              <a:buFontTx/>
              <a:buNone/>
            </a:pPr>
            <a:r>
              <a:rPr kumimoji="0" lang="en-GB" altLang="en-US" sz="1400"/>
              <a:t>Select a point  -e.g P1 this is our point on the plane.</a:t>
            </a:r>
          </a:p>
          <a:p>
            <a:pPr>
              <a:spcBef>
                <a:spcPct val="50000"/>
              </a:spcBef>
              <a:buFontTx/>
              <a:buNone/>
            </a:pPr>
            <a:r>
              <a:rPr kumimoji="0" lang="en-GB" altLang="en-US" sz="1400"/>
              <a:t>Use P1 to calculate d  = -dot(point_on_plane,n)</a:t>
            </a:r>
          </a:p>
          <a:p>
            <a:pPr>
              <a:spcBef>
                <a:spcPct val="50000"/>
              </a:spcBef>
              <a:buFontTx/>
              <a:buNone/>
            </a:pPr>
            <a:endParaRPr kumimoji="0" lang="en-GB" altLang="en-US" sz="1400"/>
          </a:p>
        </p:txBody>
      </p:sp>
      <p:sp>
        <p:nvSpPr>
          <p:cNvPr id="58372" name="TextBox 3">
            <a:extLst>
              <a:ext uri="{FF2B5EF4-FFF2-40B4-BE49-F238E27FC236}">
                <a16:creationId xmlns:a16="http://schemas.microsoft.com/office/drawing/2014/main" id="{23044BA8-206A-5C54-513D-5D94BED0AF09}"/>
              </a:ext>
            </a:extLst>
          </p:cNvPr>
          <p:cNvSpPr txBox="1">
            <a:spLocks noChangeArrowheads="1"/>
          </p:cNvSpPr>
          <p:nvPr/>
        </p:nvSpPr>
        <p:spPr bwMode="auto">
          <a:xfrm>
            <a:off x="339725" y="3716338"/>
            <a:ext cx="8035925" cy="2462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GB" altLang="en-US" sz="1400"/>
              <a:t>The test becomes</a:t>
            </a:r>
          </a:p>
          <a:p>
            <a:pPr>
              <a:spcBef>
                <a:spcPct val="50000"/>
              </a:spcBef>
              <a:buFontTx/>
              <a:buNone/>
            </a:pPr>
            <a:r>
              <a:rPr kumimoji="0" lang="en-GB" altLang="en-US" sz="1400"/>
              <a:t>sc= sphere centre,</a:t>
            </a:r>
          </a:p>
          <a:p>
            <a:pPr>
              <a:spcBef>
                <a:spcPct val="50000"/>
              </a:spcBef>
              <a:buFontTx/>
              <a:buNone/>
            </a:pPr>
            <a:r>
              <a:rPr kumimoji="0" lang="en-GB" altLang="en-US" sz="1400"/>
              <a:t>dist = Abs(Dot(sc,n) +  d) </a:t>
            </a:r>
          </a:p>
          <a:p>
            <a:pPr>
              <a:spcBef>
                <a:spcPct val="50000"/>
              </a:spcBef>
              <a:buFontTx/>
              <a:buNone/>
            </a:pPr>
            <a:r>
              <a:rPr kumimoji="0" lang="en-GB" altLang="en-US" sz="1400"/>
              <a:t>Return dist</a:t>
            </a:r>
          </a:p>
          <a:p>
            <a:pPr>
              <a:spcBef>
                <a:spcPct val="50000"/>
              </a:spcBef>
              <a:buFontTx/>
              <a:buNone/>
            </a:pPr>
            <a:r>
              <a:rPr kumimoji="0" lang="en-GB" altLang="en-US" sz="1400"/>
              <a:t>  - note that some texts arbitrarily negate d to simplify the presentation of the equation so depending upon how you define your plane equation  the test  becomes:</a:t>
            </a:r>
          </a:p>
          <a:p>
            <a:pPr>
              <a:spcBef>
                <a:spcPct val="50000"/>
              </a:spcBef>
              <a:buFontTx/>
              <a:buNone/>
            </a:pPr>
            <a:r>
              <a:rPr kumimoji="0" lang="en-GB" altLang="en-US" sz="1400"/>
              <a:t>dist = Abs(Dot(sc,n) - d)</a:t>
            </a:r>
          </a:p>
          <a:p>
            <a:pPr>
              <a:spcBef>
                <a:spcPct val="50000"/>
              </a:spcBef>
              <a:buFontTx/>
              <a:buNone/>
            </a:pPr>
            <a:r>
              <a:rPr kumimoji="0" lang="en-GB" altLang="en-US" sz="1400"/>
              <a:t>Return dist</a:t>
            </a: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Footer Placeholder 4">
            <a:extLst>
              <a:ext uri="{FF2B5EF4-FFF2-40B4-BE49-F238E27FC236}">
                <a16:creationId xmlns:a16="http://schemas.microsoft.com/office/drawing/2014/main" id="{A266989F-7F4A-DEA4-9B73-7CE1236FA425}"/>
              </a:ext>
            </a:extLst>
          </p:cNvPr>
          <p:cNvSpPr>
            <a:spLocks noGrp="1"/>
          </p:cNvSpPr>
          <p:nvPr>
            <p:ph type="ftr" sz="quarter" idx="1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Essential Math for Games</a:t>
            </a:r>
          </a:p>
        </p:txBody>
      </p:sp>
      <p:sp>
        <p:nvSpPr>
          <p:cNvPr id="59395" name="Rectangle 2">
            <a:extLst>
              <a:ext uri="{FF2B5EF4-FFF2-40B4-BE49-F238E27FC236}">
                <a16:creationId xmlns:a16="http://schemas.microsoft.com/office/drawing/2014/main" id="{507D0342-5677-5D32-2424-EFA51BBD9D35}"/>
              </a:ext>
            </a:extLst>
          </p:cNvPr>
          <p:cNvSpPr>
            <a:spLocks noGrp="1" noChangeArrowheads="1"/>
          </p:cNvSpPr>
          <p:nvPr>
            <p:ph type="title"/>
          </p:nvPr>
        </p:nvSpPr>
        <p:spPr/>
        <p:txBody>
          <a:bodyPr/>
          <a:lstStyle/>
          <a:p>
            <a:r>
              <a:rPr lang="en-US" altLang="en-US"/>
              <a:t>Angular Collision Response</a:t>
            </a:r>
          </a:p>
        </p:txBody>
      </p:sp>
      <p:sp>
        <p:nvSpPr>
          <p:cNvPr id="59396" name="Rectangle 3">
            <a:extLst>
              <a:ext uri="{FF2B5EF4-FFF2-40B4-BE49-F238E27FC236}">
                <a16:creationId xmlns:a16="http://schemas.microsoft.com/office/drawing/2014/main" id="{F8F9F5DC-0326-25BE-D059-B7C78BE94682}"/>
              </a:ext>
            </a:extLst>
          </p:cNvPr>
          <p:cNvSpPr>
            <a:spLocks noGrp="1" noChangeArrowheads="1"/>
          </p:cNvSpPr>
          <p:nvPr>
            <p:ph type="body" idx="1"/>
          </p:nvPr>
        </p:nvSpPr>
        <p:spPr/>
        <p:txBody>
          <a:bodyPr/>
          <a:lstStyle/>
          <a:p>
            <a:r>
              <a:rPr lang="en-US" altLang="en-US"/>
              <a:t>Like linear, but include angular velocity</a:t>
            </a:r>
          </a:p>
          <a:p>
            <a:r>
              <a:rPr lang="en-US" altLang="en-US"/>
              <a:t>Compute velocity at collision point</a:t>
            </a:r>
          </a:p>
        </p:txBody>
      </p:sp>
      <p:sp>
        <p:nvSpPr>
          <p:cNvPr id="59397" name="Oval 4">
            <a:extLst>
              <a:ext uri="{FF2B5EF4-FFF2-40B4-BE49-F238E27FC236}">
                <a16:creationId xmlns:a16="http://schemas.microsoft.com/office/drawing/2014/main" id="{4B30B021-8C3D-B737-BCC1-E0496E3585FE}"/>
              </a:ext>
            </a:extLst>
          </p:cNvPr>
          <p:cNvSpPr>
            <a:spLocks noChangeArrowheads="1"/>
          </p:cNvSpPr>
          <p:nvPr/>
        </p:nvSpPr>
        <p:spPr bwMode="auto">
          <a:xfrm>
            <a:off x="3200400" y="4789488"/>
            <a:ext cx="1219200" cy="1143000"/>
          </a:xfrm>
          <a:prstGeom prst="ellipse">
            <a:avLst/>
          </a:prstGeom>
          <a:noFill/>
          <a:ln w="25400">
            <a:solidFill>
              <a:schemeClr val="tx2"/>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endParaRPr kumimoji="0" lang="en-GB" altLang="en-US" sz="1400"/>
          </a:p>
        </p:txBody>
      </p:sp>
      <p:sp>
        <p:nvSpPr>
          <p:cNvPr id="59398" name="Oval 5">
            <a:extLst>
              <a:ext uri="{FF2B5EF4-FFF2-40B4-BE49-F238E27FC236}">
                <a16:creationId xmlns:a16="http://schemas.microsoft.com/office/drawing/2014/main" id="{16C3653C-0C53-4A37-B98D-67D8C8E8B08C}"/>
              </a:ext>
            </a:extLst>
          </p:cNvPr>
          <p:cNvSpPr>
            <a:spLocks noChangeArrowheads="1"/>
          </p:cNvSpPr>
          <p:nvPr/>
        </p:nvSpPr>
        <p:spPr bwMode="auto">
          <a:xfrm>
            <a:off x="4419600" y="4789488"/>
            <a:ext cx="1143000" cy="1143000"/>
          </a:xfrm>
          <a:prstGeom prst="ellipse">
            <a:avLst/>
          </a:prstGeom>
          <a:noFill/>
          <a:ln w="25400">
            <a:solidFill>
              <a:schemeClr val="tx2"/>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endParaRPr kumimoji="0" lang="en-GB" altLang="en-US" sz="1400"/>
          </a:p>
        </p:txBody>
      </p:sp>
      <p:sp>
        <p:nvSpPr>
          <p:cNvPr id="59399" name="Line 6">
            <a:extLst>
              <a:ext uri="{FF2B5EF4-FFF2-40B4-BE49-F238E27FC236}">
                <a16:creationId xmlns:a16="http://schemas.microsoft.com/office/drawing/2014/main" id="{52102383-E702-1043-9DA2-E897E16D77EB}"/>
              </a:ext>
            </a:extLst>
          </p:cNvPr>
          <p:cNvSpPr>
            <a:spLocks noChangeShapeType="1"/>
          </p:cNvSpPr>
          <p:nvPr/>
        </p:nvSpPr>
        <p:spPr bwMode="auto">
          <a:xfrm flipV="1">
            <a:off x="3810000" y="4408488"/>
            <a:ext cx="685800" cy="914400"/>
          </a:xfrm>
          <a:prstGeom prst="line">
            <a:avLst/>
          </a:prstGeom>
          <a:noFill/>
          <a:ln w="25400">
            <a:solidFill>
              <a:srgbClr val="FF99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59400" name="Line 7">
            <a:extLst>
              <a:ext uri="{FF2B5EF4-FFF2-40B4-BE49-F238E27FC236}">
                <a16:creationId xmlns:a16="http://schemas.microsoft.com/office/drawing/2014/main" id="{5232B0F7-29E6-23C9-E9AC-879C3924C5FD}"/>
              </a:ext>
            </a:extLst>
          </p:cNvPr>
          <p:cNvSpPr>
            <a:spLocks noChangeShapeType="1"/>
          </p:cNvSpPr>
          <p:nvPr/>
        </p:nvSpPr>
        <p:spPr bwMode="auto">
          <a:xfrm>
            <a:off x="5029200" y="5410200"/>
            <a:ext cx="457200" cy="381000"/>
          </a:xfrm>
          <a:prstGeom prst="line">
            <a:avLst/>
          </a:prstGeom>
          <a:noFill/>
          <a:ln w="25400">
            <a:solidFill>
              <a:srgbClr val="FF99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59401" name="Text Box 8">
            <a:extLst>
              <a:ext uri="{FF2B5EF4-FFF2-40B4-BE49-F238E27FC236}">
                <a16:creationId xmlns:a16="http://schemas.microsoft.com/office/drawing/2014/main" id="{09B829DD-5226-095C-51CB-5ECE8A0CD574}"/>
              </a:ext>
            </a:extLst>
          </p:cNvPr>
          <p:cNvSpPr txBox="1">
            <a:spLocks noChangeArrowheads="1"/>
          </p:cNvSpPr>
          <p:nvPr/>
        </p:nvSpPr>
        <p:spPr bwMode="auto">
          <a:xfrm>
            <a:off x="5334000" y="5715000"/>
            <a:ext cx="33655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v</a:t>
            </a:r>
            <a:r>
              <a:rPr kumimoji="0" lang="en-US" altLang="en-US" sz="1400" baseline="-25000">
                <a:latin typeface="Times New Roman" panose="02020603050405020304" pitchFamily="18" charset="0"/>
              </a:rPr>
              <a:t>b</a:t>
            </a:r>
            <a:endParaRPr kumimoji="0" lang="en-US" altLang="en-US" sz="1400" b="0"/>
          </a:p>
        </p:txBody>
      </p:sp>
      <p:sp>
        <p:nvSpPr>
          <p:cNvPr id="59402" name="Text Box 9">
            <a:extLst>
              <a:ext uri="{FF2B5EF4-FFF2-40B4-BE49-F238E27FC236}">
                <a16:creationId xmlns:a16="http://schemas.microsoft.com/office/drawing/2014/main" id="{5A394A1E-3A32-9170-5B0D-947F56E136DD}"/>
              </a:ext>
            </a:extLst>
          </p:cNvPr>
          <p:cNvSpPr txBox="1">
            <a:spLocks noChangeArrowheads="1"/>
          </p:cNvSpPr>
          <p:nvPr/>
        </p:nvSpPr>
        <p:spPr bwMode="auto">
          <a:xfrm>
            <a:off x="4327525" y="4114800"/>
            <a:ext cx="3302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v</a:t>
            </a:r>
            <a:r>
              <a:rPr kumimoji="0" lang="en-US" altLang="en-US" sz="1400" baseline="-25000">
                <a:latin typeface="Times New Roman" panose="02020603050405020304" pitchFamily="18" charset="0"/>
              </a:rPr>
              <a:t>a</a:t>
            </a:r>
            <a:endParaRPr kumimoji="0" lang="en-US" altLang="en-US" sz="1400" b="0"/>
          </a:p>
        </p:txBody>
      </p:sp>
      <p:sp>
        <p:nvSpPr>
          <p:cNvPr id="59403" name="Line 10">
            <a:extLst>
              <a:ext uri="{FF2B5EF4-FFF2-40B4-BE49-F238E27FC236}">
                <a16:creationId xmlns:a16="http://schemas.microsoft.com/office/drawing/2014/main" id="{2AF14D46-04EE-C890-BB73-E5896679C0C3}"/>
              </a:ext>
            </a:extLst>
          </p:cNvPr>
          <p:cNvSpPr>
            <a:spLocks noChangeShapeType="1"/>
          </p:cNvSpPr>
          <p:nvPr/>
        </p:nvSpPr>
        <p:spPr bwMode="auto">
          <a:xfrm>
            <a:off x="3810000" y="5334000"/>
            <a:ext cx="609600" cy="0"/>
          </a:xfrm>
          <a:prstGeom prst="line">
            <a:avLst/>
          </a:prstGeom>
          <a:noFill/>
          <a:ln w="25400">
            <a:solidFill>
              <a:srgbClr val="FF00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59404" name="Line 11">
            <a:extLst>
              <a:ext uri="{FF2B5EF4-FFF2-40B4-BE49-F238E27FC236}">
                <a16:creationId xmlns:a16="http://schemas.microsoft.com/office/drawing/2014/main" id="{35A1D747-1BD7-9B39-DD2E-742C0D1A9EDA}"/>
              </a:ext>
            </a:extLst>
          </p:cNvPr>
          <p:cNvSpPr>
            <a:spLocks noChangeShapeType="1"/>
          </p:cNvSpPr>
          <p:nvPr/>
        </p:nvSpPr>
        <p:spPr bwMode="auto">
          <a:xfrm flipH="1" flipV="1">
            <a:off x="4419600" y="5334000"/>
            <a:ext cx="609600" cy="76200"/>
          </a:xfrm>
          <a:prstGeom prst="line">
            <a:avLst/>
          </a:prstGeom>
          <a:noFill/>
          <a:ln w="25400">
            <a:solidFill>
              <a:srgbClr val="FF00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59405" name="Text Box 12">
            <a:extLst>
              <a:ext uri="{FF2B5EF4-FFF2-40B4-BE49-F238E27FC236}">
                <a16:creationId xmlns:a16="http://schemas.microsoft.com/office/drawing/2014/main" id="{3CCEC059-0A63-A26A-DBAC-C2B4F3120D6B}"/>
              </a:ext>
            </a:extLst>
          </p:cNvPr>
          <p:cNvSpPr txBox="1">
            <a:spLocks noChangeArrowheads="1"/>
          </p:cNvSpPr>
          <p:nvPr/>
        </p:nvSpPr>
        <p:spPr bwMode="auto">
          <a:xfrm>
            <a:off x="3946525" y="5257800"/>
            <a:ext cx="320675"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r</a:t>
            </a:r>
            <a:r>
              <a:rPr kumimoji="0" lang="en-US" altLang="en-US" sz="1400" baseline="-25000">
                <a:latin typeface="Times New Roman" panose="02020603050405020304" pitchFamily="18" charset="0"/>
              </a:rPr>
              <a:t>a</a:t>
            </a:r>
            <a:endParaRPr kumimoji="0" lang="en-US" altLang="en-US" sz="1400" b="0"/>
          </a:p>
        </p:txBody>
      </p:sp>
      <p:sp>
        <p:nvSpPr>
          <p:cNvPr id="59406" name="Text Box 13">
            <a:extLst>
              <a:ext uri="{FF2B5EF4-FFF2-40B4-BE49-F238E27FC236}">
                <a16:creationId xmlns:a16="http://schemas.microsoft.com/office/drawing/2014/main" id="{CA982E95-CEDD-A1FA-FCD9-BCC714FACE6F}"/>
              </a:ext>
            </a:extLst>
          </p:cNvPr>
          <p:cNvSpPr txBox="1">
            <a:spLocks noChangeArrowheads="1"/>
          </p:cNvSpPr>
          <p:nvPr/>
        </p:nvSpPr>
        <p:spPr bwMode="auto">
          <a:xfrm>
            <a:off x="4632325" y="5345113"/>
            <a:ext cx="327025"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r</a:t>
            </a:r>
            <a:r>
              <a:rPr kumimoji="0" lang="en-US" altLang="en-US" sz="1400" baseline="-25000">
                <a:latin typeface="Times New Roman" panose="02020603050405020304" pitchFamily="18" charset="0"/>
              </a:rPr>
              <a:t>b</a:t>
            </a:r>
            <a:endParaRPr kumimoji="0" lang="en-US" altLang="en-US" sz="1400" b="0">
              <a:latin typeface="Times New Roman" panose="02020603050405020304" pitchFamily="18" charset="0"/>
            </a:endParaRPr>
          </a:p>
        </p:txBody>
      </p:sp>
      <p:sp>
        <p:nvSpPr>
          <p:cNvPr id="59407" name="AutoShape 14">
            <a:extLst>
              <a:ext uri="{FF2B5EF4-FFF2-40B4-BE49-F238E27FC236}">
                <a16:creationId xmlns:a16="http://schemas.microsoft.com/office/drawing/2014/main" id="{0EEDEEA7-C87A-C488-06B4-73D7BBD87082}"/>
              </a:ext>
            </a:extLst>
          </p:cNvPr>
          <p:cNvSpPr>
            <a:spLocks noChangeArrowheads="1"/>
          </p:cNvSpPr>
          <p:nvPr/>
        </p:nvSpPr>
        <p:spPr bwMode="auto">
          <a:xfrm flipV="1">
            <a:off x="3657600" y="5181600"/>
            <a:ext cx="304800" cy="304800"/>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7817" y="5400"/>
                  <a:pt x="5400" y="7817"/>
                  <a:pt x="5400" y="10800"/>
                </a:cubicBezTo>
                <a:lnTo>
                  <a:pt x="0" y="10800"/>
                </a:lnTo>
                <a:cubicBezTo>
                  <a:pt x="0" y="4835"/>
                  <a:pt x="4835" y="0"/>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noFill/>
          <a:ln w="25400">
            <a:solidFill>
              <a:srgbClr val="FF99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59408" name="AutoShape 15">
            <a:extLst>
              <a:ext uri="{FF2B5EF4-FFF2-40B4-BE49-F238E27FC236}">
                <a16:creationId xmlns:a16="http://schemas.microsoft.com/office/drawing/2014/main" id="{51709CEA-BBD9-DCA2-45A8-871F44BDB07D}"/>
              </a:ext>
            </a:extLst>
          </p:cNvPr>
          <p:cNvSpPr>
            <a:spLocks noChangeArrowheads="1"/>
          </p:cNvSpPr>
          <p:nvPr/>
        </p:nvSpPr>
        <p:spPr bwMode="auto">
          <a:xfrm flipH="1">
            <a:off x="4876800" y="5257800"/>
            <a:ext cx="304800" cy="304800"/>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7817" y="5400"/>
                  <a:pt x="5400" y="7817"/>
                  <a:pt x="5400" y="10800"/>
                </a:cubicBezTo>
                <a:lnTo>
                  <a:pt x="0" y="10800"/>
                </a:lnTo>
                <a:cubicBezTo>
                  <a:pt x="0" y="4835"/>
                  <a:pt x="4835" y="0"/>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noFill/>
          <a:ln w="25400">
            <a:solidFill>
              <a:srgbClr val="FF99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59409" name="Text Box 16">
            <a:extLst>
              <a:ext uri="{FF2B5EF4-FFF2-40B4-BE49-F238E27FC236}">
                <a16:creationId xmlns:a16="http://schemas.microsoft.com/office/drawing/2014/main" id="{43B792FF-E84E-F018-F1EE-33C2064F751E}"/>
              </a:ext>
            </a:extLst>
          </p:cNvPr>
          <p:cNvSpPr txBox="1">
            <a:spLocks noChangeArrowheads="1"/>
          </p:cNvSpPr>
          <p:nvPr/>
        </p:nvSpPr>
        <p:spPr bwMode="auto">
          <a:xfrm>
            <a:off x="3565525" y="5418138"/>
            <a:ext cx="369888"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b="0">
                <a:sym typeface="Symbol" panose="05050102010706020507" pitchFamily="18" charset="2"/>
              </a:rPr>
              <a:t></a:t>
            </a:r>
            <a:r>
              <a:rPr kumimoji="0" lang="en-US" altLang="en-US" sz="1400" b="0" baseline="-25000">
                <a:sym typeface="Symbol" panose="05050102010706020507" pitchFamily="18" charset="2"/>
              </a:rPr>
              <a:t>a</a:t>
            </a:r>
            <a:endParaRPr kumimoji="0" lang="en-US" altLang="en-US" sz="1400" b="0"/>
          </a:p>
        </p:txBody>
      </p:sp>
      <p:sp>
        <p:nvSpPr>
          <p:cNvPr id="59410" name="Text Box 17">
            <a:extLst>
              <a:ext uri="{FF2B5EF4-FFF2-40B4-BE49-F238E27FC236}">
                <a16:creationId xmlns:a16="http://schemas.microsoft.com/office/drawing/2014/main" id="{010C4135-7497-16B1-2DC5-2C7F827AF896}"/>
              </a:ext>
            </a:extLst>
          </p:cNvPr>
          <p:cNvSpPr txBox="1">
            <a:spLocks noChangeArrowheads="1"/>
          </p:cNvSpPr>
          <p:nvPr/>
        </p:nvSpPr>
        <p:spPr bwMode="auto">
          <a:xfrm>
            <a:off x="4953000" y="4953000"/>
            <a:ext cx="369888"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b="0">
                <a:sym typeface="Symbol" panose="05050102010706020507" pitchFamily="18" charset="2"/>
              </a:rPr>
              <a:t></a:t>
            </a:r>
            <a:r>
              <a:rPr kumimoji="0" lang="en-US" altLang="en-US" sz="1400" b="0" baseline="-25000">
                <a:sym typeface="Symbol" panose="05050102010706020507" pitchFamily="18" charset="2"/>
              </a:rPr>
              <a:t>b</a:t>
            </a:r>
            <a:endParaRPr kumimoji="0" lang="en-US" altLang="en-US" sz="1400" b="0"/>
          </a:p>
        </p:txBody>
      </p:sp>
      <p:graphicFrame>
        <p:nvGraphicFramePr>
          <p:cNvPr id="59411" name="Object 18">
            <a:extLst>
              <a:ext uri="{FF2B5EF4-FFF2-40B4-BE49-F238E27FC236}">
                <a16:creationId xmlns:a16="http://schemas.microsoft.com/office/drawing/2014/main" id="{B95DE09A-2B31-9835-7850-EB2D7A98ADCF}"/>
              </a:ext>
            </a:extLst>
          </p:cNvPr>
          <p:cNvGraphicFramePr>
            <a:graphicFrameLocks noChangeAspect="1"/>
          </p:cNvGraphicFramePr>
          <p:nvPr/>
        </p:nvGraphicFramePr>
        <p:xfrm>
          <a:off x="3352800" y="3200400"/>
          <a:ext cx="2127250" cy="922338"/>
        </p:xfrm>
        <a:graphic>
          <a:graphicData uri="http://schemas.openxmlformats.org/presentationml/2006/ole">
            <mc:AlternateContent xmlns:mc="http://schemas.openxmlformats.org/markup-compatibility/2006">
              <mc:Choice xmlns:v="urn:schemas-microsoft-com:vml" Requires="v">
                <p:oleObj name="Equation" r:id="rId2" imgW="1054100" imgH="457200" progId="Equation.3">
                  <p:embed/>
                </p:oleObj>
              </mc:Choice>
              <mc:Fallback>
                <p:oleObj name="Equation" r:id="rId2" imgW="1054100" imgH="457200" progId="Equation.3">
                  <p:embed/>
                  <p:pic>
                    <p:nvPicPr>
                      <p:cNvPr id="0" name="Object 18"/>
                      <p:cNvPicPr>
                        <a:picLocks noChangeAspect="1" noChangeArrowheads="1"/>
                      </p:cNvPicPr>
                      <p:nvPr/>
                    </p:nvPicPr>
                    <p:blipFill>
                      <a:blip r:embed="rId3">
                        <a:lum bright="100000" contrast="-100000"/>
                        <a:extLst>
                          <a:ext uri="{28A0092B-C50C-407E-A947-70E740481C1C}">
                            <a14:useLocalDpi xmlns:a14="http://schemas.microsoft.com/office/drawing/2010/main" val="0"/>
                          </a:ext>
                        </a:extLst>
                      </a:blip>
                      <a:srcRect/>
                      <a:stretch>
                        <a:fillRect/>
                      </a:stretch>
                    </p:blipFill>
                    <p:spPr bwMode="black">
                      <a:xfrm>
                        <a:off x="3352800" y="3200400"/>
                        <a:ext cx="2127250" cy="9223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Footer Placeholder 4">
            <a:extLst>
              <a:ext uri="{FF2B5EF4-FFF2-40B4-BE49-F238E27FC236}">
                <a16:creationId xmlns:a16="http://schemas.microsoft.com/office/drawing/2014/main" id="{E5326038-9118-9045-C1C1-54A24A72D6D4}"/>
              </a:ext>
            </a:extLst>
          </p:cNvPr>
          <p:cNvSpPr>
            <a:spLocks noGrp="1"/>
          </p:cNvSpPr>
          <p:nvPr>
            <p:ph type="ftr" sz="quarter" idx="1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Essential Math for Games</a:t>
            </a:r>
          </a:p>
        </p:txBody>
      </p:sp>
      <p:sp>
        <p:nvSpPr>
          <p:cNvPr id="60419" name="Rectangle 2">
            <a:extLst>
              <a:ext uri="{FF2B5EF4-FFF2-40B4-BE49-F238E27FC236}">
                <a16:creationId xmlns:a16="http://schemas.microsoft.com/office/drawing/2014/main" id="{EDA1E070-BFD0-24C7-5746-02BA21BF0079}"/>
              </a:ext>
            </a:extLst>
          </p:cNvPr>
          <p:cNvSpPr>
            <a:spLocks noGrp="1" noChangeArrowheads="1"/>
          </p:cNvSpPr>
          <p:nvPr>
            <p:ph type="title"/>
          </p:nvPr>
        </p:nvSpPr>
        <p:spPr/>
        <p:txBody>
          <a:bodyPr/>
          <a:lstStyle/>
          <a:p>
            <a:r>
              <a:rPr lang="en-US" altLang="en-US"/>
              <a:t>Angular Collision Response</a:t>
            </a:r>
          </a:p>
        </p:txBody>
      </p:sp>
      <p:sp>
        <p:nvSpPr>
          <p:cNvPr id="60420" name="Rectangle 3">
            <a:extLst>
              <a:ext uri="{FF2B5EF4-FFF2-40B4-BE49-F238E27FC236}">
                <a16:creationId xmlns:a16="http://schemas.microsoft.com/office/drawing/2014/main" id="{F07A94EC-0A90-E1C8-B96A-2B06D915FEEC}"/>
              </a:ext>
            </a:extLst>
          </p:cNvPr>
          <p:cNvSpPr>
            <a:spLocks noGrp="1" noChangeArrowheads="1"/>
          </p:cNvSpPr>
          <p:nvPr>
            <p:ph type="body" idx="1"/>
          </p:nvPr>
        </p:nvSpPr>
        <p:spPr/>
        <p:txBody>
          <a:bodyPr/>
          <a:lstStyle/>
          <a:p>
            <a:r>
              <a:rPr lang="en-US" altLang="en-US"/>
              <a:t>Need to conserve angular momentum</a:t>
            </a:r>
          </a:p>
        </p:txBody>
      </p:sp>
      <p:graphicFrame>
        <p:nvGraphicFramePr>
          <p:cNvPr id="60421" name="Object 4">
            <a:extLst>
              <a:ext uri="{FF2B5EF4-FFF2-40B4-BE49-F238E27FC236}">
                <a16:creationId xmlns:a16="http://schemas.microsoft.com/office/drawing/2014/main" id="{B620AB76-238B-928D-13A6-D11C0F4441C7}"/>
              </a:ext>
            </a:extLst>
          </p:cNvPr>
          <p:cNvGraphicFramePr>
            <a:graphicFrameLocks noChangeAspect="1"/>
          </p:cNvGraphicFramePr>
          <p:nvPr/>
        </p:nvGraphicFramePr>
        <p:xfrm>
          <a:off x="2976563" y="2709863"/>
          <a:ext cx="2995612" cy="1047750"/>
        </p:xfrm>
        <a:graphic>
          <a:graphicData uri="http://schemas.openxmlformats.org/presentationml/2006/ole">
            <mc:AlternateContent xmlns:mc="http://schemas.openxmlformats.org/markup-compatibility/2006">
              <mc:Choice xmlns:v="urn:schemas-microsoft-com:vml" Requires="v">
                <p:oleObj name="Equation" r:id="rId2" imgW="1371600" imgH="482400" progId="Equation.3">
                  <p:embed/>
                </p:oleObj>
              </mc:Choice>
              <mc:Fallback>
                <p:oleObj name="Equation" r:id="rId2" imgW="1371600" imgH="482400" progId="Equation.3">
                  <p:embed/>
                  <p:pic>
                    <p:nvPicPr>
                      <p:cNvPr id="0" name="Object 4"/>
                      <p:cNvPicPr>
                        <a:picLocks noChangeAspect="1" noChangeArrowheads="1"/>
                      </p:cNvPicPr>
                      <p:nvPr/>
                    </p:nvPicPr>
                    <p:blipFill>
                      <a:blip r:embed="rId3">
                        <a:lum bright="100000" contrast="-100000"/>
                        <a:extLst>
                          <a:ext uri="{28A0092B-C50C-407E-A947-70E740481C1C}">
                            <a14:useLocalDpi xmlns:a14="http://schemas.microsoft.com/office/drawing/2010/main" val="0"/>
                          </a:ext>
                        </a:extLst>
                      </a:blip>
                      <a:srcRect/>
                      <a:stretch>
                        <a:fillRect/>
                      </a:stretch>
                    </p:blipFill>
                    <p:spPr bwMode="black">
                      <a:xfrm>
                        <a:off x="2976563" y="2709863"/>
                        <a:ext cx="2995612" cy="10477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60422" name="Object 5">
            <a:extLst>
              <a:ext uri="{FF2B5EF4-FFF2-40B4-BE49-F238E27FC236}">
                <a16:creationId xmlns:a16="http://schemas.microsoft.com/office/drawing/2014/main" id="{CBEE27CF-15C0-8865-C087-19D1ACCF50C6}"/>
              </a:ext>
            </a:extLst>
          </p:cNvPr>
          <p:cNvGraphicFramePr>
            <a:graphicFrameLocks noChangeAspect="1"/>
          </p:cNvGraphicFramePr>
          <p:nvPr/>
        </p:nvGraphicFramePr>
        <p:xfrm>
          <a:off x="2928938" y="4591050"/>
          <a:ext cx="2967037" cy="1047750"/>
        </p:xfrm>
        <a:graphic>
          <a:graphicData uri="http://schemas.openxmlformats.org/presentationml/2006/ole">
            <mc:AlternateContent xmlns:mc="http://schemas.openxmlformats.org/markup-compatibility/2006">
              <mc:Choice xmlns:v="urn:schemas-microsoft-com:vml" Requires="v">
                <p:oleObj name="Equation" r:id="rId4" imgW="1358310" imgH="482391" progId="Equation.3">
                  <p:embed/>
                </p:oleObj>
              </mc:Choice>
              <mc:Fallback>
                <p:oleObj name="Equation" r:id="rId4" imgW="1358310" imgH="482391" progId="Equation.3">
                  <p:embed/>
                  <p:pic>
                    <p:nvPicPr>
                      <p:cNvPr id="0" name="Object 5"/>
                      <p:cNvPicPr>
                        <a:picLocks noChangeAspect="1" noChangeArrowheads="1"/>
                      </p:cNvPicPr>
                      <p:nvPr/>
                    </p:nvPicPr>
                    <p:blipFill>
                      <a:blip r:embed="rId5">
                        <a:lum bright="100000" contrast="-100000"/>
                        <a:extLst>
                          <a:ext uri="{28A0092B-C50C-407E-A947-70E740481C1C}">
                            <a14:useLocalDpi xmlns:a14="http://schemas.microsoft.com/office/drawing/2010/main" val="0"/>
                          </a:ext>
                        </a:extLst>
                      </a:blip>
                      <a:srcRect/>
                      <a:stretch>
                        <a:fillRect/>
                      </a:stretch>
                    </p:blipFill>
                    <p:spPr bwMode="black">
                      <a:xfrm>
                        <a:off x="2928938" y="4591050"/>
                        <a:ext cx="2967037" cy="10477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60423" name="Text Box 6">
            <a:extLst>
              <a:ext uri="{FF2B5EF4-FFF2-40B4-BE49-F238E27FC236}">
                <a16:creationId xmlns:a16="http://schemas.microsoft.com/office/drawing/2014/main" id="{7B6708F6-6CFF-5C89-29D8-74BBBF4861B3}"/>
              </a:ext>
            </a:extLst>
          </p:cNvPr>
          <p:cNvSpPr txBox="1">
            <a:spLocks noChangeArrowheads="1"/>
          </p:cNvSpPr>
          <p:nvPr/>
        </p:nvSpPr>
        <p:spPr bwMode="auto">
          <a:xfrm>
            <a:off x="1066800" y="3763963"/>
            <a:ext cx="860425" cy="57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b="0"/>
              <a:t>and</a:t>
            </a:r>
          </a:p>
        </p:txBody>
      </p:sp>
      <p:sp>
        <p:nvSpPr>
          <p:cNvPr id="60424" name="Text Box 7">
            <a:extLst>
              <a:ext uri="{FF2B5EF4-FFF2-40B4-BE49-F238E27FC236}">
                <a16:creationId xmlns:a16="http://schemas.microsoft.com/office/drawing/2014/main" id="{89B0E51E-290F-C65C-E635-E41681581906}"/>
              </a:ext>
            </a:extLst>
          </p:cNvPr>
          <p:cNvSpPr txBox="1">
            <a:spLocks noChangeArrowheads="1"/>
          </p:cNvSpPr>
          <p:nvPr/>
        </p:nvSpPr>
        <p:spPr bwMode="auto">
          <a:xfrm>
            <a:off x="2270125" y="3200400"/>
            <a:ext cx="501650"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2800" b="0"/>
              <a:t>or</a:t>
            </a:r>
          </a:p>
        </p:txBody>
      </p:sp>
      <p:sp>
        <p:nvSpPr>
          <p:cNvPr id="60425" name="Text Box 8">
            <a:extLst>
              <a:ext uri="{FF2B5EF4-FFF2-40B4-BE49-F238E27FC236}">
                <a16:creationId xmlns:a16="http://schemas.microsoft.com/office/drawing/2014/main" id="{864749AA-EA6C-2EDD-8C0A-B81852CA46F5}"/>
              </a:ext>
            </a:extLst>
          </p:cNvPr>
          <p:cNvSpPr txBox="1">
            <a:spLocks noChangeArrowheads="1"/>
          </p:cNvSpPr>
          <p:nvPr/>
        </p:nvSpPr>
        <p:spPr bwMode="auto">
          <a:xfrm>
            <a:off x="1066800" y="3763963"/>
            <a:ext cx="860425" cy="57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b="0"/>
              <a:t>and</a:t>
            </a:r>
          </a:p>
        </p:txBody>
      </p:sp>
      <p:sp>
        <p:nvSpPr>
          <p:cNvPr id="60426" name="Text Box 9">
            <a:extLst>
              <a:ext uri="{FF2B5EF4-FFF2-40B4-BE49-F238E27FC236}">
                <a16:creationId xmlns:a16="http://schemas.microsoft.com/office/drawing/2014/main" id="{9A9B30D0-B9AB-7582-B906-12776E575BAB}"/>
              </a:ext>
            </a:extLst>
          </p:cNvPr>
          <p:cNvSpPr txBox="1">
            <a:spLocks noChangeArrowheads="1"/>
          </p:cNvSpPr>
          <p:nvPr/>
        </p:nvSpPr>
        <p:spPr bwMode="auto">
          <a:xfrm>
            <a:off x="2286000" y="5105400"/>
            <a:ext cx="501650"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2800" b="0"/>
              <a:t>or</a:t>
            </a: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Footer Placeholder 4">
            <a:extLst>
              <a:ext uri="{FF2B5EF4-FFF2-40B4-BE49-F238E27FC236}">
                <a16:creationId xmlns:a16="http://schemas.microsoft.com/office/drawing/2014/main" id="{299E1FC8-1707-F7A7-A9D9-97436C39453F}"/>
              </a:ext>
            </a:extLst>
          </p:cNvPr>
          <p:cNvSpPr>
            <a:spLocks noGrp="1"/>
          </p:cNvSpPr>
          <p:nvPr>
            <p:ph type="ftr" sz="quarter" idx="1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Essential Math for Games</a:t>
            </a:r>
          </a:p>
        </p:txBody>
      </p:sp>
      <p:sp>
        <p:nvSpPr>
          <p:cNvPr id="61443" name="Rectangle 2">
            <a:extLst>
              <a:ext uri="{FF2B5EF4-FFF2-40B4-BE49-F238E27FC236}">
                <a16:creationId xmlns:a16="http://schemas.microsoft.com/office/drawing/2014/main" id="{72D7F364-DEE1-C319-7B03-70D115CA8335}"/>
              </a:ext>
            </a:extLst>
          </p:cNvPr>
          <p:cNvSpPr>
            <a:spLocks noGrp="1" noChangeArrowheads="1"/>
          </p:cNvSpPr>
          <p:nvPr>
            <p:ph type="title"/>
          </p:nvPr>
        </p:nvSpPr>
        <p:spPr/>
        <p:txBody>
          <a:bodyPr/>
          <a:lstStyle/>
          <a:p>
            <a:r>
              <a:rPr lang="en-US" altLang="en-US"/>
              <a:t>Angular Collision Response</a:t>
            </a:r>
          </a:p>
        </p:txBody>
      </p:sp>
      <p:sp>
        <p:nvSpPr>
          <p:cNvPr id="61444" name="Rectangle 3">
            <a:extLst>
              <a:ext uri="{FF2B5EF4-FFF2-40B4-BE49-F238E27FC236}">
                <a16:creationId xmlns:a16="http://schemas.microsoft.com/office/drawing/2014/main" id="{701652D9-DC39-8121-F703-D9CD18AC1470}"/>
              </a:ext>
            </a:extLst>
          </p:cNvPr>
          <p:cNvSpPr>
            <a:spLocks noGrp="1" noChangeArrowheads="1"/>
          </p:cNvSpPr>
          <p:nvPr>
            <p:ph type="body" idx="1"/>
          </p:nvPr>
        </p:nvSpPr>
        <p:spPr/>
        <p:txBody>
          <a:bodyPr/>
          <a:lstStyle/>
          <a:p>
            <a:r>
              <a:rPr lang="en-US" altLang="en-US"/>
              <a:t>Final impulse equation (more waving of hands)</a:t>
            </a:r>
          </a:p>
          <a:p>
            <a:endParaRPr lang="en-US" altLang="en-US"/>
          </a:p>
        </p:txBody>
      </p:sp>
      <p:graphicFrame>
        <p:nvGraphicFramePr>
          <p:cNvPr id="61445" name="Object 4">
            <a:extLst>
              <a:ext uri="{FF2B5EF4-FFF2-40B4-BE49-F238E27FC236}">
                <a16:creationId xmlns:a16="http://schemas.microsoft.com/office/drawing/2014/main" id="{1FEFAAB3-4840-7270-0B60-C5AA3BAC2FA2}"/>
              </a:ext>
            </a:extLst>
          </p:cNvPr>
          <p:cNvGraphicFramePr>
            <a:graphicFrameLocks noChangeAspect="1"/>
          </p:cNvGraphicFramePr>
          <p:nvPr/>
        </p:nvGraphicFramePr>
        <p:xfrm>
          <a:off x="925513" y="3200400"/>
          <a:ext cx="7418387" cy="1379538"/>
        </p:xfrm>
        <a:graphic>
          <a:graphicData uri="http://schemas.openxmlformats.org/presentationml/2006/ole">
            <mc:AlternateContent xmlns:mc="http://schemas.openxmlformats.org/markup-compatibility/2006">
              <mc:Choice xmlns:v="urn:schemas-microsoft-com:vml" Requires="v">
                <p:oleObj name="Equation" r:id="rId2" imgW="3606800" imgH="673100" progId="Equation.3">
                  <p:embed/>
                </p:oleObj>
              </mc:Choice>
              <mc:Fallback>
                <p:oleObj name="Equation" r:id="rId2" imgW="3606800" imgH="673100" progId="Equation.3">
                  <p:embed/>
                  <p:pic>
                    <p:nvPicPr>
                      <p:cNvPr id="0" name="Object 4"/>
                      <p:cNvPicPr>
                        <a:picLocks noChangeAspect="1" noChangeArrowheads="1"/>
                      </p:cNvPicPr>
                      <p:nvPr/>
                    </p:nvPicPr>
                    <p:blipFill>
                      <a:blip r:embed="rId3">
                        <a:lum bright="100000" contrast="-100000"/>
                        <a:extLst>
                          <a:ext uri="{28A0092B-C50C-407E-A947-70E740481C1C}">
                            <a14:useLocalDpi xmlns:a14="http://schemas.microsoft.com/office/drawing/2010/main" val="0"/>
                          </a:ext>
                        </a:extLst>
                      </a:blip>
                      <a:srcRect/>
                      <a:stretch>
                        <a:fillRect/>
                      </a:stretch>
                    </p:blipFill>
                    <p:spPr bwMode="black">
                      <a:xfrm>
                        <a:off x="925513" y="3200400"/>
                        <a:ext cx="7418387" cy="13795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Footer Placeholder 4">
            <a:extLst>
              <a:ext uri="{FF2B5EF4-FFF2-40B4-BE49-F238E27FC236}">
                <a16:creationId xmlns:a16="http://schemas.microsoft.com/office/drawing/2014/main" id="{6912383A-D922-4860-03C0-18C56A1DA8EB}"/>
              </a:ext>
            </a:extLst>
          </p:cNvPr>
          <p:cNvSpPr>
            <a:spLocks noGrp="1"/>
          </p:cNvSpPr>
          <p:nvPr>
            <p:ph type="ftr" sz="quarter" idx="1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Essential Math for Games</a:t>
            </a:r>
          </a:p>
        </p:txBody>
      </p:sp>
      <p:sp>
        <p:nvSpPr>
          <p:cNvPr id="62467" name="Rectangle 2">
            <a:extLst>
              <a:ext uri="{FF2B5EF4-FFF2-40B4-BE49-F238E27FC236}">
                <a16:creationId xmlns:a16="http://schemas.microsoft.com/office/drawing/2014/main" id="{53B42470-C956-7764-C192-6DC9F56C2832}"/>
              </a:ext>
            </a:extLst>
          </p:cNvPr>
          <p:cNvSpPr>
            <a:spLocks noGrp="1" noChangeArrowheads="1"/>
          </p:cNvSpPr>
          <p:nvPr>
            <p:ph type="title"/>
          </p:nvPr>
        </p:nvSpPr>
        <p:spPr/>
        <p:txBody>
          <a:bodyPr/>
          <a:lstStyle/>
          <a:p>
            <a:r>
              <a:rPr lang="en-US" altLang="en-US"/>
              <a:t>Angular Collision Response</a:t>
            </a:r>
          </a:p>
        </p:txBody>
      </p:sp>
      <p:sp>
        <p:nvSpPr>
          <p:cNvPr id="62468" name="Rectangle 3">
            <a:extLst>
              <a:ext uri="{FF2B5EF4-FFF2-40B4-BE49-F238E27FC236}">
                <a16:creationId xmlns:a16="http://schemas.microsoft.com/office/drawing/2014/main" id="{8243B58B-4EA3-B2DE-1017-86E5C594D493}"/>
              </a:ext>
            </a:extLst>
          </p:cNvPr>
          <p:cNvSpPr>
            <a:spLocks noGrp="1" noChangeArrowheads="1"/>
          </p:cNvSpPr>
          <p:nvPr>
            <p:ph type="body" idx="1"/>
          </p:nvPr>
        </p:nvSpPr>
        <p:spPr/>
        <p:txBody>
          <a:bodyPr/>
          <a:lstStyle/>
          <a:p>
            <a:r>
              <a:rPr lang="en-US" altLang="en-US"/>
              <a:t>Compute new angular momentum</a:t>
            </a:r>
          </a:p>
          <a:p>
            <a:endParaRPr lang="en-US" altLang="en-US"/>
          </a:p>
          <a:p>
            <a:endParaRPr lang="en-US" altLang="en-US"/>
          </a:p>
          <a:p>
            <a:pPr lvl="1"/>
            <a:r>
              <a:rPr lang="en-US" altLang="en-US"/>
              <a:t>remember, sim uses angular momentum</a:t>
            </a:r>
          </a:p>
          <a:p>
            <a:r>
              <a:rPr lang="en-US" altLang="en-US"/>
              <a:t>Then angular velocity from momentum</a:t>
            </a:r>
          </a:p>
        </p:txBody>
      </p:sp>
      <p:graphicFrame>
        <p:nvGraphicFramePr>
          <p:cNvPr id="62469" name="Object 4">
            <a:extLst>
              <a:ext uri="{FF2B5EF4-FFF2-40B4-BE49-F238E27FC236}">
                <a16:creationId xmlns:a16="http://schemas.microsoft.com/office/drawing/2014/main" id="{F6B1D396-9738-6B16-A43A-F6AE1592F5F6}"/>
              </a:ext>
            </a:extLst>
          </p:cNvPr>
          <p:cNvGraphicFramePr>
            <a:graphicFrameLocks noChangeAspect="1"/>
          </p:cNvGraphicFramePr>
          <p:nvPr/>
        </p:nvGraphicFramePr>
        <p:xfrm>
          <a:off x="3143250" y="2590800"/>
          <a:ext cx="2246313" cy="474663"/>
        </p:xfrm>
        <a:graphic>
          <a:graphicData uri="http://schemas.openxmlformats.org/presentationml/2006/ole">
            <mc:AlternateContent xmlns:mc="http://schemas.openxmlformats.org/markup-compatibility/2006">
              <mc:Choice xmlns:v="urn:schemas-microsoft-com:vml" Requires="v">
                <p:oleObj name="Equation" r:id="rId2" imgW="1079500" imgH="228600" progId="Equation.3">
                  <p:embed/>
                </p:oleObj>
              </mc:Choice>
              <mc:Fallback>
                <p:oleObj name="Equation" r:id="rId2" imgW="1079500" imgH="228600" progId="Equation.3">
                  <p:embed/>
                  <p:pic>
                    <p:nvPicPr>
                      <p:cNvPr id="0" name="Object 4"/>
                      <p:cNvPicPr>
                        <a:picLocks noChangeAspect="1" noChangeArrowheads="1"/>
                      </p:cNvPicPr>
                      <p:nvPr/>
                    </p:nvPicPr>
                    <p:blipFill>
                      <a:blip r:embed="rId3">
                        <a:lum bright="100000" contrast="-100000"/>
                        <a:extLst>
                          <a:ext uri="{28A0092B-C50C-407E-A947-70E740481C1C}">
                            <a14:useLocalDpi xmlns:a14="http://schemas.microsoft.com/office/drawing/2010/main" val="0"/>
                          </a:ext>
                        </a:extLst>
                      </a:blip>
                      <a:srcRect/>
                      <a:stretch>
                        <a:fillRect/>
                      </a:stretch>
                    </p:blipFill>
                    <p:spPr bwMode="black">
                      <a:xfrm>
                        <a:off x="3143250" y="2590800"/>
                        <a:ext cx="2246313" cy="474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25400">
                            <a:solidFill>
                              <a:schemeClr val="tx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62470" name="Object 5">
            <a:extLst>
              <a:ext uri="{FF2B5EF4-FFF2-40B4-BE49-F238E27FC236}">
                <a16:creationId xmlns:a16="http://schemas.microsoft.com/office/drawing/2014/main" id="{A8C4896B-1CA6-D1BC-9061-DDAFBA9B4689}"/>
              </a:ext>
            </a:extLst>
          </p:cNvPr>
          <p:cNvGraphicFramePr>
            <a:graphicFrameLocks noChangeAspect="1"/>
          </p:cNvGraphicFramePr>
          <p:nvPr/>
        </p:nvGraphicFramePr>
        <p:xfrm>
          <a:off x="3168650" y="3124200"/>
          <a:ext cx="2219325" cy="474663"/>
        </p:xfrm>
        <a:graphic>
          <a:graphicData uri="http://schemas.openxmlformats.org/presentationml/2006/ole">
            <mc:AlternateContent xmlns:mc="http://schemas.openxmlformats.org/markup-compatibility/2006">
              <mc:Choice xmlns:v="urn:schemas-microsoft-com:vml" Requires="v">
                <p:oleObj name="Equation" r:id="rId4" imgW="1066800" imgH="228600" progId="Equation.3">
                  <p:embed/>
                </p:oleObj>
              </mc:Choice>
              <mc:Fallback>
                <p:oleObj name="Equation" r:id="rId4" imgW="1066800" imgH="228600" progId="Equation.3">
                  <p:embed/>
                  <p:pic>
                    <p:nvPicPr>
                      <p:cNvPr id="0" name="Object 5"/>
                      <p:cNvPicPr>
                        <a:picLocks noChangeAspect="1" noChangeArrowheads="1"/>
                      </p:cNvPicPr>
                      <p:nvPr/>
                    </p:nvPicPr>
                    <p:blipFill>
                      <a:blip r:embed="rId5">
                        <a:lum bright="100000" contrast="-100000"/>
                        <a:extLst>
                          <a:ext uri="{28A0092B-C50C-407E-A947-70E740481C1C}">
                            <a14:useLocalDpi xmlns:a14="http://schemas.microsoft.com/office/drawing/2010/main" val="0"/>
                          </a:ext>
                        </a:extLst>
                      </a:blip>
                      <a:srcRect/>
                      <a:stretch>
                        <a:fillRect/>
                      </a:stretch>
                    </p:blipFill>
                    <p:spPr bwMode="black">
                      <a:xfrm>
                        <a:off x="3168650" y="3124200"/>
                        <a:ext cx="2219325" cy="474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25400">
                            <a:solidFill>
                              <a:schemeClr val="tx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62471" name="Object 6">
            <a:extLst>
              <a:ext uri="{FF2B5EF4-FFF2-40B4-BE49-F238E27FC236}">
                <a16:creationId xmlns:a16="http://schemas.microsoft.com/office/drawing/2014/main" id="{D5A1CDD1-A8EE-6648-3DFF-EA9679FEF027}"/>
              </a:ext>
            </a:extLst>
          </p:cNvPr>
          <p:cNvGraphicFramePr>
            <a:graphicFrameLocks noChangeAspect="1"/>
          </p:cNvGraphicFramePr>
          <p:nvPr/>
        </p:nvGraphicFramePr>
        <p:xfrm>
          <a:off x="2908300" y="5067300"/>
          <a:ext cx="2967038" cy="590550"/>
        </p:xfrm>
        <a:graphic>
          <a:graphicData uri="http://schemas.openxmlformats.org/presentationml/2006/ole">
            <mc:AlternateContent xmlns:mc="http://schemas.openxmlformats.org/markup-compatibility/2006">
              <mc:Choice xmlns:v="urn:schemas-microsoft-com:vml" Requires="v">
                <p:oleObj name="Equation" r:id="rId6" imgW="1206500" imgH="241300" progId="Equation.3">
                  <p:embed/>
                </p:oleObj>
              </mc:Choice>
              <mc:Fallback>
                <p:oleObj name="Equation" r:id="rId6" imgW="1206500" imgH="241300" progId="Equation.3">
                  <p:embed/>
                  <p:pic>
                    <p:nvPicPr>
                      <p:cNvPr id="0" name="Object 6"/>
                      <p:cNvPicPr>
                        <a:picLocks noChangeAspect="1" noChangeArrowheads="1"/>
                      </p:cNvPicPr>
                      <p:nvPr/>
                    </p:nvPicPr>
                    <p:blipFill>
                      <a:blip r:embed="rId7">
                        <a:lum bright="100000" contrast="-100000"/>
                        <a:extLst>
                          <a:ext uri="{28A0092B-C50C-407E-A947-70E740481C1C}">
                            <a14:useLocalDpi xmlns:a14="http://schemas.microsoft.com/office/drawing/2010/main" val="0"/>
                          </a:ext>
                        </a:extLst>
                      </a:blip>
                      <a:srcRect/>
                      <a:stretch>
                        <a:fillRect/>
                      </a:stretch>
                    </p:blipFill>
                    <p:spPr bwMode="black">
                      <a:xfrm>
                        <a:off x="2908300" y="5067300"/>
                        <a:ext cx="2967038" cy="5905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62472" name="Text Box 7">
            <a:extLst>
              <a:ext uri="{FF2B5EF4-FFF2-40B4-BE49-F238E27FC236}">
                <a16:creationId xmlns:a16="http://schemas.microsoft.com/office/drawing/2014/main" id="{E39A596D-0387-FAB5-49D6-3A8CD7924466}"/>
              </a:ext>
            </a:extLst>
          </p:cNvPr>
          <p:cNvSpPr txBox="1">
            <a:spLocks noChangeArrowheads="1"/>
          </p:cNvSpPr>
          <p:nvPr/>
        </p:nvSpPr>
        <p:spPr bwMode="auto">
          <a:xfrm>
            <a:off x="7664450" y="6232525"/>
            <a:ext cx="657225"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9050" cap="sq">
                <a:solidFill>
                  <a:srgbClr val="000000"/>
                </a:solidFill>
                <a:miter lim="800000"/>
                <a:headEnd/>
                <a:tailEnd/>
              </a14:hiddenLine>
            </a:ext>
          </a:extLst>
        </p:spPr>
        <p:txBody>
          <a:bodyPr wrap="none">
            <a:spAutoFit/>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b="0"/>
              <a:t>Demo</a:t>
            </a:r>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Footer Placeholder 4">
            <a:extLst>
              <a:ext uri="{FF2B5EF4-FFF2-40B4-BE49-F238E27FC236}">
                <a16:creationId xmlns:a16="http://schemas.microsoft.com/office/drawing/2014/main" id="{812219F2-C646-1A2E-F244-6C7D2788982E}"/>
              </a:ext>
            </a:extLst>
          </p:cNvPr>
          <p:cNvSpPr>
            <a:spLocks noGrp="1"/>
          </p:cNvSpPr>
          <p:nvPr>
            <p:ph type="ftr" sz="quarter" idx="1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Essential Math for Games</a:t>
            </a:r>
          </a:p>
        </p:txBody>
      </p:sp>
      <p:sp>
        <p:nvSpPr>
          <p:cNvPr id="63491" name="Rectangle 2">
            <a:extLst>
              <a:ext uri="{FF2B5EF4-FFF2-40B4-BE49-F238E27FC236}">
                <a16:creationId xmlns:a16="http://schemas.microsoft.com/office/drawing/2014/main" id="{A74B14A7-FE86-7AF6-C190-73DB84867F5F}"/>
              </a:ext>
            </a:extLst>
          </p:cNvPr>
          <p:cNvSpPr>
            <a:spLocks noGrp="1" noChangeArrowheads="1"/>
          </p:cNvSpPr>
          <p:nvPr>
            <p:ph type="title"/>
          </p:nvPr>
        </p:nvSpPr>
        <p:spPr/>
        <p:txBody>
          <a:bodyPr/>
          <a:lstStyle/>
          <a:p>
            <a:r>
              <a:rPr lang="en-US" altLang="en-US"/>
              <a:t>Other Response Techniques</a:t>
            </a:r>
          </a:p>
        </p:txBody>
      </p:sp>
      <p:sp>
        <p:nvSpPr>
          <p:cNvPr id="63492" name="Rectangle 3">
            <a:extLst>
              <a:ext uri="{FF2B5EF4-FFF2-40B4-BE49-F238E27FC236}">
                <a16:creationId xmlns:a16="http://schemas.microsoft.com/office/drawing/2014/main" id="{662C32C1-52E2-B2BC-8259-EE2D4C497982}"/>
              </a:ext>
            </a:extLst>
          </p:cNvPr>
          <p:cNvSpPr>
            <a:spLocks noGrp="1" noChangeArrowheads="1"/>
          </p:cNvSpPr>
          <p:nvPr>
            <p:ph type="body" idx="1"/>
          </p:nvPr>
        </p:nvSpPr>
        <p:spPr/>
        <p:txBody>
          <a:bodyPr/>
          <a:lstStyle/>
          <a:p>
            <a:r>
              <a:rPr lang="en-US" altLang="en-US"/>
              <a:t>Penalty method</a:t>
            </a:r>
          </a:p>
          <a:p>
            <a:pPr lvl="1"/>
            <a:r>
              <a:rPr lang="en-US" altLang="en-US"/>
              <a:t>Generate spring force to push object away</a:t>
            </a:r>
          </a:p>
          <a:p>
            <a:pPr lvl="1"/>
            <a:r>
              <a:rPr lang="en-US" altLang="en-US"/>
              <a:t>End up with really stiff forces</a:t>
            </a:r>
          </a:p>
          <a:p>
            <a:pPr lvl="1"/>
            <a:r>
              <a:rPr lang="en-US" altLang="en-US"/>
              <a:t>Subject to numeric error</a:t>
            </a:r>
          </a:p>
          <a:p>
            <a:pPr lvl="1"/>
            <a:r>
              <a:rPr lang="en-US" altLang="en-US"/>
              <a:t>Can still end up with interpenetration</a:t>
            </a:r>
          </a:p>
          <a:p>
            <a:pPr>
              <a:buFontTx/>
              <a:buNone/>
            </a:pPr>
            <a:endParaRPr lang="en-US" altLang="en-US"/>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Footer Placeholder 4">
            <a:extLst>
              <a:ext uri="{FF2B5EF4-FFF2-40B4-BE49-F238E27FC236}">
                <a16:creationId xmlns:a16="http://schemas.microsoft.com/office/drawing/2014/main" id="{CB7611D6-A53F-ED91-12E3-F9AB61C34581}"/>
              </a:ext>
            </a:extLst>
          </p:cNvPr>
          <p:cNvSpPr>
            <a:spLocks noGrp="1"/>
          </p:cNvSpPr>
          <p:nvPr>
            <p:ph type="ftr" sz="quarter" idx="1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Essential Math for Games</a:t>
            </a:r>
          </a:p>
        </p:txBody>
      </p:sp>
      <p:sp>
        <p:nvSpPr>
          <p:cNvPr id="64515" name="Rectangle 2">
            <a:extLst>
              <a:ext uri="{FF2B5EF4-FFF2-40B4-BE49-F238E27FC236}">
                <a16:creationId xmlns:a16="http://schemas.microsoft.com/office/drawing/2014/main" id="{37AFD59F-E6F2-0319-4B85-38E3C1A7EB84}"/>
              </a:ext>
            </a:extLst>
          </p:cNvPr>
          <p:cNvSpPr>
            <a:spLocks noGrp="1" noChangeArrowheads="1"/>
          </p:cNvSpPr>
          <p:nvPr>
            <p:ph type="title"/>
          </p:nvPr>
        </p:nvSpPr>
        <p:spPr/>
        <p:txBody>
          <a:bodyPr/>
          <a:lstStyle/>
          <a:p>
            <a:r>
              <a:rPr lang="en-US" altLang="en-US"/>
              <a:t>Other Response Techniques</a:t>
            </a:r>
          </a:p>
        </p:txBody>
      </p:sp>
      <p:sp>
        <p:nvSpPr>
          <p:cNvPr id="64516" name="Rectangle 3">
            <a:extLst>
              <a:ext uri="{FF2B5EF4-FFF2-40B4-BE49-F238E27FC236}">
                <a16:creationId xmlns:a16="http://schemas.microsoft.com/office/drawing/2014/main" id="{DF2134CD-9E31-BC81-5B02-37D63E35784D}"/>
              </a:ext>
            </a:extLst>
          </p:cNvPr>
          <p:cNvSpPr>
            <a:spLocks noGrp="1" noChangeArrowheads="1"/>
          </p:cNvSpPr>
          <p:nvPr>
            <p:ph type="body" idx="1"/>
          </p:nvPr>
        </p:nvSpPr>
        <p:spPr/>
        <p:txBody>
          <a:bodyPr/>
          <a:lstStyle/>
          <a:p>
            <a:r>
              <a:rPr lang="en-US" altLang="en-US"/>
              <a:t>Constraints</a:t>
            </a:r>
          </a:p>
          <a:p>
            <a:pPr lvl="1"/>
            <a:r>
              <a:rPr lang="en-US" altLang="en-US"/>
              <a:t>Generate exact force to keep objects certain distance apart (or at certain angle)</a:t>
            </a:r>
          </a:p>
          <a:p>
            <a:pPr lvl="1"/>
            <a:r>
              <a:rPr lang="en-US" altLang="en-US"/>
              <a:t>Good for chains, ropes, cloth, dead bodies</a:t>
            </a:r>
          </a:p>
          <a:p>
            <a:pPr lvl="1"/>
            <a:r>
              <a:rPr lang="en-US" altLang="en-US"/>
              <a:t>Have to solve systems of linear equations</a:t>
            </a:r>
          </a:p>
          <a:p>
            <a:pPr lvl="1"/>
            <a:r>
              <a:rPr lang="en-US" altLang="en-US"/>
              <a:t>Also stiff forces, not as bad</a:t>
            </a:r>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Footer Placeholder 4">
            <a:extLst>
              <a:ext uri="{FF2B5EF4-FFF2-40B4-BE49-F238E27FC236}">
                <a16:creationId xmlns:a16="http://schemas.microsoft.com/office/drawing/2014/main" id="{C875B83E-1A99-D5F1-43F1-F060FEC84A5E}"/>
              </a:ext>
            </a:extLst>
          </p:cNvPr>
          <p:cNvSpPr>
            <a:spLocks noGrp="1"/>
          </p:cNvSpPr>
          <p:nvPr>
            <p:ph type="ftr" sz="quarter" idx="1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Essential Math for Games</a:t>
            </a:r>
          </a:p>
        </p:txBody>
      </p:sp>
      <p:sp>
        <p:nvSpPr>
          <p:cNvPr id="65539" name="Rectangle 2">
            <a:extLst>
              <a:ext uri="{FF2B5EF4-FFF2-40B4-BE49-F238E27FC236}">
                <a16:creationId xmlns:a16="http://schemas.microsoft.com/office/drawing/2014/main" id="{E0C21A24-440E-01EE-87D9-1ECE2780CB39}"/>
              </a:ext>
            </a:extLst>
          </p:cNvPr>
          <p:cNvSpPr>
            <a:spLocks noGrp="1" noChangeArrowheads="1"/>
          </p:cNvSpPr>
          <p:nvPr>
            <p:ph type="title"/>
          </p:nvPr>
        </p:nvSpPr>
        <p:spPr/>
        <p:txBody>
          <a:bodyPr/>
          <a:lstStyle/>
          <a:p>
            <a:r>
              <a:rPr lang="en-US" altLang="en-US"/>
              <a:t>Detection Recap</a:t>
            </a:r>
          </a:p>
        </p:txBody>
      </p:sp>
      <p:sp>
        <p:nvSpPr>
          <p:cNvPr id="65540" name="Rectangle 3">
            <a:extLst>
              <a:ext uri="{FF2B5EF4-FFF2-40B4-BE49-F238E27FC236}">
                <a16:creationId xmlns:a16="http://schemas.microsoft.com/office/drawing/2014/main" id="{22B4DBBC-5ED2-4E1F-2A1D-4550317A8C8D}"/>
              </a:ext>
            </a:extLst>
          </p:cNvPr>
          <p:cNvSpPr>
            <a:spLocks noGrp="1" noChangeArrowheads="1"/>
          </p:cNvSpPr>
          <p:nvPr>
            <p:ph type="body" idx="1"/>
          </p:nvPr>
        </p:nvSpPr>
        <p:spPr/>
        <p:txBody>
          <a:bodyPr/>
          <a:lstStyle/>
          <a:p>
            <a:r>
              <a:rPr lang="en-US" altLang="en-US"/>
              <a:t>Sphere -- cheap, not a good fit</a:t>
            </a:r>
          </a:p>
          <a:p>
            <a:r>
              <a:rPr lang="en-US" altLang="en-US"/>
              <a:t>AA BBox -- still cheap, but must recalc and not a tight fit</a:t>
            </a:r>
          </a:p>
          <a:p>
            <a:r>
              <a:rPr lang="en-US" altLang="en-US"/>
              <a:t>Swept Sphere -- oriented, cheaper than OBB but generally not as good a fit</a:t>
            </a:r>
          </a:p>
          <a:p>
            <a:r>
              <a:rPr lang="en-US" altLang="en-US"/>
              <a:t>OBB -- somewhat costly, but a better fit</a:t>
            </a:r>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Footer Placeholder 4">
            <a:extLst>
              <a:ext uri="{FF2B5EF4-FFF2-40B4-BE49-F238E27FC236}">
                <a16:creationId xmlns:a16="http://schemas.microsoft.com/office/drawing/2014/main" id="{09A077FC-8C90-8A3D-4536-4D1FA92DF148}"/>
              </a:ext>
            </a:extLst>
          </p:cNvPr>
          <p:cNvSpPr>
            <a:spLocks noGrp="1"/>
          </p:cNvSpPr>
          <p:nvPr>
            <p:ph type="ftr" sz="quarter" idx="1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Essential Math for Games</a:t>
            </a:r>
          </a:p>
        </p:txBody>
      </p:sp>
      <p:sp>
        <p:nvSpPr>
          <p:cNvPr id="66563" name="Rectangle 2">
            <a:extLst>
              <a:ext uri="{FF2B5EF4-FFF2-40B4-BE49-F238E27FC236}">
                <a16:creationId xmlns:a16="http://schemas.microsoft.com/office/drawing/2014/main" id="{B711E6AF-0C03-BBB1-8126-F4D39667DF1A}"/>
              </a:ext>
            </a:extLst>
          </p:cNvPr>
          <p:cNvSpPr>
            <a:spLocks noGrp="1" noChangeArrowheads="1"/>
          </p:cNvSpPr>
          <p:nvPr>
            <p:ph type="title"/>
          </p:nvPr>
        </p:nvSpPr>
        <p:spPr/>
        <p:txBody>
          <a:bodyPr/>
          <a:lstStyle/>
          <a:p>
            <a:r>
              <a:rPr lang="en-US" altLang="en-US"/>
              <a:t>Response Recap</a:t>
            </a:r>
          </a:p>
        </p:txBody>
      </p:sp>
      <p:sp>
        <p:nvSpPr>
          <p:cNvPr id="66564" name="Rectangle 3">
            <a:extLst>
              <a:ext uri="{FF2B5EF4-FFF2-40B4-BE49-F238E27FC236}">
                <a16:creationId xmlns:a16="http://schemas.microsoft.com/office/drawing/2014/main" id="{A2DBB02C-1491-1F1D-54C2-428033BF0F46}"/>
              </a:ext>
            </a:extLst>
          </p:cNvPr>
          <p:cNvSpPr>
            <a:spLocks noGrp="1" noChangeArrowheads="1"/>
          </p:cNvSpPr>
          <p:nvPr>
            <p:ph type="body" idx="1"/>
          </p:nvPr>
        </p:nvSpPr>
        <p:spPr/>
        <p:txBody>
          <a:bodyPr/>
          <a:lstStyle/>
          <a:p>
            <a:r>
              <a:rPr lang="en-US" altLang="en-US"/>
              <a:t>Detect collision</a:t>
            </a:r>
          </a:p>
          <a:p>
            <a:r>
              <a:rPr lang="en-US" altLang="en-US"/>
              <a:t>Push objects away from each other by normal</a:t>
            </a:r>
          </a:p>
          <a:p>
            <a:r>
              <a:rPr lang="en-US" altLang="en-US"/>
              <a:t>Compute new linear, angular velocities</a:t>
            </a:r>
          </a:p>
          <a:p>
            <a:r>
              <a:rPr lang="en-US" altLang="en-US"/>
              <a:t>Continue simulation</a:t>
            </a:r>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Footer Placeholder 4">
            <a:extLst>
              <a:ext uri="{FF2B5EF4-FFF2-40B4-BE49-F238E27FC236}">
                <a16:creationId xmlns:a16="http://schemas.microsoft.com/office/drawing/2014/main" id="{D566FD3A-4009-F0C0-23A0-A7E28B85FB5F}"/>
              </a:ext>
            </a:extLst>
          </p:cNvPr>
          <p:cNvSpPr>
            <a:spLocks noGrp="1"/>
          </p:cNvSpPr>
          <p:nvPr>
            <p:ph type="ftr" sz="quarter" idx="1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Essential Math for Games</a:t>
            </a:r>
          </a:p>
        </p:txBody>
      </p:sp>
      <p:sp>
        <p:nvSpPr>
          <p:cNvPr id="67587" name="Rectangle 2">
            <a:extLst>
              <a:ext uri="{FF2B5EF4-FFF2-40B4-BE49-F238E27FC236}">
                <a16:creationId xmlns:a16="http://schemas.microsoft.com/office/drawing/2014/main" id="{519A63E7-98AF-4ED4-F1DE-D5291524AD11}"/>
              </a:ext>
            </a:extLst>
          </p:cNvPr>
          <p:cNvSpPr>
            <a:spLocks noGrp="1" noChangeArrowheads="1"/>
          </p:cNvSpPr>
          <p:nvPr>
            <p:ph type="title"/>
          </p:nvPr>
        </p:nvSpPr>
        <p:spPr/>
        <p:txBody>
          <a:bodyPr/>
          <a:lstStyle/>
          <a:p>
            <a:r>
              <a:rPr lang="en-US" altLang="en-US"/>
              <a:t>References</a:t>
            </a:r>
          </a:p>
        </p:txBody>
      </p:sp>
      <p:sp>
        <p:nvSpPr>
          <p:cNvPr id="67588" name="Rectangle 3">
            <a:extLst>
              <a:ext uri="{FF2B5EF4-FFF2-40B4-BE49-F238E27FC236}">
                <a16:creationId xmlns:a16="http://schemas.microsoft.com/office/drawing/2014/main" id="{A2E7D642-DAC8-51D3-8569-EDDB0CA7656A}"/>
              </a:ext>
            </a:extLst>
          </p:cNvPr>
          <p:cNvSpPr>
            <a:spLocks noGrp="1" noChangeArrowheads="1"/>
          </p:cNvSpPr>
          <p:nvPr>
            <p:ph type="body" idx="1"/>
          </p:nvPr>
        </p:nvSpPr>
        <p:spPr/>
        <p:txBody>
          <a:bodyPr/>
          <a:lstStyle/>
          <a:p>
            <a:r>
              <a:rPr lang="en-US" altLang="en-US" sz="2400"/>
              <a:t>Preparata, Franco P. and Michael Ian Shamos, </a:t>
            </a:r>
            <a:r>
              <a:rPr lang="en-US" altLang="en-US" sz="2400" i="1"/>
              <a:t>Computational Geometry: An Introduction</a:t>
            </a:r>
            <a:r>
              <a:rPr lang="en-US" altLang="en-US" sz="2400"/>
              <a:t>, Springer-Verlag, New York, 1985.</a:t>
            </a:r>
          </a:p>
          <a:p>
            <a:r>
              <a:rPr lang="en-US" altLang="en-US" sz="2400"/>
              <a:t>O’Rourke, Joseph, </a:t>
            </a:r>
            <a:r>
              <a:rPr lang="en-US" altLang="en-US" sz="2400" i="1"/>
              <a:t>Computational Geometry in C</a:t>
            </a:r>
            <a:r>
              <a:rPr lang="en-US" altLang="en-US" sz="2400"/>
              <a:t>, Cambridge University Press, New York, 1994.</a:t>
            </a:r>
          </a:p>
          <a:p>
            <a:r>
              <a:rPr lang="en-US" altLang="en-US" sz="2400"/>
              <a:t>Eberly, David H., </a:t>
            </a:r>
            <a:r>
              <a:rPr lang="en-US" altLang="en-US" sz="2400" i="1"/>
              <a:t>3D Game Engine Design</a:t>
            </a:r>
            <a:r>
              <a:rPr lang="en-US" altLang="en-US" sz="2400"/>
              <a:t>, Morgan Kaufmann Publishers, San Francisco, 2001.</a:t>
            </a:r>
          </a:p>
          <a:p>
            <a:r>
              <a:rPr lang="en-US" altLang="en-US" sz="2400"/>
              <a:t>Gottschalk, Stephan, Ming Lin and Dinesh Manocha, “OBB-Tree: A Hierarchical Structure for Rapid Interference Detection,” </a:t>
            </a:r>
            <a:r>
              <a:rPr lang="en-US" altLang="en-US" sz="2400" i="1"/>
              <a:t>SIGGRAPH ‘96.</a:t>
            </a:r>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Footer Placeholder 4">
            <a:extLst>
              <a:ext uri="{FF2B5EF4-FFF2-40B4-BE49-F238E27FC236}">
                <a16:creationId xmlns:a16="http://schemas.microsoft.com/office/drawing/2014/main" id="{8F011B72-6154-7409-64BB-4EBF55F96ECF}"/>
              </a:ext>
            </a:extLst>
          </p:cNvPr>
          <p:cNvSpPr>
            <a:spLocks noGrp="1"/>
          </p:cNvSpPr>
          <p:nvPr>
            <p:ph type="ftr" sz="quarter" idx="1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a:spcBef>
                <a:spcPct val="20000"/>
              </a:spcBef>
              <a:buChar char="•"/>
              <a:defRPr kumimoji="1" sz="3200">
                <a:solidFill>
                  <a:schemeClr val="tx1"/>
                </a:solidFill>
                <a:latin typeface="Arial" panose="020B0604020202020204" pitchFamily="34" charset="0"/>
              </a:defRPr>
            </a:lvl1pPr>
            <a:lvl2pPr marL="742950" indent="-285750">
              <a:spcBef>
                <a:spcPct val="20000"/>
              </a:spcBef>
              <a:buFont typeface="Wingdings" panose="05000000000000000000" pitchFamily="2" charset="2"/>
              <a:buChar char="§"/>
              <a:defRPr kumimoji="1" sz="2800">
                <a:solidFill>
                  <a:schemeClr val="tx1"/>
                </a:solidFill>
                <a:latin typeface="Arial" panose="020B0604020202020204" pitchFamily="34" charset="0"/>
              </a:defRPr>
            </a:lvl2pPr>
            <a:lvl3pPr marL="1143000" indent="-228600">
              <a:spcBef>
                <a:spcPct val="20000"/>
              </a:spcBef>
              <a:buChar char="•"/>
              <a:defRPr kumimoji="1" sz="2400">
                <a:solidFill>
                  <a:schemeClr val="tx1"/>
                </a:solidFill>
                <a:latin typeface="Arial" panose="020B0604020202020204" pitchFamily="34" charset="0"/>
              </a:defRPr>
            </a:lvl3pPr>
            <a:lvl4pPr marL="1600200" indent="-228600">
              <a:spcBef>
                <a:spcPct val="20000"/>
              </a:spcBef>
              <a:buChar char="–"/>
              <a:defRPr kumimoji="1" sz="2000">
                <a:solidFill>
                  <a:schemeClr val="tx1"/>
                </a:solidFill>
                <a:latin typeface="Arial" panose="020B0604020202020204" pitchFamily="34" charset="0"/>
              </a:defRPr>
            </a:lvl4pPr>
            <a:lvl5pPr marL="2057400" indent="-228600">
              <a:spcBef>
                <a:spcPct val="20000"/>
              </a:spcBef>
              <a:buChar char="•"/>
              <a:defRPr kumimoji="1"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kumimoji="1"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kumimoji="1"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kumimoji="1"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kumimoji="1" sz="2000">
                <a:solidFill>
                  <a:schemeClr val="tx1"/>
                </a:solidFill>
                <a:latin typeface="Arial" panose="020B0604020202020204" pitchFamily="34" charset="0"/>
              </a:defRPr>
            </a:lvl9pPr>
          </a:lstStyle>
          <a:p>
            <a:pPr>
              <a:spcBef>
                <a:spcPct val="50000"/>
              </a:spcBef>
              <a:buFontTx/>
              <a:buNone/>
            </a:pPr>
            <a:r>
              <a:rPr kumimoji="0" lang="en-US" altLang="en-US" sz="1400">
                <a:latin typeface="Times New Roman" panose="02020603050405020304" pitchFamily="18" charset="0"/>
              </a:rPr>
              <a:t>Essential Math for Games</a:t>
            </a:r>
          </a:p>
        </p:txBody>
      </p:sp>
      <p:sp>
        <p:nvSpPr>
          <p:cNvPr id="68611" name="Rectangle 2">
            <a:extLst>
              <a:ext uri="{FF2B5EF4-FFF2-40B4-BE49-F238E27FC236}">
                <a16:creationId xmlns:a16="http://schemas.microsoft.com/office/drawing/2014/main" id="{DAA58169-FD61-F8D5-CA17-15D2C991C7A1}"/>
              </a:ext>
            </a:extLst>
          </p:cNvPr>
          <p:cNvSpPr>
            <a:spLocks noGrp="1" noChangeArrowheads="1"/>
          </p:cNvSpPr>
          <p:nvPr>
            <p:ph type="title"/>
          </p:nvPr>
        </p:nvSpPr>
        <p:spPr/>
        <p:txBody>
          <a:bodyPr/>
          <a:lstStyle/>
          <a:p>
            <a:r>
              <a:rPr lang="en-US" altLang="en-US"/>
              <a:t>References</a:t>
            </a:r>
          </a:p>
        </p:txBody>
      </p:sp>
      <p:sp>
        <p:nvSpPr>
          <p:cNvPr id="68612" name="Rectangle 3">
            <a:extLst>
              <a:ext uri="{FF2B5EF4-FFF2-40B4-BE49-F238E27FC236}">
                <a16:creationId xmlns:a16="http://schemas.microsoft.com/office/drawing/2014/main" id="{D602B771-148E-FF84-0267-5AE196DE29C1}"/>
              </a:ext>
            </a:extLst>
          </p:cNvPr>
          <p:cNvSpPr>
            <a:spLocks noGrp="1" noChangeArrowheads="1"/>
          </p:cNvSpPr>
          <p:nvPr>
            <p:ph type="body" idx="1"/>
          </p:nvPr>
        </p:nvSpPr>
        <p:spPr/>
        <p:txBody>
          <a:bodyPr/>
          <a:lstStyle/>
          <a:p>
            <a:r>
              <a:rPr lang="en-US" altLang="en-US" sz="2400" i="1"/>
              <a:t>Graphics Gems, </a:t>
            </a:r>
            <a:r>
              <a:rPr lang="en-US" altLang="en-US" sz="2400"/>
              <a:t>series.  Academic Press.</a:t>
            </a:r>
          </a:p>
          <a:p>
            <a:r>
              <a:rPr lang="en-US" altLang="en-US" sz="2400"/>
              <a:t>Hecker, Chris, “Behind the Screen,” </a:t>
            </a:r>
            <a:r>
              <a:rPr lang="en-US" altLang="en-US" sz="2400" i="1"/>
              <a:t>Game Developer</a:t>
            </a:r>
            <a:r>
              <a:rPr lang="en-US" altLang="en-US" sz="2400"/>
              <a:t>, Miller Freeman, San Francisco, Dec. 1996-Jun. 1997.</a:t>
            </a:r>
          </a:p>
          <a:p>
            <a:r>
              <a:rPr lang="en-US" altLang="en-US" sz="2400"/>
              <a:t>Lander, Jeff, “Graphic Content,” </a:t>
            </a:r>
            <a:r>
              <a:rPr lang="en-US" altLang="en-US" sz="2400" i="1"/>
              <a:t>Game Developer</a:t>
            </a:r>
            <a:r>
              <a:rPr lang="en-US" altLang="en-US" sz="2400"/>
              <a:t>, Miller Freeman, San Francisco, Jan., Mar., Sep. 1999.</a:t>
            </a:r>
          </a:p>
          <a:p>
            <a:r>
              <a:rPr lang="en-US" altLang="en-US" sz="2400"/>
              <a:t>Witkin, Andrew, David Baraff, Michael Kass, SIGGRAPH Course Notes, </a:t>
            </a:r>
            <a:r>
              <a:rPr lang="en-US" altLang="en-US" sz="2400" i="1"/>
              <a:t>Physically Based Modelling</a:t>
            </a:r>
            <a:r>
              <a:rPr lang="en-US" altLang="en-US" sz="2400"/>
              <a:t>, SIGGRAPH 2002.</a:t>
            </a:r>
          </a:p>
        </p:txBody>
      </p:sp>
    </p:spTree>
  </p:cSld>
  <p:clrMapOvr>
    <a:masterClrMapping/>
  </p:clrMapOvr>
</p:sld>
</file>

<file path=ppt/theme/theme1.xml><?xml version="1.0" encoding="utf-8"?>
<a:theme xmlns:a="http://schemas.openxmlformats.org/drawingml/2006/main" name="Lecture Template">
  <a:themeElements>
    <a:clrScheme name="">
      <a:dk1>
        <a:srgbClr val="000000"/>
      </a:dk1>
      <a:lt1>
        <a:srgbClr val="FFFFFF"/>
      </a:lt1>
      <a:dk2>
        <a:srgbClr val="000099"/>
      </a:dk2>
      <a:lt2>
        <a:srgbClr val="FFFF00"/>
      </a:lt2>
      <a:accent1>
        <a:srgbClr val="009999"/>
      </a:accent1>
      <a:accent2>
        <a:srgbClr val="FF9933"/>
      </a:accent2>
      <a:accent3>
        <a:srgbClr val="AAAACA"/>
      </a:accent3>
      <a:accent4>
        <a:srgbClr val="DADADA"/>
      </a:accent4>
      <a:accent5>
        <a:srgbClr val="AACACA"/>
      </a:accent5>
      <a:accent6>
        <a:srgbClr val="E78A2D"/>
      </a:accent6>
      <a:hlink>
        <a:srgbClr val="330099"/>
      </a:hlink>
      <a:folHlink>
        <a:srgbClr val="CBCBCB"/>
      </a:folHlink>
    </a:clrScheme>
    <a:fontScheme name="Lectur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FF0000"/>
        </a:solidFill>
        <a:ln w="19050" cap="sq" cmpd="sng" algn="ctr">
          <a:solidFill>
            <a:srgbClr val="FF0000"/>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50000"/>
          </a:spcBef>
          <a:spcAft>
            <a:spcPct val="0"/>
          </a:spcAft>
          <a:buClrTx/>
          <a:buSzTx/>
          <a:buFontTx/>
          <a:buNone/>
          <a:tabLst/>
          <a:defRPr kumimoji="0" lang="en-US" sz="1400" b="1"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rgbClr val="FF0000"/>
        </a:solidFill>
        <a:ln w="19050" cap="sq" cmpd="sng" algn="ctr">
          <a:solidFill>
            <a:srgbClr val="FF0000"/>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50000"/>
          </a:spcBef>
          <a:spcAft>
            <a:spcPct val="0"/>
          </a:spcAft>
          <a:buClrTx/>
          <a:buSzTx/>
          <a:buFontTx/>
          <a:buNone/>
          <a:tabLst/>
          <a:defRPr kumimoji="0" lang="en-US" sz="1400" b="1" i="0" u="none" strike="noStrike" cap="none" normalizeH="0" baseline="0" smtClean="0">
            <a:ln>
              <a:noFill/>
            </a:ln>
            <a:solidFill>
              <a:schemeClr val="tx1"/>
            </a:solidFill>
            <a:effectLst/>
            <a:latin typeface="Arial" charset="0"/>
          </a:defRPr>
        </a:defPPr>
      </a:lstStyle>
    </a:lnDef>
  </a:objectDefaults>
  <a:extraClrSchemeLst>
    <a:extraClrScheme>
      <a:clrScheme name="Lecture Template 1">
        <a:dk1>
          <a:srgbClr val="000000"/>
        </a:dk1>
        <a:lt1>
          <a:srgbClr val="FFFFFF"/>
        </a:lt1>
        <a:dk2>
          <a:srgbClr val="0066CC"/>
        </a:dk2>
        <a:lt2>
          <a:srgbClr val="CBCBCB"/>
        </a:lt2>
        <a:accent1>
          <a:srgbClr val="009999"/>
        </a:accent1>
        <a:accent2>
          <a:srgbClr val="FF9933"/>
        </a:accent2>
        <a:accent3>
          <a:srgbClr val="AAB8E2"/>
        </a:accent3>
        <a:accent4>
          <a:srgbClr val="DADADA"/>
        </a:accent4>
        <a:accent5>
          <a:srgbClr val="AACACA"/>
        </a:accent5>
        <a:accent6>
          <a:srgbClr val="E78A2D"/>
        </a:accent6>
        <a:hlink>
          <a:srgbClr val="330099"/>
        </a:hlink>
        <a:folHlink>
          <a:srgbClr val="CBCBCB"/>
        </a:folHlink>
      </a:clrScheme>
      <a:clrMap bg1="dk2" tx1="lt1" bg2="dk1" tx2="lt2" accent1="accent1" accent2="accent2" accent3="accent3" accent4="accent4" accent5="accent5" accent6="accent6" hlink="hlink" folHlink="folHlink"/>
    </a:extraClrScheme>
    <a:extraClrScheme>
      <a:clrScheme name="Lecture Template 2">
        <a:dk1>
          <a:srgbClr val="000000"/>
        </a:dk1>
        <a:lt1>
          <a:srgbClr val="FFFFFF"/>
        </a:lt1>
        <a:dk2>
          <a:srgbClr val="000000"/>
        </a:dk2>
        <a:lt2>
          <a:srgbClr val="868686"/>
        </a:lt2>
        <a:accent1>
          <a:srgbClr val="3366FF"/>
        </a:accent1>
        <a:accent2>
          <a:srgbClr val="009900"/>
        </a:accent2>
        <a:accent3>
          <a:srgbClr val="FFFFFF"/>
        </a:accent3>
        <a:accent4>
          <a:srgbClr val="000000"/>
        </a:accent4>
        <a:accent5>
          <a:srgbClr val="ADB8FF"/>
        </a:accent5>
        <a:accent6>
          <a:srgbClr val="008A00"/>
        </a:accent6>
        <a:hlink>
          <a:srgbClr val="FF0033"/>
        </a:hlink>
        <a:folHlink>
          <a:srgbClr val="CCCCCC"/>
        </a:folHlink>
      </a:clrScheme>
      <a:clrMap bg1="lt1" tx1="dk1" bg2="lt2" tx2="dk2" accent1="accent1" accent2="accent2" accent3="accent3" accent4="accent4" accent5="accent5" accent6="accent6" hlink="hlink" folHlink="folHlink"/>
    </a:extraClrScheme>
    <a:extraClrScheme>
      <a:clrScheme name="Lecture Template 3">
        <a:dk1>
          <a:srgbClr val="000000"/>
        </a:dk1>
        <a:lt1>
          <a:srgbClr val="FFFFFF"/>
        </a:lt1>
        <a:dk2>
          <a:srgbClr val="000000"/>
        </a:dk2>
        <a:lt2>
          <a:srgbClr val="868686"/>
        </a:lt2>
        <a:accent1>
          <a:srgbClr val="EAEAEA"/>
        </a:accent1>
        <a:accent2>
          <a:srgbClr val="5F5F5F"/>
        </a:accent2>
        <a:accent3>
          <a:srgbClr val="FFFFFF"/>
        </a:accent3>
        <a:accent4>
          <a:srgbClr val="000000"/>
        </a:accent4>
        <a:accent5>
          <a:srgbClr val="F3F3F3"/>
        </a:accent5>
        <a:accent6>
          <a:srgbClr val="555555"/>
        </a:accent6>
        <a:hlink>
          <a:srgbClr val="969696"/>
        </a:hlink>
        <a:folHlink>
          <a:srgbClr val="CBCBCB"/>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0A08CB929A79E4FBBCF4501CB879322" ma:contentTypeVersion="17" ma:contentTypeDescription="Create a new document." ma:contentTypeScope="" ma:versionID="1adca59e2d1c9235e3509543cbee46df">
  <xsd:schema xmlns:xsd="http://www.w3.org/2001/XMLSchema" xmlns:xs="http://www.w3.org/2001/XMLSchema" xmlns:p="http://schemas.microsoft.com/office/2006/metadata/properties" xmlns:ns3="97e90ac9-f7c9-4ef0-b151-0ad37f9b04e3" xmlns:ns4="e89b0d28-101f-4150-bb20-b1c24cca2db8" targetNamespace="http://schemas.microsoft.com/office/2006/metadata/properties" ma:root="true" ma:fieldsID="41444610209ebf4e37ace511e8522d66" ns3:_="" ns4:_="">
    <xsd:import namespace="97e90ac9-f7c9-4ef0-b151-0ad37f9b04e3"/>
    <xsd:import namespace="e89b0d28-101f-4150-bb20-b1c24cca2db8"/>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GenerationTime" minOccurs="0"/>
                <xsd:element ref="ns4:MediaServiceEventHashCode" minOccurs="0"/>
                <xsd:element ref="ns4:MediaServiceAutoKeyPoints" minOccurs="0"/>
                <xsd:element ref="ns4:MediaServiceKeyPoints" minOccurs="0"/>
                <xsd:element ref="ns4:MediaServiceDateTaken" minOccurs="0"/>
                <xsd:element ref="ns4:MediaLengthInSeconds" minOccurs="0"/>
                <xsd:element ref="ns4:MediaServiceSearchProperties" minOccurs="0"/>
                <xsd:element ref="ns4:_activity" minOccurs="0"/>
                <xsd:element ref="ns4:MediaServiceObjectDetectorVersions" minOccurs="0"/>
                <xsd:element ref="ns4: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7e90ac9-f7c9-4ef0-b151-0ad37f9b04e3"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89b0d28-101f-4150-bb20-b1c24cca2db8"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DateTaken" ma:index="19" nillable="true" ma:displayName="MediaServiceDateTaken" ma:description="" ma:hidden="true" ma:indexed="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ystemTags" ma:index="24" nillable="true" ma:displayName="MediaServiceSystemTags" ma:hidden="true" ma:internalName="MediaServiceSystemTag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e89b0d28-101f-4150-bb20-b1c24cca2db8" xsi:nil="true"/>
  </documentManagement>
</p:properties>
</file>

<file path=customXml/itemProps1.xml><?xml version="1.0" encoding="utf-8"?>
<ds:datastoreItem xmlns:ds="http://schemas.openxmlformats.org/officeDocument/2006/customXml" ds:itemID="{FDC921FF-FF34-4437-AC87-38239D4804C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7e90ac9-f7c9-4ef0-b151-0ad37f9b04e3"/>
    <ds:schemaRef ds:uri="e89b0d28-101f-4150-bb20-b1c24cca2db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5E2DC64-3005-4048-B8B0-C314A438C8CB}">
  <ds:schemaRefs>
    <ds:schemaRef ds:uri="http://schemas.microsoft.com/sharepoint/v3/contenttype/forms"/>
  </ds:schemaRefs>
</ds:datastoreItem>
</file>

<file path=customXml/itemProps3.xml><?xml version="1.0" encoding="utf-8"?>
<ds:datastoreItem xmlns:ds="http://schemas.openxmlformats.org/officeDocument/2006/customXml" ds:itemID="{3AF8A929-1700-4532-A4B4-208C45CF7060}">
  <ds:schemaRefs>
    <ds:schemaRef ds:uri="http://schemas.microsoft.com/office/2006/documentManagement/types"/>
    <ds:schemaRef ds:uri="97e90ac9-f7c9-4ef0-b151-0ad37f9b04e3"/>
    <ds:schemaRef ds:uri="http://purl.org/dc/dcmitype/"/>
    <ds:schemaRef ds:uri="http://www.w3.org/XML/1998/namespace"/>
    <ds:schemaRef ds:uri="http://schemas.microsoft.com/office/infopath/2007/PartnerControls"/>
    <ds:schemaRef ds:uri="http://purl.org/dc/elements/1.1/"/>
    <ds:schemaRef ds:uri="http://schemas.openxmlformats.org/package/2006/metadata/core-properties"/>
    <ds:schemaRef ds:uri="e89b0d28-101f-4150-bb20-b1c24cca2db8"/>
    <ds:schemaRef ds:uri="http://schemas.microsoft.com/office/2006/metadata/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emplate>C:\Program Files\MSOffice\Templates\Lecture Template.pot</Template>
  <TotalTime>6922</TotalTime>
  <Words>2734</Words>
  <Application>Microsoft Office PowerPoint</Application>
  <PresentationFormat>On-screen Show (4:3)</PresentationFormat>
  <Paragraphs>484</Paragraphs>
  <Slides>66</Slides>
  <Notes>3</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1</vt:i4>
      </vt:variant>
      <vt:variant>
        <vt:lpstr>Slide Titles</vt:lpstr>
      </vt:variant>
      <vt:variant>
        <vt:i4>66</vt:i4>
      </vt:variant>
    </vt:vector>
  </HeadingPairs>
  <TitlesOfParts>
    <vt:vector size="73" baseType="lpstr">
      <vt:lpstr>Arial</vt:lpstr>
      <vt:lpstr>Wingdings</vt:lpstr>
      <vt:lpstr>Times New Roman</vt:lpstr>
      <vt:lpstr>Symbol</vt:lpstr>
      <vt:lpstr>Courier New</vt:lpstr>
      <vt:lpstr>Lecture Template</vt:lpstr>
      <vt:lpstr>Microsoft Equation 3.0</vt:lpstr>
      <vt:lpstr>Collision Detection</vt:lpstr>
      <vt:lpstr>Collisions</vt:lpstr>
      <vt:lpstr>Computational Geometry</vt:lpstr>
      <vt:lpstr>Distance Testing</vt:lpstr>
      <vt:lpstr>Point-Point Distance</vt:lpstr>
      <vt:lpstr>Line-Point Distance</vt:lpstr>
      <vt:lpstr>Line-Point Distance</vt:lpstr>
      <vt:lpstr>Line-Line Distance</vt:lpstr>
      <vt:lpstr>Line-Line Distance</vt:lpstr>
      <vt:lpstr>Segment-Segment Distance</vt:lpstr>
      <vt:lpstr>Bounding Objects</vt:lpstr>
      <vt:lpstr>Bounding Sphere</vt:lpstr>
      <vt:lpstr>Bounding Sphere (Cont’d)</vt:lpstr>
      <vt:lpstr>Sphere-Sphere Collision</vt:lpstr>
      <vt:lpstr>Line-Sphere Collision</vt:lpstr>
      <vt:lpstr>Bounding Box</vt:lpstr>
      <vt:lpstr>Axis-Aligned Bounding Box</vt:lpstr>
      <vt:lpstr>Axis-Aligned Box-Box Collision</vt:lpstr>
      <vt:lpstr>AAB Line-Box Collision</vt:lpstr>
      <vt:lpstr>AAB Line-Box Collision</vt:lpstr>
      <vt:lpstr>Object-Oriented Bounding Box</vt:lpstr>
      <vt:lpstr>OBB Collision</vt:lpstr>
      <vt:lpstr>OBB Collision</vt:lpstr>
      <vt:lpstr>OBB Line-Box Collision</vt:lpstr>
      <vt:lpstr>Capsule</vt:lpstr>
      <vt:lpstr>Capsule</vt:lpstr>
      <vt:lpstr>Capsule-Capsule Collision</vt:lpstr>
      <vt:lpstr>Capsule-Line Collision</vt:lpstr>
      <vt:lpstr>Which To Use?</vt:lpstr>
      <vt:lpstr>Hierarchical Systems</vt:lpstr>
      <vt:lpstr>Hierarchical Systems</vt:lpstr>
      <vt:lpstr>Missing Collision</vt:lpstr>
      <vt:lpstr>Missing Collision</vt:lpstr>
      <vt:lpstr>Improving Performance</vt:lpstr>
      <vt:lpstr>Sweep and Prune</vt:lpstr>
      <vt:lpstr>Collision Response</vt:lpstr>
      <vt:lpstr>Determine Collision Point</vt:lpstr>
      <vt:lpstr>Determine Collision Time</vt:lpstr>
      <vt:lpstr>Determining Collision Time</vt:lpstr>
      <vt:lpstr>Example: Spheres</vt:lpstr>
      <vt:lpstr>Example: Spheres</vt:lpstr>
      <vt:lpstr>Example: Spheres</vt:lpstr>
      <vt:lpstr>Linear Collision Response</vt:lpstr>
      <vt:lpstr>Linear Collision Response</vt:lpstr>
      <vt:lpstr>Linear Collision Response</vt:lpstr>
      <vt:lpstr>Linear Collision Response</vt:lpstr>
      <vt:lpstr>Linear Collision Response</vt:lpstr>
      <vt:lpstr>Linear Collision Response</vt:lpstr>
      <vt:lpstr>Linear Collision Response</vt:lpstr>
      <vt:lpstr>Linear Collision Response</vt:lpstr>
      <vt:lpstr>Linear Collision Response</vt:lpstr>
      <vt:lpstr>PowerPoint Presentation</vt:lpstr>
      <vt:lpstr>PowerPoint Presentation</vt:lpstr>
      <vt:lpstr>PowerPoint Presentation</vt:lpstr>
      <vt:lpstr>PowerPoint Presentation</vt:lpstr>
      <vt:lpstr>PowerPoint Presentation</vt:lpstr>
      <vt:lpstr>Angular Collision Response</vt:lpstr>
      <vt:lpstr>Angular Collision Response</vt:lpstr>
      <vt:lpstr>Angular Collision Response</vt:lpstr>
      <vt:lpstr>Angular Collision Response</vt:lpstr>
      <vt:lpstr>Other Response Techniques</vt:lpstr>
      <vt:lpstr>Other Response Techniques</vt:lpstr>
      <vt:lpstr>Detection Recap</vt:lpstr>
      <vt:lpstr>Response Recap</vt:lpstr>
      <vt:lpstr>References</vt:lpstr>
      <vt:lpstr>References</vt:lpstr>
    </vt:vector>
  </TitlesOfParts>
  <Company>Red Storm Entertainment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Math for Programmers</dc:title>
  <dc:creator>Jim Van Verth</dc:creator>
  <cp:lastModifiedBy>Nathan Morgan</cp:lastModifiedBy>
  <cp:revision>280</cp:revision>
  <dcterms:created xsi:type="dcterms:W3CDTF">2000-02-07T14:07:49Z</dcterms:created>
  <dcterms:modified xsi:type="dcterms:W3CDTF">2024-11-21T12:45:15Z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0x010100E0A08CB929A79E4FBBCF4501CB879322</vt:lpwstr>
  </property>
</Properties>
</file>