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21374100" cy="15113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27" userDrawn="1">
          <p15:clr>
            <a:srgbClr val="A4A3A4"/>
          </p15:clr>
        </p15:guide>
        <p15:guide id="2" pos="407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7FC"/>
    <a:srgbClr val="FFFA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44" autoAdjust="0"/>
    <p:restoredTop sz="92070" autoAdjust="0"/>
  </p:normalViewPr>
  <p:slideViewPr>
    <p:cSldViewPr>
      <p:cViewPr>
        <p:scale>
          <a:sx n="80" d="100"/>
          <a:sy n="80" d="100"/>
        </p:scale>
        <p:origin x="1219" y="-3835"/>
      </p:cViewPr>
      <p:guideLst>
        <p:guide orient="horz" pos="1527"/>
        <p:guide pos="4073"/>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3C2E10B9-E109-436B-913C-9FC54281AEAF}" type="datetimeFigureOut">
              <a:rPr lang="en-GB" smtClean="0"/>
              <a:t>11/12/2025</a:t>
            </a:fld>
            <a:endParaRPr lang="en-GB"/>
          </a:p>
        </p:txBody>
      </p:sp>
      <p:sp>
        <p:nvSpPr>
          <p:cNvPr id="4" name="Slide Image Placeholder 3"/>
          <p:cNvSpPr>
            <a:spLocks noGrp="1" noRot="1" noChangeAspect="1"/>
          </p:cNvSpPr>
          <p:nvPr>
            <p:ph type="sldImg" idx="2"/>
          </p:nvPr>
        </p:nvSpPr>
        <p:spPr>
          <a:xfrm>
            <a:off x="2935288" y="857250"/>
            <a:ext cx="3273425"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5564ED83-3FBF-4C1A-B748-8D306F11361F}" type="slidenum">
              <a:rPr lang="en-GB" smtClean="0"/>
              <a:t>‹#›</a:t>
            </a:fld>
            <a:endParaRPr lang="en-GB"/>
          </a:p>
        </p:txBody>
      </p:sp>
    </p:spTree>
    <p:extLst>
      <p:ext uri="{BB962C8B-B14F-4D97-AF65-F5344CB8AC3E}">
        <p14:creationId xmlns:p14="http://schemas.microsoft.com/office/powerpoint/2010/main" val="1626630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64ED83-3FBF-4C1A-B748-8D306F11361F}" type="slidenum">
              <a:rPr lang="en-GB" smtClean="0"/>
              <a:t>1</a:t>
            </a:fld>
            <a:endParaRPr lang="en-GB"/>
          </a:p>
        </p:txBody>
      </p:sp>
    </p:spTree>
    <p:extLst>
      <p:ext uri="{BB962C8B-B14F-4D97-AF65-F5344CB8AC3E}">
        <p14:creationId xmlns:p14="http://schemas.microsoft.com/office/powerpoint/2010/main" val="4223205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9917" y="1506361"/>
            <a:ext cx="10992394" cy="1039412"/>
          </a:xfrm>
        </p:spPr>
        <p:txBody>
          <a:bodyPr/>
          <a:lstStyle/>
          <a:p>
            <a:r>
              <a:rPr lang="en-US"/>
              <a:t>Click to edit Master title style</a:t>
            </a:r>
          </a:p>
        </p:txBody>
      </p:sp>
      <p:sp>
        <p:nvSpPr>
          <p:cNvPr id="3" name="Subtitle 2"/>
          <p:cNvSpPr>
            <a:spLocks noGrp="1"/>
          </p:cNvSpPr>
          <p:nvPr>
            <p:ph type="subTitle" idx="1"/>
          </p:nvPr>
        </p:nvSpPr>
        <p:spPr>
          <a:xfrm>
            <a:off x="1939834" y="2747818"/>
            <a:ext cx="9052560" cy="1239212"/>
          </a:xfrm>
        </p:spPr>
        <p:txBody>
          <a:bodyPr/>
          <a:lstStyle>
            <a:lvl1pPr marL="0" indent="0" algn="ctr">
              <a:buNone/>
              <a:defRPr>
                <a:solidFill>
                  <a:schemeClr val="tx1">
                    <a:tint val="75000"/>
                  </a:schemeClr>
                </a:solidFill>
              </a:defRPr>
            </a:lvl1pPr>
            <a:lvl2pPr marL="323286" indent="0" algn="ctr">
              <a:buNone/>
              <a:defRPr>
                <a:solidFill>
                  <a:schemeClr val="tx1">
                    <a:tint val="75000"/>
                  </a:schemeClr>
                </a:solidFill>
              </a:defRPr>
            </a:lvl2pPr>
            <a:lvl3pPr marL="646572" indent="0" algn="ctr">
              <a:buNone/>
              <a:defRPr>
                <a:solidFill>
                  <a:schemeClr val="tx1">
                    <a:tint val="75000"/>
                  </a:schemeClr>
                </a:solidFill>
              </a:defRPr>
            </a:lvl3pPr>
            <a:lvl4pPr marL="969858" indent="0" algn="ctr">
              <a:buNone/>
              <a:defRPr>
                <a:solidFill>
                  <a:schemeClr val="tx1">
                    <a:tint val="75000"/>
                  </a:schemeClr>
                </a:solidFill>
              </a:defRPr>
            </a:lvl4pPr>
            <a:lvl5pPr marL="1293144" indent="0" algn="ctr">
              <a:buNone/>
              <a:defRPr>
                <a:solidFill>
                  <a:schemeClr val="tx1">
                    <a:tint val="75000"/>
                  </a:schemeClr>
                </a:solidFill>
              </a:defRPr>
            </a:lvl5pPr>
            <a:lvl6pPr marL="1616431" indent="0" algn="ctr">
              <a:buNone/>
              <a:defRPr>
                <a:solidFill>
                  <a:schemeClr val="tx1">
                    <a:tint val="75000"/>
                  </a:schemeClr>
                </a:solidFill>
              </a:defRPr>
            </a:lvl6pPr>
            <a:lvl7pPr marL="1939717" indent="0" algn="ctr">
              <a:buNone/>
              <a:defRPr>
                <a:solidFill>
                  <a:schemeClr val="tx1">
                    <a:tint val="75000"/>
                  </a:schemeClr>
                </a:solidFill>
              </a:defRPr>
            </a:lvl7pPr>
            <a:lvl8pPr marL="2263003" indent="0" algn="ctr">
              <a:buNone/>
              <a:defRPr>
                <a:solidFill>
                  <a:schemeClr val="tx1">
                    <a:tint val="75000"/>
                  </a:schemeClr>
                </a:solidFill>
              </a:defRPr>
            </a:lvl8pPr>
            <a:lvl9pPr marL="2586289"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1557" y="3115990"/>
            <a:ext cx="10992394" cy="963083"/>
          </a:xfrm>
        </p:spPr>
        <p:txBody>
          <a:bodyPr anchor="t"/>
          <a:lstStyle>
            <a:lvl1pPr algn="l">
              <a:defRPr sz="2828" b="1" cap="all"/>
            </a:lvl1pPr>
          </a:lstStyle>
          <a:p>
            <a:r>
              <a:rPr lang="en-US"/>
              <a:t>Click to edit Master title style</a:t>
            </a:r>
          </a:p>
        </p:txBody>
      </p:sp>
      <p:sp>
        <p:nvSpPr>
          <p:cNvPr id="3" name="Text Placeholder 2"/>
          <p:cNvSpPr>
            <a:spLocks noGrp="1"/>
          </p:cNvSpPr>
          <p:nvPr>
            <p:ph type="body" idx="1"/>
          </p:nvPr>
        </p:nvSpPr>
        <p:spPr>
          <a:xfrm>
            <a:off x="1021557" y="2055252"/>
            <a:ext cx="10992394" cy="1060738"/>
          </a:xfrm>
        </p:spPr>
        <p:txBody>
          <a:bodyPr anchor="b"/>
          <a:lstStyle>
            <a:lvl1pPr marL="0" indent="0">
              <a:buNone/>
              <a:defRPr sz="1414">
                <a:solidFill>
                  <a:schemeClr val="tx1">
                    <a:tint val="75000"/>
                  </a:schemeClr>
                </a:solidFill>
              </a:defRPr>
            </a:lvl1pPr>
            <a:lvl2pPr marL="323286" indent="0">
              <a:buNone/>
              <a:defRPr sz="1273">
                <a:solidFill>
                  <a:schemeClr val="tx1">
                    <a:tint val="75000"/>
                  </a:schemeClr>
                </a:solidFill>
              </a:defRPr>
            </a:lvl2pPr>
            <a:lvl3pPr marL="646572" indent="0">
              <a:buNone/>
              <a:defRPr sz="1131">
                <a:solidFill>
                  <a:schemeClr val="tx1">
                    <a:tint val="75000"/>
                  </a:schemeClr>
                </a:solidFill>
              </a:defRPr>
            </a:lvl3pPr>
            <a:lvl4pPr marL="969858" indent="0">
              <a:buNone/>
              <a:defRPr sz="990">
                <a:solidFill>
                  <a:schemeClr val="tx1">
                    <a:tint val="75000"/>
                  </a:schemeClr>
                </a:solidFill>
              </a:defRPr>
            </a:lvl4pPr>
            <a:lvl5pPr marL="1293144" indent="0">
              <a:buNone/>
              <a:defRPr sz="990">
                <a:solidFill>
                  <a:schemeClr val="tx1">
                    <a:tint val="75000"/>
                  </a:schemeClr>
                </a:solidFill>
              </a:defRPr>
            </a:lvl5pPr>
            <a:lvl6pPr marL="1616431" indent="0">
              <a:buNone/>
              <a:defRPr sz="990">
                <a:solidFill>
                  <a:schemeClr val="tx1">
                    <a:tint val="75000"/>
                  </a:schemeClr>
                </a:solidFill>
              </a:defRPr>
            </a:lvl6pPr>
            <a:lvl7pPr marL="1939717" indent="0">
              <a:buNone/>
              <a:defRPr sz="990">
                <a:solidFill>
                  <a:schemeClr val="tx1">
                    <a:tint val="75000"/>
                  </a:schemeClr>
                </a:solidFill>
              </a:defRPr>
            </a:lvl7pPr>
            <a:lvl8pPr marL="2263003" indent="0">
              <a:buNone/>
              <a:defRPr sz="990">
                <a:solidFill>
                  <a:schemeClr val="tx1">
                    <a:tint val="75000"/>
                  </a:schemeClr>
                </a:solidFill>
              </a:defRPr>
            </a:lvl8pPr>
            <a:lvl9pPr marL="2586289" indent="0">
              <a:buNone/>
              <a:defRPr sz="99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6612" y="1131455"/>
            <a:ext cx="5711734" cy="3200176"/>
          </a:xfrm>
        </p:spPr>
        <p:txBody>
          <a:bodyPr/>
          <a:lstStyle>
            <a:lvl1pPr>
              <a:defRPr sz="1980"/>
            </a:lvl1pPr>
            <a:lvl2pPr>
              <a:defRPr sz="1697"/>
            </a:lvl2pPr>
            <a:lvl3pPr>
              <a:defRPr sz="1414"/>
            </a:lvl3pPr>
            <a:lvl4pPr>
              <a:defRPr sz="1273"/>
            </a:lvl4pPr>
            <a:lvl5pPr>
              <a:defRPr sz="1273"/>
            </a:lvl5pPr>
            <a:lvl6pPr>
              <a:defRPr sz="1273"/>
            </a:lvl6pPr>
            <a:lvl7pPr>
              <a:defRPr sz="1273"/>
            </a:lvl7pPr>
            <a:lvl8pPr>
              <a:defRPr sz="1273"/>
            </a:lvl8pPr>
            <a:lvl9pPr>
              <a:defRPr sz="12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73883" y="1131455"/>
            <a:ext cx="5711734" cy="3200176"/>
          </a:xfrm>
        </p:spPr>
        <p:txBody>
          <a:bodyPr/>
          <a:lstStyle>
            <a:lvl1pPr>
              <a:defRPr sz="1980"/>
            </a:lvl1pPr>
            <a:lvl2pPr>
              <a:defRPr sz="1697"/>
            </a:lvl2pPr>
            <a:lvl3pPr>
              <a:defRPr sz="1414"/>
            </a:lvl3pPr>
            <a:lvl4pPr>
              <a:defRPr sz="1273"/>
            </a:lvl4pPr>
            <a:lvl5pPr>
              <a:defRPr sz="1273"/>
            </a:lvl5pPr>
            <a:lvl6pPr>
              <a:defRPr sz="1273"/>
            </a:lvl6pPr>
            <a:lvl7pPr>
              <a:defRPr sz="1273"/>
            </a:lvl7pPr>
            <a:lvl8pPr>
              <a:defRPr sz="1273"/>
            </a:lvl8pPr>
            <a:lvl9pPr>
              <a:defRPr sz="12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46612" y="1085433"/>
            <a:ext cx="5713980" cy="452357"/>
          </a:xfrm>
        </p:spPr>
        <p:txBody>
          <a:bodyPr anchor="b"/>
          <a:lstStyle>
            <a:lvl1pPr marL="0" indent="0">
              <a:buNone/>
              <a:defRPr sz="1697" b="1"/>
            </a:lvl1pPr>
            <a:lvl2pPr marL="323286" indent="0">
              <a:buNone/>
              <a:defRPr sz="1414" b="1"/>
            </a:lvl2pPr>
            <a:lvl3pPr marL="646572" indent="0">
              <a:buNone/>
              <a:defRPr sz="1273" b="1"/>
            </a:lvl3pPr>
            <a:lvl4pPr marL="969858" indent="0">
              <a:buNone/>
              <a:defRPr sz="1131" b="1"/>
            </a:lvl4pPr>
            <a:lvl5pPr marL="1293144" indent="0">
              <a:buNone/>
              <a:defRPr sz="1131" b="1"/>
            </a:lvl5pPr>
            <a:lvl6pPr marL="1616431" indent="0">
              <a:buNone/>
              <a:defRPr sz="1131" b="1"/>
            </a:lvl6pPr>
            <a:lvl7pPr marL="1939717" indent="0">
              <a:buNone/>
              <a:defRPr sz="1131" b="1"/>
            </a:lvl7pPr>
            <a:lvl8pPr marL="2263003" indent="0">
              <a:buNone/>
              <a:defRPr sz="1131" b="1"/>
            </a:lvl8pPr>
            <a:lvl9pPr marL="2586289" indent="0">
              <a:buNone/>
              <a:defRPr sz="1131" b="1"/>
            </a:lvl9pPr>
          </a:lstStyle>
          <a:p>
            <a:pPr lvl="0"/>
            <a:r>
              <a:rPr lang="en-US"/>
              <a:t>Click to edit Master text styles</a:t>
            </a:r>
          </a:p>
        </p:txBody>
      </p:sp>
      <p:sp>
        <p:nvSpPr>
          <p:cNvPr id="4" name="Content Placeholder 3"/>
          <p:cNvSpPr>
            <a:spLocks noGrp="1"/>
          </p:cNvSpPr>
          <p:nvPr>
            <p:ph sz="half" idx="2"/>
          </p:nvPr>
        </p:nvSpPr>
        <p:spPr>
          <a:xfrm>
            <a:off x="646612" y="1537790"/>
            <a:ext cx="5713980" cy="2793840"/>
          </a:xfrm>
        </p:spPr>
        <p:txBody>
          <a:bodyPr/>
          <a:lstStyle>
            <a:lvl1pPr>
              <a:defRPr sz="1697"/>
            </a:lvl1pPr>
            <a:lvl2pPr>
              <a:defRPr sz="1414"/>
            </a:lvl2pPr>
            <a:lvl3pPr>
              <a:defRPr sz="1273"/>
            </a:lvl3pPr>
            <a:lvl4pPr>
              <a:defRPr sz="1131"/>
            </a:lvl4pPr>
            <a:lvl5pPr>
              <a:defRPr sz="1131"/>
            </a:lvl5pPr>
            <a:lvl6pPr>
              <a:defRPr sz="1131"/>
            </a:lvl6pPr>
            <a:lvl7pPr>
              <a:defRPr sz="1131"/>
            </a:lvl7pPr>
            <a:lvl8pPr>
              <a:defRPr sz="1131"/>
            </a:lvl8pPr>
            <a:lvl9pPr>
              <a:defRPr sz="113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69393" y="1085433"/>
            <a:ext cx="5716225" cy="452357"/>
          </a:xfrm>
        </p:spPr>
        <p:txBody>
          <a:bodyPr anchor="b"/>
          <a:lstStyle>
            <a:lvl1pPr marL="0" indent="0">
              <a:buNone/>
              <a:defRPr sz="1697" b="1"/>
            </a:lvl1pPr>
            <a:lvl2pPr marL="323286" indent="0">
              <a:buNone/>
              <a:defRPr sz="1414" b="1"/>
            </a:lvl2pPr>
            <a:lvl3pPr marL="646572" indent="0">
              <a:buNone/>
              <a:defRPr sz="1273" b="1"/>
            </a:lvl3pPr>
            <a:lvl4pPr marL="969858" indent="0">
              <a:buNone/>
              <a:defRPr sz="1131" b="1"/>
            </a:lvl4pPr>
            <a:lvl5pPr marL="1293144" indent="0">
              <a:buNone/>
              <a:defRPr sz="1131" b="1"/>
            </a:lvl5pPr>
            <a:lvl6pPr marL="1616431" indent="0">
              <a:buNone/>
              <a:defRPr sz="1131" b="1"/>
            </a:lvl6pPr>
            <a:lvl7pPr marL="1939717" indent="0">
              <a:buNone/>
              <a:defRPr sz="1131" b="1"/>
            </a:lvl7pPr>
            <a:lvl8pPr marL="2263003" indent="0">
              <a:buNone/>
              <a:defRPr sz="1131" b="1"/>
            </a:lvl8pPr>
            <a:lvl9pPr marL="2586289" indent="0">
              <a:buNone/>
              <a:defRPr sz="1131" b="1"/>
            </a:lvl9pPr>
          </a:lstStyle>
          <a:p>
            <a:pPr lvl="0"/>
            <a:r>
              <a:rPr lang="en-US"/>
              <a:t>Click to edit Master text styles</a:t>
            </a:r>
          </a:p>
        </p:txBody>
      </p:sp>
      <p:sp>
        <p:nvSpPr>
          <p:cNvPr id="6" name="Content Placeholder 5"/>
          <p:cNvSpPr>
            <a:spLocks noGrp="1"/>
          </p:cNvSpPr>
          <p:nvPr>
            <p:ph sz="quarter" idx="4"/>
          </p:nvPr>
        </p:nvSpPr>
        <p:spPr>
          <a:xfrm>
            <a:off x="6569393" y="1537790"/>
            <a:ext cx="5716225" cy="2793840"/>
          </a:xfrm>
        </p:spPr>
        <p:txBody>
          <a:bodyPr/>
          <a:lstStyle>
            <a:lvl1pPr>
              <a:defRPr sz="1697"/>
            </a:lvl1pPr>
            <a:lvl2pPr>
              <a:defRPr sz="1414"/>
            </a:lvl2pPr>
            <a:lvl3pPr>
              <a:defRPr sz="1273"/>
            </a:lvl3pPr>
            <a:lvl4pPr>
              <a:defRPr sz="1131"/>
            </a:lvl4pPr>
            <a:lvl5pPr>
              <a:defRPr sz="1131"/>
            </a:lvl5pPr>
            <a:lvl6pPr>
              <a:defRPr sz="1131"/>
            </a:lvl6pPr>
            <a:lvl7pPr>
              <a:defRPr sz="1131"/>
            </a:lvl7pPr>
            <a:lvl8pPr>
              <a:defRPr sz="1131"/>
            </a:lvl8pPr>
            <a:lvl9pPr>
              <a:defRPr sz="113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6612" y="193065"/>
            <a:ext cx="4254614" cy="821652"/>
          </a:xfrm>
        </p:spPr>
        <p:txBody>
          <a:bodyPr anchor="b"/>
          <a:lstStyle>
            <a:lvl1pPr algn="l">
              <a:defRPr sz="1414" b="1"/>
            </a:lvl1pPr>
          </a:lstStyle>
          <a:p>
            <a:r>
              <a:rPr lang="en-US"/>
              <a:t>Click to edit Master title style</a:t>
            </a:r>
          </a:p>
        </p:txBody>
      </p:sp>
      <p:sp>
        <p:nvSpPr>
          <p:cNvPr id="3" name="Content Placeholder 2"/>
          <p:cNvSpPr>
            <a:spLocks noGrp="1"/>
          </p:cNvSpPr>
          <p:nvPr>
            <p:ph idx="1"/>
          </p:nvPr>
        </p:nvSpPr>
        <p:spPr>
          <a:xfrm>
            <a:off x="5056142" y="193066"/>
            <a:ext cx="7229475" cy="4138565"/>
          </a:xfrm>
        </p:spPr>
        <p:txBody>
          <a:bodyPr/>
          <a:lstStyle>
            <a:lvl1pPr>
              <a:defRPr sz="2263"/>
            </a:lvl1pPr>
            <a:lvl2pPr>
              <a:defRPr sz="1980"/>
            </a:lvl2pPr>
            <a:lvl3pPr>
              <a:defRPr sz="1697"/>
            </a:lvl3pPr>
            <a:lvl4pPr>
              <a:defRPr sz="1414"/>
            </a:lvl4pPr>
            <a:lvl5pPr>
              <a:defRPr sz="1414"/>
            </a:lvl5pPr>
            <a:lvl6pPr>
              <a:defRPr sz="1414"/>
            </a:lvl6pPr>
            <a:lvl7pPr>
              <a:defRPr sz="1414"/>
            </a:lvl7pPr>
            <a:lvl8pPr>
              <a:defRPr sz="1414"/>
            </a:lvl8pPr>
            <a:lvl9pPr>
              <a:defRPr sz="141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6612" y="1014718"/>
            <a:ext cx="4254614" cy="3316913"/>
          </a:xfrm>
        </p:spPr>
        <p:txBody>
          <a:bodyPr/>
          <a:lstStyle>
            <a:lvl1pPr marL="0" indent="0">
              <a:buNone/>
              <a:defRPr sz="990"/>
            </a:lvl1pPr>
            <a:lvl2pPr marL="323286" indent="0">
              <a:buNone/>
              <a:defRPr sz="849"/>
            </a:lvl2pPr>
            <a:lvl3pPr marL="646572" indent="0">
              <a:buNone/>
              <a:defRPr sz="707"/>
            </a:lvl3pPr>
            <a:lvl4pPr marL="969858" indent="0">
              <a:buNone/>
              <a:defRPr sz="636"/>
            </a:lvl4pPr>
            <a:lvl5pPr marL="1293144" indent="0">
              <a:buNone/>
              <a:defRPr sz="636"/>
            </a:lvl5pPr>
            <a:lvl6pPr marL="1616431" indent="0">
              <a:buNone/>
              <a:defRPr sz="636"/>
            </a:lvl6pPr>
            <a:lvl7pPr marL="1939717" indent="0">
              <a:buNone/>
              <a:defRPr sz="636"/>
            </a:lvl7pPr>
            <a:lvl8pPr marL="2263003" indent="0">
              <a:buNone/>
              <a:defRPr sz="636"/>
            </a:lvl8pPr>
            <a:lvl9pPr marL="2586289" indent="0">
              <a:buNone/>
              <a:defRPr sz="636"/>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34807" y="3394364"/>
            <a:ext cx="7759337" cy="400724"/>
          </a:xfrm>
        </p:spPr>
        <p:txBody>
          <a:bodyPr anchor="b"/>
          <a:lstStyle>
            <a:lvl1pPr algn="l">
              <a:defRPr sz="1414" b="1"/>
            </a:lvl1pPr>
          </a:lstStyle>
          <a:p>
            <a:r>
              <a:rPr lang="en-US"/>
              <a:t>Click to edit Master title style</a:t>
            </a:r>
          </a:p>
        </p:txBody>
      </p:sp>
      <p:sp>
        <p:nvSpPr>
          <p:cNvPr id="3" name="Picture Placeholder 2"/>
          <p:cNvSpPr>
            <a:spLocks noGrp="1"/>
          </p:cNvSpPr>
          <p:nvPr>
            <p:ph type="pic" idx="1"/>
          </p:nvPr>
        </p:nvSpPr>
        <p:spPr>
          <a:xfrm>
            <a:off x="2534807" y="433275"/>
            <a:ext cx="7759337" cy="2909455"/>
          </a:xfrm>
        </p:spPr>
        <p:txBody>
          <a:bodyPr/>
          <a:lstStyle>
            <a:lvl1pPr marL="0" indent="0">
              <a:buNone/>
              <a:defRPr sz="2263"/>
            </a:lvl1pPr>
            <a:lvl2pPr marL="323286" indent="0">
              <a:buNone/>
              <a:defRPr sz="1980"/>
            </a:lvl2pPr>
            <a:lvl3pPr marL="646572" indent="0">
              <a:buNone/>
              <a:defRPr sz="1697"/>
            </a:lvl3pPr>
            <a:lvl4pPr marL="969858" indent="0">
              <a:buNone/>
              <a:defRPr sz="1414"/>
            </a:lvl4pPr>
            <a:lvl5pPr marL="1293144" indent="0">
              <a:buNone/>
              <a:defRPr sz="1414"/>
            </a:lvl5pPr>
            <a:lvl6pPr marL="1616431" indent="0">
              <a:buNone/>
              <a:defRPr sz="1414"/>
            </a:lvl6pPr>
            <a:lvl7pPr marL="1939717" indent="0">
              <a:buNone/>
              <a:defRPr sz="1414"/>
            </a:lvl7pPr>
            <a:lvl8pPr marL="2263003" indent="0">
              <a:buNone/>
              <a:defRPr sz="1414"/>
            </a:lvl8pPr>
            <a:lvl9pPr marL="2586289" indent="0">
              <a:buNone/>
              <a:defRPr sz="1414"/>
            </a:lvl9pPr>
          </a:lstStyle>
          <a:p>
            <a:endParaRPr lang="en-US"/>
          </a:p>
        </p:txBody>
      </p:sp>
      <p:sp>
        <p:nvSpPr>
          <p:cNvPr id="4" name="Text Placeholder 3"/>
          <p:cNvSpPr>
            <a:spLocks noGrp="1"/>
          </p:cNvSpPr>
          <p:nvPr>
            <p:ph type="body" sz="half" idx="2"/>
          </p:nvPr>
        </p:nvSpPr>
        <p:spPr>
          <a:xfrm>
            <a:off x="2534807" y="3795088"/>
            <a:ext cx="7759337" cy="569094"/>
          </a:xfrm>
        </p:spPr>
        <p:txBody>
          <a:bodyPr/>
          <a:lstStyle>
            <a:lvl1pPr marL="0" indent="0">
              <a:buNone/>
              <a:defRPr sz="990"/>
            </a:lvl1pPr>
            <a:lvl2pPr marL="323286" indent="0">
              <a:buNone/>
              <a:defRPr sz="849"/>
            </a:lvl2pPr>
            <a:lvl3pPr marL="646572" indent="0">
              <a:buNone/>
              <a:defRPr sz="707"/>
            </a:lvl3pPr>
            <a:lvl4pPr marL="969858" indent="0">
              <a:buNone/>
              <a:defRPr sz="636"/>
            </a:lvl4pPr>
            <a:lvl5pPr marL="1293144" indent="0">
              <a:buNone/>
              <a:defRPr sz="636"/>
            </a:lvl5pPr>
            <a:lvl6pPr marL="1616431" indent="0">
              <a:buNone/>
              <a:defRPr sz="636"/>
            </a:lvl6pPr>
            <a:lvl7pPr marL="1939717" indent="0">
              <a:buNone/>
              <a:defRPr sz="636"/>
            </a:lvl7pPr>
            <a:lvl8pPr marL="2263003" indent="0">
              <a:buNone/>
              <a:defRPr sz="636"/>
            </a:lvl8pPr>
            <a:lvl9pPr marL="2586289" indent="0">
              <a:buNone/>
              <a:defRPr sz="636"/>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5866" y="194189"/>
            <a:ext cx="2909751" cy="413744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46612" y="194189"/>
            <a:ext cx="8513717" cy="413744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46611" y="194188"/>
            <a:ext cx="11639006" cy="80818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46611" y="1131455"/>
            <a:ext cx="11639006" cy="32001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6611" y="4494389"/>
            <a:ext cx="3017520" cy="258169"/>
          </a:xfrm>
          <a:prstGeom prst="rect">
            <a:avLst/>
          </a:prstGeom>
        </p:spPr>
        <p:txBody>
          <a:bodyPr vert="horz" lIns="91440" tIns="45720" rIns="91440" bIns="45720" rtlCol="0" anchor="ctr"/>
          <a:lstStyle>
            <a:lvl1pPr algn="l">
              <a:defRPr sz="849">
                <a:solidFill>
                  <a:schemeClr val="tx1">
                    <a:tint val="75000"/>
                  </a:schemeClr>
                </a:solidFill>
              </a:defRPr>
            </a:lvl1pPr>
          </a:lstStyle>
          <a:p>
            <a:fld id="{1D8BD707-D9CF-40AE-B4C6-C98DA3205C09}" type="datetimeFigureOut">
              <a:rPr lang="en-US" smtClean="0"/>
              <a:pPr/>
              <a:t>12/11/2025</a:t>
            </a:fld>
            <a:endParaRPr lang="en-US"/>
          </a:p>
        </p:txBody>
      </p:sp>
      <p:sp>
        <p:nvSpPr>
          <p:cNvPr id="5" name="Footer Placeholder 4"/>
          <p:cNvSpPr>
            <a:spLocks noGrp="1"/>
          </p:cNvSpPr>
          <p:nvPr>
            <p:ph type="ftr" sz="quarter" idx="3"/>
          </p:nvPr>
        </p:nvSpPr>
        <p:spPr>
          <a:xfrm>
            <a:off x="4418511" y="4494389"/>
            <a:ext cx="4095206" cy="258169"/>
          </a:xfrm>
          <a:prstGeom prst="rect">
            <a:avLst/>
          </a:prstGeom>
        </p:spPr>
        <p:txBody>
          <a:bodyPr vert="horz" lIns="91440" tIns="45720" rIns="91440" bIns="45720" rtlCol="0" anchor="ctr"/>
          <a:lstStyle>
            <a:lvl1pPr algn="ctr">
              <a:defRPr sz="84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268097" y="4494389"/>
            <a:ext cx="3017520" cy="258169"/>
          </a:xfrm>
          <a:prstGeom prst="rect">
            <a:avLst/>
          </a:prstGeom>
        </p:spPr>
        <p:txBody>
          <a:bodyPr vert="horz" lIns="91440" tIns="45720" rIns="91440" bIns="45720" rtlCol="0" anchor="ctr"/>
          <a:lstStyle>
            <a:lvl1pPr algn="r">
              <a:defRPr sz="849">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646572" rtl="0" eaLnBrk="1" latinLnBrk="0" hangingPunct="1">
        <a:spcBef>
          <a:spcPct val="0"/>
        </a:spcBef>
        <a:buNone/>
        <a:defRPr sz="3111" kern="1200">
          <a:solidFill>
            <a:schemeClr val="tx1"/>
          </a:solidFill>
          <a:latin typeface="+mj-lt"/>
          <a:ea typeface="+mj-ea"/>
          <a:cs typeface="+mj-cs"/>
        </a:defRPr>
      </a:lvl1pPr>
    </p:titleStyle>
    <p:bodyStyle>
      <a:lvl1pPr marL="242465" indent="-242465" algn="l" defTabSz="646572" rtl="0" eaLnBrk="1" latinLnBrk="0" hangingPunct="1">
        <a:spcBef>
          <a:spcPct val="20000"/>
        </a:spcBef>
        <a:buFont typeface="Arial" pitchFamily="34" charset="0"/>
        <a:buChar char="•"/>
        <a:defRPr sz="2263" kern="1200">
          <a:solidFill>
            <a:schemeClr val="tx1"/>
          </a:solidFill>
          <a:latin typeface="+mn-lt"/>
          <a:ea typeface="+mn-ea"/>
          <a:cs typeface="+mn-cs"/>
        </a:defRPr>
      </a:lvl1pPr>
      <a:lvl2pPr marL="525340" indent="-202054" algn="l" defTabSz="646572" rtl="0" eaLnBrk="1" latinLnBrk="0" hangingPunct="1">
        <a:spcBef>
          <a:spcPct val="20000"/>
        </a:spcBef>
        <a:buFont typeface="Arial" pitchFamily="34" charset="0"/>
        <a:buChar char="–"/>
        <a:defRPr sz="1980" kern="1200">
          <a:solidFill>
            <a:schemeClr val="tx1"/>
          </a:solidFill>
          <a:latin typeface="+mn-lt"/>
          <a:ea typeface="+mn-ea"/>
          <a:cs typeface="+mn-cs"/>
        </a:defRPr>
      </a:lvl2pPr>
      <a:lvl3pPr marL="808215" indent="-161643" algn="l" defTabSz="646572" rtl="0" eaLnBrk="1" latinLnBrk="0" hangingPunct="1">
        <a:spcBef>
          <a:spcPct val="20000"/>
        </a:spcBef>
        <a:buFont typeface="Arial" pitchFamily="34" charset="0"/>
        <a:buChar char="•"/>
        <a:defRPr sz="1697" kern="1200">
          <a:solidFill>
            <a:schemeClr val="tx1"/>
          </a:solidFill>
          <a:latin typeface="+mn-lt"/>
          <a:ea typeface="+mn-ea"/>
          <a:cs typeface="+mn-cs"/>
        </a:defRPr>
      </a:lvl3pPr>
      <a:lvl4pPr marL="1131501" indent="-161643" algn="l" defTabSz="646572" rtl="0" eaLnBrk="1" latinLnBrk="0" hangingPunct="1">
        <a:spcBef>
          <a:spcPct val="20000"/>
        </a:spcBef>
        <a:buFont typeface="Arial" pitchFamily="34" charset="0"/>
        <a:buChar char="–"/>
        <a:defRPr sz="1414" kern="1200">
          <a:solidFill>
            <a:schemeClr val="tx1"/>
          </a:solidFill>
          <a:latin typeface="+mn-lt"/>
          <a:ea typeface="+mn-ea"/>
          <a:cs typeface="+mn-cs"/>
        </a:defRPr>
      </a:lvl4pPr>
      <a:lvl5pPr marL="1454788" indent="-161643" algn="l" defTabSz="646572" rtl="0" eaLnBrk="1" latinLnBrk="0" hangingPunct="1">
        <a:spcBef>
          <a:spcPct val="20000"/>
        </a:spcBef>
        <a:buFont typeface="Arial" pitchFamily="34" charset="0"/>
        <a:buChar char="»"/>
        <a:defRPr sz="1414" kern="1200">
          <a:solidFill>
            <a:schemeClr val="tx1"/>
          </a:solidFill>
          <a:latin typeface="+mn-lt"/>
          <a:ea typeface="+mn-ea"/>
          <a:cs typeface="+mn-cs"/>
        </a:defRPr>
      </a:lvl5pPr>
      <a:lvl6pPr marL="1778074" indent="-161643" algn="l" defTabSz="646572" rtl="0" eaLnBrk="1" latinLnBrk="0" hangingPunct="1">
        <a:spcBef>
          <a:spcPct val="20000"/>
        </a:spcBef>
        <a:buFont typeface="Arial" pitchFamily="34" charset="0"/>
        <a:buChar char="•"/>
        <a:defRPr sz="1414" kern="1200">
          <a:solidFill>
            <a:schemeClr val="tx1"/>
          </a:solidFill>
          <a:latin typeface="+mn-lt"/>
          <a:ea typeface="+mn-ea"/>
          <a:cs typeface="+mn-cs"/>
        </a:defRPr>
      </a:lvl6pPr>
      <a:lvl7pPr marL="2101360" indent="-161643" algn="l" defTabSz="646572" rtl="0" eaLnBrk="1" latinLnBrk="0" hangingPunct="1">
        <a:spcBef>
          <a:spcPct val="20000"/>
        </a:spcBef>
        <a:buFont typeface="Arial" pitchFamily="34" charset="0"/>
        <a:buChar char="•"/>
        <a:defRPr sz="1414" kern="1200">
          <a:solidFill>
            <a:schemeClr val="tx1"/>
          </a:solidFill>
          <a:latin typeface="+mn-lt"/>
          <a:ea typeface="+mn-ea"/>
          <a:cs typeface="+mn-cs"/>
        </a:defRPr>
      </a:lvl7pPr>
      <a:lvl8pPr marL="2424646" indent="-161643" algn="l" defTabSz="646572" rtl="0" eaLnBrk="1" latinLnBrk="0" hangingPunct="1">
        <a:spcBef>
          <a:spcPct val="20000"/>
        </a:spcBef>
        <a:buFont typeface="Arial" pitchFamily="34" charset="0"/>
        <a:buChar char="•"/>
        <a:defRPr sz="1414" kern="1200">
          <a:solidFill>
            <a:schemeClr val="tx1"/>
          </a:solidFill>
          <a:latin typeface="+mn-lt"/>
          <a:ea typeface="+mn-ea"/>
          <a:cs typeface="+mn-cs"/>
        </a:defRPr>
      </a:lvl8pPr>
      <a:lvl9pPr marL="2747932" indent="-161643" algn="l" defTabSz="646572" rtl="0" eaLnBrk="1" latinLnBrk="0" hangingPunct="1">
        <a:spcBef>
          <a:spcPct val="20000"/>
        </a:spcBef>
        <a:buFont typeface="Arial" pitchFamily="34" charset="0"/>
        <a:buChar char="•"/>
        <a:defRPr sz="1414" kern="1200">
          <a:solidFill>
            <a:schemeClr val="tx1"/>
          </a:solidFill>
          <a:latin typeface="+mn-lt"/>
          <a:ea typeface="+mn-ea"/>
          <a:cs typeface="+mn-cs"/>
        </a:defRPr>
      </a:lvl9pPr>
    </p:bodyStyle>
    <p:otherStyle>
      <a:defPPr>
        <a:defRPr lang="en-US"/>
      </a:defPPr>
      <a:lvl1pPr marL="0" algn="l" defTabSz="646572" rtl="0" eaLnBrk="1" latinLnBrk="0" hangingPunct="1">
        <a:defRPr sz="1273" kern="1200">
          <a:solidFill>
            <a:schemeClr val="tx1"/>
          </a:solidFill>
          <a:latin typeface="+mn-lt"/>
          <a:ea typeface="+mn-ea"/>
          <a:cs typeface="+mn-cs"/>
        </a:defRPr>
      </a:lvl1pPr>
      <a:lvl2pPr marL="323286" algn="l" defTabSz="646572" rtl="0" eaLnBrk="1" latinLnBrk="0" hangingPunct="1">
        <a:defRPr sz="1273" kern="1200">
          <a:solidFill>
            <a:schemeClr val="tx1"/>
          </a:solidFill>
          <a:latin typeface="+mn-lt"/>
          <a:ea typeface="+mn-ea"/>
          <a:cs typeface="+mn-cs"/>
        </a:defRPr>
      </a:lvl2pPr>
      <a:lvl3pPr marL="646572" algn="l" defTabSz="646572" rtl="0" eaLnBrk="1" latinLnBrk="0" hangingPunct="1">
        <a:defRPr sz="1273" kern="1200">
          <a:solidFill>
            <a:schemeClr val="tx1"/>
          </a:solidFill>
          <a:latin typeface="+mn-lt"/>
          <a:ea typeface="+mn-ea"/>
          <a:cs typeface="+mn-cs"/>
        </a:defRPr>
      </a:lvl3pPr>
      <a:lvl4pPr marL="969858" algn="l" defTabSz="646572" rtl="0" eaLnBrk="1" latinLnBrk="0" hangingPunct="1">
        <a:defRPr sz="1273" kern="1200">
          <a:solidFill>
            <a:schemeClr val="tx1"/>
          </a:solidFill>
          <a:latin typeface="+mn-lt"/>
          <a:ea typeface="+mn-ea"/>
          <a:cs typeface="+mn-cs"/>
        </a:defRPr>
      </a:lvl4pPr>
      <a:lvl5pPr marL="1293144" algn="l" defTabSz="646572" rtl="0" eaLnBrk="1" latinLnBrk="0" hangingPunct="1">
        <a:defRPr sz="1273" kern="1200">
          <a:solidFill>
            <a:schemeClr val="tx1"/>
          </a:solidFill>
          <a:latin typeface="+mn-lt"/>
          <a:ea typeface="+mn-ea"/>
          <a:cs typeface="+mn-cs"/>
        </a:defRPr>
      </a:lvl5pPr>
      <a:lvl6pPr marL="1616431" algn="l" defTabSz="646572" rtl="0" eaLnBrk="1" latinLnBrk="0" hangingPunct="1">
        <a:defRPr sz="1273" kern="1200">
          <a:solidFill>
            <a:schemeClr val="tx1"/>
          </a:solidFill>
          <a:latin typeface="+mn-lt"/>
          <a:ea typeface="+mn-ea"/>
          <a:cs typeface="+mn-cs"/>
        </a:defRPr>
      </a:lvl6pPr>
      <a:lvl7pPr marL="1939717" algn="l" defTabSz="646572" rtl="0" eaLnBrk="1" latinLnBrk="0" hangingPunct="1">
        <a:defRPr sz="1273" kern="1200">
          <a:solidFill>
            <a:schemeClr val="tx1"/>
          </a:solidFill>
          <a:latin typeface="+mn-lt"/>
          <a:ea typeface="+mn-ea"/>
          <a:cs typeface="+mn-cs"/>
        </a:defRPr>
      </a:lvl7pPr>
      <a:lvl8pPr marL="2263003" algn="l" defTabSz="646572" rtl="0" eaLnBrk="1" latinLnBrk="0" hangingPunct="1">
        <a:defRPr sz="1273" kern="1200">
          <a:solidFill>
            <a:schemeClr val="tx1"/>
          </a:solidFill>
          <a:latin typeface="+mn-lt"/>
          <a:ea typeface="+mn-ea"/>
          <a:cs typeface="+mn-cs"/>
        </a:defRPr>
      </a:lvl8pPr>
      <a:lvl9pPr marL="2586289" algn="l" defTabSz="646572" rtl="0" eaLnBrk="1" latinLnBrk="0" hangingPunct="1">
        <a:defRPr sz="127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jpe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sv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59B63"/>
        </a:solidFill>
        <a:effectLst/>
      </p:bgPr>
    </p:bg>
    <p:spTree>
      <p:nvGrpSpPr>
        <p:cNvPr id="1" name=""/>
        <p:cNvGrpSpPr/>
        <p:nvPr/>
      </p:nvGrpSpPr>
      <p:grpSpPr>
        <a:xfrm>
          <a:off x="0" y="0"/>
          <a:ext cx="0" cy="0"/>
          <a:chOff x="0" y="0"/>
          <a:chExt cx="0" cy="0"/>
        </a:xfrm>
      </p:grpSpPr>
      <p:sp>
        <p:nvSpPr>
          <p:cNvPr id="55" name="Freeform 6"/>
          <p:cNvSpPr/>
          <p:nvPr/>
        </p:nvSpPr>
        <p:spPr>
          <a:xfrm>
            <a:off x="411825" y="12118398"/>
            <a:ext cx="7584676" cy="2944085"/>
          </a:xfrm>
          <a:custGeom>
            <a:avLst/>
            <a:gdLst/>
            <a:ahLst/>
            <a:cxnLst/>
            <a:rect l="l" t="t" r="r" b="b"/>
            <a:pathLst>
              <a:path w="9227546" h="9210769">
                <a:moveTo>
                  <a:pt x="0" y="0"/>
                </a:moveTo>
                <a:lnTo>
                  <a:pt x="9227546" y="0"/>
                </a:lnTo>
                <a:lnTo>
                  <a:pt x="9227546" y="9210769"/>
                </a:lnTo>
                <a:lnTo>
                  <a:pt x="0" y="921076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9" name="Freeform 6"/>
          <p:cNvSpPr/>
          <p:nvPr/>
        </p:nvSpPr>
        <p:spPr>
          <a:xfrm>
            <a:off x="386459" y="9698480"/>
            <a:ext cx="7691845" cy="2148148"/>
          </a:xfrm>
          <a:custGeom>
            <a:avLst/>
            <a:gdLst/>
            <a:ahLst/>
            <a:cxnLst/>
            <a:rect l="l" t="t" r="r" b="b"/>
            <a:pathLst>
              <a:path w="9227546" h="9210769">
                <a:moveTo>
                  <a:pt x="0" y="0"/>
                </a:moveTo>
                <a:lnTo>
                  <a:pt x="9227546" y="0"/>
                </a:lnTo>
                <a:lnTo>
                  <a:pt x="9227546" y="9210769"/>
                </a:lnTo>
                <a:lnTo>
                  <a:pt x="0" y="921076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7" name="Freeform 6"/>
          <p:cNvSpPr/>
          <p:nvPr/>
        </p:nvSpPr>
        <p:spPr>
          <a:xfrm>
            <a:off x="366709" y="6929728"/>
            <a:ext cx="7470746" cy="2484281"/>
          </a:xfrm>
          <a:custGeom>
            <a:avLst/>
            <a:gdLst/>
            <a:ahLst/>
            <a:cxnLst/>
            <a:rect l="l" t="t" r="r" b="b"/>
            <a:pathLst>
              <a:path w="9227546" h="9210769">
                <a:moveTo>
                  <a:pt x="0" y="0"/>
                </a:moveTo>
                <a:lnTo>
                  <a:pt x="9227546" y="0"/>
                </a:lnTo>
                <a:lnTo>
                  <a:pt x="9227546" y="9210769"/>
                </a:lnTo>
                <a:lnTo>
                  <a:pt x="0" y="921076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6" name="Freeform 6"/>
          <p:cNvSpPr/>
          <p:nvPr/>
        </p:nvSpPr>
        <p:spPr>
          <a:xfrm>
            <a:off x="12650411" y="4583757"/>
            <a:ext cx="3523038" cy="4291949"/>
          </a:xfrm>
          <a:custGeom>
            <a:avLst/>
            <a:gdLst/>
            <a:ahLst/>
            <a:cxnLst/>
            <a:rect l="l" t="t" r="r" b="b"/>
            <a:pathLst>
              <a:path w="9227546" h="9210769">
                <a:moveTo>
                  <a:pt x="0" y="0"/>
                </a:moveTo>
                <a:lnTo>
                  <a:pt x="9227546" y="0"/>
                </a:lnTo>
                <a:lnTo>
                  <a:pt x="9227546" y="9210769"/>
                </a:lnTo>
                <a:lnTo>
                  <a:pt x="0" y="921076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5" name="Freeform 6"/>
          <p:cNvSpPr/>
          <p:nvPr/>
        </p:nvSpPr>
        <p:spPr>
          <a:xfrm>
            <a:off x="366709" y="3934670"/>
            <a:ext cx="5994631" cy="2817783"/>
          </a:xfrm>
          <a:custGeom>
            <a:avLst/>
            <a:gdLst/>
            <a:ahLst/>
            <a:cxnLst/>
            <a:rect l="l" t="t" r="r" b="b"/>
            <a:pathLst>
              <a:path w="9227546" h="9210769">
                <a:moveTo>
                  <a:pt x="0" y="0"/>
                </a:moveTo>
                <a:lnTo>
                  <a:pt x="9227546" y="0"/>
                </a:lnTo>
                <a:lnTo>
                  <a:pt x="9227546" y="9210769"/>
                </a:lnTo>
                <a:lnTo>
                  <a:pt x="0" y="921076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grpSp>
        <p:nvGrpSpPr>
          <p:cNvPr id="5" name="Group 5"/>
          <p:cNvGrpSpPr/>
          <p:nvPr/>
        </p:nvGrpSpPr>
        <p:grpSpPr>
          <a:xfrm>
            <a:off x="366709" y="1910961"/>
            <a:ext cx="20591043" cy="4017659"/>
            <a:chOff x="-5391738" y="-2341791"/>
            <a:chExt cx="21254933" cy="8812098"/>
          </a:xfrm>
        </p:grpSpPr>
        <p:sp>
          <p:nvSpPr>
            <p:cNvPr id="6" name="Freeform 6"/>
            <p:cNvSpPr/>
            <p:nvPr/>
          </p:nvSpPr>
          <p:spPr>
            <a:xfrm>
              <a:off x="-5391738" y="-2341791"/>
              <a:ext cx="6230259" cy="4220366"/>
            </a:xfrm>
            <a:custGeom>
              <a:avLst/>
              <a:gdLst/>
              <a:ahLst/>
              <a:cxnLst/>
              <a:rect l="l" t="t" r="r" b="b"/>
              <a:pathLst>
                <a:path w="9227546" h="9210769">
                  <a:moveTo>
                    <a:pt x="0" y="0"/>
                  </a:moveTo>
                  <a:lnTo>
                    <a:pt x="9227546" y="0"/>
                  </a:lnTo>
                  <a:lnTo>
                    <a:pt x="9227546" y="9210769"/>
                  </a:lnTo>
                  <a:lnTo>
                    <a:pt x="0" y="921076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7" name="Freeform 7"/>
            <p:cNvSpPr/>
            <p:nvPr/>
          </p:nvSpPr>
          <p:spPr>
            <a:xfrm>
              <a:off x="11081952" y="-2245067"/>
              <a:ext cx="4781243" cy="8423885"/>
            </a:xfrm>
            <a:custGeom>
              <a:avLst/>
              <a:gdLst/>
              <a:ahLst/>
              <a:cxnLst/>
              <a:rect l="l" t="t" r="r" b="b"/>
              <a:pathLst>
                <a:path w="9227546" h="9210769">
                  <a:moveTo>
                    <a:pt x="0" y="0"/>
                  </a:moveTo>
                  <a:lnTo>
                    <a:pt x="9227546" y="0"/>
                  </a:lnTo>
                  <a:lnTo>
                    <a:pt x="9227546" y="9210769"/>
                  </a:lnTo>
                  <a:lnTo>
                    <a:pt x="0" y="921076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8" name="Freeform 8"/>
            <p:cNvSpPr/>
            <p:nvPr/>
          </p:nvSpPr>
          <p:spPr>
            <a:xfrm>
              <a:off x="898467" y="-2217126"/>
              <a:ext cx="6108555" cy="8687433"/>
            </a:xfrm>
            <a:custGeom>
              <a:avLst/>
              <a:gdLst/>
              <a:ahLst/>
              <a:cxnLst/>
              <a:rect l="l" t="t" r="r" b="b"/>
              <a:pathLst>
                <a:path w="9227546" h="9210769">
                  <a:moveTo>
                    <a:pt x="0" y="0"/>
                  </a:moveTo>
                  <a:lnTo>
                    <a:pt x="9227546" y="0"/>
                  </a:lnTo>
                  <a:lnTo>
                    <a:pt x="9227546" y="9210769"/>
                  </a:lnTo>
                  <a:lnTo>
                    <a:pt x="0" y="921076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grpSp>
      <p:sp>
        <p:nvSpPr>
          <p:cNvPr id="9" name="Freeform 9"/>
          <p:cNvSpPr/>
          <p:nvPr/>
        </p:nvSpPr>
        <p:spPr>
          <a:xfrm>
            <a:off x="6818540" y="6036409"/>
            <a:ext cx="1526118" cy="1141405"/>
          </a:xfrm>
          <a:custGeom>
            <a:avLst/>
            <a:gdLst/>
            <a:ahLst/>
            <a:cxnLst/>
            <a:rect l="l" t="t" r="r" b="b"/>
            <a:pathLst>
              <a:path w="7081585" h="7081585">
                <a:moveTo>
                  <a:pt x="0" y="0"/>
                </a:moveTo>
                <a:lnTo>
                  <a:pt x="7081585" y="0"/>
                </a:lnTo>
                <a:lnTo>
                  <a:pt x="7081585" y="7081585"/>
                </a:lnTo>
                <a:lnTo>
                  <a:pt x="0" y="708158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2332474" y="-4489757"/>
            <a:ext cx="6283222" cy="6168982"/>
          </a:xfrm>
          <a:custGeom>
            <a:avLst/>
            <a:gdLst/>
            <a:ahLst/>
            <a:cxnLst/>
            <a:rect l="l" t="t" r="r" b="b"/>
            <a:pathLst>
              <a:path w="8886271" h="8724703">
                <a:moveTo>
                  <a:pt x="0" y="0"/>
                </a:moveTo>
                <a:lnTo>
                  <a:pt x="8886272" y="0"/>
                </a:lnTo>
                <a:lnTo>
                  <a:pt x="8886272" y="8724703"/>
                </a:lnTo>
                <a:lnTo>
                  <a:pt x="0" y="872470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2" name="Rounded Rectangle 31"/>
          <p:cNvSpPr/>
          <p:nvPr/>
        </p:nvSpPr>
        <p:spPr>
          <a:xfrm>
            <a:off x="2172623" y="875542"/>
            <a:ext cx="16916399" cy="812720"/>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4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ConnectiveCare: An AI-Powered, Interoperable Digital Twin Platform for Integrated Chronic Disease Management</a:t>
            </a:r>
          </a:p>
        </p:txBody>
      </p:sp>
      <p:sp>
        <p:nvSpPr>
          <p:cNvPr id="35" name="Rectangle 34"/>
          <p:cNvSpPr/>
          <p:nvPr/>
        </p:nvSpPr>
        <p:spPr>
          <a:xfrm>
            <a:off x="566871" y="2128621"/>
            <a:ext cx="5750211" cy="1679627"/>
          </a:xfrm>
          <a:prstGeom prst="rect">
            <a:avLst/>
          </a:prstGeom>
        </p:spPr>
        <p:txBody>
          <a:bodyPr wrap="square">
            <a:spAutoFit/>
          </a:bodyPr>
          <a:lstStyle/>
          <a:p>
            <a:pPr algn="just">
              <a:lnSpc>
                <a:spcPct val="150000"/>
              </a:lnSpc>
              <a:spcAft>
                <a:spcPts val="0"/>
              </a:spcAft>
            </a:pPr>
            <a:r>
              <a:rPr lang="en-GB" sz="1000" b="1" dirty="0">
                <a:latin typeface="Arial" panose="020B0604020202020204" pitchFamily="34" charset="0"/>
                <a:ea typeface="Times New Roman" panose="02020603050405020304" pitchFamily="18" charset="0"/>
                <a:cs typeface="Arial" panose="020B0604020202020204" pitchFamily="34" charset="0"/>
              </a:rPr>
              <a:t>Title and Innovation Overview</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dirty="0">
                <a:latin typeface="Arial" panose="020B0604020202020204" pitchFamily="34" charset="0"/>
                <a:ea typeface="Times New Roman" panose="02020603050405020304" pitchFamily="18" charset="0"/>
                <a:cs typeface="Arial" panose="020B0604020202020204" pitchFamily="34" charset="0"/>
              </a:rPr>
              <a:t>Connective Care will be a data-driven service platform designed upon a ‘Digital Twin’ of a patient with multiple chronic conditions. The digital twin synthesises real-time data from various sources (Wearable, Medical Records, and Community Care System) into a single, secure, and predictive simulation model. This allows for proactive, customised care coordination across fragmented health and social care providers within the UK. The Care Act 2014 focuses on well-being independence and personal control.</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6" name="Rectangle 35"/>
          <p:cNvSpPr/>
          <p:nvPr/>
        </p:nvSpPr>
        <p:spPr>
          <a:xfrm>
            <a:off x="16630649" y="2010071"/>
            <a:ext cx="4163097" cy="3785652"/>
          </a:xfrm>
          <a:prstGeom prst="rect">
            <a:avLst/>
          </a:prstGeom>
        </p:spPr>
        <p:txBody>
          <a:bodyPr wrap="square">
            <a:spAutoFit/>
          </a:bodyPr>
          <a:lstStyle/>
          <a:p>
            <a:pPr algn="just">
              <a:lnSpc>
                <a:spcPct val="150000"/>
              </a:lnSpc>
              <a:spcAft>
                <a:spcPts val="0"/>
              </a:spcAft>
            </a:pPr>
            <a:r>
              <a:rPr lang="en-GB" sz="1000" b="1" dirty="0">
                <a:latin typeface="Arial" panose="020B0604020202020204" pitchFamily="34" charset="0"/>
                <a:ea typeface="Times New Roman" panose="02020603050405020304" pitchFamily="18" charset="0"/>
                <a:cs typeface="Arial" panose="020B0604020202020204" pitchFamily="34" charset="0"/>
              </a:rPr>
              <a:t>The Issue/Gaps in Health &amp; Social Care</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dirty="0">
                <a:latin typeface="Arial" panose="020B0604020202020204" pitchFamily="34" charset="0"/>
                <a:ea typeface="Times New Roman" panose="02020603050405020304" pitchFamily="18" charset="0"/>
                <a:cs typeface="Arial" panose="020B0604020202020204" pitchFamily="34" charset="0"/>
              </a:rPr>
              <a:t>The UK’s health and social care industry is fragmented with significant inefficiencies and suboptimal patient outcomes for people because of complex and long-term conditions. Systems are rarely communicated by forcing patients to repeat their medical history to different professionals and causing critical data gaps. For example, 15% of outpatient consultations were missing (Parsons </a:t>
            </a:r>
            <a:r>
              <a:rPr lang="en-GB" sz="1000" i="1" dirty="0">
                <a:latin typeface="Arial" panose="020B0604020202020204" pitchFamily="34" charset="0"/>
                <a:ea typeface="Times New Roman" panose="02020603050405020304" pitchFamily="18" charset="0"/>
                <a:cs typeface="Arial" panose="020B0604020202020204" pitchFamily="34" charset="0"/>
              </a:rPr>
              <a:t>et al</a:t>
            </a:r>
            <a:r>
              <a:rPr lang="en-GB" sz="1000" dirty="0">
                <a:latin typeface="Arial" panose="020B0604020202020204" pitchFamily="34" charset="0"/>
                <a:ea typeface="Times New Roman" panose="02020603050405020304" pitchFamily="18" charset="0"/>
                <a:cs typeface="Arial" panose="020B0604020202020204" pitchFamily="34" charset="0"/>
              </a:rPr>
              <a:t>. 2021). The current reactive model primarily reacts to acute crises rather than predicting and preventing them. Over 86% of the disease burden is from avoidable lifestyle-related diseases because the current system often treats reactively (Voodoos </a:t>
            </a:r>
            <a:r>
              <a:rPr lang="en-GB" sz="1000" i="1" dirty="0">
                <a:latin typeface="Arial" panose="020B0604020202020204" pitchFamily="34" charset="0"/>
                <a:ea typeface="Times New Roman" panose="02020603050405020304" pitchFamily="18" charset="0"/>
                <a:cs typeface="Arial" panose="020B0604020202020204" pitchFamily="34" charset="0"/>
              </a:rPr>
              <a:t>et al</a:t>
            </a:r>
            <a:r>
              <a:rPr lang="en-GB" sz="1000" dirty="0">
                <a:latin typeface="Arial" panose="020B0604020202020204" pitchFamily="34" charset="0"/>
                <a:ea typeface="Times New Roman" panose="02020603050405020304" pitchFamily="18" charset="0"/>
                <a:cs typeface="Arial" panose="020B0604020202020204" pitchFamily="34" charset="0"/>
              </a:rPr>
              <a:t>. 2020). Health and social care professionals spend excessive time manually coordinating care and navigating disparate data silos, increasing burnout. The patient has been struggling with multiple appointments and conflicting advice from different specialists. Connective Care is going to address these gaps by creating a unified, predictive view of the patient’s health trajectory. </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7" name="Rectangle 36"/>
          <p:cNvSpPr/>
          <p:nvPr/>
        </p:nvSpPr>
        <p:spPr>
          <a:xfrm>
            <a:off x="6666140" y="2275105"/>
            <a:ext cx="5712059" cy="3554819"/>
          </a:xfrm>
          <a:prstGeom prst="rect">
            <a:avLst/>
          </a:prstGeom>
        </p:spPr>
        <p:txBody>
          <a:bodyPr wrap="square">
            <a:spAutoFit/>
          </a:bodyPr>
          <a:lstStyle/>
          <a:p>
            <a:pPr algn="just">
              <a:lnSpc>
                <a:spcPct val="150000"/>
              </a:lnSpc>
              <a:spcAft>
                <a:spcPts val="0"/>
              </a:spcAft>
            </a:pPr>
            <a:r>
              <a:rPr lang="en-GB" sz="1000" b="1" dirty="0">
                <a:latin typeface="Arial" panose="020B0604020202020204" pitchFamily="34" charset="0"/>
                <a:ea typeface="Times New Roman" panose="02020603050405020304" pitchFamily="18" charset="0"/>
                <a:cs typeface="Arial" panose="020B0604020202020204" pitchFamily="34" charset="0"/>
              </a:rPr>
              <a:t>Target Audience and Impact</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b="1" dirty="0">
                <a:latin typeface="Arial" panose="020B0604020202020204" pitchFamily="34" charset="0"/>
                <a:ea typeface="Times New Roman" panose="02020603050405020304" pitchFamily="18" charset="0"/>
                <a:cs typeface="Arial" panose="020B0604020202020204" pitchFamily="34" charset="0"/>
              </a:rPr>
              <a:t>Target</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u="sng" dirty="0">
                <a:latin typeface="Arial" panose="020B0604020202020204" pitchFamily="34" charset="0"/>
                <a:ea typeface="Times New Roman" panose="02020603050405020304" pitchFamily="18" charset="0"/>
                <a:cs typeface="Arial" panose="020B0604020202020204" pitchFamily="34" charset="0"/>
              </a:rPr>
              <a:t>Primary</a:t>
            </a:r>
            <a:r>
              <a:rPr lang="en-GB" sz="1000" dirty="0">
                <a:latin typeface="Arial" panose="020B0604020202020204" pitchFamily="34" charset="0"/>
                <a:ea typeface="Times New Roman" panose="02020603050405020304" pitchFamily="18" charset="0"/>
                <a:cs typeface="Arial" panose="020B0604020202020204" pitchFamily="34" charset="0"/>
              </a:rPr>
              <a:t>: UK patients suffering from two or more long-term chronic conditions like Diabetes, Heart Disease, Dementia, and their families. </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u="sng" dirty="0">
                <a:latin typeface="Arial" panose="020B0604020202020204" pitchFamily="34" charset="0"/>
                <a:ea typeface="Times New Roman" panose="02020603050405020304" pitchFamily="18" charset="0"/>
                <a:cs typeface="Arial" panose="020B0604020202020204" pitchFamily="34" charset="0"/>
              </a:rPr>
              <a:t>Secondary</a:t>
            </a:r>
            <a:r>
              <a:rPr lang="en-GB" sz="1000" dirty="0">
                <a:latin typeface="Arial" panose="020B0604020202020204" pitchFamily="34" charset="0"/>
                <a:ea typeface="Times New Roman" panose="02020603050405020304" pitchFamily="18" charset="0"/>
                <a:cs typeface="Arial" panose="020B0604020202020204" pitchFamily="34" charset="0"/>
              </a:rPr>
              <a:t>: NHS and social care professionals include GPs, Specialist Nurses, Social Workers, and Pharmacists. </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b="1" dirty="0">
                <a:latin typeface="Arial" panose="020B0604020202020204" pitchFamily="34" charset="0"/>
                <a:ea typeface="Times New Roman" panose="02020603050405020304" pitchFamily="18" charset="0"/>
                <a:cs typeface="Arial" panose="020B0604020202020204" pitchFamily="34" charset="0"/>
              </a:rPr>
              <a:t>Impact</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dirty="0">
                <a:latin typeface="Arial" panose="020B0604020202020204" pitchFamily="34" charset="0"/>
                <a:ea typeface="Times New Roman" panose="02020603050405020304" pitchFamily="18" charset="0"/>
                <a:cs typeface="Arial" panose="020B0604020202020204" pitchFamily="34" charset="0"/>
              </a:rPr>
              <a:t>Connective Care is going to positively affect the patient, professional, and others. The mechanism will improve the quality of patients' lives through predictive intervention, fewer hospital admissions, and a streamlined, cohesive care experience. Patients would gain control and understanding of their health journey (Religion)</a:t>
            </a:r>
            <a:r>
              <a:rPr lang="en-GB" sz="1000" i="1" dirty="0">
                <a:latin typeface="Arial" panose="020B0604020202020204" pitchFamily="34" charset="0"/>
                <a:ea typeface="Times New Roman" panose="02020603050405020304" pitchFamily="18" charset="0"/>
                <a:cs typeface="Arial" panose="020B0604020202020204" pitchFamily="34" charset="0"/>
              </a:rPr>
              <a:t>et al</a:t>
            </a:r>
            <a:r>
              <a:rPr lang="en-GB" sz="1000" dirty="0">
                <a:latin typeface="Arial" panose="020B0604020202020204" pitchFamily="34" charset="0"/>
                <a:ea typeface="Times New Roman" panose="02020603050405020304" pitchFamily="18" charset="0"/>
                <a:cs typeface="Arial" panose="020B0604020202020204" pitchFamily="34" charset="0"/>
              </a:rPr>
              <a:t>. 2025). Connective Care will reduce administrative burden by providing access to comprehensive, real-time patient data at the point of care. It will enable better decision-making and reduce burnout. The innovation will act as a preventative health system that saves NHS resources, enhances public health outcomes, and strengthens the integration between health and social care services.</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8" name="Rectangle 37"/>
          <p:cNvSpPr/>
          <p:nvPr/>
        </p:nvSpPr>
        <p:spPr>
          <a:xfrm>
            <a:off x="650702" y="7039207"/>
            <a:ext cx="6988348" cy="2169825"/>
          </a:xfrm>
          <a:prstGeom prst="rect">
            <a:avLst/>
          </a:prstGeom>
        </p:spPr>
        <p:txBody>
          <a:bodyPr wrap="square">
            <a:spAutoFit/>
          </a:bodyPr>
          <a:lstStyle/>
          <a:p>
            <a:pPr algn="just">
              <a:lnSpc>
                <a:spcPct val="150000"/>
              </a:lnSpc>
              <a:spcAft>
                <a:spcPts val="0"/>
              </a:spcAft>
            </a:pPr>
            <a:r>
              <a:rPr lang="en-GB" sz="1000" b="1" dirty="0">
                <a:latin typeface="Arial" panose="020B0604020202020204" pitchFamily="34" charset="0"/>
                <a:ea typeface="Times New Roman" panose="02020603050405020304" pitchFamily="18" charset="0"/>
                <a:cs typeface="Arial" panose="020B0604020202020204" pitchFamily="34" charset="0"/>
              </a:rPr>
              <a:t>Implementation</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dirty="0">
                <a:latin typeface="Arial" panose="020B0604020202020204" pitchFamily="34" charset="0"/>
                <a:ea typeface="Times New Roman" panose="02020603050405020304" pitchFamily="18" charset="0"/>
                <a:cs typeface="Arial" panose="020B0604020202020204" pitchFamily="34" charset="0"/>
              </a:rPr>
              <a:t>Connective Care will be implemented as a secure cloud-based platform accessible via NHS internal systems, initially piloted within Integrated Care Systems (ICSs) across England, Scotland, Wales, and Northern Ireland. The implementation will be a collaborative approach between the NHS Digital/NHS England Transformation Directorate, local ICS leadership, care providers, and a private technology partner. These partnerships will be highly responsible for platform development and maintenance. The platform would be integrated with existing electronic health records (EHRs), social care case management systems, and approved patient-generated data streams (</a:t>
            </a:r>
            <a:r>
              <a:rPr lang="en-GB" sz="1000" dirty="0" err="1">
                <a:latin typeface="Arial" panose="020B0604020202020204" pitchFamily="34" charset="0"/>
                <a:ea typeface="Times New Roman" panose="02020603050405020304" pitchFamily="18" charset="0"/>
                <a:cs typeface="Arial" panose="020B0604020202020204" pitchFamily="34" charset="0"/>
              </a:rPr>
              <a:t>Smartwatches</a:t>
            </a:r>
            <a:r>
              <a:rPr lang="en-GB" sz="1000" dirty="0">
                <a:latin typeface="Arial" panose="020B0604020202020204" pitchFamily="34" charset="0"/>
                <a:ea typeface="Times New Roman" panose="02020603050405020304" pitchFamily="18" charset="0"/>
                <a:cs typeface="Arial" panose="020B0604020202020204" pitchFamily="34" charset="0"/>
              </a:rPr>
              <a:t>, Glucose Monitors). </a:t>
            </a:r>
            <a:r>
              <a:rPr lang="en-GB" sz="1000" dirty="0" err="1">
                <a:latin typeface="Arial" panose="020B0604020202020204" pitchFamily="34" charset="0"/>
                <a:ea typeface="Times New Roman" panose="02020603050405020304" pitchFamily="18" charset="0"/>
                <a:cs typeface="Arial" panose="020B0604020202020204" pitchFamily="34" charset="0"/>
              </a:rPr>
              <a:t>ConnectiveCare</a:t>
            </a:r>
            <a:r>
              <a:rPr lang="en-GB" sz="1000" dirty="0">
                <a:latin typeface="Arial" panose="020B0604020202020204" pitchFamily="34" charset="0"/>
                <a:ea typeface="Times New Roman" panose="02020603050405020304" pitchFamily="18" charset="0"/>
                <a:cs typeface="Arial" panose="020B0604020202020204" pitchFamily="34" charset="0"/>
              </a:rPr>
              <a:t> is designed with an AI engine for enabling continuous examination of this data to upgrade the digital twin and flag potential risks for the patient to the designated care coordinator.</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p:txBody>
      </p:sp>
      <p:graphicFrame>
        <p:nvGraphicFramePr>
          <p:cNvPr id="39" name="Table 38"/>
          <p:cNvGraphicFramePr>
            <a:graphicFrameLocks noGrp="1"/>
          </p:cNvGraphicFramePr>
          <p:nvPr>
            <p:extLst>
              <p:ext uri="{D42A27DB-BD31-4B8C-83A1-F6EECF244321}">
                <p14:modId xmlns:p14="http://schemas.microsoft.com/office/powerpoint/2010/main" val="4257476914"/>
              </p:ext>
            </p:extLst>
          </p:nvPr>
        </p:nvGraphicFramePr>
        <p:xfrm>
          <a:off x="8356765" y="9027790"/>
          <a:ext cx="7607891" cy="2399855"/>
        </p:xfrm>
        <a:graphic>
          <a:graphicData uri="http://schemas.openxmlformats.org/drawingml/2006/table">
            <a:tbl>
              <a:tblPr>
                <a:tableStyleId>{5C22544A-7EE6-4342-B048-85BDC9FD1C3A}</a:tableStyleId>
              </a:tblPr>
              <a:tblGrid>
                <a:gridCol w="2056123">
                  <a:extLst>
                    <a:ext uri="{9D8B030D-6E8A-4147-A177-3AD203B41FA5}">
                      <a16:colId xmlns:a16="http://schemas.microsoft.com/office/drawing/2014/main" val="20000"/>
                    </a:ext>
                  </a:extLst>
                </a:gridCol>
                <a:gridCol w="686183">
                  <a:extLst>
                    <a:ext uri="{9D8B030D-6E8A-4147-A177-3AD203B41FA5}">
                      <a16:colId xmlns:a16="http://schemas.microsoft.com/office/drawing/2014/main" val="20001"/>
                    </a:ext>
                  </a:extLst>
                </a:gridCol>
                <a:gridCol w="4865585">
                  <a:extLst>
                    <a:ext uri="{9D8B030D-6E8A-4147-A177-3AD203B41FA5}">
                      <a16:colId xmlns:a16="http://schemas.microsoft.com/office/drawing/2014/main" val="20002"/>
                    </a:ext>
                  </a:extLst>
                </a:gridCol>
              </a:tblGrid>
              <a:tr h="161766">
                <a:tc>
                  <a:txBody>
                    <a:bodyPr/>
                    <a:lstStyle/>
                    <a:p>
                      <a:pPr algn="ctr">
                        <a:lnSpc>
                          <a:spcPct val="150000"/>
                        </a:lnSpc>
                        <a:spcAft>
                          <a:spcPts val="0"/>
                        </a:spcAft>
                      </a:pPr>
                      <a:r>
                        <a:rPr lang="en-GB" sz="1000" b="1" dirty="0">
                          <a:effectLst/>
                          <a:latin typeface="Arial" panose="020B0604020202020204" pitchFamily="34" charset="0"/>
                          <a:cs typeface="Arial" panose="020B0604020202020204" pitchFamily="34" charset="0"/>
                        </a:rPr>
                        <a:t>Phase </a:t>
                      </a:r>
                      <a:endParaRPr lang="en-IN" sz="1000" b="1"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solidFill>
                      <a:schemeClr val="accent2">
                        <a:lumMod val="20000"/>
                        <a:lumOff val="80000"/>
                      </a:schemeClr>
                    </a:solidFill>
                  </a:tcPr>
                </a:tc>
                <a:tc>
                  <a:txBody>
                    <a:bodyPr/>
                    <a:lstStyle/>
                    <a:p>
                      <a:pPr algn="ctr">
                        <a:lnSpc>
                          <a:spcPct val="150000"/>
                        </a:lnSpc>
                        <a:spcAft>
                          <a:spcPts val="0"/>
                        </a:spcAft>
                      </a:pPr>
                      <a:r>
                        <a:rPr lang="en-GB" sz="1000" b="1" dirty="0">
                          <a:effectLst/>
                          <a:latin typeface="Arial" panose="020B0604020202020204" pitchFamily="34" charset="0"/>
                          <a:cs typeface="Arial" panose="020B0604020202020204" pitchFamily="34" charset="0"/>
                        </a:rPr>
                        <a:t>Months</a:t>
                      </a:r>
                      <a:endParaRPr lang="en-IN" sz="1000" b="1"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solidFill>
                      <a:schemeClr val="accent2">
                        <a:lumMod val="20000"/>
                        <a:lumOff val="80000"/>
                      </a:schemeClr>
                    </a:solidFill>
                  </a:tcPr>
                </a:tc>
                <a:tc>
                  <a:txBody>
                    <a:bodyPr/>
                    <a:lstStyle/>
                    <a:p>
                      <a:pPr algn="ctr">
                        <a:lnSpc>
                          <a:spcPct val="150000"/>
                        </a:lnSpc>
                        <a:spcAft>
                          <a:spcPts val="0"/>
                        </a:spcAft>
                      </a:pPr>
                      <a:r>
                        <a:rPr lang="en-GB" sz="1000" b="1" dirty="0">
                          <a:effectLst/>
                          <a:latin typeface="Arial" panose="020B0604020202020204" pitchFamily="34" charset="0"/>
                          <a:cs typeface="Arial" panose="020B0604020202020204" pitchFamily="34" charset="0"/>
                        </a:rPr>
                        <a:t>Definition</a:t>
                      </a:r>
                      <a:endParaRPr lang="en-IN" sz="1000" b="1"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solidFill>
                      <a:schemeClr val="accent2">
                        <a:lumMod val="20000"/>
                        <a:lumOff val="80000"/>
                      </a:schemeClr>
                    </a:solidFill>
                  </a:tcPr>
                </a:tc>
                <a:extLst>
                  <a:ext uri="{0D108BD9-81ED-4DB2-BD59-A6C34878D82A}">
                    <a16:rowId xmlns:a16="http://schemas.microsoft.com/office/drawing/2014/main" val="10000"/>
                  </a:ext>
                </a:extLst>
              </a:tr>
              <a:tr h="410711">
                <a:tc>
                  <a:txBody>
                    <a:bodyPr/>
                    <a:lstStyle/>
                    <a:p>
                      <a:pPr algn="ctr">
                        <a:lnSpc>
                          <a:spcPct val="150000"/>
                        </a:lnSpc>
                        <a:spcAft>
                          <a:spcPts val="0"/>
                        </a:spcAft>
                      </a:pPr>
                      <a:r>
                        <a:rPr lang="en-GB" sz="1000" b="1" dirty="0">
                          <a:effectLst/>
                          <a:latin typeface="Arial" panose="020B0604020202020204" pitchFamily="34" charset="0"/>
                          <a:cs typeface="Arial" panose="020B0604020202020204" pitchFamily="34" charset="0"/>
                        </a:rPr>
                        <a:t>Development and Design </a:t>
                      </a:r>
                      <a:endParaRPr lang="en-IN" sz="1000" b="1"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solidFill>
                      <a:schemeClr val="bg1">
                        <a:lumMod val="95000"/>
                      </a:schemeClr>
                    </a:solidFill>
                  </a:tcPr>
                </a:tc>
                <a:tc>
                  <a:txBody>
                    <a:bodyPr/>
                    <a:lstStyle/>
                    <a:p>
                      <a:pPr algn="just">
                        <a:lnSpc>
                          <a:spcPct val="150000"/>
                        </a:lnSpc>
                        <a:spcAft>
                          <a:spcPts val="0"/>
                        </a:spcAft>
                      </a:pPr>
                      <a:r>
                        <a:rPr lang="en-GB" sz="1000">
                          <a:effectLst/>
                          <a:latin typeface="Arial" panose="020B0604020202020204" pitchFamily="34" charset="0"/>
                          <a:cs typeface="Arial" panose="020B0604020202020204" pitchFamily="34" charset="0"/>
                        </a:rPr>
                        <a:t>1 to 6 </a:t>
                      </a:r>
                      <a:endParaRPr lang="en-IN" sz="100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tc>
                <a:tc>
                  <a:txBody>
                    <a:bodyPr/>
                    <a:lstStyle/>
                    <a:p>
                      <a:pPr algn="just">
                        <a:lnSpc>
                          <a:spcPct val="150000"/>
                        </a:lnSpc>
                        <a:spcAft>
                          <a:spcPts val="0"/>
                        </a:spcAft>
                      </a:pPr>
                      <a:r>
                        <a:rPr lang="en-GB" sz="1000" dirty="0">
                          <a:effectLst/>
                          <a:latin typeface="Arial" panose="020B0604020202020204" pitchFamily="34" charset="0"/>
                          <a:cs typeface="Arial" panose="020B0604020202020204" pitchFamily="34" charset="0"/>
                        </a:rPr>
                        <a:t>Platform architecture design, data mapping standards finalisation, security audits, and UI/UX design with HCP and patient input.</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tc>
                <a:extLst>
                  <a:ext uri="{0D108BD9-81ED-4DB2-BD59-A6C34878D82A}">
                    <a16:rowId xmlns:a16="http://schemas.microsoft.com/office/drawing/2014/main" val="10001"/>
                  </a:ext>
                </a:extLst>
              </a:tr>
              <a:tr h="410711">
                <a:tc>
                  <a:txBody>
                    <a:bodyPr/>
                    <a:lstStyle/>
                    <a:p>
                      <a:pPr algn="ctr">
                        <a:lnSpc>
                          <a:spcPct val="150000"/>
                        </a:lnSpc>
                        <a:spcAft>
                          <a:spcPts val="0"/>
                        </a:spcAft>
                      </a:pPr>
                      <a:r>
                        <a:rPr lang="en-GB" sz="1000" b="1" dirty="0">
                          <a:effectLst/>
                          <a:latin typeface="Arial" panose="020B0604020202020204" pitchFamily="34" charset="0"/>
                          <a:cs typeface="Arial" panose="020B0604020202020204" pitchFamily="34" charset="0"/>
                        </a:rPr>
                        <a:t>Alpha Testing and Regulation</a:t>
                      </a:r>
                      <a:endParaRPr lang="en-IN" sz="1000" b="1"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solidFill>
                      <a:schemeClr val="bg1">
                        <a:lumMod val="95000"/>
                      </a:schemeClr>
                    </a:solidFill>
                  </a:tcPr>
                </a:tc>
                <a:tc>
                  <a:txBody>
                    <a:bodyPr/>
                    <a:lstStyle/>
                    <a:p>
                      <a:pPr algn="just">
                        <a:lnSpc>
                          <a:spcPct val="150000"/>
                        </a:lnSpc>
                        <a:spcAft>
                          <a:spcPts val="0"/>
                        </a:spcAft>
                      </a:pPr>
                      <a:r>
                        <a:rPr lang="en-GB" sz="1000" dirty="0">
                          <a:effectLst/>
                          <a:latin typeface="Arial" panose="020B0604020202020204" pitchFamily="34" charset="0"/>
                          <a:cs typeface="Arial" panose="020B0604020202020204" pitchFamily="34" charset="0"/>
                        </a:rPr>
                        <a:t>7 to 12 </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tc>
                <a:tc>
                  <a:txBody>
                    <a:bodyPr/>
                    <a:lstStyle/>
                    <a:p>
                      <a:pPr algn="just">
                        <a:lnSpc>
                          <a:spcPct val="150000"/>
                        </a:lnSpc>
                        <a:spcAft>
                          <a:spcPts val="0"/>
                        </a:spcAft>
                      </a:pPr>
                      <a:r>
                        <a:rPr lang="en-GB" sz="1000" dirty="0">
                          <a:effectLst/>
                          <a:latin typeface="Arial" panose="020B0604020202020204" pitchFamily="34" charset="0"/>
                          <a:cs typeface="Arial" panose="020B0604020202020204" pitchFamily="34" charset="0"/>
                        </a:rPr>
                        <a:t>Development of the core AI digital twin engine, initial compliance checks with NHS regulations, and internal testing.</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tc>
                <a:extLst>
                  <a:ext uri="{0D108BD9-81ED-4DB2-BD59-A6C34878D82A}">
                    <a16:rowId xmlns:a16="http://schemas.microsoft.com/office/drawing/2014/main" val="10002"/>
                  </a:ext>
                </a:extLst>
              </a:tr>
              <a:tr h="410711">
                <a:tc>
                  <a:txBody>
                    <a:bodyPr/>
                    <a:lstStyle/>
                    <a:p>
                      <a:pPr algn="ctr">
                        <a:lnSpc>
                          <a:spcPct val="150000"/>
                        </a:lnSpc>
                        <a:spcAft>
                          <a:spcPts val="0"/>
                        </a:spcAft>
                      </a:pPr>
                      <a:r>
                        <a:rPr lang="en-GB" sz="1000" b="1" dirty="0">
                          <a:effectLst/>
                          <a:latin typeface="Arial" panose="020B0604020202020204" pitchFamily="34" charset="0"/>
                          <a:cs typeface="Arial" panose="020B0604020202020204" pitchFamily="34" charset="0"/>
                        </a:rPr>
                        <a:t>Beta Pilot and Iteration</a:t>
                      </a:r>
                      <a:endParaRPr lang="en-IN" sz="1000" b="1"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solidFill>
                      <a:schemeClr val="bg1">
                        <a:lumMod val="95000"/>
                      </a:schemeClr>
                    </a:solidFill>
                  </a:tcPr>
                </a:tc>
                <a:tc>
                  <a:txBody>
                    <a:bodyPr/>
                    <a:lstStyle/>
                    <a:p>
                      <a:pPr algn="just">
                        <a:lnSpc>
                          <a:spcPct val="150000"/>
                        </a:lnSpc>
                        <a:spcAft>
                          <a:spcPts val="0"/>
                        </a:spcAft>
                      </a:pPr>
                      <a:r>
                        <a:rPr lang="en-GB" sz="1000">
                          <a:effectLst/>
                          <a:latin typeface="Arial" panose="020B0604020202020204" pitchFamily="34" charset="0"/>
                          <a:cs typeface="Arial" panose="020B0604020202020204" pitchFamily="34" charset="0"/>
                        </a:rPr>
                        <a:t>13 to 24</a:t>
                      </a:r>
                      <a:endParaRPr lang="en-IN" sz="100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tc>
                <a:tc>
                  <a:txBody>
                    <a:bodyPr/>
                    <a:lstStyle/>
                    <a:p>
                      <a:pPr algn="just">
                        <a:lnSpc>
                          <a:spcPct val="150000"/>
                        </a:lnSpc>
                        <a:spcAft>
                          <a:spcPts val="0"/>
                        </a:spcAft>
                      </a:pPr>
                      <a:r>
                        <a:rPr lang="en-GB" sz="1000" dirty="0">
                          <a:effectLst/>
                          <a:latin typeface="Arial" panose="020B0604020202020204" pitchFamily="34" charset="0"/>
                          <a:cs typeface="Arial" panose="020B0604020202020204" pitchFamily="34" charset="0"/>
                        </a:rPr>
                        <a:t>Launch pilot in two selected ICSs. Gather user feedback, refine the AI model, and conduct clinical safety validation.</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tc>
                <a:extLst>
                  <a:ext uri="{0D108BD9-81ED-4DB2-BD59-A6C34878D82A}">
                    <a16:rowId xmlns:a16="http://schemas.microsoft.com/office/drawing/2014/main" val="10003"/>
                  </a:ext>
                </a:extLst>
              </a:tr>
              <a:tr h="410711">
                <a:tc>
                  <a:txBody>
                    <a:bodyPr/>
                    <a:lstStyle/>
                    <a:p>
                      <a:pPr algn="ctr">
                        <a:lnSpc>
                          <a:spcPct val="150000"/>
                        </a:lnSpc>
                        <a:spcAft>
                          <a:spcPts val="0"/>
                        </a:spcAft>
                      </a:pPr>
                      <a:r>
                        <a:rPr lang="en-GB" sz="1000" b="1" dirty="0">
                          <a:effectLst/>
                          <a:latin typeface="Arial" panose="020B0604020202020204" pitchFamily="34" charset="0"/>
                          <a:cs typeface="Arial" panose="020B0604020202020204" pitchFamily="34" charset="0"/>
                        </a:rPr>
                        <a:t>Scalability and Rollout</a:t>
                      </a:r>
                      <a:endParaRPr lang="en-IN" sz="1000" b="1"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solidFill>
                      <a:schemeClr val="bg1">
                        <a:lumMod val="95000"/>
                      </a:schemeClr>
                    </a:solidFill>
                  </a:tcPr>
                </a:tc>
                <a:tc>
                  <a:txBody>
                    <a:bodyPr/>
                    <a:lstStyle/>
                    <a:p>
                      <a:pPr algn="just">
                        <a:lnSpc>
                          <a:spcPct val="150000"/>
                        </a:lnSpc>
                        <a:spcAft>
                          <a:spcPts val="0"/>
                        </a:spcAft>
                      </a:pPr>
                      <a:r>
                        <a:rPr lang="en-GB" sz="1000" dirty="0">
                          <a:effectLst/>
                          <a:latin typeface="Arial" panose="020B0604020202020204" pitchFamily="34" charset="0"/>
                          <a:cs typeface="Arial" panose="020B0604020202020204" pitchFamily="34" charset="0"/>
                        </a:rPr>
                        <a:t>25 to 36</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tc>
                <a:tc>
                  <a:txBody>
                    <a:bodyPr/>
                    <a:lstStyle/>
                    <a:p>
                      <a:pPr algn="just">
                        <a:lnSpc>
                          <a:spcPct val="150000"/>
                        </a:lnSpc>
                        <a:spcAft>
                          <a:spcPts val="0"/>
                        </a:spcAft>
                      </a:pPr>
                      <a:r>
                        <a:rPr lang="en-GB" sz="1000" dirty="0">
                          <a:effectLst/>
                          <a:latin typeface="Arial" panose="020B0604020202020204" pitchFamily="34" charset="0"/>
                          <a:cs typeface="Arial" panose="020B0604020202020204" pitchFamily="34" charset="0"/>
                        </a:rPr>
                        <a:t>National framework negotiation, widespread deployment plan, and comprehensive training programs for HCPs.</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a:txBody>
                  <a:tcPr marL="48374" marR="48374" marT="48374" marB="48374"/>
                </a:tc>
                <a:extLst>
                  <a:ext uri="{0D108BD9-81ED-4DB2-BD59-A6C34878D82A}">
                    <a16:rowId xmlns:a16="http://schemas.microsoft.com/office/drawing/2014/main" val="10004"/>
                  </a:ext>
                </a:extLst>
              </a:tr>
            </a:tbl>
          </a:graphicData>
        </a:graphic>
      </p:graphicFrame>
      <p:sp>
        <p:nvSpPr>
          <p:cNvPr id="40" name="Rectangle 1"/>
          <p:cNvSpPr>
            <a:spLocks noChangeArrowheads="1"/>
          </p:cNvSpPr>
          <p:nvPr/>
        </p:nvSpPr>
        <p:spPr bwMode="auto">
          <a:xfrm>
            <a:off x="8325608" y="9037584"/>
            <a:ext cx="70243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sz="1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Timeline</a:t>
            </a:r>
            <a:endParaRPr kumimoji="0" lang="en-GB"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41" name="Rectangle 40"/>
          <p:cNvSpPr/>
          <p:nvPr/>
        </p:nvSpPr>
        <p:spPr>
          <a:xfrm>
            <a:off x="566871" y="9898121"/>
            <a:ext cx="7429630" cy="1708160"/>
          </a:xfrm>
          <a:prstGeom prst="rect">
            <a:avLst/>
          </a:prstGeom>
        </p:spPr>
        <p:txBody>
          <a:bodyPr wrap="square">
            <a:spAutoFit/>
          </a:bodyPr>
          <a:lstStyle/>
          <a:p>
            <a:pPr algn="just">
              <a:lnSpc>
                <a:spcPct val="150000"/>
              </a:lnSpc>
              <a:spcAft>
                <a:spcPts val="0"/>
              </a:spcAft>
            </a:pPr>
            <a:r>
              <a:rPr lang="en-GB" sz="1000" b="1" dirty="0">
                <a:latin typeface="Arial" panose="020B0604020202020204" pitchFamily="34" charset="0"/>
                <a:ea typeface="Times New Roman" panose="02020603050405020304" pitchFamily="18" charset="0"/>
                <a:cs typeface="Arial" panose="020B0604020202020204" pitchFamily="34" charset="0"/>
              </a:rPr>
              <a:t>Development and Regulations</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dirty="0">
                <a:latin typeface="Arial" panose="020B0604020202020204" pitchFamily="34" charset="0"/>
                <a:ea typeface="Times New Roman" panose="02020603050405020304" pitchFamily="18" charset="0"/>
                <a:cs typeface="Arial" panose="020B0604020202020204" pitchFamily="34" charset="0"/>
              </a:rPr>
              <a:t>Connective Care is strictly going to comply with robust UK healthcare regulations. The innovation will comply with the </a:t>
            </a:r>
            <a:r>
              <a:rPr lang="en-GB" sz="1000" i="1" dirty="0">
                <a:latin typeface="Arial" panose="020B0604020202020204" pitchFamily="34" charset="0"/>
                <a:ea typeface="Times New Roman" panose="02020603050405020304" pitchFamily="18" charset="0"/>
                <a:cs typeface="Arial" panose="020B0604020202020204" pitchFamily="34" charset="0"/>
              </a:rPr>
              <a:t>UK General Data Protection Regulation</a:t>
            </a:r>
            <a:r>
              <a:rPr lang="en-GB" sz="1000" dirty="0">
                <a:latin typeface="Arial" panose="020B0604020202020204" pitchFamily="34" charset="0"/>
                <a:ea typeface="Times New Roman" panose="02020603050405020304" pitchFamily="18" charset="0"/>
                <a:cs typeface="Arial" panose="020B0604020202020204" pitchFamily="34" charset="0"/>
              </a:rPr>
              <a:t> (UK GDPR) and the </a:t>
            </a:r>
            <a:r>
              <a:rPr lang="en-GB" sz="1000" i="1" dirty="0">
                <a:latin typeface="Arial" panose="020B0604020202020204" pitchFamily="34" charset="0"/>
                <a:ea typeface="Times New Roman" panose="02020603050405020304" pitchFamily="18" charset="0"/>
                <a:cs typeface="Arial" panose="020B0604020202020204" pitchFamily="34" charset="0"/>
              </a:rPr>
              <a:t>Data Protection Act 2018</a:t>
            </a:r>
            <a:r>
              <a:rPr lang="en-GB" sz="1000" dirty="0">
                <a:latin typeface="Arial" panose="020B0604020202020204" pitchFamily="34" charset="0"/>
                <a:ea typeface="Times New Roman" panose="02020603050405020304" pitchFamily="18" charset="0"/>
                <a:cs typeface="Arial" panose="020B0604020202020204" pitchFamily="34" charset="0"/>
              </a:rPr>
              <a:t> in regard to the safeguarding of patients' data. The information will be anonymised where possible and preserved securely on accredited NHS servers (Gov.uk, 2025). The innovation would be aligned with the NHS Data Security and Protection Toolkit (DSPT) and the Caldicott principles for the utilisation of patient data. The platform will be classified as a </a:t>
            </a:r>
            <a:r>
              <a:rPr lang="en-GB" sz="1000" i="1" dirty="0">
                <a:latin typeface="Arial" panose="020B0604020202020204" pitchFamily="34" charset="0"/>
                <a:ea typeface="Times New Roman" panose="02020603050405020304" pitchFamily="18" charset="0"/>
                <a:cs typeface="Arial" panose="020B0604020202020204" pitchFamily="34" charset="0"/>
              </a:rPr>
              <a:t>Medical Device Software</a:t>
            </a:r>
            <a:r>
              <a:rPr lang="en-GB" sz="1000" dirty="0">
                <a:latin typeface="Arial" panose="020B0604020202020204" pitchFamily="34" charset="0"/>
                <a:ea typeface="Times New Roman" panose="02020603050405020304" pitchFamily="18" charset="0"/>
                <a:cs typeface="Arial" panose="020B0604020202020204" pitchFamily="34" charset="0"/>
              </a:rPr>
              <a:t> (MDSW) and meet the requirements of the UK </a:t>
            </a:r>
            <a:r>
              <a:rPr lang="en-GB" sz="1000" i="1" dirty="0">
                <a:latin typeface="Arial" panose="020B0604020202020204" pitchFamily="34" charset="0"/>
                <a:ea typeface="Times New Roman" panose="02020603050405020304" pitchFamily="18" charset="0"/>
                <a:cs typeface="Arial" panose="020B0604020202020204" pitchFamily="34" charset="0"/>
              </a:rPr>
              <a:t>Medical Devices Regulations 2002</a:t>
            </a:r>
            <a:r>
              <a:rPr lang="en-GB" sz="1000" dirty="0">
                <a:latin typeface="Arial" panose="020B0604020202020204" pitchFamily="34" charset="0"/>
                <a:ea typeface="Times New Roman" panose="02020603050405020304" pitchFamily="18" charset="0"/>
                <a:cs typeface="Arial" panose="020B0604020202020204" pitchFamily="34" charset="0"/>
              </a:rPr>
              <a:t>. These are highly necessary for rigorous clinical safety assurance and CE/UKCA marking. </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2" name="Rectangle 41"/>
          <p:cNvSpPr/>
          <p:nvPr/>
        </p:nvSpPr>
        <p:spPr>
          <a:xfrm>
            <a:off x="478138" y="3947435"/>
            <a:ext cx="5684179" cy="2631490"/>
          </a:xfrm>
          <a:prstGeom prst="rect">
            <a:avLst/>
          </a:prstGeom>
        </p:spPr>
        <p:txBody>
          <a:bodyPr wrap="square">
            <a:spAutoFit/>
          </a:bodyPr>
          <a:lstStyle/>
          <a:p>
            <a:pPr algn="just">
              <a:lnSpc>
                <a:spcPct val="150000"/>
              </a:lnSpc>
              <a:spcAft>
                <a:spcPts val="0"/>
              </a:spcAft>
            </a:pPr>
            <a:r>
              <a:rPr lang="en-GB" sz="1000" b="1" dirty="0">
                <a:latin typeface="Arial" panose="020B0604020202020204" pitchFamily="34" charset="0"/>
                <a:ea typeface="Times New Roman" panose="02020603050405020304" pitchFamily="18" charset="0"/>
                <a:cs typeface="Arial" panose="020B0604020202020204" pitchFamily="34" charset="0"/>
              </a:rPr>
              <a:t>Technology Integration</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dirty="0">
                <a:latin typeface="Arial" panose="020B0604020202020204" pitchFamily="34" charset="0"/>
                <a:ea typeface="Times New Roman" panose="02020603050405020304" pitchFamily="18" charset="0"/>
                <a:cs typeface="Arial" panose="020B0604020202020204" pitchFamily="34" charset="0"/>
              </a:rPr>
              <a:t>The core technology of Connective Care is an ML-powered ‘Digital Twin’ algorithm for summarising disparate data points. These involve forecasting patient trajectory, identifying early signs of deterioration such as sepsis risk, mental health crisis, along providing prevention intervention (Blythe </a:t>
            </a:r>
            <a:r>
              <a:rPr lang="en-GB" sz="1000" i="1" dirty="0">
                <a:latin typeface="Arial" panose="020B0604020202020204" pitchFamily="34" charset="0"/>
                <a:ea typeface="Times New Roman" panose="02020603050405020304" pitchFamily="18" charset="0"/>
                <a:cs typeface="Arial" panose="020B0604020202020204" pitchFamily="34" charset="0"/>
              </a:rPr>
              <a:t>et al</a:t>
            </a:r>
            <a:r>
              <a:rPr lang="en-GB" sz="1000" dirty="0">
                <a:latin typeface="Arial" panose="020B0604020202020204" pitchFamily="34" charset="0"/>
                <a:ea typeface="Times New Roman" panose="02020603050405020304" pitchFamily="18" charset="0"/>
                <a:cs typeface="Arial" panose="020B0604020202020204" pitchFamily="34" charset="0"/>
              </a:rPr>
              <a:t>. 2024). The platform is going to utilise the fast healthcare interoperability resources (FHIR) standard to guarantee seamless and secure data exchange between legacy systems and modern APIs. Connective Care will utilise secure, scalable cloud infrastructure (NHS-Approved Azure or AWS Environment) for practical data processing and high availability. The platform is determined to safeguard the patient interface by designing the platform with a user-friendly mobile app. It will securely input data related to blood pressure and symptoms and view their individualised care plan for enhancing engagement and data richness. </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3" name="Rectangle 42"/>
          <p:cNvSpPr/>
          <p:nvPr/>
        </p:nvSpPr>
        <p:spPr>
          <a:xfrm>
            <a:off x="12863685" y="4606072"/>
            <a:ext cx="3222113" cy="4247317"/>
          </a:xfrm>
          <a:prstGeom prst="rect">
            <a:avLst/>
          </a:prstGeom>
        </p:spPr>
        <p:txBody>
          <a:bodyPr wrap="square">
            <a:spAutoFit/>
          </a:bodyPr>
          <a:lstStyle/>
          <a:p>
            <a:pPr algn="just">
              <a:lnSpc>
                <a:spcPct val="150000"/>
              </a:lnSpc>
              <a:spcAft>
                <a:spcPts val="0"/>
              </a:spcAft>
            </a:pPr>
            <a:r>
              <a:rPr lang="en-GB" sz="1000" b="1" dirty="0">
                <a:latin typeface="Arial" panose="020B0604020202020204" pitchFamily="34" charset="0"/>
                <a:ea typeface="Times New Roman" panose="02020603050405020304" pitchFamily="18" charset="0"/>
                <a:cs typeface="Arial" panose="020B0604020202020204" pitchFamily="34" charset="0"/>
              </a:rPr>
              <a:t>Dissemination: How the Innovation Will Be Promoted</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dirty="0">
                <a:latin typeface="Arial" panose="020B0604020202020204" pitchFamily="34" charset="0"/>
                <a:ea typeface="Times New Roman" panose="02020603050405020304" pitchFamily="18" charset="0"/>
                <a:cs typeface="Arial" panose="020B0604020202020204" pitchFamily="34" charset="0"/>
              </a:rPr>
              <a:t>The proposed innovation will be promoted through accredited Continuous Professional Development (CPD) workshops, targeted communication via professional bodies (Royal Colleges), and integration into NHS IT training pathways. The dissemination will proceed through public health campaigns co-designed with patient advocacy groups like Age and the Richmond Group of Charities. Moreover, it will embrace local community health networks and primary care centres (Chapman </a:t>
            </a:r>
            <a:r>
              <a:rPr lang="en-GB" sz="1000" i="1" dirty="0">
                <a:latin typeface="Arial" panose="020B0604020202020204" pitchFamily="34" charset="0"/>
                <a:ea typeface="Times New Roman" panose="02020603050405020304" pitchFamily="18" charset="0"/>
                <a:cs typeface="Arial" panose="020B0604020202020204" pitchFamily="34" charset="0"/>
              </a:rPr>
              <a:t>et al</a:t>
            </a:r>
            <a:r>
              <a:rPr lang="en-GB" sz="1000" dirty="0">
                <a:latin typeface="Arial" panose="020B0604020202020204" pitchFamily="34" charset="0"/>
                <a:ea typeface="Times New Roman" panose="02020603050405020304" pitchFamily="18" charset="0"/>
                <a:cs typeface="Arial" panose="020B0604020202020204" pitchFamily="34" charset="0"/>
              </a:rPr>
              <a:t>. 2025). The platform’s promotion will be conducted to the Department of Health and Social Care (DHSC), NHS England, and local governmental bodies, and health technology expos. These would demonstrate cost-effectiveness and improved outcomes through pilot results. </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8" name="Freeform 6"/>
          <p:cNvSpPr/>
          <p:nvPr/>
        </p:nvSpPr>
        <p:spPr>
          <a:xfrm>
            <a:off x="16173448" y="8853389"/>
            <a:ext cx="4812957" cy="2947465"/>
          </a:xfrm>
          <a:custGeom>
            <a:avLst/>
            <a:gdLst/>
            <a:ahLst/>
            <a:cxnLst/>
            <a:rect l="l" t="t" r="r" b="b"/>
            <a:pathLst>
              <a:path w="9227546" h="9210769">
                <a:moveTo>
                  <a:pt x="0" y="0"/>
                </a:moveTo>
                <a:lnTo>
                  <a:pt x="9227546" y="0"/>
                </a:lnTo>
                <a:lnTo>
                  <a:pt x="9227546" y="9210769"/>
                </a:lnTo>
                <a:lnTo>
                  <a:pt x="0" y="9210769"/>
                </a:lnTo>
                <a:lnTo>
                  <a:pt x="0" y="0"/>
                </a:lnTo>
                <a:close/>
              </a:path>
            </a:pathLst>
          </a:custGeom>
          <a:blipFill>
            <a:blip r:embed="rId3">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GB"/>
          </a:p>
        </p:txBody>
      </p:sp>
      <p:sp>
        <p:nvSpPr>
          <p:cNvPr id="44" name="Rectangle 43"/>
          <p:cNvSpPr/>
          <p:nvPr/>
        </p:nvSpPr>
        <p:spPr>
          <a:xfrm>
            <a:off x="16329659" y="8947475"/>
            <a:ext cx="4555186" cy="2631490"/>
          </a:xfrm>
          <a:prstGeom prst="rect">
            <a:avLst/>
          </a:prstGeom>
        </p:spPr>
        <p:txBody>
          <a:bodyPr wrap="square">
            <a:spAutoFit/>
          </a:bodyPr>
          <a:lstStyle/>
          <a:p>
            <a:pPr algn="just">
              <a:lnSpc>
                <a:spcPct val="150000"/>
              </a:lnSpc>
              <a:spcAft>
                <a:spcPts val="0"/>
              </a:spcAft>
            </a:pPr>
            <a:r>
              <a:rPr lang="en-GB" sz="1000" b="1" dirty="0">
                <a:latin typeface="Arial" panose="020B0604020202020204" pitchFamily="34" charset="0"/>
                <a:ea typeface="Times New Roman" panose="02020603050405020304" pitchFamily="18" charset="0"/>
                <a:cs typeface="Arial" panose="020B0604020202020204" pitchFamily="34" charset="0"/>
              </a:rPr>
              <a:t>Conclusion</a:t>
            </a:r>
            <a:endParaRPr lang="en-IN" sz="10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1000" dirty="0">
                <a:latin typeface="Arial" panose="020B0604020202020204" pitchFamily="34" charset="0"/>
                <a:ea typeface="Times New Roman" panose="02020603050405020304" pitchFamily="18" charset="0"/>
                <a:cs typeface="Arial" panose="020B0604020202020204" pitchFamily="34" charset="0"/>
              </a:rPr>
              <a:t>Connective Care will represent a highly promising innovation for the healthcare sector's management of chronic diseases. The technology is desired to move beyond reactive care to offer personalised, predictive modelling of patient health. These permit proactive and preventative interventions. The strengths of the platform lie in uplifting care coordination through data interoperability across different healthcare systems and personal devices. The ultimate observation is a significant potential to enhance patient outcomes, substantially reduce the burden on the NHS, and lower long-term healthcare expenses by delivering more efficient, tailored care pathways. In essence, success relies on robust data security and clinical integration.</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50" name="Rectangle 49"/>
          <p:cNvSpPr/>
          <p:nvPr/>
        </p:nvSpPr>
        <p:spPr>
          <a:xfrm>
            <a:off x="545086" y="12200238"/>
            <a:ext cx="7292369" cy="2700739"/>
          </a:xfrm>
          <a:prstGeom prst="rect">
            <a:avLst/>
          </a:prstGeom>
        </p:spPr>
        <p:txBody>
          <a:bodyPr wrap="square">
            <a:spAutoFit/>
          </a:bodyPr>
          <a:lstStyle/>
          <a:p>
            <a:pPr algn="just">
              <a:lnSpc>
                <a:spcPct val="150000"/>
              </a:lnSpc>
              <a:spcAft>
                <a:spcPts val="0"/>
              </a:spcAft>
            </a:pPr>
            <a:r>
              <a:rPr lang="en-GB" sz="1000" b="1" kern="0" dirty="0">
                <a:solidFill>
                  <a:srgbClr val="000000"/>
                </a:solidFill>
                <a:latin typeface="Arial" panose="020B0604020202020204" pitchFamily="34" charset="0"/>
                <a:cs typeface="Arial" panose="020B0604020202020204" pitchFamily="34" charset="0"/>
              </a:rPr>
              <a:t>References</a:t>
            </a:r>
          </a:p>
          <a:p>
            <a:pPr algn="just">
              <a:lnSpc>
                <a:spcPct val="150000"/>
              </a:lnSpc>
              <a:spcAft>
                <a:spcPts val="0"/>
              </a:spcAft>
            </a:pPr>
            <a:r>
              <a:rPr lang="en-GB" sz="800" dirty="0">
                <a:latin typeface="Arial" panose="020B0604020202020204" pitchFamily="34" charset="0"/>
                <a:ea typeface="Times New Roman" panose="02020603050405020304" pitchFamily="18" charset="0"/>
                <a:cs typeface="Arial" panose="020B0604020202020204" pitchFamily="34" charset="0"/>
              </a:rPr>
              <a:t>Blythe, R., Naicker, S., White, N., Donovan, R., Scott, I.A., </a:t>
            </a:r>
            <a:r>
              <a:rPr lang="en-GB" sz="800" dirty="0" err="1">
                <a:latin typeface="Arial" panose="020B0604020202020204" pitchFamily="34" charset="0"/>
                <a:ea typeface="Times New Roman" panose="02020603050405020304" pitchFamily="18" charset="0"/>
                <a:cs typeface="Arial" panose="020B0604020202020204" pitchFamily="34" charset="0"/>
              </a:rPr>
              <a:t>McKelliget</a:t>
            </a:r>
            <a:r>
              <a:rPr lang="en-GB" sz="800" dirty="0">
                <a:latin typeface="Arial" panose="020B0604020202020204" pitchFamily="34" charset="0"/>
                <a:ea typeface="Times New Roman" panose="02020603050405020304" pitchFamily="18" charset="0"/>
                <a:cs typeface="Arial" panose="020B0604020202020204" pitchFamily="34" charset="0"/>
              </a:rPr>
              <a:t>, A. and McPhail, S.M. (2024) ‘Clinician perspectives and recommendations regarding design of clinical prediction models for deteriorating patients in acute care’, </a:t>
            </a:r>
            <a:r>
              <a:rPr lang="en-GB" sz="800" i="1" dirty="0">
                <a:latin typeface="Arial" panose="020B0604020202020204" pitchFamily="34" charset="0"/>
                <a:ea typeface="Times New Roman" panose="02020603050405020304" pitchFamily="18" charset="0"/>
                <a:cs typeface="Arial" panose="020B0604020202020204" pitchFamily="34" charset="0"/>
              </a:rPr>
              <a:t>BMC Medical Informatics and Decision Making</a:t>
            </a:r>
            <a:r>
              <a:rPr lang="en-GB" sz="800" dirty="0">
                <a:latin typeface="Arial" panose="020B0604020202020204" pitchFamily="34" charset="0"/>
                <a:ea typeface="Times New Roman" panose="02020603050405020304" pitchFamily="18" charset="0"/>
                <a:cs typeface="Arial" panose="020B0604020202020204" pitchFamily="34" charset="0"/>
              </a:rPr>
              <a:t>, </a:t>
            </a:r>
            <a:r>
              <a:rPr lang="en-GB" sz="800" i="1" dirty="0">
                <a:latin typeface="Arial" panose="020B0604020202020204" pitchFamily="34" charset="0"/>
                <a:ea typeface="Times New Roman" panose="02020603050405020304" pitchFamily="18" charset="0"/>
                <a:cs typeface="Arial" panose="020B0604020202020204" pitchFamily="34" charset="0"/>
              </a:rPr>
              <a:t>24</a:t>
            </a:r>
            <a:r>
              <a:rPr lang="en-GB" sz="800" dirty="0">
                <a:latin typeface="Arial" panose="020B0604020202020204" pitchFamily="34" charset="0"/>
                <a:ea typeface="Times New Roman" panose="02020603050405020304" pitchFamily="18" charset="0"/>
                <a:cs typeface="Arial" panose="020B0604020202020204" pitchFamily="34" charset="0"/>
              </a:rPr>
              <a:t>(1), pp. 241. Available at: https://link.springer.com/article/10.1186/s12911-024-02647-4</a:t>
            </a:r>
            <a:endParaRPr lang="en-IN" sz="8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800" dirty="0">
                <a:latin typeface="Arial" panose="020B0604020202020204" pitchFamily="34" charset="0"/>
                <a:ea typeface="Times New Roman" panose="02020603050405020304" pitchFamily="18" charset="0"/>
                <a:cs typeface="Arial" panose="020B0604020202020204" pitchFamily="34" charset="0"/>
              </a:rPr>
              <a:t>Chapman, K.E.L.S.E.Y., Allen, C. and Kendall, E. (2025) ‘Methods for Co-designing Health Communication Initiatives with People with Disability: A Scoping Review’, </a:t>
            </a:r>
            <a:r>
              <a:rPr lang="en-GB" sz="800" i="1" dirty="0">
                <a:latin typeface="Arial" panose="020B0604020202020204" pitchFamily="34" charset="0"/>
                <a:ea typeface="Times New Roman" panose="02020603050405020304" pitchFamily="18" charset="0"/>
                <a:cs typeface="Arial" panose="020B0604020202020204" pitchFamily="34" charset="0"/>
              </a:rPr>
              <a:t>Journal of Health Communication</a:t>
            </a:r>
            <a:r>
              <a:rPr lang="en-GB" sz="800" dirty="0">
                <a:latin typeface="Arial" panose="020B0604020202020204" pitchFamily="34" charset="0"/>
                <a:ea typeface="Times New Roman" panose="02020603050405020304" pitchFamily="18" charset="0"/>
                <a:cs typeface="Arial" panose="020B0604020202020204" pitchFamily="34" charset="0"/>
              </a:rPr>
              <a:t>, </a:t>
            </a:r>
            <a:r>
              <a:rPr lang="en-GB" sz="800" i="1" dirty="0">
                <a:latin typeface="Arial" panose="020B0604020202020204" pitchFamily="34" charset="0"/>
                <a:ea typeface="Times New Roman" panose="02020603050405020304" pitchFamily="18" charset="0"/>
                <a:cs typeface="Arial" panose="020B0604020202020204" pitchFamily="34" charset="0"/>
              </a:rPr>
              <a:t>30</a:t>
            </a:r>
            <a:r>
              <a:rPr lang="en-GB" sz="800" dirty="0">
                <a:latin typeface="Arial" panose="020B0604020202020204" pitchFamily="34" charset="0"/>
                <a:ea typeface="Times New Roman" panose="02020603050405020304" pitchFamily="18" charset="0"/>
                <a:cs typeface="Arial" panose="020B0604020202020204" pitchFamily="34" charset="0"/>
              </a:rPr>
              <a:t>(1-3), pp. 120-132. Available at: https://doi.org/10.1080/10810730.2025.2462679</a:t>
            </a:r>
            <a:endParaRPr lang="en-IN" sz="8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800" dirty="0">
                <a:latin typeface="Arial" panose="020B0604020202020204" pitchFamily="34" charset="0"/>
                <a:ea typeface="Times New Roman" panose="02020603050405020304" pitchFamily="18" charset="0"/>
                <a:cs typeface="Arial" panose="020B0604020202020204" pitchFamily="34" charset="0"/>
              </a:rPr>
              <a:t>Gov.uk (2025) </a:t>
            </a:r>
            <a:r>
              <a:rPr lang="en-GB" sz="800" i="1" dirty="0">
                <a:latin typeface="Arial" panose="020B0604020202020204" pitchFamily="34" charset="0"/>
                <a:ea typeface="Times New Roman" panose="02020603050405020304" pitchFamily="18" charset="0"/>
                <a:cs typeface="Arial" panose="020B0604020202020204" pitchFamily="34" charset="0"/>
              </a:rPr>
              <a:t>Data protection. </a:t>
            </a:r>
            <a:r>
              <a:rPr lang="en-GB" sz="800" dirty="0">
                <a:latin typeface="Arial" panose="020B0604020202020204" pitchFamily="34" charset="0"/>
                <a:ea typeface="Times New Roman" panose="02020603050405020304" pitchFamily="18" charset="0"/>
                <a:cs typeface="Arial" panose="020B0604020202020204" pitchFamily="34" charset="0"/>
              </a:rPr>
              <a:t>Available at: https://www.gov.uk/data-protection [Accessed On: 1st December 2025]</a:t>
            </a:r>
            <a:endParaRPr lang="en-IN" sz="8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800" dirty="0">
                <a:latin typeface="Arial" panose="020B0604020202020204" pitchFamily="34" charset="0"/>
                <a:ea typeface="Times New Roman" panose="02020603050405020304" pitchFamily="18" charset="0"/>
                <a:cs typeface="Arial" panose="020B0604020202020204" pitchFamily="34" charset="0"/>
              </a:rPr>
              <a:t>Parsons, J., Bryce, C. and Atherton, H. (2021) ‘Which patients miss appointments with general practice and why? A systematic review’, </a:t>
            </a:r>
            <a:r>
              <a:rPr lang="en-GB" sz="800" i="1" dirty="0">
                <a:latin typeface="Arial" panose="020B0604020202020204" pitchFamily="34" charset="0"/>
                <a:ea typeface="Times New Roman" panose="02020603050405020304" pitchFamily="18" charset="0"/>
                <a:cs typeface="Arial" panose="020B0604020202020204" pitchFamily="34" charset="0"/>
              </a:rPr>
              <a:t>British Journal of General Practice</a:t>
            </a:r>
            <a:r>
              <a:rPr lang="en-GB" sz="800" dirty="0">
                <a:latin typeface="Arial" panose="020B0604020202020204" pitchFamily="34" charset="0"/>
                <a:ea typeface="Times New Roman" panose="02020603050405020304" pitchFamily="18" charset="0"/>
                <a:cs typeface="Arial" panose="020B0604020202020204" pitchFamily="34" charset="0"/>
              </a:rPr>
              <a:t>. Available at: https://bjgp.org/content/bjgp/early/2021/05/04/BJGP.2020.1017.full.pdf </a:t>
            </a:r>
            <a:endParaRPr lang="en-IN" sz="8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800" dirty="0" err="1">
                <a:latin typeface="Arial" panose="020B0604020202020204" pitchFamily="34" charset="0"/>
                <a:ea typeface="Times New Roman" panose="02020603050405020304" pitchFamily="18" charset="0"/>
                <a:cs typeface="Arial" panose="020B0604020202020204" pitchFamily="34" charset="0"/>
              </a:rPr>
              <a:t>Religioni</a:t>
            </a:r>
            <a:r>
              <a:rPr lang="en-GB" sz="800" dirty="0">
                <a:latin typeface="Arial" panose="020B0604020202020204" pitchFamily="34" charset="0"/>
                <a:ea typeface="Times New Roman" panose="02020603050405020304" pitchFamily="18" charset="0"/>
                <a:cs typeface="Arial" panose="020B0604020202020204" pitchFamily="34" charset="0"/>
              </a:rPr>
              <a:t>, U., Barrios-Rodríguez, R., Requena, P., Borowska, M. and Ostrowski, J. (2025) ‘Enhancing therapy adherence: impact on clinical outcomes, healthcare costs, and patient quality of life’, </a:t>
            </a:r>
            <a:r>
              <a:rPr lang="en-GB" sz="800" i="1" dirty="0">
                <a:latin typeface="Arial" panose="020B0604020202020204" pitchFamily="34" charset="0"/>
                <a:ea typeface="Times New Roman" panose="02020603050405020304" pitchFamily="18" charset="0"/>
                <a:cs typeface="Arial" panose="020B0604020202020204" pitchFamily="34" charset="0"/>
              </a:rPr>
              <a:t>Medicina</a:t>
            </a:r>
            <a:r>
              <a:rPr lang="en-GB" sz="800" dirty="0">
                <a:latin typeface="Arial" panose="020B0604020202020204" pitchFamily="34" charset="0"/>
                <a:ea typeface="Times New Roman" panose="02020603050405020304" pitchFamily="18" charset="0"/>
                <a:cs typeface="Arial" panose="020B0604020202020204" pitchFamily="34" charset="0"/>
              </a:rPr>
              <a:t>, </a:t>
            </a:r>
            <a:r>
              <a:rPr lang="en-GB" sz="800" i="1" dirty="0">
                <a:latin typeface="Arial" panose="020B0604020202020204" pitchFamily="34" charset="0"/>
                <a:ea typeface="Times New Roman" panose="02020603050405020304" pitchFamily="18" charset="0"/>
                <a:cs typeface="Arial" panose="020B0604020202020204" pitchFamily="34" charset="0"/>
              </a:rPr>
              <a:t>61</a:t>
            </a:r>
            <a:r>
              <a:rPr lang="en-GB" sz="800" dirty="0">
                <a:latin typeface="Arial" panose="020B0604020202020204" pitchFamily="34" charset="0"/>
                <a:ea typeface="Times New Roman" panose="02020603050405020304" pitchFamily="18" charset="0"/>
                <a:cs typeface="Arial" panose="020B0604020202020204" pitchFamily="34" charset="0"/>
              </a:rPr>
              <a:t>(1), pp. 153. Available at: https://www.mdpi.com/1648-9144/61/1/153</a:t>
            </a:r>
            <a:endParaRPr lang="en-IN" sz="800"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r>
              <a:rPr lang="en-GB" sz="800" dirty="0" err="1">
                <a:latin typeface="Arial" panose="020B0604020202020204" pitchFamily="34" charset="0"/>
                <a:ea typeface="Times New Roman" panose="02020603050405020304" pitchFamily="18" charset="0"/>
                <a:cs typeface="Arial" panose="020B0604020202020204" pitchFamily="34" charset="0"/>
              </a:rPr>
              <a:t>Vodovotz</a:t>
            </a:r>
            <a:r>
              <a:rPr lang="en-GB" sz="800" dirty="0">
                <a:latin typeface="Arial" panose="020B0604020202020204" pitchFamily="34" charset="0"/>
                <a:ea typeface="Times New Roman" panose="02020603050405020304" pitchFamily="18" charset="0"/>
                <a:cs typeface="Arial" panose="020B0604020202020204" pitchFamily="34" charset="0"/>
              </a:rPr>
              <a:t>, Y., Barnard, N., Hu, F.B., </a:t>
            </a:r>
            <a:r>
              <a:rPr lang="en-GB" sz="800" dirty="0" err="1">
                <a:latin typeface="Arial" panose="020B0604020202020204" pitchFamily="34" charset="0"/>
                <a:ea typeface="Times New Roman" panose="02020603050405020304" pitchFamily="18" charset="0"/>
                <a:cs typeface="Arial" panose="020B0604020202020204" pitchFamily="34" charset="0"/>
              </a:rPr>
              <a:t>Jakicic</a:t>
            </a:r>
            <a:r>
              <a:rPr lang="en-GB" sz="800" dirty="0">
                <a:latin typeface="Arial" panose="020B0604020202020204" pitchFamily="34" charset="0"/>
                <a:ea typeface="Times New Roman" panose="02020603050405020304" pitchFamily="18" charset="0"/>
                <a:cs typeface="Arial" panose="020B0604020202020204" pitchFamily="34" charset="0"/>
              </a:rPr>
              <a:t>, J., </a:t>
            </a:r>
            <a:r>
              <a:rPr lang="en-GB" sz="800" dirty="0" err="1">
                <a:latin typeface="Arial" panose="020B0604020202020204" pitchFamily="34" charset="0"/>
                <a:ea typeface="Times New Roman" panose="02020603050405020304" pitchFamily="18" charset="0"/>
                <a:cs typeface="Arial" panose="020B0604020202020204" pitchFamily="34" charset="0"/>
              </a:rPr>
              <a:t>Lianov</a:t>
            </a:r>
            <a:r>
              <a:rPr lang="en-GB" sz="800" dirty="0">
                <a:latin typeface="Arial" panose="020B0604020202020204" pitchFamily="34" charset="0"/>
                <a:ea typeface="Times New Roman" panose="02020603050405020304" pitchFamily="18" charset="0"/>
                <a:cs typeface="Arial" panose="020B0604020202020204" pitchFamily="34" charset="0"/>
              </a:rPr>
              <a:t>, L., Loveland, D., Buysse, D., Szigethy, E., Finkel, T., Sowa, G. and </a:t>
            </a:r>
            <a:r>
              <a:rPr lang="en-GB" sz="800" dirty="0" err="1">
                <a:latin typeface="Arial" panose="020B0604020202020204" pitchFamily="34" charset="0"/>
                <a:ea typeface="Times New Roman" panose="02020603050405020304" pitchFamily="18" charset="0"/>
                <a:cs typeface="Arial" panose="020B0604020202020204" pitchFamily="34" charset="0"/>
              </a:rPr>
              <a:t>Verschure</a:t>
            </a:r>
            <a:r>
              <a:rPr lang="en-GB" sz="800" dirty="0">
                <a:latin typeface="Arial" panose="020B0604020202020204" pitchFamily="34" charset="0"/>
                <a:ea typeface="Times New Roman" panose="02020603050405020304" pitchFamily="18" charset="0"/>
                <a:cs typeface="Arial" panose="020B0604020202020204" pitchFamily="34" charset="0"/>
              </a:rPr>
              <a:t>, P. (2020) ‘Prioritized research for the prevention, treatment, and reversal of chronic disease: recommendations from the lifestyle medicine research summit’, </a:t>
            </a:r>
            <a:r>
              <a:rPr lang="en-GB" sz="800" i="1" dirty="0">
                <a:latin typeface="Arial" panose="020B0604020202020204" pitchFamily="34" charset="0"/>
                <a:ea typeface="Times New Roman" panose="02020603050405020304" pitchFamily="18" charset="0"/>
                <a:cs typeface="Arial" panose="020B0604020202020204" pitchFamily="34" charset="0"/>
              </a:rPr>
              <a:t>Frontiers in medicine</a:t>
            </a:r>
            <a:r>
              <a:rPr lang="en-GB" sz="800" dirty="0">
                <a:latin typeface="Arial" panose="020B0604020202020204" pitchFamily="34" charset="0"/>
                <a:ea typeface="Times New Roman" panose="02020603050405020304" pitchFamily="18" charset="0"/>
                <a:cs typeface="Arial" panose="020B0604020202020204" pitchFamily="34" charset="0"/>
              </a:rPr>
              <a:t>, </a:t>
            </a:r>
            <a:r>
              <a:rPr lang="en-GB" sz="800" i="1" dirty="0">
                <a:latin typeface="Arial" panose="020B0604020202020204" pitchFamily="34" charset="0"/>
                <a:ea typeface="Times New Roman" panose="02020603050405020304" pitchFamily="18" charset="0"/>
                <a:cs typeface="Arial" panose="020B0604020202020204" pitchFamily="34" charset="0"/>
              </a:rPr>
              <a:t>7</a:t>
            </a:r>
            <a:r>
              <a:rPr lang="en-GB" sz="800" dirty="0">
                <a:latin typeface="Arial" panose="020B0604020202020204" pitchFamily="34" charset="0"/>
                <a:ea typeface="Times New Roman" panose="02020603050405020304" pitchFamily="18" charset="0"/>
                <a:cs typeface="Arial" panose="020B0604020202020204" pitchFamily="34" charset="0"/>
              </a:rPr>
              <a:t>, pp. 585744. Available at: https://www.frontiersin.org/journals/medicine/articles/10.3389/fmed.2020.585744/full </a:t>
            </a:r>
            <a:endParaRPr lang="en-IN" sz="7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1027" name="Picture 3" descr="What Is Health and Social Care exactly? | Stonebridge Associated Colleges  Blo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427415" y="1971791"/>
            <a:ext cx="3898434" cy="24338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2" name="Picture 51"/>
          <p:cNvPicPr>
            <a:picLocks noChangeAspect="1"/>
          </p:cNvPicPr>
          <p:nvPr/>
        </p:nvPicPr>
        <p:blipFill>
          <a:blip r:embed="rId10"/>
          <a:stretch>
            <a:fillRect/>
          </a:stretch>
        </p:blipFill>
        <p:spPr>
          <a:xfrm>
            <a:off x="8444662" y="6137230"/>
            <a:ext cx="3953978" cy="27161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31" name="Picture 7" descr="NHS app to become new 'front door' for appointments, screenings and test  results | The Independent"/>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6325849" y="5980950"/>
            <a:ext cx="4660556" cy="25190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3" name="Picture 52"/>
          <p:cNvPicPr>
            <a:picLocks noChangeAspect="1"/>
          </p:cNvPicPr>
          <p:nvPr/>
        </p:nvPicPr>
        <p:blipFill>
          <a:blip r:embed="rId12"/>
          <a:stretch>
            <a:fillRect/>
          </a:stretch>
        </p:blipFill>
        <p:spPr>
          <a:xfrm>
            <a:off x="13141980" y="11911055"/>
            <a:ext cx="7844425" cy="29173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6" name="Picture 55"/>
          <p:cNvPicPr>
            <a:picLocks noChangeAspect="1"/>
          </p:cNvPicPr>
          <p:nvPr/>
        </p:nvPicPr>
        <p:blipFill rotWithShape="1">
          <a:blip r:embed="rId13"/>
          <a:srcRect b="19427"/>
          <a:stretch/>
        </p:blipFill>
        <p:spPr>
          <a:xfrm>
            <a:off x="8377799" y="11800854"/>
            <a:ext cx="4506048" cy="3046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0" name="Freeform 11"/>
          <p:cNvSpPr/>
          <p:nvPr/>
        </p:nvSpPr>
        <p:spPr>
          <a:xfrm>
            <a:off x="18232489" y="-4260965"/>
            <a:ext cx="6283222" cy="6168982"/>
          </a:xfrm>
          <a:custGeom>
            <a:avLst/>
            <a:gdLst/>
            <a:ahLst/>
            <a:cxnLst/>
            <a:rect l="l" t="t" r="r" b="b"/>
            <a:pathLst>
              <a:path w="8886271" h="8724703">
                <a:moveTo>
                  <a:pt x="0" y="0"/>
                </a:moveTo>
                <a:lnTo>
                  <a:pt x="8886272" y="0"/>
                </a:lnTo>
                <a:lnTo>
                  <a:pt x="8886272" y="8724703"/>
                </a:lnTo>
                <a:lnTo>
                  <a:pt x="0" y="872470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 name="Rectangle 1"/>
          <p:cNvSpPr/>
          <p:nvPr/>
        </p:nvSpPr>
        <p:spPr>
          <a:xfrm>
            <a:off x="7211135" y="168764"/>
            <a:ext cx="6839373" cy="579582"/>
          </a:xfrm>
          <a:prstGeom prst="rect">
            <a:avLst/>
          </a:prstGeom>
          <a:solidFill>
            <a:schemeClr val="bg2">
              <a:lumMod val="90000"/>
            </a:schemeClr>
          </a:solidFill>
        </p:spPr>
        <p:txBody>
          <a:bodyPr wrap="none">
            <a:spAutoFit/>
          </a:bodyPr>
          <a:lstStyle/>
          <a:p>
            <a:pPr algn="ctr">
              <a:lnSpc>
                <a:spcPct val="150000"/>
              </a:lnSpc>
              <a:spcBef>
                <a:spcPts val="600"/>
              </a:spcBef>
              <a:spcAft>
                <a:spcPts val="600"/>
              </a:spcAft>
            </a:pPr>
            <a:r>
              <a:rPr lang="en-GB" sz="2400" b="1" dirty="0">
                <a:latin typeface="Arial" panose="020B0604020202020204" pitchFamily="34" charset="0"/>
                <a:ea typeface="Times New Roman" panose="02020603050405020304" pitchFamily="18" charset="0"/>
              </a:rPr>
              <a:t>Changemakers: Creativity and Value Creation</a:t>
            </a:r>
            <a:endParaRPr lang="en-IN" sz="2000" b="1"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1626</Words>
  <Application>Microsoft Office PowerPoint</Application>
  <PresentationFormat>Custom</PresentationFormat>
  <Paragraphs>46</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Times New Roman</vt:lpstr>
      <vt:lpstr>Calibri</vt:lpstr>
      <vt:lpstr>Aptos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Illustrative Healthy Tips Poster</dc:title>
  <dc:creator>user</dc:creator>
  <cp:lastModifiedBy>RADU TURCITU</cp:lastModifiedBy>
  <cp:revision>12</cp:revision>
  <dcterms:created xsi:type="dcterms:W3CDTF">2006-08-16T00:00:00Z</dcterms:created>
  <dcterms:modified xsi:type="dcterms:W3CDTF">2025-12-11T14:47:59Z</dcterms:modified>
  <dc:identifier>DAG6XnucwjI</dc:identifier>
</cp:coreProperties>
</file>