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41.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42.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40.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42.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4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slide+xml" PartName="/ppt/slides/slide40.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slide" Target="slides/slide36.xml"/><Relationship Id="rId20" Type="http://schemas.openxmlformats.org/officeDocument/2006/relationships/slide" Target="slides/slide16.xml"/><Relationship Id="rId42" Type="http://schemas.openxmlformats.org/officeDocument/2006/relationships/slide" Target="slides/slide38.xml"/><Relationship Id="rId41" Type="http://schemas.openxmlformats.org/officeDocument/2006/relationships/slide" Target="slides/slide37.xml"/><Relationship Id="rId22" Type="http://schemas.openxmlformats.org/officeDocument/2006/relationships/slide" Target="slides/slide18.xml"/><Relationship Id="rId44" Type="http://schemas.openxmlformats.org/officeDocument/2006/relationships/slide" Target="slides/slide40.xml"/><Relationship Id="rId21" Type="http://schemas.openxmlformats.org/officeDocument/2006/relationships/slide" Target="slides/slide17.xml"/><Relationship Id="rId43" Type="http://schemas.openxmlformats.org/officeDocument/2006/relationships/slide" Target="slides/slide39.xml"/><Relationship Id="rId24" Type="http://schemas.openxmlformats.org/officeDocument/2006/relationships/slide" Target="slides/slide20.xml"/><Relationship Id="rId46" Type="http://schemas.openxmlformats.org/officeDocument/2006/relationships/slide" Target="slides/slide42.xml"/><Relationship Id="rId23" Type="http://schemas.openxmlformats.org/officeDocument/2006/relationships/slide" Target="slides/slide19.xml"/><Relationship Id="rId45" Type="http://schemas.openxmlformats.org/officeDocument/2006/relationships/slide" Target="slides/slide41.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5" Type="http://schemas.openxmlformats.org/officeDocument/2006/relationships/slide" Target="slides/slide1.xml"/><Relationship Id="rId6" Type="http://schemas.openxmlformats.org/officeDocument/2006/relationships/slide" Target="slides/slide2.xml"/><Relationship Id="rId29" Type="http://schemas.openxmlformats.org/officeDocument/2006/relationships/slide" Target="slides/slide25.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11" Type="http://schemas.openxmlformats.org/officeDocument/2006/relationships/slide" Target="slides/slide7.xml"/><Relationship Id="rId33" Type="http://schemas.openxmlformats.org/officeDocument/2006/relationships/slide" Target="slides/slide29.xml"/><Relationship Id="rId10" Type="http://schemas.openxmlformats.org/officeDocument/2006/relationships/slide" Target="slides/slide6.xml"/><Relationship Id="rId32" Type="http://schemas.openxmlformats.org/officeDocument/2006/relationships/slide" Target="slides/slide28.xml"/><Relationship Id="rId13" Type="http://schemas.openxmlformats.org/officeDocument/2006/relationships/slide" Target="slides/slide9.xml"/><Relationship Id="rId35" Type="http://schemas.openxmlformats.org/officeDocument/2006/relationships/slide" Target="slides/slide31.xml"/><Relationship Id="rId12" Type="http://schemas.openxmlformats.org/officeDocument/2006/relationships/slide" Target="slides/slide8.xml"/><Relationship Id="rId34" Type="http://schemas.openxmlformats.org/officeDocument/2006/relationships/slide" Target="slides/slide30.xml"/><Relationship Id="rId15" Type="http://schemas.openxmlformats.org/officeDocument/2006/relationships/slide" Target="slides/slide11.xml"/><Relationship Id="rId37" Type="http://schemas.openxmlformats.org/officeDocument/2006/relationships/slide" Target="slides/slide33.xml"/><Relationship Id="rId14" Type="http://schemas.openxmlformats.org/officeDocument/2006/relationships/slide" Target="slides/slide10.xml"/><Relationship Id="rId36" Type="http://schemas.openxmlformats.org/officeDocument/2006/relationships/slide" Target="slides/slide32.xml"/><Relationship Id="rId17" Type="http://schemas.openxmlformats.org/officeDocument/2006/relationships/slide" Target="slides/slide13.xml"/><Relationship Id="rId39" Type="http://schemas.openxmlformats.org/officeDocument/2006/relationships/slide" Target="slides/slide35.xml"/><Relationship Id="rId16" Type="http://schemas.openxmlformats.org/officeDocument/2006/relationships/slide" Target="slides/slide12.xml"/><Relationship Id="rId38" Type="http://schemas.openxmlformats.org/officeDocument/2006/relationships/slide" Target="slides/slide34.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pc="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pc="0" sz="1200" u="none" cap="none" strike="noStrike">
                <a:solidFill>
                  <a:schemeClr val="dk1"/>
                </a:solidFill>
                <a:latin typeface="Calibri"/>
                <a:ea typeface="Calibri"/>
                <a:cs typeface="Calibri"/>
                <a:sym typeface="Calibri"/>
              </a:rPr>
              <a:t>‹#›</a:t>
            </a:fld>
            <a:endParaRPr b="0" i="0" spc="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 name="Shape 92"/>
        <p:cNvGrpSpPr/>
        <p:nvPr/>
      </p:nvGrpSpPr>
      <p:grpSpPr>
        <a:xfrm>
          <a:off x="0" y="0"/>
          <a:ext cx="0" cy="0"/>
          <a:chOff x="0" y="0"/>
          <a:chExt cx="0" cy="0"/>
        </a:xfrm>
      </p:grpSpPr>
      <p:sp>
        <p:nvSpPr>
          <p:cNvPr id="93" name="Google Shape;9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4" name="Google Shape;94;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Welcome everyone. This presentation presents the epidemiological and behavioural rationale for "Eat Smart 18–25: Fuel Your Future", a targeted public health promotion campaign focused on diet and nutrition among young adults in transition to independent living.</a:t>
            </a:r>
            <a:endParaRPr/>
          </a:p>
        </p:txBody>
      </p:sp>
      <p:sp>
        <p:nvSpPr>
          <p:cNvPr id="95" name="Google Shape;95;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Calibri"/>
              <a:buNone/>
            </a:pPr>
            <a:fld id="{00000000-1234-1234-1234-123412341234}" type="slidenum">
              <a:rPr b="0" i="0" lang="en-US" sz="1800" u="none" cap="none" strike="noStrike">
                <a:solidFill>
                  <a:srgbClr val="000000"/>
                </a:solidFill>
                <a:latin typeface="Calibri"/>
                <a:ea typeface="Calibri"/>
                <a:cs typeface="Calibri"/>
                <a:sym typeface="Calibri"/>
              </a:rPr>
              <a:t>‹#›</a:t>
            </a:fld>
            <a:endParaRPr b="0" i="0" sz="1800" u="none" cap="none" strike="noStrik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rationale combines epidemiological need, national guidance, social determinants and behavioural evidence. Young adults are a relevant prevention population because healthy eating is below recommended levels and daily choices are shaped by cost, convenience, skills and context. A practical campaign can address these factors through measurable knowledge, confidence and behaviour outcomes, while keeping messages proportionate, inclusive and sustainable for participants.</a:t>
            </a:r>
            <a:endParaRPr/>
          </a:p>
        </p:txBody>
      </p:sp>
      <p:sp>
        <p:nvSpPr>
          <p:cNvPr id="109" name="Google Shape;109;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1" name="Shape 121"/>
        <p:cNvGrpSpPr/>
        <p:nvPr/>
      </p:nvGrpSpPr>
      <p:grpSpPr>
        <a:xfrm>
          <a:off x="0" y="0"/>
          <a:ext cx="0" cy="0"/>
          <a:chOff x="0" y="0"/>
          <a:chExt cx="0" cy="0"/>
        </a:xfrm>
      </p:grpSpPr>
      <p:sp>
        <p:nvSpPr>
          <p:cNvPr id="122" name="Google Shape;122;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23" name="Google Shape;123;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6" name="Shape 156"/>
        <p:cNvGrpSpPr/>
        <p:nvPr/>
      </p:nvGrpSpPr>
      <p:grpSpPr>
        <a:xfrm>
          <a:off x="0" y="0"/>
          <a:ext cx="0" cy="0"/>
          <a:chOff x="0" y="0"/>
          <a:chExt cx="0" cy="0"/>
        </a:xfrm>
      </p:grpSpPr>
      <p:sp>
        <p:nvSpPr>
          <p:cNvPr id="157" name="Google Shape;157;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158" name="Google Shape;158;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2" name="Google Shape;202;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campaign targets young adults aged 18 to 25 because this life stage involves greater independence over food purchasing, preparation and eating routines. The intervention uses positive, practical language rather than weight stigma. Its focus is nutrition literacy, confident decision-making and sustainable food habits, while encouraging less frequent consumption of foods high in fat, salt or sugar in everyday life.</a:t>
            </a:r>
            <a:endParaRPr/>
          </a:p>
        </p:txBody>
      </p:sp>
      <p:sp>
        <p:nvSpPr>
          <p:cNvPr id="203" name="Google Shape;203;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8" name="Google Shape;218;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rationale is supported by a persistent gap between recommendations and reported dietary intake. The closest official age band shows low fruit and vegetable consumption, while national survey data demonstrate broader shortfalls in fibre and five-a-day achievement. Evidence among 18 to 25 year olds also shows an intention-behaviour gap, supporting a practical prevention intervention that responds to this age group.</a:t>
            </a:r>
            <a:endParaRPr/>
          </a:p>
        </p:txBody>
      </p:sp>
      <p:sp>
        <p:nvSpPr>
          <p:cNvPr id="219" name="Google Shape;219;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1" name="Shape 231"/>
        <p:cNvGrpSpPr/>
        <p:nvPr/>
      </p:nvGrpSpPr>
      <p:grpSpPr>
        <a:xfrm>
          <a:off x="0" y="0"/>
          <a:ext cx="0" cy="0"/>
          <a:chOff x="0" y="0"/>
          <a:chExt cx="0" cy="0"/>
        </a:xfrm>
      </p:grpSpPr>
      <p:sp>
        <p:nvSpPr>
          <p:cNvPr id="232" name="Google Shape;23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3" name="Google Shape;233;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National guidance provides the measurable standard for the campaign. The Eatwell Guide emphasises dietary variety, fruit and vegetables, higher-fibre carbohydrates, protein foods and healthier fats. UK recommendations also limit free sugars, saturated fat and salt while promoting adequate fibre. NICE further advises flexible and individualised approaches, so the campaign should reflect culture, budget, preferences and relevant personal circumstances and needs.</a:t>
            </a:r>
            <a:endParaRPr/>
          </a:p>
        </p:txBody>
      </p:sp>
      <p:sp>
        <p:nvSpPr>
          <p:cNvPr id="234" name="Google Shape;234;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4" name="Shape 244"/>
        <p:cNvGrpSpPr/>
        <p:nvPr/>
      </p:nvGrpSpPr>
      <p:grpSpPr>
        <a:xfrm>
          <a:off x="0" y="0"/>
          <a:ext cx="0" cy="0"/>
          <a:chOff x="0" y="0"/>
          <a:chExt cx="0" cy="0"/>
        </a:xfrm>
      </p:grpSpPr>
      <p:sp>
        <p:nvSpPr>
          <p:cNvPr id="245" name="Google Shape;245;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6" name="Google Shape;246;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campaign should avoid simplistic messages that label all processed food as unhealthy. Frozen vegetables, tinned pulses and wholegrain products can support healthy eating. The focus is instead on reducing frequent high-fat, high-salt and high-sugar choices and encouraging balanced alternatives. This framing is accurate, less stigmatising and more realistic for young adults managing budgets, time, preferences and social routines daily.</a:t>
            </a:r>
            <a:endParaRPr/>
          </a:p>
        </p:txBody>
      </p:sp>
      <p:sp>
        <p:nvSpPr>
          <p:cNvPr id="247" name="Google Shape;247;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 name="Shape 259"/>
        <p:cNvGrpSpPr/>
        <p:nvPr/>
      </p:nvGrpSpPr>
      <p:grpSpPr>
        <a:xfrm>
          <a:off x="0" y="0"/>
          <a:ext cx="0" cy="0"/>
          <a:chOff x="0" y="0"/>
          <a:chExt cx="0" cy="0"/>
        </a:xfrm>
      </p:grpSpPr>
      <p:sp>
        <p:nvSpPr>
          <p:cNvPr id="260" name="Google Shape;260;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1" name="Google Shape;261;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Healthy eating is not simply a matter of individual motivation. Food price, convenience, skills, taste, living arrangements and the local food environment can shape decisions. Young adults may also have limited time or cooking confidence. The campaign should therefore provide practical solutions, such as low-cost meal planning, supermarket comparison, label reading and simple recipes fitting study, work and social routines.</a:t>
            </a:r>
            <a:endParaRPr/>
          </a:p>
        </p:txBody>
      </p:sp>
      <p:sp>
        <p:nvSpPr>
          <p:cNvPr id="262" name="Google Shape;262;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 name="Shape 277"/>
        <p:cNvGrpSpPr/>
        <p:nvPr/>
      </p:nvGrpSpPr>
      <p:grpSpPr>
        <a:xfrm>
          <a:off x="0" y="0"/>
          <a:ext cx="0" cy="0"/>
          <a:chOff x="0" y="0"/>
          <a:chExt cx="0" cy="0"/>
        </a:xfrm>
      </p:grpSpPr>
      <p:sp>
        <p:nvSpPr>
          <p:cNvPr id="278" name="Google Shape;278;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9" name="Google Shape;279;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Short-term consequences should be communicated without exaggeration. Diets low in fibre may contribute to digestive problems such as constipation, while frequent exposure to free sugars increases dental-caries risk. Controlled research also suggests that highly processed diets can increase energy intake, although evidence should be interpreted carefully. The intervention should promote gradual, sustainable improvements rather than restrictive dieting or extreme rules.</a:t>
            </a:r>
            <a:endParaRPr/>
          </a:p>
        </p:txBody>
      </p:sp>
      <p:sp>
        <p:nvSpPr>
          <p:cNvPr id="280" name="Google Shape;280;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2" name="Shape 292"/>
        <p:cNvGrpSpPr/>
        <p:nvPr/>
      </p:nvGrpSpPr>
      <p:grpSpPr>
        <a:xfrm>
          <a:off x="0" y="0"/>
          <a:ext cx="0" cy="0"/>
          <a:chOff x="0" y="0"/>
          <a:chExt cx="0" cy="0"/>
        </a:xfrm>
      </p:grpSpPr>
      <p:sp>
        <p:nvSpPr>
          <p:cNvPr id="293" name="Google Shape;293;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4" name="Google Shape;294;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Long-term prevention matters because dietary patterns are linked to major non-communicable diseases. Evidence supports diets richer in plant foods, wholegrains and fibre and lower in excess salt, free sugars and saturated fat. Research on ultra-processed foods is promising but not uniformly causal, so uncertainty should be acknowledged. The public-health objective is sustainable improvement in overall diet quality throughout adult life.</a:t>
            </a:r>
            <a:endParaRPr/>
          </a:p>
        </p:txBody>
      </p:sp>
      <p:sp>
        <p:nvSpPr>
          <p:cNvPr id="295" name="Google Shape;295;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0" name="Google Shape;310;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A central critical point is that nutrition knowledge does not automatically produce behaviour change. Research with young adults shows an intention-behaviour gap, while newer evidence highlights the importance of context at eating occasions. Social influences may also matter, although effects are not uniform. The campaign therefore combines knowledge with practical skills, confidence, prompts and socially relevant activities for young adults.</a:t>
            </a:r>
            <a:endParaRPr/>
          </a:p>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Added activity link: the rationale is now translated into seven practical activities: food-group overview, balanced-plate making, hydration, sugar/fat challenge, healthy burger challenge, takeaway-versus-homemade challenge and a quiz activity.</a:t>
            </a:r>
            <a:endParaRPr/>
          </a:p>
        </p:txBody>
      </p:sp>
      <p:sp>
        <p:nvSpPr>
          <p:cNvPr id="311" name="Google Shape;311;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0" name="Google Shape;320;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a:t>The campaign converts the requested aims into measurable outcomes. Knowledge is assessed with a short quiz, confidence with a repeated self-efficacy measure, and dietary behaviour with a simple weekly food-choice record. The numerical percentages are proposed programme targets rather than national targets. Reach is monitored separately through attendance, allowing implementation performance and behavioural outcomes to be interpreted clearly for evaluation.</a:t>
            </a:r>
            <a:endParaRPr/>
          </a:p>
        </p:txBody>
      </p:sp>
      <p:sp>
        <p:nvSpPr>
          <p:cNvPr id="321" name="Google Shape;321;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9" name="Shape 329"/>
        <p:cNvGrpSpPr/>
        <p:nvPr/>
      </p:nvGrpSpPr>
      <p:grpSpPr>
        <a:xfrm>
          <a:off x="0" y="0"/>
          <a:ext cx="0" cy="0"/>
          <a:chOff x="0" y="0"/>
          <a:chExt cx="0" cy="0"/>
        </a:xfrm>
      </p:grpSpPr>
      <p:sp>
        <p:nvSpPr>
          <p:cNvPr id="330" name="Google Shape;330;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31" name="Google Shape;331;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8" name="Shape 338"/>
        <p:cNvGrpSpPr/>
        <p:nvPr/>
      </p:nvGrpSpPr>
      <p:grpSpPr>
        <a:xfrm>
          <a:off x="0" y="0"/>
          <a:ext cx="0" cy="0"/>
          <a:chOff x="0" y="0"/>
          <a:chExt cx="0" cy="0"/>
        </a:xfrm>
      </p:grpSpPr>
      <p:sp>
        <p:nvSpPr>
          <p:cNvPr id="339" name="Google Shape;339;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40" name="Google Shape;340;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7" name="Shape 347"/>
        <p:cNvGrpSpPr/>
        <p:nvPr/>
      </p:nvGrpSpPr>
      <p:grpSpPr>
        <a:xfrm>
          <a:off x="0" y="0"/>
          <a:ext cx="0" cy="0"/>
          <a:chOff x="0" y="0"/>
          <a:chExt cx="0" cy="0"/>
        </a:xfrm>
      </p:grpSpPr>
      <p:sp>
        <p:nvSpPr>
          <p:cNvPr id="348" name="Google Shape;348;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49" name="Google Shape;349;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6" name="Shape 356"/>
        <p:cNvGrpSpPr/>
        <p:nvPr/>
      </p:nvGrpSpPr>
      <p:grpSpPr>
        <a:xfrm>
          <a:off x="0" y="0"/>
          <a:ext cx="0" cy="0"/>
          <a:chOff x="0" y="0"/>
          <a:chExt cx="0" cy="0"/>
        </a:xfrm>
      </p:grpSpPr>
      <p:sp>
        <p:nvSpPr>
          <p:cNvPr id="357" name="Google Shape;357;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358" name="Google Shape;358;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9" name="Shape 369"/>
        <p:cNvGrpSpPr/>
        <p:nvPr/>
      </p:nvGrpSpPr>
      <p:grpSpPr>
        <a:xfrm>
          <a:off x="0" y="0"/>
          <a:ext cx="0" cy="0"/>
          <a:chOff x="0" y="0"/>
          <a:chExt cx="0" cy="0"/>
        </a:xfrm>
      </p:grpSpPr>
      <p:sp>
        <p:nvSpPr>
          <p:cNvPr id="370" name="Google Shape;370;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71" name="Google Shape;371;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Task 2 translates the rationale into a practical eight-week intervention. Weeks 1–7 now correspond directly with the seven MEET activities used elsewhere in the group presentation. Week 8 is reserved for repeat outcome measures, participant feedback and maintenance planning; it is not a new MEET activity.</a:t>
            </a:r>
            <a:endParaRPr/>
          </a:p>
        </p:txBody>
      </p:sp>
      <p:sp>
        <p:nvSpPr>
          <p:cNvPr id="372" name="Google Shape;372;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7" name="Shape 387"/>
        <p:cNvGrpSpPr/>
        <p:nvPr/>
      </p:nvGrpSpPr>
      <p:grpSpPr>
        <a:xfrm>
          <a:off x="0" y="0"/>
          <a:ext cx="0" cy="0"/>
          <a:chOff x="0" y="0"/>
          <a:chExt cx="0" cy="0"/>
        </a:xfrm>
      </p:grpSpPr>
      <p:sp>
        <p:nvSpPr>
          <p:cNvPr id="388" name="Google Shape;388;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89" name="Google Shape;389;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The programme structure is now aligned directly to the seven MEET activities. Each activity occupies one week, ensuring the poster and delivery plan use the same sequence. Week 8 is the closing evaluation and maintenance session.</a:t>
            </a:r>
            <a:endParaRPr/>
          </a:p>
        </p:txBody>
      </p:sp>
      <p:sp>
        <p:nvSpPr>
          <p:cNvPr id="390" name="Google Shape;390;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1" name="Shape 441"/>
        <p:cNvGrpSpPr/>
        <p:nvPr/>
      </p:nvGrpSpPr>
      <p:grpSpPr>
        <a:xfrm>
          <a:off x="0" y="0"/>
          <a:ext cx="0" cy="0"/>
          <a:chOff x="0" y="0"/>
          <a:chExt cx="0" cy="0"/>
        </a:xfrm>
      </p:grpSpPr>
      <p:sp>
        <p:nvSpPr>
          <p:cNvPr id="442" name="Google Shape;442;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43" name="Google Shape;443;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Session delivery follows the same seven MEET activities in sequence. Weeks 1–7 build capability and opportunity through practical tasks. Week 8 repeats the agreed measures and supports maintenance rather than introducing another activity.</a:t>
            </a:r>
            <a:endParaRPr/>
          </a:p>
        </p:txBody>
      </p:sp>
      <p:sp>
        <p:nvSpPr>
          <p:cNvPr id="444" name="Google Shape;444;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7" name="Shape 477"/>
        <p:cNvGrpSpPr/>
        <p:nvPr/>
      </p:nvGrpSpPr>
      <p:grpSpPr>
        <a:xfrm>
          <a:off x="0" y="0"/>
          <a:ext cx="0" cy="0"/>
          <a:chOff x="0" y="0"/>
          <a:chExt cx="0" cy="0"/>
        </a:xfrm>
      </p:grpSpPr>
      <p:sp>
        <p:nvSpPr>
          <p:cNvPr id="478" name="Google Shape;478;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79" name="Google Shape;479;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The poster has been rebuilt so its public-facing message matches the seven MEET activities exactly. It also states the eight-week format and separates the final assessment from the seven core activities.</a:t>
            </a:r>
            <a:endParaRPr/>
          </a:p>
        </p:txBody>
      </p:sp>
      <p:sp>
        <p:nvSpPr>
          <p:cNvPr id="480" name="Google Shape;480;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3" name="Shape 523"/>
        <p:cNvGrpSpPr/>
        <p:nvPr/>
      </p:nvGrpSpPr>
      <p:grpSpPr>
        <a:xfrm>
          <a:off x="0" y="0"/>
          <a:ext cx="0" cy="0"/>
          <a:chOff x="0" y="0"/>
          <a:chExt cx="0" cy="0"/>
        </a:xfrm>
      </p:grpSpPr>
      <p:sp>
        <p:nvSpPr>
          <p:cNvPr id="524" name="Google Shape;524;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5" name="Google Shape;525;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Evaluation is planned across process, outcome and impact levels. Process measures show reach and fidelity, outcome measures test changes in knowledge, confidence and food choices, and follow-up assesses maintenance.</a:t>
            </a:r>
            <a:endParaRPr/>
          </a:p>
        </p:txBody>
      </p:sp>
      <p:sp>
        <p:nvSpPr>
          <p:cNvPr id="526" name="Google Shape;526;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2" name="Shape 572"/>
        <p:cNvGrpSpPr/>
        <p:nvPr/>
      </p:nvGrpSpPr>
      <p:grpSpPr>
        <a:xfrm>
          <a:off x="0" y="0"/>
          <a:ext cx="0" cy="0"/>
          <a:chOff x="0" y="0"/>
          <a:chExt cx="0" cy="0"/>
        </a:xfrm>
      </p:grpSpPr>
      <p:sp>
        <p:nvSpPr>
          <p:cNvPr id="573" name="Google Shape;573;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74" name="Google Shape;574;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Outcome measurement directly maps to the three aims established by Member 1. The final success assessment summarises the expected pattern of change rather than claiming that the programme has already achieved it.</a:t>
            </a:r>
            <a:endParaRPr/>
          </a:p>
        </p:txBody>
      </p:sp>
      <p:sp>
        <p:nvSpPr>
          <p:cNvPr id="575" name="Google Shape;575;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6" name="Shape 626"/>
        <p:cNvGrpSpPr/>
        <p:nvPr/>
      </p:nvGrpSpPr>
      <p:grpSpPr>
        <a:xfrm>
          <a:off x="0" y="0"/>
          <a:ext cx="0" cy="0"/>
          <a:chOff x="0" y="0"/>
          <a:chExt cx="0" cy="0"/>
        </a:xfrm>
      </p:grpSpPr>
      <p:sp>
        <p:nvSpPr>
          <p:cNvPr id="627" name="Google Shape;627;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28" name="Google Shape;628;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Process, fidelity and equity checks are used to understand who participated, whether delivery followed the plan, and whether access differed between groups. Findings can be used to improve later delivery while retaining core intervention components.</a:t>
            </a:r>
            <a:endParaRPr/>
          </a:p>
        </p:txBody>
      </p:sp>
      <p:sp>
        <p:nvSpPr>
          <p:cNvPr id="629" name="Google Shape;629;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4" name="Shape 664"/>
        <p:cNvGrpSpPr/>
        <p:nvPr/>
      </p:nvGrpSpPr>
      <p:grpSpPr>
        <a:xfrm>
          <a:off x="0" y="0"/>
          <a:ext cx="0" cy="0"/>
          <a:chOff x="0" y="0"/>
          <a:chExt cx="0" cy="0"/>
        </a:xfrm>
      </p:grpSpPr>
      <p:sp>
        <p:nvSpPr>
          <p:cNvPr id="665" name="Google Shape;665;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66" name="Google Shape;666;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The local-partner slide now contains Birmingham-based named organisations only, each with a logo-style identifier and a specific role in recruitment, community reach, wellbeing or student engagement.</a:t>
            </a:r>
            <a:endParaRPr/>
          </a:p>
        </p:txBody>
      </p:sp>
      <p:sp>
        <p:nvSpPr>
          <p:cNvPr id="667" name="Google Shape;667;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97" name="Shape 697"/>
        <p:cNvGrpSpPr/>
        <p:nvPr/>
      </p:nvGrpSpPr>
      <p:grpSpPr>
        <a:xfrm>
          <a:off x="0" y="0"/>
          <a:ext cx="0" cy="0"/>
          <a:chOff x="0" y="0"/>
          <a:chExt cx="0" cy="0"/>
        </a:xfrm>
      </p:grpSpPr>
      <p:sp>
        <p:nvSpPr>
          <p:cNvPr id="698" name="Google Shape;698;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99" name="Google Shape;699;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The national partners slide now uses the new references supplied for the partner resources: NHS Food Scanner app, British Nutrition Foundation planning, Food Foundation Broken Plate 2026 and Food Standards Agency managing food safety.</a:t>
            </a:r>
            <a:endParaRPr/>
          </a:p>
        </p:txBody>
      </p:sp>
      <p:sp>
        <p:nvSpPr>
          <p:cNvPr id="700" name="Google Shape;700;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5" name="Shape 735"/>
        <p:cNvGrpSpPr/>
        <p:nvPr/>
      </p:nvGrpSpPr>
      <p:grpSpPr>
        <a:xfrm>
          <a:off x="0" y="0"/>
          <a:ext cx="0" cy="0"/>
          <a:chOff x="0" y="0"/>
          <a:chExt cx="0" cy="0"/>
        </a:xfrm>
      </p:grpSpPr>
      <p:sp>
        <p:nvSpPr>
          <p:cNvPr id="736" name="Google Shape;736;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37" name="Google Shape;737;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Calibri"/>
                <a:ea typeface="Calibri"/>
                <a:cs typeface="Calibri"/>
                <a:sym typeface="Calibri"/>
              </a:rPr>
              <a:t>Implementation now links recruitment and delivery to Birmingham-based partners and keeps the seven MEET activities consistent across the programme, poster and evaluation.</a:t>
            </a:r>
            <a:endParaRPr/>
          </a:p>
        </p:txBody>
      </p:sp>
      <p:sp>
        <p:nvSpPr>
          <p:cNvPr id="738" name="Google Shape;738;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70" name="Shape 770"/>
        <p:cNvGrpSpPr/>
        <p:nvPr/>
      </p:nvGrpSpPr>
      <p:grpSpPr>
        <a:xfrm>
          <a:off x="0" y="0"/>
          <a:ext cx="0" cy="0"/>
          <a:chOff x="0" y="0"/>
          <a:chExt cx="0" cy="0"/>
        </a:xfrm>
      </p:grpSpPr>
      <p:sp>
        <p:nvSpPr>
          <p:cNvPr id="771" name="Google Shape;771;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772" name="Google Shape;772;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80" name="Shape 780"/>
        <p:cNvGrpSpPr/>
        <p:nvPr/>
      </p:nvGrpSpPr>
      <p:grpSpPr>
        <a:xfrm>
          <a:off x="0" y="0"/>
          <a:ext cx="0" cy="0"/>
          <a:chOff x="0" y="0"/>
          <a:chExt cx="0" cy="0"/>
        </a:xfrm>
      </p:grpSpPr>
      <p:sp>
        <p:nvSpPr>
          <p:cNvPr id="781" name="Google Shape;781;p2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782" name="Google Shape;782;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0" name="Shape 790"/>
        <p:cNvGrpSpPr/>
        <p:nvPr/>
      </p:nvGrpSpPr>
      <p:grpSpPr>
        <a:xfrm>
          <a:off x="0" y="0"/>
          <a:ext cx="0" cy="0"/>
          <a:chOff x="0" y="0"/>
          <a:chExt cx="0" cy="0"/>
        </a:xfrm>
      </p:grpSpPr>
      <p:sp>
        <p:nvSpPr>
          <p:cNvPr id="791" name="Google Shape;791;p3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92" name="Google Shape;792;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98" name="Shape 798"/>
        <p:cNvGrpSpPr/>
        <p:nvPr/>
      </p:nvGrpSpPr>
      <p:grpSpPr>
        <a:xfrm>
          <a:off x="0" y="0"/>
          <a:ext cx="0" cy="0"/>
          <a:chOff x="0" y="0"/>
          <a:chExt cx="0" cy="0"/>
        </a:xfrm>
      </p:grpSpPr>
      <p:sp>
        <p:nvSpPr>
          <p:cNvPr id="799" name="Google Shape;799;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00" name="Google Shape;800;p3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Task 3 explains the benefits of healthier eating, the barriers that can limit change, and how three behaviour-change models guide the Eat Smart intervention. The focus is practical and positive, linking theory directly to campaign activities.</a:t>
            </a:r>
            <a:endParaRPr/>
          </a:p>
        </p:txBody>
      </p:sp>
      <p:sp>
        <p:nvSpPr>
          <p:cNvPr id="801" name="Google Shape;801;p3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3" name="Shape 813"/>
        <p:cNvGrpSpPr/>
        <p:nvPr/>
      </p:nvGrpSpPr>
      <p:grpSpPr>
        <a:xfrm>
          <a:off x="0" y="0"/>
          <a:ext cx="0" cy="0"/>
          <a:chOff x="0" y="0"/>
          <a:chExt cx="0" cy="0"/>
        </a:xfrm>
      </p:grpSpPr>
      <p:sp>
        <p:nvSpPr>
          <p:cNvPr id="814" name="Google Shape;814;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15" name="Google Shape;815;p3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Healthier eating improves dietary variety and nutrient adequacy, supports energy needs and can reduce excessive intake of salt, free sugars and unhealthy fats. Eat Smart turns these principles into practical activities rather than information alone (WHO, 2024; WHO and FAO, 2024; NHS, 2026).</a:t>
            </a:r>
            <a:endParaRPr/>
          </a:p>
        </p:txBody>
      </p:sp>
      <p:sp>
        <p:nvSpPr>
          <p:cNvPr id="816" name="Google Shape;816;p3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8" name="Shape 828"/>
        <p:cNvGrpSpPr/>
        <p:nvPr/>
      </p:nvGrpSpPr>
      <p:grpSpPr>
        <a:xfrm>
          <a:off x="0" y="0"/>
          <a:ext cx="0" cy="0"/>
          <a:chOff x="0" y="0"/>
          <a:chExt cx="0" cy="0"/>
        </a:xfrm>
      </p:grpSpPr>
      <p:sp>
        <p:nvSpPr>
          <p:cNvPr id="829" name="Google Shape;829;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30" name="Google Shape;830;p3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The longer-term value of healthier eating is preventive. Evidence links healthier dietary patterns with lower risk of several non-communicable diseases, while habits established in young adulthood can influence later eating routines (WHO, 2023; WHO, 2024; Poobalan et al., 2014).</a:t>
            </a:r>
            <a:endParaRPr/>
          </a:p>
        </p:txBody>
      </p:sp>
      <p:sp>
        <p:nvSpPr>
          <p:cNvPr id="831" name="Google Shape;831;p3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5" name="Shape 845"/>
        <p:cNvGrpSpPr/>
        <p:nvPr/>
      </p:nvGrpSpPr>
      <p:grpSpPr>
        <a:xfrm>
          <a:off x="0" y="0"/>
          <a:ext cx="0" cy="0"/>
          <a:chOff x="0" y="0"/>
          <a:chExt cx="0" cy="0"/>
        </a:xfrm>
      </p:grpSpPr>
      <p:sp>
        <p:nvSpPr>
          <p:cNvPr id="846" name="Google Shape;846;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47" name="Google Shape;847;p3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Healthy eating happens within families, friendship groups, campuses and wider food environments. Shared cooking, peer support and culturally flexible activities can make healthier choices more socially realistic for young adults (Tran, Leech and McNaughton, 2024; WHO, 2024).</a:t>
            </a:r>
            <a:endParaRPr/>
          </a:p>
        </p:txBody>
      </p:sp>
      <p:sp>
        <p:nvSpPr>
          <p:cNvPr id="848" name="Google Shape;848;p3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7" name="Shape 857"/>
        <p:cNvGrpSpPr/>
        <p:nvPr/>
      </p:nvGrpSpPr>
      <p:grpSpPr>
        <a:xfrm>
          <a:off x="0" y="0"/>
          <a:ext cx="0" cy="0"/>
          <a:chOff x="0" y="0"/>
          <a:chExt cx="0" cy="0"/>
        </a:xfrm>
      </p:grpSpPr>
      <p:sp>
        <p:nvSpPr>
          <p:cNvPr id="858" name="Google Shape;858;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59" name="Google Shape;859;p3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Eat Smart focuses on confidence, self-efficacy and self-regulation rather than weight-focused messaging. Guided practice, achievable goals and feedback create opportunities for success and help participants build confidence in healthier food decisions (Bandura, 1977; Bandura, 2004; Ajzen, 1991).</a:t>
            </a:r>
            <a:endParaRPr/>
          </a:p>
        </p:txBody>
      </p:sp>
      <p:sp>
        <p:nvSpPr>
          <p:cNvPr id="860" name="Google Shape;860;p3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9" name="Shape 869"/>
        <p:cNvGrpSpPr/>
        <p:nvPr/>
      </p:nvGrpSpPr>
      <p:grpSpPr>
        <a:xfrm>
          <a:off x="0" y="0"/>
          <a:ext cx="0" cy="0"/>
          <a:chOff x="0" y="0"/>
          <a:chExt cx="0" cy="0"/>
        </a:xfrm>
      </p:grpSpPr>
      <p:sp>
        <p:nvSpPr>
          <p:cNvPr id="870" name="Google Shape;870;p3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71" name="Google Shape;871;p3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COM-B explains behaviour through capability, opportunity and motivation. Eat Smart addresses each domain: capability through practical nutrition skills; opportunity through budgeting and access-sensitive activities; and motivation through goals, prompts and supportive feedback (Michie, van Stralen and West, 2011).</a:t>
            </a:r>
            <a:endParaRPr/>
          </a:p>
        </p:txBody>
      </p:sp>
      <p:sp>
        <p:nvSpPr>
          <p:cNvPr id="872" name="Google Shape;872;p3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5" name="Shape 885"/>
        <p:cNvGrpSpPr/>
        <p:nvPr/>
      </p:nvGrpSpPr>
      <p:grpSpPr>
        <a:xfrm>
          <a:off x="0" y="0"/>
          <a:ext cx="0" cy="0"/>
          <a:chOff x="0" y="0"/>
          <a:chExt cx="0" cy="0"/>
        </a:xfrm>
      </p:grpSpPr>
      <p:sp>
        <p:nvSpPr>
          <p:cNvPr id="886" name="Google Shape;886;p4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87" name="Google Shape;887;p4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Social Cognitive Theory highlights reciprocal influence between personal factors, behaviour and environment. Self-efficacy is especially relevant when young adults lack confidence in shopping, cooking or maintaining routines. Eat Smart uses peer learning, guided practice and feedback to support modelling and mastery (Bandura, 1977; Bandura, 2004).</a:t>
            </a:r>
            <a:endParaRPr/>
          </a:p>
        </p:txBody>
      </p:sp>
      <p:sp>
        <p:nvSpPr>
          <p:cNvPr id="888" name="Google Shape;888;p4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97" name="Shape 897"/>
        <p:cNvGrpSpPr/>
        <p:nvPr/>
      </p:nvGrpSpPr>
      <p:grpSpPr>
        <a:xfrm>
          <a:off x="0" y="0"/>
          <a:ext cx="0" cy="0"/>
          <a:chOff x="0" y="0"/>
          <a:chExt cx="0" cy="0"/>
        </a:xfrm>
      </p:grpSpPr>
      <p:sp>
        <p:nvSpPr>
          <p:cNvPr id="898" name="Google Shape;898;p4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99" name="Google Shape;899;p4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The Theory of Planned Behaviour links attitudes, subjective norms and perceived behavioural control to intentions and behaviour. This fits young adults who may value healthy eating but face barriers such as cost, convenience and social pressure. Eat Smart responds with planning, peer activities and practical messages (Ajzen, 1991).</a:t>
            </a:r>
            <a:endParaRPr/>
          </a:p>
        </p:txBody>
      </p:sp>
      <p:sp>
        <p:nvSpPr>
          <p:cNvPr id="900" name="Google Shape;900;p4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9" name="Shape 909"/>
        <p:cNvGrpSpPr/>
        <p:nvPr/>
      </p:nvGrpSpPr>
      <p:grpSpPr>
        <a:xfrm>
          <a:off x="0" y="0"/>
          <a:ext cx="0" cy="0"/>
          <a:chOff x="0" y="0"/>
          <a:chExt cx="0" cy="0"/>
        </a:xfrm>
      </p:grpSpPr>
      <p:sp>
        <p:nvSpPr>
          <p:cNvPr id="910" name="Google Shape;910;p4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11" name="Google Shape;911;p4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The models are applied by matching each barrier to a practical response. Cooking confidence is addressed with guided practice; cost and time with meal planning and price comparison; social pressure with peer discussion; and maintenance with goal review and self-monitoring (Bandura, 1977; Food Foundation, 2026; Tran et al., 2024; NICE, 2014).</a:t>
            </a:r>
            <a:endParaRPr/>
          </a:p>
        </p:txBody>
      </p:sp>
      <p:sp>
        <p:nvSpPr>
          <p:cNvPr id="912" name="Google Shape;912;p4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27" name="Shape 927"/>
        <p:cNvGrpSpPr/>
        <p:nvPr/>
      </p:nvGrpSpPr>
      <p:grpSpPr>
        <a:xfrm>
          <a:off x="0" y="0"/>
          <a:ext cx="0" cy="0"/>
          <a:chOff x="0" y="0"/>
          <a:chExt cx="0" cy="0"/>
        </a:xfrm>
      </p:grpSpPr>
      <p:sp>
        <p:nvSpPr>
          <p:cNvPr id="928" name="Google Shape;928;p5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29" name="Google Shape;929;p5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228600" lvl="0" marL="457200" marR="0" rtl="0" algn="l">
              <a:lnSpc>
                <a:spcPct val="100000"/>
              </a:lnSpc>
              <a:spcBef>
                <a:spcPts val="0"/>
              </a:spcBef>
              <a:spcAft>
                <a:spcPts val="0"/>
              </a:spcAft>
              <a:buSzPts val="1400"/>
              <a:buNone/>
            </a:pPr>
            <a:r>
              <a:rPr b="0" i="0" lang="en-US" sz="1200" u="none" cap="none" strike="noStrike">
                <a:solidFill>
                  <a:schemeClr val="dk1"/>
                </a:solidFill>
                <a:latin typeface="Calibri"/>
                <a:ea typeface="Calibri"/>
                <a:cs typeface="Calibri"/>
                <a:sym typeface="Calibri"/>
              </a:rPr>
              <a:t>Task 3 links the three required elements. Benefits provide reasons to change; behaviour-change theories identify determinants and barriers; campaign activities provide practical solutions; and evaluation checks whether knowledge, confidence and reported food choices improve over time. This demonstrates application of theory to practice.</a:t>
            </a:r>
            <a:endParaRPr/>
          </a:p>
        </p:txBody>
      </p:sp>
      <p:sp>
        <p:nvSpPr>
          <p:cNvPr id="930" name="Google Shape;930;p5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l">
              <a:lnSpc>
                <a:spcPct val="100000"/>
              </a:lnSpc>
              <a:spcBef>
                <a:spcPts val="0"/>
              </a:spcBef>
              <a:spcAft>
                <a:spcPts val="0"/>
              </a:spcAft>
              <a:buNone/>
            </a:pPr>
            <a:fld id="{00000000-1234-1234-1234-123412341234}" type="slidenum">
              <a:rPr lang="en-US"/>
              <a:t>‹#›</a:t>
            </a:fld>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8" name="Shape 948"/>
        <p:cNvGrpSpPr/>
        <p:nvPr/>
      </p:nvGrpSpPr>
      <p:grpSpPr>
        <a:xfrm>
          <a:off x="0" y="0"/>
          <a:ext cx="0" cy="0"/>
          <a:chOff x="0" y="0"/>
          <a:chExt cx="0" cy="0"/>
        </a:xfrm>
      </p:grpSpPr>
      <p:sp>
        <p:nvSpPr>
          <p:cNvPr id="949" name="Google Shape;949;p5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50" name="Google Shape;950;p5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6" name="Shape 956"/>
        <p:cNvGrpSpPr/>
        <p:nvPr/>
      </p:nvGrpSpPr>
      <p:grpSpPr>
        <a:xfrm>
          <a:off x="0" y="0"/>
          <a:ext cx="0" cy="0"/>
          <a:chOff x="0" y="0"/>
          <a:chExt cx="0" cy="0"/>
        </a:xfrm>
      </p:grpSpPr>
      <p:sp>
        <p:nvSpPr>
          <p:cNvPr id="957" name="Google Shape;957;p60: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958" name="Google Shape;958;p6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master 1">
  <p:cSld name="Slide master 1">
    <p:spTree>
      <p:nvGrpSpPr>
        <p:cNvPr id="15" name="Shape 15"/>
        <p:cNvGrpSpPr/>
        <p:nvPr/>
      </p:nvGrpSpPr>
      <p:grpSpPr>
        <a:xfrm>
          <a:off x="0" y="0"/>
          <a:ext cx="0" cy="0"/>
          <a:chOff x="0" y="0"/>
          <a:chExt cx="0" cy="0"/>
        </a:xfrm>
      </p:grpSpPr>
      <p:sp>
        <p:nvSpPr>
          <p:cNvPr id="16" name="Google Shape;16;p44"/>
          <p:cNvSpPr/>
          <p:nvPr/>
        </p:nvSpPr>
        <p:spPr>
          <a:xfrm>
            <a:off x="0" y="0"/>
            <a:ext cx="12191695" cy="6858000"/>
          </a:xfrm>
          <a:prstGeom prst="rect">
            <a:avLst/>
          </a:prstGeom>
          <a:solidFill>
            <a:srgbClr val="E3E9EE"/>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17" name="Google Shape;17;p44"/>
          <p:cNvSpPr/>
          <p:nvPr/>
        </p:nvSpPr>
        <p:spPr>
          <a:xfrm>
            <a:off x="0" y="0"/>
            <a:ext cx="12191695" cy="6858000"/>
          </a:xfrm>
          <a:prstGeom prst="rect">
            <a:avLst/>
          </a:prstGeom>
          <a:solidFill>
            <a:srgbClr val="EDF1F4"/>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pic>
        <p:nvPicPr>
          <p:cNvPr descr="preencoded.png" id="18" name="Google Shape;18;p44"/>
          <p:cNvPicPr preferRelativeResize="0"/>
          <p:nvPr/>
        </p:nvPicPr>
        <p:blipFill rotWithShape="1">
          <a:blip r:embed="rId2">
            <a:alphaModFix/>
          </a:blip>
          <a:srcRect b="0" l="0" r="0" t="0"/>
          <a:stretch/>
        </p:blipFill>
        <p:spPr>
          <a:xfrm>
            <a:off x="0" y="0"/>
            <a:ext cx="12191695" cy="685800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9" name="Shape 19"/>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lide master 2">
  <p:cSld name="Slide master 2">
    <p:spTree>
      <p:nvGrpSpPr>
        <p:cNvPr id="20" name="Shape 20"/>
        <p:cNvGrpSpPr/>
        <p:nvPr/>
      </p:nvGrpSpPr>
      <p:grpSpPr>
        <a:xfrm>
          <a:off x="0" y="0"/>
          <a:ext cx="0" cy="0"/>
          <a:chOff x="0" y="0"/>
          <a:chExt cx="0" cy="0"/>
        </a:xfrm>
      </p:grpSpPr>
      <p:sp>
        <p:nvSpPr>
          <p:cNvPr id="21" name="Google Shape;21;p46"/>
          <p:cNvSpPr/>
          <p:nvPr/>
        </p:nvSpPr>
        <p:spPr>
          <a:xfrm>
            <a:off x="0" y="0"/>
            <a:ext cx="12191695" cy="6858000"/>
          </a:xfrm>
          <a:prstGeom prst="rect">
            <a:avLst/>
          </a:prstGeom>
          <a:solidFill>
            <a:srgbClr val="EED8BC"/>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
        <p:nvSpPr>
          <p:cNvPr id="22" name="Google Shape;22;p46"/>
          <p:cNvSpPr/>
          <p:nvPr/>
        </p:nvSpPr>
        <p:spPr>
          <a:xfrm>
            <a:off x="0" y="0"/>
            <a:ext cx="12191695" cy="6858000"/>
          </a:xfrm>
          <a:prstGeom prst="rect">
            <a:avLst/>
          </a:prstGeom>
          <a:solidFill>
            <a:srgbClr val="FBF6EE"/>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3" name="Shape 23"/>
        <p:cNvGrpSpPr/>
        <p:nvPr/>
      </p:nvGrpSpPr>
      <p:grpSpPr>
        <a:xfrm>
          <a:off x="0" y="0"/>
          <a:ext cx="0" cy="0"/>
          <a:chOff x="0" y="0"/>
          <a:chExt cx="0" cy="0"/>
        </a:xfrm>
      </p:grpSpPr>
      <p:sp>
        <p:nvSpPr>
          <p:cNvPr id="24" name="Google Shape;24;p47"/>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47"/>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6" name="Google Shape;26;p4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4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8" name="Google Shape;28;p4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9" name="Shape 29"/>
        <p:cNvGrpSpPr/>
        <p:nvPr/>
      </p:nvGrpSpPr>
      <p:grpSpPr>
        <a:xfrm>
          <a:off x="0" y="0"/>
          <a:ext cx="0" cy="0"/>
          <a:chOff x="0" y="0"/>
          <a:chExt cx="0" cy="0"/>
        </a:xfrm>
      </p:grpSpPr>
      <p:sp>
        <p:nvSpPr>
          <p:cNvPr id="30" name="Google Shape;30;p48"/>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48"/>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2" name="Google Shape;32;p4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4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4" name="Google Shape;34;p4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5" name="Shape 35"/>
        <p:cNvGrpSpPr/>
        <p:nvPr/>
      </p:nvGrpSpPr>
      <p:grpSpPr>
        <a:xfrm>
          <a:off x="0" y="0"/>
          <a:ext cx="0" cy="0"/>
          <a:chOff x="0" y="0"/>
          <a:chExt cx="0" cy="0"/>
        </a:xfrm>
      </p:grpSpPr>
      <p:sp>
        <p:nvSpPr>
          <p:cNvPr id="36" name="Google Shape;36;p49"/>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49"/>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888888"/>
              </a:buClr>
              <a:buSzPts val="2400"/>
              <a:buNone/>
              <a:defRPr sz="2400">
                <a:solidFill>
                  <a:srgbClr val="888888"/>
                </a:solidFill>
              </a:defRPr>
            </a:lvl1pPr>
            <a:lvl2pPr indent="-228600" lvl="1" marL="914400" algn="l">
              <a:lnSpc>
                <a:spcPct val="90000"/>
              </a:lnSpc>
              <a:spcBef>
                <a:spcPts val="500"/>
              </a:spcBef>
              <a:spcAft>
                <a:spcPts val="0"/>
              </a:spcAft>
              <a:buClr>
                <a:srgbClr val="888888"/>
              </a:buClr>
              <a:buSzPts val="2000"/>
              <a:buNone/>
              <a:defRPr sz="2000">
                <a:solidFill>
                  <a:srgbClr val="888888"/>
                </a:solidFill>
              </a:defRPr>
            </a:lvl2pPr>
            <a:lvl3pPr indent="-228600" lvl="2" marL="1371600" algn="l">
              <a:lnSpc>
                <a:spcPct val="90000"/>
              </a:lnSpc>
              <a:spcBef>
                <a:spcPts val="500"/>
              </a:spcBef>
              <a:spcAft>
                <a:spcPts val="0"/>
              </a:spcAft>
              <a:buClr>
                <a:srgbClr val="888888"/>
              </a:buClr>
              <a:buSzPts val="1800"/>
              <a:buNone/>
              <a:defRPr sz="1800">
                <a:solidFill>
                  <a:srgbClr val="888888"/>
                </a:solidFill>
              </a:defRPr>
            </a:lvl3pPr>
            <a:lvl4pPr indent="-228600" lvl="3" marL="1828800" algn="l">
              <a:lnSpc>
                <a:spcPct val="90000"/>
              </a:lnSpc>
              <a:spcBef>
                <a:spcPts val="500"/>
              </a:spcBef>
              <a:spcAft>
                <a:spcPts val="0"/>
              </a:spcAft>
              <a:buClr>
                <a:srgbClr val="888888"/>
              </a:buClr>
              <a:buSzPts val="1600"/>
              <a:buNone/>
              <a:defRPr sz="1600">
                <a:solidFill>
                  <a:srgbClr val="888888"/>
                </a:solidFill>
              </a:defRPr>
            </a:lvl4pPr>
            <a:lvl5pPr indent="-228600" lvl="4" marL="2286000" algn="l">
              <a:lnSpc>
                <a:spcPct val="90000"/>
              </a:lnSpc>
              <a:spcBef>
                <a:spcPts val="500"/>
              </a:spcBef>
              <a:spcAft>
                <a:spcPts val="0"/>
              </a:spcAft>
              <a:buClr>
                <a:srgbClr val="888888"/>
              </a:buClr>
              <a:buSzPts val="160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8" name="Google Shape;38;p4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4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0" name="Google Shape;40;p4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1" name="Shape 41"/>
        <p:cNvGrpSpPr/>
        <p:nvPr/>
      </p:nvGrpSpPr>
      <p:grpSpPr>
        <a:xfrm>
          <a:off x="0" y="0"/>
          <a:ext cx="0" cy="0"/>
          <a:chOff x="0" y="0"/>
          <a:chExt cx="0" cy="0"/>
        </a:xfrm>
      </p:grpSpPr>
      <p:sp>
        <p:nvSpPr>
          <p:cNvPr id="42" name="Google Shape;42;p50"/>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50"/>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50"/>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5" name="Google Shape;45;p5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5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5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8" name="Shape 48"/>
        <p:cNvGrpSpPr/>
        <p:nvPr/>
      </p:nvGrpSpPr>
      <p:grpSpPr>
        <a:xfrm>
          <a:off x="0" y="0"/>
          <a:ext cx="0" cy="0"/>
          <a:chOff x="0" y="0"/>
          <a:chExt cx="0" cy="0"/>
        </a:xfrm>
      </p:grpSpPr>
      <p:sp>
        <p:nvSpPr>
          <p:cNvPr id="49" name="Google Shape;49;p51"/>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0" name="Google Shape;50;p51"/>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1" name="Google Shape;51;p51"/>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2" name="Google Shape;52;p51"/>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3" name="Google Shape;53;p51"/>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4" name="Google Shape;54;p5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5" name="Google Shape;55;p5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5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7" name="Shape 57"/>
        <p:cNvGrpSpPr/>
        <p:nvPr/>
      </p:nvGrpSpPr>
      <p:grpSpPr>
        <a:xfrm>
          <a:off x="0" y="0"/>
          <a:ext cx="0" cy="0"/>
          <a:chOff x="0" y="0"/>
          <a:chExt cx="0" cy="0"/>
        </a:xfrm>
      </p:grpSpPr>
      <p:sp>
        <p:nvSpPr>
          <p:cNvPr id="58" name="Google Shape;58;p5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9" name="Google Shape;59;p5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5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1" name="Google Shape;61;p5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62" name="Shape 62"/>
        <p:cNvGrpSpPr/>
        <p:nvPr/>
      </p:nvGrpSpPr>
      <p:grpSpPr>
        <a:xfrm>
          <a:off x="0" y="0"/>
          <a:ext cx="0" cy="0"/>
          <a:chOff x="0" y="0"/>
          <a:chExt cx="0" cy="0"/>
        </a:xfrm>
      </p:grpSpPr>
      <p:sp>
        <p:nvSpPr>
          <p:cNvPr id="63" name="Google Shape;63;p5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5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5" name="Google Shape;65;p5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6" name="Shape 66"/>
        <p:cNvGrpSpPr/>
        <p:nvPr/>
      </p:nvGrpSpPr>
      <p:grpSpPr>
        <a:xfrm>
          <a:off x="0" y="0"/>
          <a:ext cx="0" cy="0"/>
          <a:chOff x="0" y="0"/>
          <a:chExt cx="0" cy="0"/>
        </a:xfrm>
      </p:grpSpPr>
      <p:sp>
        <p:nvSpPr>
          <p:cNvPr id="67" name="Google Shape;67;p54"/>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8" name="Google Shape;68;p54"/>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9" name="Google Shape;69;p54"/>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0" name="Google Shape;70;p5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5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2" name="Google Shape;72;p5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3" name="Shape 73"/>
        <p:cNvGrpSpPr/>
        <p:nvPr/>
      </p:nvGrpSpPr>
      <p:grpSpPr>
        <a:xfrm>
          <a:off x="0" y="0"/>
          <a:ext cx="0" cy="0"/>
          <a:chOff x="0" y="0"/>
          <a:chExt cx="0" cy="0"/>
        </a:xfrm>
      </p:grpSpPr>
      <p:sp>
        <p:nvSpPr>
          <p:cNvPr id="74" name="Google Shape;74;p55"/>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Calibri"/>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5" name="Google Shape;75;p55"/>
          <p:cNvSpPr/>
          <p:nvPr>
            <p:ph idx="2" type="pic"/>
          </p:nvPr>
        </p:nvSpPr>
        <p:spPr>
          <a:xfrm>
            <a:off x="5183188" y="987425"/>
            <a:ext cx="6172200" cy="4873625"/>
          </a:xfrm>
          <a:prstGeom prst="rect">
            <a:avLst/>
          </a:prstGeom>
          <a:noFill/>
          <a:ln>
            <a:noFill/>
          </a:ln>
        </p:spPr>
      </p:sp>
      <p:sp>
        <p:nvSpPr>
          <p:cNvPr id="76" name="Google Shape;76;p55"/>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7" name="Google Shape;77;p5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5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5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80" name="Shape 80"/>
        <p:cNvGrpSpPr/>
        <p:nvPr/>
      </p:nvGrpSpPr>
      <p:grpSpPr>
        <a:xfrm>
          <a:off x="0" y="0"/>
          <a:ext cx="0" cy="0"/>
          <a:chOff x="0" y="0"/>
          <a:chExt cx="0" cy="0"/>
        </a:xfrm>
      </p:grpSpPr>
      <p:sp>
        <p:nvSpPr>
          <p:cNvPr id="81" name="Google Shape;81;p56"/>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56"/>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3" name="Google Shape;83;p5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4" name="Google Shape;84;p5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5" name="Google Shape;85;p5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86" name="Shape 86"/>
        <p:cNvGrpSpPr/>
        <p:nvPr/>
      </p:nvGrpSpPr>
      <p:grpSpPr>
        <a:xfrm>
          <a:off x="0" y="0"/>
          <a:ext cx="0" cy="0"/>
          <a:chOff x="0" y="0"/>
          <a:chExt cx="0" cy="0"/>
        </a:xfrm>
      </p:grpSpPr>
      <p:sp>
        <p:nvSpPr>
          <p:cNvPr id="87" name="Google Shape;87;p57"/>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8" name="Google Shape;88;p57"/>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9" name="Google Shape;89;p5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0" name="Google Shape;90;p5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1" name="Google Shape;91;p5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theme" Target="../theme/theme1.xml"/><Relationship Id="rId14" Type="http://schemas.openxmlformats.org/officeDocument/2006/relationships/slideLayout" Target="../slideLayouts/slideLayout1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4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Calibri"/>
              <a:buNone/>
              <a:defRPr b="0" i="0" spc="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rgbClr val="000000"/>
                </a:solidFill>
                <a:latin typeface="Arial"/>
                <a:ea typeface="Arial"/>
                <a:cs typeface="Arial"/>
                <a:sym typeface="Arial"/>
              </a:defRPr>
            </a:lvl9pPr>
          </a:lstStyle>
          <a:p/>
        </p:txBody>
      </p:sp>
      <p:sp>
        <p:nvSpPr>
          <p:cNvPr id="11" name="Google Shape;11;p43"/>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pc="0" sz="2800" u="none" cap="none" strike="noStrike">
                <a:solidFill>
                  <a:schemeClr val="dk1"/>
                </a:solidFill>
                <a:latin typeface="Calibri"/>
                <a:ea typeface="Calibri"/>
                <a:cs typeface="Calibri"/>
                <a:sym typeface="Calibri"/>
              </a:defRPr>
            </a:lvl1pPr>
            <a:lvl2pPr indent="-381000" lvl="1" marL="914400" marR="0" rtl="0" algn="l">
              <a:lnSpc>
                <a:spcPct val="90000"/>
              </a:lnSpc>
              <a:spcBef>
                <a:spcPts val="500"/>
              </a:spcBef>
              <a:spcAft>
                <a:spcPts val="0"/>
              </a:spcAft>
              <a:buClr>
                <a:schemeClr val="dk1"/>
              </a:buClr>
              <a:buSzPts val="2400"/>
              <a:buFont typeface="Arial"/>
              <a:buChar char="•"/>
              <a:defRPr b="0" i="0" spc="0" sz="2400" u="none" cap="none" strike="noStrike">
                <a:solidFill>
                  <a:schemeClr val="dk1"/>
                </a:solidFill>
                <a:latin typeface="Calibri"/>
                <a:ea typeface="Calibri"/>
                <a:cs typeface="Calibri"/>
                <a:sym typeface="Calibri"/>
              </a:defRPr>
            </a:lvl2pPr>
            <a:lvl3pPr indent="-355600" lvl="2" marL="1371600" marR="0" rtl="0" algn="l">
              <a:lnSpc>
                <a:spcPct val="90000"/>
              </a:lnSpc>
              <a:spcBef>
                <a:spcPts val="500"/>
              </a:spcBef>
              <a:spcAft>
                <a:spcPts val="0"/>
              </a:spcAft>
              <a:buClr>
                <a:schemeClr val="dk1"/>
              </a:buClr>
              <a:buSzPts val="2000"/>
              <a:buFont typeface="Arial"/>
              <a:buChar char="•"/>
              <a:defRPr b="0" i="0" spc="0" sz="2000" u="none" cap="none" strike="noStrike">
                <a:solidFill>
                  <a:schemeClr val="dk1"/>
                </a:solidFill>
                <a:latin typeface="Calibri"/>
                <a:ea typeface="Calibri"/>
                <a:cs typeface="Calibri"/>
                <a:sym typeface="Calibri"/>
              </a:defRPr>
            </a:lvl3pPr>
            <a:lvl4pPr indent="-342900" lvl="3" marL="18288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4pPr>
            <a:lvl5pPr indent="-342900" lvl="4" marL="22860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5pPr>
            <a:lvl6pPr indent="-342900" lvl="5" marL="27432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6pPr>
            <a:lvl7pPr indent="-342900" lvl="6" marL="32004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7pPr>
            <a:lvl8pPr indent="-342900" lvl="7" marL="36576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8pPr>
            <a:lvl9pPr indent="-342900" lvl="8" marL="4114800" marR="0" rtl="0" algn="l">
              <a:lnSpc>
                <a:spcPct val="90000"/>
              </a:lnSpc>
              <a:spcBef>
                <a:spcPts val="500"/>
              </a:spcBef>
              <a:spcAft>
                <a:spcPts val="0"/>
              </a:spcAft>
              <a:buClr>
                <a:schemeClr val="dk1"/>
              </a:buClr>
              <a:buSzPts val="1800"/>
              <a:buFont typeface="Arial"/>
              <a:buChar char="•"/>
              <a:defRPr b="0" i="0" spc="0" sz="1800" u="none" cap="none" strike="noStrike">
                <a:solidFill>
                  <a:schemeClr val="dk1"/>
                </a:solidFill>
                <a:latin typeface="Calibri"/>
                <a:ea typeface="Calibri"/>
                <a:cs typeface="Calibri"/>
                <a:sym typeface="Calibri"/>
              </a:defRPr>
            </a:lvl9pPr>
          </a:lstStyle>
          <a:p/>
        </p:txBody>
      </p:sp>
      <p:sp>
        <p:nvSpPr>
          <p:cNvPr id="12" name="Google Shape;12;p4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pc="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13" name="Google Shape;13;p4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pc="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pc="0" sz="1800" u="none" cap="none" strike="noStrike">
                <a:solidFill>
                  <a:schemeClr val="dk1"/>
                </a:solidFill>
                <a:latin typeface="Calibri"/>
                <a:ea typeface="Calibri"/>
                <a:cs typeface="Calibri"/>
                <a:sym typeface="Calibri"/>
              </a:defRPr>
            </a:lvl9pPr>
          </a:lstStyle>
          <a:p/>
        </p:txBody>
      </p:sp>
      <p:sp>
        <p:nvSpPr>
          <p:cNvPr id="14" name="Google Shape;14;p4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pc="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0.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jpg"/><Relationship Id="rId4" Type="http://schemas.openxmlformats.org/officeDocument/2006/relationships/image" Target="../media/image2.jpg"/><Relationship Id="rId5"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3.jpg"/><Relationship Id="rId4" Type="http://schemas.openxmlformats.org/officeDocument/2006/relationships/image" Target="../media/image2.jpg"/><Relationship Id="rId5" Type="http://schemas.openxmlformats.org/officeDocument/2006/relationships/image" Target="../media/image20.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7.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hyperlink" Target="https://doi.org/10.1016/j.clnu.2024.04.016" TargetMode="External"/><Relationship Id="rId4" Type="http://schemas.openxmlformats.org/officeDocument/2006/relationships/hyperlink" Target="https://www.gov.uk/government/publications/delivering-better-oral-health-an-evidence-based-toolkit-for-prevention/chapter-10-healthier-eating" TargetMode="External"/><Relationship Id="rId5" Type="http://schemas.openxmlformats.org/officeDocument/2006/relationships/hyperlink" Target="https://www.gov.uk/government/publications/the-eatwell-guide" TargetMode="External"/><Relationship Id="rId6" Type="http://schemas.openxmlformats.org/officeDocument/2006/relationships/hyperlink" Target="https://doi.org/10.3389/fpsyg.2022.838394" TargetMode="External"/><Relationship Id="rId7" Type="http://schemas.openxmlformats.org/officeDocument/2006/relationships/hyperlink" Target="https://foodfoundation.org.uk/publication/broken-plate-2025" TargetMode="External"/><Relationship Id="rId8" Type="http://schemas.openxmlformats.org/officeDocument/2006/relationships/hyperlink" Target="https://doi.org/10.1016/j.cmet.2019.05.008"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hyperlink" Target="https://doi.org/10.1136/bmj-2023-077310" TargetMode="External"/><Relationship Id="rId4" Type="http://schemas.openxmlformats.org/officeDocument/2006/relationships/hyperlink" Target="https://www.nhs.uk/live-well/eat-well/5-a-day/5-a-day-what-counts/" TargetMode="External"/><Relationship Id="rId5" Type="http://schemas.openxmlformats.org/officeDocument/2006/relationships/hyperlink" Target="https://www.nhs.uk/live-well/eat-well/how-to-eat-a-balanced-diet/eating-a-balanced-diet/" TargetMode="External"/><Relationship Id="rId6" Type="http://schemas.openxmlformats.org/officeDocument/2006/relationships/hyperlink" Target="https://www.nice.org.uk/guidance/ng246/chapter/Physical-activity-and-diet" TargetMode="External"/><Relationship Id="rId7" Type="http://schemas.openxmlformats.org/officeDocument/2006/relationships/hyperlink" Target="https://digital.nhs.uk/data-and-information/publications/statistical/health-survey-for-england/2022-part-1/adults-health-related-behaviours" TargetMode="External"/><Relationship Id="rId8" Type="http://schemas.openxmlformats.org/officeDocument/2006/relationships/hyperlink" Target="https://digital.nhs.uk/data-and-information/publications/statistical/health-survey-for-england/2024"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hyperlink" Target="https://www.gov.uk/government/statistics/national-diet-and-nutrition-survey-2019-to-2023/national-diet-and-nutrition-survey-2019-to-2023-report" TargetMode="External"/><Relationship Id="rId4" Type="http://schemas.openxmlformats.org/officeDocument/2006/relationships/hyperlink" Target="https://pubmed.ncbi.nlm.nih.gov/25750826/" TargetMode="External"/><Relationship Id="rId5" Type="http://schemas.openxmlformats.org/officeDocument/2006/relationships/hyperlink" Target="https://doi.org/10.1016/j.cct.2023.107381" TargetMode="External"/><Relationship Id="rId6" Type="http://schemas.openxmlformats.org/officeDocument/2006/relationships/hyperlink" Target="https://doi.org/10.1016/j.appet.2024.107722" TargetMode="External"/><Relationship Id="rId7" Type="http://schemas.openxmlformats.org/officeDocument/2006/relationships/hyperlink" Target="https://www.who.int/health-topics/healthy-diet" TargetMode="External"/><Relationship Id="rId8" Type="http://schemas.openxmlformats.org/officeDocument/2006/relationships/hyperlink" Target="https://www.who.int/publications/i/item/9789240101876"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 Id="rId3" Type="http://schemas.openxmlformats.org/officeDocument/2006/relationships/image" Target="../media/image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 Id="rId3" Type="http://schemas.openxmlformats.org/officeDocument/2006/relationships/image" Target="../media/image27.png"/><Relationship Id="rId4" Type="http://schemas.openxmlformats.org/officeDocument/2006/relationships/image" Target="../media/image19.png"/><Relationship Id="rId5" Type="http://schemas.openxmlformats.org/officeDocument/2006/relationships/image" Target="../media/image11.png"/><Relationship Id="rId6" Type="http://schemas.openxmlformats.org/officeDocument/2006/relationships/image" Target="../media/image23.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image" Target="../media/image14.jpg"/><Relationship Id="rId4" Type="http://schemas.openxmlformats.org/officeDocument/2006/relationships/image" Target="../media/image18.png"/><Relationship Id="rId5" Type="http://schemas.openxmlformats.org/officeDocument/2006/relationships/image" Target="../media/image22.png"/><Relationship Id="rId6" Type="http://schemas.openxmlformats.org/officeDocument/2006/relationships/image" Target="../media/image26.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7.xml"/><Relationship Id="rId3" Type="http://schemas.openxmlformats.org/officeDocument/2006/relationships/image" Target="../media/image9.png"/></Relationships>
</file>

<file path=ppt/slides/_rels/slide28.xml.rels><?xml version="1.0" encoding="UTF-8" standalone="yes"?><Relationships xmlns="http://schemas.openxmlformats.org/package/2006/relationships"><Relationship Id="rId11" Type="http://schemas.openxmlformats.org/officeDocument/2006/relationships/hyperlink" Target="https://www.bmj.com/content/350/bmj.h1258" TargetMode="External"/><Relationship Id="rId10" Type="http://schemas.openxmlformats.org/officeDocument/2006/relationships/hyperlink" Target="https://www.gov.uk/government/publications/managing-food-safety/managing-food-safety" TargetMode="External"/><Relationship Id="rId12" Type="http://schemas.openxmlformats.org/officeDocument/2006/relationships/hyperlink" Target="https://www.nhs.uk/live-well/eat-well/how-to-eat-a-balanced-diet/eating-a-balanced-diet/" TargetMode="External"/><Relationship Id="rId1" Type="http://schemas.openxmlformats.org/officeDocument/2006/relationships/slideLayout" Target="../slideLayouts/slideLayout2.xml"/><Relationship Id="rId2" Type="http://schemas.openxmlformats.org/officeDocument/2006/relationships/notesSlide" Target="../notesSlides/notesSlide28.xml"/><Relationship Id="rId3" Type="http://schemas.openxmlformats.org/officeDocument/2006/relationships/hyperlink" Target="https://www.astonsu.com/your_su/" TargetMode="External"/><Relationship Id="rId4" Type="http://schemas.openxmlformats.org/officeDocument/2006/relationships/hyperlink" Target="https://www.birmingham.gov.uk/info/50351/food_and_healthy_eating/2441/help_with_healthy_eating" TargetMode="External"/><Relationship Id="rId9" Type="http://schemas.openxmlformats.org/officeDocument/2006/relationships/hyperlink" Target="https://foodfoundation.org.uk/publication/broken-plate-2026" TargetMode="External"/><Relationship Id="rId5" Type="http://schemas.openxmlformats.org/officeDocument/2006/relationships/hyperlink" Target="https://www.nutrition.org.uk/creating-a-healthy-diet/planning/" TargetMode="External"/><Relationship Id="rId6" Type="http://schemas.openxmlformats.org/officeDocument/2006/relationships/hyperlink" Target="https://www.gov.uk/government/publications/delivering-better-oral-health-an-evidence-based-toolkit-for-prevention/chapter-10-healthier-eating" TargetMode="External"/><Relationship Id="rId7" Type="http://schemas.openxmlformats.org/officeDocument/2006/relationships/hyperlink" Target="https://www.gov.uk/government/publications/the-eatwell-guide" TargetMode="External"/><Relationship Id="rId8" Type="http://schemas.openxmlformats.org/officeDocument/2006/relationships/hyperlink" Target="https://foodfoundation.org.uk/publication/broken-plate-2025" TargetMode="External"/></Relationships>
</file>

<file path=ppt/slides/_rels/slide29.xml.rels><?xml version="1.0" encoding="UTF-8" standalone="yes"?><Relationships xmlns="http://schemas.openxmlformats.org/package/2006/relationships"><Relationship Id="rId11" Type="http://schemas.openxmlformats.org/officeDocument/2006/relationships/hyperlink" Target="https://www.bvsc.org/" TargetMode="External"/><Relationship Id="rId10" Type="http://schemas.openxmlformats.org/officeDocument/2006/relationships/hyperlink" Target="https://www.guildofstudents.com/about/" TargetMode="External"/><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hyperlink" Target="https://www.nhs.uk/healthier-families/food-facts/nhs-food-scanner-app/" TargetMode="External"/><Relationship Id="rId4" Type="http://schemas.openxmlformats.org/officeDocument/2006/relationships/hyperlink" Target="https://www.nice.org.uk/guidance/ph49/chapter/recommendations" TargetMode="External"/><Relationship Id="rId9" Type="http://schemas.openxmlformats.org/officeDocument/2006/relationships/hyperlink" Target="https://www.gov.uk/government/publications/ukhsa-evaluation-strategy/ukhsa-evaluation-strategy-june-2026-to-2029" TargetMode="External"/><Relationship Id="rId5" Type="http://schemas.openxmlformats.org/officeDocument/2006/relationships/hyperlink" Target="https://www.nice.org.uk/guidance/ng246/chapter/Physical-activity-and-diet" TargetMode="External"/><Relationship Id="rId6" Type="http://schemas.openxmlformats.org/officeDocument/2006/relationships/hyperlink" Target="https://www.gov.uk/government/statistics/national-diet-and-nutrition-survey-2019-to-2023/national-diet-and-nutrition-survey-2019-to-2023-report" TargetMode="External"/><Relationship Id="rId7" Type="http://schemas.openxmlformats.org/officeDocument/2006/relationships/hyperlink" Target="https://www.bmj.com/content/374/bmj.n2061" TargetMode="External"/><Relationship Id="rId8" Type="http://schemas.openxmlformats.org/officeDocument/2006/relationships/hyperlink" Target="https://doi.org/10.1016/j.appet.2024.107722"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2.xml"/><Relationship Id="rId3" Type="http://schemas.openxmlformats.org/officeDocument/2006/relationships/image" Target="../media/image1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4.xml"/><Relationship Id="rId3" Type="http://schemas.openxmlformats.org/officeDocument/2006/relationships/image" Target="../media/image12.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5.xml"/><Relationship Id="rId3" Type="http://schemas.openxmlformats.org/officeDocument/2006/relationships/image" Target="../media/image13.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6.xml"/><Relationship Id="rId3" Type="http://schemas.openxmlformats.org/officeDocument/2006/relationships/image" Target="../media/image17.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7.xml"/><Relationship Id="rId3" Type="http://schemas.openxmlformats.org/officeDocument/2006/relationships/image" Target="../media/image21.jp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8.xml"/><Relationship Id="rId3" Type="http://schemas.openxmlformats.org/officeDocument/2006/relationships/image" Target="../media/image25.jp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9.xml"/><Relationship Id="rId3" Type="http://schemas.openxmlformats.org/officeDocument/2006/relationships/image" Target="../media/image24.jp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 Id="rId3" Type="http://schemas.openxmlformats.org/officeDocument/2006/relationships/hyperlink" Target="https://doi.org/10.1016/0749-5978(91)90020-T" TargetMode="External"/><Relationship Id="rId4" Type="http://schemas.openxmlformats.org/officeDocument/2006/relationships/hyperlink" Target="https://doi.org/10.1037/0033-295X.84.2.191" TargetMode="External"/><Relationship Id="rId9" Type="http://schemas.openxmlformats.org/officeDocument/2006/relationships/hyperlink" Target="https://www.nhs.uk/live-well/eat-well/how-to-eat-a-balanced-diet/eating-a-balanced-diet/" TargetMode="External"/><Relationship Id="rId5" Type="http://schemas.openxmlformats.org/officeDocument/2006/relationships/hyperlink" Target="https://doi.org/10.1177/1090198104263660" TargetMode="External"/><Relationship Id="rId6" Type="http://schemas.openxmlformats.org/officeDocument/2006/relationships/hyperlink" Target="https://foodfoundation.org.uk/publication/broken-plate-2026" TargetMode="External"/><Relationship Id="rId7" Type="http://schemas.openxmlformats.org/officeDocument/2006/relationships/hyperlink" Target="https://doi.org/10.1136/bmj-2023-077310" TargetMode="External"/><Relationship Id="rId8" Type="http://schemas.openxmlformats.org/officeDocument/2006/relationships/hyperlink" Target="https://doi.org/10.1186/1748-5908-6-42"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2.xml"/><Relationship Id="rId3" Type="http://schemas.openxmlformats.org/officeDocument/2006/relationships/hyperlink" Target="https://www.nice.org.uk/guidance/ph49/chapter/recommendations" TargetMode="External"/><Relationship Id="rId4" Type="http://schemas.openxmlformats.org/officeDocument/2006/relationships/hyperlink" Target="https://pubmed.ncbi.nlm.nih.gov/25750826/" TargetMode="External"/><Relationship Id="rId5" Type="http://schemas.openxmlformats.org/officeDocument/2006/relationships/hyperlink" Target="https://doi.org/10.1016/j.appet.2024.107722" TargetMode="External"/><Relationship Id="rId6" Type="http://schemas.openxmlformats.org/officeDocument/2006/relationships/hyperlink" Target="https://www.who.int/health-topics/healthy-diet" TargetMode="External"/><Relationship Id="rId7" Type="http://schemas.openxmlformats.org/officeDocument/2006/relationships/hyperlink" Target="https://www.who.int/health-topics/healthy-diet" TargetMode="External"/><Relationship Id="rId8" Type="http://schemas.openxmlformats.org/officeDocument/2006/relationships/hyperlink" Target="https://www.who.int/publications/i/item/9789240101876"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6" name="Shape 96"/>
        <p:cNvGrpSpPr/>
        <p:nvPr/>
      </p:nvGrpSpPr>
      <p:grpSpPr>
        <a:xfrm>
          <a:off x="0" y="0"/>
          <a:ext cx="0" cy="0"/>
          <a:chOff x="0" y="0"/>
          <a:chExt cx="0" cy="0"/>
        </a:xfrm>
      </p:grpSpPr>
      <p:sp>
        <p:nvSpPr>
          <p:cNvPr id="97" name="Google Shape;97;p1"/>
          <p:cNvSpPr/>
          <p:nvPr/>
        </p:nvSpPr>
        <p:spPr>
          <a:xfrm>
            <a:off x="609585" y="2184400"/>
            <a:ext cx="7873803" cy="3380658"/>
          </a:xfrm>
          <a:prstGeom prst="roundRect">
            <a:avLst>
              <a:gd fmla="val 861" name="adj"/>
            </a:avLst>
          </a:prstGeom>
          <a:solidFill>
            <a:srgbClr val="FFFCF6"/>
          </a:solidFill>
          <a:ln cap="flat" cmpd="sng" w="9525">
            <a:solidFill>
              <a:srgbClr val="25303A">
                <a:alpha val="20000"/>
              </a:srgbClr>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98" name="Google Shape;98;p1"/>
          <p:cNvSpPr/>
          <p:nvPr/>
        </p:nvSpPr>
        <p:spPr>
          <a:xfrm>
            <a:off x="1047724" y="2571750"/>
            <a:ext cx="7607110" cy="274241"/>
          </a:xfrm>
          <a:prstGeom prst="rect">
            <a:avLst/>
          </a:prstGeom>
          <a:noFill/>
          <a:ln>
            <a:noFill/>
          </a:ln>
        </p:spPr>
        <p:txBody>
          <a:bodyPr anchorCtr="0" anchor="t" bIns="0" lIns="0" spcFirstLastPara="1" rIns="0" wrap="square" tIns="0">
            <a:noAutofit/>
          </a:bodyPr>
          <a:lstStyle/>
          <a:p>
            <a:pPr indent="0" lvl="0" marL="0" marR="0" rtl="0" algn="l">
              <a:lnSpc>
                <a:spcPct val="150000"/>
              </a:lnSpc>
              <a:spcBef>
                <a:spcPts val="0"/>
              </a:spcBef>
              <a:spcAft>
                <a:spcPts val="0"/>
              </a:spcAft>
              <a:buClr>
                <a:srgbClr val="57646F"/>
              </a:buClr>
              <a:buSzPts val="1200"/>
              <a:buFont typeface="Arial"/>
              <a:buNone/>
            </a:pPr>
            <a:r>
              <a:rPr b="0" i="0" lang="en-US" spc="0" sz="1200" u="none" cap="none" strike="noStrike">
                <a:solidFill>
                  <a:srgbClr val="57646F"/>
                </a:solidFill>
                <a:latin typeface="Arial"/>
                <a:ea typeface="Arial"/>
                <a:cs typeface="Arial"/>
                <a:sym typeface="Arial"/>
              </a:rPr>
              <a:t>MODULE: LCHS7000 – SOCIAL EPIDEMIOLOGY AND PUBLIC HEALTH DEVELOPMENT</a:t>
            </a:r>
            <a:endParaRPr b="0" i="0" spc="0" sz="1050" u="none" cap="none" strike="noStrike">
              <a:solidFill>
                <a:srgbClr val="000000"/>
              </a:solidFill>
              <a:latin typeface="Sofia Sans Extra Condensed Black"/>
              <a:ea typeface="Sofia Sans Extra Condensed Black"/>
              <a:cs typeface="Sofia Sans Extra Condensed Black"/>
              <a:sym typeface="Sofia Sans Extra Condensed Black"/>
            </a:endParaRPr>
          </a:p>
        </p:txBody>
      </p:sp>
      <p:sp>
        <p:nvSpPr>
          <p:cNvPr id="99" name="Google Shape;99;p1"/>
          <p:cNvSpPr/>
          <p:nvPr/>
        </p:nvSpPr>
        <p:spPr>
          <a:xfrm>
            <a:off x="1047724" y="2953941"/>
            <a:ext cx="6997525" cy="1137841"/>
          </a:xfrm>
          <a:prstGeom prst="rect">
            <a:avLst/>
          </a:prstGeom>
          <a:noFill/>
          <a:ln>
            <a:noFill/>
          </a:ln>
        </p:spPr>
        <p:txBody>
          <a:bodyPr anchorCtr="0" anchor="t" bIns="0" lIns="0" spcFirstLastPara="1" rIns="0" wrap="square" tIns="0">
            <a:normAutofit/>
          </a:bodyPr>
          <a:lstStyle/>
          <a:p>
            <a:pPr indent="0" lvl="0" marL="0" marR="0" rtl="0" algn="l">
              <a:lnSpc>
                <a:spcPct val="93000"/>
              </a:lnSpc>
              <a:spcBef>
                <a:spcPts val="0"/>
              </a:spcBef>
              <a:spcAft>
                <a:spcPts val="0"/>
              </a:spcAft>
              <a:buClr>
                <a:srgbClr val="25303A"/>
              </a:buClr>
              <a:buSzPts val="4000"/>
              <a:buFont typeface="Arial"/>
              <a:buNone/>
            </a:pPr>
            <a:r>
              <a:rPr b="0" i="0" lang="en-US" spc="0" sz="4000" u="none" cap="none" strike="noStrike">
                <a:solidFill>
                  <a:srgbClr val="25303A"/>
                </a:solidFill>
                <a:latin typeface="Arial"/>
                <a:ea typeface="Arial"/>
                <a:cs typeface="Arial"/>
                <a:sym typeface="Arial"/>
              </a:rPr>
              <a:t>Eat Smart 18–25: Fuel Your Future</a:t>
            </a:r>
            <a:endParaRPr b="0" i="0" spc="0" sz="4000" u="none" cap="none" strike="noStrike">
              <a:solidFill>
                <a:srgbClr val="000000"/>
              </a:solidFill>
              <a:latin typeface="Sofia Sans Extra Condensed Black"/>
              <a:ea typeface="Sofia Sans Extra Condensed Black"/>
              <a:cs typeface="Sofia Sans Extra Condensed Black"/>
              <a:sym typeface="Sofia Sans Extra Condensed Black"/>
            </a:endParaRPr>
          </a:p>
        </p:txBody>
      </p:sp>
      <p:sp>
        <p:nvSpPr>
          <p:cNvPr id="100" name="Google Shape;100;p1"/>
          <p:cNvSpPr/>
          <p:nvPr/>
        </p:nvSpPr>
        <p:spPr>
          <a:xfrm>
            <a:off x="1047724" y="4358481"/>
            <a:ext cx="7607110" cy="373955"/>
          </a:xfrm>
          <a:prstGeom prst="rect">
            <a:avLst/>
          </a:prstGeom>
          <a:noFill/>
          <a:ln>
            <a:noFill/>
          </a:ln>
        </p:spPr>
        <p:txBody>
          <a:bodyPr anchorCtr="0" anchor="t" bIns="0" lIns="0" spcFirstLastPara="1" rIns="0" wrap="square" tIns="0">
            <a:noAutofit/>
          </a:bodyPr>
          <a:lstStyle/>
          <a:p>
            <a:pPr indent="0" lvl="0" marL="0" marR="0" rtl="0" algn="l">
              <a:lnSpc>
                <a:spcPct val="129000"/>
              </a:lnSpc>
              <a:spcBef>
                <a:spcPts val="0"/>
              </a:spcBef>
              <a:spcAft>
                <a:spcPts val="0"/>
              </a:spcAft>
              <a:buClr>
                <a:srgbClr val="25303A"/>
              </a:buClr>
              <a:buSzPts val="1900"/>
              <a:buFont typeface="Arial"/>
              <a:buNone/>
            </a:pPr>
            <a:r>
              <a:rPr b="0" i="0" lang="en-US" spc="0" sz="1900" u="none" cap="none" strike="noStrike">
                <a:solidFill>
                  <a:srgbClr val="25303A"/>
                </a:solidFill>
                <a:latin typeface="Arial"/>
                <a:ea typeface="Arial"/>
                <a:cs typeface="Arial"/>
                <a:sym typeface="Arial"/>
              </a:rPr>
              <a:t>Diet and Nutrition Health-Promotion Campaign</a:t>
            </a:r>
            <a:endParaRPr b="0" i="0" spc="0" sz="1900" u="none" cap="none" strike="noStrike">
              <a:solidFill>
                <a:srgbClr val="000000"/>
              </a:solidFill>
              <a:latin typeface="Sofia Sans Extra Condensed Black"/>
              <a:ea typeface="Sofia Sans Extra Condensed Black"/>
              <a:cs typeface="Sofia Sans Extra Condensed Black"/>
              <a:sym typeface="Sofia Sans Extra Condensed Black"/>
            </a:endParaRPr>
          </a:p>
        </p:txBody>
      </p:sp>
      <p:sp>
        <p:nvSpPr>
          <p:cNvPr id="101" name="Google Shape;101;p1"/>
          <p:cNvSpPr/>
          <p:nvPr/>
        </p:nvSpPr>
        <p:spPr>
          <a:xfrm>
            <a:off x="1047724" y="4895949"/>
            <a:ext cx="6997525" cy="12601"/>
          </a:xfrm>
          <a:prstGeom prst="roundRect">
            <a:avLst>
              <a:gd fmla="val 49998" name="adj"/>
            </a:avLst>
          </a:prstGeom>
          <a:solidFill>
            <a:srgbClr val="5C5B53"/>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02" name="Google Shape;102;p1"/>
          <p:cNvSpPr/>
          <p:nvPr/>
        </p:nvSpPr>
        <p:spPr>
          <a:xfrm>
            <a:off x="1047724" y="5072162"/>
            <a:ext cx="7607110" cy="264120"/>
          </a:xfrm>
          <a:prstGeom prst="rect">
            <a:avLst/>
          </a:prstGeom>
          <a:noFill/>
          <a:ln>
            <a:noFill/>
          </a:ln>
        </p:spPr>
        <p:txBody>
          <a:bodyPr anchorCtr="0" anchor="t" bIns="0" lIns="0" spcFirstLastPara="1" rIns="0" wrap="square" tIns="0">
            <a:noAutofit/>
          </a:bodyPr>
          <a:lstStyle/>
          <a:p>
            <a:pPr indent="0" lvl="0" marL="0" marR="0" rtl="0" algn="l">
              <a:lnSpc>
                <a:spcPct val="133000"/>
              </a:lnSpc>
              <a:spcBef>
                <a:spcPts val="0"/>
              </a:spcBef>
              <a:spcAft>
                <a:spcPts val="0"/>
              </a:spcAft>
              <a:buClr>
                <a:srgbClr val="57646F"/>
              </a:buClr>
              <a:buSzPts val="1600"/>
              <a:buFont typeface="Arial"/>
              <a:buNone/>
            </a:pPr>
            <a:r>
              <a:rPr b="0" i="0" lang="en-US" spc="0" sz="1600" u="none" cap="none" strike="noStrike">
                <a:solidFill>
                  <a:srgbClr val="57646F"/>
                </a:solidFill>
                <a:latin typeface="Arial"/>
                <a:ea typeface="Arial"/>
                <a:cs typeface="Arial"/>
                <a:sym typeface="Arial"/>
              </a:rPr>
              <a:t>Member 1 – Task 1: Rationale · Target population: Young adults aged 18–25</a:t>
            </a:r>
            <a:endParaRPr b="0" i="0" spc="0" sz="1300" u="none" cap="none" strike="noStrike">
              <a:solidFill>
                <a:srgbClr val="000000"/>
              </a:solidFill>
              <a:latin typeface="Sofia Sans Extra Condensed Black"/>
              <a:ea typeface="Sofia Sans Extra Condensed Black"/>
              <a:cs typeface="Sofia Sans Extra Condensed Black"/>
              <a:sym typeface="Sofia Sans Extra Condensed Black"/>
            </a:endParaRPr>
          </a:p>
        </p:txBody>
      </p:sp>
      <p:pic>
        <p:nvPicPr>
          <p:cNvPr id="103" name="Google Shape;103;p1"/>
          <p:cNvPicPr preferRelativeResize="0"/>
          <p:nvPr/>
        </p:nvPicPr>
        <p:blipFill rotWithShape="1">
          <a:blip r:embed="rId3">
            <a:alphaModFix/>
          </a:blip>
          <a:srcRect b="0" l="0" r="0" t="0"/>
          <a:stretch/>
        </p:blipFill>
        <p:spPr>
          <a:xfrm>
            <a:off x="243648" y="195416"/>
            <a:ext cx="1577477" cy="579170"/>
          </a:xfrm>
          <a:prstGeom prst="rect">
            <a:avLst/>
          </a:prstGeom>
          <a:noFill/>
          <a:ln>
            <a:noFill/>
          </a:ln>
        </p:spPr>
      </p:pic>
      <p:sp>
        <p:nvSpPr>
          <p:cNvPr id="104" name="Google Shape;104;p1"/>
          <p:cNvSpPr/>
          <p:nvPr/>
        </p:nvSpPr>
        <p:spPr>
          <a:xfrm>
            <a:off x="609585" y="5615233"/>
            <a:ext cx="7873803" cy="845119"/>
          </a:xfrm>
          <a:prstGeom prst="rect">
            <a:avLst/>
          </a:prstGeom>
          <a:solidFill>
            <a:schemeClr val="lt1"/>
          </a:solidFill>
          <a:ln cap="flat" cmpd="sng" w="12700">
            <a:solidFill>
              <a:schemeClr val="accent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Sofia Sans Extra Condensed Black"/>
              <a:ea typeface="Sofia Sans Extra Condensed Black"/>
              <a:cs typeface="Sofia Sans Extra Condensed Black"/>
              <a:sym typeface="Sofia Sans Extra Condensed Black"/>
            </a:endParaRPr>
          </a:p>
          <a:p>
            <a:pPr indent="0" lvl="0" marL="0" marR="0" rtl="0" algn="ctr">
              <a:lnSpc>
                <a:spcPct val="100000"/>
              </a:lnSpc>
              <a:spcBef>
                <a:spcPts val="0"/>
              </a:spcBef>
              <a:spcAft>
                <a:spcPts val="0"/>
              </a:spcAft>
              <a:buClr>
                <a:srgbClr val="000000"/>
              </a:buClr>
              <a:buSzPts val="1800"/>
              <a:buFont typeface="Arial"/>
              <a:buNone/>
            </a:pPr>
            <a:r>
              <a:rPr b="0" i="0" lang="en-US" spc="0" sz="1800" u="none" cap="none" strike="noStrike">
                <a:solidFill>
                  <a:srgbClr val="000000"/>
                </a:solidFill>
                <a:latin typeface="Arial"/>
                <a:ea typeface="Arial"/>
                <a:cs typeface="Arial"/>
                <a:sym typeface="Arial"/>
              </a:rPr>
              <a:t>Student Name: Meet Umeshbhai Patel</a:t>
            </a:r>
            <a:endParaRPr b="0" i="0" spc="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rPr b="0" i="0" lang="en-US" spc="0" sz="1800" u="none" cap="none" strike="noStrike">
                <a:solidFill>
                  <a:srgbClr val="000000"/>
                </a:solidFill>
                <a:latin typeface="Arial"/>
                <a:ea typeface="Arial"/>
                <a:cs typeface="Arial"/>
                <a:sym typeface="Arial"/>
              </a:rPr>
              <a:t>Student Number: 2606896</a:t>
            </a:r>
            <a:endParaRPr b="0" i="0" spc="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rPr b="0" i="0" lang="en-US" spc="0" sz="1800" u="none" cap="none" strike="noStrike">
                <a:solidFill>
                  <a:srgbClr val="000000"/>
                </a:solidFill>
                <a:latin typeface="Arial"/>
                <a:ea typeface="Arial"/>
                <a:cs typeface="Arial"/>
                <a:sym typeface="Arial"/>
              </a:rPr>
              <a:t>Lecturer: Dr Hamdi Hussain</a:t>
            </a:r>
            <a:endParaRPr b="0" i="0" spc="0" sz="1400" u="none" cap="none" strike="noStrike">
              <a:solidFill>
                <a:srgbClr val="000000"/>
              </a:solidFill>
              <a:latin typeface="Arial"/>
              <a:ea typeface="Arial"/>
              <a:cs typeface="Arial"/>
              <a:sym typeface="Arial"/>
            </a:endParaRPr>
          </a:p>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Sofia Sans Extra Condensed Black"/>
              <a:ea typeface="Sofia Sans Extra Condensed Black"/>
              <a:cs typeface="Sofia Sans Extra Condensed Black"/>
              <a:sym typeface="Sofia Sans Extra Condensed Black"/>
            </a:endParaRPr>
          </a:p>
        </p:txBody>
      </p:sp>
      <p:sp>
        <p:nvSpPr>
          <p:cNvPr id="105" name="Google Shape;105;p1"/>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sp>
        <p:nvSpPr>
          <p:cNvPr id="111" name="Google Shape;111;p2"/>
          <p:cNvSpPr/>
          <p:nvPr/>
        </p:nvSpPr>
        <p:spPr>
          <a:xfrm>
            <a:off x="304793" y="579735"/>
            <a:ext cx="7569010" cy="35560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2400"/>
              <a:buFont typeface="Arial"/>
              <a:buNone/>
            </a:pPr>
            <a:r>
              <a:rPr b="0" i="0" lang="en-US" spc="0" sz="2400" u="none" cap="none" strike="noStrike">
                <a:solidFill>
                  <a:srgbClr val="22231F"/>
                </a:solidFill>
                <a:latin typeface="Arial"/>
                <a:ea typeface="Arial"/>
                <a:cs typeface="Arial"/>
                <a:sym typeface="Arial"/>
              </a:rPr>
              <a:t>RATIONALE SYNTHESIS AND TRANSITION</a:t>
            </a:r>
            <a:endParaRPr b="0" i="0" spc="0" sz="2400" u="none" cap="none" strike="noStrike">
              <a:solidFill>
                <a:schemeClr val="dk1"/>
              </a:solidFill>
              <a:latin typeface="Calibri"/>
              <a:ea typeface="Calibri"/>
              <a:cs typeface="Calibri"/>
              <a:sym typeface="Calibri"/>
            </a:endParaRPr>
          </a:p>
        </p:txBody>
      </p:sp>
      <p:sp>
        <p:nvSpPr>
          <p:cNvPr id="112" name="Google Shape;112;p2"/>
          <p:cNvSpPr/>
          <p:nvPr/>
        </p:nvSpPr>
        <p:spPr>
          <a:xfrm>
            <a:off x="457189" y="1189335"/>
            <a:ext cx="7416614" cy="5211465"/>
          </a:xfrm>
          <a:prstGeom prst="rect">
            <a:avLst/>
          </a:prstGeom>
          <a:solidFill>
            <a:srgbClr val="D9E8D7"/>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13" name="Google Shape;113;p2"/>
          <p:cNvSpPr/>
          <p:nvPr/>
        </p:nvSpPr>
        <p:spPr>
          <a:xfrm>
            <a:off x="863578" y="1544935"/>
            <a:ext cx="7010225"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STRATEGIC SUMMARY</a:t>
            </a:r>
            <a:endParaRPr b="0" i="0" spc="0" sz="1150" u="none" cap="none" strike="noStrike">
              <a:solidFill>
                <a:schemeClr val="dk1"/>
              </a:solidFill>
              <a:latin typeface="Calibri"/>
              <a:ea typeface="Calibri"/>
              <a:cs typeface="Calibri"/>
              <a:sym typeface="Calibri"/>
            </a:endParaRPr>
          </a:p>
        </p:txBody>
      </p:sp>
      <p:sp>
        <p:nvSpPr>
          <p:cNvPr id="114" name="Google Shape;114;p2"/>
          <p:cNvSpPr/>
          <p:nvPr/>
        </p:nvSpPr>
        <p:spPr>
          <a:xfrm>
            <a:off x="863578" y="1857970"/>
            <a:ext cx="6603835" cy="3273524"/>
          </a:xfrm>
          <a:prstGeom prst="rect">
            <a:avLst/>
          </a:prstGeom>
          <a:noFill/>
          <a:ln>
            <a:noFill/>
          </a:ln>
        </p:spPr>
        <p:txBody>
          <a:bodyPr anchorCtr="0" anchor="t" bIns="0" lIns="0" spcFirstLastPara="1" rIns="0" wrap="square" tIns="0">
            <a:normAutofit/>
          </a:bodyPr>
          <a:lstStyle/>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Young adults face a documented gap between dietary recommendations and actual intake, particularly for fruit and vegetables and fibre (NHS England, 2024; OHID,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Cost, convenience, food skills and social context can constrain healthy choices, so individual education should be combined with practical support (Food Foundation, 2025; Tran et al.,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A positive, non-stigmatising campaign can strengthen capability and confidence while reducing frequent HFSS choices without demanding complete avoidance of favourite foods (NICE,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The three proposed aims and reach indicator provide clear outcomes for later intervention delivery and evaluation (NICE, 2026).</a:t>
            </a:r>
            <a:endParaRPr b="0" i="0" spc="0" sz="1650" u="none" cap="none" strike="noStrike">
              <a:solidFill>
                <a:schemeClr val="dk1"/>
              </a:solidFill>
              <a:latin typeface="Calibri"/>
              <a:ea typeface="Calibri"/>
              <a:cs typeface="Calibri"/>
              <a:sym typeface="Calibri"/>
            </a:endParaRPr>
          </a:p>
        </p:txBody>
      </p:sp>
      <p:sp>
        <p:nvSpPr>
          <p:cNvPr id="115" name="Google Shape;115;p2"/>
          <p:cNvSpPr/>
          <p:nvPr/>
        </p:nvSpPr>
        <p:spPr>
          <a:xfrm>
            <a:off x="8026199" y="1189335"/>
            <a:ext cx="3708307" cy="5211465"/>
          </a:xfrm>
          <a:prstGeom prst="rect">
            <a:avLst/>
          </a:prstGeom>
          <a:solidFill>
            <a:srgbClr val="C2482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16" name="Google Shape;116;p2"/>
          <p:cNvSpPr/>
          <p:nvPr/>
        </p:nvSpPr>
        <p:spPr>
          <a:xfrm>
            <a:off x="8229394" y="1443335"/>
            <a:ext cx="3505112"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IMPLEMENTATION</a:t>
            </a:r>
            <a:endParaRPr b="0" i="0" spc="0" sz="1150" u="none" cap="none" strike="noStrike">
              <a:solidFill>
                <a:schemeClr val="dk1"/>
              </a:solidFill>
              <a:latin typeface="Calibri"/>
              <a:ea typeface="Calibri"/>
              <a:cs typeface="Calibri"/>
              <a:sym typeface="Calibri"/>
            </a:endParaRPr>
          </a:p>
        </p:txBody>
      </p:sp>
      <p:pic>
        <p:nvPicPr>
          <p:cNvPr descr="preencoded.png" id="117" name="Google Shape;117;p2"/>
          <p:cNvPicPr preferRelativeResize="0"/>
          <p:nvPr/>
        </p:nvPicPr>
        <p:blipFill rotWithShape="1">
          <a:blip r:embed="rId3">
            <a:alphaModFix/>
          </a:blip>
          <a:srcRect b="0" l="0" r="0" t="0"/>
          <a:stretch/>
        </p:blipFill>
        <p:spPr>
          <a:xfrm>
            <a:off x="8229394" y="2847677"/>
            <a:ext cx="3301917" cy="1857375"/>
          </a:xfrm>
          <a:prstGeom prst="rect">
            <a:avLst/>
          </a:prstGeom>
          <a:noFill/>
          <a:ln>
            <a:noFill/>
          </a:ln>
        </p:spPr>
      </p:pic>
      <p:sp>
        <p:nvSpPr>
          <p:cNvPr id="118" name="Google Shape;118;p2"/>
          <p:cNvSpPr/>
          <p:nvPr/>
        </p:nvSpPr>
        <p:spPr>
          <a:xfrm>
            <a:off x="8229394" y="5948759"/>
            <a:ext cx="3505112" cy="198041"/>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FFFCF6"/>
              </a:buClr>
              <a:buSzPts val="1400"/>
              <a:buFont typeface="Arial"/>
              <a:buNone/>
            </a:pPr>
            <a:r>
              <a:rPr b="0" i="0" lang="en-US" spc="0" sz="1400" u="none" cap="none" strike="noStrike">
                <a:solidFill>
                  <a:srgbClr val="FFFCF6"/>
                </a:solidFill>
                <a:latin typeface="Arial"/>
                <a:ea typeface="Arial"/>
                <a:cs typeface="Arial"/>
                <a:sym typeface="Arial"/>
              </a:rPr>
              <a:t>Sustainable, realistic dietary improvements.</a:t>
            </a:r>
            <a:endParaRPr b="0" i="0" spc="0" sz="1100" u="none" cap="none" strike="noStrike">
              <a:solidFill>
                <a:schemeClr val="dk1"/>
              </a:solidFill>
              <a:latin typeface="Calibri"/>
              <a:ea typeface="Calibri"/>
              <a:cs typeface="Calibri"/>
              <a:sym typeface="Calibri"/>
            </a:endParaRPr>
          </a:p>
        </p:txBody>
      </p:sp>
      <p:sp>
        <p:nvSpPr>
          <p:cNvPr id="119" name="Google Shape;119;p2"/>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20" name="Google Shape;120;p2"/>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3"/>
          <p:cNvSpPr txBox="1"/>
          <p:nvPr/>
        </p:nvSpPr>
        <p:spPr>
          <a:xfrm>
            <a:off x="457200" y="316557"/>
            <a:ext cx="11228832" cy="400110"/>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2000"/>
              <a:buFont typeface="Arial"/>
              <a:buNone/>
            </a:pPr>
            <a:r>
              <a:rPr b="1" i="0" lang="en-US" spc="0" sz="2000" u="none" cap="none" strike="noStrike">
                <a:solidFill>
                  <a:srgbClr val="000000"/>
                </a:solidFill>
                <a:latin typeface="Arial"/>
                <a:ea typeface="Arial"/>
                <a:cs typeface="Arial"/>
                <a:sym typeface="Arial"/>
              </a:rPr>
              <a:t>INTERVENTION ACTIVITIES: FOOD, BALANCE &amp; HYDRATION</a:t>
            </a:r>
            <a:endParaRPr b="0" i="0" spc="0" sz="1400" u="none" cap="none" strike="noStrike">
              <a:solidFill>
                <a:srgbClr val="000000"/>
              </a:solidFill>
              <a:latin typeface="Arial"/>
              <a:ea typeface="Arial"/>
              <a:cs typeface="Arial"/>
              <a:sym typeface="Arial"/>
            </a:endParaRPr>
          </a:p>
        </p:txBody>
      </p:sp>
      <p:sp>
        <p:nvSpPr>
          <p:cNvPr id="126" name="Google Shape;126;p3"/>
          <p:cNvSpPr/>
          <p:nvPr/>
        </p:nvSpPr>
        <p:spPr>
          <a:xfrm>
            <a:off x="457200" y="877824"/>
            <a:ext cx="2103120" cy="41148"/>
          </a:xfrm>
          <a:prstGeom prst="rect">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27" name="Google Shape;127;p3"/>
          <p:cNvSpPr/>
          <p:nvPr/>
        </p:nvSpPr>
        <p:spPr>
          <a:xfrm>
            <a:off x="502920" y="1572768"/>
            <a:ext cx="3611880" cy="4434840"/>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28" name="Google Shape;128;p3"/>
          <p:cNvSpPr/>
          <p:nvPr/>
        </p:nvSpPr>
        <p:spPr>
          <a:xfrm>
            <a:off x="502920" y="1572768"/>
            <a:ext cx="73152" cy="4434840"/>
          </a:xfrm>
          <a:prstGeom prst="rect">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29" name="Google Shape;129;p3"/>
          <p:cNvSpPr/>
          <p:nvPr/>
        </p:nvSpPr>
        <p:spPr>
          <a:xfrm>
            <a:off x="704088" y="1737360"/>
            <a:ext cx="384048" cy="384048"/>
          </a:xfrm>
          <a:prstGeom prst="ellipse">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30" name="Google Shape;130;p3"/>
          <p:cNvSpPr txBox="1"/>
          <p:nvPr/>
        </p:nvSpPr>
        <p:spPr>
          <a:xfrm>
            <a:off x="704088" y="1760220"/>
            <a:ext cx="384048" cy="228600"/>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1</a:t>
            </a:r>
            <a:endParaRPr b="0" i="0" spc="0" sz="1400" u="none" cap="none" strike="noStrike">
              <a:solidFill>
                <a:srgbClr val="000000"/>
              </a:solidFill>
              <a:latin typeface="Arial"/>
              <a:ea typeface="Arial"/>
              <a:cs typeface="Arial"/>
              <a:sym typeface="Arial"/>
            </a:endParaRPr>
          </a:p>
        </p:txBody>
      </p:sp>
      <p:sp>
        <p:nvSpPr>
          <p:cNvPr id="131" name="Google Shape;131;p3"/>
          <p:cNvSpPr txBox="1"/>
          <p:nvPr/>
        </p:nvSpPr>
        <p:spPr>
          <a:xfrm>
            <a:off x="1197864" y="1709928"/>
            <a:ext cx="2743200" cy="411480"/>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Food group overview</a:t>
            </a:r>
            <a:endParaRPr b="0" i="0" spc="0" sz="1400" u="none" cap="none" strike="noStrike">
              <a:solidFill>
                <a:srgbClr val="000000"/>
              </a:solidFill>
              <a:latin typeface="Arial"/>
              <a:ea typeface="Arial"/>
              <a:cs typeface="Arial"/>
              <a:sym typeface="Arial"/>
            </a:endParaRPr>
          </a:p>
        </p:txBody>
      </p:sp>
      <p:sp>
        <p:nvSpPr>
          <p:cNvPr id="132" name="Google Shape;132;p3"/>
          <p:cNvSpPr txBox="1"/>
          <p:nvPr/>
        </p:nvSpPr>
        <p:spPr>
          <a:xfrm>
            <a:off x="758952" y="2249424"/>
            <a:ext cx="2286000" cy="2003625"/>
          </a:xfrm>
          <a:prstGeom prst="rect">
            <a:avLst/>
          </a:prstGeom>
          <a:noFill/>
          <a:ln>
            <a:noFill/>
          </a:ln>
        </p:spPr>
        <p:txBody>
          <a:bodyPr anchorCtr="0" anchor="t" bIns="45700" lIns="45700" spcFirstLastPara="1" rIns="45700" wrap="square" tIns="45700">
            <a:normAutofit fontScale="92500" lnSpcReduction="10000"/>
          </a:bodyPr>
          <a:lstStyle/>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10-minute visual food-sort activity. Participants match everyday foods to the main Eatwell Guide groups, then identify one realistic and affordable option from each group.</a:t>
            </a:r>
            <a:endParaRPr b="0" i="0" spc="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ct val="100000"/>
              <a:buFont typeface="Arial"/>
              <a:buNone/>
            </a:pPr>
            <a:r>
              <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Outcome: improved food-group recognition and confidence when choosing meals.</a:t>
            </a:r>
            <a:endParaRPr b="0" i="0" spc="0" sz="1400" u="none" cap="none" strike="noStrike">
              <a:solidFill>
                <a:srgbClr val="000000"/>
              </a:solidFill>
              <a:latin typeface="Arial"/>
              <a:ea typeface="Arial"/>
              <a:cs typeface="Arial"/>
              <a:sym typeface="Arial"/>
            </a:endParaRPr>
          </a:p>
        </p:txBody>
      </p:sp>
      <p:sp>
        <p:nvSpPr>
          <p:cNvPr id="133" name="Google Shape;133;p3"/>
          <p:cNvSpPr txBox="1"/>
          <p:nvPr/>
        </p:nvSpPr>
        <p:spPr>
          <a:xfrm>
            <a:off x="758952" y="5696712"/>
            <a:ext cx="3108960" cy="201168"/>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000000"/>
                </a:solidFill>
                <a:latin typeface="Arial"/>
                <a:ea typeface="Arial"/>
                <a:cs typeface="Arial"/>
                <a:sym typeface="Arial"/>
              </a:rPr>
              <a:t>Source: DHSC and OHID (2024); NICE (2026).</a:t>
            </a:r>
            <a:endParaRPr b="0" i="0" spc="0" sz="1400" u="none" cap="none" strike="noStrike">
              <a:solidFill>
                <a:srgbClr val="000000"/>
              </a:solidFill>
              <a:latin typeface="Arial"/>
              <a:ea typeface="Arial"/>
              <a:cs typeface="Arial"/>
              <a:sym typeface="Arial"/>
            </a:endParaRPr>
          </a:p>
        </p:txBody>
      </p:sp>
      <p:sp>
        <p:nvSpPr>
          <p:cNvPr id="134" name="Google Shape;134;p3"/>
          <p:cNvSpPr/>
          <p:nvPr/>
        </p:nvSpPr>
        <p:spPr>
          <a:xfrm>
            <a:off x="4288536" y="1572768"/>
            <a:ext cx="3611880" cy="4434840"/>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35" name="Google Shape;135;p3"/>
          <p:cNvSpPr/>
          <p:nvPr/>
        </p:nvSpPr>
        <p:spPr>
          <a:xfrm>
            <a:off x="4288536" y="1572768"/>
            <a:ext cx="73152" cy="4434840"/>
          </a:xfrm>
          <a:prstGeom prst="rect">
            <a:avLst/>
          </a:prstGeom>
          <a:solidFill>
            <a:srgbClr val="22231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36" name="Google Shape;136;p3"/>
          <p:cNvSpPr/>
          <p:nvPr/>
        </p:nvSpPr>
        <p:spPr>
          <a:xfrm>
            <a:off x="4489704" y="1737360"/>
            <a:ext cx="384048" cy="384048"/>
          </a:xfrm>
          <a:prstGeom prst="ellipse">
            <a:avLst/>
          </a:prstGeom>
          <a:solidFill>
            <a:srgbClr val="22231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37" name="Google Shape;137;p3"/>
          <p:cNvSpPr txBox="1"/>
          <p:nvPr/>
        </p:nvSpPr>
        <p:spPr>
          <a:xfrm>
            <a:off x="4489704" y="1760220"/>
            <a:ext cx="384048" cy="228600"/>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2</a:t>
            </a:r>
            <a:endParaRPr b="0" i="0" spc="0" sz="1400" u="none" cap="none" strike="noStrike">
              <a:solidFill>
                <a:srgbClr val="000000"/>
              </a:solidFill>
              <a:latin typeface="Arial"/>
              <a:ea typeface="Arial"/>
              <a:cs typeface="Arial"/>
              <a:sym typeface="Arial"/>
            </a:endParaRPr>
          </a:p>
        </p:txBody>
      </p:sp>
      <p:sp>
        <p:nvSpPr>
          <p:cNvPr id="138" name="Google Shape;138;p3"/>
          <p:cNvSpPr txBox="1"/>
          <p:nvPr/>
        </p:nvSpPr>
        <p:spPr>
          <a:xfrm>
            <a:off x="4983480" y="1709928"/>
            <a:ext cx="2743200" cy="411480"/>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Balanced plate making</a:t>
            </a:r>
            <a:endParaRPr b="0" i="0" spc="0" sz="1400" u="none" cap="none" strike="noStrike">
              <a:solidFill>
                <a:srgbClr val="000000"/>
              </a:solidFill>
              <a:latin typeface="Arial"/>
              <a:ea typeface="Arial"/>
              <a:cs typeface="Arial"/>
              <a:sym typeface="Arial"/>
            </a:endParaRPr>
          </a:p>
        </p:txBody>
      </p:sp>
      <p:sp>
        <p:nvSpPr>
          <p:cNvPr id="139" name="Google Shape;139;p3"/>
          <p:cNvSpPr txBox="1"/>
          <p:nvPr/>
        </p:nvSpPr>
        <p:spPr>
          <a:xfrm>
            <a:off x="4544568" y="2249424"/>
            <a:ext cx="2286000" cy="1791260"/>
          </a:xfrm>
          <a:prstGeom prst="rect">
            <a:avLst/>
          </a:prstGeom>
          <a:noFill/>
          <a:ln>
            <a:noFill/>
          </a:ln>
        </p:spPr>
        <p:txBody>
          <a:bodyPr anchorCtr="0" anchor="t" bIns="45700" lIns="45700" spcFirstLastPara="1" rIns="45700" wrap="square" tIns="45700">
            <a:normAutofit fontScale="92500" lnSpcReduction="20000"/>
          </a:bodyPr>
          <a:lstStyle/>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Participants build a meal on a plate template using food cards or pictures. The facilitator prompts variety, fruit and vegetables, higher-fibre starchy foods, protein foods and healthier fats.</a:t>
            </a:r>
            <a:endParaRPr b="0" i="0" spc="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ct val="100000"/>
              <a:buFont typeface="Arial"/>
              <a:buNone/>
            </a:pPr>
            <a:r>
              <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Outcome: translate guidance into a simple meal-building routine.</a:t>
            </a:r>
            <a:endParaRPr b="0" i="0" spc="0" sz="1400" u="none" cap="none" strike="noStrike">
              <a:solidFill>
                <a:srgbClr val="000000"/>
              </a:solidFill>
              <a:latin typeface="Arial"/>
              <a:ea typeface="Arial"/>
              <a:cs typeface="Arial"/>
              <a:sym typeface="Arial"/>
            </a:endParaRPr>
          </a:p>
        </p:txBody>
      </p:sp>
      <p:sp>
        <p:nvSpPr>
          <p:cNvPr id="140" name="Google Shape;140;p3"/>
          <p:cNvSpPr txBox="1"/>
          <p:nvPr/>
        </p:nvSpPr>
        <p:spPr>
          <a:xfrm>
            <a:off x="4544568" y="5696712"/>
            <a:ext cx="3108960" cy="201168"/>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000000"/>
                </a:solidFill>
                <a:latin typeface="Arial"/>
                <a:ea typeface="Arial"/>
                <a:cs typeface="Arial"/>
                <a:sym typeface="Arial"/>
              </a:rPr>
              <a:t>Source: DHSC and OHID (2024); NICE (2026).</a:t>
            </a:r>
            <a:endParaRPr b="0" i="0" spc="0" sz="1400" u="none" cap="none" strike="noStrike">
              <a:solidFill>
                <a:srgbClr val="000000"/>
              </a:solidFill>
              <a:latin typeface="Arial"/>
              <a:ea typeface="Arial"/>
              <a:cs typeface="Arial"/>
              <a:sym typeface="Arial"/>
            </a:endParaRPr>
          </a:p>
        </p:txBody>
      </p:sp>
      <p:sp>
        <p:nvSpPr>
          <p:cNvPr id="141" name="Google Shape;141;p3"/>
          <p:cNvSpPr/>
          <p:nvPr/>
        </p:nvSpPr>
        <p:spPr>
          <a:xfrm>
            <a:off x="8074152" y="1572768"/>
            <a:ext cx="3611880" cy="4434840"/>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42" name="Google Shape;142;p3"/>
          <p:cNvSpPr/>
          <p:nvPr/>
        </p:nvSpPr>
        <p:spPr>
          <a:xfrm>
            <a:off x="8074152" y="1572768"/>
            <a:ext cx="73152" cy="4434840"/>
          </a:xfrm>
          <a:prstGeom prst="rect">
            <a:avLst/>
          </a:prstGeom>
          <a:solidFill>
            <a:srgbClr val="D9E8D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43" name="Google Shape;143;p3"/>
          <p:cNvSpPr/>
          <p:nvPr/>
        </p:nvSpPr>
        <p:spPr>
          <a:xfrm>
            <a:off x="8275320" y="1737360"/>
            <a:ext cx="384048" cy="384048"/>
          </a:xfrm>
          <a:prstGeom prst="ellipse">
            <a:avLst/>
          </a:prstGeom>
          <a:solidFill>
            <a:srgbClr val="D9E8D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44" name="Google Shape;144;p3"/>
          <p:cNvSpPr txBox="1"/>
          <p:nvPr/>
        </p:nvSpPr>
        <p:spPr>
          <a:xfrm>
            <a:off x="8275320" y="1760220"/>
            <a:ext cx="384048" cy="228600"/>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3</a:t>
            </a:r>
            <a:endParaRPr b="0" i="0" spc="0" sz="1400" u="none" cap="none" strike="noStrike">
              <a:solidFill>
                <a:srgbClr val="000000"/>
              </a:solidFill>
              <a:latin typeface="Arial"/>
              <a:ea typeface="Arial"/>
              <a:cs typeface="Arial"/>
              <a:sym typeface="Arial"/>
            </a:endParaRPr>
          </a:p>
        </p:txBody>
      </p:sp>
      <p:sp>
        <p:nvSpPr>
          <p:cNvPr id="145" name="Google Shape;145;p3"/>
          <p:cNvSpPr txBox="1"/>
          <p:nvPr/>
        </p:nvSpPr>
        <p:spPr>
          <a:xfrm>
            <a:off x="8769096" y="1709928"/>
            <a:ext cx="2743200" cy="411480"/>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Hydration activity</a:t>
            </a:r>
            <a:endParaRPr b="0" i="0" spc="0" sz="1400" u="none" cap="none" strike="noStrike">
              <a:solidFill>
                <a:srgbClr val="000000"/>
              </a:solidFill>
              <a:latin typeface="Arial"/>
              <a:ea typeface="Arial"/>
              <a:cs typeface="Arial"/>
              <a:sym typeface="Arial"/>
            </a:endParaRPr>
          </a:p>
        </p:txBody>
      </p:sp>
      <p:sp>
        <p:nvSpPr>
          <p:cNvPr id="146" name="Google Shape;146;p3"/>
          <p:cNvSpPr txBox="1"/>
          <p:nvPr/>
        </p:nvSpPr>
        <p:spPr>
          <a:xfrm>
            <a:off x="8330183" y="2249424"/>
            <a:ext cx="2286000" cy="2003625"/>
          </a:xfrm>
          <a:prstGeom prst="rect">
            <a:avLst/>
          </a:prstGeom>
          <a:noFill/>
          <a:ln>
            <a:noFill/>
          </a:ln>
        </p:spPr>
        <p:txBody>
          <a:bodyPr anchorCtr="0" anchor="t" bIns="45700" lIns="45700" spcFirstLastPara="1" rIns="45700" wrap="square" tIns="45700">
            <a:normAutofit fontScale="92500" lnSpcReduction="20000"/>
          </a:bodyPr>
          <a:lstStyle/>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Participants audit their usual drinks and compare everyday water choices with sugary drinks. Each person chooses one practical hydration prompt, such as carrying a refillable bottle or adding a water reminder to a daily routine.</a:t>
            </a:r>
            <a:endParaRPr b="0" i="0" spc="0" sz="1400" u="none" cap="none" strike="noStrike">
              <a:solidFill>
                <a:srgbClr val="000000"/>
              </a:solidFill>
              <a:latin typeface="Arial"/>
              <a:ea typeface="Arial"/>
              <a:cs typeface="Arial"/>
              <a:sym typeface="Arial"/>
            </a:endParaRPr>
          </a:p>
          <a:p>
            <a:pPr indent="0" lvl="0" marL="0" marR="0" rtl="0" algn="just">
              <a:lnSpc>
                <a:spcPct val="100000"/>
              </a:lnSpc>
              <a:spcBef>
                <a:spcPts val="0"/>
              </a:spcBef>
              <a:spcAft>
                <a:spcPts val="0"/>
              </a:spcAft>
              <a:buClr>
                <a:srgbClr val="000000"/>
              </a:buClr>
              <a:buSzPct val="100000"/>
              <a:buFont typeface="Arial"/>
              <a:buNone/>
            </a:pPr>
            <a:r>
              <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0"/>
              </a:spcBef>
              <a:spcAft>
                <a:spcPts val="0"/>
              </a:spcAft>
              <a:buClr>
                <a:srgbClr val="000000"/>
              </a:buClr>
              <a:buSzPct val="100000"/>
              <a:buFont typeface="Arial"/>
              <a:buNone/>
            </a:pPr>
            <a:r>
              <a:rPr b="0" i="0" lang="en-US" spc="0" sz="1350" u="none" cap="none" strike="noStrike">
                <a:solidFill>
                  <a:srgbClr val="22231F"/>
                </a:solidFill>
                <a:latin typeface="Arial"/>
                <a:ea typeface="Arial"/>
                <a:cs typeface="Arial"/>
                <a:sym typeface="Arial"/>
              </a:rPr>
              <a:t>Outcome: strengthen confidence in healthier drink choices.</a:t>
            </a:r>
            <a:endParaRPr b="0" i="0" spc="0" sz="1400" u="none" cap="none" strike="noStrike">
              <a:solidFill>
                <a:srgbClr val="000000"/>
              </a:solidFill>
              <a:latin typeface="Arial"/>
              <a:ea typeface="Arial"/>
              <a:cs typeface="Arial"/>
              <a:sym typeface="Arial"/>
            </a:endParaRPr>
          </a:p>
        </p:txBody>
      </p:sp>
      <p:sp>
        <p:nvSpPr>
          <p:cNvPr id="147" name="Google Shape;147;p3"/>
          <p:cNvSpPr txBox="1"/>
          <p:nvPr/>
        </p:nvSpPr>
        <p:spPr>
          <a:xfrm>
            <a:off x="8330183" y="5696712"/>
            <a:ext cx="3108960" cy="201168"/>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000000"/>
                </a:solidFill>
                <a:latin typeface="Arial"/>
                <a:ea typeface="Arial"/>
                <a:cs typeface="Arial"/>
                <a:sym typeface="Arial"/>
              </a:rPr>
              <a:t>Source: NHS (2026); DHSC and NHS England (2025).</a:t>
            </a:r>
            <a:endParaRPr b="0" i="0" spc="0" sz="1400" u="none" cap="none" strike="noStrike">
              <a:solidFill>
                <a:srgbClr val="000000"/>
              </a:solidFill>
              <a:latin typeface="Arial"/>
              <a:ea typeface="Arial"/>
              <a:cs typeface="Arial"/>
              <a:sym typeface="Arial"/>
            </a:endParaRPr>
          </a:p>
        </p:txBody>
      </p:sp>
      <p:sp>
        <p:nvSpPr>
          <p:cNvPr id="148" name="Google Shape;148;p3"/>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49" name="Google Shape;149;p3"/>
          <p:cNvSpPr/>
          <p:nvPr/>
        </p:nvSpPr>
        <p:spPr>
          <a:xfrm>
            <a:off x="3127248" y="2249424"/>
            <a:ext cx="640080" cy="868680"/>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shopping_sq.jpg" id="150" name="Google Shape;150;p3"/>
          <p:cNvPicPr preferRelativeResize="0"/>
          <p:nvPr/>
        </p:nvPicPr>
        <p:blipFill rotWithShape="1">
          <a:blip r:embed="rId3">
            <a:alphaModFix/>
          </a:blip>
          <a:srcRect b="0" l="0" r="0" t="0"/>
          <a:stretch/>
        </p:blipFill>
        <p:spPr>
          <a:xfrm>
            <a:off x="3127248" y="2249424"/>
            <a:ext cx="640080" cy="868680"/>
          </a:xfrm>
          <a:prstGeom prst="rect">
            <a:avLst/>
          </a:prstGeom>
          <a:noFill/>
          <a:ln>
            <a:noFill/>
          </a:ln>
        </p:spPr>
      </p:pic>
      <p:sp>
        <p:nvSpPr>
          <p:cNvPr id="151" name="Google Shape;151;p3"/>
          <p:cNvSpPr/>
          <p:nvPr/>
        </p:nvSpPr>
        <p:spPr>
          <a:xfrm>
            <a:off x="6931152" y="2249424"/>
            <a:ext cx="640080" cy="868680"/>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cooking_sq.jpg" id="152" name="Google Shape;152;p3"/>
          <p:cNvPicPr preferRelativeResize="0"/>
          <p:nvPr/>
        </p:nvPicPr>
        <p:blipFill rotWithShape="1">
          <a:blip r:embed="rId4">
            <a:alphaModFix/>
          </a:blip>
          <a:srcRect b="0" l="0" r="0" t="0"/>
          <a:stretch/>
        </p:blipFill>
        <p:spPr>
          <a:xfrm>
            <a:off x="6931152" y="2249424"/>
            <a:ext cx="640080" cy="868680"/>
          </a:xfrm>
          <a:prstGeom prst="rect">
            <a:avLst/>
          </a:prstGeom>
          <a:noFill/>
          <a:ln>
            <a:noFill/>
          </a:ln>
        </p:spPr>
      </p:pic>
      <p:sp>
        <p:nvSpPr>
          <p:cNvPr id="153" name="Google Shape;153;p3"/>
          <p:cNvSpPr/>
          <p:nvPr/>
        </p:nvSpPr>
        <p:spPr>
          <a:xfrm>
            <a:off x="10680192" y="2249424"/>
            <a:ext cx="640080" cy="868680"/>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water_sq.jpg" id="154" name="Google Shape;154;p3"/>
          <p:cNvPicPr preferRelativeResize="0"/>
          <p:nvPr/>
        </p:nvPicPr>
        <p:blipFill rotWithShape="1">
          <a:blip r:embed="rId5">
            <a:alphaModFix/>
          </a:blip>
          <a:srcRect b="0" l="0" r="0" t="0"/>
          <a:stretch/>
        </p:blipFill>
        <p:spPr>
          <a:xfrm>
            <a:off x="10680192" y="2249424"/>
            <a:ext cx="640080" cy="868680"/>
          </a:xfrm>
          <a:prstGeom prst="rect">
            <a:avLst/>
          </a:prstGeom>
          <a:noFill/>
          <a:ln>
            <a:noFill/>
          </a:ln>
        </p:spPr>
      </p:pic>
      <p:sp>
        <p:nvSpPr>
          <p:cNvPr id="155" name="Google Shape;155;p3"/>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9" name="Shape 159"/>
        <p:cNvGrpSpPr/>
        <p:nvPr/>
      </p:nvGrpSpPr>
      <p:grpSpPr>
        <a:xfrm>
          <a:off x="0" y="0"/>
          <a:ext cx="0" cy="0"/>
          <a:chOff x="0" y="0"/>
          <a:chExt cx="0" cy="0"/>
        </a:xfrm>
      </p:grpSpPr>
      <p:sp>
        <p:nvSpPr>
          <p:cNvPr id="160" name="Google Shape;160;p13"/>
          <p:cNvSpPr txBox="1"/>
          <p:nvPr/>
        </p:nvSpPr>
        <p:spPr>
          <a:xfrm>
            <a:off x="457200" y="228600"/>
            <a:ext cx="9372600" cy="477054"/>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2500"/>
              <a:buFont typeface="Arial"/>
              <a:buNone/>
            </a:pPr>
            <a:r>
              <a:rPr b="1" i="0" lang="en-US" spc="0" sz="2500" u="none" cap="none" strike="noStrike">
                <a:solidFill>
                  <a:srgbClr val="000000"/>
                </a:solidFill>
                <a:latin typeface="Arial"/>
                <a:ea typeface="Arial"/>
                <a:cs typeface="Arial"/>
                <a:sym typeface="Arial"/>
              </a:rPr>
              <a:t>INTERVENTION ACTIVITIES: CHALLENGES &amp; QUIZ</a:t>
            </a:r>
            <a:endParaRPr b="0" i="0" spc="0" sz="1400" u="none" cap="none" strike="noStrike">
              <a:solidFill>
                <a:srgbClr val="000000"/>
              </a:solidFill>
              <a:latin typeface="Arial"/>
              <a:ea typeface="Arial"/>
              <a:cs typeface="Arial"/>
              <a:sym typeface="Arial"/>
            </a:endParaRPr>
          </a:p>
        </p:txBody>
      </p:sp>
      <p:sp>
        <p:nvSpPr>
          <p:cNvPr id="161" name="Google Shape;161;p13"/>
          <p:cNvSpPr/>
          <p:nvPr/>
        </p:nvSpPr>
        <p:spPr>
          <a:xfrm>
            <a:off x="457200" y="877824"/>
            <a:ext cx="2103120" cy="41148"/>
          </a:xfrm>
          <a:prstGeom prst="rect">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62" name="Google Shape;162;p13"/>
          <p:cNvSpPr/>
          <p:nvPr/>
        </p:nvSpPr>
        <p:spPr>
          <a:xfrm>
            <a:off x="502920" y="1536192"/>
            <a:ext cx="5413248" cy="1965960"/>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63" name="Google Shape;163;p13"/>
          <p:cNvSpPr/>
          <p:nvPr/>
        </p:nvSpPr>
        <p:spPr>
          <a:xfrm>
            <a:off x="502920" y="1536192"/>
            <a:ext cx="73152" cy="1965960"/>
          </a:xfrm>
          <a:prstGeom prst="rect">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64" name="Google Shape;164;p13"/>
          <p:cNvSpPr/>
          <p:nvPr/>
        </p:nvSpPr>
        <p:spPr>
          <a:xfrm>
            <a:off x="704088" y="1700784"/>
            <a:ext cx="384048" cy="384048"/>
          </a:xfrm>
          <a:prstGeom prst="ellipse">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65" name="Google Shape;165;p13"/>
          <p:cNvSpPr txBox="1"/>
          <p:nvPr/>
        </p:nvSpPr>
        <p:spPr>
          <a:xfrm>
            <a:off x="704088" y="1753305"/>
            <a:ext cx="384048" cy="169277"/>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4</a:t>
            </a:r>
            <a:endParaRPr b="0" i="0" spc="0" sz="1400" u="none" cap="none" strike="noStrike">
              <a:solidFill>
                <a:srgbClr val="000000"/>
              </a:solidFill>
              <a:latin typeface="Arial"/>
              <a:ea typeface="Arial"/>
              <a:cs typeface="Arial"/>
              <a:sym typeface="Arial"/>
            </a:endParaRPr>
          </a:p>
        </p:txBody>
      </p:sp>
      <p:sp>
        <p:nvSpPr>
          <p:cNvPr id="166" name="Google Shape;166;p13"/>
          <p:cNvSpPr txBox="1"/>
          <p:nvPr/>
        </p:nvSpPr>
        <p:spPr>
          <a:xfrm>
            <a:off x="1197864" y="1673351"/>
            <a:ext cx="4544568" cy="353943"/>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Sugar / fat challenge</a:t>
            </a:r>
            <a:endParaRPr b="0" i="0" spc="0" sz="1400" u="none" cap="none" strike="noStrike">
              <a:solidFill>
                <a:srgbClr val="000000"/>
              </a:solidFill>
              <a:latin typeface="Arial"/>
              <a:ea typeface="Arial"/>
              <a:cs typeface="Arial"/>
              <a:sym typeface="Arial"/>
            </a:endParaRPr>
          </a:p>
        </p:txBody>
      </p:sp>
      <p:sp>
        <p:nvSpPr>
          <p:cNvPr id="167" name="Google Shape;167;p13"/>
          <p:cNvSpPr txBox="1"/>
          <p:nvPr/>
        </p:nvSpPr>
        <p:spPr>
          <a:xfrm>
            <a:off x="758952" y="2104966"/>
            <a:ext cx="3886200" cy="1231106"/>
          </a:xfrm>
          <a:prstGeom prst="rect">
            <a:avLst/>
          </a:prstGeom>
          <a:noFill/>
          <a:ln>
            <a:noFill/>
          </a:ln>
        </p:spPr>
        <p:txBody>
          <a:bodyPr anchorCtr="0" anchor="t" bIns="45700" lIns="45700" spcFirstLastPara="1" rIns="45700" wrap="square" tIns="45700">
            <a:normAutofit lnSpcReduction="10000"/>
          </a:bodyPr>
          <a:lstStyle/>
          <a:p>
            <a:pPr indent="0" lvl="0" marL="0" marR="0" rtl="0" algn="just">
              <a:lnSpc>
                <a:spcPct val="100000"/>
              </a:lnSpc>
              <a:spcBef>
                <a:spcPts val="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“Label detective”: compare three everyday snack or drink labels, identify free sugar and saturated-fat information, and select a more balanced alternative without banning favourite foods.</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60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Outcome: Improve confidence in interpreting nutrition labels and identifying balanced alternatives.</a:t>
            </a:r>
            <a:endParaRPr b="0" i="0" spc="0" sz="1800" u="none" cap="none" strike="noStrike">
              <a:solidFill>
                <a:schemeClr val="dk1"/>
              </a:solidFill>
              <a:latin typeface="Calibri"/>
              <a:ea typeface="Calibri"/>
              <a:cs typeface="Calibri"/>
              <a:sym typeface="Calibri"/>
            </a:endParaRPr>
          </a:p>
        </p:txBody>
      </p:sp>
      <p:sp>
        <p:nvSpPr>
          <p:cNvPr id="168" name="Google Shape;168;p13"/>
          <p:cNvSpPr txBox="1"/>
          <p:nvPr/>
        </p:nvSpPr>
        <p:spPr>
          <a:xfrm>
            <a:off x="758952" y="3319077"/>
            <a:ext cx="4910328" cy="233782"/>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C2482A"/>
                </a:solidFill>
                <a:latin typeface="Arial"/>
                <a:ea typeface="Arial"/>
                <a:cs typeface="Arial"/>
                <a:sym typeface="Arial"/>
              </a:rPr>
              <a:t>Source: OHID (2025); DHSC and NHS England (2025); NICE (2026).</a:t>
            </a:r>
            <a:endParaRPr b="0" i="0" spc="0" sz="1400" u="none" cap="none" strike="noStrike">
              <a:solidFill>
                <a:srgbClr val="000000"/>
              </a:solidFill>
              <a:latin typeface="Arial"/>
              <a:ea typeface="Arial"/>
              <a:cs typeface="Arial"/>
              <a:sym typeface="Arial"/>
            </a:endParaRPr>
          </a:p>
        </p:txBody>
      </p:sp>
      <p:sp>
        <p:nvSpPr>
          <p:cNvPr id="169" name="Google Shape;169;p13"/>
          <p:cNvSpPr/>
          <p:nvPr/>
        </p:nvSpPr>
        <p:spPr>
          <a:xfrm>
            <a:off x="6144768" y="1536192"/>
            <a:ext cx="5413248" cy="1965960"/>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0" name="Google Shape;170;p13"/>
          <p:cNvSpPr/>
          <p:nvPr/>
        </p:nvSpPr>
        <p:spPr>
          <a:xfrm>
            <a:off x="6144768" y="1536192"/>
            <a:ext cx="73152" cy="1965960"/>
          </a:xfrm>
          <a:prstGeom prst="rect">
            <a:avLst/>
          </a:prstGeom>
          <a:solidFill>
            <a:srgbClr val="22231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1" name="Google Shape;171;p13"/>
          <p:cNvSpPr/>
          <p:nvPr/>
        </p:nvSpPr>
        <p:spPr>
          <a:xfrm>
            <a:off x="6345936" y="1700784"/>
            <a:ext cx="384048" cy="384048"/>
          </a:xfrm>
          <a:prstGeom prst="ellipse">
            <a:avLst/>
          </a:prstGeom>
          <a:solidFill>
            <a:srgbClr val="22231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2" name="Google Shape;172;p13"/>
          <p:cNvSpPr txBox="1"/>
          <p:nvPr/>
        </p:nvSpPr>
        <p:spPr>
          <a:xfrm>
            <a:off x="6345936" y="1753305"/>
            <a:ext cx="384048" cy="169277"/>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5</a:t>
            </a:r>
            <a:endParaRPr b="0" i="0" spc="0" sz="1400" u="none" cap="none" strike="noStrike">
              <a:solidFill>
                <a:srgbClr val="000000"/>
              </a:solidFill>
              <a:latin typeface="Arial"/>
              <a:ea typeface="Arial"/>
              <a:cs typeface="Arial"/>
              <a:sym typeface="Arial"/>
            </a:endParaRPr>
          </a:p>
        </p:txBody>
      </p:sp>
      <p:sp>
        <p:nvSpPr>
          <p:cNvPr id="173" name="Google Shape;173;p13"/>
          <p:cNvSpPr txBox="1"/>
          <p:nvPr/>
        </p:nvSpPr>
        <p:spPr>
          <a:xfrm>
            <a:off x="6839712" y="1673351"/>
            <a:ext cx="4544568" cy="353943"/>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Healthy burger challenge</a:t>
            </a:r>
            <a:endParaRPr b="0" i="0" spc="0" sz="1400" u="none" cap="none" strike="noStrike">
              <a:solidFill>
                <a:srgbClr val="000000"/>
              </a:solidFill>
              <a:latin typeface="Arial"/>
              <a:ea typeface="Arial"/>
              <a:cs typeface="Arial"/>
              <a:sym typeface="Arial"/>
            </a:endParaRPr>
          </a:p>
        </p:txBody>
      </p:sp>
      <p:sp>
        <p:nvSpPr>
          <p:cNvPr id="174" name="Google Shape;174;p13"/>
          <p:cNvSpPr txBox="1"/>
          <p:nvPr/>
        </p:nvSpPr>
        <p:spPr>
          <a:xfrm>
            <a:off x="6400800" y="2085032"/>
            <a:ext cx="3886200" cy="1231106"/>
          </a:xfrm>
          <a:prstGeom prst="rect">
            <a:avLst/>
          </a:prstGeom>
          <a:noFill/>
          <a:ln>
            <a:noFill/>
          </a:ln>
        </p:spPr>
        <p:txBody>
          <a:bodyPr anchorCtr="0" anchor="t" bIns="45700" lIns="45700" spcFirstLastPara="1" rIns="45700" wrap="square" tIns="45700">
            <a:normAutofit lnSpcReduction="10000"/>
          </a:bodyPr>
          <a:lstStyle/>
          <a:p>
            <a:pPr indent="0" lvl="0" marL="0" marR="0" rtl="0" algn="just">
              <a:lnSpc>
                <a:spcPct val="100000"/>
              </a:lnSpc>
              <a:spcBef>
                <a:spcPts val="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Build a burger using a higher-fibre bread option, a suitable protein food and vegetables. Participants explain which ingredient choices improve overall balance, variety or fibre.</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60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Outcome: Build confidence in creating a balanced, higher-fibre meal.</a:t>
            </a:r>
            <a:endParaRPr b="0" i="0" spc="0" sz="1800" u="none" cap="none" strike="noStrike">
              <a:solidFill>
                <a:schemeClr val="dk1"/>
              </a:solidFill>
              <a:latin typeface="Calibri"/>
              <a:ea typeface="Calibri"/>
              <a:cs typeface="Calibri"/>
              <a:sym typeface="Calibri"/>
            </a:endParaRPr>
          </a:p>
        </p:txBody>
      </p:sp>
      <p:sp>
        <p:nvSpPr>
          <p:cNvPr id="175" name="Google Shape;175;p13"/>
          <p:cNvSpPr txBox="1"/>
          <p:nvPr/>
        </p:nvSpPr>
        <p:spPr>
          <a:xfrm>
            <a:off x="6400800" y="3289576"/>
            <a:ext cx="4910328" cy="233782"/>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C2482A"/>
                </a:solidFill>
                <a:latin typeface="Arial"/>
                <a:ea typeface="Arial"/>
                <a:cs typeface="Arial"/>
                <a:sym typeface="Arial"/>
              </a:rPr>
              <a:t>Source: DHSC and OHID (2024); NHS (2026).</a:t>
            </a:r>
            <a:endParaRPr b="0" i="0" spc="0" sz="1400" u="none" cap="none" strike="noStrike">
              <a:solidFill>
                <a:srgbClr val="000000"/>
              </a:solidFill>
              <a:latin typeface="Arial"/>
              <a:ea typeface="Arial"/>
              <a:cs typeface="Arial"/>
              <a:sym typeface="Arial"/>
            </a:endParaRPr>
          </a:p>
        </p:txBody>
      </p:sp>
      <p:sp>
        <p:nvSpPr>
          <p:cNvPr id="176" name="Google Shape;176;p13"/>
          <p:cNvSpPr/>
          <p:nvPr/>
        </p:nvSpPr>
        <p:spPr>
          <a:xfrm>
            <a:off x="502920" y="3703320"/>
            <a:ext cx="5413248" cy="2167128"/>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7" name="Google Shape;177;p13"/>
          <p:cNvSpPr/>
          <p:nvPr/>
        </p:nvSpPr>
        <p:spPr>
          <a:xfrm>
            <a:off x="502920" y="3703320"/>
            <a:ext cx="73152" cy="1965960"/>
          </a:xfrm>
          <a:prstGeom prst="rect">
            <a:avLst/>
          </a:prstGeom>
          <a:solidFill>
            <a:srgbClr val="D9E8D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8" name="Google Shape;178;p13"/>
          <p:cNvSpPr/>
          <p:nvPr/>
        </p:nvSpPr>
        <p:spPr>
          <a:xfrm>
            <a:off x="704088" y="3867911"/>
            <a:ext cx="384048" cy="384048"/>
          </a:xfrm>
          <a:prstGeom prst="ellipse">
            <a:avLst/>
          </a:prstGeom>
          <a:solidFill>
            <a:srgbClr val="D9E8D7"/>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79" name="Google Shape;179;p13"/>
          <p:cNvSpPr txBox="1"/>
          <p:nvPr/>
        </p:nvSpPr>
        <p:spPr>
          <a:xfrm>
            <a:off x="704088" y="3920433"/>
            <a:ext cx="384048" cy="169277"/>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6</a:t>
            </a:r>
            <a:endParaRPr b="0" i="0" spc="0" sz="1400" u="none" cap="none" strike="noStrike">
              <a:solidFill>
                <a:srgbClr val="000000"/>
              </a:solidFill>
              <a:latin typeface="Arial"/>
              <a:ea typeface="Arial"/>
              <a:cs typeface="Arial"/>
              <a:sym typeface="Arial"/>
            </a:endParaRPr>
          </a:p>
        </p:txBody>
      </p:sp>
      <p:sp>
        <p:nvSpPr>
          <p:cNvPr id="180" name="Google Shape;180;p13"/>
          <p:cNvSpPr txBox="1"/>
          <p:nvPr/>
        </p:nvSpPr>
        <p:spPr>
          <a:xfrm>
            <a:off x="1197864" y="3840480"/>
            <a:ext cx="4544568" cy="353943"/>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Takeaway vs homemade challenge</a:t>
            </a:r>
            <a:endParaRPr b="0" i="0" spc="0" sz="1400" u="none" cap="none" strike="noStrike">
              <a:solidFill>
                <a:srgbClr val="000000"/>
              </a:solidFill>
              <a:latin typeface="Arial"/>
              <a:ea typeface="Arial"/>
              <a:cs typeface="Arial"/>
              <a:sym typeface="Arial"/>
            </a:endParaRPr>
          </a:p>
        </p:txBody>
      </p:sp>
      <p:sp>
        <p:nvSpPr>
          <p:cNvPr id="181" name="Google Shape;181;p13"/>
          <p:cNvSpPr txBox="1"/>
          <p:nvPr/>
        </p:nvSpPr>
        <p:spPr>
          <a:xfrm>
            <a:off x="758952" y="4222664"/>
            <a:ext cx="3886200" cy="1443472"/>
          </a:xfrm>
          <a:prstGeom prst="rect">
            <a:avLst/>
          </a:prstGeom>
          <a:noFill/>
          <a:ln>
            <a:noFill/>
          </a:ln>
        </p:spPr>
        <p:txBody>
          <a:bodyPr anchorCtr="0" anchor="t" bIns="45700" lIns="45700" spcFirstLastPara="1" rIns="45700" wrap="square" tIns="45700">
            <a:normAutofit/>
          </a:bodyPr>
          <a:lstStyle/>
          <a:p>
            <a:pPr indent="0" lvl="0" marL="0" marR="0" rtl="0" algn="just">
              <a:lnSpc>
                <a:spcPct val="100000"/>
              </a:lnSpc>
              <a:spcBef>
                <a:spcPts val="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Compare one takeaway meal with one homemade alternative using actual ingredients, price and preparation time. Discuss trade-offs and identify one realistic swap that fits a young adult’s routine.</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60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Outcome: Strengthen practical decision-making around cost, convenience and healthier swaps.</a:t>
            </a:r>
            <a:endParaRPr b="0" i="0" spc="0" sz="1800" u="none" cap="none" strike="noStrike">
              <a:solidFill>
                <a:schemeClr val="dk1"/>
              </a:solidFill>
              <a:latin typeface="Calibri"/>
              <a:ea typeface="Calibri"/>
              <a:cs typeface="Calibri"/>
              <a:sym typeface="Calibri"/>
            </a:endParaRPr>
          </a:p>
        </p:txBody>
      </p:sp>
      <p:sp>
        <p:nvSpPr>
          <p:cNvPr id="182" name="Google Shape;182;p13"/>
          <p:cNvSpPr txBox="1"/>
          <p:nvPr/>
        </p:nvSpPr>
        <p:spPr>
          <a:xfrm>
            <a:off x="758952" y="5621931"/>
            <a:ext cx="4910328" cy="233782"/>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C2482A"/>
                </a:solidFill>
                <a:latin typeface="Arial"/>
                <a:ea typeface="Arial"/>
                <a:cs typeface="Arial"/>
                <a:sym typeface="Arial"/>
              </a:rPr>
              <a:t>Source: Food Foundation (2025); Tran et al. (2024); NICE (2026).</a:t>
            </a:r>
            <a:endParaRPr b="0" i="0" spc="0" sz="1400" u="none" cap="none" strike="noStrike">
              <a:solidFill>
                <a:srgbClr val="000000"/>
              </a:solidFill>
              <a:latin typeface="Arial"/>
              <a:ea typeface="Arial"/>
              <a:cs typeface="Arial"/>
              <a:sym typeface="Arial"/>
            </a:endParaRPr>
          </a:p>
        </p:txBody>
      </p:sp>
      <p:sp>
        <p:nvSpPr>
          <p:cNvPr id="183" name="Google Shape;183;p13"/>
          <p:cNvSpPr/>
          <p:nvPr/>
        </p:nvSpPr>
        <p:spPr>
          <a:xfrm>
            <a:off x="6144768" y="3673824"/>
            <a:ext cx="5413248" cy="2196624"/>
          </a:xfrm>
          <a:prstGeom prst="roundRect">
            <a:avLst>
              <a:gd fmla="val 16667" name="adj"/>
            </a:avLst>
          </a:prstGeom>
          <a:solidFill>
            <a:srgbClr val="FFFCF6"/>
          </a:solidFill>
          <a:ln cap="flat" cmpd="sng" w="13950">
            <a:solidFill>
              <a:srgbClr val="DDDDD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84" name="Google Shape;184;p13"/>
          <p:cNvSpPr/>
          <p:nvPr/>
        </p:nvSpPr>
        <p:spPr>
          <a:xfrm>
            <a:off x="6144768" y="3703320"/>
            <a:ext cx="73152" cy="1965960"/>
          </a:xfrm>
          <a:prstGeom prst="rect">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85" name="Google Shape;185;p13"/>
          <p:cNvSpPr/>
          <p:nvPr/>
        </p:nvSpPr>
        <p:spPr>
          <a:xfrm>
            <a:off x="6345936" y="3867911"/>
            <a:ext cx="384048" cy="384048"/>
          </a:xfrm>
          <a:prstGeom prst="ellipse">
            <a:avLst/>
          </a:prstGeom>
          <a:solidFill>
            <a:srgbClr val="C2482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186" name="Google Shape;186;p13"/>
          <p:cNvSpPr txBox="1"/>
          <p:nvPr/>
        </p:nvSpPr>
        <p:spPr>
          <a:xfrm>
            <a:off x="6345936" y="3920433"/>
            <a:ext cx="384048" cy="169277"/>
          </a:xfrm>
          <a:prstGeom prst="rect">
            <a:avLst/>
          </a:prstGeom>
          <a:noFill/>
          <a:ln>
            <a:noFill/>
          </a:ln>
        </p:spPr>
        <p:txBody>
          <a:bodyPr anchorCtr="0" anchor="ctr" bIns="0" lIns="0" spcFirstLastPara="1" rIns="0" wrap="square" tIns="0">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000000"/>
                </a:solidFill>
                <a:latin typeface="Arial"/>
                <a:ea typeface="Arial"/>
                <a:cs typeface="Arial"/>
                <a:sym typeface="Arial"/>
              </a:rPr>
              <a:t>7</a:t>
            </a:r>
            <a:endParaRPr b="0" i="0" spc="0" sz="1400" u="none" cap="none" strike="noStrike">
              <a:solidFill>
                <a:srgbClr val="000000"/>
              </a:solidFill>
              <a:latin typeface="Arial"/>
              <a:ea typeface="Arial"/>
              <a:cs typeface="Arial"/>
              <a:sym typeface="Arial"/>
            </a:endParaRPr>
          </a:p>
        </p:txBody>
      </p:sp>
      <p:sp>
        <p:nvSpPr>
          <p:cNvPr id="187" name="Google Shape;187;p13"/>
          <p:cNvSpPr txBox="1"/>
          <p:nvPr/>
        </p:nvSpPr>
        <p:spPr>
          <a:xfrm>
            <a:off x="6839712" y="3840480"/>
            <a:ext cx="4544568" cy="353943"/>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000000"/>
                </a:solidFill>
                <a:latin typeface="Arial"/>
                <a:ea typeface="Arial"/>
                <a:cs typeface="Arial"/>
                <a:sym typeface="Arial"/>
              </a:rPr>
              <a:t>Quiz activity</a:t>
            </a:r>
            <a:endParaRPr b="0" i="0" spc="0" sz="1400" u="none" cap="none" strike="noStrike">
              <a:solidFill>
                <a:srgbClr val="000000"/>
              </a:solidFill>
              <a:latin typeface="Arial"/>
              <a:ea typeface="Arial"/>
              <a:cs typeface="Arial"/>
              <a:sym typeface="Arial"/>
            </a:endParaRPr>
          </a:p>
        </p:txBody>
      </p:sp>
      <p:sp>
        <p:nvSpPr>
          <p:cNvPr id="188" name="Google Shape;188;p13"/>
          <p:cNvSpPr txBox="1"/>
          <p:nvPr/>
        </p:nvSpPr>
        <p:spPr>
          <a:xfrm>
            <a:off x="6432804" y="4215402"/>
            <a:ext cx="3886200" cy="1231106"/>
          </a:xfrm>
          <a:prstGeom prst="rect">
            <a:avLst/>
          </a:prstGeom>
          <a:noFill/>
          <a:ln>
            <a:noFill/>
          </a:ln>
        </p:spPr>
        <p:txBody>
          <a:bodyPr anchorCtr="0" anchor="t" bIns="45700" lIns="45700" spcFirstLastPara="1" rIns="45700" wrap="square" tIns="45700">
            <a:normAutofit lnSpcReduction="10000"/>
          </a:bodyPr>
          <a:lstStyle/>
          <a:p>
            <a:pPr indent="0" lvl="0" marL="0" marR="0" rtl="0" algn="just">
              <a:lnSpc>
                <a:spcPct val="100000"/>
              </a:lnSpc>
              <a:spcBef>
                <a:spcPts val="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Use the 10-item nutrition quiz as a short baseline and repeat it at week 8. Include food-group, hydration, label-reading and healthier-swap scenarios so knowledge can be compared over time.</a:t>
            </a:r>
            <a:endParaRPr b="0" i="0" spc="0" sz="1800" u="none" cap="none" strike="noStrike">
              <a:solidFill>
                <a:schemeClr val="dk1"/>
              </a:solidFill>
              <a:latin typeface="Calibri"/>
              <a:ea typeface="Calibri"/>
              <a:cs typeface="Calibri"/>
              <a:sym typeface="Calibri"/>
            </a:endParaRPr>
          </a:p>
          <a:p>
            <a:pPr indent="0" lvl="0" marL="0" marR="0" rtl="0" algn="just">
              <a:lnSpc>
                <a:spcPct val="100000"/>
              </a:lnSpc>
              <a:spcBef>
                <a:spcPts val="600"/>
              </a:spcBef>
              <a:spcAft>
                <a:spcPts val="0"/>
              </a:spcAft>
              <a:buClr>
                <a:srgbClr val="000000"/>
              </a:buClr>
              <a:buSzPts val="1250"/>
              <a:buFont typeface="Arial"/>
              <a:buNone/>
            </a:pPr>
            <a:r>
              <a:rPr b="0" i="0" lang="en-US" spc="0" sz="1250" u="none" cap="none" strike="noStrike">
                <a:solidFill>
                  <a:srgbClr val="22231F"/>
                </a:solidFill>
                <a:latin typeface="Arial"/>
                <a:ea typeface="Arial"/>
                <a:cs typeface="Arial"/>
                <a:sym typeface="Arial"/>
              </a:rPr>
              <a:t>Outcome: Measure nutrition knowledge at baseline and week 8.</a:t>
            </a:r>
            <a:endParaRPr b="0" i="0" spc="0" sz="1800" u="none" cap="none" strike="noStrike">
              <a:solidFill>
                <a:schemeClr val="dk1"/>
              </a:solidFill>
              <a:latin typeface="Calibri"/>
              <a:ea typeface="Calibri"/>
              <a:cs typeface="Calibri"/>
              <a:sym typeface="Calibri"/>
            </a:endParaRPr>
          </a:p>
        </p:txBody>
      </p:sp>
      <p:sp>
        <p:nvSpPr>
          <p:cNvPr id="189" name="Google Shape;189;p13"/>
          <p:cNvSpPr txBox="1"/>
          <p:nvPr/>
        </p:nvSpPr>
        <p:spPr>
          <a:xfrm>
            <a:off x="6400800" y="5584525"/>
            <a:ext cx="4910328" cy="233782"/>
          </a:xfrm>
          <a:prstGeom prst="rect">
            <a:avLst/>
          </a:prstGeom>
          <a:noFill/>
          <a:ln>
            <a:noFill/>
          </a:ln>
        </p:spPr>
        <p:txBody>
          <a:bodyPr anchorCtr="0" anchor="t" bIns="45700" lIns="45700" spcFirstLastPara="1" rIns="45700" wrap="square" tIns="45700">
            <a:spAutoFit/>
          </a:bodyPr>
          <a:lstStyle/>
          <a:p>
            <a:pPr indent="0" lvl="0" marL="0" marR="0" rtl="0" algn="l">
              <a:lnSpc>
                <a:spcPct val="100000"/>
              </a:lnSpc>
              <a:spcBef>
                <a:spcPts val="0"/>
              </a:spcBef>
              <a:spcAft>
                <a:spcPts val="0"/>
              </a:spcAft>
              <a:buClr>
                <a:srgbClr val="000000"/>
              </a:buClr>
              <a:buSzPts val="918"/>
              <a:buFont typeface="Arial"/>
              <a:buNone/>
            </a:pPr>
            <a:r>
              <a:rPr b="0" i="0" lang="en-US" spc="0" sz="919" u="none" cap="none" strike="noStrike">
                <a:solidFill>
                  <a:srgbClr val="C2482A"/>
                </a:solidFill>
                <a:latin typeface="Arial"/>
                <a:ea typeface="Arial"/>
                <a:cs typeface="Arial"/>
                <a:sym typeface="Arial"/>
              </a:rPr>
              <a:t>Evaluation link: proposed Aim 1; NICE (2026).</a:t>
            </a:r>
            <a:endParaRPr b="0" i="0" spc="0" sz="1400" u="none" cap="none" strike="noStrike">
              <a:solidFill>
                <a:srgbClr val="000000"/>
              </a:solidFill>
              <a:latin typeface="Arial"/>
              <a:ea typeface="Arial"/>
              <a:cs typeface="Arial"/>
              <a:sym typeface="Arial"/>
            </a:endParaRPr>
          </a:p>
        </p:txBody>
      </p:sp>
      <p:sp>
        <p:nvSpPr>
          <p:cNvPr id="190" name="Google Shape;190;p13"/>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191" name="Google Shape;191;p13"/>
          <p:cNvSpPr/>
          <p:nvPr/>
        </p:nvSpPr>
        <p:spPr>
          <a:xfrm>
            <a:off x="4956048" y="2176272"/>
            <a:ext cx="731520" cy="896112"/>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shopping_sq.jpg" id="192" name="Google Shape;192;p13"/>
          <p:cNvPicPr preferRelativeResize="0"/>
          <p:nvPr/>
        </p:nvPicPr>
        <p:blipFill rotWithShape="1">
          <a:blip r:embed="rId3">
            <a:alphaModFix/>
          </a:blip>
          <a:srcRect b="0" l="0" r="0" t="0"/>
          <a:stretch/>
        </p:blipFill>
        <p:spPr>
          <a:xfrm>
            <a:off x="4956048" y="2176272"/>
            <a:ext cx="731520" cy="896112"/>
          </a:xfrm>
          <a:prstGeom prst="rect">
            <a:avLst/>
          </a:prstGeom>
          <a:noFill/>
          <a:ln>
            <a:noFill/>
          </a:ln>
        </p:spPr>
      </p:pic>
      <p:sp>
        <p:nvSpPr>
          <p:cNvPr id="193" name="Google Shape;193;p13"/>
          <p:cNvSpPr/>
          <p:nvPr/>
        </p:nvSpPr>
        <p:spPr>
          <a:xfrm>
            <a:off x="10351008" y="2157984"/>
            <a:ext cx="731520" cy="896112"/>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cooking_sq.jpg" id="194" name="Google Shape;194;p13"/>
          <p:cNvPicPr preferRelativeResize="0"/>
          <p:nvPr/>
        </p:nvPicPr>
        <p:blipFill rotWithShape="1">
          <a:blip r:embed="rId4">
            <a:alphaModFix/>
          </a:blip>
          <a:srcRect b="0" l="0" r="0" t="0"/>
          <a:stretch/>
        </p:blipFill>
        <p:spPr>
          <a:xfrm>
            <a:off x="10351008" y="2157984"/>
            <a:ext cx="731520" cy="896112"/>
          </a:xfrm>
          <a:prstGeom prst="rect">
            <a:avLst/>
          </a:prstGeom>
          <a:noFill/>
          <a:ln>
            <a:noFill/>
          </a:ln>
        </p:spPr>
      </p:pic>
      <p:sp>
        <p:nvSpPr>
          <p:cNvPr id="195" name="Google Shape;195;p13"/>
          <p:cNvSpPr/>
          <p:nvPr/>
        </p:nvSpPr>
        <p:spPr>
          <a:xfrm>
            <a:off x="4956048" y="4325112"/>
            <a:ext cx="731520" cy="896112"/>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cooking_sq.jpg" id="196" name="Google Shape;196;p13"/>
          <p:cNvPicPr preferRelativeResize="0"/>
          <p:nvPr/>
        </p:nvPicPr>
        <p:blipFill rotWithShape="1">
          <a:blip r:embed="rId4">
            <a:alphaModFix/>
          </a:blip>
          <a:srcRect b="0" l="0" r="0" t="0"/>
          <a:stretch/>
        </p:blipFill>
        <p:spPr>
          <a:xfrm>
            <a:off x="4956048" y="4325112"/>
            <a:ext cx="731520" cy="896112"/>
          </a:xfrm>
          <a:prstGeom prst="rect">
            <a:avLst/>
          </a:prstGeom>
          <a:noFill/>
          <a:ln>
            <a:noFill/>
          </a:ln>
        </p:spPr>
      </p:pic>
      <p:sp>
        <p:nvSpPr>
          <p:cNvPr id="197" name="Google Shape;197;p13"/>
          <p:cNvSpPr/>
          <p:nvPr/>
        </p:nvSpPr>
        <p:spPr>
          <a:xfrm>
            <a:off x="10351008" y="4325112"/>
            <a:ext cx="731520" cy="896112"/>
          </a:xfrm>
          <a:prstGeom prst="rect">
            <a:avLst/>
          </a:prstGeom>
          <a:noFill/>
          <a:ln cap="flat" cmpd="sng" w="15225">
            <a:solidFill>
              <a:srgbClr val="F2A93B"/>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pic>
        <p:nvPicPr>
          <p:cNvPr descr="social_sq.jpg" id="198" name="Google Shape;198;p13"/>
          <p:cNvPicPr preferRelativeResize="0"/>
          <p:nvPr/>
        </p:nvPicPr>
        <p:blipFill rotWithShape="1">
          <a:blip r:embed="rId5">
            <a:alphaModFix/>
          </a:blip>
          <a:srcRect b="0" l="0" r="0" t="0"/>
          <a:stretch/>
        </p:blipFill>
        <p:spPr>
          <a:xfrm>
            <a:off x="10351008" y="4325112"/>
            <a:ext cx="731520" cy="896112"/>
          </a:xfrm>
          <a:prstGeom prst="rect">
            <a:avLst/>
          </a:prstGeom>
          <a:noFill/>
          <a:ln>
            <a:noFill/>
          </a:ln>
        </p:spPr>
      </p:pic>
      <p:sp>
        <p:nvSpPr>
          <p:cNvPr id="199" name="Google Shape;199;p13"/>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4"/>
          <p:cNvSpPr/>
          <p:nvPr/>
        </p:nvSpPr>
        <p:spPr>
          <a:xfrm>
            <a:off x="0" y="0"/>
            <a:ext cx="8026199" cy="6858000"/>
          </a:xfrm>
          <a:prstGeom prst="rect">
            <a:avLst/>
          </a:prstGeom>
          <a:solidFill>
            <a:srgbClr val="C2482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06" name="Google Shape;206;p4"/>
          <p:cNvSpPr/>
          <p:nvPr/>
        </p:nvSpPr>
        <p:spPr>
          <a:xfrm>
            <a:off x="457189" y="457200"/>
            <a:ext cx="7569011"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PUBLIC HEALTH NUTRITION INTERVENTION</a:t>
            </a:r>
            <a:endParaRPr b="0" i="0" spc="0" sz="1150" u="none" cap="none" strike="noStrike">
              <a:solidFill>
                <a:schemeClr val="dk1"/>
              </a:solidFill>
              <a:latin typeface="Calibri"/>
              <a:ea typeface="Calibri"/>
              <a:cs typeface="Calibri"/>
              <a:sym typeface="Calibri"/>
            </a:endParaRPr>
          </a:p>
        </p:txBody>
      </p:sp>
      <p:sp>
        <p:nvSpPr>
          <p:cNvPr id="207" name="Google Shape;207;p4"/>
          <p:cNvSpPr/>
          <p:nvPr/>
        </p:nvSpPr>
        <p:spPr>
          <a:xfrm>
            <a:off x="457189" y="1892995"/>
            <a:ext cx="7111822" cy="1005681"/>
          </a:xfrm>
          <a:prstGeom prst="rect">
            <a:avLst/>
          </a:prstGeom>
          <a:noFill/>
          <a:ln>
            <a:noFill/>
          </a:ln>
        </p:spPr>
        <p:txBody>
          <a:bodyPr anchorCtr="0" anchor="t" bIns="0" lIns="0" spcFirstLastPara="1" rIns="0" wrap="square" tIns="0">
            <a:normAutofit/>
          </a:bodyPr>
          <a:lstStyle/>
          <a:p>
            <a:pPr indent="0" lvl="0" marL="0" marR="0" rtl="0" algn="l">
              <a:lnSpc>
                <a:spcPct val="90000"/>
              </a:lnSpc>
              <a:spcBef>
                <a:spcPts val="0"/>
              </a:spcBef>
              <a:spcAft>
                <a:spcPts val="0"/>
              </a:spcAft>
              <a:buClr>
                <a:srgbClr val="FFFCF6"/>
              </a:buClr>
              <a:buSzPts val="3409"/>
              <a:buFont typeface="Arial"/>
              <a:buNone/>
            </a:pPr>
            <a:r>
              <a:rPr b="0" i="0" lang="en-US" spc="0" sz="3410" u="none" cap="none" strike="noStrike">
                <a:solidFill>
                  <a:srgbClr val="FFFCF6"/>
                </a:solidFill>
                <a:latin typeface="Arial"/>
                <a:ea typeface="Arial"/>
                <a:cs typeface="Arial"/>
                <a:sym typeface="Arial"/>
              </a:rPr>
              <a:t>1. CAMPAIGN FOCUS AND TARGET POPULATION</a:t>
            </a:r>
            <a:endParaRPr b="0" i="0" spc="0" sz="3410" u="none" cap="none" strike="noStrike">
              <a:solidFill>
                <a:schemeClr val="dk1"/>
              </a:solidFill>
              <a:latin typeface="Calibri"/>
              <a:ea typeface="Calibri"/>
              <a:cs typeface="Calibri"/>
              <a:sym typeface="Calibri"/>
            </a:endParaRPr>
          </a:p>
        </p:txBody>
      </p:sp>
      <p:sp>
        <p:nvSpPr>
          <p:cNvPr id="208" name="Google Shape;208;p4"/>
          <p:cNvSpPr/>
          <p:nvPr/>
        </p:nvSpPr>
        <p:spPr>
          <a:xfrm>
            <a:off x="457189" y="3076476"/>
            <a:ext cx="7111822" cy="3273524"/>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Target population: young adults aged 18–25, a transition period when independent food purchasing, cooking and eating routines become established (Poobalan et al., 2014).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Campaign title: “Eat Smart 18–25: Fuel Your Future”, promoting practical, affordable healthy eating rather than weight-focused messaging (NICE,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Core priorities are nutrition knowledge, confidence in healthy food choices and sustainable healthier eating behaviour (NHS,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‘Junk food’ is treated as plain language for frequent high-fat, high-sugar and/or high-salt (HFSS) choices, not a scientific food category (DHSC and NHS England, 2025).</a:t>
            </a:r>
            <a:endParaRPr b="0" i="0" spc="0" sz="1650" u="none" cap="none" strike="noStrike">
              <a:solidFill>
                <a:schemeClr val="dk1"/>
              </a:solidFill>
              <a:latin typeface="Calibri"/>
              <a:ea typeface="Calibri"/>
              <a:cs typeface="Calibri"/>
              <a:sym typeface="Calibri"/>
            </a:endParaRPr>
          </a:p>
        </p:txBody>
      </p:sp>
      <p:sp>
        <p:nvSpPr>
          <p:cNvPr id="209" name="Google Shape;209;p4"/>
          <p:cNvSpPr/>
          <p:nvPr/>
        </p:nvSpPr>
        <p:spPr>
          <a:xfrm>
            <a:off x="8178595" y="0"/>
            <a:ext cx="4013100" cy="6858000"/>
          </a:xfrm>
          <a:prstGeom prst="rect">
            <a:avLst/>
          </a:prstGeom>
          <a:solidFill>
            <a:srgbClr val="F2A93B"/>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10" name="Google Shape;210;p4"/>
          <p:cNvSpPr/>
          <p:nvPr/>
        </p:nvSpPr>
        <p:spPr>
          <a:xfrm>
            <a:off x="8483388" y="355600"/>
            <a:ext cx="3708307"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AGE 18–25</a:t>
            </a:r>
            <a:endParaRPr b="0" i="0" spc="0" sz="1150" u="none" cap="none" strike="noStrike">
              <a:solidFill>
                <a:schemeClr val="dk1"/>
              </a:solidFill>
              <a:latin typeface="Calibri"/>
              <a:ea typeface="Calibri"/>
              <a:cs typeface="Calibri"/>
              <a:sym typeface="Calibri"/>
            </a:endParaRPr>
          </a:p>
        </p:txBody>
      </p:sp>
      <p:sp>
        <p:nvSpPr>
          <p:cNvPr id="211" name="Google Shape;211;p4"/>
          <p:cNvSpPr/>
          <p:nvPr/>
        </p:nvSpPr>
        <p:spPr>
          <a:xfrm>
            <a:off x="8483388" y="1854597"/>
            <a:ext cx="3403515" cy="102870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9000"/>
              <a:buFont typeface="Arial"/>
              <a:buNone/>
            </a:pPr>
            <a:r>
              <a:rPr b="0" i="0" lang="en-US" spc="0" sz="9000" u="none" cap="none" strike="noStrike">
                <a:solidFill>
                  <a:srgbClr val="22231F"/>
                </a:solidFill>
                <a:latin typeface="Arial"/>
                <a:ea typeface="Arial"/>
                <a:cs typeface="Arial"/>
                <a:sym typeface="Arial"/>
              </a:rPr>
              <a:t>18–25</a:t>
            </a:r>
            <a:endParaRPr b="0" i="0" spc="0" sz="9000" u="none" cap="none" strike="noStrike">
              <a:solidFill>
                <a:schemeClr val="dk1"/>
              </a:solidFill>
              <a:latin typeface="Calibri"/>
              <a:ea typeface="Calibri"/>
              <a:cs typeface="Calibri"/>
              <a:sym typeface="Calibri"/>
            </a:endParaRPr>
          </a:p>
        </p:txBody>
      </p:sp>
      <p:pic>
        <p:nvPicPr>
          <p:cNvPr descr="preencoded.png" id="212" name="Google Shape;212;p4"/>
          <p:cNvPicPr preferRelativeResize="0"/>
          <p:nvPr/>
        </p:nvPicPr>
        <p:blipFill rotWithShape="1">
          <a:blip r:embed="rId3">
            <a:alphaModFix/>
          </a:blip>
          <a:srcRect b="0" l="0" r="0" t="0"/>
          <a:stretch/>
        </p:blipFill>
        <p:spPr>
          <a:xfrm>
            <a:off x="8483388" y="4221659"/>
            <a:ext cx="3386549" cy="1904901"/>
          </a:xfrm>
          <a:prstGeom prst="rect">
            <a:avLst/>
          </a:prstGeom>
          <a:noFill/>
          <a:ln>
            <a:noFill/>
          </a:ln>
        </p:spPr>
      </p:pic>
      <p:sp>
        <p:nvSpPr>
          <p:cNvPr id="213" name="Google Shape;213;p4"/>
          <p:cNvSpPr/>
          <p:nvPr/>
        </p:nvSpPr>
        <p:spPr>
          <a:xfrm>
            <a:off x="8483388" y="6304359"/>
            <a:ext cx="3708307" cy="198041"/>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Practical, affordable nutrition routines.</a:t>
            </a:r>
            <a:endParaRPr b="0" i="0" spc="0" sz="1200" u="none" cap="none" strike="noStrike">
              <a:solidFill>
                <a:schemeClr val="dk1"/>
              </a:solidFill>
              <a:latin typeface="Calibri"/>
              <a:ea typeface="Calibri"/>
              <a:cs typeface="Calibri"/>
              <a:sym typeface="Calibri"/>
            </a:endParaRPr>
          </a:p>
        </p:txBody>
      </p:sp>
      <p:sp>
        <p:nvSpPr>
          <p:cNvPr id="214" name="Google Shape;214;p4"/>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15" name="Google Shape;215;p4"/>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5"/>
          <p:cNvSpPr/>
          <p:nvPr/>
        </p:nvSpPr>
        <p:spPr>
          <a:xfrm>
            <a:off x="457189" y="457200"/>
            <a:ext cx="11277318" cy="43428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EPIDEMIOLOGICAL RATIONALE: A MEASURABLE NUTRITION GAP</a:t>
            </a:r>
            <a:endParaRPr b="0" i="0" spc="0" sz="1600" u="none" cap="none" strike="noStrike">
              <a:solidFill>
                <a:schemeClr val="dk1"/>
              </a:solidFill>
              <a:latin typeface="Calibri"/>
              <a:ea typeface="Calibri"/>
              <a:cs typeface="Calibri"/>
              <a:sym typeface="Calibri"/>
            </a:endParaRPr>
          </a:p>
        </p:txBody>
      </p:sp>
      <p:sp>
        <p:nvSpPr>
          <p:cNvPr id="222" name="Google Shape;222;p5"/>
          <p:cNvSpPr/>
          <p:nvPr/>
        </p:nvSpPr>
        <p:spPr>
          <a:xfrm>
            <a:off x="457189" y="1097855"/>
            <a:ext cx="5562461" cy="5302945"/>
          </a:xfrm>
          <a:prstGeom prst="rect">
            <a:avLst/>
          </a:prstGeom>
          <a:noFill/>
          <a:ln cap="flat" cmpd="sng" w="38075">
            <a:solidFill>
              <a:srgbClr val="22231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23" name="Google Shape;223;p5"/>
          <p:cNvSpPr/>
          <p:nvPr/>
        </p:nvSpPr>
        <p:spPr>
          <a:xfrm>
            <a:off x="698483" y="1288355"/>
            <a:ext cx="5321167"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D93A26"/>
              </a:buClr>
              <a:buSzPts val="1600"/>
              <a:buFont typeface="Arial"/>
              <a:buNone/>
            </a:pPr>
            <a:r>
              <a:rPr b="0" i="0" lang="en-US" spc="0" sz="1600" u="none" cap="none" strike="noStrike">
                <a:solidFill>
                  <a:srgbClr val="D93A26"/>
                </a:solidFill>
                <a:latin typeface="Arial"/>
                <a:ea typeface="Arial"/>
                <a:cs typeface="Arial"/>
                <a:sym typeface="Arial"/>
              </a:rPr>
              <a:t>DIETARY INTAKE VS UK TARGETS</a:t>
            </a:r>
            <a:endParaRPr b="0" i="0" spc="0" sz="1150" u="none" cap="none" strike="noStrike">
              <a:solidFill>
                <a:schemeClr val="dk1"/>
              </a:solidFill>
              <a:latin typeface="Calibri"/>
              <a:ea typeface="Calibri"/>
              <a:cs typeface="Calibri"/>
              <a:sym typeface="Calibri"/>
            </a:endParaRPr>
          </a:p>
        </p:txBody>
      </p:sp>
      <p:pic>
        <p:nvPicPr>
          <p:cNvPr descr="preencoded.png" id="224" name="Google Shape;224;p5"/>
          <p:cNvPicPr preferRelativeResize="0"/>
          <p:nvPr/>
        </p:nvPicPr>
        <p:blipFill rotWithShape="1">
          <a:blip r:embed="rId3">
            <a:alphaModFix/>
          </a:blip>
          <a:srcRect b="0" l="0" r="0" t="0"/>
          <a:stretch/>
        </p:blipFill>
        <p:spPr>
          <a:xfrm>
            <a:off x="698483" y="1569641"/>
            <a:ext cx="5079873" cy="2667000"/>
          </a:xfrm>
          <a:prstGeom prst="rect">
            <a:avLst/>
          </a:prstGeom>
          <a:noFill/>
          <a:ln>
            <a:noFill/>
          </a:ln>
        </p:spPr>
      </p:pic>
      <p:sp>
        <p:nvSpPr>
          <p:cNvPr id="225" name="Google Shape;225;p5"/>
          <p:cNvSpPr/>
          <p:nvPr/>
        </p:nvSpPr>
        <p:spPr>
          <a:xfrm>
            <a:off x="704975" y="4782037"/>
            <a:ext cx="5321167" cy="357789"/>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4A4D52"/>
              </a:buClr>
              <a:buSzPts val="1400"/>
              <a:buFont typeface="Arial"/>
              <a:buNone/>
            </a:pPr>
            <a:r>
              <a:rPr b="0" i="0" lang="en-US" spc="0" sz="1400" u="none" cap="none" strike="noStrike">
                <a:solidFill>
                  <a:srgbClr val="4A4D52"/>
                </a:solidFill>
                <a:latin typeface="Arial"/>
                <a:ea typeface="Arial"/>
                <a:cs typeface="Arial"/>
                <a:sym typeface="Arial"/>
              </a:rPr>
              <a:t>NHS England (2024); OHID (2025) NDNS 2019–2023.</a:t>
            </a:r>
            <a:endParaRPr b="0" i="0" spc="0" sz="1100" u="none" cap="none" strike="noStrike">
              <a:solidFill>
                <a:schemeClr val="dk1"/>
              </a:solidFill>
              <a:latin typeface="Calibri"/>
              <a:ea typeface="Calibri"/>
              <a:cs typeface="Calibri"/>
              <a:sym typeface="Calibri"/>
            </a:endParaRPr>
          </a:p>
        </p:txBody>
      </p:sp>
      <p:sp>
        <p:nvSpPr>
          <p:cNvPr id="226" name="Google Shape;226;p5"/>
          <p:cNvSpPr/>
          <p:nvPr/>
        </p:nvSpPr>
        <p:spPr>
          <a:xfrm>
            <a:off x="6172046" y="1097855"/>
            <a:ext cx="5562461" cy="5302945"/>
          </a:xfrm>
          <a:prstGeom prst="rect">
            <a:avLst/>
          </a:prstGeom>
          <a:solidFill>
            <a:srgbClr val="22231F"/>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27" name="Google Shape;227;p5"/>
          <p:cNvSpPr/>
          <p:nvPr/>
        </p:nvSpPr>
        <p:spPr>
          <a:xfrm>
            <a:off x="6400640" y="1301055"/>
            <a:ext cx="5333867"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NATIONAL &amp; COHORT EVIDENCE</a:t>
            </a:r>
            <a:endParaRPr b="0" i="0" spc="0" sz="1150" u="none" cap="none" strike="noStrike">
              <a:solidFill>
                <a:schemeClr val="dk1"/>
              </a:solidFill>
              <a:latin typeface="Calibri"/>
              <a:ea typeface="Calibri"/>
              <a:cs typeface="Calibri"/>
              <a:sym typeface="Calibri"/>
            </a:endParaRPr>
          </a:p>
        </p:txBody>
      </p:sp>
      <p:sp>
        <p:nvSpPr>
          <p:cNvPr id="228" name="Google Shape;228;p5"/>
          <p:cNvSpPr/>
          <p:nvPr/>
        </p:nvSpPr>
        <p:spPr>
          <a:xfrm>
            <a:off x="6400640" y="1582341"/>
            <a:ext cx="5105272" cy="4122142"/>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The closest published official age band to this campaign is 16–24: only 25% reported eating five or more fruit-and-vegetable portions daily in England (NHS England,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Mean fruit-and-vegetable intake for 16–24-year-olds was 3.5 portions per day, below the UK 5 A Day target (NHS England,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Across UK adults, just 17% met 5 A Day and 96% did not meet the 30g/day fibre recommendation in NDNS 2019–2023 (OHID,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In an 18–25 study, 32% reported unhealthy snacking and 89% had positive dietary intentions, but intentions did not consistently translate into behaviour (Poobalan et al., 2014).</a:t>
            </a:r>
            <a:endParaRPr b="0" i="0" spc="0" sz="1650" u="none" cap="none" strike="noStrike">
              <a:solidFill>
                <a:schemeClr val="dk1"/>
              </a:solidFill>
              <a:latin typeface="Calibri"/>
              <a:ea typeface="Calibri"/>
              <a:cs typeface="Calibri"/>
              <a:sym typeface="Calibri"/>
            </a:endParaRPr>
          </a:p>
        </p:txBody>
      </p:sp>
      <p:sp>
        <p:nvSpPr>
          <p:cNvPr id="229" name="Google Shape;229;p5"/>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30" name="Google Shape;230;p5"/>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5" name="Shape 235"/>
        <p:cNvGrpSpPr/>
        <p:nvPr/>
      </p:nvGrpSpPr>
      <p:grpSpPr>
        <a:xfrm>
          <a:off x="0" y="0"/>
          <a:ext cx="0" cy="0"/>
          <a:chOff x="0" y="0"/>
          <a:chExt cx="0" cy="0"/>
        </a:xfrm>
      </p:grpSpPr>
      <p:sp>
        <p:nvSpPr>
          <p:cNvPr id="236" name="Google Shape;236;p6"/>
          <p:cNvSpPr/>
          <p:nvPr/>
        </p:nvSpPr>
        <p:spPr>
          <a:xfrm>
            <a:off x="457189" y="457199"/>
            <a:ext cx="6592540" cy="927207"/>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2000"/>
              <a:buFont typeface="Arial"/>
              <a:buNone/>
            </a:pPr>
            <a:r>
              <a:rPr b="0" i="0" lang="en-US" spc="0" sz="2000" u="none" cap="none" strike="noStrike">
                <a:solidFill>
                  <a:srgbClr val="22231F"/>
                </a:solidFill>
                <a:latin typeface="Arial"/>
                <a:ea typeface="Arial"/>
                <a:cs typeface="Arial"/>
                <a:sym typeface="Arial"/>
              </a:rPr>
              <a:t>UK GUIDELINES AND DIETARY BENCHMARKS</a:t>
            </a:r>
            <a:endParaRPr b="0" i="0" spc="0" sz="2000" u="none" cap="none" strike="noStrike">
              <a:solidFill>
                <a:schemeClr val="dk1"/>
              </a:solidFill>
              <a:latin typeface="Calibri"/>
              <a:ea typeface="Calibri"/>
              <a:cs typeface="Calibri"/>
              <a:sym typeface="Calibri"/>
            </a:endParaRPr>
          </a:p>
        </p:txBody>
      </p:sp>
      <p:sp>
        <p:nvSpPr>
          <p:cNvPr id="237" name="Google Shape;237;p6"/>
          <p:cNvSpPr/>
          <p:nvPr/>
        </p:nvSpPr>
        <p:spPr>
          <a:xfrm>
            <a:off x="457189" y="1189335"/>
            <a:ext cx="5638659" cy="5211465"/>
          </a:xfrm>
          <a:custGeom>
            <a:rect b="b" l="l" r="r" t="t"/>
            <a:pathLst>
              <a:path extrusionOk="0" h="5211465" w="5638659">
                <a:moveTo>
                  <a:pt x="26193" y="0"/>
                </a:moveTo>
                <a:lnTo>
                  <a:pt x="5638659" y="0"/>
                </a:lnTo>
                <a:lnTo>
                  <a:pt x="5638659" y="5211465"/>
                </a:lnTo>
                <a:lnTo>
                  <a:pt x="26193" y="5211465"/>
                </a:lnTo>
                <a:cubicBezTo>
                  <a:pt x="11727" y="5211465"/>
                  <a:pt x="0" y="5199738"/>
                  <a:pt x="0" y="5185271"/>
                </a:cubicBezTo>
                <a:lnTo>
                  <a:pt x="0" y="26194"/>
                </a:lnTo>
                <a:cubicBezTo>
                  <a:pt x="0" y="11727"/>
                  <a:pt x="11727" y="0"/>
                  <a:pt x="26193" y="0"/>
                </a:cubicBezTo>
                <a:close/>
              </a:path>
            </a:pathLst>
          </a:custGeom>
          <a:solidFill>
            <a:srgbClr val="F0E8DB"/>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38" name="Google Shape;238;p6"/>
          <p:cNvSpPr/>
          <p:nvPr/>
        </p:nvSpPr>
        <p:spPr>
          <a:xfrm>
            <a:off x="761981" y="1494135"/>
            <a:ext cx="5029074" cy="2034084"/>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The Eatwell Guide recommends at least five portions of varied fruit and vegetables daily and higher-fibre starchy foods as a major part of the diet (DHSC and OHID,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UK recommendations limit free sugars to no more than 5% of energy and saturated fat to no more than 10% of energy (OHID, 2025).</a:t>
            </a:r>
            <a:endParaRPr b="0" i="0" spc="0" sz="1650" u="none" cap="none" strike="noStrike">
              <a:solidFill>
                <a:schemeClr val="dk1"/>
              </a:solidFill>
              <a:latin typeface="Calibri"/>
              <a:ea typeface="Calibri"/>
              <a:cs typeface="Calibri"/>
              <a:sym typeface="Calibri"/>
            </a:endParaRPr>
          </a:p>
        </p:txBody>
      </p:sp>
      <p:sp>
        <p:nvSpPr>
          <p:cNvPr id="239" name="Google Shape;239;p6"/>
          <p:cNvSpPr/>
          <p:nvPr/>
        </p:nvSpPr>
        <p:spPr>
          <a:xfrm>
            <a:off x="6095848" y="1189335"/>
            <a:ext cx="5638659" cy="5211465"/>
          </a:xfrm>
          <a:custGeom>
            <a:rect b="b" l="l" r="r" t="t"/>
            <a:pathLst>
              <a:path extrusionOk="0" h="5211465" w="5638659">
                <a:moveTo>
                  <a:pt x="0" y="0"/>
                </a:moveTo>
                <a:lnTo>
                  <a:pt x="5612466" y="0"/>
                </a:lnTo>
                <a:cubicBezTo>
                  <a:pt x="5619413" y="0"/>
                  <a:pt x="5626075" y="2760"/>
                  <a:pt x="5630987" y="7672"/>
                </a:cubicBezTo>
                <a:cubicBezTo>
                  <a:pt x="5635899" y="12584"/>
                  <a:pt x="5638659" y="19247"/>
                  <a:pt x="5638659" y="26194"/>
                </a:cubicBezTo>
                <a:lnTo>
                  <a:pt x="5638659" y="5185271"/>
                </a:lnTo>
                <a:cubicBezTo>
                  <a:pt x="5638659" y="5199738"/>
                  <a:pt x="5626932" y="5211465"/>
                  <a:pt x="5612466" y="5211465"/>
                </a:cubicBezTo>
                <a:lnTo>
                  <a:pt x="0" y="5211465"/>
                </a:lnTo>
                <a:lnTo>
                  <a:pt x="0" y="0"/>
                </a:lnTo>
                <a:close/>
              </a:path>
            </a:pathLst>
          </a:custGeom>
          <a:solidFill>
            <a:srgbClr val="F0E8DB"/>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40" name="Google Shape;240;p6"/>
          <p:cNvSpPr/>
          <p:nvPr/>
        </p:nvSpPr>
        <p:spPr>
          <a:xfrm>
            <a:off x="6400640" y="1494135"/>
            <a:ext cx="5029074" cy="1751211"/>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526"/>
              <a:buFont typeface="Arial"/>
              <a:buChar char="•"/>
            </a:pPr>
            <a:r>
              <a:rPr b="0" i="0" lang="en-US" spc="0" sz="1526" u="none" cap="none" strike="noStrike">
                <a:solidFill>
                  <a:srgbClr val="22231F"/>
                </a:solidFill>
                <a:latin typeface="Arial"/>
                <a:ea typeface="Arial"/>
                <a:cs typeface="Arial"/>
                <a:sym typeface="Arial"/>
              </a:rPr>
              <a:t>Adults should aim for about 30g fibre daily and no more than 6g salt per day (OHID, 2025; DHSC and NHS England, 2025).</a:t>
            </a:r>
            <a:endParaRPr b="0" i="0" spc="0" sz="1526" u="none" cap="none" strike="noStrike">
              <a:solidFill>
                <a:schemeClr val="dk1"/>
              </a:solidFill>
              <a:latin typeface="Calibri"/>
              <a:ea typeface="Calibri"/>
              <a:cs typeface="Calibri"/>
              <a:sym typeface="Calibri"/>
            </a:endParaRPr>
          </a:p>
          <a:p>
            <a:pPr indent="-335280" lvl="0" marL="335280" marR="0" rtl="0" algn="l">
              <a:lnSpc>
                <a:spcPct val="113000"/>
              </a:lnSpc>
              <a:spcBef>
                <a:spcPts val="200"/>
              </a:spcBef>
              <a:spcAft>
                <a:spcPts val="0"/>
              </a:spcAft>
              <a:buClr>
                <a:srgbClr val="22231F"/>
              </a:buClr>
              <a:buSzPts val="1526"/>
              <a:buFont typeface="Arial"/>
              <a:buChar char="•"/>
            </a:pPr>
            <a:r>
              <a:rPr b="0" i="0" lang="en-US" spc="0" sz="1526" u="none" cap="none" strike="noStrike">
                <a:solidFill>
                  <a:srgbClr val="22231F"/>
                </a:solidFill>
                <a:latin typeface="Arial"/>
                <a:ea typeface="Arial"/>
                <a:cs typeface="Arial"/>
                <a:sym typeface="Arial"/>
              </a:rPr>
              <a:t>NICE supports flexible, individualised dietary approaches that consider culture, preferences, finances and personal circumstances (NICE, 2026).</a:t>
            </a:r>
            <a:endParaRPr b="0" i="0" spc="0" sz="1526" u="none" cap="none" strike="noStrike">
              <a:solidFill>
                <a:schemeClr val="dk1"/>
              </a:solidFill>
              <a:latin typeface="Calibri"/>
              <a:ea typeface="Calibri"/>
              <a:cs typeface="Calibri"/>
              <a:sym typeface="Calibri"/>
            </a:endParaRPr>
          </a:p>
        </p:txBody>
      </p:sp>
      <p:sp>
        <p:nvSpPr>
          <p:cNvPr id="241" name="Google Shape;241;p6"/>
          <p:cNvSpPr/>
          <p:nvPr/>
        </p:nvSpPr>
        <p:spPr>
          <a:xfrm>
            <a:off x="6089498" y="1189335"/>
            <a:ext cx="12700" cy="5211465"/>
          </a:xfrm>
          <a:prstGeom prst="rect">
            <a:avLst/>
          </a:prstGeom>
          <a:solidFill>
            <a:srgbClr val="22231F"/>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42" name="Google Shape;242;p6"/>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43" name="Google Shape;243;p6"/>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8" name="Shape 248"/>
        <p:cNvGrpSpPr/>
        <p:nvPr/>
      </p:nvGrpSpPr>
      <p:grpSpPr>
        <a:xfrm>
          <a:off x="0" y="0"/>
          <a:ext cx="0" cy="0"/>
          <a:chOff x="0" y="0"/>
          <a:chExt cx="0" cy="0"/>
        </a:xfrm>
      </p:grpSpPr>
      <p:sp>
        <p:nvSpPr>
          <p:cNvPr id="249" name="Google Shape;249;p7"/>
          <p:cNvSpPr/>
          <p:nvPr/>
        </p:nvSpPr>
        <p:spPr>
          <a:xfrm>
            <a:off x="457189" y="457200"/>
            <a:ext cx="11277318" cy="52576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2000"/>
              <a:buFont typeface="Arial"/>
              <a:buNone/>
            </a:pPr>
            <a:r>
              <a:rPr b="0" i="0" lang="en-US" spc="0" sz="2000" u="none" cap="none" strike="noStrike">
                <a:solidFill>
                  <a:srgbClr val="22231F"/>
                </a:solidFill>
                <a:latin typeface="Arial"/>
                <a:ea typeface="Arial"/>
                <a:cs typeface="Arial"/>
                <a:sym typeface="Arial"/>
              </a:rPr>
              <a:t>‘JUNK FOOD’ AND HEALTHIER EVERYDAY SWAPS</a:t>
            </a:r>
            <a:endParaRPr b="0" i="0" spc="0" sz="2000" u="none" cap="none" strike="noStrike">
              <a:solidFill>
                <a:schemeClr val="dk1"/>
              </a:solidFill>
              <a:latin typeface="Calibri"/>
              <a:ea typeface="Calibri"/>
              <a:cs typeface="Calibri"/>
              <a:sym typeface="Calibri"/>
            </a:endParaRPr>
          </a:p>
        </p:txBody>
      </p:sp>
      <p:sp>
        <p:nvSpPr>
          <p:cNvPr id="250" name="Google Shape;250;p7"/>
          <p:cNvSpPr/>
          <p:nvPr/>
        </p:nvSpPr>
        <p:spPr>
          <a:xfrm>
            <a:off x="457189" y="1189335"/>
            <a:ext cx="3337536" cy="5211465"/>
          </a:xfrm>
          <a:prstGeom prst="rect">
            <a:avLst/>
          </a:prstGeom>
          <a:solidFill>
            <a:srgbClr val="F2A93B"/>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51" name="Google Shape;251;p7"/>
          <p:cNvSpPr/>
          <p:nvPr/>
        </p:nvSpPr>
        <p:spPr>
          <a:xfrm>
            <a:off x="660383" y="1443335"/>
            <a:ext cx="3134341"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EVERYDAY SWAPS</a:t>
            </a:r>
            <a:endParaRPr b="0" i="0" spc="0" sz="1150" u="none" cap="none" strike="noStrike">
              <a:solidFill>
                <a:schemeClr val="dk1"/>
              </a:solidFill>
              <a:latin typeface="Calibri"/>
              <a:ea typeface="Calibri"/>
              <a:cs typeface="Calibri"/>
              <a:sym typeface="Calibri"/>
            </a:endParaRPr>
          </a:p>
        </p:txBody>
      </p:sp>
      <p:pic>
        <p:nvPicPr>
          <p:cNvPr descr="preencoded.png" id="252" name="Google Shape;252;p7"/>
          <p:cNvPicPr preferRelativeResize="0"/>
          <p:nvPr/>
        </p:nvPicPr>
        <p:blipFill rotWithShape="1">
          <a:blip r:embed="rId3">
            <a:alphaModFix/>
          </a:blip>
          <a:srcRect b="0" l="0" r="0" t="0"/>
          <a:stretch/>
        </p:blipFill>
        <p:spPr>
          <a:xfrm>
            <a:off x="660383" y="2853035"/>
            <a:ext cx="2931146" cy="1648718"/>
          </a:xfrm>
          <a:prstGeom prst="rect">
            <a:avLst/>
          </a:prstGeom>
          <a:noFill/>
          <a:ln>
            <a:noFill/>
          </a:ln>
        </p:spPr>
      </p:pic>
      <p:sp>
        <p:nvSpPr>
          <p:cNvPr id="253" name="Google Shape;253;p7"/>
          <p:cNvSpPr/>
          <p:nvPr/>
        </p:nvSpPr>
        <p:spPr>
          <a:xfrm>
            <a:off x="660383" y="5750818"/>
            <a:ext cx="2931146" cy="396081"/>
          </a:xfrm>
          <a:prstGeom prst="rect">
            <a:avLst/>
          </a:prstGeom>
          <a:noFill/>
          <a:ln>
            <a:noFill/>
          </a:ln>
        </p:spPr>
        <p:txBody>
          <a:bodyPr anchorCtr="0" anchor="t" bIns="0" lIns="0" spcFirstLastPara="1" rIns="0" wrap="square" tIns="0">
            <a:normAutofit/>
          </a:bodyPr>
          <a:lstStyle/>
          <a:p>
            <a:pPr indent="0" lvl="0" marL="0" marR="0" rtl="0" algn="l">
              <a:lnSpc>
                <a:spcPct val="88000"/>
              </a:lnSpc>
              <a:spcBef>
                <a:spcPts val="0"/>
              </a:spcBef>
              <a:spcAft>
                <a:spcPts val="0"/>
              </a:spcAft>
              <a:buClr>
                <a:srgbClr val="22231F"/>
              </a:buClr>
              <a:buSzPts val="1360"/>
              <a:buFont typeface="Arial"/>
              <a:buNone/>
            </a:pPr>
            <a:r>
              <a:rPr b="0" i="0" lang="en-US" spc="0" sz="1360" u="none" cap="none" strike="noStrike">
                <a:solidFill>
                  <a:srgbClr val="22231F"/>
                </a:solidFill>
                <a:latin typeface="Arial"/>
                <a:ea typeface="Arial"/>
                <a:cs typeface="Arial"/>
                <a:sym typeface="Arial"/>
              </a:rPr>
              <a:t>Accessible wholegrains, pulses and fresh produce.</a:t>
            </a:r>
            <a:endParaRPr b="0" i="0" spc="0" sz="1020" u="none" cap="none" strike="noStrike">
              <a:solidFill>
                <a:schemeClr val="dk1"/>
              </a:solidFill>
              <a:latin typeface="Calibri"/>
              <a:ea typeface="Calibri"/>
              <a:cs typeface="Calibri"/>
              <a:sym typeface="Calibri"/>
            </a:endParaRPr>
          </a:p>
        </p:txBody>
      </p:sp>
      <p:sp>
        <p:nvSpPr>
          <p:cNvPr id="254" name="Google Shape;254;p7"/>
          <p:cNvSpPr/>
          <p:nvPr/>
        </p:nvSpPr>
        <p:spPr>
          <a:xfrm>
            <a:off x="3947022" y="1189335"/>
            <a:ext cx="7787485" cy="5211465"/>
          </a:xfrm>
          <a:prstGeom prst="rect">
            <a:avLst/>
          </a:prstGeom>
          <a:solidFill>
            <a:srgbClr val="D9E8D7"/>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55" name="Google Shape;255;p7"/>
          <p:cNvSpPr/>
          <p:nvPr/>
        </p:nvSpPr>
        <p:spPr>
          <a:xfrm>
            <a:off x="4353411" y="1544935"/>
            <a:ext cx="7381095"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PRINCIPLES &amp; EVIDENCE</a:t>
            </a:r>
            <a:endParaRPr b="0" i="0" spc="0" sz="1150" u="none" cap="none" strike="noStrike">
              <a:solidFill>
                <a:schemeClr val="dk1"/>
              </a:solidFill>
              <a:latin typeface="Calibri"/>
              <a:ea typeface="Calibri"/>
              <a:cs typeface="Calibri"/>
              <a:sym typeface="Calibri"/>
            </a:endParaRPr>
          </a:p>
        </p:txBody>
      </p:sp>
      <p:sp>
        <p:nvSpPr>
          <p:cNvPr id="256" name="Google Shape;256;p7"/>
          <p:cNvSpPr/>
          <p:nvPr/>
        </p:nvSpPr>
        <p:spPr>
          <a:xfrm>
            <a:off x="4353411" y="1857970"/>
            <a:ext cx="6974705" cy="3273524"/>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Foods high in fat, salt and sugar should be consumed less often and in small amounts within a balanced diet (NHS,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‘Junk food’ is not a scientific category; the campaign therefore targets frequent HFSS choices rather than banning individual foods (DHSC and NHS England,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Ultra-processed food exposure is associated with several adverse health outcomes, although the certainty of evidence varies and much evidence is observational (Lane et al., 2024; Dai et al.,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Practical swaps can favour fruit, vegetables, pulses, wholegrains, water and minimally processed options while retaining flexibility (WHO and FAO, 2024).</a:t>
            </a:r>
            <a:endParaRPr b="0" i="0" spc="0" sz="1650" u="none" cap="none" strike="noStrike">
              <a:solidFill>
                <a:schemeClr val="dk1"/>
              </a:solidFill>
              <a:latin typeface="Calibri"/>
              <a:ea typeface="Calibri"/>
              <a:cs typeface="Calibri"/>
              <a:sym typeface="Calibri"/>
            </a:endParaRPr>
          </a:p>
        </p:txBody>
      </p:sp>
      <p:sp>
        <p:nvSpPr>
          <p:cNvPr id="257" name="Google Shape;257;p7"/>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58" name="Google Shape;258;p7"/>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3" name="Shape 263"/>
        <p:cNvGrpSpPr/>
        <p:nvPr/>
      </p:nvGrpSpPr>
      <p:grpSpPr>
        <a:xfrm>
          <a:off x="0" y="0"/>
          <a:ext cx="0" cy="0"/>
          <a:chOff x="0" y="0"/>
          <a:chExt cx="0" cy="0"/>
        </a:xfrm>
      </p:grpSpPr>
      <p:sp>
        <p:nvSpPr>
          <p:cNvPr id="264" name="Google Shape;264;p8"/>
          <p:cNvSpPr/>
          <p:nvPr/>
        </p:nvSpPr>
        <p:spPr>
          <a:xfrm>
            <a:off x="457189" y="457200"/>
            <a:ext cx="6445056" cy="45720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SOCIAL DETERMINANTS AND BARRIERS TO HEALTHY EATING</a:t>
            </a:r>
            <a:endParaRPr b="0" i="0" spc="0" sz="1600" u="none" cap="none" strike="noStrike">
              <a:solidFill>
                <a:schemeClr val="dk1"/>
              </a:solidFill>
              <a:latin typeface="Calibri"/>
              <a:ea typeface="Calibri"/>
              <a:cs typeface="Calibri"/>
              <a:sym typeface="Calibri"/>
            </a:endParaRPr>
          </a:p>
        </p:txBody>
      </p:sp>
      <p:sp>
        <p:nvSpPr>
          <p:cNvPr id="265" name="Google Shape;265;p8"/>
          <p:cNvSpPr/>
          <p:nvPr/>
        </p:nvSpPr>
        <p:spPr>
          <a:xfrm>
            <a:off x="457189" y="1120775"/>
            <a:ext cx="5191690" cy="5280025"/>
          </a:xfrm>
          <a:prstGeom prst="rect">
            <a:avLst/>
          </a:prstGeom>
          <a:solidFill>
            <a:srgbClr val="C2482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66" name="Google Shape;266;p8"/>
          <p:cNvSpPr/>
          <p:nvPr/>
        </p:nvSpPr>
        <p:spPr>
          <a:xfrm>
            <a:off x="711182" y="1374775"/>
            <a:ext cx="4937696"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COST DISPARITY</a:t>
            </a:r>
            <a:endParaRPr b="0" i="0" spc="0" sz="1150" u="none" cap="none" strike="noStrike">
              <a:solidFill>
                <a:schemeClr val="dk1"/>
              </a:solidFill>
              <a:latin typeface="Calibri"/>
              <a:ea typeface="Calibri"/>
              <a:cs typeface="Calibri"/>
              <a:sym typeface="Calibri"/>
            </a:endParaRPr>
          </a:p>
        </p:txBody>
      </p:sp>
      <p:sp>
        <p:nvSpPr>
          <p:cNvPr id="267" name="Google Shape;267;p8"/>
          <p:cNvSpPr/>
          <p:nvPr/>
        </p:nvSpPr>
        <p:spPr>
          <a:xfrm>
            <a:off x="711182" y="2919214"/>
            <a:ext cx="4683702" cy="105152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FFFCF6"/>
              </a:buClr>
              <a:buSzPts val="9200"/>
              <a:buFont typeface="Arial"/>
              <a:buNone/>
            </a:pPr>
            <a:r>
              <a:rPr b="0" i="0" lang="en-US" spc="0" sz="9200" u="none" cap="none" strike="noStrike">
                <a:solidFill>
                  <a:srgbClr val="FFFCF6"/>
                </a:solidFill>
                <a:latin typeface="Arial"/>
                <a:ea typeface="Arial"/>
                <a:cs typeface="Arial"/>
                <a:sym typeface="Arial"/>
              </a:rPr>
              <a:t>&gt;2×</a:t>
            </a:r>
            <a:endParaRPr b="0" i="0" spc="0" sz="9200" u="none" cap="none" strike="noStrike">
              <a:solidFill>
                <a:schemeClr val="dk1"/>
              </a:solidFill>
              <a:latin typeface="Calibri"/>
              <a:ea typeface="Calibri"/>
              <a:cs typeface="Calibri"/>
              <a:sym typeface="Calibri"/>
            </a:endParaRPr>
          </a:p>
        </p:txBody>
      </p:sp>
      <p:sp>
        <p:nvSpPr>
          <p:cNvPr id="268" name="Google Shape;268;p8"/>
          <p:cNvSpPr/>
          <p:nvPr/>
        </p:nvSpPr>
        <p:spPr>
          <a:xfrm>
            <a:off x="711182" y="4177109"/>
            <a:ext cx="4683702" cy="685800"/>
          </a:xfrm>
          <a:prstGeom prst="rect">
            <a:avLst/>
          </a:prstGeom>
          <a:noFill/>
          <a:ln>
            <a:noFill/>
          </a:ln>
        </p:spPr>
        <p:txBody>
          <a:bodyPr anchorCtr="0" anchor="t" bIns="0" lIns="0" spcFirstLastPara="1" rIns="0" wrap="square" tIns="0">
            <a:normAutofit/>
          </a:bodyPr>
          <a:lstStyle/>
          <a:p>
            <a:pPr indent="0" lvl="0" marL="0" marR="0" rtl="0" algn="l">
              <a:lnSpc>
                <a:spcPct val="112000"/>
              </a:lnSpc>
              <a:spcBef>
                <a:spcPts val="0"/>
              </a:spcBef>
              <a:spcAft>
                <a:spcPts val="0"/>
              </a:spcAft>
              <a:buClr>
                <a:srgbClr val="FFFCF6"/>
              </a:buClr>
              <a:buSzPts val="2000"/>
              <a:buFont typeface="Arial"/>
              <a:buNone/>
            </a:pPr>
            <a:r>
              <a:rPr b="0" i="0" lang="en-US" spc="0" sz="2000" u="none" cap="none" strike="noStrike">
                <a:solidFill>
                  <a:srgbClr val="FFFCF6"/>
                </a:solidFill>
                <a:latin typeface="Arial"/>
                <a:ea typeface="Arial"/>
                <a:cs typeface="Arial"/>
                <a:sym typeface="Arial"/>
              </a:rPr>
              <a:t>Healthier foods cost more than twice as much per calorie.</a:t>
            </a:r>
            <a:endParaRPr b="0" i="0" spc="0" sz="2000" u="none" cap="none" strike="noStrike">
              <a:solidFill>
                <a:schemeClr val="dk1"/>
              </a:solidFill>
              <a:latin typeface="Calibri"/>
              <a:ea typeface="Calibri"/>
              <a:cs typeface="Calibri"/>
              <a:sym typeface="Calibri"/>
            </a:endParaRPr>
          </a:p>
        </p:txBody>
      </p:sp>
      <p:sp>
        <p:nvSpPr>
          <p:cNvPr id="269" name="Google Shape;269;p8"/>
          <p:cNvSpPr/>
          <p:nvPr/>
        </p:nvSpPr>
        <p:spPr>
          <a:xfrm>
            <a:off x="711182" y="4989909"/>
            <a:ext cx="863578" cy="863600"/>
          </a:xfrm>
          <a:prstGeom prst="ellipse">
            <a:avLst/>
          </a:prstGeom>
          <a:solidFill>
            <a:srgbClr val="22231F"/>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70" name="Google Shape;270;p8"/>
          <p:cNvSpPr/>
          <p:nvPr/>
        </p:nvSpPr>
        <p:spPr>
          <a:xfrm>
            <a:off x="457189" y="5326459"/>
            <a:ext cx="1371566" cy="190500"/>
          </a:xfrm>
          <a:prstGeom prst="rect">
            <a:avLst/>
          </a:prstGeom>
          <a:noFill/>
          <a:ln>
            <a:noFill/>
          </a:ln>
        </p:spPr>
        <p:txBody>
          <a:bodyPr anchorCtr="0" anchor="t" bIns="0" lIns="0" spcFirstLastPara="1" rIns="0" wrap="square" tIns="0">
            <a:noAutofit/>
          </a:bodyPr>
          <a:lstStyle/>
          <a:p>
            <a:pPr indent="0" lvl="0" marL="0" marR="0" rtl="0" algn="ctr">
              <a:lnSpc>
                <a:spcPct val="83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45%</a:t>
            </a:r>
            <a:endParaRPr b="0" i="0" spc="0" sz="1500" u="none" cap="none" strike="noStrike">
              <a:solidFill>
                <a:schemeClr val="dk1"/>
              </a:solidFill>
              <a:latin typeface="Calibri"/>
              <a:ea typeface="Calibri"/>
              <a:cs typeface="Calibri"/>
              <a:sym typeface="Calibri"/>
            </a:endParaRPr>
          </a:p>
        </p:txBody>
      </p:sp>
      <p:sp>
        <p:nvSpPr>
          <p:cNvPr id="271" name="Google Shape;271;p8"/>
          <p:cNvSpPr/>
          <p:nvPr/>
        </p:nvSpPr>
        <p:spPr>
          <a:xfrm>
            <a:off x="711182" y="5974159"/>
            <a:ext cx="4937696" cy="198041"/>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FFFCF6"/>
              </a:buClr>
              <a:buSzPts val="1400"/>
              <a:buFont typeface="Arial"/>
              <a:buNone/>
            </a:pPr>
            <a:r>
              <a:rPr b="0" i="0" lang="en-US" spc="0" sz="1400" u="none" cap="none" strike="noStrike">
                <a:solidFill>
                  <a:srgbClr val="FFFCF6"/>
                </a:solidFill>
                <a:latin typeface="Arial"/>
                <a:ea typeface="Arial"/>
                <a:cs typeface="Arial"/>
                <a:sym typeface="Arial"/>
              </a:rPr>
              <a:t>Of disposable income needed for healthy diet in bottom fifth.</a:t>
            </a:r>
            <a:endParaRPr b="0" i="0" spc="0" sz="1100" u="none" cap="none" strike="noStrike">
              <a:solidFill>
                <a:schemeClr val="dk1"/>
              </a:solidFill>
              <a:latin typeface="Calibri"/>
              <a:ea typeface="Calibri"/>
              <a:cs typeface="Calibri"/>
              <a:sym typeface="Calibri"/>
            </a:endParaRPr>
          </a:p>
        </p:txBody>
      </p:sp>
      <p:sp>
        <p:nvSpPr>
          <p:cNvPr id="272" name="Google Shape;272;p8"/>
          <p:cNvSpPr/>
          <p:nvPr/>
        </p:nvSpPr>
        <p:spPr>
          <a:xfrm>
            <a:off x="5801175" y="1120775"/>
            <a:ext cx="5933331" cy="5280025"/>
          </a:xfrm>
          <a:prstGeom prst="rect">
            <a:avLst/>
          </a:prstGeom>
          <a:noFill/>
          <a:ln cap="flat" cmpd="sng" w="38075">
            <a:solidFill>
              <a:srgbClr val="22231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73" name="Google Shape;273;p8"/>
          <p:cNvSpPr/>
          <p:nvPr/>
        </p:nvSpPr>
        <p:spPr>
          <a:xfrm>
            <a:off x="6093268" y="1387475"/>
            <a:ext cx="5641239" cy="281285"/>
          </a:xfrm>
          <a:prstGeom prst="rect">
            <a:avLst/>
          </a:prstGeom>
          <a:solidFill>
            <a:schemeClr val="lt1"/>
          </a:solid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D93A26"/>
              </a:buClr>
              <a:buSzPts val="1600"/>
              <a:buFont typeface="Arial"/>
              <a:buNone/>
            </a:pPr>
            <a:r>
              <a:rPr b="0" i="0" lang="en-US" spc="0" sz="1600" u="none" cap="none" strike="noStrike">
                <a:solidFill>
                  <a:srgbClr val="D93A26"/>
                </a:solidFill>
                <a:latin typeface="Arial"/>
                <a:ea typeface="Arial"/>
                <a:cs typeface="Arial"/>
                <a:sym typeface="Arial"/>
              </a:rPr>
              <a:t>SOCIO-ECONOMIC &amp; ENVIRONMENTAL FACTORS</a:t>
            </a:r>
            <a:endParaRPr b="0" i="0" spc="0" sz="1150" u="none" cap="none" strike="noStrike">
              <a:solidFill>
                <a:schemeClr val="dk1"/>
              </a:solidFill>
              <a:latin typeface="Calibri"/>
              <a:ea typeface="Calibri"/>
              <a:cs typeface="Calibri"/>
              <a:sym typeface="Calibri"/>
            </a:endParaRPr>
          </a:p>
        </p:txBody>
      </p:sp>
      <p:sp>
        <p:nvSpPr>
          <p:cNvPr id="274" name="Google Shape;274;p8"/>
          <p:cNvSpPr/>
          <p:nvPr/>
        </p:nvSpPr>
        <p:spPr>
          <a:xfrm>
            <a:off x="6093268" y="1668760"/>
            <a:ext cx="5349146" cy="4122142"/>
          </a:xfrm>
          <a:prstGeom prst="rect">
            <a:avLst/>
          </a:prstGeom>
          <a:solidFill>
            <a:schemeClr val="lt1"/>
          </a:solidFill>
          <a:ln>
            <a:noFill/>
          </a:ln>
        </p:spPr>
        <p:txBody>
          <a:bodyPr anchorCtr="0" anchor="t" bIns="0" lIns="0" spcFirstLastPara="1" rIns="0" wrap="square" tIns="0">
            <a:normAutofit/>
          </a:bodyPr>
          <a:lstStyle/>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Healthier foods were more than twice as expensive per calorie as less healthy foods in the Food Foundation’s 2025 assessment (Food Foundation,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The most deprived fifth of households would need to spend 45% of disposable income to afford the government-recommended healthy diet (Food Foundation,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Young adults report barriers involving cost, taste, convenience and food skills; 32% reported unhealthy snacking in an 18–25 study (Poobalan et al., 2014).</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Food environments and eating occasions also shape choices, supporting practical activities around meal planning, shopping, labels and quick preparation (Tran et al., 2024; NICE, 2026).</a:t>
            </a:r>
            <a:endParaRPr b="0" i="0" spc="0" sz="1650" u="none" cap="none" strike="noStrike">
              <a:solidFill>
                <a:schemeClr val="dk1"/>
              </a:solidFill>
              <a:latin typeface="Calibri"/>
              <a:ea typeface="Calibri"/>
              <a:cs typeface="Calibri"/>
              <a:sym typeface="Calibri"/>
            </a:endParaRPr>
          </a:p>
        </p:txBody>
      </p:sp>
      <p:sp>
        <p:nvSpPr>
          <p:cNvPr id="275" name="Google Shape;275;p8"/>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76" name="Google Shape;276;p8"/>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1" name="Shape 281"/>
        <p:cNvGrpSpPr/>
        <p:nvPr/>
      </p:nvGrpSpPr>
      <p:grpSpPr>
        <a:xfrm>
          <a:off x="0" y="0"/>
          <a:ext cx="0" cy="0"/>
          <a:chOff x="0" y="0"/>
          <a:chExt cx="0" cy="0"/>
        </a:xfrm>
      </p:grpSpPr>
      <p:sp>
        <p:nvSpPr>
          <p:cNvPr id="282" name="Google Shape;282;p9"/>
          <p:cNvSpPr/>
          <p:nvPr/>
        </p:nvSpPr>
        <p:spPr>
          <a:xfrm>
            <a:off x="250712" y="499872"/>
            <a:ext cx="11277318" cy="52576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1800"/>
              <a:buFont typeface="Arial"/>
              <a:buNone/>
            </a:pPr>
            <a:r>
              <a:rPr b="0" i="0" lang="en-US" spc="0" sz="1800" u="none" cap="none" strike="noStrike">
                <a:solidFill>
                  <a:srgbClr val="22231F"/>
                </a:solidFill>
                <a:latin typeface="Arial"/>
                <a:ea typeface="Arial"/>
                <a:cs typeface="Arial"/>
                <a:sym typeface="Arial"/>
              </a:rPr>
              <a:t>SHORT-TERM CONSEQUENCES OF POOR DIETARY HABITS</a:t>
            </a:r>
            <a:endParaRPr b="0" i="0" spc="0" sz="1800" u="none" cap="none" strike="noStrike">
              <a:solidFill>
                <a:schemeClr val="dk1"/>
              </a:solidFill>
              <a:latin typeface="Calibri"/>
              <a:ea typeface="Calibri"/>
              <a:cs typeface="Calibri"/>
              <a:sym typeface="Calibri"/>
            </a:endParaRPr>
          </a:p>
        </p:txBody>
      </p:sp>
      <p:sp>
        <p:nvSpPr>
          <p:cNvPr id="283" name="Google Shape;283;p9"/>
          <p:cNvSpPr/>
          <p:nvPr/>
        </p:nvSpPr>
        <p:spPr>
          <a:xfrm>
            <a:off x="457189" y="1189335"/>
            <a:ext cx="3708307" cy="5211465"/>
          </a:xfrm>
          <a:prstGeom prst="rect">
            <a:avLst/>
          </a:prstGeom>
          <a:solidFill>
            <a:srgbClr val="22231F"/>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84" name="Google Shape;284;p9"/>
          <p:cNvSpPr/>
          <p:nvPr/>
        </p:nvSpPr>
        <p:spPr>
          <a:xfrm>
            <a:off x="660383" y="1443335"/>
            <a:ext cx="3505112"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NUTRITIONAL PHYSIOLOGY</a:t>
            </a:r>
            <a:endParaRPr b="0" i="0" spc="0" sz="1150" u="none" cap="none" strike="noStrike">
              <a:solidFill>
                <a:schemeClr val="dk1"/>
              </a:solidFill>
              <a:latin typeface="Calibri"/>
              <a:ea typeface="Calibri"/>
              <a:cs typeface="Calibri"/>
              <a:sym typeface="Calibri"/>
            </a:endParaRPr>
          </a:p>
        </p:txBody>
      </p:sp>
      <p:pic>
        <p:nvPicPr>
          <p:cNvPr descr="preencoded.png" id="285" name="Google Shape;285;p9"/>
          <p:cNvPicPr preferRelativeResize="0"/>
          <p:nvPr/>
        </p:nvPicPr>
        <p:blipFill rotWithShape="1">
          <a:blip r:embed="rId3">
            <a:alphaModFix/>
          </a:blip>
          <a:srcRect b="0" l="0" r="0" t="0"/>
          <a:stretch/>
        </p:blipFill>
        <p:spPr>
          <a:xfrm>
            <a:off x="660383" y="2847677"/>
            <a:ext cx="3301917" cy="1857375"/>
          </a:xfrm>
          <a:prstGeom prst="rect">
            <a:avLst/>
          </a:prstGeom>
          <a:noFill/>
          <a:ln>
            <a:noFill/>
          </a:ln>
        </p:spPr>
      </p:pic>
      <p:sp>
        <p:nvSpPr>
          <p:cNvPr id="286" name="Google Shape;286;p9"/>
          <p:cNvSpPr/>
          <p:nvPr/>
        </p:nvSpPr>
        <p:spPr>
          <a:xfrm>
            <a:off x="660383" y="5948759"/>
            <a:ext cx="3505112" cy="198041"/>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FFFCF6"/>
              </a:buClr>
              <a:buSzPts val="1200"/>
              <a:buFont typeface="Arial"/>
              <a:buNone/>
            </a:pPr>
            <a:r>
              <a:rPr b="0" i="0" lang="en-US" spc="0" sz="1200" u="none" cap="none" strike="noStrike">
                <a:solidFill>
                  <a:srgbClr val="FFFCF6"/>
                </a:solidFill>
                <a:latin typeface="Arial"/>
                <a:ea typeface="Arial"/>
                <a:cs typeface="Arial"/>
                <a:sym typeface="Arial"/>
              </a:rPr>
              <a:t>Hydration and dietary fibre supporting digestion.</a:t>
            </a:r>
            <a:endParaRPr b="0" i="0" spc="0" sz="1050" u="none" cap="none" strike="noStrike">
              <a:solidFill>
                <a:schemeClr val="dk1"/>
              </a:solidFill>
              <a:latin typeface="Calibri"/>
              <a:ea typeface="Calibri"/>
              <a:cs typeface="Calibri"/>
              <a:sym typeface="Calibri"/>
            </a:endParaRPr>
          </a:p>
        </p:txBody>
      </p:sp>
      <p:sp>
        <p:nvSpPr>
          <p:cNvPr id="287" name="Google Shape;287;p9"/>
          <p:cNvSpPr/>
          <p:nvPr/>
        </p:nvSpPr>
        <p:spPr>
          <a:xfrm>
            <a:off x="4317892" y="1189335"/>
            <a:ext cx="7416614" cy="5211465"/>
          </a:xfrm>
          <a:prstGeom prst="rect">
            <a:avLst/>
          </a:prstGeom>
          <a:solidFill>
            <a:srgbClr val="F2A93B"/>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88" name="Google Shape;288;p9"/>
          <p:cNvSpPr/>
          <p:nvPr/>
        </p:nvSpPr>
        <p:spPr>
          <a:xfrm>
            <a:off x="4698882" y="1544935"/>
            <a:ext cx="7035624"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22231F"/>
              </a:buClr>
              <a:buSzPts val="1600"/>
              <a:buFont typeface="Arial"/>
              <a:buNone/>
            </a:pPr>
            <a:r>
              <a:rPr b="0" i="0" lang="en-US" spc="0" sz="1600" u="none" cap="none" strike="noStrike">
                <a:solidFill>
                  <a:srgbClr val="22231F"/>
                </a:solidFill>
                <a:latin typeface="Arial"/>
                <a:ea typeface="Arial"/>
                <a:cs typeface="Arial"/>
                <a:sym typeface="Arial"/>
              </a:rPr>
              <a:t>IMMEDIATE PHYSIOLOGICAL IMPACTS</a:t>
            </a:r>
            <a:endParaRPr b="0" i="0" spc="0" sz="1150" u="none" cap="none" strike="noStrike">
              <a:solidFill>
                <a:schemeClr val="dk1"/>
              </a:solidFill>
              <a:latin typeface="Calibri"/>
              <a:ea typeface="Calibri"/>
              <a:cs typeface="Calibri"/>
              <a:sym typeface="Calibri"/>
            </a:endParaRPr>
          </a:p>
        </p:txBody>
      </p:sp>
      <p:sp>
        <p:nvSpPr>
          <p:cNvPr id="289" name="Google Shape;289;p9"/>
          <p:cNvSpPr/>
          <p:nvPr/>
        </p:nvSpPr>
        <p:spPr>
          <a:xfrm>
            <a:off x="4698882" y="1857970"/>
            <a:ext cx="6654634" cy="3273524"/>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Low-fibre diets can contribute to constipation and poorer digestive health; adults are advised to aim for around 30g fibre daily (NHS, 2026; OHID,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Frequent free-sugar exposure increases the risk of dental caries, particularly when sugary foods or drinks are consumed repeatedly (DHSC and NHS England, 2025).</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Very high intake of ultra-processed foods increased energy intake and weight gain over two weeks in a controlled feeding trial, although this study was small (Hall et al., 2019).</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Healthy eating campaigns should avoid restrictive dieting and focus on gradual, sustainable dietary improvements (NICE, 2026).</a:t>
            </a:r>
            <a:endParaRPr b="0" i="0" spc="0" sz="1650" u="none" cap="none" strike="noStrike">
              <a:solidFill>
                <a:schemeClr val="dk1"/>
              </a:solidFill>
              <a:latin typeface="Calibri"/>
              <a:ea typeface="Calibri"/>
              <a:cs typeface="Calibri"/>
              <a:sym typeface="Calibri"/>
            </a:endParaRPr>
          </a:p>
        </p:txBody>
      </p:sp>
      <p:sp>
        <p:nvSpPr>
          <p:cNvPr id="290" name="Google Shape;290;p9"/>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291" name="Google Shape;291;p9"/>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6" name="Shape 296"/>
        <p:cNvGrpSpPr/>
        <p:nvPr/>
      </p:nvGrpSpPr>
      <p:grpSpPr>
        <a:xfrm>
          <a:off x="0" y="0"/>
          <a:ext cx="0" cy="0"/>
          <a:chOff x="0" y="0"/>
          <a:chExt cx="0" cy="0"/>
        </a:xfrm>
      </p:grpSpPr>
      <p:sp>
        <p:nvSpPr>
          <p:cNvPr id="297" name="Google Shape;297;p10"/>
          <p:cNvSpPr/>
          <p:nvPr/>
        </p:nvSpPr>
        <p:spPr>
          <a:xfrm>
            <a:off x="378531" y="444748"/>
            <a:ext cx="6543379" cy="52576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1800"/>
              <a:buFont typeface="Arial"/>
              <a:buNone/>
            </a:pPr>
            <a:r>
              <a:rPr b="0" i="0" lang="en-US" spc="0" sz="1800" u="none" cap="none" strike="noStrike">
                <a:solidFill>
                  <a:srgbClr val="22231F"/>
                </a:solidFill>
                <a:latin typeface="Arial"/>
                <a:ea typeface="Arial"/>
                <a:cs typeface="Arial"/>
                <a:sym typeface="Arial"/>
              </a:rPr>
              <a:t>LONG-TERM HEALTH CONSEQUENCES AND PREVENTION</a:t>
            </a:r>
            <a:endParaRPr b="0" i="0" spc="0" sz="1800" u="none" cap="none" strike="noStrike">
              <a:solidFill>
                <a:schemeClr val="dk1"/>
              </a:solidFill>
              <a:latin typeface="Calibri"/>
              <a:ea typeface="Calibri"/>
              <a:cs typeface="Calibri"/>
              <a:sym typeface="Calibri"/>
            </a:endParaRPr>
          </a:p>
        </p:txBody>
      </p:sp>
      <p:sp>
        <p:nvSpPr>
          <p:cNvPr id="298" name="Google Shape;298;p10"/>
          <p:cNvSpPr/>
          <p:nvPr/>
        </p:nvSpPr>
        <p:spPr>
          <a:xfrm>
            <a:off x="457189" y="1189335"/>
            <a:ext cx="4449949" cy="5211465"/>
          </a:xfrm>
          <a:prstGeom prst="rect">
            <a:avLst/>
          </a:prstGeom>
          <a:solidFill>
            <a:srgbClr val="C2482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299" name="Google Shape;299;p10"/>
          <p:cNvSpPr/>
          <p:nvPr/>
        </p:nvSpPr>
        <p:spPr>
          <a:xfrm>
            <a:off x="761981" y="1494135"/>
            <a:ext cx="4145156" cy="160635"/>
          </a:xfrm>
          <a:prstGeom prst="rect">
            <a:avLst/>
          </a:prstGeom>
          <a:no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FFFCF6"/>
              </a:buClr>
              <a:buSzPts val="1600"/>
              <a:buFont typeface="Arial"/>
              <a:buNone/>
            </a:pPr>
            <a:r>
              <a:rPr b="0" i="0" lang="en-US" spc="0" sz="1600" u="none" cap="none" strike="noStrike">
                <a:solidFill>
                  <a:srgbClr val="FFFCF6"/>
                </a:solidFill>
                <a:latin typeface="Arial"/>
                <a:ea typeface="Arial"/>
                <a:cs typeface="Arial"/>
                <a:sym typeface="Arial"/>
              </a:rPr>
              <a:t>ADULT OBESITY &amp; OVERWEIGHT</a:t>
            </a:r>
            <a:endParaRPr b="0" i="0" spc="0" sz="1150" u="none" cap="none" strike="noStrike">
              <a:solidFill>
                <a:schemeClr val="dk1"/>
              </a:solidFill>
              <a:latin typeface="Calibri"/>
              <a:ea typeface="Calibri"/>
              <a:cs typeface="Calibri"/>
              <a:sym typeface="Calibri"/>
            </a:endParaRPr>
          </a:p>
        </p:txBody>
      </p:sp>
      <p:sp>
        <p:nvSpPr>
          <p:cNvPr id="300" name="Google Shape;300;p10"/>
          <p:cNvSpPr/>
          <p:nvPr/>
        </p:nvSpPr>
        <p:spPr>
          <a:xfrm>
            <a:off x="761981" y="2504777"/>
            <a:ext cx="3840364" cy="1257300"/>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FFFCF6"/>
              </a:buClr>
              <a:buSzPts val="11000"/>
              <a:buFont typeface="Arial"/>
              <a:buNone/>
            </a:pPr>
            <a:r>
              <a:rPr b="0" i="0" lang="en-US" spc="0" sz="11000" u="none" cap="none" strike="noStrike">
                <a:solidFill>
                  <a:srgbClr val="FFFCF6"/>
                </a:solidFill>
                <a:latin typeface="Arial"/>
                <a:ea typeface="Arial"/>
                <a:cs typeface="Arial"/>
                <a:sym typeface="Arial"/>
              </a:rPr>
              <a:t>66%</a:t>
            </a:r>
            <a:endParaRPr b="0" i="0" spc="0" sz="11000" u="none" cap="none" strike="noStrike">
              <a:solidFill>
                <a:schemeClr val="dk1"/>
              </a:solidFill>
              <a:latin typeface="Calibri"/>
              <a:ea typeface="Calibri"/>
              <a:cs typeface="Calibri"/>
              <a:sym typeface="Calibri"/>
            </a:endParaRPr>
          </a:p>
        </p:txBody>
      </p:sp>
      <p:sp>
        <p:nvSpPr>
          <p:cNvPr id="301" name="Google Shape;301;p10"/>
          <p:cNvSpPr/>
          <p:nvPr/>
        </p:nvSpPr>
        <p:spPr>
          <a:xfrm>
            <a:off x="761981" y="3968452"/>
            <a:ext cx="3840364" cy="1028700"/>
          </a:xfrm>
          <a:prstGeom prst="rect">
            <a:avLst/>
          </a:prstGeom>
          <a:noFill/>
          <a:ln>
            <a:noFill/>
          </a:ln>
        </p:spPr>
        <p:txBody>
          <a:bodyPr anchorCtr="0" anchor="t" bIns="0" lIns="0" spcFirstLastPara="1" rIns="0" wrap="square" tIns="0">
            <a:normAutofit/>
          </a:bodyPr>
          <a:lstStyle/>
          <a:p>
            <a:pPr indent="0" lvl="0" marL="0" marR="0" rtl="0" algn="l">
              <a:lnSpc>
                <a:spcPct val="112000"/>
              </a:lnSpc>
              <a:spcBef>
                <a:spcPts val="0"/>
              </a:spcBef>
              <a:spcAft>
                <a:spcPts val="0"/>
              </a:spcAft>
              <a:buClr>
                <a:srgbClr val="FFFCF6"/>
              </a:buClr>
              <a:buSzPts val="2000"/>
              <a:buFont typeface="Arial"/>
              <a:buNone/>
            </a:pPr>
            <a:r>
              <a:rPr b="0" i="0" lang="en-US" spc="0" sz="2000" u="none" cap="none" strike="noStrike">
                <a:solidFill>
                  <a:srgbClr val="FFFCF6"/>
                </a:solidFill>
                <a:latin typeface="Arial"/>
                <a:ea typeface="Arial"/>
                <a:cs typeface="Arial"/>
                <a:sym typeface="Arial"/>
              </a:rPr>
              <a:t>Of adults in England are overweight or living with obesity (Health Survey 2024).</a:t>
            </a:r>
            <a:endParaRPr b="0" i="0" spc="0" sz="2000" u="none" cap="none" strike="noStrike">
              <a:solidFill>
                <a:schemeClr val="dk1"/>
              </a:solidFill>
              <a:latin typeface="Calibri"/>
              <a:ea typeface="Calibri"/>
              <a:cs typeface="Calibri"/>
              <a:sym typeface="Calibri"/>
            </a:endParaRPr>
          </a:p>
        </p:txBody>
      </p:sp>
      <p:sp>
        <p:nvSpPr>
          <p:cNvPr id="302" name="Google Shape;302;p10"/>
          <p:cNvSpPr/>
          <p:nvPr/>
        </p:nvSpPr>
        <p:spPr>
          <a:xfrm>
            <a:off x="761981" y="5847159"/>
            <a:ext cx="4145156" cy="198041"/>
          </a:xfrm>
          <a:prstGeom prst="rect">
            <a:avLst/>
          </a:prstGeom>
          <a:noFill/>
          <a:ln>
            <a:noFill/>
          </a:ln>
        </p:spPr>
        <p:txBody>
          <a:bodyPr anchorCtr="0" anchor="t" bIns="0" lIns="0" spcFirstLastPara="1" rIns="0" wrap="square" tIns="0">
            <a:noAutofit/>
          </a:bodyPr>
          <a:lstStyle/>
          <a:p>
            <a:pPr indent="0" lvl="0" marL="0" marR="0" rtl="0" algn="l">
              <a:lnSpc>
                <a:spcPct val="108000"/>
              </a:lnSpc>
              <a:spcBef>
                <a:spcPts val="0"/>
              </a:spcBef>
              <a:spcAft>
                <a:spcPts val="0"/>
              </a:spcAft>
              <a:buClr>
                <a:srgbClr val="FFFCF6"/>
              </a:buClr>
              <a:buSzPts val="1400"/>
              <a:buFont typeface="Arial"/>
              <a:buNone/>
            </a:pPr>
            <a:r>
              <a:rPr b="0" i="0" lang="en-US" spc="0" sz="1400" u="none" cap="none" strike="noStrike">
                <a:solidFill>
                  <a:srgbClr val="FFFCF6"/>
                </a:solidFill>
                <a:latin typeface="Arial"/>
                <a:ea typeface="Arial"/>
                <a:cs typeface="Arial"/>
                <a:sym typeface="Arial"/>
              </a:rPr>
              <a:t>Highlights urgent population prevention window.</a:t>
            </a:r>
            <a:endParaRPr b="0" i="0" spc="0" sz="1100" u="none" cap="none" strike="noStrike">
              <a:solidFill>
                <a:schemeClr val="dk1"/>
              </a:solidFill>
              <a:latin typeface="Calibri"/>
              <a:ea typeface="Calibri"/>
              <a:cs typeface="Calibri"/>
              <a:sym typeface="Calibri"/>
            </a:endParaRPr>
          </a:p>
        </p:txBody>
      </p:sp>
      <p:sp>
        <p:nvSpPr>
          <p:cNvPr id="303" name="Google Shape;303;p10"/>
          <p:cNvSpPr/>
          <p:nvPr/>
        </p:nvSpPr>
        <p:spPr>
          <a:xfrm>
            <a:off x="5059434" y="1189335"/>
            <a:ext cx="6675072" cy="5211465"/>
          </a:xfrm>
          <a:prstGeom prst="rect">
            <a:avLst/>
          </a:prstGeom>
          <a:noFill/>
          <a:ln cap="flat" cmpd="sng" w="38075">
            <a:solidFill>
              <a:srgbClr val="22231F"/>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304" name="Google Shape;304;p10"/>
          <p:cNvSpPr/>
          <p:nvPr/>
        </p:nvSpPr>
        <p:spPr>
          <a:xfrm>
            <a:off x="5402326" y="1557635"/>
            <a:ext cx="6332181" cy="313035"/>
          </a:xfrm>
          <a:prstGeom prst="rect">
            <a:avLst/>
          </a:prstGeom>
          <a:solidFill>
            <a:schemeClr val="lt1"/>
          </a:solidFill>
          <a:ln>
            <a:noFill/>
          </a:ln>
        </p:spPr>
        <p:txBody>
          <a:bodyPr anchorCtr="0" anchor="t" bIns="0" lIns="0" spcFirstLastPara="1" rIns="0" wrap="square" tIns="0">
            <a:noAutofit/>
          </a:bodyPr>
          <a:lstStyle/>
          <a:p>
            <a:pPr indent="0" lvl="0" marL="0" marR="0" rtl="0" algn="l">
              <a:lnSpc>
                <a:spcPct val="92000"/>
              </a:lnSpc>
              <a:spcBef>
                <a:spcPts val="0"/>
              </a:spcBef>
              <a:spcAft>
                <a:spcPts val="0"/>
              </a:spcAft>
              <a:buClr>
                <a:srgbClr val="D93A26"/>
              </a:buClr>
              <a:buSzPts val="1600"/>
              <a:buFont typeface="Arial"/>
              <a:buNone/>
            </a:pPr>
            <a:r>
              <a:rPr b="0" i="0" lang="en-US" spc="0" sz="1600" u="none" cap="none" strike="noStrike">
                <a:solidFill>
                  <a:srgbClr val="D93A26"/>
                </a:solidFill>
                <a:latin typeface="Arial"/>
                <a:ea typeface="Arial"/>
                <a:cs typeface="Arial"/>
                <a:sym typeface="Arial"/>
              </a:rPr>
              <a:t>CHRONIC DISEASE RISK &amp; EARLY INTERVENTION</a:t>
            </a:r>
            <a:endParaRPr b="0" i="0" spc="0" sz="1150" u="none" cap="none" strike="noStrike">
              <a:solidFill>
                <a:schemeClr val="dk1"/>
              </a:solidFill>
              <a:latin typeface="Calibri"/>
              <a:ea typeface="Calibri"/>
              <a:cs typeface="Calibri"/>
              <a:sym typeface="Calibri"/>
            </a:endParaRPr>
          </a:p>
        </p:txBody>
      </p:sp>
      <p:sp>
        <p:nvSpPr>
          <p:cNvPr id="305" name="Google Shape;305;p10"/>
          <p:cNvSpPr/>
          <p:nvPr/>
        </p:nvSpPr>
        <p:spPr>
          <a:xfrm>
            <a:off x="5402326" y="1870670"/>
            <a:ext cx="5989289" cy="3839270"/>
          </a:xfrm>
          <a:prstGeom prst="rect">
            <a:avLst/>
          </a:prstGeom>
          <a:solidFill>
            <a:schemeClr val="lt1"/>
          </a:solid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Unhealthy dietary patterns are important modifiable risk factors for cardiovascular disease, type 2 diabetes and some cancers (WHO,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England’s 2024 Health Survey reported 66% of adults were overweight or living with obesity, highlighting a wider population prevention context (NHS England,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Higher ultra-processed food exposure is associated with cardiovascular mortality and type 2 diabetes, but evidence certainty is often low or very low (Lane et al.,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Young adulthood is a relevant prevention stage because eating patterns and food environments can become established during the transition to adulthood (Poobalan et al., 2014; Rego et al., 2023).</a:t>
            </a:r>
            <a:endParaRPr b="0" i="0" spc="0" sz="1650" u="none" cap="none" strike="noStrike">
              <a:solidFill>
                <a:schemeClr val="dk1"/>
              </a:solidFill>
              <a:latin typeface="Calibri"/>
              <a:ea typeface="Calibri"/>
              <a:cs typeface="Calibri"/>
              <a:sym typeface="Calibri"/>
            </a:endParaRPr>
          </a:p>
        </p:txBody>
      </p:sp>
      <p:sp>
        <p:nvSpPr>
          <p:cNvPr id="306" name="Google Shape;306;p10"/>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07" name="Google Shape;307;p10"/>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2" name="Shape 312"/>
        <p:cNvGrpSpPr/>
        <p:nvPr/>
      </p:nvGrpSpPr>
      <p:grpSpPr>
        <a:xfrm>
          <a:off x="0" y="0"/>
          <a:ext cx="0" cy="0"/>
          <a:chOff x="0" y="0"/>
          <a:chExt cx="0" cy="0"/>
        </a:xfrm>
      </p:grpSpPr>
      <p:sp>
        <p:nvSpPr>
          <p:cNvPr id="313" name="Google Shape;313;p11"/>
          <p:cNvSpPr/>
          <p:nvPr/>
        </p:nvSpPr>
        <p:spPr>
          <a:xfrm>
            <a:off x="457189" y="457200"/>
            <a:ext cx="6464721" cy="622408"/>
          </a:xfrm>
          <a:prstGeom prst="rect">
            <a:avLst/>
          </a:prstGeom>
          <a:noFill/>
          <a:ln>
            <a:noFill/>
          </a:ln>
        </p:spPr>
        <p:txBody>
          <a:bodyPr anchorCtr="0" anchor="t" bIns="0" lIns="0" spcFirstLastPara="1" rIns="0" wrap="square" tIns="0">
            <a:noAutofit/>
          </a:bodyPr>
          <a:lstStyle/>
          <a:p>
            <a:pPr indent="0" lvl="0" marL="0" marR="0" rtl="0" algn="l">
              <a:lnSpc>
                <a:spcPct val="75000"/>
              </a:lnSpc>
              <a:spcBef>
                <a:spcPts val="0"/>
              </a:spcBef>
              <a:spcAft>
                <a:spcPts val="0"/>
              </a:spcAft>
              <a:buClr>
                <a:srgbClr val="22231F"/>
              </a:buClr>
              <a:buSzPts val="1800"/>
              <a:buFont typeface="Arial"/>
              <a:buNone/>
            </a:pPr>
            <a:r>
              <a:rPr b="0" i="0" lang="en-US" spc="0" sz="1800" u="none" cap="none" strike="noStrike">
                <a:solidFill>
                  <a:srgbClr val="22231F"/>
                </a:solidFill>
                <a:latin typeface="Arial"/>
                <a:ea typeface="Arial"/>
                <a:cs typeface="Arial"/>
                <a:sym typeface="Arial"/>
              </a:rPr>
              <a:t>WHY NUTRITION KNOWLEDGE ALONE IS NOT ENOUGH</a:t>
            </a:r>
            <a:endParaRPr b="0" i="0" spc="0" sz="1800" u="none" cap="none" strike="noStrike">
              <a:solidFill>
                <a:schemeClr val="dk1"/>
              </a:solidFill>
              <a:latin typeface="Calibri"/>
              <a:ea typeface="Calibri"/>
              <a:cs typeface="Calibri"/>
              <a:sym typeface="Calibri"/>
            </a:endParaRPr>
          </a:p>
        </p:txBody>
      </p:sp>
      <p:sp>
        <p:nvSpPr>
          <p:cNvPr id="314" name="Google Shape;314;p11"/>
          <p:cNvSpPr/>
          <p:nvPr/>
        </p:nvSpPr>
        <p:spPr>
          <a:xfrm>
            <a:off x="457189" y="1189335"/>
            <a:ext cx="11277318" cy="5211465"/>
          </a:xfrm>
          <a:prstGeom prst="rect">
            <a:avLst/>
          </a:prstGeom>
          <a:solidFill>
            <a:srgbClr val="22231F"/>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315" name="Google Shape;315;p11"/>
          <p:cNvSpPr/>
          <p:nvPr/>
        </p:nvSpPr>
        <p:spPr>
          <a:xfrm>
            <a:off x="838179" y="1544935"/>
            <a:ext cx="10515337" cy="2424906"/>
          </a:xfrm>
          <a:prstGeom prst="rect">
            <a:avLst/>
          </a:prstGeom>
          <a:no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Among 18–25-year-olds, 89% reported positive dietary intentions, yet healthy intentions did not consistently translate into healthy behaviour (Poobalan et al., 2014).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A study of 675 young adults found that eating behaviour varied with the immediate social and physical context of eating occasions (Tran et al., 2024).</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UK undergraduate research found that social-norm messages interacted with group identification, although effects were modest and context dependent (Fischer et al., 2022).</a:t>
            </a:r>
            <a:endParaRPr b="0" i="0" spc="0" sz="1650"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FFFCF6"/>
              </a:buClr>
              <a:buSzPts val="1650"/>
              <a:buFont typeface="Arial"/>
              <a:buChar char="•"/>
            </a:pPr>
            <a:r>
              <a:rPr b="0" i="0" lang="en-US" spc="0" sz="1650" u="none" cap="none" strike="noStrike">
                <a:solidFill>
                  <a:srgbClr val="FFFCF6"/>
                </a:solidFill>
                <a:latin typeface="Arial"/>
                <a:ea typeface="Arial"/>
                <a:cs typeface="Arial"/>
                <a:sym typeface="Arial"/>
              </a:rPr>
              <a:t>The campaign should combine information with skills practice, confidence building, prompts and socially relevant activities (NICE, 2026).</a:t>
            </a:r>
            <a:endParaRPr b="0" i="0" spc="0" sz="1650" u="none" cap="none" strike="noStrike">
              <a:solidFill>
                <a:schemeClr val="dk1"/>
              </a:solidFill>
              <a:latin typeface="Calibri"/>
              <a:ea typeface="Calibri"/>
              <a:cs typeface="Calibri"/>
              <a:sym typeface="Calibri"/>
            </a:endParaRPr>
          </a:p>
        </p:txBody>
      </p:sp>
      <p:sp>
        <p:nvSpPr>
          <p:cNvPr id="316" name="Google Shape;316;p11"/>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17" name="Google Shape;317;p11"/>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2" name="Shape 322"/>
        <p:cNvGrpSpPr/>
        <p:nvPr/>
      </p:nvGrpSpPr>
      <p:grpSpPr>
        <a:xfrm>
          <a:off x="0" y="0"/>
          <a:ext cx="0" cy="0"/>
          <a:chOff x="0" y="0"/>
          <a:chExt cx="0" cy="0"/>
        </a:xfrm>
      </p:grpSpPr>
      <p:sp>
        <p:nvSpPr>
          <p:cNvPr id="323" name="Google Shape;323;p12"/>
          <p:cNvSpPr/>
          <p:nvPr/>
        </p:nvSpPr>
        <p:spPr>
          <a:xfrm>
            <a:off x="0" y="0"/>
            <a:ext cx="3566130" cy="6858000"/>
          </a:xfrm>
          <a:prstGeom prst="rect">
            <a:avLst/>
          </a:prstGeom>
          <a:solidFill>
            <a:srgbClr val="C2482A"/>
          </a:soli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chemeClr val="dk1"/>
              </a:solidFill>
              <a:latin typeface="Calibri"/>
              <a:ea typeface="Calibri"/>
              <a:cs typeface="Calibri"/>
              <a:sym typeface="Calibri"/>
            </a:endParaRPr>
          </a:p>
        </p:txBody>
      </p:sp>
      <p:sp>
        <p:nvSpPr>
          <p:cNvPr id="324" name="Google Shape;324;p12"/>
          <p:cNvSpPr/>
          <p:nvPr/>
        </p:nvSpPr>
        <p:spPr>
          <a:xfrm>
            <a:off x="304792" y="2464675"/>
            <a:ext cx="2956546" cy="2628801"/>
          </a:xfrm>
          <a:prstGeom prst="rect">
            <a:avLst/>
          </a:prstGeom>
          <a:noFill/>
          <a:ln>
            <a:noFill/>
          </a:ln>
        </p:spPr>
        <p:txBody>
          <a:bodyPr anchorCtr="0" anchor="t" bIns="0" lIns="0" spcFirstLastPara="1" rIns="0" wrap="square" tIns="0">
            <a:normAutofit/>
          </a:bodyPr>
          <a:lstStyle/>
          <a:p>
            <a:pPr indent="0" lvl="0" marL="0" marR="0" rtl="0" algn="l">
              <a:lnSpc>
                <a:spcPct val="150000"/>
              </a:lnSpc>
              <a:spcBef>
                <a:spcPts val="0"/>
              </a:spcBef>
              <a:spcAft>
                <a:spcPts val="0"/>
              </a:spcAft>
              <a:buClr>
                <a:srgbClr val="FFFCF6"/>
              </a:buClr>
              <a:buSzPts val="2400"/>
              <a:buFont typeface="Arial"/>
              <a:buNone/>
            </a:pPr>
            <a:r>
              <a:rPr b="0" i="0" lang="en-US" spc="0" sz="2400" u="none" cap="none" strike="noStrike">
                <a:solidFill>
                  <a:srgbClr val="FFFCF6"/>
                </a:solidFill>
                <a:latin typeface="Arial"/>
                <a:ea typeface="Arial"/>
                <a:cs typeface="Arial"/>
                <a:sym typeface="Arial"/>
              </a:rPr>
              <a:t>THREE MEASURABLE CAMPAIGN AIMS AND REACH</a:t>
            </a:r>
            <a:endParaRPr b="0" i="0" spc="0" sz="2400" u="none" cap="none" strike="noStrike">
              <a:solidFill>
                <a:schemeClr val="dk1"/>
              </a:solidFill>
              <a:latin typeface="Calibri"/>
              <a:ea typeface="Calibri"/>
              <a:cs typeface="Calibri"/>
              <a:sym typeface="Calibri"/>
            </a:endParaRPr>
          </a:p>
        </p:txBody>
      </p:sp>
      <p:sp>
        <p:nvSpPr>
          <p:cNvPr id="325" name="Google Shape;325;p12"/>
          <p:cNvSpPr/>
          <p:nvPr/>
        </p:nvSpPr>
        <p:spPr>
          <a:xfrm>
            <a:off x="4328012" y="457200"/>
            <a:ext cx="3093662" cy="3448447"/>
          </a:xfrm>
          <a:prstGeom prst="rect">
            <a:avLst/>
          </a:prstGeom>
          <a:solidFill>
            <a:schemeClr val="lt1"/>
          </a:solidFill>
          <a:ln>
            <a:noFill/>
          </a:ln>
        </p:spPr>
        <p:txBody>
          <a:bodyPr anchorCtr="0" anchor="t" bIns="0" lIns="0" spcFirstLastPara="1" rIns="0" wrap="square" tIns="0">
            <a:normAutofit/>
          </a:bodyPr>
          <a:lstStyle/>
          <a:p>
            <a:pPr indent="-335280" lvl="0" marL="335280" marR="0" rtl="0" algn="l">
              <a:lnSpc>
                <a:spcPct val="113000"/>
              </a:lnSpc>
              <a:spcBef>
                <a:spcPts val="0"/>
              </a:spcBef>
              <a:spcAft>
                <a:spcPts val="0"/>
              </a:spcAft>
              <a:buClr>
                <a:srgbClr val="22231F"/>
              </a:buClr>
              <a:buSzPts val="1526"/>
              <a:buFont typeface="Arial"/>
              <a:buChar char="•"/>
            </a:pPr>
            <a:r>
              <a:rPr b="0" i="0" lang="en-US" spc="0" sz="1526" u="none" cap="none" strike="noStrike">
                <a:solidFill>
                  <a:srgbClr val="22231F"/>
                </a:solidFill>
                <a:latin typeface="Arial"/>
                <a:ea typeface="Arial"/>
                <a:cs typeface="Arial"/>
                <a:sym typeface="Arial"/>
              </a:rPr>
              <a:t>Proposed Aim 1: increase mean scores on a 10-item nutrition knowledge quiz by 20% from baseline to week 8 (campaign target; measurement approach informed by NICE, 2026).</a:t>
            </a:r>
            <a:endParaRPr b="0" i="0" spc="0" sz="1526" u="none" cap="none" strike="noStrike">
              <a:solidFill>
                <a:schemeClr val="dk1"/>
              </a:solidFill>
              <a:latin typeface="Calibri"/>
              <a:ea typeface="Calibri"/>
              <a:cs typeface="Calibri"/>
              <a:sym typeface="Calibri"/>
            </a:endParaRPr>
          </a:p>
          <a:p>
            <a:pPr indent="-335280" lvl="0" marL="335280" marR="0" rtl="0" algn="l">
              <a:lnSpc>
                <a:spcPct val="113000"/>
              </a:lnSpc>
              <a:spcBef>
                <a:spcPts val="0"/>
              </a:spcBef>
              <a:spcAft>
                <a:spcPts val="0"/>
              </a:spcAft>
              <a:buClr>
                <a:srgbClr val="22231F"/>
              </a:buClr>
              <a:buSzPts val="1526"/>
              <a:buFont typeface="Arial"/>
              <a:buChar char="•"/>
            </a:pPr>
            <a:r>
              <a:rPr b="0" i="0" lang="en-US" spc="0" sz="1526" u="none" cap="none" strike="noStrike">
                <a:solidFill>
                  <a:srgbClr val="22231F"/>
                </a:solidFill>
                <a:latin typeface="Arial"/>
                <a:ea typeface="Arial"/>
                <a:cs typeface="Arial"/>
                <a:sym typeface="Arial"/>
              </a:rPr>
              <a:t>Proposed Aim 2: increase self-rated confidence in making healthier food choices by 20% from baseline to week 8 (campaign target; NICE, 2026).</a:t>
            </a:r>
            <a:endParaRPr b="0" i="0" spc="0" sz="1526" u="none" cap="none" strike="noStrike">
              <a:solidFill>
                <a:schemeClr val="dk1"/>
              </a:solidFill>
              <a:latin typeface="Calibri"/>
              <a:ea typeface="Calibri"/>
              <a:cs typeface="Calibri"/>
              <a:sym typeface="Calibri"/>
            </a:endParaRPr>
          </a:p>
        </p:txBody>
      </p:sp>
      <p:sp>
        <p:nvSpPr>
          <p:cNvPr id="326" name="Google Shape;326;p12"/>
          <p:cNvSpPr/>
          <p:nvPr/>
        </p:nvSpPr>
        <p:spPr>
          <a:xfrm>
            <a:off x="8640844" y="457200"/>
            <a:ext cx="3093662" cy="3448447"/>
          </a:xfrm>
          <a:prstGeom prst="rect">
            <a:avLst/>
          </a:prstGeom>
          <a:solidFill>
            <a:schemeClr val="lt1"/>
          </a:solidFill>
          <a:ln>
            <a:noFill/>
          </a:ln>
        </p:spPr>
        <p:txBody>
          <a:bodyPr anchorCtr="0" anchor="t" bIns="0" lIns="0" spcFirstLastPara="1" rIns="0" wrap="square" tIns="0">
            <a:normAutofit/>
          </a:bodyPr>
          <a:lstStyle/>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Proposed Aim 3: reduce reported weekly HFSS/junk-food occasions by 20% and increase reported healthier food choices by week 8 (campaign target; NICE, 2026).</a:t>
            </a:r>
            <a:endParaRPr b="0" i="0" spc="0" sz="1650" u="none" cap="none" strike="noStrike">
              <a:solidFill>
                <a:schemeClr val="dk1"/>
              </a:solidFill>
              <a:latin typeface="Calibri"/>
              <a:ea typeface="Calibri"/>
              <a:cs typeface="Calibri"/>
              <a:sym typeface="Calibri"/>
            </a:endParaRPr>
          </a:p>
          <a:p>
            <a:pPr indent="-335280" lvl="0" marL="335280" marR="0" rtl="0" algn="l">
              <a:lnSpc>
                <a:spcPct val="103000"/>
              </a:lnSpc>
              <a:spcBef>
                <a:spcPts val="0"/>
              </a:spcBef>
              <a:spcAft>
                <a:spcPts val="0"/>
              </a:spcAft>
              <a:buClr>
                <a:srgbClr val="22231F"/>
              </a:buClr>
              <a:buSzPts val="1650"/>
              <a:buFont typeface="Arial"/>
              <a:buChar char="•"/>
            </a:pPr>
            <a:r>
              <a:rPr b="0" i="0" lang="en-US" spc="0" sz="1650" u="none" cap="none" strike="noStrike">
                <a:solidFill>
                  <a:srgbClr val="22231F"/>
                </a:solidFill>
                <a:latin typeface="Arial"/>
                <a:ea typeface="Arial"/>
                <a:cs typeface="Arial"/>
                <a:sym typeface="Arial"/>
              </a:rPr>
              <a:t>Reach target: engage at least 80% of the invited 18–25 group in at least one activity, tracked through attendance; reach is an implementation indicator.</a:t>
            </a:r>
            <a:endParaRPr b="0" i="0" spc="0" sz="1650" u="none" cap="none" strike="noStrike">
              <a:solidFill>
                <a:schemeClr val="dk1"/>
              </a:solidFill>
              <a:latin typeface="Calibri"/>
              <a:ea typeface="Calibri"/>
              <a:cs typeface="Calibri"/>
              <a:sym typeface="Calibri"/>
            </a:endParaRPr>
          </a:p>
        </p:txBody>
      </p:sp>
      <p:sp>
        <p:nvSpPr>
          <p:cNvPr id="327" name="Google Shape;327;p12"/>
          <p:cNvSpPr/>
          <p:nvPr/>
        </p:nvSpPr>
        <p:spPr>
          <a:xfrm>
            <a:off x="457200" y="6510528"/>
            <a:ext cx="11274552" cy="22860"/>
          </a:xfrm>
          <a:prstGeom prst="rect">
            <a:avLst/>
          </a:prstGeom>
          <a:solidFill>
            <a:srgbClr val="F2A93B"/>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28" name="Google Shape;328;p12"/>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2" name="Shape 332"/>
        <p:cNvGrpSpPr/>
        <p:nvPr/>
      </p:nvGrpSpPr>
      <p:grpSpPr>
        <a:xfrm>
          <a:off x="0" y="0"/>
          <a:ext cx="0" cy="0"/>
          <a:chOff x="0" y="0"/>
          <a:chExt cx="0" cy="0"/>
        </a:xfrm>
      </p:grpSpPr>
      <p:sp>
        <p:nvSpPr>
          <p:cNvPr id="333" name="Google Shape;333;p14"/>
          <p:cNvSpPr/>
          <p:nvPr/>
        </p:nvSpPr>
        <p:spPr>
          <a:xfrm>
            <a:off x="502920" y="658368"/>
            <a:ext cx="1234440" cy="50292"/>
          </a:xfrm>
          <a:prstGeom prst="rect">
            <a:avLst/>
          </a:prstGeom>
          <a:solidFill>
            <a:srgbClr val="E2993E"/>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34" name="Google Shape;334;p14"/>
          <p:cNvSpPr txBox="1"/>
          <p:nvPr/>
        </p:nvSpPr>
        <p:spPr>
          <a:xfrm>
            <a:off x="502920" y="868680"/>
            <a:ext cx="11155680" cy="54864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400"/>
              <a:buFont typeface="Arial"/>
              <a:buNone/>
            </a:pPr>
            <a:r>
              <a:rPr b="1" i="0" lang="en-US" spc="0" sz="2400" u="none" cap="none" strike="noStrike">
                <a:solidFill>
                  <a:srgbClr val="493B2F"/>
                </a:solidFill>
                <a:latin typeface="Arial"/>
                <a:ea typeface="Arial"/>
                <a:cs typeface="Arial"/>
                <a:sym typeface="Arial"/>
              </a:rPr>
              <a:t>Meet Umeshbhai Patel – Task 1 Reference List (1/3)</a:t>
            </a:r>
            <a:endParaRPr b="0" i="0" spc="0" sz="1400" u="none" cap="none" strike="noStrike">
              <a:solidFill>
                <a:srgbClr val="000000"/>
              </a:solidFill>
              <a:latin typeface="Arial"/>
              <a:ea typeface="Arial"/>
              <a:cs typeface="Arial"/>
              <a:sym typeface="Arial"/>
            </a:endParaRPr>
          </a:p>
        </p:txBody>
      </p:sp>
      <p:sp>
        <p:nvSpPr>
          <p:cNvPr id="335" name="Google Shape;335;p14"/>
          <p:cNvSpPr txBox="1"/>
          <p:nvPr/>
        </p:nvSpPr>
        <p:spPr>
          <a:xfrm>
            <a:off x="502920" y="91440"/>
            <a:ext cx="301752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
        <p:nvSpPr>
          <p:cNvPr id="336" name="Google Shape;336;p14"/>
          <p:cNvSpPr/>
          <p:nvPr/>
        </p:nvSpPr>
        <p:spPr>
          <a:xfrm>
            <a:off x="502920" y="1600200"/>
            <a:ext cx="11155680" cy="4617720"/>
          </a:xfrm>
          <a:prstGeom prst="roundRect">
            <a:avLst>
              <a:gd fmla="val 16667" name="adj"/>
            </a:avLst>
          </a:prstGeom>
          <a:solidFill>
            <a:srgbClr val="FFFCF6"/>
          </a:solidFill>
          <a:ln cap="flat" cmpd="sng" w="9525">
            <a:solidFill>
              <a:srgbClr val="E5DC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37" name="Google Shape;337;p14"/>
          <p:cNvSpPr txBox="1"/>
          <p:nvPr/>
        </p:nvSpPr>
        <p:spPr>
          <a:xfrm>
            <a:off x="713232" y="1810512"/>
            <a:ext cx="10716768" cy="418795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Dai, S. et al. (2024). Ultra-processed foods and human health: an umbrella review and updated meta-analyses of observational evidence. Clinical Nutrition, 43(6), pp. 1386–1394. Available at: </a:t>
            </a:r>
            <a:r>
              <a:rPr b="0" i="0" lang="en-US" spc="0" sz="1300" u="sng" cap="none" strike="noStrike">
                <a:solidFill>
                  <a:srgbClr val="245B90"/>
                </a:solidFill>
                <a:latin typeface="Arial"/>
                <a:ea typeface="Arial"/>
                <a:cs typeface="Arial"/>
                <a:sym typeface="Arial"/>
                <a:hlinkClick r:id="rId3">
                  <a:extLst>
                    <a:ext uri="{A12FA001-AC4F-418D-AE19-62706E023703}">
                      <ahyp:hlinkClr val="tx"/>
                    </a:ext>
                  </a:extLst>
                </a:hlinkClick>
              </a:rPr>
              <a:t>https://doi.org/10.1016/j.clnu.2024.04.016</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Department of Health and Social Care and NHS England (2025). Delivering better oral health: an evidence-based toolkit for prevention. Chapter 10: healthier eating. Available at: </a:t>
            </a:r>
            <a:r>
              <a:rPr b="0" i="0" lang="en-US" spc="0" sz="1300" u="sng" cap="none" strike="noStrike">
                <a:solidFill>
                  <a:srgbClr val="245B90"/>
                </a:solidFill>
                <a:latin typeface="Arial"/>
                <a:ea typeface="Arial"/>
                <a:cs typeface="Arial"/>
                <a:sym typeface="Arial"/>
                <a:hlinkClick r:id="rId4">
                  <a:extLst>
                    <a:ext uri="{A12FA001-AC4F-418D-AE19-62706E023703}">
                      <ahyp:hlinkClr val="tx"/>
                    </a:ext>
                  </a:extLst>
                </a:hlinkClick>
              </a:rPr>
              <a:t>https://www.gov.uk/government/publications/delivering-better-oral-health-an-evidence-based-toolkit-for-prevention/chapter-10-healthier-eating</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Department of Health and Social Care and Office for Health Improvement and Disparities (2024). The Eatwell Guide. Available at: </a:t>
            </a:r>
            <a:r>
              <a:rPr b="0" i="0" lang="en-US" spc="0" sz="1300" u="sng" cap="none" strike="noStrike">
                <a:solidFill>
                  <a:srgbClr val="245B90"/>
                </a:solidFill>
                <a:latin typeface="Arial"/>
                <a:ea typeface="Arial"/>
                <a:cs typeface="Arial"/>
                <a:sym typeface="Arial"/>
                <a:hlinkClick r:id="rId5">
                  <a:extLst>
                    <a:ext uri="{A12FA001-AC4F-418D-AE19-62706E023703}">
                      <ahyp:hlinkClr val="tx"/>
                    </a:ext>
                  </a:extLst>
                </a:hlinkClick>
              </a:rPr>
              <a:t>https://www.gov.uk/government/publications/the-eatwell-guide</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Fischer, W.F., van Beusekom, M., Higgs, S. and Cecil, J.E. (2022). A Social Norms and Identity Approach to Increasing Fruit and Vegetable Intake of Undergraduate Students in the United Kingdom. Frontiers in Psychology, 13, 838394. Available at: </a:t>
            </a:r>
            <a:r>
              <a:rPr b="0" i="0" lang="en-US" spc="0" sz="1300" u="sng" cap="none" strike="noStrike">
                <a:solidFill>
                  <a:srgbClr val="245B90"/>
                </a:solidFill>
                <a:latin typeface="Arial"/>
                <a:ea typeface="Arial"/>
                <a:cs typeface="Arial"/>
                <a:sym typeface="Arial"/>
                <a:hlinkClick r:id="rId6">
                  <a:extLst>
                    <a:ext uri="{A12FA001-AC4F-418D-AE19-62706E023703}">
                      <ahyp:hlinkClr val="tx"/>
                    </a:ext>
                  </a:extLst>
                </a:hlinkClick>
              </a:rPr>
              <a:t>https://doi.org/10.3389/fpsyg.2022.838394</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Food Foundation (2025). The Broken Plate 2025. Available at: </a:t>
            </a:r>
            <a:r>
              <a:rPr b="0" i="0" lang="en-US" spc="0" sz="1300" u="sng" cap="none" strike="noStrike">
                <a:solidFill>
                  <a:srgbClr val="245B90"/>
                </a:solidFill>
                <a:latin typeface="Arial"/>
                <a:ea typeface="Arial"/>
                <a:cs typeface="Arial"/>
                <a:sym typeface="Arial"/>
                <a:hlinkClick r:id="rId7">
                  <a:extLst>
                    <a:ext uri="{A12FA001-AC4F-418D-AE19-62706E023703}">
                      <ahyp:hlinkClr val="tx"/>
                    </a:ext>
                  </a:extLst>
                </a:hlinkClick>
              </a:rPr>
              <a:t>https://foodfoundation.org.uk/publication/broken-plate-2025</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Hall, K.D. et al. (2019). Ultra-Processed Diets Cause Excess Calorie Intake and Weight Gain: An Inpatient Randomized Controlled Trial of Ad Libitum Food Intake. Cell Metabolism, 30(1), pp. 67–77.e3. Available at: </a:t>
            </a:r>
            <a:r>
              <a:rPr b="0" i="0" lang="en-US" spc="0" sz="1300" u="sng" cap="none" strike="noStrike">
                <a:solidFill>
                  <a:srgbClr val="245B90"/>
                </a:solidFill>
                <a:latin typeface="Arial"/>
                <a:ea typeface="Arial"/>
                <a:cs typeface="Arial"/>
                <a:sym typeface="Arial"/>
                <a:hlinkClick r:id="rId8">
                  <a:extLst>
                    <a:ext uri="{A12FA001-AC4F-418D-AE19-62706E023703}">
                      <ahyp:hlinkClr val="tx"/>
                    </a:ext>
                  </a:extLst>
                </a:hlinkClick>
              </a:rPr>
              <a:t>https://doi.org/10.1016/j.cmet.2019.05.008</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1" name="Shape 341"/>
        <p:cNvGrpSpPr/>
        <p:nvPr/>
      </p:nvGrpSpPr>
      <p:grpSpPr>
        <a:xfrm>
          <a:off x="0" y="0"/>
          <a:ext cx="0" cy="0"/>
          <a:chOff x="0" y="0"/>
          <a:chExt cx="0" cy="0"/>
        </a:xfrm>
      </p:grpSpPr>
      <p:sp>
        <p:nvSpPr>
          <p:cNvPr id="342" name="Google Shape;342;p15"/>
          <p:cNvSpPr/>
          <p:nvPr/>
        </p:nvSpPr>
        <p:spPr>
          <a:xfrm>
            <a:off x="502920" y="658368"/>
            <a:ext cx="1234440" cy="50292"/>
          </a:xfrm>
          <a:prstGeom prst="rect">
            <a:avLst/>
          </a:prstGeom>
          <a:solidFill>
            <a:srgbClr val="E2993E"/>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43" name="Google Shape;343;p15"/>
          <p:cNvSpPr txBox="1"/>
          <p:nvPr/>
        </p:nvSpPr>
        <p:spPr>
          <a:xfrm>
            <a:off x="502920" y="868680"/>
            <a:ext cx="11155680" cy="54864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400"/>
              <a:buFont typeface="Arial"/>
              <a:buNone/>
            </a:pPr>
            <a:r>
              <a:rPr b="1" i="0" lang="en-US" spc="0" sz="2400" u="none" cap="none" strike="noStrike">
                <a:solidFill>
                  <a:srgbClr val="493B2F"/>
                </a:solidFill>
                <a:latin typeface="Arial"/>
                <a:ea typeface="Arial"/>
                <a:cs typeface="Arial"/>
                <a:sym typeface="Arial"/>
              </a:rPr>
              <a:t>Meet Umeshbhai Patel – Task 1 Reference List (2/3)</a:t>
            </a:r>
            <a:endParaRPr b="0" i="0" spc="0" sz="1400" u="none" cap="none" strike="noStrike">
              <a:solidFill>
                <a:srgbClr val="000000"/>
              </a:solidFill>
              <a:latin typeface="Arial"/>
              <a:ea typeface="Arial"/>
              <a:cs typeface="Arial"/>
              <a:sym typeface="Arial"/>
            </a:endParaRPr>
          </a:p>
        </p:txBody>
      </p:sp>
      <p:sp>
        <p:nvSpPr>
          <p:cNvPr id="344" name="Google Shape;344;p15"/>
          <p:cNvSpPr txBox="1"/>
          <p:nvPr/>
        </p:nvSpPr>
        <p:spPr>
          <a:xfrm>
            <a:off x="502920" y="91440"/>
            <a:ext cx="301752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
        <p:nvSpPr>
          <p:cNvPr id="345" name="Google Shape;345;p15"/>
          <p:cNvSpPr/>
          <p:nvPr/>
        </p:nvSpPr>
        <p:spPr>
          <a:xfrm>
            <a:off x="502920" y="1600200"/>
            <a:ext cx="11155680" cy="4617720"/>
          </a:xfrm>
          <a:prstGeom prst="roundRect">
            <a:avLst>
              <a:gd fmla="val 16667" name="adj"/>
            </a:avLst>
          </a:prstGeom>
          <a:solidFill>
            <a:srgbClr val="FFFCF6"/>
          </a:solidFill>
          <a:ln cap="flat" cmpd="sng" w="9525">
            <a:solidFill>
              <a:srgbClr val="E5DC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46" name="Google Shape;346;p15"/>
          <p:cNvSpPr txBox="1"/>
          <p:nvPr/>
        </p:nvSpPr>
        <p:spPr>
          <a:xfrm>
            <a:off x="713232" y="1810512"/>
            <a:ext cx="10716768" cy="418795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Lane, M.M. et al. (2024). Ultra-processed food exposure and adverse health outcomes: umbrella review of epidemiological meta-analyses. BMJ, 384, e077310. Available at: </a:t>
            </a:r>
            <a:r>
              <a:rPr b="0" i="0" lang="en-US" spc="0" sz="1300" u="sng" cap="none" strike="noStrike">
                <a:solidFill>
                  <a:srgbClr val="245B90"/>
                </a:solidFill>
                <a:latin typeface="Arial"/>
                <a:ea typeface="Arial"/>
                <a:cs typeface="Arial"/>
                <a:sym typeface="Arial"/>
                <a:hlinkClick r:id="rId3">
                  <a:extLst>
                    <a:ext uri="{A12FA001-AC4F-418D-AE19-62706E023703}">
                      <ahyp:hlinkClr val="tx"/>
                    </a:ext>
                  </a:extLst>
                </a:hlinkClick>
              </a:rPr>
              <a:t>https://doi.org/10.1136/bmj-2023-077310</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National Health Service (2024). 5 A Day: what counts? Available at: </a:t>
            </a:r>
            <a:r>
              <a:rPr b="0" i="0" lang="en-US" spc="0" sz="1300" u="sng" cap="none" strike="noStrike">
                <a:solidFill>
                  <a:srgbClr val="245B90"/>
                </a:solidFill>
                <a:latin typeface="Arial"/>
                <a:ea typeface="Arial"/>
                <a:cs typeface="Arial"/>
                <a:sym typeface="Arial"/>
                <a:hlinkClick r:id="rId4">
                  <a:extLst>
                    <a:ext uri="{A12FA001-AC4F-418D-AE19-62706E023703}">
                      <ahyp:hlinkClr val="tx"/>
                    </a:ext>
                  </a:extLst>
                </a:hlinkClick>
              </a:rPr>
              <a:t>https://www.nhs.uk/live-well/eat-well/5-a-day/5-a-day-what-counts/</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National Health Service (NHS) (2026). Eating a balanced diet. Available at: </a:t>
            </a:r>
            <a:r>
              <a:rPr b="0" i="0" lang="en-US" spc="0" sz="1300" u="sng" cap="none" strike="noStrike">
                <a:solidFill>
                  <a:srgbClr val="245B90"/>
                </a:solidFill>
                <a:latin typeface="Arial"/>
                <a:ea typeface="Arial"/>
                <a:cs typeface="Arial"/>
                <a:sym typeface="Arial"/>
                <a:hlinkClick r:id="rId5">
                  <a:extLst>
                    <a:ext uri="{A12FA001-AC4F-418D-AE19-62706E023703}">
                      <ahyp:hlinkClr val="tx"/>
                    </a:ext>
                  </a:extLst>
                </a:hlinkClick>
              </a:rPr>
              <a:t>https://www.nhs.uk/live-well/eat-well/how-to-eat-a-balanced-diet/eating-a-balanced-diet/</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National Institute for Health and Care Excellence (NICE) (2026). Overweight and obesity management (NG246): Physical activity and diet. Available at: </a:t>
            </a:r>
            <a:r>
              <a:rPr b="0" i="0" lang="en-US" spc="0" sz="1300" u="sng" cap="none" strike="noStrike">
                <a:solidFill>
                  <a:srgbClr val="245B90"/>
                </a:solidFill>
                <a:latin typeface="Arial"/>
                <a:ea typeface="Arial"/>
                <a:cs typeface="Arial"/>
                <a:sym typeface="Arial"/>
                <a:hlinkClick r:id="rId6">
                  <a:extLst>
                    <a:ext uri="{A12FA001-AC4F-418D-AE19-62706E023703}">
                      <ahyp:hlinkClr val="tx"/>
                    </a:ext>
                  </a:extLst>
                </a:hlinkClick>
              </a:rPr>
              <a:t>https://www.nice.org.uk/guidance/ng246/chapter/Physical-activity-and-diet</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NHS England (2024). Health Survey for England 2022: Adults’ health-related behaviours. Available at: </a:t>
            </a:r>
            <a:r>
              <a:rPr b="0" i="0" lang="en-US" spc="0" sz="1300" u="sng" cap="none" strike="noStrike">
                <a:solidFill>
                  <a:srgbClr val="245B90"/>
                </a:solidFill>
                <a:latin typeface="Arial"/>
                <a:ea typeface="Arial"/>
                <a:cs typeface="Arial"/>
                <a:sym typeface="Arial"/>
                <a:hlinkClick r:id="rId7">
                  <a:extLst>
                    <a:ext uri="{A12FA001-AC4F-418D-AE19-62706E023703}">
                      <ahyp:hlinkClr val="tx"/>
                    </a:ext>
                  </a:extLst>
                </a:hlinkClick>
              </a:rPr>
              <a:t>https://digital.nhs.uk/data-and-information/publications/statistical/health-survey-for-england/2022-part-1/adults-health-related-behaviours</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NHS England (2026). Health Survey for England 2024. Available at: </a:t>
            </a:r>
            <a:r>
              <a:rPr b="0" i="0" lang="en-US" spc="0" sz="1300" u="sng" cap="none" strike="noStrike">
                <a:solidFill>
                  <a:srgbClr val="245B90"/>
                </a:solidFill>
                <a:latin typeface="Arial"/>
                <a:ea typeface="Arial"/>
                <a:cs typeface="Arial"/>
                <a:sym typeface="Arial"/>
                <a:hlinkClick r:id="rId8">
                  <a:extLst>
                    <a:ext uri="{A12FA001-AC4F-418D-AE19-62706E023703}">
                      <ahyp:hlinkClr val="tx"/>
                    </a:ext>
                  </a:extLst>
                </a:hlinkClick>
              </a:rPr>
              <a:t>https://digital.nhs.uk/data-and-information/publications/statistical/health-survey-for-england/2024</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0" name="Shape 350"/>
        <p:cNvGrpSpPr/>
        <p:nvPr/>
      </p:nvGrpSpPr>
      <p:grpSpPr>
        <a:xfrm>
          <a:off x="0" y="0"/>
          <a:ext cx="0" cy="0"/>
          <a:chOff x="0" y="0"/>
          <a:chExt cx="0" cy="0"/>
        </a:xfrm>
      </p:grpSpPr>
      <p:sp>
        <p:nvSpPr>
          <p:cNvPr id="351" name="Google Shape;351;p16"/>
          <p:cNvSpPr/>
          <p:nvPr/>
        </p:nvSpPr>
        <p:spPr>
          <a:xfrm>
            <a:off x="502920" y="658368"/>
            <a:ext cx="1234440" cy="50292"/>
          </a:xfrm>
          <a:prstGeom prst="rect">
            <a:avLst/>
          </a:prstGeom>
          <a:solidFill>
            <a:srgbClr val="E2993E"/>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52" name="Google Shape;352;p16"/>
          <p:cNvSpPr txBox="1"/>
          <p:nvPr/>
        </p:nvSpPr>
        <p:spPr>
          <a:xfrm>
            <a:off x="502920" y="868680"/>
            <a:ext cx="11155680" cy="54864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2400"/>
              <a:buFont typeface="Arial"/>
              <a:buNone/>
            </a:pPr>
            <a:r>
              <a:rPr b="1" i="0" lang="en-US" spc="0" sz="2400" u="none" cap="none" strike="noStrike">
                <a:solidFill>
                  <a:srgbClr val="493B2F"/>
                </a:solidFill>
                <a:latin typeface="Arial"/>
                <a:ea typeface="Arial"/>
                <a:cs typeface="Arial"/>
                <a:sym typeface="Arial"/>
              </a:rPr>
              <a:t>Meet Umeshbhai Patel – Task 1 Reference List (3/3)</a:t>
            </a:r>
            <a:endParaRPr b="0" i="0" spc="0" sz="1400" u="none" cap="none" strike="noStrike">
              <a:solidFill>
                <a:srgbClr val="000000"/>
              </a:solidFill>
              <a:latin typeface="Arial"/>
              <a:ea typeface="Arial"/>
              <a:cs typeface="Arial"/>
              <a:sym typeface="Arial"/>
            </a:endParaRPr>
          </a:p>
        </p:txBody>
      </p:sp>
      <p:sp>
        <p:nvSpPr>
          <p:cNvPr id="353" name="Google Shape;353;p16"/>
          <p:cNvSpPr txBox="1"/>
          <p:nvPr/>
        </p:nvSpPr>
        <p:spPr>
          <a:xfrm>
            <a:off x="502920" y="91440"/>
            <a:ext cx="301752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950"/>
              <a:buFont typeface="Arial"/>
              <a:buNone/>
            </a:pPr>
            <a:r>
              <a:rPr b="0" i="0" lang="en-US" spc="0" sz="950" u="none" cap="none" strike="noStrike">
                <a:solidFill>
                  <a:srgbClr val="405D48"/>
                </a:solidFill>
                <a:latin typeface="Arial"/>
                <a:ea typeface="Arial"/>
                <a:cs typeface="Arial"/>
                <a:sym typeface="Arial"/>
              </a:rPr>
              <a:t>Meet Umeshbhai Patel</a:t>
            </a:r>
            <a:endParaRPr b="0" i="0" spc="0" sz="1400" u="none" cap="none" strike="noStrike">
              <a:solidFill>
                <a:srgbClr val="000000"/>
              </a:solidFill>
              <a:latin typeface="Arial"/>
              <a:ea typeface="Arial"/>
              <a:cs typeface="Arial"/>
              <a:sym typeface="Arial"/>
            </a:endParaRPr>
          </a:p>
        </p:txBody>
      </p:sp>
      <p:sp>
        <p:nvSpPr>
          <p:cNvPr id="354" name="Google Shape;354;p16"/>
          <p:cNvSpPr/>
          <p:nvPr/>
        </p:nvSpPr>
        <p:spPr>
          <a:xfrm>
            <a:off x="502920" y="1600200"/>
            <a:ext cx="11155680" cy="4617720"/>
          </a:xfrm>
          <a:prstGeom prst="roundRect">
            <a:avLst>
              <a:gd fmla="val 16667" name="adj"/>
            </a:avLst>
          </a:prstGeom>
          <a:solidFill>
            <a:srgbClr val="FFFCF6"/>
          </a:solidFill>
          <a:ln cap="flat" cmpd="sng" w="9525">
            <a:solidFill>
              <a:srgbClr val="E5DC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55" name="Google Shape;355;p16"/>
          <p:cNvSpPr txBox="1"/>
          <p:nvPr/>
        </p:nvSpPr>
        <p:spPr>
          <a:xfrm>
            <a:off x="713232" y="1810512"/>
            <a:ext cx="10716768" cy="418795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Office for Health Improvement and Disparities (OHID) (2025). National Diet and Nutrition Survey 2019 to 2023: report. Available at: </a:t>
            </a:r>
            <a:r>
              <a:rPr b="0" i="0" lang="en-US" spc="0" sz="1300" u="sng" cap="none" strike="noStrike">
                <a:solidFill>
                  <a:srgbClr val="245B90"/>
                </a:solidFill>
                <a:latin typeface="Arial"/>
                <a:ea typeface="Arial"/>
                <a:cs typeface="Arial"/>
                <a:sym typeface="Arial"/>
                <a:hlinkClick r:id="rId3">
                  <a:extLst>
                    <a:ext uri="{A12FA001-AC4F-418D-AE19-62706E023703}">
                      <ahyp:hlinkClr val="tx"/>
                    </a:ext>
                  </a:extLst>
                </a:hlinkClick>
              </a:rPr>
              <a:t>https://www.gov.uk/government/statistics/national-diet-and-nutrition-survey-2019-to-2023/national-diet-and-nutrition-survey-2019-to-2023-report</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Poobalan, A.S., Aucott, L.S., Clarke, A. and Smith, W.C.S. (2014). Diet behaviour among young people in transition to adulthood (18–25 year olds): a mixed method study. Health Psychology and Behavioral Medicine, 2(1), pp. 909–928. Available at: </a:t>
            </a:r>
            <a:r>
              <a:rPr b="0" i="0" lang="en-US" spc="0" sz="1300" u="sng" cap="none" strike="noStrike">
                <a:solidFill>
                  <a:srgbClr val="245B90"/>
                </a:solidFill>
                <a:latin typeface="Arial"/>
                <a:ea typeface="Arial"/>
                <a:cs typeface="Arial"/>
                <a:sym typeface="Arial"/>
                <a:hlinkClick r:id="rId4">
                  <a:extLst>
                    <a:ext uri="{A12FA001-AC4F-418D-AE19-62706E023703}">
                      <ahyp:hlinkClr val="tx"/>
                    </a:ext>
                  </a:extLst>
                </a:hlinkClick>
              </a:rPr>
              <a:t>https://pubmed.ncbi.nlm.nih.gov/25750826/</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Rego, M.L.M. et al. (2023). The influence of ultra-processed food consumption on reward processing and energy intake: background, design, and methods of a controlled feeding trial in adolescents and young adults. Contemporary Clinical Trials, 135, 107381. Available at: </a:t>
            </a:r>
            <a:r>
              <a:rPr b="0" i="0" lang="en-US" spc="0" sz="1300" u="sng" cap="none" strike="noStrike">
                <a:solidFill>
                  <a:srgbClr val="245B90"/>
                </a:solidFill>
                <a:latin typeface="Arial"/>
                <a:ea typeface="Arial"/>
                <a:cs typeface="Arial"/>
                <a:sym typeface="Arial"/>
                <a:hlinkClick r:id="rId5">
                  <a:extLst>
                    <a:ext uri="{A12FA001-AC4F-418D-AE19-62706E023703}">
                      <ahyp:hlinkClr val="tx"/>
                    </a:ext>
                  </a:extLst>
                </a:hlinkClick>
              </a:rPr>
              <a:t>https://doi.org/10.1016/j.cct.2023.107381</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Tran, N.R., Leech, R.M. and McNaughton, S.A. (2024). Contextual factors influence food intake at eating occasions in young adults: a mixed effect analysis. Appetite, 203, 107722. Available at: </a:t>
            </a:r>
            <a:r>
              <a:rPr b="0" i="0" lang="en-US" spc="0" sz="1300" u="sng" cap="none" strike="noStrike">
                <a:solidFill>
                  <a:srgbClr val="245B90"/>
                </a:solidFill>
                <a:latin typeface="Arial"/>
                <a:ea typeface="Arial"/>
                <a:cs typeface="Arial"/>
                <a:sym typeface="Arial"/>
                <a:hlinkClick r:id="rId6">
                  <a:extLst>
                    <a:ext uri="{A12FA001-AC4F-418D-AE19-62706E023703}">
                      <ahyp:hlinkClr val="tx"/>
                    </a:ext>
                  </a:extLst>
                </a:hlinkClick>
              </a:rPr>
              <a:t>https://doi.org/10.1016/j.appet.2024.107722</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World Health Organization (WHO) (2024). Healthy diet. Available at: </a:t>
            </a:r>
            <a:r>
              <a:rPr b="0" i="0" lang="en-US" spc="0" sz="1300" u="sng" cap="none" strike="noStrike">
                <a:solidFill>
                  <a:srgbClr val="245B90"/>
                </a:solidFill>
                <a:latin typeface="Arial"/>
                <a:ea typeface="Arial"/>
                <a:cs typeface="Arial"/>
                <a:sym typeface="Arial"/>
                <a:hlinkClick r:id="rId7">
                  <a:extLst>
                    <a:ext uri="{A12FA001-AC4F-418D-AE19-62706E023703}">
                      <ahyp:hlinkClr val="tx"/>
                    </a:ext>
                  </a:extLst>
                </a:hlinkClick>
              </a:rPr>
              <a:t>https://www.who.int/health-topics/healthy-diet</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300"/>
              <a:buFont typeface="Arial"/>
              <a:buNone/>
            </a:pPr>
            <a:r>
              <a:rPr b="0" i="0" lang="en-US" spc="0" sz="1300" u="none" cap="none" strike="noStrike">
                <a:solidFill>
                  <a:srgbClr val="493B2F"/>
                </a:solidFill>
                <a:latin typeface="Arial"/>
                <a:ea typeface="Arial"/>
                <a:cs typeface="Arial"/>
                <a:sym typeface="Arial"/>
              </a:rPr>
              <a:t>World Health Organization (WHO) and Food and Agriculture Organization of the United Nations (FAO) (2024). What are healthy diets? Joint statement. Available at: </a:t>
            </a:r>
            <a:r>
              <a:rPr b="0" i="0" lang="en-US" spc="0" sz="1300" u="sng" cap="none" strike="noStrike">
                <a:solidFill>
                  <a:srgbClr val="245B90"/>
                </a:solidFill>
                <a:latin typeface="Arial"/>
                <a:ea typeface="Arial"/>
                <a:cs typeface="Arial"/>
                <a:sym typeface="Arial"/>
                <a:hlinkClick r:id="rId8">
                  <a:extLst>
                    <a:ext uri="{A12FA001-AC4F-418D-AE19-62706E023703}">
                      <ahyp:hlinkClr val="tx"/>
                    </a:ext>
                  </a:extLst>
                </a:hlinkClick>
              </a:rPr>
              <a:t>https://www.who.int/publications/i/item/9789240101876</a:t>
            </a:r>
            <a:r>
              <a:rPr b="0" i="0" lang="en-US" spc="0" sz="1300" u="none" cap="none" strike="noStrike">
                <a:solidFill>
                  <a:srgbClr val="493B2F"/>
                </a:solidFill>
                <a:latin typeface="Arial"/>
                <a:ea typeface="Arial"/>
                <a:cs typeface="Arial"/>
                <a:sym typeface="Arial"/>
              </a:rPr>
              <a:t> (Accessed: 27 September 2026).</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59" name="Shape 359"/>
        <p:cNvGrpSpPr/>
        <p:nvPr/>
      </p:nvGrpSpPr>
      <p:grpSpPr>
        <a:xfrm>
          <a:off x="0" y="0"/>
          <a:ext cx="0" cy="0"/>
          <a:chOff x="0" y="0"/>
          <a:chExt cx="0" cy="0"/>
        </a:xfrm>
      </p:grpSpPr>
      <p:sp>
        <p:nvSpPr>
          <p:cNvPr id="360" name="Google Shape;360;p17"/>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61" name="Google Shape;361;p17"/>
          <p:cNvSpPr txBox="1"/>
          <p:nvPr/>
        </p:nvSpPr>
        <p:spPr>
          <a:xfrm>
            <a:off x="502920" y="164592"/>
            <a:ext cx="292608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TASK 2 · CAMPAIGN</a:t>
            </a:r>
            <a:endParaRPr b="0" i="0" spc="0" sz="1400" u="none" cap="none" strike="noStrike">
              <a:solidFill>
                <a:srgbClr val="000000"/>
              </a:solidFill>
              <a:latin typeface="Arial"/>
              <a:ea typeface="Arial"/>
              <a:cs typeface="Arial"/>
              <a:sym typeface="Arial"/>
            </a:endParaRPr>
          </a:p>
        </p:txBody>
      </p:sp>
      <p:sp>
        <p:nvSpPr>
          <p:cNvPr id="362" name="Google Shape;362;p17"/>
          <p:cNvSpPr txBox="1"/>
          <p:nvPr/>
        </p:nvSpPr>
        <p:spPr>
          <a:xfrm>
            <a:off x="1417320" y="1234440"/>
            <a:ext cx="9372600" cy="41148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2300"/>
              <a:buFont typeface="Arial"/>
              <a:buNone/>
            </a:pPr>
            <a:r>
              <a:rPr b="1" i="0" lang="en-US" spc="0" sz="2300" u="none" cap="none" strike="noStrike">
                <a:solidFill>
                  <a:srgbClr val="3D3D3D"/>
                </a:solidFill>
                <a:latin typeface="Calibri"/>
                <a:ea typeface="Calibri"/>
                <a:cs typeface="Calibri"/>
                <a:sym typeface="Calibri"/>
              </a:rPr>
              <a:t>LCHS7000 – Social Epidemiology and Public Health Development</a:t>
            </a:r>
            <a:endParaRPr b="0" i="0" spc="0" sz="1400" u="none" cap="none" strike="noStrike">
              <a:solidFill>
                <a:srgbClr val="000000"/>
              </a:solidFill>
              <a:latin typeface="Arial"/>
              <a:ea typeface="Arial"/>
              <a:cs typeface="Arial"/>
              <a:sym typeface="Arial"/>
            </a:endParaRPr>
          </a:p>
        </p:txBody>
      </p:sp>
      <p:sp>
        <p:nvSpPr>
          <p:cNvPr id="363" name="Google Shape;363;p17"/>
          <p:cNvSpPr txBox="1"/>
          <p:nvPr/>
        </p:nvSpPr>
        <p:spPr>
          <a:xfrm>
            <a:off x="1920240" y="1673352"/>
            <a:ext cx="832104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2200"/>
              <a:buFont typeface="Arial"/>
              <a:buNone/>
            </a:pPr>
            <a:r>
              <a:rPr b="1" i="0" lang="en-US" spc="0" sz="2200" u="none" cap="none" strike="noStrike">
                <a:solidFill>
                  <a:srgbClr val="CD4829"/>
                </a:solidFill>
                <a:latin typeface="Calibri"/>
                <a:ea typeface="Calibri"/>
                <a:cs typeface="Calibri"/>
                <a:sym typeface="Calibri"/>
              </a:rPr>
              <a:t>Member 2 – Task 2: Campaign</a:t>
            </a:r>
            <a:endParaRPr b="0" i="0" spc="0" sz="1400" u="none" cap="none" strike="noStrike">
              <a:solidFill>
                <a:srgbClr val="000000"/>
              </a:solidFill>
              <a:latin typeface="Arial"/>
              <a:ea typeface="Arial"/>
              <a:cs typeface="Arial"/>
              <a:sym typeface="Arial"/>
            </a:endParaRPr>
          </a:p>
        </p:txBody>
      </p:sp>
      <p:sp>
        <p:nvSpPr>
          <p:cNvPr id="364" name="Google Shape;364;p17"/>
          <p:cNvSpPr txBox="1"/>
          <p:nvPr/>
        </p:nvSpPr>
        <p:spPr>
          <a:xfrm>
            <a:off x="1828800" y="2084831"/>
            <a:ext cx="8503920" cy="5029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2800"/>
              <a:buFont typeface="Arial"/>
              <a:buNone/>
            </a:pPr>
            <a:r>
              <a:rPr b="1" i="0" lang="en-US" spc="0" sz="2800" u="none" cap="none" strike="noStrike">
                <a:solidFill>
                  <a:srgbClr val="3D3D3D"/>
                </a:solidFill>
                <a:latin typeface="Calibri"/>
                <a:ea typeface="Calibri"/>
                <a:cs typeface="Calibri"/>
                <a:sym typeface="Calibri"/>
              </a:rPr>
              <a:t>Eat Smart 18–25: Fuel Your Future</a:t>
            </a:r>
            <a:endParaRPr b="0" i="0" spc="0" sz="1400" u="none" cap="none" strike="noStrike">
              <a:solidFill>
                <a:srgbClr val="000000"/>
              </a:solidFill>
              <a:latin typeface="Arial"/>
              <a:ea typeface="Arial"/>
              <a:cs typeface="Arial"/>
              <a:sym typeface="Arial"/>
            </a:endParaRPr>
          </a:p>
        </p:txBody>
      </p:sp>
      <p:sp>
        <p:nvSpPr>
          <p:cNvPr id="365" name="Google Shape;365;p17"/>
          <p:cNvSpPr txBox="1"/>
          <p:nvPr/>
        </p:nvSpPr>
        <p:spPr>
          <a:xfrm>
            <a:off x="1463040" y="2651760"/>
            <a:ext cx="9235440" cy="347472"/>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Target population: Young adults aged 18–25  |  Behaviour focus: Diet and nutrition</a:t>
            </a:r>
            <a:endParaRPr b="0" i="0" spc="0" sz="1400" u="none" cap="none" strike="noStrike">
              <a:solidFill>
                <a:srgbClr val="000000"/>
              </a:solidFill>
              <a:latin typeface="Arial"/>
              <a:ea typeface="Arial"/>
              <a:cs typeface="Arial"/>
              <a:sym typeface="Arial"/>
            </a:endParaRPr>
          </a:p>
        </p:txBody>
      </p:sp>
      <p:sp>
        <p:nvSpPr>
          <p:cNvPr id="366" name="Google Shape;366;p17"/>
          <p:cNvSpPr/>
          <p:nvPr/>
        </p:nvSpPr>
        <p:spPr>
          <a:xfrm>
            <a:off x="2194560" y="3657600"/>
            <a:ext cx="7772400" cy="1078992"/>
          </a:xfrm>
          <a:prstGeom prst="roundRect">
            <a:avLst>
              <a:gd fmla="val 16667" name="adj"/>
            </a:avLst>
          </a:prstGeom>
          <a:solidFill>
            <a:srgbClr val="E9F2E6"/>
          </a:solidFill>
          <a:ln cap="flat" cmpd="sng" w="12700">
            <a:solidFill>
              <a:srgbClr val="BDD3B7"/>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67" name="Google Shape;367;p17"/>
          <p:cNvSpPr txBox="1"/>
          <p:nvPr/>
        </p:nvSpPr>
        <p:spPr>
          <a:xfrm>
            <a:off x="2468880" y="3794760"/>
            <a:ext cx="7223760" cy="804672"/>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Student Name: Naeema Mustak Potar</a:t>
            </a:r>
            <a:br>
              <a:rPr b="0" i="0" lang="en-US" spc="0" sz="1800" u="none" cap="none" strike="noStrike">
                <a:solidFill>
                  <a:srgbClr val="3D3D3D"/>
                </a:solidFill>
                <a:latin typeface="Calibri"/>
                <a:ea typeface="Calibri"/>
                <a:cs typeface="Calibri"/>
                <a:sym typeface="Calibri"/>
              </a:rPr>
            </a:br>
            <a:r>
              <a:rPr b="0" i="0" lang="en-US" spc="0" sz="1800" u="none" cap="none" strike="noStrike">
                <a:solidFill>
                  <a:srgbClr val="3D3D3D"/>
                </a:solidFill>
                <a:latin typeface="Calibri"/>
                <a:ea typeface="Calibri"/>
                <a:cs typeface="Calibri"/>
                <a:sym typeface="Calibri"/>
              </a:rPr>
              <a:t>Student Number: 2539011</a:t>
            </a:r>
            <a:br>
              <a:rPr b="0" i="0" lang="en-US" spc="0" sz="1800" u="none" cap="none" strike="noStrike">
                <a:solidFill>
                  <a:srgbClr val="3D3D3D"/>
                </a:solidFill>
                <a:latin typeface="Calibri"/>
                <a:ea typeface="Calibri"/>
                <a:cs typeface="Calibri"/>
                <a:sym typeface="Calibri"/>
              </a:rPr>
            </a:br>
            <a:r>
              <a:rPr b="0" i="0" lang="en-US" spc="0" sz="1800" u="none" cap="none" strike="noStrike">
                <a:solidFill>
                  <a:srgbClr val="3D3D3D"/>
                </a:solidFill>
                <a:latin typeface="Calibri"/>
                <a:ea typeface="Calibri"/>
                <a:cs typeface="Calibri"/>
                <a:sym typeface="Calibri"/>
              </a:rPr>
              <a:t>Lecturer: Dr Hamdi Hussain</a:t>
            </a:r>
            <a:endParaRPr b="0" i="0" spc="0" sz="1400" u="none" cap="none" strike="noStrike">
              <a:solidFill>
                <a:srgbClr val="000000"/>
              </a:solidFill>
              <a:latin typeface="Arial"/>
              <a:ea typeface="Arial"/>
              <a:cs typeface="Arial"/>
              <a:sym typeface="Arial"/>
            </a:endParaRPr>
          </a:p>
        </p:txBody>
      </p:sp>
      <p:sp>
        <p:nvSpPr>
          <p:cNvPr id="368" name="Google Shape;368;p17"/>
          <p:cNvSpPr txBox="1"/>
          <p:nvPr/>
        </p:nvSpPr>
        <p:spPr>
          <a:xfrm>
            <a:off x="1828800" y="5074920"/>
            <a:ext cx="8503800" cy="33450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Eight-week campaign • 7</a:t>
            </a:r>
            <a:r>
              <a:rPr b="1" lang="en-US" sz="1800">
                <a:solidFill>
                  <a:srgbClr val="CD4829"/>
                </a:solidFill>
                <a:latin typeface="Calibri"/>
                <a:ea typeface="Calibri"/>
                <a:cs typeface="Calibri"/>
                <a:sym typeface="Calibri"/>
              </a:rPr>
              <a:t> </a:t>
            </a:r>
            <a:r>
              <a:rPr b="1" i="0" lang="en-US" spc="0" sz="1800" u="none" cap="none" strike="noStrike">
                <a:solidFill>
                  <a:srgbClr val="CD4829"/>
                </a:solidFill>
                <a:latin typeface="Calibri"/>
                <a:ea typeface="Calibri"/>
                <a:cs typeface="Calibri"/>
                <a:sym typeface="Calibri"/>
              </a:rPr>
              <a:t>activities • final assessment</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73" name="Shape 373"/>
        <p:cNvGrpSpPr/>
        <p:nvPr/>
      </p:nvGrpSpPr>
      <p:grpSpPr>
        <a:xfrm>
          <a:off x="0" y="0"/>
          <a:ext cx="0" cy="0"/>
          <a:chOff x="0" y="0"/>
          <a:chExt cx="0" cy="0"/>
        </a:xfrm>
      </p:grpSpPr>
      <p:sp>
        <p:nvSpPr>
          <p:cNvPr id="374" name="Google Shape;374;p18"/>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75" name="Google Shape;375;p18"/>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TASK 2 · CAMPAIGN</a:t>
            </a:r>
            <a:endParaRPr b="0" i="0" spc="0" sz="1400" u="none" cap="none" strike="noStrike">
              <a:solidFill>
                <a:srgbClr val="000000"/>
              </a:solidFill>
              <a:latin typeface="Arial"/>
              <a:ea typeface="Arial"/>
              <a:cs typeface="Arial"/>
              <a:sym typeface="Arial"/>
            </a:endParaRPr>
          </a:p>
        </p:txBody>
      </p:sp>
      <p:sp>
        <p:nvSpPr>
          <p:cNvPr id="376" name="Google Shape;376;p18"/>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Campaign overview: Eat Smart 18–25</a:t>
            </a:r>
            <a:endParaRPr b="0" i="0" spc="0" sz="1400" u="none" cap="none" strike="noStrike">
              <a:solidFill>
                <a:srgbClr val="000000"/>
              </a:solidFill>
              <a:latin typeface="Arial"/>
              <a:ea typeface="Arial"/>
              <a:cs typeface="Arial"/>
              <a:sym typeface="Arial"/>
            </a:endParaRPr>
          </a:p>
        </p:txBody>
      </p:sp>
      <p:sp>
        <p:nvSpPr>
          <p:cNvPr id="377" name="Google Shape;377;p18"/>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78" name="Google Shape;378;p18"/>
          <p:cNvSpPr/>
          <p:nvPr/>
        </p:nvSpPr>
        <p:spPr>
          <a:xfrm>
            <a:off x="275303" y="1298448"/>
            <a:ext cx="6308377" cy="4480560"/>
          </a:xfrm>
          <a:prstGeom prst="roundRect">
            <a:avLst>
              <a:gd fmla="val 16667" name="adj"/>
            </a:avLst>
          </a:prstGeom>
          <a:solidFill>
            <a:srgbClr val="F7F2EA"/>
          </a:solidFill>
          <a:ln cap="flat" cmpd="sng" w="12700">
            <a:solidFill>
              <a:srgbClr val="E2D8C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79" name="Google Shape;379;p18"/>
          <p:cNvSpPr txBox="1"/>
          <p:nvPr/>
        </p:nvSpPr>
        <p:spPr>
          <a:xfrm>
            <a:off x="868680" y="1554480"/>
            <a:ext cx="5212200" cy="292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900"/>
              <a:buFont typeface="Arial"/>
              <a:buNone/>
            </a:pPr>
            <a:r>
              <a:rPr b="1" i="0" lang="en-US" spc="0" sz="1900" u="none" cap="none" strike="noStrike">
                <a:solidFill>
                  <a:srgbClr val="CD4829"/>
                </a:solidFill>
                <a:latin typeface="Calibri"/>
                <a:ea typeface="Calibri"/>
                <a:cs typeface="Calibri"/>
                <a:sym typeface="Calibri"/>
              </a:rPr>
              <a:t>CAMPAIGN IN ONE VIEW</a:t>
            </a:r>
            <a:endParaRPr b="0" i="0" spc="0" sz="1400" u="none" cap="none" strike="noStrike">
              <a:solidFill>
                <a:srgbClr val="000000"/>
              </a:solidFill>
              <a:latin typeface="Arial"/>
              <a:ea typeface="Arial"/>
              <a:cs typeface="Arial"/>
              <a:sym typeface="Arial"/>
            </a:endParaRPr>
          </a:p>
        </p:txBody>
      </p:sp>
      <p:sp>
        <p:nvSpPr>
          <p:cNvPr id="380" name="Google Shape;380;p18"/>
          <p:cNvSpPr txBox="1"/>
          <p:nvPr/>
        </p:nvSpPr>
        <p:spPr>
          <a:xfrm>
            <a:off x="823388" y="1778500"/>
            <a:ext cx="5212200" cy="2891700"/>
          </a:xfrm>
          <a:prstGeom prst="rect">
            <a:avLst/>
          </a:prstGeom>
          <a:noFill/>
          <a:ln>
            <a:noFill/>
          </a:ln>
        </p:spPr>
        <p:txBody>
          <a:bodyPr anchorCtr="0" anchor="t" bIns="45700" lIns="73150" spcFirstLastPara="1" rIns="73150"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 Eight-week diet and nutrition intervention for young adults aged 18–25.(NICE,2014).</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 Weeks 1–7 deliver the seven activities; Week 8 is final assessment and maintenance planning.</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 Practical skills, prompts and supportive activities—not information alone.(Skivington et al.,2021).</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80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 Budget-aware choices address cost, convenience and food-environment barriers.(Food Foundation,2026; BNF,2026)</a:t>
            </a:r>
            <a:endParaRPr b="0" i="0" spc="0" sz="1400" u="none" cap="none" strike="noStrike">
              <a:solidFill>
                <a:srgbClr val="000000"/>
              </a:solidFill>
              <a:latin typeface="Arial"/>
              <a:ea typeface="Arial"/>
              <a:cs typeface="Arial"/>
              <a:sym typeface="Arial"/>
            </a:endParaRPr>
          </a:p>
        </p:txBody>
      </p:sp>
      <p:sp>
        <p:nvSpPr>
          <p:cNvPr id="381" name="Google Shape;381;p18"/>
          <p:cNvSpPr/>
          <p:nvPr/>
        </p:nvSpPr>
        <p:spPr>
          <a:xfrm>
            <a:off x="275303" y="4736592"/>
            <a:ext cx="6308377" cy="749808"/>
          </a:xfrm>
          <a:prstGeom prst="roundRect">
            <a:avLst>
              <a:gd fmla="val 16667" name="adj"/>
            </a:avLst>
          </a:prstGeom>
          <a:solidFill>
            <a:srgbClr val="E9F2E6"/>
          </a:solidFill>
          <a:ln cap="flat" cmpd="sng" w="12700">
            <a:solidFill>
              <a:srgbClr val="C2D5BE"/>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82" name="Google Shape;382;p18"/>
          <p:cNvSpPr txBox="1"/>
          <p:nvPr/>
        </p:nvSpPr>
        <p:spPr>
          <a:xfrm>
            <a:off x="1024128" y="4901184"/>
            <a:ext cx="484632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Core outcomes: knowledge • confidence • healthier food choices</a:t>
            </a:r>
            <a:endParaRPr b="0" i="0" spc="0" sz="1400" u="none" cap="none" strike="noStrike">
              <a:solidFill>
                <a:srgbClr val="000000"/>
              </a:solidFill>
              <a:latin typeface="Arial"/>
              <a:ea typeface="Arial"/>
              <a:cs typeface="Arial"/>
              <a:sym typeface="Arial"/>
            </a:endParaRPr>
          </a:p>
        </p:txBody>
      </p:sp>
      <p:pic>
        <p:nvPicPr>
          <p:cNvPr descr="a_bright_warm_natural_light_kitchen_cooking_clas.png" id="383" name="Google Shape;383;p18"/>
          <p:cNvPicPr preferRelativeResize="0"/>
          <p:nvPr/>
        </p:nvPicPr>
        <p:blipFill rotWithShape="1">
          <a:blip r:embed="rId3">
            <a:alphaModFix/>
          </a:blip>
          <a:srcRect b="0" l="5000" r="5000" t="0"/>
          <a:stretch/>
        </p:blipFill>
        <p:spPr>
          <a:xfrm>
            <a:off x="6720840" y="1298448"/>
            <a:ext cx="4828032" cy="4526280"/>
          </a:xfrm>
          <a:prstGeom prst="rect">
            <a:avLst/>
          </a:prstGeom>
          <a:noFill/>
          <a:ln>
            <a:noFill/>
          </a:ln>
        </p:spPr>
      </p:pic>
      <p:sp>
        <p:nvSpPr>
          <p:cNvPr id="384" name="Google Shape;384;p18"/>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85" name="Google Shape;385;p18"/>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386" name="Google Shape;386;p18"/>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391" name="Shape 391"/>
        <p:cNvGrpSpPr/>
        <p:nvPr/>
      </p:nvGrpSpPr>
      <p:grpSpPr>
        <a:xfrm>
          <a:off x="0" y="0"/>
          <a:ext cx="0" cy="0"/>
          <a:chOff x="0" y="0"/>
          <a:chExt cx="0" cy="0"/>
        </a:xfrm>
      </p:grpSpPr>
      <p:sp>
        <p:nvSpPr>
          <p:cNvPr id="392" name="Google Shape;392;p19"/>
          <p:cNvSpPr/>
          <p:nvPr/>
        </p:nvSpPr>
        <p:spPr>
          <a:xfrm>
            <a:off x="0" y="0"/>
            <a:ext cx="12191700"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93" name="Google Shape;393;p19"/>
          <p:cNvSpPr txBox="1"/>
          <p:nvPr/>
        </p:nvSpPr>
        <p:spPr>
          <a:xfrm>
            <a:off x="640080" y="164592"/>
            <a:ext cx="5943600" cy="2382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SEVEN ACTIVITIES + FINAL ASSESSMENT</a:t>
            </a:r>
            <a:endParaRPr b="0" i="0" spc="0" sz="1400" u="none" cap="none" strike="noStrike">
              <a:solidFill>
                <a:srgbClr val="000000"/>
              </a:solidFill>
              <a:latin typeface="Arial"/>
              <a:ea typeface="Arial"/>
              <a:cs typeface="Arial"/>
              <a:sym typeface="Arial"/>
            </a:endParaRPr>
          </a:p>
        </p:txBody>
      </p:sp>
      <p:sp>
        <p:nvSpPr>
          <p:cNvPr id="394" name="Google Shape;394;p19"/>
          <p:cNvSpPr txBox="1"/>
          <p:nvPr/>
        </p:nvSpPr>
        <p:spPr>
          <a:xfrm>
            <a:off x="640097" y="460568"/>
            <a:ext cx="10881300" cy="4692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Eight-week programme structure</a:t>
            </a:r>
            <a:endParaRPr b="0" i="0" spc="0" sz="1400" u="none" cap="none" strike="noStrike">
              <a:solidFill>
                <a:srgbClr val="000000"/>
              </a:solidFill>
              <a:latin typeface="Arial"/>
              <a:ea typeface="Arial"/>
              <a:cs typeface="Arial"/>
              <a:sym typeface="Arial"/>
            </a:endParaRPr>
          </a:p>
        </p:txBody>
      </p:sp>
      <p:sp>
        <p:nvSpPr>
          <p:cNvPr id="395" name="Google Shape;395;p19"/>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96" name="Google Shape;396;p19"/>
          <p:cNvSpPr/>
          <p:nvPr/>
        </p:nvSpPr>
        <p:spPr>
          <a:xfrm>
            <a:off x="841248" y="1207008"/>
            <a:ext cx="10515600" cy="566928"/>
          </a:xfrm>
          <a:prstGeom prst="roundRect">
            <a:avLst>
              <a:gd fmla="val 16667" name="adj"/>
            </a:avLst>
          </a:prstGeom>
          <a:solidFill>
            <a:srgbClr val="E9F2E6"/>
          </a:solidFill>
          <a:ln cap="flat" cmpd="sng" w="12700">
            <a:solidFill>
              <a:srgbClr val="C7D8C2"/>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97" name="Google Shape;397;p19"/>
          <p:cNvSpPr txBox="1"/>
          <p:nvPr/>
        </p:nvSpPr>
        <p:spPr>
          <a:xfrm>
            <a:off x="1051560" y="1325880"/>
            <a:ext cx="10058400" cy="33450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Weeks 1–7 = practical  activities  |  Week 8 = assessment + maintenance planning</a:t>
            </a:r>
            <a:endParaRPr b="0" i="0" spc="0" sz="1400" u="none" cap="none" strike="noStrike">
              <a:solidFill>
                <a:srgbClr val="000000"/>
              </a:solidFill>
              <a:latin typeface="Arial"/>
              <a:ea typeface="Arial"/>
              <a:cs typeface="Arial"/>
              <a:sym typeface="Arial"/>
            </a:endParaRPr>
          </a:p>
        </p:txBody>
      </p:sp>
      <p:sp>
        <p:nvSpPr>
          <p:cNvPr id="398" name="Google Shape;398;p19"/>
          <p:cNvSpPr/>
          <p:nvPr/>
        </p:nvSpPr>
        <p:spPr>
          <a:xfrm>
            <a:off x="713232" y="2011680"/>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399" name="Google Shape;399;p19"/>
          <p:cNvSpPr/>
          <p:nvPr/>
        </p:nvSpPr>
        <p:spPr>
          <a:xfrm>
            <a:off x="859536" y="2176272"/>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00" name="Google Shape;400;p19"/>
          <p:cNvSpPr txBox="1"/>
          <p:nvPr/>
        </p:nvSpPr>
        <p:spPr>
          <a:xfrm>
            <a:off x="859536" y="2176272"/>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1</a:t>
            </a:r>
            <a:endParaRPr b="0" i="0" spc="0" sz="1400" u="none" cap="none" strike="noStrike">
              <a:solidFill>
                <a:srgbClr val="000000"/>
              </a:solidFill>
              <a:latin typeface="Arial"/>
              <a:ea typeface="Arial"/>
              <a:cs typeface="Arial"/>
              <a:sym typeface="Arial"/>
            </a:endParaRPr>
          </a:p>
        </p:txBody>
      </p:sp>
      <p:sp>
        <p:nvSpPr>
          <p:cNvPr id="401" name="Google Shape;401;p19"/>
          <p:cNvSpPr txBox="1"/>
          <p:nvPr/>
        </p:nvSpPr>
        <p:spPr>
          <a:xfrm>
            <a:off x="1325875" y="2112308"/>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1</a:t>
            </a:r>
            <a:endParaRPr b="0" i="0" spc="0" sz="1400" u="none" cap="none" strike="noStrike">
              <a:solidFill>
                <a:srgbClr val="000000"/>
              </a:solidFill>
              <a:latin typeface="Arial"/>
              <a:ea typeface="Arial"/>
              <a:cs typeface="Arial"/>
              <a:sym typeface="Arial"/>
            </a:endParaRPr>
          </a:p>
        </p:txBody>
      </p:sp>
      <p:sp>
        <p:nvSpPr>
          <p:cNvPr id="402" name="Google Shape;402;p19"/>
          <p:cNvSpPr txBox="1"/>
          <p:nvPr/>
        </p:nvSpPr>
        <p:spPr>
          <a:xfrm>
            <a:off x="2157984" y="2084832"/>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Food groups + affordable choice</a:t>
            </a:r>
            <a:endParaRPr b="0" i="0" spc="0" sz="1400" u="none" cap="none" strike="noStrike">
              <a:solidFill>
                <a:srgbClr val="000000"/>
              </a:solidFill>
              <a:latin typeface="Arial"/>
              <a:ea typeface="Arial"/>
              <a:cs typeface="Arial"/>
              <a:sym typeface="Arial"/>
            </a:endParaRPr>
          </a:p>
        </p:txBody>
      </p:sp>
      <p:sp>
        <p:nvSpPr>
          <p:cNvPr id="403" name="Google Shape;403;p19"/>
          <p:cNvSpPr/>
          <p:nvPr/>
        </p:nvSpPr>
        <p:spPr>
          <a:xfrm>
            <a:off x="6153912" y="2011680"/>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04" name="Google Shape;404;p19"/>
          <p:cNvSpPr/>
          <p:nvPr/>
        </p:nvSpPr>
        <p:spPr>
          <a:xfrm>
            <a:off x="6300216" y="2176272"/>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05" name="Google Shape;405;p19"/>
          <p:cNvSpPr txBox="1"/>
          <p:nvPr/>
        </p:nvSpPr>
        <p:spPr>
          <a:xfrm>
            <a:off x="6300216" y="2176272"/>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2</a:t>
            </a:r>
            <a:endParaRPr b="0" i="0" spc="0" sz="1400" u="none" cap="none" strike="noStrike">
              <a:solidFill>
                <a:srgbClr val="000000"/>
              </a:solidFill>
              <a:latin typeface="Arial"/>
              <a:ea typeface="Arial"/>
              <a:cs typeface="Arial"/>
              <a:sym typeface="Arial"/>
            </a:endParaRPr>
          </a:p>
        </p:txBody>
      </p:sp>
      <p:sp>
        <p:nvSpPr>
          <p:cNvPr id="406" name="Google Shape;406;p19"/>
          <p:cNvSpPr txBox="1"/>
          <p:nvPr/>
        </p:nvSpPr>
        <p:spPr>
          <a:xfrm>
            <a:off x="6766560" y="2112264"/>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2</a:t>
            </a:r>
            <a:endParaRPr b="0" i="0" spc="0" sz="1400" u="none" cap="none" strike="noStrike">
              <a:solidFill>
                <a:srgbClr val="000000"/>
              </a:solidFill>
              <a:latin typeface="Arial"/>
              <a:ea typeface="Arial"/>
              <a:cs typeface="Arial"/>
              <a:sym typeface="Arial"/>
            </a:endParaRPr>
          </a:p>
        </p:txBody>
      </p:sp>
      <p:sp>
        <p:nvSpPr>
          <p:cNvPr id="407" name="Google Shape;407;p19"/>
          <p:cNvSpPr txBox="1"/>
          <p:nvPr/>
        </p:nvSpPr>
        <p:spPr>
          <a:xfrm>
            <a:off x="7598664" y="2084832"/>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Build a balanced plate</a:t>
            </a:r>
            <a:endParaRPr b="0" i="0" spc="0" sz="1400" u="none" cap="none" strike="noStrike">
              <a:solidFill>
                <a:srgbClr val="000000"/>
              </a:solidFill>
              <a:latin typeface="Arial"/>
              <a:ea typeface="Arial"/>
              <a:cs typeface="Arial"/>
              <a:sym typeface="Arial"/>
            </a:endParaRPr>
          </a:p>
        </p:txBody>
      </p:sp>
      <p:sp>
        <p:nvSpPr>
          <p:cNvPr id="408" name="Google Shape;408;p19"/>
          <p:cNvSpPr/>
          <p:nvPr/>
        </p:nvSpPr>
        <p:spPr>
          <a:xfrm>
            <a:off x="713232" y="2907792"/>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09" name="Google Shape;409;p19"/>
          <p:cNvSpPr/>
          <p:nvPr/>
        </p:nvSpPr>
        <p:spPr>
          <a:xfrm>
            <a:off x="859536" y="3072384"/>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10" name="Google Shape;410;p19"/>
          <p:cNvSpPr txBox="1"/>
          <p:nvPr/>
        </p:nvSpPr>
        <p:spPr>
          <a:xfrm>
            <a:off x="859536" y="3072384"/>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3</a:t>
            </a:r>
            <a:endParaRPr b="0" i="0" spc="0" sz="1400" u="none" cap="none" strike="noStrike">
              <a:solidFill>
                <a:srgbClr val="000000"/>
              </a:solidFill>
              <a:latin typeface="Arial"/>
              <a:ea typeface="Arial"/>
              <a:cs typeface="Arial"/>
              <a:sym typeface="Arial"/>
            </a:endParaRPr>
          </a:p>
        </p:txBody>
      </p:sp>
      <p:sp>
        <p:nvSpPr>
          <p:cNvPr id="411" name="Google Shape;411;p19"/>
          <p:cNvSpPr txBox="1"/>
          <p:nvPr/>
        </p:nvSpPr>
        <p:spPr>
          <a:xfrm>
            <a:off x="1325880" y="3008376"/>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3</a:t>
            </a:r>
            <a:endParaRPr b="0" i="0" spc="0" sz="1400" u="none" cap="none" strike="noStrike">
              <a:solidFill>
                <a:srgbClr val="000000"/>
              </a:solidFill>
              <a:latin typeface="Arial"/>
              <a:ea typeface="Arial"/>
              <a:cs typeface="Arial"/>
              <a:sym typeface="Arial"/>
            </a:endParaRPr>
          </a:p>
        </p:txBody>
      </p:sp>
      <p:sp>
        <p:nvSpPr>
          <p:cNvPr id="412" name="Google Shape;412;p19"/>
          <p:cNvSpPr txBox="1"/>
          <p:nvPr/>
        </p:nvSpPr>
        <p:spPr>
          <a:xfrm>
            <a:off x="2157984" y="2980944"/>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Hydration + water prompt</a:t>
            </a:r>
            <a:endParaRPr b="0" i="0" spc="0" sz="1400" u="none" cap="none" strike="noStrike">
              <a:solidFill>
                <a:srgbClr val="000000"/>
              </a:solidFill>
              <a:latin typeface="Arial"/>
              <a:ea typeface="Arial"/>
              <a:cs typeface="Arial"/>
              <a:sym typeface="Arial"/>
            </a:endParaRPr>
          </a:p>
        </p:txBody>
      </p:sp>
      <p:sp>
        <p:nvSpPr>
          <p:cNvPr id="413" name="Google Shape;413;p19"/>
          <p:cNvSpPr/>
          <p:nvPr/>
        </p:nvSpPr>
        <p:spPr>
          <a:xfrm>
            <a:off x="6153912" y="2907792"/>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14" name="Google Shape;414;p19"/>
          <p:cNvSpPr/>
          <p:nvPr/>
        </p:nvSpPr>
        <p:spPr>
          <a:xfrm>
            <a:off x="6300216" y="3072384"/>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15" name="Google Shape;415;p19"/>
          <p:cNvSpPr txBox="1"/>
          <p:nvPr/>
        </p:nvSpPr>
        <p:spPr>
          <a:xfrm>
            <a:off x="6300216" y="3072384"/>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500"/>
              <a:buFont typeface="Arial"/>
              <a:buNone/>
            </a:pPr>
            <a:r>
              <a:rPr b="1" i="0" lang="en-US" spc="0" sz="1500" u="none" cap="none" strike="noStrike">
                <a:solidFill>
                  <a:srgbClr val="FFFFFF"/>
                </a:solidFill>
                <a:latin typeface="Calibri"/>
                <a:ea typeface="Calibri"/>
                <a:cs typeface="Calibri"/>
                <a:sym typeface="Calibri"/>
              </a:rPr>
              <a:t>4</a:t>
            </a:r>
            <a:endParaRPr b="0" i="0" spc="0" sz="1400" u="none" cap="none" strike="noStrike">
              <a:solidFill>
                <a:srgbClr val="000000"/>
              </a:solidFill>
              <a:latin typeface="Arial"/>
              <a:ea typeface="Arial"/>
              <a:cs typeface="Arial"/>
              <a:sym typeface="Arial"/>
            </a:endParaRPr>
          </a:p>
        </p:txBody>
      </p:sp>
      <p:sp>
        <p:nvSpPr>
          <p:cNvPr id="416" name="Google Shape;416;p19"/>
          <p:cNvSpPr txBox="1"/>
          <p:nvPr/>
        </p:nvSpPr>
        <p:spPr>
          <a:xfrm>
            <a:off x="6766560" y="3008376"/>
            <a:ext cx="868800" cy="3150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Calibri"/>
                <a:ea typeface="Calibri"/>
                <a:cs typeface="Calibri"/>
                <a:sym typeface="Calibri"/>
              </a:rPr>
              <a:t>Week 4</a:t>
            </a:r>
            <a:endParaRPr b="0" i="0" spc="0" sz="1700" u="none" cap="none" strike="noStrike">
              <a:solidFill>
                <a:srgbClr val="000000"/>
              </a:solidFill>
              <a:latin typeface="Arial"/>
              <a:ea typeface="Arial"/>
              <a:cs typeface="Arial"/>
              <a:sym typeface="Arial"/>
            </a:endParaRPr>
          </a:p>
        </p:txBody>
      </p:sp>
      <p:sp>
        <p:nvSpPr>
          <p:cNvPr id="417" name="Google Shape;417;p19"/>
          <p:cNvSpPr txBox="1"/>
          <p:nvPr/>
        </p:nvSpPr>
        <p:spPr>
          <a:xfrm>
            <a:off x="7598664" y="2980944"/>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Label detective: sugar / fat</a:t>
            </a:r>
            <a:endParaRPr b="0" i="0" spc="0" sz="1400" u="none" cap="none" strike="noStrike">
              <a:solidFill>
                <a:srgbClr val="000000"/>
              </a:solidFill>
              <a:latin typeface="Arial"/>
              <a:ea typeface="Arial"/>
              <a:cs typeface="Arial"/>
              <a:sym typeface="Arial"/>
            </a:endParaRPr>
          </a:p>
        </p:txBody>
      </p:sp>
      <p:sp>
        <p:nvSpPr>
          <p:cNvPr id="418" name="Google Shape;418;p19"/>
          <p:cNvSpPr/>
          <p:nvPr/>
        </p:nvSpPr>
        <p:spPr>
          <a:xfrm>
            <a:off x="713232" y="3803904"/>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19" name="Google Shape;419;p19"/>
          <p:cNvSpPr/>
          <p:nvPr/>
        </p:nvSpPr>
        <p:spPr>
          <a:xfrm>
            <a:off x="859536" y="3968496"/>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20" name="Google Shape;420;p19"/>
          <p:cNvSpPr txBox="1"/>
          <p:nvPr/>
        </p:nvSpPr>
        <p:spPr>
          <a:xfrm>
            <a:off x="859536" y="3968496"/>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5</a:t>
            </a:r>
            <a:endParaRPr b="0" i="0" spc="0" sz="1400" u="none" cap="none" strike="noStrike">
              <a:solidFill>
                <a:srgbClr val="000000"/>
              </a:solidFill>
              <a:latin typeface="Arial"/>
              <a:ea typeface="Arial"/>
              <a:cs typeface="Arial"/>
              <a:sym typeface="Arial"/>
            </a:endParaRPr>
          </a:p>
        </p:txBody>
      </p:sp>
      <p:sp>
        <p:nvSpPr>
          <p:cNvPr id="421" name="Google Shape;421;p19"/>
          <p:cNvSpPr txBox="1"/>
          <p:nvPr/>
        </p:nvSpPr>
        <p:spPr>
          <a:xfrm>
            <a:off x="1325880" y="3904488"/>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5</a:t>
            </a:r>
            <a:endParaRPr b="0" i="0" spc="0" sz="1800" u="none" cap="none" strike="noStrike">
              <a:solidFill>
                <a:srgbClr val="000000"/>
              </a:solidFill>
              <a:latin typeface="Arial"/>
              <a:ea typeface="Arial"/>
              <a:cs typeface="Arial"/>
              <a:sym typeface="Arial"/>
            </a:endParaRPr>
          </a:p>
        </p:txBody>
      </p:sp>
      <p:sp>
        <p:nvSpPr>
          <p:cNvPr id="422" name="Google Shape;422;p19"/>
          <p:cNvSpPr txBox="1"/>
          <p:nvPr/>
        </p:nvSpPr>
        <p:spPr>
          <a:xfrm>
            <a:off x="2157984" y="3877056"/>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Create a higher-fibre burger</a:t>
            </a:r>
            <a:endParaRPr b="0" i="0" spc="0" sz="1400" u="none" cap="none" strike="noStrike">
              <a:solidFill>
                <a:srgbClr val="000000"/>
              </a:solidFill>
              <a:latin typeface="Arial"/>
              <a:ea typeface="Arial"/>
              <a:cs typeface="Arial"/>
              <a:sym typeface="Arial"/>
            </a:endParaRPr>
          </a:p>
        </p:txBody>
      </p:sp>
      <p:sp>
        <p:nvSpPr>
          <p:cNvPr id="423" name="Google Shape;423;p19"/>
          <p:cNvSpPr/>
          <p:nvPr/>
        </p:nvSpPr>
        <p:spPr>
          <a:xfrm>
            <a:off x="6153912" y="3803904"/>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24" name="Google Shape;424;p19"/>
          <p:cNvSpPr/>
          <p:nvPr/>
        </p:nvSpPr>
        <p:spPr>
          <a:xfrm>
            <a:off x="6300216" y="3968496"/>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25" name="Google Shape;425;p19"/>
          <p:cNvSpPr txBox="1"/>
          <p:nvPr/>
        </p:nvSpPr>
        <p:spPr>
          <a:xfrm>
            <a:off x="6300216" y="3968496"/>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6</a:t>
            </a:r>
            <a:endParaRPr b="0" i="0" spc="0" sz="1400" u="none" cap="none" strike="noStrike">
              <a:solidFill>
                <a:srgbClr val="000000"/>
              </a:solidFill>
              <a:latin typeface="Arial"/>
              <a:ea typeface="Arial"/>
              <a:cs typeface="Arial"/>
              <a:sym typeface="Arial"/>
            </a:endParaRPr>
          </a:p>
        </p:txBody>
      </p:sp>
      <p:sp>
        <p:nvSpPr>
          <p:cNvPr id="426" name="Google Shape;426;p19"/>
          <p:cNvSpPr txBox="1"/>
          <p:nvPr/>
        </p:nvSpPr>
        <p:spPr>
          <a:xfrm>
            <a:off x="6766560" y="3904488"/>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6</a:t>
            </a:r>
            <a:endParaRPr b="0" i="0" spc="0" sz="1400" u="none" cap="none" strike="noStrike">
              <a:solidFill>
                <a:srgbClr val="000000"/>
              </a:solidFill>
              <a:latin typeface="Arial"/>
              <a:ea typeface="Arial"/>
              <a:cs typeface="Arial"/>
              <a:sym typeface="Arial"/>
            </a:endParaRPr>
          </a:p>
        </p:txBody>
      </p:sp>
      <p:sp>
        <p:nvSpPr>
          <p:cNvPr id="427" name="Google Shape;427;p19"/>
          <p:cNvSpPr txBox="1"/>
          <p:nvPr/>
        </p:nvSpPr>
        <p:spPr>
          <a:xfrm>
            <a:off x="7598664" y="3877056"/>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Takeaway vs homemade</a:t>
            </a:r>
            <a:endParaRPr b="0" i="0" spc="0" sz="1400" u="none" cap="none" strike="noStrike">
              <a:solidFill>
                <a:srgbClr val="000000"/>
              </a:solidFill>
              <a:latin typeface="Arial"/>
              <a:ea typeface="Arial"/>
              <a:cs typeface="Arial"/>
              <a:sym typeface="Arial"/>
            </a:endParaRPr>
          </a:p>
        </p:txBody>
      </p:sp>
      <p:sp>
        <p:nvSpPr>
          <p:cNvPr id="428" name="Google Shape;428;p19"/>
          <p:cNvSpPr/>
          <p:nvPr/>
        </p:nvSpPr>
        <p:spPr>
          <a:xfrm>
            <a:off x="713232" y="4700016"/>
            <a:ext cx="5321808" cy="713232"/>
          </a:xfrm>
          <a:prstGeom prst="roundRect">
            <a:avLst>
              <a:gd fmla="val 16667" name="adj"/>
            </a:avLst>
          </a:prstGeom>
          <a:solidFill>
            <a:srgbClr val="F7F2EA"/>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29" name="Google Shape;429;p19"/>
          <p:cNvSpPr/>
          <p:nvPr/>
        </p:nvSpPr>
        <p:spPr>
          <a:xfrm>
            <a:off x="859536" y="4864607"/>
            <a:ext cx="365760" cy="365760"/>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30" name="Google Shape;430;p19"/>
          <p:cNvSpPr txBox="1"/>
          <p:nvPr/>
        </p:nvSpPr>
        <p:spPr>
          <a:xfrm>
            <a:off x="859536" y="4864607"/>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7</a:t>
            </a:r>
            <a:endParaRPr b="0" i="0" spc="0" sz="1400" u="none" cap="none" strike="noStrike">
              <a:solidFill>
                <a:srgbClr val="000000"/>
              </a:solidFill>
              <a:latin typeface="Arial"/>
              <a:ea typeface="Arial"/>
              <a:cs typeface="Arial"/>
              <a:sym typeface="Arial"/>
            </a:endParaRPr>
          </a:p>
        </p:txBody>
      </p:sp>
      <p:sp>
        <p:nvSpPr>
          <p:cNvPr id="431" name="Google Shape;431;p19"/>
          <p:cNvSpPr txBox="1"/>
          <p:nvPr/>
        </p:nvSpPr>
        <p:spPr>
          <a:xfrm>
            <a:off x="1325880" y="4800600"/>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7</a:t>
            </a:r>
            <a:endParaRPr b="0" i="0" spc="0" sz="1400" u="none" cap="none" strike="noStrike">
              <a:solidFill>
                <a:srgbClr val="000000"/>
              </a:solidFill>
              <a:latin typeface="Arial"/>
              <a:ea typeface="Arial"/>
              <a:cs typeface="Arial"/>
              <a:sym typeface="Arial"/>
            </a:endParaRPr>
          </a:p>
        </p:txBody>
      </p:sp>
      <p:sp>
        <p:nvSpPr>
          <p:cNvPr id="432" name="Google Shape;432;p19"/>
          <p:cNvSpPr txBox="1"/>
          <p:nvPr/>
        </p:nvSpPr>
        <p:spPr>
          <a:xfrm>
            <a:off x="2157984" y="4773168"/>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10-item nutrition quiz</a:t>
            </a:r>
            <a:endParaRPr b="0" i="0" spc="0" sz="1400" u="none" cap="none" strike="noStrike">
              <a:solidFill>
                <a:srgbClr val="000000"/>
              </a:solidFill>
              <a:latin typeface="Arial"/>
              <a:ea typeface="Arial"/>
              <a:cs typeface="Arial"/>
              <a:sym typeface="Arial"/>
            </a:endParaRPr>
          </a:p>
        </p:txBody>
      </p:sp>
      <p:sp>
        <p:nvSpPr>
          <p:cNvPr id="433" name="Google Shape;433;p19"/>
          <p:cNvSpPr/>
          <p:nvPr/>
        </p:nvSpPr>
        <p:spPr>
          <a:xfrm>
            <a:off x="6153912" y="4700016"/>
            <a:ext cx="5321808" cy="713232"/>
          </a:xfrm>
          <a:prstGeom prst="roundRect">
            <a:avLst>
              <a:gd fmla="val 16667" name="adj"/>
            </a:avLst>
          </a:prstGeom>
          <a:solidFill>
            <a:srgbClr val="E9F2E6"/>
          </a:solidFill>
          <a:ln cap="flat" cmpd="sng" w="12700">
            <a:solidFill>
              <a:srgbClr val="DDD8CC"/>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34" name="Google Shape;434;p19"/>
          <p:cNvSpPr/>
          <p:nvPr/>
        </p:nvSpPr>
        <p:spPr>
          <a:xfrm>
            <a:off x="6300216" y="4864607"/>
            <a:ext cx="365760" cy="365760"/>
          </a:xfrm>
          <a:prstGeom prst="ellipse">
            <a:avLst/>
          </a:prstGeom>
          <a:solidFill>
            <a:srgbClr val="37805A"/>
          </a:solidFill>
          <a:ln cap="flat" cmpd="sng" w="9525">
            <a:solidFill>
              <a:srgbClr val="37805A"/>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35" name="Google Shape;435;p19"/>
          <p:cNvSpPr txBox="1"/>
          <p:nvPr/>
        </p:nvSpPr>
        <p:spPr>
          <a:xfrm>
            <a:off x="6300216" y="4864607"/>
            <a:ext cx="365760" cy="36576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500"/>
              <a:buFont typeface="Arial"/>
              <a:buNone/>
            </a:pPr>
            <a:r>
              <a:rPr b="1" i="0" lang="en-US" spc="0" sz="1500" u="none" cap="none" strike="noStrike">
                <a:solidFill>
                  <a:srgbClr val="FFFFFF"/>
                </a:solidFill>
                <a:latin typeface="Calibri"/>
                <a:ea typeface="Calibri"/>
                <a:cs typeface="Calibri"/>
                <a:sym typeface="Calibri"/>
              </a:rPr>
              <a:t>8</a:t>
            </a:r>
            <a:endParaRPr b="0" i="0" spc="0" sz="1400" u="none" cap="none" strike="noStrike">
              <a:solidFill>
                <a:srgbClr val="000000"/>
              </a:solidFill>
              <a:latin typeface="Arial"/>
              <a:ea typeface="Arial"/>
              <a:cs typeface="Arial"/>
              <a:sym typeface="Arial"/>
            </a:endParaRPr>
          </a:p>
        </p:txBody>
      </p:sp>
      <p:sp>
        <p:nvSpPr>
          <p:cNvPr id="436" name="Google Shape;436;p19"/>
          <p:cNvSpPr txBox="1"/>
          <p:nvPr/>
        </p:nvSpPr>
        <p:spPr>
          <a:xfrm>
            <a:off x="6766550" y="4800600"/>
            <a:ext cx="8688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8</a:t>
            </a:r>
            <a:endParaRPr b="0" i="0" spc="0" sz="1400" u="none" cap="none" strike="noStrike">
              <a:solidFill>
                <a:srgbClr val="000000"/>
              </a:solidFill>
              <a:latin typeface="Arial"/>
              <a:ea typeface="Arial"/>
              <a:cs typeface="Arial"/>
              <a:sym typeface="Arial"/>
            </a:endParaRPr>
          </a:p>
        </p:txBody>
      </p:sp>
      <p:sp>
        <p:nvSpPr>
          <p:cNvPr id="437" name="Google Shape;437;p19"/>
          <p:cNvSpPr txBox="1"/>
          <p:nvPr/>
        </p:nvSpPr>
        <p:spPr>
          <a:xfrm>
            <a:off x="7598664" y="4773168"/>
            <a:ext cx="3639312" cy="49377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Repeat measures + maintenance</a:t>
            </a:r>
            <a:endParaRPr b="0" i="0" spc="0" sz="1400" u="none" cap="none" strike="noStrike">
              <a:solidFill>
                <a:srgbClr val="000000"/>
              </a:solidFill>
              <a:latin typeface="Arial"/>
              <a:ea typeface="Arial"/>
              <a:cs typeface="Arial"/>
              <a:sym typeface="Arial"/>
            </a:endParaRPr>
          </a:p>
        </p:txBody>
      </p:sp>
      <p:sp>
        <p:nvSpPr>
          <p:cNvPr id="438" name="Google Shape;438;p19"/>
          <p:cNvSpPr/>
          <p:nvPr/>
        </p:nvSpPr>
        <p:spPr>
          <a:xfrm>
            <a:off x="411480" y="6510528"/>
            <a:ext cx="11366100" cy="2280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39" name="Google Shape;439;p19"/>
          <p:cNvSpPr txBox="1"/>
          <p:nvPr/>
        </p:nvSpPr>
        <p:spPr>
          <a:xfrm>
            <a:off x="411470" y="6638548"/>
            <a:ext cx="11155800" cy="1902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440" name="Google Shape;440;p19"/>
          <p:cNvSpPr txBox="1"/>
          <p:nvPr/>
        </p:nvSpPr>
        <p:spPr>
          <a:xfrm flipH="1">
            <a:off x="251575" y="-3885"/>
            <a:ext cx="3017400" cy="2094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45" name="Shape 445"/>
        <p:cNvGrpSpPr/>
        <p:nvPr/>
      </p:nvGrpSpPr>
      <p:grpSpPr>
        <a:xfrm>
          <a:off x="0" y="0"/>
          <a:ext cx="0" cy="0"/>
          <a:chOff x="0" y="0"/>
          <a:chExt cx="0" cy="0"/>
        </a:xfrm>
      </p:grpSpPr>
      <p:sp>
        <p:nvSpPr>
          <p:cNvPr id="446" name="Google Shape;446;p20"/>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47" name="Google Shape;447;p20"/>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DELIVERY LOGIC</a:t>
            </a:r>
            <a:endParaRPr b="0" i="0" spc="0" sz="1400" u="none" cap="none" strike="noStrike">
              <a:solidFill>
                <a:srgbClr val="000000"/>
              </a:solidFill>
              <a:latin typeface="Arial"/>
              <a:ea typeface="Arial"/>
              <a:cs typeface="Arial"/>
              <a:sym typeface="Arial"/>
            </a:endParaRPr>
          </a:p>
        </p:txBody>
      </p:sp>
      <p:sp>
        <p:nvSpPr>
          <p:cNvPr id="448" name="Google Shape;448;p20"/>
          <p:cNvSpPr txBox="1"/>
          <p:nvPr/>
        </p:nvSpPr>
        <p:spPr>
          <a:xfrm>
            <a:off x="640080" y="429768"/>
            <a:ext cx="10881300" cy="4692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Session delivery: seven activities in sequence</a:t>
            </a:r>
            <a:endParaRPr b="0" i="0" spc="0" sz="1400" u="none" cap="none" strike="noStrike">
              <a:solidFill>
                <a:srgbClr val="000000"/>
              </a:solidFill>
              <a:latin typeface="Arial"/>
              <a:ea typeface="Arial"/>
              <a:cs typeface="Arial"/>
              <a:sym typeface="Arial"/>
            </a:endParaRPr>
          </a:p>
        </p:txBody>
      </p:sp>
      <p:sp>
        <p:nvSpPr>
          <p:cNvPr id="449" name="Google Shape;449;p20"/>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50" name="Google Shape;450;p20"/>
          <p:cNvSpPr/>
          <p:nvPr/>
        </p:nvSpPr>
        <p:spPr>
          <a:xfrm>
            <a:off x="502920" y="1371600"/>
            <a:ext cx="6876288" cy="713232"/>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51" name="Google Shape;451;p20"/>
          <p:cNvSpPr txBox="1"/>
          <p:nvPr/>
        </p:nvSpPr>
        <p:spPr>
          <a:xfrm>
            <a:off x="685800" y="1404376"/>
            <a:ext cx="960000" cy="613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Weeks 1–2</a:t>
            </a:r>
            <a:endParaRPr b="0" i="0" spc="0" sz="1400" u="none" cap="none" strike="noStrike">
              <a:solidFill>
                <a:srgbClr val="000000"/>
              </a:solidFill>
              <a:latin typeface="Arial"/>
              <a:ea typeface="Arial"/>
              <a:cs typeface="Arial"/>
              <a:sym typeface="Arial"/>
            </a:endParaRPr>
          </a:p>
        </p:txBody>
      </p:sp>
      <p:sp>
        <p:nvSpPr>
          <p:cNvPr id="452" name="Google Shape;452;p20"/>
          <p:cNvSpPr txBox="1"/>
          <p:nvPr/>
        </p:nvSpPr>
        <p:spPr>
          <a:xfrm>
            <a:off x="2788920" y="1426464"/>
            <a:ext cx="434340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Food groups + balanced plate</a:t>
            </a:r>
            <a:endParaRPr b="0" i="0" spc="0" sz="1400" u="none" cap="none" strike="noStrike">
              <a:solidFill>
                <a:srgbClr val="000000"/>
              </a:solidFill>
              <a:latin typeface="Arial"/>
              <a:ea typeface="Arial"/>
              <a:cs typeface="Arial"/>
              <a:sym typeface="Arial"/>
            </a:endParaRPr>
          </a:p>
        </p:txBody>
      </p:sp>
      <p:sp>
        <p:nvSpPr>
          <p:cNvPr id="453" name="Google Shape;453;p20"/>
          <p:cNvSpPr txBox="1"/>
          <p:nvPr/>
        </p:nvSpPr>
        <p:spPr>
          <a:xfrm>
            <a:off x="2788920" y="1682496"/>
            <a:ext cx="4343400" cy="21031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707070"/>
                </a:solidFill>
                <a:latin typeface="Calibri"/>
                <a:ea typeface="Calibri"/>
                <a:cs typeface="Calibri"/>
                <a:sym typeface="Calibri"/>
              </a:rPr>
              <a:t>Build knowledge and meal-building confidence.</a:t>
            </a:r>
            <a:endParaRPr b="0" i="0" spc="0" sz="1400" u="none" cap="none" strike="noStrike">
              <a:solidFill>
                <a:srgbClr val="000000"/>
              </a:solidFill>
              <a:latin typeface="Arial"/>
              <a:ea typeface="Arial"/>
              <a:cs typeface="Arial"/>
              <a:sym typeface="Arial"/>
            </a:endParaRPr>
          </a:p>
        </p:txBody>
      </p:sp>
      <p:sp>
        <p:nvSpPr>
          <p:cNvPr id="454" name="Google Shape;454;p20"/>
          <p:cNvSpPr/>
          <p:nvPr/>
        </p:nvSpPr>
        <p:spPr>
          <a:xfrm>
            <a:off x="502920" y="2249424"/>
            <a:ext cx="6876288" cy="713232"/>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55" name="Google Shape;455;p20"/>
          <p:cNvSpPr txBox="1"/>
          <p:nvPr/>
        </p:nvSpPr>
        <p:spPr>
          <a:xfrm>
            <a:off x="685800" y="2295163"/>
            <a:ext cx="960000" cy="613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Weeks 3–4</a:t>
            </a:r>
            <a:endParaRPr b="0" i="0" spc="0" sz="1400" u="none" cap="none" strike="noStrike">
              <a:solidFill>
                <a:srgbClr val="000000"/>
              </a:solidFill>
              <a:latin typeface="Arial"/>
              <a:ea typeface="Arial"/>
              <a:cs typeface="Arial"/>
              <a:sym typeface="Arial"/>
            </a:endParaRPr>
          </a:p>
        </p:txBody>
      </p:sp>
      <p:sp>
        <p:nvSpPr>
          <p:cNvPr id="456" name="Google Shape;456;p20"/>
          <p:cNvSpPr txBox="1"/>
          <p:nvPr/>
        </p:nvSpPr>
        <p:spPr>
          <a:xfrm>
            <a:off x="2788920" y="2304288"/>
            <a:ext cx="434340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Hydration + label challenge</a:t>
            </a:r>
            <a:endParaRPr b="0" i="0" spc="0" sz="1400" u="none" cap="none" strike="noStrike">
              <a:solidFill>
                <a:srgbClr val="000000"/>
              </a:solidFill>
              <a:latin typeface="Arial"/>
              <a:ea typeface="Arial"/>
              <a:cs typeface="Arial"/>
              <a:sym typeface="Arial"/>
            </a:endParaRPr>
          </a:p>
        </p:txBody>
      </p:sp>
      <p:sp>
        <p:nvSpPr>
          <p:cNvPr id="457" name="Google Shape;457;p20"/>
          <p:cNvSpPr txBox="1"/>
          <p:nvPr/>
        </p:nvSpPr>
        <p:spPr>
          <a:xfrm>
            <a:off x="2788920" y="2560320"/>
            <a:ext cx="4343400" cy="21031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707070"/>
                </a:solidFill>
                <a:latin typeface="Calibri"/>
                <a:ea typeface="Calibri"/>
                <a:cs typeface="Calibri"/>
                <a:sym typeface="Calibri"/>
              </a:rPr>
              <a:t>Practise drink and label decisions.</a:t>
            </a:r>
            <a:endParaRPr b="0" i="0" spc="0" sz="1400" u="none" cap="none" strike="noStrike">
              <a:solidFill>
                <a:srgbClr val="000000"/>
              </a:solidFill>
              <a:latin typeface="Arial"/>
              <a:ea typeface="Arial"/>
              <a:cs typeface="Arial"/>
              <a:sym typeface="Arial"/>
            </a:endParaRPr>
          </a:p>
        </p:txBody>
      </p:sp>
      <p:sp>
        <p:nvSpPr>
          <p:cNvPr id="458" name="Google Shape;458;p20"/>
          <p:cNvSpPr/>
          <p:nvPr/>
        </p:nvSpPr>
        <p:spPr>
          <a:xfrm>
            <a:off x="502920" y="3127248"/>
            <a:ext cx="6876288" cy="713232"/>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59" name="Google Shape;459;p20"/>
          <p:cNvSpPr txBox="1"/>
          <p:nvPr/>
        </p:nvSpPr>
        <p:spPr>
          <a:xfrm>
            <a:off x="658376" y="3191243"/>
            <a:ext cx="960000" cy="613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Weeks 5–6</a:t>
            </a:r>
            <a:endParaRPr b="0" i="0" spc="0" sz="1400" u="none" cap="none" strike="noStrike">
              <a:solidFill>
                <a:srgbClr val="000000"/>
              </a:solidFill>
              <a:latin typeface="Arial"/>
              <a:ea typeface="Arial"/>
              <a:cs typeface="Arial"/>
              <a:sym typeface="Arial"/>
            </a:endParaRPr>
          </a:p>
        </p:txBody>
      </p:sp>
      <p:sp>
        <p:nvSpPr>
          <p:cNvPr id="460" name="Google Shape;460;p20"/>
          <p:cNvSpPr txBox="1"/>
          <p:nvPr/>
        </p:nvSpPr>
        <p:spPr>
          <a:xfrm>
            <a:off x="2788920" y="3182112"/>
            <a:ext cx="434340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Burger + takeaway vs homemade</a:t>
            </a:r>
            <a:endParaRPr b="0" i="0" spc="0" sz="1400" u="none" cap="none" strike="noStrike">
              <a:solidFill>
                <a:srgbClr val="000000"/>
              </a:solidFill>
              <a:latin typeface="Arial"/>
              <a:ea typeface="Arial"/>
              <a:cs typeface="Arial"/>
              <a:sym typeface="Arial"/>
            </a:endParaRPr>
          </a:p>
        </p:txBody>
      </p:sp>
      <p:sp>
        <p:nvSpPr>
          <p:cNvPr id="461" name="Google Shape;461;p20"/>
          <p:cNvSpPr txBox="1"/>
          <p:nvPr/>
        </p:nvSpPr>
        <p:spPr>
          <a:xfrm>
            <a:off x="2788920" y="3438144"/>
            <a:ext cx="4343400" cy="21031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707070"/>
                </a:solidFill>
                <a:latin typeface="Calibri"/>
                <a:ea typeface="Calibri"/>
                <a:cs typeface="Calibri"/>
                <a:sym typeface="Calibri"/>
              </a:rPr>
              <a:t>Build cooking, cost and convenience skills.</a:t>
            </a:r>
            <a:endParaRPr b="0" i="0" spc="0" sz="1400" u="none" cap="none" strike="noStrike">
              <a:solidFill>
                <a:srgbClr val="000000"/>
              </a:solidFill>
              <a:latin typeface="Arial"/>
              <a:ea typeface="Arial"/>
              <a:cs typeface="Arial"/>
              <a:sym typeface="Arial"/>
            </a:endParaRPr>
          </a:p>
        </p:txBody>
      </p:sp>
      <p:sp>
        <p:nvSpPr>
          <p:cNvPr id="462" name="Google Shape;462;p20"/>
          <p:cNvSpPr/>
          <p:nvPr/>
        </p:nvSpPr>
        <p:spPr>
          <a:xfrm>
            <a:off x="502920" y="4005072"/>
            <a:ext cx="6876288" cy="713232"/>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63" name="Google Shape;463;p20"/>
          <p:cNvSpPr txBox="1"/>
          <p:nvPr/>
        </p:nvSpPr>
        <p:spPr>
          <a:xfrm>
            <a:off x="685800" y="4087362"/>
            <a:ext cx="9600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7</a:t>
            </a:r>
            <a:endParaRPr b="0" i="0" spc="0" sz="1400" u="none" cap="none" strike="noStrike">
              <a:solidFill>
                <a:srgbClr val="000000"/>
              </a:solidFill>
              <a:latin typeface="Arial"/>
              <a:ea typeface="Arial"/>
              <a:cs typeface="Arial"/>
              <a:sym typeface="Arial"/>
            </a:endParaRPr>
          </a:p>
        </p:txBody>
      </p:sp>
      <p:sp>
        <p:nvSpPr>
          <p:cNvPr id="464" name="Google Shape;464;p20"/>
          <p:cNvSpPr txBox="1"/>
          <p:nvPr/>
        </p:nvSpPr>
        <p:spPr>
          <a:xfrm>
            <a:off x="2788920" y="4059935"/>
            <a:ext cx="434340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Nutrition quiz</a:t>
            </a:r>
            <a:endParaRPr b="0" i="0" spc="0" sz="1400" u="none" cap="none" strike="noStrike">
              <a:solidFill>
                <a:srgbClr val="000000"/>
              </a:solidFill>
              <a:latin typeface="Arial"/>
              <a:ea typeface="Arial"/>
              <a:cs typeface="Arial"/>
              <a:sym typeface="Arial"/>
            </a:endParaRPr>
          </a:p>
        </p:txBody>
      </p:sp>
      <p:sp>
        <p:nvSpPr>
          <p:cNvPr id="465" name="Google Shape;465;p20"/>
          <p:cNvSpPr txBox="1"/>
          <p:nvPr/>
        </p:nvSpPr>
        <p:spPr>
          <a:xfrm>
            <a:off x="2788920" y="4315968"/>
            <a:ext cx="4343400" cy="21031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707070"/>
                </a:solidFill>
                <a:latin typeface="Calibri"/>
                <a:ea typeface="Calibri"/>
                <a:cs typeface="Calibri"/>
                <a:sym typeface="Calibri"/>
              </a:rPr>
              <a:t>Check knowledge and remaining barriers.</a:t>
            </a:r>
            <a:endParaRPr b="0" i="0" spc="0" sz="1400" u="none" cap="none" strike="noStrike">
              <a:solidFill>
                <a:srgbClr val="000000"/>
              </a:solidFill>
              <a:latin typeface="Arial"/>
              <a:ea typeface="Arial"/>
              <a:cs typeface="Arial"/>
              <a:sym typeface="Arial"/>
            </a:endParaRPr>
          </a:p>
        </p:txBody>
      </p:sp>
      <p:sp>
        <p:nvSpPr>
          <p:cNvPr id="466" name="Google Shape;466;p20"/>
          <p:cNvSpPr/>
          <p:nvPr/>
        </p:nvSpPr>
        <p:spPr>
          <a:xfrm>
            <a:off x="502920" y="4882896"/>
            <a:ext cx="6876288" cy="713232"/>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67" name="Google Shape;467;p20"/>
          <p:cNvSpPr txBox="1"/>
          <p:nvPr/>
        </p:nvSpPr>
        <p:spPr>
          <a:xfrm>
            <a:off x="658375" y="4965215"/>
            <a:ext cx="9600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Week 8</a:t>
            </a:r>
            <a:endParaRPr b="0" i="0" spc="0" sz="1400" u="none" cap="none" strike="noStrike">
              <a:solidFill>
                <a:srgbClr val="000000"/>
              </a:solidFill>
              <a:latin typeface="Arial"/>
              <a:ea typeface="Arial"/>
              <a:cs typeface="Arial"/>
              <a:sym typeface="Arial"/>
            </a:endParaRPr>
          </a:p>
        </p:txBody>
      </p:sp>
      <p:sp>
        <p:nvSpPr>
          <p:cNvPr id="468" name="Google Shape;468;p20"/>
          <p:cNvSpPr txBox="1"/>
          <p:nvPr/>
        </p:nvSpPr>
        <p:spPr>
          <a:xfrm>
            <a:off x="1828800" y="4946894"/>
            <a:ext cx="9144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7805A"/>
                </a:solidFill>
                <a:latin typeface="Calibri"/>
                <a:ea typeface="Calibri"/>
                <a:cs typeface="Calibri"/>
                <a:sym typeface="Calibri"/>
              </a:rPr>
              <a:t>FINAL</a:t>
            </a:r>
            <a:endParaRPr b="0" i="0" spc="0" sz="1400" u="none" cap="none" strike="noStrike">
              <a:solidFill>
                <a:srgbClr val="000000"/>
              </a:solidFill>
              <a:latin typeface="Arial"/>
              <a:ea typeface="Arial"/>
              <a:cs typeface="Arial"/>
              <a:sym typeface="Arial"/>
            </a:endParaRPr>
          </a:p>
        </p:txBody>
      </p:sp>
      <p:sp>
        <p:nvSpPr>
          <p:cNvPr id="469" name="Google Shape;469;p20"/>
          <p:cNvSpPr txBox="1"/>
          <p:nvPr/>
        </p:nvSpPr>
        <p:spPr>
          <a:xfrm>
            <a:off x="2788920" y="4937759"/>
            <a:ext cx="4343400"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Repeat measures + maintenance</a:t>
            </a:r>
            <a:endParaRPr b="0" i="0" spc="0" sz="1400" u="none" cap="none" strike="noStrike">
              <a:solidFill>
                <a:srgbClr val="000000"/>
              </a:solidFill>
              <a:latin typeface="Arial"/>
              <a:ea typeface="Arial"/>
              <a:cs typeface="Arial"/>
              <a:sym typeface="Arial"/>
            </a:endParaRPr>
          </a:p>
        </p:txBody>
      </p:sp>
      <p:sp>
        <p:nvSpPr>
          <p:cNvPr id="470" name="Google Shape;470;p20"/>
          <p:cNvSpPr txBox="1"/>
          <p:nvPr/>
        </p:nvSpPr>
        <p:spPr>
          <a:xfrm>
            <a:off x="2788920" y="5193792"/>
            <a:ext cx="4343400" cy="21031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707070"/>
                </a:solidFill>
                <a:latin typeface="Calibri"/>
                <a:ea typeface="Calibri"/>
                <a:cs typeface="Calibri"/>
                <a:sym typeface="Calibri"/>
              </a:rPr>
              <a:t>Assess outcomes and agree next-step goals.</a:t>
            </a:r>
            <a:endParaRPr b="0" i="0" spc="0" sz="1400" u="none" cap="none" strike="noStrike">
              <a:solidFill>
                <a:srgbClr val="000000"/>
              </a:solidFill>
              <a:latin typeface="Arial"/>
              <a:ea typeface="Arial"/>
              <a:cs typeface="Arial"/>
              <a:sym typeface="Arial"/>
            </a:endParaRPr>
          </a:p>
        </p:txBody>
      </p:sp>
      <p:pic>
        <p:nvPicPr>
          <p:cNvPr descr="a_bright_warm_natural_light_kitchen_cooking_clas.png" id="471" name="Google Shape;471;p20"/>
          <p:cNvPicPr preferRelativeResize="0"/>
          <p:nvPr/>
        </p:nvPicPr>
        <p:blipFill rotWithShape="1">
          <a:blip r:embed="rId3">
            <a:alphaModFix/>
          </a:blip>
          <a:srcRect b="0" l="7000" r="8000" t="0"/>
          <a:stretch/>
        </p:blipFill>
        <p:spPr>
          <a:xfrm>
            <a:off x="7726679" y="1371600"/>
            <a:ext cx="3822191" cy="4407408"/>
          </a:xfrm>
          <a:prstGeom prst="rect">
            <a:avLst/>
          </a:prstGeom>
          <a:noFill/>
          <a:ln>
            <a:noFill/>
          </a:ln>
        </p:spPr>
      </p:pic>
      <p:sp>
        <p:nvSpPr>
          <p:cNvPr id="472" name="Google Shape;472;p20"/>
          <p:cNvSpPr/>
          <p:nvPr/>
        </p:nvSpPr>
        <p:spPr>
          <a:xfrm>
            <a:off x="7726679" y="5650992"/>
            <a:ext cx="3822191" cy="502920"/>
          </a:xfrm>
          <a:prstGeom prst="roundRect">
            <a:avLst>
              <a:gd fmla="val 16667" name="adj"/>
            </a:avLst>
          </a:prstGeom>
          <a:solidFill>
            <a:srgbClr val="E9F2E6"/>
          </a:solidFill>
          <a:ln cap="flat" cmpd="sng" w="12700">
            <a:solidFill>
              <a:srgbClr val="C4D7BF"/>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73" name="Google Shape;473;p20"/>
          <p:cNvSpPr txBox="1"/>
          <p:nvPr/>
        </p:nvSpPr>
        <p:spPr>
          <a:xfrm>
            <a:off x="7845552" y="5769864"/>
            <a:ext cx="3593592" cy="23774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Calibri"/>
                <a:ea typeface="Calibri"/>
                <a:cs typeface="Calibri"/>
                <a:sym typeface="Calibri"/>
              </a:rPr>
              <a:t>45–60 min • inclusive • budget-aware</a:t>
            </a:r>
            <a:endParaRPr b="0" i="0" spc="0" sz="1400" u="none" cap="none" strike="noStrike">
              <a:solidFill>
                <a:srgbClr val="000000"/>
              </a:solidFill>
              <a:latin typeface="Arial"/>
              <a:ea typeface="Arial"/>
              <a:cs typeface="Arial"/>
              <a:sym typeface="Arial"/>
            </a:endParaRPr>
          </a:p>
        </p:txBody>
      </p:sp>
      <p:sp>
        <p:nvSpPr>
          <p:cNvPr id="474" name="Google Shape;474;p20"/>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75" name="Google Shape;475;p20"/>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476" name="Google Shape;476;p20"/>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481" name="Shape 481"/>
        <p:cNvGrpSpPr/>
        <p:nvPr/>
      </p:nvGrpSpPr>
      <p:grpSpPr>
        <a:xfrm>
          <a:off x="0" y="0"/>
          <a:ext cx="0" cy="0"/>
          <a:chOff x="0" y="0"/>
          <a:chExt cx="0" cy="0"/>
        </a:xfrm>
      </p:grpSpPr>
      <p:sp>
        <p:nvSpPr>
          <p:cNvPr id="482" name="Google Shape;482;p21"/>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83" name="Google Shape;483;p21"/>
          <p:cNvSpPr txBox="1"/>
          <p:nvPr/>
        </p:nvSpPr>
        <p:spPr>
          <a:xfrm>
            <a:off x="640080" y="21375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PUBLIC-FACING CAMPAIGN MATERIAL</a:t>
            </a:r>
            <a:endParaRPr b="0" i="0" spc="0" sz="1400" u="none" cap="none" strike="noStrike">
              <a:solidFill>
                <a:srgbClr val="000000"/>
              </a:solidFill>
              <a:latin typeface="Arial"/>
              <a:ea typeface="Arial"/>
              <a:cs typeface="Arial"/>
              <a:sym typeface="Arial"/>
            </a:endParaRPr>
          </a:p>
        </p:txBody>
      </p:sp>
      <p:sp>
        <p:nvSpPr>
          <p:cNvPr id="484" name="Google Shape;484;p21"/>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Campaign poster: from awareness to action</a:t>
            </a:r>
            <a:endParaRPr b="0" i="0" spc="0" sz="1400" u="none" cap="none" strike="noStrike">
              <a:solidFill>
                <a:srgbClr val="000000"/>
              </a:solidFill>
              <a:latin typeface="Arial"/>
              <a:ea typeface="Arial"/>
              <a:cs typeface="Arial"/>
              <a:sym typeface="Arial"/>
            </a:endParaRPr>
          </a:p>
        </p:txBody>
      </p:sp>
      <p:sp>
        <p:nvSpPr>
          <p:cNvPr id="485" name="Google Shape;485;p21"/>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86" name="Google Shape;486;p21"/>
          <p:cNvSpPr/>
          <p:nvPr/>
        </p:nvSpPr>
        <p:spPr>
          <a:xfrm>
            <a:off x="658368" y="1280160"/>
            <a:ext cx="7516368" cy="4800600"/>
          </a:xfrm>
          <a:prstGeom prst="roundRect">
            <a:avLst>
              <a:gd fmla="val 16667" name="adj"/>
            </a:avLst>
          </a:prstGeom>
          <a:solidFill>
            <a:srgbClr val="FFFFFF"/>
          </a:solidFill>
          <a:ln cap="flat" cmpd="sng" w="12700">
            <a:solidFill>
              <a:srgbClr val="D2D2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87" name="Google Shape;487;p21"/>
          <p:cNvSpPr txBox="1"/>
          <p:nvPr/>
        </p:nvSpPr>
        <p:spPr>
          <a:xfrm>
            <a:off x="932688" y="1572768"/>
            <a:ext cx="6903720" cy="42062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900"/>
              <a:buFont typeface="Arial"/>
              <a:buNone/>
            </a:pPr>
            <a:r>
              <a:rPr b="1" i="0" lang="en-US" spc="0" sz="2900" u="none" cap="none" strike="noStrike">
                <a:solidFill>
                  <a:srgbClr val="CD4829"/>
                </a:solidFill>
                <a:latin typeface="Calibri"/>
                <a:ea typeface="Calibri"/>
                <a:cs typeface="Calibri"/>
                <a:sym typeface="Calibri"/>
              </a:rPr>
              <a:t>EAT SMART 18–25</a:t>
            </a:r>
            <a:endParaRPr b="0" i="0" spc="0" sz="1400" u="none" cap="none" strike="noStrike">
              <a:solidFill>
                <a:srgbClr val="000000"/>
              </a:solidFill>
              <a:latin typeface="Arial"/>
              <a:ea typeface="Arial"/>
              <a:cs typeface="Arial"/>
              <a:sym typeface="Arial"/>
            </a:endParaRPr>
          </a:p>
        </p:txBody>
      </p:sp>
      <p:sp>
        <p:nvSpPr>
          <p:cNvPr id="488" name="Google Shape;488;p21"/>
          <p:cNvSpPr txBox="1"/>
          <p:nvPr/>
        </p:nvSpPr>
        <p:spPr>
          <a:xfrm>
            <a:off x="932688" y="1993392"/>
            <a:ext cx="6903720" cy="34747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400"/>
              <a:buFont typeface="Arial"/>
              <a:buNone/>
            </a:pPr>
            <a:r>
              <a:rPr b="1" i="0" lang="en-US" spc="0" sz="2400" u="none" cap="none" strike="noStrike">
                <a:solidFill>
                  <a:srgbClr val="3D3D3D"/>
                </a:solidFill>
                <a:latin typeface="Calibri"/>
                <a:ea typeface="Calibri"/>
                <a:cs typeface="Calibri"/>
                <a:sym typeface="Calibri"/>
              </a:rPr>
              <a:t>Fuel Your Future</a:t>
            </a:r>
            <a:endParaRPr b="0" i="0" spc="0" sz="1400" u="none" cap="none" strike="noStrike">
              <a:solidFill>
                <a:srgbClr val="000000"/>
              </a:solidFill>
              <a:latin typeface="Arial"/>
              <a:ea typeface="Arial"/>
              <a:cs typeface="Arial"/>
              <a:sym typeface="Arial"/>
            </a:endParaRPr>
          </a:p>
        </p:txBody>
      </p:sp>
      <p:sp>
        <p:nvSpPr>
          <p:cNvPr id="489" name="Google Shape;489;p21"/>
          <p:cNvSpPr txBox="1"/>
          <p:nvPr/>
        </p:nvSpPr>
        <p:spPr>
          <a:xfrm>
            <a:off x="932688" y="2395728"/>
            <a:ext cx="69036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707070"/>
                </a:solidFill>
                <a:latin typeface="Calibri"/>
                <a:ea typeface="Calibri"/>
                <a:cs typeface="Calibri"/>
                <a:sym typeface="Calibri"/>
              </a:rPr>
              <a:t>Diet &amp; nutrition  •  8 weeks  •  7 Week activities + final assessment</a:t>
            </a:r>
            <a:endParaRPr b="0" i="0" spc="0" sz="1400" u="none" cap="none" strike="noStrike">
              <a:solidFill>
                <a:srgbClr val="000000"/>
              </a:solidFill>
              <a:latin typeface="Arial"/>
              <a:ea typeface="Arial"/>
              <a:cs typeface="Arial"/>
              <a:sym typeface="Arial"/>
            </a:endParaRPr>
          </a:p>
        </p:txBody>
      </p:sp>
      <p:sp>
        <p:nvSpPr>
          <p:cNvPr id="490" name="Google Shape;490;p21"/>
          <p:cNvSpPr/>
          <p:nvPr/>
        </p:nvSpPr>
        <p:spPr>
          <a:xfrm>
            <a:off x="932688" y="2852928"/>
            <a:ext cx="6912864" cy="530352"/>
          </a:xfrm>
          <a:prstGeom prst="roundRect">
            <a:avLst>
              <a:gd fmla="val 16667" name="adj"/>
            </a:avLst>
          </a:prstGeom>
          <a:solidFill>
            <a:srgbClr val="E9F2E6"/>
          </a:solidFill>
          <a:ln cap="flat" cmpd="sng" w="12700">
            <a:solidFill>
              <a:srgbClr val="C3D5BE"/>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91" name="Google Shape;491;p21"/>
          <p:cNvSpPr txBox="1"/>
          <p:nvPr/>
        </p:nvSpPr>
        <p:spPr>
          <a:xfrm>
            <a:off x="1078992" y="2980944"/>
            <a:ext cx="6583680" cy="2743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FOCUS: practical, affordable healthy eating for ages 18–25</a:t>
            </a:r>
            <a:endParaRPr b="0" i="0" spc="0" sz="1400" u="none" cap="none" strike="noStrike">
              <a:solidFill>
                <a:srgbClr val="000000"/>
              </a:solidFill>
              <a:latin typeface="Arial"/>
              <a:ea typeface="Arial"/>
              <a:cs typeface="Arial"/>
              <a:sym typeface="Arial"/>
            </a:endParaRPr>
          </a:p>
        </p:txBody>
      </p:sp>
      <p:sp>
        <p:nvSpPr>
          <p:cNvPr id="492" name="Google Shape;492;p21"/>
          <p:cNvSpPr/>
          <p:nvPr/>
        </p:nvSpPr>
        <p:spPr>
          <a:xfrm>
            <a:off x="960120" y="3611880"/>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93" name="Google Shape;493;p21"/>
          <p:cNvSpPr txBox="1"/>
          <p:nvPr/>
        </p:nvSpPr>
        <p:spPr>
          <a:xfrm>
            <a:off x="1051550" y="3657600"/>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1</a:t>
            </a:r>
            <a:endParaRPr b="0" i="0" spc="0" sz="1400" u="none" cap="none" strike="noStrike">
              <a:solidFill>
                <a:srgbClr val="000000"/>
              </a:solidFill>
              <a:latin typeface="Arial"/>
              <a:ea typeface="Arial"/>
              <a:cs typeface="Arial"/>
              <a:sym typeface="Arial"/>
            </a:endParaRPr>
          </a:p>
        </p:txBody>
      </p:sp>
      <p:sp>
        <p:nvSpPr>
          <p:cNvPr id="494" name="Google Shape;494;p21"/>
          <p:cNvSpPr txBox="1"/>
          <p:nvPr/>
        </p:nvSpPr>
        <p:spPr>
          <a:xfrm>
            <a:off x="1938528" y="3630168"/>
            <a:ext cx="1965900" cy="4116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Food group overview</a:t>
            </a:r>
            <a:endParaRPr b="0" i="0" spc="0" sz="1400" u="none" cap="none" strike="noStrike">
              <a:solidFill>
                <a:srgbClr val="000000"/>
              </a:solidFill>
              <a:latin typeface="Arial"/>
              <a:ea typeface="Arial"/>
              <a:cs typeface="Arial"/>
              <a:sym typeface="Arial"/>
            </a:endParaRPr>
          </a:p>
        </p:txBody>
      </p:sp>
      <p:sp>
        <p:nvSpPr>
          <p:cNvPr id="495" name="Google Shape;495;p21"/>
          <p:cNvSpPr/>
          <p:nvPr/>
        </p:nvSpPr>
        <p:spPr>
          <a:xfrm>
            <a:off x="960120" y="4133087"/>
            <a:ext cx="3273600"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96" name="Google Shape;496;p21"/>
          <p:cNvSpPr txBox="1"/>
          <p:nvPr/>
        </p:nvSpPr>
        <p:spPr>
          <a:xfrm>
            <a:off x="1051560" y="4178808"/>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2</a:t>
            </a:r>
            <a:endParaRPr b="0" i="0" spc="0" sz="1400" u="none" cap="none" strike="noStrike">
              <a:solidFill>
                <a:srgbClr val="000000"/>
              </a:solidFill>
              <a:latin typeface="Arial"/>
              <a:ea typeface="Arial"/>
              <a:cs typeface="Arial"/>
              <a:sym typeface="Arial"/>
            </a:endParaRPr>
          </a:p>
        </p:txBody>
      </p:sp>
      <p:sp>
        <p:nvSpPr>
          <p:cNvPr id="497" name="Google Shape;497;p21"/>
          <p:cNvSpPr txBox="1"/>
          <p:nvPr/>
        </p:nvSpPr>
        <p:spPr>
          <a:xfrm>
            <a:off x="1938528" y="4151376"/>
            <a:ext cx="1965900" cy="4116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Balanced plate</a:t>
            </a:r>
            <a:endParaRPr b="0" i="0" spc="0" sz="1400" u="none" cap="none" strike="noStrike">
              <a:solidFill>
                <a:srgbClr val="000000"/>
              </a:solidFill>
              <a:latin typeface="Arial"/>
              <a:ea typeface="Arial"/>
              <a:cs typeface="Arial"/>
              <a:sym typeface="Arial"/>
            </a:endParaRPr>
          </a:p>
        </p:txBody>
      </p:sp>
      <p:sp>
        <p:nvSpPr>
          <p:cNvPr id="498" name="Google Shape;498;p21"/>
          <p:cNvSpPr/>
          <p:nvPr/>
        </p:nvSpPr>
        <p:spPr>
          <a:xfrm>
            <a:off x="960120" y="4654296"/>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499" name="Google Shape;499;p21"/>
          <p:cNvSpPr txBox="1"/>
          <p:nvPr/>
        </p:nvSpPr>
        <p:spPr>
          <a:xfrm>
            <a:off x="1051560" y="4700016"/>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3</a:t>
            </a:r>
            <a:endParaRPr b="0" i="0" spc="0" sz="1400" u="none" cap="none" strike="noStrike">
              <a:solidFill>
                <a:srgbClr val="000000"/>
              </a:solidFill>
              <a:latin typeface="Arial"/>
              <a:ea typeface="Arial"/>
              <a:cs typeface="Arial"/>
              <a:sym typeface="Arial"/>
            </a:endParaRPr>
          </a:p>
        </p:txBody>
      </p:sp>
      <p:sp>
        <p:nvSpPr>
          <p:cNvPr id="500" name="Google Shape;500;p21"/>
          <p:cNvSpPr txBox="1"/>
          <p:nvPr/>
        </p:nvSpPr>
        <p:spPr>
          <a:xfrm>
            <a:off x="1938528" y="4672584"/>
            <a:ext cx="1965960" cy="41148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Hydration</a:t>
            </a:r>
            <a:endParaRPr b="0" i="0" spc="0" sz="1400" u="none" cap="none" strike="noStrike">
              <a:solidFill>
                <a:srgbClr val="000000"/>
              </a:solidFill>
              <a:latin typeface="Arial"/>
              <a:ea typeface="Arial"/>
              <a:cs typeface="Arial"/>
              <a:sym typeface="Arial"/>
            </a:endParaRPr>
          </a:p>
        </p:txBody>
      </p:sp>
      <p:sp>
        <p:nvSpPr>
          <p:cNvPr id="501" name="Google Shape;501;p21"/>
          <p:cNvSpPr/>
          <p:nvPr/>
        </p:nvSpPr>
        <p:spPr>
          <a:xfrm>
            <a:off x="960120" y="5175504"/>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02" name="Google Shape;502;p21"/>
          <p:cNvSpPr txBox="1"/>
          <p:nvPr/>
        </p:nvSpPr>
        <p:spPr>
          <a:xfrm>
            <a:off x="1051560" y="5221224"/>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4</a:t>
            </a:r>
            <a:endParaRPr b="0" i="0" spc="0" sz="1400" u="none" cap="none" strike="noStrike">
              <a:solidFill>
                <a:srgbClr val="000000"/>
              </a:solidFill>
              <a:latin typeface="Arial"/>
              <a:ea typeface="Arial"/>
              <a:cs typeface="Arial"/>
              <a:sym typeface="Arial"/>
            </a:endParaRPr>
          </a:p>
        </p:txBody>
      </p:sp>
      <p:sp>
        <p:nvSpPr>
          <p:cNvPr id="503" name="Google Shape;503;p21"/>
          <p:cNvSpPr txBox="1"/>
          <p:nvPr/>
        </p:nvSpPr>
        <p:spPr>
          <a:xfrm>
            <a:off x="1938528" y="5193792"/>
            <a:ext cx="1965900" cy="4116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Sugar / fat challenge</a:t>
            </a:r>
            <a:endParaRPr b="0" i="0" spc="0" sz="1400" u="none" cap="none" strike="noStrike">
              <a:solidFill>
                <a:srgbClr val="000000"/>
              </a:solidFill>
              <a:latin typeface="Arial"/>
              <a:ea typeface="Arial"/>
              <a:cs typeface="Arial"/>
              <a:sym typeface="Arial"/>
            </a:endParaRPr>
          </a:p>
        </p:txBody>
      </p:sp>
      <p:sp>
        <p:nvSpPr>
          <p:cNvPr id="504" name="Google Shape;504;p21"/>
          <p:cNvSpPr/>
          <p:nvPr/>
        </p:nvSpPr>
        <p:spPr>
          <a:xfrm>
            <a:off x="4489704" y="3611880"/>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05" name="Google Shape;505;p21"/>
          <p:cNvSpPr txBox="1"/>
          <p:nvPr/>
        </p:nvSpPr>
        <p:spPr>
          <a:xfrm>
            <a:off x="4581144" y="3657600"/>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5</a:t>
            </a:r>
            <a:endParaRPr b="0" i="0" spc="0" sz="1400" u="none" cap="none" strike="noStrike">
              <a:solidFill>
                <a:srgbClr val="000000"/>
              </a:solidFill>
              <a:latin typeface="Arial"/>
              <a:ea typeface="Arial"/>
              <a:cs typeface="Arial"/>
              <a:sym typeface="Arial"/>
            </a:endParaRPr>
          </a:p>
        </p:txBody>
      </p:sp>
      <p:sp>
        <p:nvSpPr>
          <p:cNvPr id="506" name="Google Shape;506;p21"/>
          <p:cNvSpPr txBox="1"/>
          <p:nvPr/>
        </p:nvSpPr>
        <p:spPr>
          <a:xfrm>
            <a:off x="5486400" y="3630168"/>
            <a:ext cx="1965960" cy="41148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Healthy burger</a:t>
            </a:r>
            <a:endParaRPr b="0" i="0" spc="0" sz="1400" u="none" cap="none" strike="noStrike">
              <a:solidFill>
                <a:srgbClr val="000000"/>
              </a:solidFill>
              <a:latin typeface="Arial"/>
              <a:ea typeface="Arial"/>
              <a:cs typeface="Arial"/>
              <a:sym typeface="Arial"/>
            </a:endParaRPr>
          </a:p>
        </p:txBody>
      </p:sp>
      <p:sp>
        <p:nvSpPr>
          <p:cNvPr id="507" name="Google Shape;507;p21"/>
          <p:cNvSpPr/>
          <p:nvPr/>
        </p:nvSpPr>
        <p:spPr>
          <a:xfrm>
            <a:off x="4489704" y="4133087"/>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08" name="Google Shape;508;p21"/>
          <p:cNvSpPr txBox="1"/>
          <p:nvPr/>
        </p:nvSpPr>
        <p:spPr>
          <a:xfrm>
            <a:off x="4581144" y="4178808"/>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6</a:t>
            </a:r>
            <a:endParaRPr b="0" i="0" spc="0" sz="1400" u="none" cap="none" strike="noStrike">
              <a:solidFill>
                <a:srgbClr val="000000"/>
              </a:solidFill>
              <a:latin typeface="Arial"/>
              <a:ea typeface="Arial"/>
              <a:cs typeface="Arial"/>
              <a:sym typeface="Arial"/>
            </a:endParaRPr>
          </a:p>
        </p:txBody>
      </p:sp>
      <p:sp>
        <p:nvSpPr>
          <p:cNvPr id="509" name="Google Shape;509;p21"/>
          <p:cNvSpPr txBox="1"/>
          <p:nvPr/>
        </p:nvSpPr>
        <p:spPr>
          <a:xfrm>
            <a:off x="5486400" y="4151376"/>
            <a:ext cx="1965960" cy="41148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Takeaway vs homemade</a:t>
            </a:r>
            <a:endParaRPr b="0" i="0" spc="0" sz="1400" u="none" cap="none" strike="noStrike">
              <a:solidFill>
                <a:srgbClr val="000000"/>
              </a:solidFill>
              <a:latin typeface="Arial"/>
              <a:ea typeface="Arial"/>
              <a:cs typeface="Arial"/>
              <a:sym typeface="Arial"/>
            </a:endParaRPr>
          </a:p>
        </p:txBody>
      </p:sp>
      <p:sp>
        <p:nvSpPr>
          <p:cNvPr id="510" name="Google Shape;510;p21"/>
          <p:cNvSpPr/>
          <p:nvPr/>
        </p:nvSpPr>
        <p:spPr>
          <a:xfrm>
            <a:off x="4489704" y="4654296"/>
            <a:ext cx="3273552" cy="457200"/>
          </a:xfrm>
          <a:prstGeom prst="roundRect">
            <a:avLst>
              <a:gd fmla="val 16667" name="adj"/>
            </a:avLst>
          </a:prstGeom>
          <a:solidFill>
            <a:srgbClr val="F7F2EA"/>
          </a:solidFill>
          <a:ln cap="flat" cmpd="sng" w="12700">
            <a:solidFill>
              <a:srgbClr val="E4DCD1"/>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11" name="Google Shape;511;p21"/>
          <p:cNvSpPr txBox="1"/>
          <p:nvPr/>
        </p:nvSpPr>
        <p:spPr>
          <a:xfrm>
            <a:off x="4581144" y="4700016"/>
            <a:ext cx="896100" cy="278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Arial"/>
                <a:ea typeface="Arial"/>
                <a:cs typeface="Arial"/>
                <a:sym typeface="Arial"/>
              </a:rPr>
              <a:t>Week 7</a:t>
            </a:r>
            <a:endParaRPr b="0" i="0" spc="0" sz="1400" u="none" cap="none" strike="noStrike">
              <a:solidFill>
                <a:srgbClr val="000000"/>
              </a:solidFill>
              <a:latin typeface="Arial"/>
              <a:ea typeface="Arial"/>
              <a:cs typeface="Arial"/>
              <a:sym typeface="Arial"/>
            </a:endParaRPr>
          </a:p>
        </p:txBody>
      </p:sp>
      <p:sp>
        <p:nvSpPr>
          <p:cNvPr id="512" name="Google Shape;512;p21"/>
          <p:cNvSpPr txBox="1"/>
          <p:nvPr/>
        </p:nvSpPr>
        <p:spPr>
          <a:xfrm>
            <a:off x="5486400" y="4672584"/>
            <a:ext cx="1965960" cy="41148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Arial"/>
                <a:ea typeface="Arial"/>
                <a:cs typeface="Arial"/>
                <a:sym typeface="Arial"/>
              </a:rPr>
              <a:t>Nutrition quiz</a:t>
            </a:r>
            <a:endParaRPr b="0" i="0" spc="0" sz="1400" u="none" cap="none" strike="noStrike">
              <a:solidFill>
                <a:srgbClr val="000000"/>
              </a:solidFill>
              <a:latin typeface="Arial"/>
              <a:ea typeface="Arial"/>
              <a:cs typeface="Arial"/>
              <a:sym typeface="Arial"/>
            </a:endParaRPr>
          </a:p>
        </p:txBody>
      </p:sp>
      <p:sp>
        <p:nvSpPr>
          <p:cNvPr id="513" name="Google Shape;513;p21"/>
          <p:cNvSpPr/>
          <p:nvPr/>
        </p:nvSpPr>
        <p:spPr>
          <a:xfrm>
            <a:off x="8321040" y="1280160"/>
            <a:ext cx="2944368" cy="2651760"/>
          </a:xfrm>
          <a:prstGeom prst="roundRect">
            <a:avLst>
              <a:gd fmla="val 16667" name="adj"/>
            </a:avLst>
          </a:prstGeom>
          <a:solidFill>
            <a:srgbClr val="E9F2E6"/>
          </a:solidFill>
          <a:ln cap="flat" cmpd="sng" w="12700">
            <a:solidFill>
              <a:srgbClr val="C3D5BE"/>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14" name="Google Shape;514;p21"/>
          <p:cNvSpPr txBox="1"/>
          <p:nvPr/>
        </p:nvSpPr>
        <p:spPr>
          <a:xfrm>
            <a:off x="8604434" y="1325942"/>
            <a:ext cx="2469000" cy="3069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900"/>
              <a:buFont typeface="Arial"/>
              <a:buNone/>
            </a:pPr>
            <a:r>
              <a:rPr b="1" i="0" lang="en-US" spc="0" sz="1900" u="none" cap="none" strike="noStrike">
                <a:solidFill>
                  <a:srgbClr val="CD4829"/>
                </a:solidFill>
                <a:latin typeface="Arial"/>
                <a:ea typeface="Arial"/>
                <a:cs typeface="Arial"/>
                <a:sym typeface="Arial"/>
              </a:rPr>
              <a:t>WHY JOIN?</a:t>
            </a:r>
            <a:endParaRPr b="0" i="0" spc="0" sz="1400" u="none" cap="none" strike="noStrike">
              <a:solidFill>
                <a:srgbClr val="000000"/>
              </a:solidFill>
              <a:latin typeface="Arial"/>
              <a:ea typeface="Arial"/>
              <a:cs typeface="Arial"/>
              <a:sym typeface="Arial"/>
            </a:endParaRPr>
          </a:p>
        </p:txBody>
      </p:sp>
      <p:sp>
        <p:nvSpPr>
          <p:cNvPr id="515" name="Google Shape;515;p21"/>
          <p:cNvSpPr txBox="1"/>
          <p:nvPr/>
        </p:nvSpPr>
        <p:spPr>
          <a:xfrm>
            <a:off x="8545025" y="1632851"/>
            <a:ext cx="2587800" cy="21444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 Increase nutrition knowledge</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50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 Build confidence</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50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 Practise affordable food skills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50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 Support healthier food choices</a:t>
            </a:r>
            <a:endParaRPr b="0" i="0" spc="0" sz="1400" u="none" cap="none" strike="noStrike">
              <a:solidFill>
                <a:srgbClr val="000000"/>
              </a:solidFill>
              <a:latin typeface="Arial"/>
              <a:ea typeface="Arial"/>
              <a:cs typeface="Arial"/>
              <a:sym typeface="Arial"/>
            </a:endParaRPr>
          </a:p>
        </p:txBody>
      </p:sp>
      <p:pic>
        <p:nvPicPr>
          <p:cNvPr descr="a_bright_warm_natural_light_kitchen_cooking_clas.png" id="516" name="Google Shape;516;p21"/>
          <p:cNvPicPr preferRelativeResize="0"/>
          <p:nvPr/>
        </p:nvPicPr>
        <p:blipFill rotWithShape="1">
          <a:blip r:embed="rId3">
            <a:alphaModFix/>
          </a:blip>
          <a:srcRect b="0" l="0" r="0" t="0"/>
          <a:stretch/>
        </p:blipFill>
        <p:spPr>
          <a:xfrm>
            <a:off x="8321040" y="4114800"/>
            <a:ext cx="2834640" cy="1188720"/>
          </a:xfrm>
          <a:prstGeom prst="rect">
            <a:avLst/>
          </a:prstGeom>
          <a:noFill/>
          <a:ln>
            <a:noFill/>
          </a:ln>
        </p:spPr>
      </p:pic>
      <p:sp>
        <p:nvSpPr>
          <p:cNvPr id="517" name="Google Shape;517;p21"/>
          <p:cNvSpPr txBox="1"/>
          <p:nvPr/>
        </p:nvSpPr>
        <p:spPr>
          <a:xfrm>
            <a:off x="8321050" y="5394944"/>
            <a:ext cx="2834700" cy="768900"/>
          </a:xfrm>
          <a:prstGeom prst="rect">
            <a:avLst/>
          </a:prstGeom>
          <a:noFill/>
          <a:ln>
            <a:noFill/>
          </a:ln>
        </p:spPr>
        <p:txBody>
          <a:bodyPr anchorCtr="0" anchor="ctr" bIns="9125" lIns="18275" spcFirstLastPara="1" rIns="18275" wrap="square" tIns="9125">
            <a:spAutoFit/>
          </a:bodyPr>
          <a:lstStyle/>
          <a:p>
            <a:pPr indent="0" lvl="0" marL="0" marR="0" rtl="0" algn="ctr">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Arial"/>
                <a:ea typeface="Arial"/>
                <a:cs typeface="Arial"/>
                <a:sym typeface="Arial"/>
              </a:rPr>
              <a:t>Join through Birmingham-based partner and student networks.</a:t>
            </a:r>
            <a:endParaRPr b="0" i="0" spc="0" sz="1400" u="none" cap="none" strike="noStrike">
              <a:solidFill>
                <a:srgbClr val="000000"/>
              </a:solidFill>
              <a:latin typeface="Arial"/>
              <a:ea typeface="Arial"/>
              <a:cs typeface="Arial"/>
              <a:sym typeface="Arial"/>
            </a:endParaRPr>
          </a:p>
        </p:txBody>
      </p:sp>
      <p:sp>
        <p:nvSpPr>
          <p:cNvPr id="518" name="Google Shape;518;p21"/>
          <p:cNvSpPr txBox="1"/>
          <p:nvPr/>
        </p:nvSpPr>
        <p:spPr>
          <a:xfrm>
            <a:off x="896112" y="6142504"/>
            <a:ext cx="10149840" cy="20116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Arial"/>
                <a:ea typeface="Arial"/>
                <a:cs typeface="Arial"/>
                <a:sym typeface="Arial"/>
              </a:rPr>
              <a:t>Evidence: NICE (2014); Skivington et al. (2021); NHS (2026); BNF (2026); Food Foundation (2026); FSA (2026).</a:t>
            </a:r>
            <a:endParaRPr b="0" i="0" spc="0" sz="1400" u="none" cap="none" strike="noStrike">
              <a:solidFill>
                <a:srgbClr val="000000"/>
              </a:solidFill>
              <a:latin typeface="Arial"/>
              <a:ea typeface="Arial"/>
              <a:cs typeface="Arial"/>
              <a:sym typeface="Arial"/>
            </a:endParaRPr>
          </a:p>
        </p:txBody>
      </p:sp>
      <p:sp>
        <p:nvSpPr>
          <p:cNvPr id="519" name="Google Shape;519;p21"/>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20" name="Google Shape;520;p21"/>
          <p:cNvSpPr txBox="1"/>
          <p:nvPr/>
        </p:nvSpPr>
        <p:spPr>
          <a:xfrm>
            <a:off x="502920" y="6575912"/>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521" name="Google Shape;521;p21"/>
          <p:cNvSpPr txBox="1"/>
          <p:nvPr/>
        </p:nvSpPr>
        <p:spPr>
          <a:xfrm>
            <a:off x="502920" y="26271"/>
            <a:ext cx="1449499" cy="240066"/>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0" i="0" lang="en-US" spc="0" sz="1200" u="none" cap="none" strike="noStrike">
                <a:solidFill>
                  <a:srgbClr val="707070"/>
                </a:solidFill>
                <a:latin typeface="Calibri"/>
                <a:ea typeface="Calibri"/>
                <a:cs typeface="Calibri"/>
                <a:sym typeface="Calibri"/>
              </a:rPr>
              <a:t>Naeema Mustak Potar</a:t>
            </a:r>
            <a:endParaRPr b="0" i="0" spc="0" sz="1200" u="none" cap="none" strike="noStrike">
              <a:solidFill>
                <a:srgbClr val="707070"/>
              </a:solidFill>
              <a:latin typeface="Calibri"/>
              <a:ea typeface="Calibri"/>
              <a:cs typeface="Calibri"/>
              <a:sym typeface="Calibri"/>
            </a:endParaRPr>
          </a:p>
        </p:txBody>
      </p:sp>
      <p:sp>
        <p:nvSpPr>
          <p:cNvPr id="522" name="Google Shape;522;p21"/>
          <p:cNvSpPr txBox="1"/>
          <p:nvPr/>
        </p:nvSpPr>
        <p:spPr>
          <a:xfrm>
            <a:off x="1203960" y="4331208"/>
            <a:ext cx="896100" cy="230100"/>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27" name="Shape 527"/>
        <p:cNvGrpSpPr/>
        <p:nvPr/>
      </p:nvGrpSpPr>
      <p:grpSpPr>
        <a:xfrm>
          <a:off x="0" y="0"/>
          <a:ext cx="0" cy="0"/>
          <a:chOff x="0" y="0"/>
          <a:chExt cx="0" cy="0"/>
        </a:xfrm>
      </p:grpSpPr>
      <p:sp>
        <p:nvSpPr>
          <p:cNvPr id="528" name="Google Shape;528;p22"/>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29" name="Google Shape;529;p22"/>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EVALUATION</a:t>
            </a:r>
            <a:endParaRPr b="0" i="0" spc="0" sz="1400" u="none" cap="none" strike="noStrike">
              <a:solidFill>
                <a:srgbClr val="000000"/>
              </a:solidFill>
              <a:latin typeface="Arial"/>
              <a:ea typeface="Arial"/>
              <a:cs typeface="Arial"/>
              <a:sym typeface="Arial"/>
            </a:endParaRPr>
          </a:p>
        </p:txBody>
      </p:sp>
      <p:sp>
        <p:nvSpPr>
          <p:cNvPr id="530" name="Google Shape;530;p22"/>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Process, outcome and impact</a:t>
            </a:r>
            <a:endParaRPr b="0" i="0" spc="0" sz="1400" u="none" cap="none" strike="noStrike">
              <a:solidFill>
                <a:srgbClr val="000000"/>
              </a:solidFill>
              <a:latin typeface="Arial"/>
              <a:ea typeface="Arial"/>
              <a:cs typeface="Arial"/>
              <a:sym typeface="Arial"/>
            </a:endParaRPr>
          </a:p>
        </p:txBody>
      </p:sp>
      <p:sp>
        <p:nvSpPr>
          <p:cNvPr id="531" name="Google Shape;531;p22"/>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32" name="Google Shape;532;p22"/>
          <p:cNvSpPr/>
          <p:nvPr/>
        </p:nvSpPr>
        <p:spPr>
          <a:xfrm>
            <a:off x="658368" y="1325880"/>
            <a:ext cx="3246120" cy="2084831"/>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33" name="Google Shape;533;p22"/>
          <p:cNvSpPr/>
          <p:nvPr/>
        </p:nvSpPr>
        <p:spPr>
          <a:xfrm>
            <a:off x="822959" y="1536192"/>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34" name="Google Shape;534;p22"/>
          <p:cNvSpPr txBox="1"/>
          <p:nvPr/>
        </p:nvSpPr>
        <p:spPr>
          <a:xfrm>
            <a:off x="822959" y="1536192"/>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300"/>
              <a:buFont typeface="Arial"/>
              <a:buNone/>
            </a:pPr>
            <a:r>
              <a:rPr b="1" i="0" lang="en-US" spc="0" sz="1300" u="none" cap="none" strike="noStrike">
                <a:solidFill>
                  <a:srgbClr val="FFFFFF"/>
                </a:solidFill>
                <a:latin typeface="Calibri"/>
                <a:ea typeface="Calibri"/>
                <a:cs typeface="Calibri"/>
                <a:sym typeface="Calibri"/>
              </a:rPr>
              <a:t>01</a:t>
            </a:r>
            <a:endParaRPr b="0" i="0" spc="0" sz="1400" u="none" cap="none" strike="noStrike">
              <a:solidFill>
                <a:srgbClr val="000000"/>
              </a:solidFill>
              <a:latin typeface="Arial"/>
              <a:ea typeface="Arial"/>
              <a:cs typeface="Arial"/>
              <a:sym typeface="Arial"/>
            </a:endParaRPr>
          </a:p>
        </p:txBody>
      </p:sp>
      <p:sp>
        <p:nvSpPr>
          <p:cNvPr id="535" name="Google Shape;535;p22"/>
          <p:cNvSpPr txBox="1"/>
          <p:nvPr/>
        </p:nvSpPr>
        <p:spPr>
          <a:xfrm>
            <a:off x="1353312" y="1472184"/>
            <a:ext cx="2212848"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PROCESS</a:t>
            </a:r>
            <a:endParaRPr b="0" i="0" spc="0" sz="1400" u="none" cap="none" strike="noStrike">
              <a:solidFill>
                <a:srgbClr val="000000"/>
              </a:solidFill>
              <a:latin typeface="Arial"/>
              <a:ea typeface="Arial"/>
              <a:cs typeface="Arial"/>
              <a:sym typeface="Arial"/>
            </a:endParaRPr>
          </a:p>
        </p:txBody>
      </p:sp>
      <p:sp>
        <p:nvSpPr>
          <p:cNvPr id="536" name="Google Shape;536;p22"/>
          <p:cNvSpPr txBox="1"/>
          <p:nvPr/>
        </p:nvSpPr>
        <p:spPr>
          <a:xfrm>
            <a:off x="877825" y="1917712"/>
            <a:ext cx="2743200" cy="1163395"/>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Track reach, attendance, completion and delivery fidelity.</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rgbClr val="3D3D3D"/>
              </a:solidFill>
              <a:latin typeface="Calibri"/>
              <a:ea typeface="Calibri"/>
              <a:cs typeface="Calibri"/>
              <a:sym typeface="Calibri"/>
            </a:endParaRPr>
          </a:p>
        </p:txBody>
      </p:sp>
      <p:sp>
        <p:nvSpPr>
          <p:cNvPr id="537" name="Google Shape;537;p22"/>
          <p:cNvSpPr txBox="1"/>
          <p:nvPr/>
        </p:nvSpPr>
        <p:spPr>
          <a:xfrm>
            <a:off x="877824" y="3136392"/>
            <a:ext cx="274320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Moore et al. (2015)</a:t>
            </a:r>
            <a:endParaRPr b="0" i="0" spc="0" sz="1400" u="none" cap="none" strike="noStrike">
              <a:solidFill>
                <a:srgbClr val="000000"/>
              </a:solidFill>
              <a:latin typeface="Arial"/>
              <a:ea typeface="Arial"/>
              <a:cs typeface="Arial"/>
              <a:sym typeface="Arial"/>
            </a:endParaRPr>
          </a:p>
        </p:txBody>
      </p:sp>
      <p:sp>
        <p:nvSpPr>
          <p:cNvPr id="538" name="Google Shape;538;p22"/>
          <p:cNvSpPr/>
          <p:nvPr/>
        </p:nvSpPr>
        <p:spPr>
          <a:xfrm>
            <a:off x="4224528" y="1325880"/>
            <a:ext cx="3246120" cy="2084831"/>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39" name="Google Shape;539;p22"/>
          <p:cNvSpPr/>
          <p:nvPr/>
        </p:nvSpPr>
        <p:spPr>
          <a:xfrm>
            <a:off x="4389120" y="1536192"/>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40" name="Google Shape;540;p22"/>
          <p:cNvSpPr txBox="1"/>
          <p:nvPr/>
        </p:nvSpPr>
        <p:spPr>
          <a:xfrm>
            <a:off x="4389120" y="1536192"/>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300"/>
              <a:buFont typeface="Arial"/>
              <a:buNone/>
            </a:pPr>
            <a:r>
              <a:rPr b="1" i="0" lang="en-US" spc="0" sz="1300" u="none" cap="none" strike="noStrike">
                <a:solidFill>
                  <a:srgbClr val="FFFFFF"/>
                </a:solidFill>
                <a:latin typeface="Calibri"/>
                <a:ea typeface="Calibri"/>
                <a:cs typeface="Calibri"/>
                <a:sym typeface="Calibri"/>
              </a:rPr>
              <a:t>02</a:t>
            </a:r>
            <a:endParaRPr b="0" i="0" spc="0" sz="1400" u="none" cap="none" strike="noStrike">
              <a:solidFill>
                <a:srgbClr val="000000"/>
              </a:solidFill>
              <a:latin typeface="Arial"/>
              <a:ea typeface="Arial"/>
              <a:cs typeface="Arial"/>
              <a:sym typeface="Arial"/>
            </a:endParaRPr>
          </a:p>
        </p:txBody>
      </p:sp>
      <p:sp>
        <p:nvSpPr>
          <p:cNvPr id="541" name="Google Shape;541;p22"/>
          <p:cNvSpPr txBox="1"/>
          <p:nvPr/>
        </p:nvSpPr>
        <p:spPr>
          <a:xfrm>
            <a:off x="4919472" y="1472184"/>
            <a:ext cx="2212848"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OUTCOME</a:t>
            </a:r>
            <a:endParaRPr b="0" i="0" spc="0" sz="1400" u="none" cap="none" strike="noStrike">
              <a:solidFill>
                <a:srgbClr val="000000"/>
              </a:solidFill>
              <a:latin typeface="Arial"/>
              <a:ea typeface="Arial"/>
              <a:cs typeface="Arial"/>
              <a:sym typeface="Arial"/>
            </a:endParaRPr>
          </a:p>
        </p:txBody>
      </p:sp>
      <p:sp>
        <p:nvSpPr>
          <p:cNvPr id="542" name="Google Shape;542;p22"/>
          <p:cNvSpPr txBox="1"/>
          <p:nvPr/>
        </p:nvSpPr>
        <p:spPr>
          <a:xfrm>
            <a:off x="4443985" y="1915954"/>
            <a:ext cx="2881048" cy="886397"/>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Test changes in knowledge, confidence and food choices.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rgbClr val="3D3D3D"/>
              </a:solidFill>
              <a:latin typeface="Calibri"/>
              <a:ea typeface="Calibri"/>
              <a:cs typeface="Calibri"/>
              <a:sym typeface="Calibri"/>
            </a:endParaRPr>
          </a:p>
        </p:txBody>
      </p:sp>
      <p:sp>
        <p:nvSpPr>
          <p:cNvPr id="543" name="Google Shape;543;p22"/>
          <p:cNvSpPr txBox="1"/>
          <p:nvPr/>
        </p:nvSpPr>
        <p:spPr>
          <a:xfrm>
            <a:off x="4443984" y="3136392"/>
            <a:ext cx="274320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NICE (2014)</a:t>
            </a:r>
            <a:endParaRPr b="0" i="0" spc="0" sz="1400" u="none" cap="none" strike="noStrike">
              <a:solidFill>
                <a:srgbClr val="000000"/>
              </a:solidFill>
              <a:latin typeface="Arial"/>
              <a:ea typeface="Arial"/>
              <a:cs typeface="Arial"/>
              <a:sym typeface="Arial"/>
            </a:endParaRPr>
          </a:p>
        </p:txBody>
      </p:sp>
      <p:sp>
        <p:nvSpPr>
          <p:cNvPr id="544" name="Google Shape;544;p22"/>
          <p:cNvSpPr/>
          <p:nvPr/>
        </p:nvSpPr>
        <p:spPr>
          <a:xfrm>
            <a:off x="7790688" y="1325880"/>
            <a:ext cx="3246120" cy="2084831"/>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45" name="Google Shape;545;p22"/>
          <p:cNvSpPr/>
          <p:nvPr/>
        </p:nvSpPr>
        <p:spPr>
          <a:xfrm>
            <a:off x="7955279" y="1536192"/>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46" name="Google Shape;546;p22"/>
          <p:cNvSpPr txBox="1"/>
          <p:nvPr/>
        </p:nvSpPr>
        <p:spPr>
          <a:xfrm>
            <a:off x="7955279" y="1536192"/>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300"/>
              <a:buFont typeface="Arial"/>
              <a:buNone/>
            </a:pPr>
            <a:r>
              <a:rPr b="1" i="0" lang="en-US" spc="0" sz="1300" u="none" cap="none" strike="noStrike">
                <a:solidFill>
                  <a:srgbClr val="FFFFFF"/>
                </a:solidFill>
                <a:latin typeface="Calibri"/>
                <a:ea typeface="Calibri"/>
                <a:cs typeface="Calibri"/>
                <a:sym typeface="Calibri"/>
              </a:rPr>
              <a:t>03</a:t>
            </a:r>
            <a:endParaRPr b="0" i="0" spc="0" sz="1400" u="none" cap="none" strike="noStrike">
              <a:solidFill>
                <a:srgbClr val="000000"/>
              </a:solidFill>
              <a:latin typeface="Arial"/>
              <a:ea typeface="Arial"/>
              <a:cs typeface="Arial"/>
              <a:sym typeface="Arial"/>
            </a:endParaRPr>
          </a:p>
        </p:txBody>
      </p:sp>
      <p:sp>
        <p:nvSpPr>
          <p:cNvPr id="547" name="Google Shape;547;p22"/>
          <p:cNvSpPr txBox="1"/>
          <p:nvPr/>
        </p:nvSpPr>
        <p:spPr>
          <a:xfrm>
            <a:off x="8485632" y="1472184"/>
            <a:ext cx="2212848"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IMPACT</a:t>
            </a:r>
            <a:endParaRPr b="0" i="0" spc="0" sz="1400" u="none" cap="none" strike="noStrike">
              <a:solidFill>
                <a:srgbClr val="000000"/>
              </a:solidFill>
              <a:latin typeface="Arial"/>
              <a:ea typeface="Arial"/>
              <a:cs typeface="Arial"/>
              <a:sym typeface="Arial"/>
            </a:endParaRPr>
          </a:p>
        </p:txBody>
      </p:sp>
      <p:sp>
        <p:nvSpPr>
          <p:cNvPr id="548" name="Google Shape;548;p22"/>
          <p:cNvSpPr txBox="1"/>
          <p:nvPr/>
        </p:nvSpPr>
        <p:spPr>
          <a:xfrm>
            <a:off x="8010144" y="1929384"/>
            <a:ext cx="2743200" cy="1163395"/>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Check whether healthier choices are maintained after delivery.</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t/>
            </a:r>
            <a:endParaRPr b="0" i="0" spc="0" sz="1800" u="none" cap="none" strike="noStrike">
              <a:solidFill>
                <a:srgbClr val="3D3D3D"/>
              </a:solidFill>
              <a:latin typeface="Calibri"/>
              <a:ea typeface="Calibri"/>
              <a:cs typeface="Calibri"/>
              <a:sym typeface="Calibri"/>
            </a:endParaRPr>
          </a:p>
        </p:txBody>
      </p:sp>
      <p:sp>
        <p:nvSpPr>
          <p:cNvPr id="549" name="Google Shape;549;p22"/>
          <p:cNvSpPr txBox="1"/>
          <p:nvPr/>
        </p:nvSpPr>
        <p:spPr>
          <a:xfrm>
            <a:off x="8010144" y="3136392"/>
            <a:ext cx="274320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NICE (2014)</a:t>
            </a:r>
            <a:endParaRPr b="0" i="0" spc="0" sz="1400" u="none" cap="none" strike="noStrike">
              <a:solidFill>
                <a:srgbClr val="000000"/>
              </a:solidFill>
              <a:latin typeface="Arial"/>
              <a:ea typeface="Arial"/>
              <a:cs typeface="Arial"/>
              <a:sym typeface="Arial"/>
            </a:endParaRPr>
          </a:p>
        </p:txBody>
      </p:sp>
      <p:sp>
        <p:nvSpPr>
          <p:cNvPr id="550" name="Google Shape;550;p22"/>
          <p:cNvSpPr/>
          <p:nvPr/>
        </p:nvSpPr>
        <p:spPr>
          <a:xfrm>
            <a:off x="658368" y="3703320"/>
            <a:ext cx="10378440" cy="1600200"/>
          </a:xfrm>
          <a:prstGeom prst="roundRect">
            <a:avLst>
              <a:gd fmla="val 16667" name="adj"/>
            </a:avLst>
          </a:prstGeom>
          <a:solidFill>
            <a:srgbClr val="FFFFFF"/>
          </a:solidFill>
          <a:ln cap="flat" cmpd="sng" w="12700">
            <a:solidFill>
              <a:srgbClr val="D3D3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51" name="Google Shape;551;p22"/>
          <p:cNvSpPr txBox="1"/>
          <p:nvPr/>
        </p:nvSpPr>
        <p:spPr>
          <a:xfrm>
            <a:off x="896112" y="3913632"/>
            <a:ext cx="9875520" cy="2743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900"/>
              <a:buFont typeface="Arial"/>
              <a:buNone/>
            </a:pPr>
            <a:r>
              <a:rPr b="1" i="0" lang="en-US" spc="0" sz="1900" u="none" cap="none" strike="noStrike">
                <a:solidFill>
                  <a:srgbClr val="CD4829"/>
                </a:solidFill>
                <a:latin typeface="Calibri"/>
                <a:ea typeface="Calibri"/>
                <a:cs typeface="Calibri"/>
                <a:sym typeface="Calibri"/>
              </a:rPr>
              <a:t>HOW FINDINGS WILL BENEFIT THE CAMPAIGN</a:t>
            </a:r>
            <a:endParaRPr b="0" i="0" spc="0" sz="1400" u="none" cap="none" strike="noStrike">
              <a:solidFill>
                <a:srgbClr val="000000"/>
              </a:solidFill>
              <a:latin typeface="Arial"/>
              <a:ea typeface="Arial"/>
              <a:cs typeface="Arial"/>
              <a:sym typeface="Arial"/>
            </a:endParaRPr>
          </a:p>
        </p:txBody>
      </p:sp>
      <p:sp>
        <p:nvSpPr>
          <p:cNvPr id="552" name="Google Shape;552;p22"/>
          <p:cNvSpPr/>
          <p:nvPr/>
        </p:nvSpPr>
        <p:spPr>
          <a:xfrm>
            <a:off x="868680" y="4370832"/>
            <a:ext cx="310896" cy="310896"/>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53" name="Google Shape;553;p22"/>
          <p:cNvSpPr txBox="1"/>
          <p:nvPr/>
        </p:nvSpPr>
        <p:spPr>
          <a:xfrm>
            <a:off x="868680" y="4370832"/>
            <a:ext cx="310896" cy="310896"/>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1</a:t>
            </a:r>
            <a:endParaRPr b="0" i="0" spc="0" sz="1400" u="none" cap="none" strike="noStrike">
              <a:solidFill>
                <a:srgbClr val="000000"/>
              </a:solidFill>
              <a:latin typeface="Arial"/>
              <a:ea typeface="Arial"/>
              <a:cs typeface="Arial"/>
              <a:sym typeface="Arial"/>
            </a:endParaRPr>
          </a:p>
        </p:txBody>
      </p:sp>
      <p:sp>
        <p:nvSpPr>
          <p:cNvPr id="554" name="Google Shape;554;p22"/>
          <p:cNvSpPr txBox="1"/>
          <p:nvPr/>
        </p:nvSpPr>
        <p:spPr>
          <a:xfrm>
            <a:off x="1271016" y="4315968"/>
            <a:ext cx="1975104"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Calibri"/>
                <a:ea typeface="Calibri"/>
                <a:cs typeface="Calibri"/>
                <a:sym typeface="Calibri"/>
              </a:rPr>
              <a:t>Improve delivery</a:t>
            </a:r>
            <a:endParaRPr b="0" i="0" spc="0" sz="1400" u="none" cap="none" strike="noStrike">
              <a:solidFill>
                <a:srgbClr val="000000"/>
              </a:solidFill>
              <a:latin typeface="Arial"/>
              <a:ea typeface="Arial"/>
              <a:cs typeface="Arial"/>
              <a:sym typeface="Arial"/>
            </a:endParaRPr>
          </a:p>
        </p:txBody>
      </p:sp>
      <p:sp>
        <p:nvSpPr>
          <p:cNvPr id="555" name="Google Shape;555;p22"/>
          <p:cNvSpPr txBox="1"/>
          <p:nvPr/>
        </p:nvSpPr>
        <p:spPr>
          <a:xfrm>
            <a:off x="1271017" y="4545302"/>
            <a:ext cx="2093976" cy="701731"/>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400"/>
              <a:buFont typeface="Arial"/>
              <a:buNone/>
            </a:pPr>
            <a:r>
              <a:rPr b="0" i="0" lang="en-US" spc="0" sz="1400" u="none" cap="none" strike="noStrike">
                <a:solidFill>
                  <a:srgbClr val="707070"/>
                </a:solidFill>
                <a:latin typeface="Calibri"/>
                <a:ea typeface="Calibri"/>
                <a:cs typeface="Calibri"/>
                <a:sym typeface="Calibri"/>
              </a:rPr>
              <a:t>Use attendance and feedback to refine sessions.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707070"/>
              </a:solidFill>
              <a:latin typeface="Calibri"/>
              <a:ea typeface="Calibri"/>
              <a:cs typeface="Calibri"/>
              <a:sym typeface="Calibri"/>
            </a:endParaRPr>
          </a:p>
        </p:txBody>
      </p:sp>
      <p:sp>
        <p:nvSpPr>
          <p:cNvPr id="556" name="Google Shape;556;p22"/>
          <p:cNvSpPr/>
          <p:nvPr/>
        </p:nvSpPr>
        <p:spPr>
          <a:xfrm>
            <a:off x="3456432" y="4370832"/>
            <a:ext cx="310896" cy="310896"/>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57" name="Google Shape;557;p22"/>
          <p:cNvSpPr txBox="1"/>
          <p:nvPr/>
        </p:nvSpPr>
        <p:spPr>
          <a:xfrm>
            <a:off x="3456432" y="4370832"/>
            <a:ext cx="310896" cy="310896"/>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2</a:t>
            </a:r>
            <a:endParaRPr b="0" i="0" spc="0" sz="1400" u="none" cap="none" strike="noStrike">
              <a:solidFill>
                <a:srgbClr val="000000"/>
              </a:solidFill>
              <a:latin typeface="Arial"/>
              <a:ea typeface="Arial"/>
              <a:cs typeface="Arial"/>
              <a:sym typeface="Arial"/>
            </a:endParaRPr>
          </a:p>
        </p:txBody>
      </p:sp>
      <p:sp>
        <p:nvSpPr>
          <p:cNvPr id="558" name="Google Shape;558;p22"/>
          <p:cNvSpPr txBox="1"/>
          <p:nvPr/>
        </p:nvSpPr>
        <p:spPr>
          <a:xfrm>
            <a:off x="3858768" y="4315968"/>
            <a:ext cx="1975104"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Calibri"/>
                <a:ea typeface="Calibri"/>
                <a:cs typeface="Calibri"/>
                <a:sym typeface="Calibri"/>
              </a:rPr>
              <a:t>Close access gaps</a:t>
            </a:r>
            <a:endParaRPr b="0" i="0" spc="0" sz="1400" u="none" cap="none" strike="noStrike">
              <a:solidFill>
                <a:srgbClr val="000000"/>
              </a:solidFill>
              <a:latin typeface="Arial"/>
              <a:ea typeface="Arial"/>
              <a:cs typeface="Arial"/>
              <a:sym typeface="Arial"/>
            </a:endParaRPr>
          </a:p>
        </p:txBody>
      </p:sp>
      <p:sp>
        <p:nvSpPr>
          <p:cNvPr id="559" name="Google Shape;559;p22"/>
          <p:cNvSpPr txBox="1"/>
          <p:nvPr/>
        </p:nvSpPr>
        <p:spPr>
          <a:xfrm>
            <a:off x="3858768" y="4525638"/>
            <a:ext cx="2093976" cy="701731"/>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400"/>
              <a:buFont typeface="Arial"/>
              <a:buNone/>
            </a:pPr>
            <a:r>
              <a:rPr b="0" i="0" lang="en-US" spc="0" sz="1400" u="none" cap="none" strike="noStrike">
                <a:solidFill>
                  <a:srgbClr val="707070"/>
                </a:solidFill>
                <a:latin typeface="Calibri"/>
                <a:ea typeface="Calibri"/>
                <a:cs typeface="Calibri"/>
                <a:sym typeface="Calibri"/>
              </a:rPr>
              <a:t>Identify groups or channels with lower participation.</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707070"/>
              </a:solidFill>
              <a:latin typeface="Calibri"/>
              <a:ea typeface="Calibri"/>
              <a:cs typeface="Calibri"/>
              <a:sym typeface="Calibri"/>
            </a:endParaRPr>
          </a:p>
        </p:txBody>
      </p:sp>
      <p:sp>
        <p:nvSpPr>
          <p:cNvPr id="560" name="Google Shape;560;p22"/>
          <p:cNvSpPr/>
          <p:nvPr/>
        </p:nvSpPr>
        <p:spPr>
          <a:xfrm>
            <a:off x="6044184" y="4370832"/>
            <a:ext cx="310896" cy="310896"/>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61" name="Google Shape;561;p22"/>
          <p:cNvSpPr txBox="1"/>
          <p:nvPr/>
        </p:nvSpPr>
        <p:spPr>
          <a:xfrm>
            <a:off x="6044184" y="4370832"/>
            <a:ext cx="310896" cy="310896"/>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3</a:t>
            </a:r>
            <a:endParaRPr b="0" i="0" spc="0" sz="1400" u="none" cap="none" strike="noStrike">
              <a:solidFill>
                <a:srgbClr val="000000"/>
              </a:solidFill>
              <a:latin typeface="Arial"/>
              <a:ea typeface="Arial"/>
              <a:cs typeface="Arial"/>
              <a:sym typeface="Arial"/>
            </a:endParaRPr>
          </a:p>
        </p:txBody>
      </p:sp>
      <p:sp>
        <p:nvSpPr>
          <p:cNvPr id="562" name="Google Shape;562;p22"/>
          <p:cNvSpPr txBox="1"/>
          <p:nvPr/>
        </p:nvSpPr>
        <p:spPr>
          <a:xfrm>
            <a:off x="6446520" y="4315968"/>
            <a:ext cx="1975104"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Calibri"/>
                <a:ea typeface="Calibri"/>
                <a:cs typeface="Calibri"/>
                <a:sym typeface="Calibri"/>
              </a:rPr>
              <a:t>Strengthen activities</a:t>
            </a:r>
            <a:endParaRPr b="0" i="0" spc="0" sz="1400" u="none" cap="none" strike="noStrike">
              <a:solidFill>
                <a:srgbClr val="000000"/>
              </a:solidFill>
              <a:latin typeface="Arial"/>
              <a:ea typeface="Arial"/>
              <a:cs typeface="Arial"/>
              <a:sym typeface="Arial"/>
            </a:endParaRPr>
          </a:p>
        </p:txBody>
      </p:sp>
      <p:sp>
        <p:nvSpPr>
          <p:cNvPr id="563" name="Google Shape;563;p22"/>
          <p:cNvSpPr txBox="1"/>
          <p:nvPr/>
        </p:nvSpPr>
        <p:spPr>
          <a:xfrm>
            <a:off x="6417024" y="4476909"/>
            <a:ext cx="2094000" cy="9021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400"/>
              <a:buFont typeface="Arial"/>
              <a:buNone/>
            </a:pPr>
            <a:r>
              <a:rPr b="0" i="0" lang="en-US" spc="0" sz="1400" u="none" cap="none" strike="noStrike">
                <a:solidFill>
                  <a:srgbClr val="707070"/>
                </a:solidFill>
                <a:latin typeface="Calibri"/>
                <a:ea typeface="Calibri"/>
                <a:cs typeface="Calibri"/>
                <a:sym typeface="Calibri"/>
              </a:rPr>
              <a:t>Keep effective elements; adjust barriers and prompts.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707070"/>
              </a:solidFill>
              <a:latin typeface="Calibri"/>
              <a:ea typeface="Calibri"/>
              <a:cs typeface="Calibri"/>
              <a:sym typeface="Calibri"/>
            </a:endParaRPr>
          </a:p>
        </p:txBody>
      </p:sp>
      <p:sp>
        <p:nvSpPr>
          <p:cNvPr id="564" name="Google Shape;564;p22"/>
          <p:cNvSpPr/>
          <p:nvPr/>
        </p:nvSpPr>
        <p:spPr>
          <a:xfrm>
            <a:off x="8631936" y="4370832"/>
            <a:ext cx="310896" cy="310896"/>
          </a:xfrm>
          <a:prstGeom prst="ellipse">
            <a:avLst/>
          </a:prstGeom>
          <a:solidFill>
            <a:srgbClr val="37805A"/>
          </a:solidFill>
          <a:ln cap="flat" cmpd="sng" w="9525">
            <a:solidFill>
              <a:srgbClr val="37805A"/>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65" name="Google Shape;565;p22"/>
          <p:cNvSpPr txBox="1"/>
          <p:nvPr/>
        </p:nvSpPr>
        <p:spPr>
          <a:xfrm>
            <a:off x="8631936" y="4370832"/>
            <a:ext cx="310896" cy="310896"/>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4</a:t>
            </a:r>
            <a:endParaRPr b="0" i="0" spc="0" sz="1400" u="none" cap="none" strike="noStrike">
              <a:solidFill>
                <a:srgbClr val="000000"/>
              </a:solidFill>
              <a:latin typeface="Arial"/>
              <a:ea typeface="Arial"/>
              <a:cs typeface="Arial"/>
              <a:sym typeface="Arial"/>
            </a:endParaRPr>
          </a:p>
        </p:txBody>
      </p:sp>
      <p:sp>
        <p:nvSpPr>
          <p:cNvPr id="566" name="Google Shape;566;p22"/>
          <p:cNvSpPr txBox="1"/>
          <p:nvPr/>
        </p:nvSpPr>
        <p:spPr>
          <a:xfrm>
            <a:off x="9034272" y="4315968"/>
            <a:ext cx="1975104" cy="2286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Calibri"/>
                <a:ea typeface="Calibri"/>
                <a:cs typeface="Calibri"/>
                <a:sym typeface="Calibri"/>
              </a:rPr>
              <a:t>Support maintenance</a:t>
            </a:r>
            <a:endParaRPr b="0" i="0" spc="0" sz="1400" u="none" cap="none" strike="noStrike">
              <a:solidFill>
                <a:srgbClr val="000000"/>
              </a:solidFill>
              <a:latin typeface="Arial"/>
              <a:ea typeface="Arial"/>
              <a:cs typeface="Arial"/>
              <a:sym typeface="Arial"/>
            </a:endParaRPr>
          </a:p>
        </p:txBody>
      </p:sp>
      <p:sp>
        <p:nvSpPr>
          <p:cNvPr id="567" name="Google Shape;567;p22"/>
          <p:cNvSpPr txBox="1"/>
          <p:nvPr/>
        </p:nvSpPr>
        <p:spPr>
          <a:xfrm>
            <a:off x="9063768" y="4485543"/>
            <a:ext cx="1901952" cy="91717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400"/>
              <a:buFont typeface="Arial"/>
              <a:buNone/>
            </a:pPr>
            <a:r>
              <a:rPr b="0" i="0" lang="en-US" spc="0" sz="1400" u="none" cap="none" strike="noStrike">
                <a:solidFill>
                  <a:srgbClr val="707070"/>
                </a:solidFill>
                <a:latin typeface="Calibri"/>
                <a:ea typeface="Calibri"/>
                <a:cs typeface="Calibri"/>
                <a:sym typeface="Calibri"/>
              </a:rPr>
              <a:t>Use follow-up findings to improve continuation plans.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400"/>
              <a:buFont typeface="Arial"/>
              <a:buNone/>
            </a:pPr>
            <a:r>
              <a:t/>
            </a:r>
            <a:endParaRPr b="0" i="0" spc="0" sz="1400" u="none" cap="none" strike="noStrike">
              <a:solidFill>
                <a:srgbClr val="707070"/>
              </a:solidFill>
              <a:latin typeface="Calibri"/>
              <a:ea typeface="Calibri"/>
              <a:cs typeface="Calibri"/>
              <a:sym typeface="Calibri"/>
            </a:endParaRPr>
          </a:p>
        </p:txBody>
      </p:sp>
      <p:sp>
        <p:nvSpPr>
          <p:cNvPr id="568" name="Google Shape;568;p22"/>
          <p:cNvSpPr txBox="1"/>
          <p:nvPr/>
        </p:nvSpPr>
        <p:spPr>
          <a:xfrm>
            <a:off x="896112" y="5559552"/>
            <a:ext cx="9966960" cy="38404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500"/>
              <a:buFont typeface="Arial"/>
              <a:buNone/>
            </a:pPr>
            <a:r>
              <a:rPr b="0" i="0" lang="en-US" spc="0" sz="1500" u="none" cap="none" strike="noStrike">
                <a:solidFill>
                  <a:srgbClr val="707070"/>
                </a:solidFill>
                <a:latin typeface="Calibri"/>
                <a:ea typeface="Calibri"/>
                <a:cs typeface="Calibri"/>
                <a:sym typeface="Calibri"/>
              </a:rPr>
              <a:t>Mixed-method evaluation combines repeated measures with short participant feedback (Skivington et al., 2021).</a:t>
            </a:r>
            <a:endParaRPr b="0" i="0" spc="0" sz="1400" u="none" cap="none" strike="noStrike">
              <a:solidFill>
                <a:srgbClr val="000000"/>
              </a:solidFill>
              <a:latin typeface="Arial"/>
              <a:ea typeface="Arial"/>
              <a:cs typeface="Arial"/>
              <a:sym typeface="Arial"/>
            </a:endParaRPr>
          </a:p>
        </p:txBody>
      </p:sp>
      <p:sp>
        <p:nvSpPr>
          <p:cNvPr id="569" name="Google Shape;569;p22"/>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70" name="Google Shape;570;p22"/>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571" name="Google Shape;571;p22"/>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576" name="Shape 576"/>
        <p:cNvGrpSpPr/>
        <p:nvPr/>
      </p:nvGrpSpPr>
      <p:grpSpPr>
        <a:xfrm>
          <a:off x="0" y="0"/>
          <a:ext cx="0" cy="0"/>
          <a:chOff x="0" y="0"/>
          <a:chExt cx="0" cy="0"/>
        </a:xfrm>
      </p:grpSpPr>
      <p:sp>
        <p:nvSpPr>
          <p:cNvPr id="577" name="Google Shape;577;p23"/>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78" name="Google Shape;578;p23"/>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MEASURES AND SUCCESS ASSESSMENT</a:t>
            </a:r>
            <a:endParaRPr b="0" i="0" spc="0" sz="1400" u="none" cap="none" strike="noStrike">
              <a:solidFill>
                <a:srgbClr val="000000"/>
              </a:solidFill>
              <a:latin typeface="Arial"/>
              <a:ea typeface="Arial"/>
              <a:cs typeface="Arial"/>
              <a:sym typeface="Arial"/>
            </a:endParaRPr>
          </a:p>
        </p:txBody>
      </p:sp>
      <p:sp>
        <p:nvSpPr>
          <p:cNvPr id="579" name="Google Shape;579;p23"/>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Outcome measurement against the three aims</a:t>
            </a:r>
            <a:endParaRPr b="0" i="0" spc="0" sz="1400" u="none" cap="none" strike="noStrike">
              <a:solidFill>
                <a:srgbClr val="000000"/>
              </a:solidFill>
              <a:latin typeface="Arial"/>
              <a:ea typeface="Arial"/>
              <a:cs typeface="Arial"/>
              <a:sym typeface="Arial"/>
            </a:endParaRPr>
          </a:p>
        </p:txBody>
      </p:sp>
      <p:sp>
        <p:nvSpPr>
          <p:cNvPr id="580" name="Google Shape;580;p23"/>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81" name="Google Shape;581;p23"/>
          <p:cNvSpPr/>
          <p:nvPr/>
        </p:nvSpPr>
        <p:spPr>
          <a:xfrm>
            <a:off x="658368" y="1353312"/>
            <a:ext cx="5870448" cy="1216152"/>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82" name="Google Shape;582;p23"/>
          <p:cNvSpPr/>
          <p:nvPr/>
        </p:nvSpPr>
        <p:spPr>
          <a:xfrm>
            <a:off x="841248" y="1517904"/>
            <a:ext cx="384048" cy="384048"/>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83" name="Google Shape;583;p23"/>
          <p:cNvSpPr txBox="1"/>
          <p:nvPr/>
        </p:nvSpPr>
        <p:spPr>
          <a:xfrm>
            <a:off x="841248" y="1517904"/>
            <a:ext cx="384048" cy="38404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Aim 1</a:t>
            </a:r>
            <a:endParaRPr b="0" i="0" spc="0" sz="1400" u="none" cap="none" strike="noStrike">
              <a:solidFill>
                <a:srgbClr val="000000"/>
              </a:solidFill>
              <a:latin typeface="Arial"/>
              <a:ea typeface="Arial"/>
              <a:cs typeface="Arial"/>
              <a:sym typeface="Arial"/>
            </a:endParaRPr>
          </a:p>
        </p:txBody>
      </p:sp>
      <p:sp>
        <p:nvSpPr>
          <p:cNvPr id="584" name="Google Shape;584;p23"/>
          <p:cNvSpPr txBox="1"/>
          <p:nvPr/>
        </p:nvSpPr>
        <p:spPr>
          <a:xfrm>
            <a:off x="1371600" y="1481328"/>
            <a:ext cx="1874519"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Nutrition knowledge</a:t>
            </a:r>
            <a:endParaRPr b="0" i="0" spc="0" sz="1400" u="none" cap="none" strike="noStrike">
              <a:solidFill>
                <a:srgbClr val="000000"/>
              </a:solidFill>
              <a:latin typeface="Arial"/>
              <a:ea typeface="Arial"/>
              <a:cs typeface="Arial"/>
              <a:sym typeface="Arial"/>
            </a:endParaRPr>
          </a:p>
        </p:txBody>
      </p:sp>
      <p:sp>
        <p:nvSpPr>
          <p:cNvPr id="585" name="Google Shape;585;p23"/>
          <p:cNvSpPr txBox="1"/>
          <p:nvPr/>
        </p:nvSpPr>
        <p:spPr>
          <a:xfrm>
            <a:off x="1330400" y="2124175"/>
            <a:ext cx="4526400" cy="3054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600"/>
              <a:buFont typeface="Arial"/>
              <a:buNone/>
            </a:pPr>
            <a:r>
              <a:rPr b="0" i="0" lang="en-US" spc="0" sz="1600" u="none" cap="none" strike="noStrike">
                <a:solidFill>
                  <a:srgbClr val="3D3D3D"/>
                </a:solidFill>
                <a:latin typeface="Calibri"/>
                <a:ea typeface="Calibri"/>
                <a:cs typeface="Calibri"/>
                <a:sym typeface="Calibri"/>
              </a:rPr>
              <a:t>10-item quiz</a:t>
            </a:r>
            <a:endParaRPr b="0" i="0" spc="0" sz="1400" u="none" cap="none" strike="noStrike">
              <a:solidFill>
                <a:srgbClr val="000000"/>
              </a:solidFill>
              <a:latin typeface="Arial"/>
              <a:ea typeface="Arial"/>
              <a:cs typeface="Arial"/>
              <a:sym typeface="Arial"/>
            </a:endParaRPr>
          </a:p>
        </p:txBody>
      </p:sp>
      <p:sp>
        <p:nvSpPr>
          <p:cNvPr id="586" name="Google Shape;586;p23"/>
          <p:cNvSpPr txBox="1"/>
          <p:nvPr/>
        </p:nvSpPr>
        <p:spPr>
          <a:xfrm>
            <a:off x="3310128" y="1481328"/>
            <a:ext cx="2743200" cy="274320"/>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800"/>
              <a:buFont typeface="Arial"/>
              <a:buNone/>
            </a:pPr>
            <a:r>
              <a:rPr b="1" i="0" lang="en-US" spc="0" sz="1800" u="none" cap="none" strike="noStrike">
                <a:solidFill>
                  <a:srgbClr val="37805A"/>
                </a:solidFill>
                <a:latin typeface="Calibri"/>
                <a:ea typeface="Calibri"/>
                <a:cs typeface="Calibri"/>
                <a:sym typeface="Calibri"/>
              </a:rPr>
              <a:t>Baseline + Week 8</a:t>
            </a:r>
            <a:endParaRPr b="0" i="0" spc="0" sz="1400" u="none" cap="none" strike="noStrike">
              <a:solidFill>
                <a:srgbClr val="000000"/>
              </a:solidFill>
              <a:latin typeface="Arial"/>
              <a:ea typeface="Arial"/>
              <a:cs typeface="Arial"/>
              <a:sym typeface="Arial"/>
            </a:endParaRPr>
          </a:p>
        </p:txBody>
      </p:sp>
      <p:sp>
        <p:nvSpPr>
          <p:cNvPr id="587" name="Google Shape;587;p23"/>
          <p:cNvSpPr txBox="1"/>
          <p:nvPr/>
        </p:nvSpPr>
        <p:spPr>
          <a:xfrm>
            <a:off x="3310128" y="2112264"/>
            <a:ext cx="2743200" cy="219456"/>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Target: +20%</a:t>
            </a:r>
            <a:endParaRPr b="0" i="0" spc="0" sz="1400" u="none" cap="none" strike="noStrike">
              <a:solidFill>
                <a:srgbClr val="000000"/>
              </a:solidFill>
              <a:latin typeface="Arial"/>
              <a:ea typeface="Arial"/>
              <a:cs typeface="Arial"/>
              <a:sym typeface="Arial"/>
            </a:endParaRPr>
          </a:p>
        </p:txBody>
      </p:sp>
      <p:sp>
        <p:nvSpPr>
          <p:cNvPr id="588" name="Google Shape;588;p23"/>
          <p:cNvSpPr/>
          <p:nvPr/>
        </p:nvSpPr>
        <p:spPr>
          <a:xfrm>
            <a:off x="658368" y="2798064"/>
            <a:ext cx="5870448" cy="1216152"/>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89" name="Google Shape;589;p23"/>
          <p:cNvSpPr/>
          <p:nvPr/>
        </p:nvSpPr>
        <p:spPr>
          <a:xfrm>
            <a:off x="841248" y="2962656"/>
            <a:ext cx="384048" cy="384048"/>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90" name="Google Shape;590;p23"/>
          <p:cNvSpPr txBox="1"/>
          <p:nvPr/>
        </p:nvSpPr>
        <p:spPr>
          <a:xfrm>
            <a:off x="841248" y="2962656"/>
            <a:ext cx="384048" cy="38404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Aim 2</a:t>
            </a:r>
            <a:endParaRPr b="0" i="0" spc="0" sz="1400" u="none" cap="none" strike="noStrike">
              <a:solidFill>
                <a:srgbClr val="000000"/>
              </a:solidFill>
              <a:latin typeface="Arial"/>
              <a:ea typeface="Arial"/>
              <a:cs typeface="Arial"/>
              <a:sym typeface="Arial"/>
            </a:endParaRPr>
          </a:p>
        </p:txBody>
      </p:sp>
      <p:sp>
        <p:nvSpPr>
          <p:cNvPr id="591" name="Google Shape;591;p23"/>
          <p:cNvSpPr txBox="1"/>
          <p:nvPr/>
        </p:nvSpPr>
        <p:spPr>
          <a:xfrm>
            <a:off x="1371600" y="2926080"/>
            <a:ext cx="1874519"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Healthy-choice confidence</a:t>
            </a:r>
            <a:endParaRPr b="0" i="0" spc="0" sz="1400" u="none" cap="none" strike="noStrike">
              <a:solidFill>
                <a:srgbClr val="000000"/>
              </a:solidFill>
              <a:latin typeface="Arial"/>
              <a:ea typeface="Arial"/>
              <a:cs typeface="Arial"/>
              <a:sym typeface="Arial"/>
            </a:endParaRPr>
          </a:p>
        </p:txBody>
      </p:sp>
      <p:sp>
        <p:nvSpPr>
          <p:cNvPr id="592" name="Google Shape;592;p23"/>
          <p:cNvSpPr txBox="1"/>
          <p:nvPr/>
        </p:nvSpPr>
        <p:spPr>
          <a:xfrm>
            <a:off x="1325875" y="3602739"/>
            <a:ext cx="45264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Same self-rated scale</a:t>
            </a:r>
            <a:endParaRPr b="0" i="0" spc="0" sz="1400" u="none" cap="none" strike="noStrike">
              <a:solidFill>
                <a:srgbClr val="000000"/>
              </a:solidFill>
              <a:latin typeface="Arial"/>
              <a:ea typeface="Arial"/>
              <a:cs typeface="Arial"/>
              <a:sym typeface="Arial"/>
            </a:endParaRPr>
          </a:p>
        </p:txBody>
      </p:sp>
      <p:sp>
        <p:nvSpPr>
          <p:cNvPr id="593" name="Google Shape;593;p23"/>
          <p:cNvSpPr txBox="1"/>
          <p:nvPr/>
        </p:nvSpPr>
        <p:spPr>
          <a:xfrm>
            <a:off x="3310128" y="2926080"/>
            <a:ext cx="2743200" cy="274320"/>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500"/>
              <a:buFont typeface="Arial"/>
              <a:buNone/>
            </a:pPr>
            <a:r>
              <a:rPr b="1" i="0" lang="en-US" spc="0" sz="1500" u="none" cap="none" strike="noStrike">
                <a:solidFill>
                  <a:srgbClr val="37805A"/>
                </a:solidFill>
                <a:latin typeface="Calibri"/>
                <a:ea typeface="Calibri"/>
                <a:cs typeface="Calibri"/>
                <a:sym typeface="Calibri"/>
              </a:rPr>
              <a:t>Baseline + Week 8</a:t>
            </a:r>
            <a:endParaRPr b="0" i="0" spc="0" sz="1400" u="none" cap="none" strike="noStrike">
              <a:solidFill>
                <a:srgbClr val="000000"/>
              </a:solidFill>
              <a:latin typeface="Arial"/>
              <a:ea typeface="Arial"/>
              <a:cs typeface="Arial"/>
              <a:sym typeface="Arial"/>
            </a:endParaRPr>
          </a:p>
        </p:txBody>
      </p:sp>
      <p:sp>
        <p:nvSpPr>
          <p:cNvPr id="594" name="Google Shape;594;p23"/>
          <p:cNvSpPr txBox="1"/>
          <p:nvPr/>
        </p:nvSpPr>
        <p:spPr>
          <a:xfrm>
            <a:off x="3310128" y="3557016"/>
            <a:ext cx="2743200" cy="219456"/>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Target: +20%</a:t>
            </a:r>
            <a:endParaRPr b="0" i="0" spc="0" sz="1400" u="none" cap="none" strike="noStrike">
              <a:solidFill>
                <a:srgbClr val="000000"/>
              </a:solidFill>
              <a:latin typeface="Arial"/>
              <a:ea typeface="Arial"/>
              <a:cs typeface="Arial"/>
              <a:sym typeface="Arial"/>
            </a:endParaRPr>
          </a:p>
        </p:txBody>
      </p:sp>
      <p:sp>
        <p:nvSpPr>
          <p:cNvPr id="595" name="Google Shape;595;p23"/>
          <p:cNvSpPr/>
          <p:nvPr/>
        </p:nvSpPr>
        <p:spPr>
          <a:xfrm>
            <a:off x="658368" y="4242816"/>
            <a:ext cx="5870448" cy="1216152"/>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96" name="Google Shape;596;p23"/>
          <p:cNvSpPr/>
          <p:nvPr/>
        </p:nvSpPr>
        <p:spPr>
          <a:xfrm>
            <a:off x="841248" y="4407408"/>
            <a:ext cx="384048" cy="384048"/>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597" name="Google Shape;597;p23"/>
          <p:cNvSpPr txBox="1"/>
          <p:nvPr/>
        </p:nvSpPr>
        <p:spPr>
          <a:xfrm>
            <a:off x="841248" y="4407408"/>
            <a:ext cx="384048" cy="38404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100"/>
              <a:buFont typeface="Arial"/>
              <a:buNone/>
            </a:pPr>
            <a:r>
              <a:rPr b="1" i="0" lang="en-US" spc="0" sz="1100" u="none" cap="none" strike="noStrike">
                <a:solidFill>
                  <a:srgbClr val="FFFFFF"/>
                </a:solidFill>
                <a:latin typeface="Calibri"/>
                <a:ea typeface="Calibri"/>
                <a:cs typeface="Calibri"/>
                <a:sym typeface="Calibri"/>
              </a:rPr>
              <a:t>Aim 3</a:t>
            </a:r>
            <a:endParaRPr b="0" i="0" spc="0" sz="1400" u="none" cap="none" strike="noStrike">
              <a:solidFill>
                <a:srgbClr val="000000"/>
              </a:solidFill>
              <a:latin typeface="Arial"/>
              <a:ea typeface="Arial"/>
              <a:cs typeface="Arial"/>
              <a:sym typeface="Arial"/>
            </a:endParaRPr>
          </a:p>
        </p:txBody>
      </p:sp>
      <p:sp>
        <p:nvSpPr>
          <p:cNvPr id="598" name="Google Shape;598;p23"/>
          <p:cNvSpPr txBox="1"/>
          <p:nvPr/>
        </p:nvSpPr>
        <p:spPr>
          <a:xfrm>
            <a:off x="1371600" y="4370832"/>
            <a:ext cx="1874519"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Food choices / HFSS</a:t>
            </a:r>
            <a:endParaRPr b="0" i="0" spc="0" sz="1400" u="none" cap="none" strike="noStrike">
              <a:solidFill>
                <a:srgbClr val="000000"/>
              </a:solidFill>
              <a:latin typeface="Arial"/>
              <a:ea typeface="Arial"/>
              <a:cs typeface="Arial"/>
              <a:sym typeface="Arial"/>
            </a:endParaRPr>
          </a:p>
        </p:txBody>
      </p:sp>
      <p:sp>
        <p:nvSpPr>
          <p:cNvPr id="599" name="Google Shape;599;p23"/>
          <p:cNvSpPr txBox="1"/>
          <p:nvPr/>
        </p:nvSpPr>
        <p:spPr>
          <a:xfrm>
            <a:off x="1197850" y="4983479"/>
            <a:ext cx="4526400" cy="334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Weekly choice record</a:t>
            </a:r>
            <a:endParaRPr b="0" i="0" spc="0" sz="1400" u="none" cap="none" strike="noStrike">
              <a:solidFill>
                <a:srgbClr val="000000"/>
              </a:solidFill>
              <a:latin typeface="Arial"/>
              <a:ea typeface="Arial"/>
              <a:cs typeface="Arial"/>
              <a:sym typeface="Arial"/>
            </a:endParaRPr>
          </a:p>
        </p:txBody>
      </p:sp>
      <p:sp>
        <p:nvSpPr>
          <p:cNvPr id="600" name="Google Shape;600;p23"/>
          <p:cNvSpPr txBox="1"/>
          <p:nvPr/>
        </p:nvSpPr>
        <p:spPr>
          <a:xfrm>
            <a:off x="3538728" y="4370636"/>
            <a:ext cx="2532888" cy="486287"/>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400"/>
              <a:buFont typeface="Arial"/>
              <a:buNone/>
            </a:pPr>
            <a:r>
              <a:rPr b="1" i="0" lang="en-US" spc="0" sz="1400" u="none" cap="none" strike="noStrike">
                <a:solidFill>
                  <a:srgbClr val="37805A"/>
                </a:solidFill>
                <a:latin typeface="Calibri"/>
                <a:ea typeface="Calibri"/>
                <a:cs typeface="Calibri"/>
                <a:sym typeface="Calibri"/>
              </a:rPr>
              <a:t>Baseline + Week 8 + 4/12-week follow-up</a:t>
            </a:r>
            <a:endParaRPr b="0" i="0" spc="0" sz="1400" u="none" cap="none" strike="noStrike">
              <a:solidFill>
                <a:srgbClr val="000000"/>
              </a:solidFill>
              <a:latin typeface="Arial"/>
              <a:ea typeface="Arial"/>
              <a:cs typeface="Arial"/>
              <a:sym typeface="Arial"/>
            </a:endParaRPr>
          </a:p>
        </p:txBody>
      </p:sp>
      <p:sp>
        <p:nvSpPr>
          <p:cNvPr id="601" name="Google Shape;601;p23"/>
          <p:cNvSpPr txBox="1"/>
          <p:nvPr/>
        </p:nvSpPr>
        <p:spPr>
          <a:xfrm>
            <a:off x="3310128" y="5001768"/>
            <a:ext cx="2743200" cy="219456"/>
          </a:xfrm>
          <a:prstGeom prst="rect">
            <a:avLst/>
          </a:prstGeom>
          <a:noFill/>
          <a:ln>
            <a:noFill/>
          </a:ln>
        </p:spPr>
        <p:txBody>
          <a:bodyPr anchorCtr="0" anchor="ctr" bIns="27425" lIns="27425" spcFirstLastPara="1" rIns="27425" wrap="square" tIns="27425">
            <a:spAutoFit/>
          </a:bodyPr>
          <a:lstStyle/>
          <a:p>
            <a:pPr indent="0" lvl="0" marL="0" marR="0" rtl="0" algn="r">
              <a:lnSpc>
                <a:spcPct val="100000"/>
              </a:lnSpc>
              <a:spcBef>
                <a:spcPts val="0"/>
              </a:spcBef>
              <a:spcAft>
                <a:spcPts val="0"/>
              </a:spcAft>
              <a:buClr>
                <a:srgbClr val="000000"/>
              </a:buClr>
              <a:buSzPts val="1500"/>
              <a:buFont typeface="Arial"/>
              <a:buNone/>
            </a:pPr>
            <a:r>
              <a:rPr b="1" i="0" lang="en-US" spc="0" sz="1500" u="none" cap="none" strike="noStrike">
                <a:solidFill>
                  <a:srgbClr val="CD4829"/>
                </a:solidFill>
                <a:latin typeface="Calibri"/>
                <a:ea typeface="Calibri"/>
                <a:cs typeface="Calibri"/>
                <a:sym typeface="Calibri"/>
              </a:rPr>
              <a:t>Target: +20% healthier choices; −20% HFSS</a:t>
            </a:r>
            <a:endParaRPr b="0" i="0" spc="0" sz="1400" u="none" cap="none" strike="noStrike">
              <a:solidFill>
                <a:srgbClr val="000000"/>
              </a:solidFill>
              <a:latin typeface="Arial"/>
              <a:ea typeface="Arial"/>
              <a:cs typeface="Arial"/>
              <a:sym typeface="Arial"/>
            </a:endParaRPr>
          </a:p>
        </p:txBody>
      </p:sp>
      <p:sp>
        <p:nvSpPr>
          <p:cNvPr id="602" name="Google Shape;602;p23"/>
          <p:cNvSpPr/>
          <p:nvPr/>
        </p:nvSpPr>
        <p:spPr>
          <a:xfrm>
            <a:off x="6784848" y="1353312"/>
            <a:ext cx="4572000" cy="4572000"/>
          </a:xfrm>
          <a:prstGeom prst="roundRect">
            <a:avLst>
              <a:gd fmla="val 16667" name="adj"/>
            </a:avLst>
          </a:prstGeom>
          <a:solidFill>
            <a:srgbClr val="FFFFFF"/>
          </a:solidFill>
          <a:ln cap="flat" cmpd="sng" w="12700">
            <a:solidFill>
              <a:srgbClr val="D3D3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03" name="Google Shape;603;p23"/>
          <p:cNvSpPr txBox="1"/>
          <p:nvPr/>
        </p:nvSpPr>
        <p:spPr>
          <a:xfrm>
            <a:off x="7059168" y="1600200"/>
            <a:ext cx="4023360" cy="29260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PLANNED TARGET CHANGE</a:t>
            </a:r>
            <a:endParaRPr b="0" i="0" spc="0" sz="1400" u="none" cap="none" strike="noStrike">
              <a:solidFill>
                <a:srgbClr val="000000"/>
              </a:solidFill>
              <a:latin typeface="Arial"/>
              <a:ea typeface="Arial"/>
              <a:cs typeface="Arial"/>
              <a:sym typeface="Arial"/>
            </a:endParaRPr>
          </a:p>
        </p:txBody>
      </p:sp>
      <p:sp>
        <p:nvSpPr>
          <p:cNvPr id="604" name="Google Shape;604;p23"/>
          <p:cNvSpPr txBox="1"/>
          <p:nvPr/>
        </p:nvSpPr>
        <p:spPr>
          <a:xfrm>
            <a:off x="7086600" y="1938528"/>
            <a:ext cx="3977639" cy="219456"/>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400"/>
              <a:buFont typeface="Arial"/>
              <a:buNone/>
            </a:pPr>
            <a:r>
              <a:rPr b="0" i="0" lang="en-US" spc="0" sz="1400" u="none" cap="none" strike="noStrike">
                <a:solidFill>
                  <a:srgbClr val="707070"/>
                </a:solidFill>
                <a:latin typeface="Calibri"/>
                <a:ea typeface="Calibri"/>
                <a:cs typeface="Calibri"/>
                <a:sym typeface="Calibri"/>
              </a:rPr>
              <a:t>Programme targets • not observed results</a:t>
            </a:r>
            <a:endParaRPr b="0" i="0" spc="0" sz="1400" u="none" cap="none" strike="noStrike">
              <a:solidFill>
                <a:srgbClr val="000000"/>
              </a:solidFill>
              <a:latin typeface="Arial"/>
              <a:ea typeface="Arial"/>
              <a:cs typeface="Arial"/>
              <a:sym typeface="Arial"/>
            </a:endParaRPr>
          </a:p>
        </p:txBody>
      </p:sp>
      <p:sp>
        <p:nvSpPr>
          <p:cNvPr id="605" name="Google Shape;605;p23"/>
          <p:cNvSpPr/>
          <p:nvPr/>
        </p:nvSpPr>
        <p:spPr>
          <a:xfrm>
            <a:off x="9308592" y="2441448"/>
            <a:ext cx="9144" cy="3017520"/>
          </a:xfrm>
          <a:prstGeom prst="rect">
            <a:avLst/>
          </a:prstGeom>
          <a:solidFill>
            <a:srgbClr val="D3D3CD"/>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06" name="Google Shape;606;p23"/>
          <p:cNvSpPr txBox="1"/>
          <p:nvPr/>
        </p:nvSpPr>
        <p:spPr>
          <a:xfrm>
            <a:off x="6967728" y="2532888"/>
            <a:ext cx="1508760" cy="256032"/>
          </a:xfrm>
          <a:prstGeom prst="rect">
            <a:avLst/>
          </a:prstGeom>
          <a:noFill/>
          <a:ln>
            <a:noFill/>
          </a:ln>
        </p:spPr>
        <p:txBody>
          <a:bodyPr anchorCtr="0" anchor="ctr" bIns="9125" lIns="18275" spcFirstLastPara="1" rIns="18275" wrap="square" tIns="9125">
            <a:spAutoFit/>
          </a:bodyPr>
          <a:lstStyle/>
          <a:p>
            <a:pPr indent="0" lvl="0" marL="0" marR="0" rtl="0" algn="r">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Arial"/>
                <a:ea typeface="Arial"/>
                <a:cs typeface="Arial"/>
                <a:sym typeface="Arial"/>
              </a:rPr>
              <a:t>Knowledge</a:t>
            </a:r>
            <a:endParaRPr b="0" i="0" spc="0" sz="1400" u="none" cap="none" strike="noStrike">
              <a:solidFill>
                <a:srgbClr val="000000"/>
              </a:solidFill>
              <a:latin typeface="Arial"/>
              <a:ea typeface="Arial"/>
              <a:cs typeface="Arial"/>
              <a:sym typeface="Arial"/>
            </a:endParaRPr>
          </a:p>
        </p:txBody>
      </p:sp>
      <p:sp>
        <p:nvSpPr>
          <p:cNvPr id="607" name="Google Shape;607;p23"/>
          <p:cNvSpPr/>
          <p:nvPr/>
        </p:nvSpPr>
        <p:spPr>
          <a:xfrm>
            <a:off x="9345168" y="2487168"/>
            <a:ext cx="1417320" cy="274320"/>
          </a:xfrm>
          <a:prstGeom prst="rect">
            <a:avLst/>
          </a:prstGeom>
          <a:solidFill>
            <a:srgbClr val="37805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08" name="Google Shape;608;p23"/>
          <p:cNvSpPr txBox="1"/>
          <p:nvPr/>
        </p:nvSpPr>
        <p:spPr>
          <a:xfrm>
            <a:off x="10789920" y="2468880"/>
            <a:ext cx="548640" cy="310896"/>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Arial"/>
                <a:ea typeface="Arial"/>
                <a:cs typeface="Arial"/>
                <a:sym typeface="Arial"/>
              </a:rPr>
              <a:t>+20%</a:t>
            </a:r>
            <a:endParaRPr b="0" i="0" spc="0" sz="1400" u="none" cap="none" strike="noStrike">
              <a:solidFill>
                <a:srgbClr val="000000"/>
              </a:solidFill>
              <a:latin typeface="Arial"/>
              <a:ea typeface="Arial"/>
              <a:cs typeface="Arial"/>
              <a:sym typeface="Arial"/>
            </a:endParaRPr>
          </a:p>
        </p:txBody>
      </p:sp>
      <p:sp>
        <p:nvSpPr>
          <p:cNvPr id="609" name="Google Shape;609;p23"/>
          <p:cNvSpPr txBox="1"/>
          <p:nvPr/>
        </p:nvSpPr>
        <p:spPr>
          <a:xfrm>
            <a:off x="6967728" y="3246120"/>
            <a:ext cx="1508760" cy="256032"/>
          </a:xfrm>
          <a:prstGeom prst="rect">
            <a:avLst/>
          </a:prstGeom>
          <a:noFill/>
          <a:ln>
            <a:noFill/>
          </a:ln>
        </p:spPr>
        <p:txBody>
          <a:bodyPr anchorCtr="0" anchor="ctr" bIns="9125" lIns="18275" spcFirstLastPara="1" rIns="18275" wrap="square" tIns="9125">
            <a:spAutoFit/>
          </a:bodyPr>
          <a:lstStyle/>
          <a:p>
            <a:pPr indent="0" lvl="0" marL="0" marR="0" rtl="0" algn="r">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Arial"/>
                <a:ea typeface="Arial"/>
                <a:cs typeface="Arial"/>
                <a:sym typeface="Arial"/>
              </a:rPr>
              <a:t>Confidence</a:t>
            </a:r>
            <a:endParaRPr b="0" i="0" spc="0" sz="1400" u="none" cap="none" strike="noStrike">
              <a:solidFill>
                <a:srgbClr val="000000"/>
              </a:solidFill>
              <a:latin typeface="Arial"/>
              <a:ea typeface="Arial"/>
              <a:cs typeface="Arial"/>
              <a:sym typeface="Arial"/>
            </a:endParaRPr>
          </a:p>
        </p:txBody>
      </p:sp>
      <p:sp>
        <p:nvSpPr>
          <p:cNvPr id="610" name="Google Shape;610;p23"/>
          <p:cNvSpPr/>
          <p:nvPr/>
        </p:nvSpPr>
        <p:spPr>
          <a:xfrm>
            <a:off x="9345168" y="3200400"/>
            <a:ext cx="1417320" cy="274320"/>
          </a:xfrm>
          <a:prstGeom prst="rect">
            <a:avLst/>
          </a:prstGeom>
          <a:solidFill>
            <a:srgbClr val="37805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11" name="Google Shape;611;p23"/>
          <p:cNvSpPr txBox="1"/>
          <p:nvPr/>
        </p:nvSpPr>
        <p:spPr>
          <a:xfrm>
            <a:off x="10789920" y="3182112"/>
            <a:ext cx="548640" cy="310896"/>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Arial"/>
                <a:ea typeface="Arial"/>
                <a:cs typeface="Arial"/>
                <a:sym typeface="Arial"/>
              </a:rPr>
              <a:t>+20%</a:t>
            </a:r>
            <a:endParaRPr b="0" i="0" spc="0" sz="1400" u="none" cap="none" strike="noStrike">
              <a:solidFill>
                <a:srgbClr val="000000"/>
              </a:solidFill>
              <a:latin typeface="Arial"/>
              <a:ea typeface="Arial"/>
              <a:cs typeface="Arial"/>
              <a:sym typeface="Arial"/>
            </a:endParaRPr>
          </a:p>
        </p:txBody>
      </p:sp>
      <p:sp>
        <p:nvSpPr>
          <p:cNvPr id="612" name="Google Shape;612;p23"/>
          <p:cNvSpPr txBox="1"/>
          <p:nvPr/>
        </p:nvSpPr>
        <p:spPr>
          <a:xfrm>
            <a:off x="6967728" y="3941063"/>
            <a:ext cx="1554480" cy="502920"/>
          </a:xfrm>
          <a:prstGeom prst="rect">
            <a:avLst/>
          </a:prstGeom>
          <a:noFill/>
          <a:ln>
            <a:noFill/>
          </a:ln>
        </p:spPr>
        <p:txBody>
          <a:bodyPr anchorCtr="0" anchor="ctr" bIns="9125" lIns="18275" spcFirstLastPara="1" rIns="18275" wrap="square" tIns="9125">
            <a:spAutoFit/>
          </a:bodyPr>
          <a:lstStyle/>
          <a:p>
            <a:pPr indent="0" lvl="0" marL="0" marR="0" rtl="0" algn="r">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Arial"/>
                <a:ea typeface="Arial"/>
                <a:cs typeface="Arial"/>
                <a:sym typeface="Arial"/>
              </a:rPr>
              <a:t>Healthier choices</a:t>
            </a:r>
            <a:endParaRPr b="0" i="0" spc="0" sz="1400" u="none" cap="none" strike="noStrike">
              <a:solidFill>
                <a:srgbClr val="000000"/>
              </a:solidFill>
              <a:latin typeface="Arial"/>
              <a:ea typeface="Arial"/>
              <a:cs typeface="Arial"/>
              <a:sym typeface="Arial"/>
            </a:endParaRPr>
          </a:p>
        </p:txBody>
      </p:sp>
      <p:sp>
        <p:nvSpPr>
          <p:cNvPr id="613" name="Google Shape;613;p23"/>
          <p:cNvSpPr/>
          <p:nvPr/>
        </p:nvSpPr>
        <p:spPr>
          <a:xfrm>
            <a:off x="9345168" y="3913632"/>
            <a:ext cx="1417320" cy="274320"/>
          </a:xfrm>
          <a:prstGeom prst="rect">
            <a:avLst/>
          </a:prstGeom>
          <a:solidFill>
            <a:srgbClr val="37805A"/>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14" name="Google Shape;614;p23"/>
          <p:cNvSpPr txBox="1"/>
          <p:nvPr/>
        </p:nvSpPr>
        <p:spPr>
          <a:xfrm>
            <a:off x="10789920" y="3895344"/>
            <a:ext cx="548640" cy="310896"/>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Arial"/>
                <a:ea typeface="Arial"/>
                <a:cs typeface="Arial"/>
                <a:sym typeface="Arial"/>
              </a:rPr>
              <a:t>+20%</a:t>
            </a:r>
            <a:endParaRPr b="0" i="0" spc="0" sz="1400" u="none" cap="none" strike="noStrike">
              <a:solidFill>
                <a:srgbClr val="000000"/>
              </a:solidFill>
              <a:latin typeface="Arial"/>
              <a:ea typeface="Arial"/>
              <a:cs typeface="Arial"/>
              <a:sym typeface="Arial"/>
            </a:endParaRPr>
          </a:p>
        </p:txBody>
      </p:sp>
      <p:sp>
        <p:nvSpPr>
          <p:cNvPr id="615" name="Google Shape;615;p23"/>
          <p:cNvSpPr txBox="1"/>
          <p:nvPr/>
        </p:nvSpPr>
        <p:spPr>
          <a:xfrm>
            <a:off x="6967728" y="4572000"/>
            <a:ext cx="1097280" cy="530352"/>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HFSS</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occasions</a:t>
            </a:r>
            <a:endParaRPr b="0" i="0" spc="0" sz="1400" u="none" cap="none" strike="noStrike">
              <a:solidFill>
                <a:srgbClr val="000000"/>
              </a:solidFill>
              <a:latin typeface="Arial"/>
              <a:ea typeface="Arial"/>
              <a:cs typeface="Arial"/>
              <a:sym typeface="Arial"/>
            </a:endParaRPr>
          </a:p>
        </p:txBody>
      </p:sp>
      <p:sp>
        <p:nvSpPr>
          <p:cNvPr id="616" name="Google Shape;616;p23"/>
          <p:cNvSpPr/>
          <p:nvPr/>
        </p:nvSpPr>
        <p:spPr>
          <a:xfrm>
            <a:off x="7854696" y="4626864"/>
            <a:ext cx="1453896" cy="274320"/>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17" name="Google Shape;617;p23"/>
          <p:cNvSpPr txBox="1"/>
          <p:nvPr/>
        </p:nvSpPr>
        <p:spPr>
          <a:xfrm>
            <a:off x="7845552" y="4639374"/>
            <a:ext cx="566928" cy="249299"/>
          </a:xfrm>
          <a:prstGeom prst="rect">
            <a:avLst/>
          </a:prstGeom>
          <a:noFill/>
          <a:ln>
            <a:noFill/>
          </a:ln>
        </p:spPr>
        <p:txBody>
          <a:bodyPr anchorCtr="0" anchor="ctr" bIns="9125" lIns="18275" spcFirstLastPara="1" rIns="18275" wrap="square" tIns="9125">
            <a:spAutoFit/>
          </a:bodyPr>
          <a:lstStyle/>
          <a:p>
            <a:pPr indent="0" lvl="0" marL="0" marR="0" rtl="0" algn="r">
              <a:lnSpc>
                <a:spcPct val="100000"/>
              </a:lnSpc>
              <a:spcBef>
                <a:spcPts val="0"/>
              </a:spcBef>
              <a:spcAft>
                <a:spcPts val="0"/>
              </a:spcAft>
              <a:buClr>
                <a:srgbClr val="000000"/>
              </a:buClr>
              <a:buSzPts val="1500"/>
              <a:buFont typeface="Arial"/>
              <a:buNone/>
            </a:pPr>
            <a:r>
              <a:rPr b="1" i="0" lang="en-US" spc="0" sz="1500" u="none" cap="none" strike="noStrike">
                <a:solidFill>
                  <a:schemeClr val="lt1"/>
                </a:solidFill>
                <a:latin typeface="Arial"/>
                <a:ea typeface="Arial"/>
                <a:cs typeface="Arial"/>
                <a:sym typeface="Arial"/>
              </a:rPr>
              <a:t>-20%</a:t>
            </a:r>
            <a:endParaRPr b="0" i="0" spc="0" sz="1400" u="none" cap="none" strike="noStrike">
              <a:solidFill>
                <a:srgbClr val="000000"/>
              </a:solidFill>
              <a:latin typeface="Arial"/>
              <a:ea typeface="Arial"/>
              <a:cs typeface="Arial"/>
              <a:sym typeface="Arial"/>
            </a:endParaRPr>
          </a:p>
        </p:txBody>
      </p:sp>
      <p:sp>
        <p:nvSpPr>
          <p:cNvPr id="618" name="Google Shape;618;p23"/>
          <p:cNvSpPr txBox="1"/>
          <p:nvPr/>
        </p:nvSpPr>
        <p:spPr>
          <a:xfrm>
            <a:off x="7296912" y="5449824"/>
            <a:ext cx="548640" cy="20116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0" i="0" lang="en-US" spc="0" sz="1200" u="none" cap="none" strike="noStrike">
                <a:solidFill>
                  <a:srgbClr val="707070"/>
                </a:solidFill>
                <a:latin typeface="Calibri"/>
                <a:ea typeface="Calibri"/>
                <a:cs typeface="Calibri"/>
                <a:sym typeface="Calibri"/>
              </a:rPr>
              <a:t>−20%</a:t>
            </a:r>
            <a:endParaRPr b="0" i="0" spc="0" sz="1400" u="none" cap="none" strike="noStrike">
              <a:solidFill>
                <a:srgbClr val="000000"/>
              </a:solidFill>
              <a:latin typeface="Arial"/>
              <a:ea typeface="Arial"/>
              <a:cs typeface="Arial"/>
              <a:sym typeface="Arial"/>
            </a:endParaRPr>
          </a:p>
        </p:txBody>
      </p:sp>
      <p:sp>
        <p:nvSpPr>
          <p:cNvPr id="619" name="Google Shape;619;p23"/>
          <p:cNvSpPr txBox="1"/>
          <p:nvPr/>
        </p:nvSpPr>
        <p:spPr>
          <a:xfrm>
            <a:off x="9162288" y="5449824"/>
            <a:ext cx="228600" cy="20116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0" i="0" lang="en-US" spc="0" sz="1200" u="none" cap="none" strike="noStrike">
                <a:solidFill>
                  <a:srgbClr val="707070"/>
                </a:solidFill>
                <a:latin typeface="Calibri"/>
                <a:ea typeface="Calibri"/>
                <a:cs typeface="Calibri"/>
                <a:sym typeface="Calibri"/>
              </a:rPr>
              <a:t>0</a:t>
            </a:r>
            <a:endParaRPr b="0" i="0" spc="0" sz="1400" u="none" cap="none" strike="noStrike">
              <a:solidFill>
                <a:srgbClr val="000000"/>
              </a:solidFill>
              <a:latin typeface="Arial"/>
              <a:ea typeface="Arial"/>
              <a:cs typeface="Arial"/>
              <a:sym typeface="Arial"/>
            </a:endParaRPr>
          </a:p>
        </p:txBody>
      </p:sp>
      <p:sp>
        <p:nvSpPr>
          <p:cNvPr id="620" name="Google Shape;620;p23"/>
          <p:cNvSpPr txBox="1"/>
          <p:nvPr/>
        </p:nvSpPr>
        <p:spPr>
          <a:xfrm>
            <a:off x="10634472" y="5449824"/>
            <a:ext cx="548640" cy="201168"/>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0" i="0" lang="en-US" spc="0" sz="1200" u="none" cap="none" strike="noStrike">
                <a:solidFill>
                  <a:srgbClr val="707070"/>
                </a:solidFill>
                <a:latin typeface="Calibri"/>
                <a:ea typeface="Calibri"/>
                <a:cs typeface="Calibri"/>
                <a:sym typeface="Calibri"/>
              </a:rPr>
              <a:t>+20%</a:t>
            </a:r>
            <a:endParaRPr b="0" i="0" spc="0" sz="1400" u="none" cap="none" strike="noStrike">
              <a:solidFill>
                <a:srgbClr val="000000"/>
              </a:solidFill>
              <a:latin typeface="Arial"/>
              <a:ea typeface="Arial"/>
              <a:cs typeface="Arial"/>
              <a:sym typeface="Arial"/>
            </a:endParaRPr>
          </a:p>
        </p:txBody>
      </p:sp>
      <p:sp>
        <p:nvSpPr>
          <p:cNvPr id="621" name="Google Shape;621;p23"/>
          <p:cNvSpPr/>
          <p:nvPr/>
        </p:nvSpPr>
        <p:spPr>
          <a:xfrm>
            <a:off x="658368" y="5559552"/>
            <a:ext cx="5870448" cy="457200"/>
          </a:xfrm>
          <a:prstGeom prst="roundRect">
            <a:avLst>
              <a:gd fmla="val 16667" name="adj"/>
            </a:avLst>
          </a:prstGeom>
          <a:solidFill>
            <a:srgbClr val="E9F2E6"/>
          </a:solidFill>
          <a:ln cap="flat" cmpd="sng" w="12700">
            <a:solidFill>
              <a:srgbClr val="C5D7BF"/>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22" name="Google Shape;622;p23"/>
          <p:cNvSpPr txBox="1"/>
          <p:nvPr/>
        </p:nvSpPr>
        <p:spPr>
          <a:xfrm>
            <a:off x="822960" y="5614416"/>
            <a:ext cx="5532120" cy="32918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400"/>
              <a:buFont typeface="Arial"/>
              <a:buNone/>
            </a:pPr>
            <a:r>
              <a:rPr b="1" i="0" lang="en-US" spc="0" sz="1400" u="none" cap="none" strike="noStrike">
                <a:solidFill>
                  <a:schemeClr val="dk1"/>
                </a:solidFill>
                <a:latin typeface="Arial"/>
                <a:ea typeface="Arial"/>
                <a:cs typeface="Arial"/>
                <a:sym typeface="Arial"/>
              </a:rPr>
              <a:t>Success: ↑ knowledge + confidence; ↑ healthier choices; ↓ HFSS occasions; monitor reach and retention.</a:t>
            </a:r>
            <a:endParaRPr b="0" i="0" spc="0" sz="1400" u="none" cap="none" strike="noStrike">
              <a:solidFill>
                <a:srgbClr val="000000"/>
              </a:solidFill>
              <a:latin typeface="Arial"/>
              <a:ea typeface="Arial"/>
              <a:cs typeface="Arial"/>
              <a:sym typeface="Arial"/>
            </a:endParaRPr>
          </a:p>
        </p:txBody>
      </p:sp>
      <p:sp>
        <p:nvSpPr>
          <p:cNvPr id="623" name="Google Shape;623;p23"/>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24" name="Google Shape;624;p23"/>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625" name="Google Shape;625;p23"/>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30" name="Shape 630"/>
        <p:cNvGrpSpPr/>
        <p:nvPr/>
      </p:nvGrpSpPr>
      <p:grpSpPr>
        <a:xfrm>
          <a:off x="0" y="0"/>
          <a:ext cx="0" cy="0"/>
          <a:chOff x="0" y="0"/>
          <a:chExt cx="0" cy="0"/>
        </a:xfrm>
      </p:grpSpPr>
      <p:sp>
        <p:nvSpPr>
          <p:cNvPr id="631" name="Google Shape;631;p24"/>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32" name="Google Shape;632;p24"/>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IMPLEMENTATION QUALITY</a:t>
            </a:r>
            <a:endParaRPr b="0" i="0" spc="0" sz="1400" u="none" cap="none" strike="noStrike">
              <a:solidFill>
                <a:srgbClr val="000000"/>
              </a:solidFill>
              <a:latin typeface="Arial"/>
              <a:ea typeface="Arial"/>
              <a:cs typeface="Arial"/>
              <a:sym typeface="Arial"/>
            </a:endParaRPr>
          </a:p>
        </p:txBody>
      </p:sp>
      <p:sp>
        <p:nvSpPr>
          <p:cNvPr id="633" name="Google Shape;633;p24"/>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Process, fidelity and equity evaluation</a:t>
            </a:r>
            <a:endParaRPr b="0" i="0" spc="0" sz="1400" u="none" cap="none" strike="noStrike">
              <a:solidFill>
                <a:srgbClr val="000000"/>
              </a:solidFill>
              <a:latin typeface="Arial"/>
              <a:ea typeface="Arial"/>
              <a:cs typeface="Arial"/>
              <a:sym typeface="Arial"/>
            </a:endParaRPr>
          </a:p>
        </p:txBody>
      </p:sp>
      <p:sp>
        <p:nvSpPr>
          <p:cNvPr id="634" name="Google Shape;634;p24"/>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35" name="Google Shape;635;p24"/>
          <p:cNvSpPr/>
          <p:nvPr/>
        </p:nvSpPr>
        <p:spPr>
          <a:xfrm>
            <a:off x="658368" y="1371600"/>
            <a:ext cx="5102352" cy="1828800"/>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36" name="Google Shape;636;p24"/>
          <p:cNvSpPr/>
          <p:nvPr/>
        </p:nvSpPr>
        <p:spPr>
          <a:xfrm>
            <a:off x="841247" y="1554480"/>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37" name="Google Shape;637;p24"/>
          <p:cNvSpPr txBox="1"/>
          <p:nvPr/>
        </p:nvSpPr>
        <p:spPr>
          <a:xfrm>
            <a:off x="841247" y="1554480"/>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1" i="0" lang="en-US" spc="0" sz="1200" u="none" cap="none" strike="noStrike">
                <a:solidFill>
                  <a:srgbClr val="FFFFFF"/>
                </a:solidFill>
                <a:latin typeface="Calibri"/>
                <a:ea typeface="Calibri"/>
                <a:cs typeface="Calibri"/>
                <a:sym typeface="Calibri"/>
              </a:rPr>
              <a:t>1</a:t>
            </a:r>
            <a:endParaRPr b="0" i="0" spc="0" sz="1400" u="none" cap="none" strike="noStrike">
              <a:solidFill>
                <a:srgbClr val="000000"/>
              </a:solidFill>
              <a:latin typeface="Arial"/>
              <a:ea typeface="Arial"/>
              <a:cs typeface="Arial"/>
              <a:sym typeface="Arial"/>
            </a:endParaRPr>
          </a:p>
        </p:txBody>
      </p:sp>
      <p:sp>
        <p:nvSpPr>
          <p:cNvPr id="638" name="Google Shape;638;p24"/>
          <p:cNvSpPr txBox="1"/>
          <p:nvPr/>
        </p:nvSpPr>
        <p:spPr>
          <a:xfrm>
            <a:off x="1426464" y="1536192"/>
            <a:ext cx="3977639" cy="29260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Attendance &amp; completion</a:t>
            </a:r>
            <a:endParaRPr b="0" i="0" spc="0" sz="1400" u="none" cap="none" strike="noStrike">
              <a:solidFill>
                <a:srgbClr val="000000"/>
              </a:solidFill>
              <a:latin typeface="Arial"/>
              <a:ea typeface="Arial"/>
              <a:cs typeface="Arial"/>
              <a:sym typeface="Arial"/>
            </a:endParaRPr>
          </a:p>
        </p:txBody>
      </p:sp>
      <p:sp>
        <p:nvSpPr>
          <p:cNvPr id="639" name="Google Shape;639;p24"/>
          <p:cNvSpPr txBox="1"/>
          <p:nvPr/>
        </p:nvSpPr>
        <p:spPr>
          <a:xfrm>
            <a:off x="932688" y="1999589"/>
            <a:ext cx="3977639" cy="60939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Record participation, missed sessions and completion each week.</a:t>
            </a:r>
            <a:endParaRPr b="0" i="0" spc="0" sz="1400" u="none" cap="none" strike="noStrike">
              <a:solidFill>
                <a:srgbClr val="000000"/>
              </a:solidFill>
              <a:latin typeface="Arial"/>
              <a:ea typeface="Arial"/>
              <a:cs typeface="Arial"/>
              <a:sym typeface="Arial"/>
            </a:endParaRPr>
          </a:p>
        </p:txBody>
      </p:sp>
      <p:sp>
        <p:nvSpPr>
          <p:cNvPr id="640" name="Google Shape;640;p24"/>
          <p:cNvSpPr txBox="1"/>
          <p:nvPr/>
        </p:nvSpPr>
        <p:spPr>
          <a:xfrm>
            <a:off x="932688" y="2816352"/>
            <a:ext cx="44805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Moore et al., 2015</a:t>
            </a:r>
            <a:endParaRPr b="0" i="0" spc="0" sz="1400" u="none" cap="none" strike="noStrike">
              <a:solidFill>
                <a:srgbClr val="000000"/>
              </a:solidFill>
              <a:latin typeface="Arial"/>
              <a:ea typeface="Arial"/>
              <a:cs typeface="Arial"/>
              <a:sym typeface="Arial"/>
            </a:endParaRPr>
          </a:p>
        </p:txBody>
      </p:sp>
      <p:sp>
        <p:nvSpPr>
          <p:cNvPr id="641" name="Google Shape;641;p24"/>
          <p:cNvSpPr/>
          <p:nvPr/>
        </p:nvSpPr>
        <p:spPr>
          <a:xfrm>
            <a:off x="6126480" y="1371600"/>
            <a:ext cx="5102352" cy="1828800"/>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42" name="Google Shape;642;p24"/>
          <p:cNvSpPr/>
          <p:nvPr/>
        </p:nvSpPr>
        <p:spPr>
          <a:xfrm>
            <a:off x="6309360" y="1554480"/>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43" name="Google Shape;643;p24"/>
          <p:cNvSpPr txBox="1"/>
          <p:nvPr/>
        </p:nvSpPr>
        <p:spPr>
          <a:xfrm>
            <a:off x="6309360" y="1554480"/>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1" i="0" lang="en-US" spc="0" sz="1200" u="none" cap="none" strike="noStrike">
                <a:solidFill>
                  <a:srgbClr val="FFFFFF"/>
                </a:solidFill>
                <a:latin typeface="Calibri"/>
                <a:ea typeface="Calibri"/>
                <a:cs typeface="Calibri"/>
                <a:sym typeface="Calibri"/>
              </a:rPr>
              <a:t>2</a:t>
            </a:r>
            <a:endParaRPr b="0" i="0" spc="0" sz="1400" u="none" cap="none" strike="noStrike">
              <a:solidFill>
                <a:srgbClr val="000000"/>
              </a:solidFill>
              <a:latin typeface="Arial"/>
              <a:ea typeface="Arial"/>
              <a:cs typeface="Arial"/>
              <a:sym typeface="Arial"/>
            </a:endParaRPr>
          </a:p>
        </p:txBody>
      </p:sp>
      <p:sp>
        <p:nvSpPr>
          <p:cNvPr id="644" name="Google Shape;644;p24"/>
          <p:cNvSpPr txBox="1"/>
          <p:nvPr/>
        </p:nvSpPr>
        <p:spPr>
          <a:xfrm>
            <a:off x="6894576" y="1536192"/>
            <a:ext cx="3977639" cy="29260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Fidelity</a:t>
            </a:r>
            <a:endParaRPr b="0" i="0" spc="0" sz="1400" u="none" cap="none" strike="noStrike">
              <a:solidFill>
                <a:srgbClr val="000000"/>
              </a:solidFill>
              <a:latin typeface="Arial"/>
              <a:ea typeface="Arial"/>
              <a:cs typeface="Arial"/>
              <a:sym typeface="Arial"/>
            </a:endParaRPr>
          </a:p>
        </p:txBody>
      </p:sp>
      <p:sp>
        <p:nvSpPr>
          <p:cNvPr id="645" name="Google Shape;645;p24"/>
          <p:cNvSpPr txBox="1"/>
          <p:nvPr/>
        </p:nvSpPr>
        <p:spPr>
          <a:xfrm>
            <a:off x="6400800" y="1999589"/>
            <a:ext cx="3805200" cy="6135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Use a short facilitator checklist for the seven activities.</a:t>
            </a:r>
            <a:endParaRPr b="0" i="0" spc="0" sz="1400" u="none" cap="none" strike="noStrike">
              <a:solidFill>
                <a:srgbClr val="000000"/>
              </a:solidFill>
              <a:latin typeface="Arial"/>
              <a:ea typeface="Arial"/>
              <a:cs typeface="Arial"/>
              <a:sym typeface="Arial"/>
            </a:endParaRPr>
          </a:p>
        </p:txBody>
      </p:sp>
      <p:sp>
        <p:nvSpPr>
          <p:cNvPr id="646" name="Google Shape;646;p24"/>
          <p:cNvSpPr txBox="1"/>
          <p:nvPr/>
        </p:nvSpPr>
        <p:spPr>
          <a:xfrm>
            <a:off x="6400800" y="2816352"/>
            <a:ext cx="44805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Moore et al., 2015</a:t>
            </a:r>
            <a:endParaRPr b="0" i="0" spc="0" sz="1400" u="none" cap="none" strike="noStrike">
              <a:solidFill>
                <a:srgbClr val="000000"/>
              </a:solidFill>
              <a:latin typeface="Arial"/>
              <a:ea typeface="Arial"/>
              <a:cs typeface="Arial"/>
              <a:sym typeface="Arial"/>
            </a:endParaRPr>
          </a:p>
        </p:txBody>
      </p:sp>
      <p:sp>
        <p:nvSpPr>
          <p:cNvPr id="647" name="Google Shape;647;p24"/>
          <p:cNvSpPr/>
          <p:nvPr/>
        </p:nvSpPr>
        <p:spPr>
          <a:xfrm>
            <a:off x="658368" y="3474720"/>
            <a:ext cx="5102352" cy="1828800"/>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48" name="Google Shape;648;p24"/>
          <p:cNvSpPr/>
          <p:nvPr/>
        </p:nvSpPr>
        <p:spPr>
          <a:xfrm>
            <a:off x="841247" y="3657600"/>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49" name="Google Shape;649;p24"/>
          <p:cNvSpPr txBox="1"/>
          <p:nvPr/>
        </p:nvSpPr>
        <p:spPr>
          <a:xfrm>
            <a:off x="841247" y="3657600"/>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1" i="0" lang="en-US" spc="0" sz="1200" u="none" cap="none" strike="noStrike">
                <a:solidFill>
                  <a:srgbClr val="FFFFFF"/>
                </a:solidFill>
                <a:latin typeface="Calibri"/>
                <a:ea typeface="Calibri"/>
                <a:cs typeface="Calibri"/>
                <a:sym typeface="Calibri"/>
              </a:rPr>
              <a:t>3</a:t>
            </a:r>
            <a:endParaRPr b="0" i="0" spc="0" sz="1400" u="none" cap="none" strike="noStrike">
              <a:solidFill>
                <a:srgbClr val="000000"/>
              </a:solidFill>
              <a:latin typeface="Arial"/>
              <a:ea typeface="Arial"/>
              <a:cs typeface="Arial"/>
              <a:sym typeface="Arial"/>
            </a:endParaRPr>
          </a:p>
        </p:txBody>
      </p:sp>
      <p:sp>
        <p:nvSpPr>
          <p:cNvPr id="650" name="Google Shape;650;p24"/>
          <p:cNvSpPr txBox="1"/>
          <p:nvPr/>
        </p:nvSpPr>
        <p:spPr>
          <a:xfrm>
            <a:off x="1426464" y="3639312"/>
            <a:ext cx="3977639" cy="29260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Participant feedback</a:t>
            </a:r>
            <a:endParaRPr b="0" i="0" spc="0" sz="1400" u="none" cap="none" strike="noStrike">
              <a:solidFill>
                <a:srgbClr val="000000"/>
              </a:solidFill>
              <a:latin typeface="Arial"/>
              <a:ea typeface="Arial"/>
              <a:cs typeface="Arial"/>
              <a:sym typeface="Arial"/>
            </a:endParaRPr>
          </a:p>
        </p:txBody>
      </p:sp>
      <p:sp>
        <p:nvSpPr>
          <p:cNvPr id="651" name="Google Shape;651;p24"/>
          <p:cNvSpPr txBox="1"/>
          <p:nvPr/>
        </p:nvSpPr>
        <p:spPr>
          <a:xfrm>
            <a:off x="932688" y="4102709"/>
            <a:ext cx="3668809" cy="60939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Collect brief feedback on relevance, confidence, barriers and satisfaction.</a:t>
            </a:r>
            <a:endParaRPr b="0" i="0" spc="0" sz="1400" u="none" cap="none" strike="noStrike">
              <a:solidFill>
                <a:srgbClr val="000000"/>
              </a:solidFill>
              <a:latin typeface="Arial"/>
              <a:ea typeface="Arial"/>
              <a:cs typeface="Arial"/>
              <a:sym typeface="Arial"/>
            </a:endParaRPr>
          </a:p>
        </p:txBody>
      </p:sp>
      <p:sp>
        <p:nvSpPr>
          <p:cNvPr id="652" name="Google Shape;652;p24"/>
          <p:cNvSpPr txBox="1"/>
          <p:nvPr/>
        </p:nvSpPr>
        <p:spPr>
          <a:xfrm>
            <a:off x="932688" y="4919472"/>
            <a:ext cx="44805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NICE, 2014</a:t>
            </a:r>
            <a:endParaRPr b="0" i="0" spc="0" sz="1400" u="none" cap="none" strike="noStrike">
              <a:solidFill>
                <a:srgbClr val="000000"/>
              </a:solidFill>
              <a:latin typeface="Arial"/>
              <a:ea typeface="Arial"/>
              <a:cs typeface="Arial"/>
              <a:sym typeface="Arial"/>
            </a:endParaRPr>
          </a:p>
        </p:txBody>
      </p:sp>
      <p:sp>
        <p:nvSpPr>
          <p:cNvPr id="653" name="Google Shape;653;p24"/>
          <p:cNvSpPr/>
          <p:nvPr/>
        </p:nvSpPr>
        <p:spPr>
          <a:xfrm>
            <a:off x="6126480" y="3474720"/>
            <a:ext cx="5102352" cy="1828800"/>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54" name="Google Shape;654;p24"/>
          <p:cNvSpPr/>
          <p:nvPr/>
        </p:nvSpPr>
        <p:spPr>
          <a:xfrm>
            <a:off x="6309360" y="3657600"/>
            <a:ext cx="420624" cy="420624"/>
          </a:xfrm>
          <a:prstGeom prst="ellipse">
            <a:avLst/>
          </a:prstGeom>
          <a:solidFill>
            <a:srgbClr val="37805A"/>
          </a:solidFill>
          <a:ln cap="flat" cmpd="sng" w="9525">
            <a:solidFill>
              <a:srgbClr val="37805A"/>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55" name="Google Shape;655;p24"/>
          <p:cNvSpPr txBox="1"/>
          <p:nvPr/>
        </p:nvSpPr>
        <p:spPr>
          <a:xfrm>
            <a:off x="6309360" y="3657600"/>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200"/>
              <a:buFont typeface="Arial"/>
              <a:buNone/>
            </a:pPr>
            <a:r>
              <a:rPr b="1" i="0" lang="en-US" spc="0" sz="1200" u="none" cap="none" strike="noStrike">
                <a:solidFill>
                  <a:srgbClr val="FFFFFF"/>
                </a:solidFill>
                <a:latin typeface="Calibri"/>
                <a:ea typeface="Calibri"/>
                <a:cs typeface="Calibri"/>
                <a:sym typeface="Calibri"/>
              </a:rPr>
              <a:t>4</a:t>
            </a:r>
            <a:endParaRPr b="0" i="0" spc="0" sz="1400" u="none" cap="none" strike="noStrike">
              <a:solidFill>
                <a:srgbClr val="000000"/>
              </a:solidFill>
              <a:latin typeface="Arial"/>
              <a:ea typeface="Arial"/>
              <a:cs typeface="Arial"/>
              <a:sym typeface="Arial"/>
            </a:endParaRPr>
          </a:p>
        </p:txBody>
      </p:sp>
      <p:sp>
        <p:nvSpPr>
          <p:cNvPr id="656" name="Google Shape;656;p24"/>
          <p:cNvSpPr txBox="1"/>
          <p:nvPr/>
        </p:nvSpPr>
        <p:spPr>
          <a:xfrm>
            <a:off x="6894576" y="3639312"/>
            <a:ext cx="3977639" cy="29260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Equity &amp; access</a:t>
            </a:r>
            <a:endParaRPr b="0" i="0" spc="0" sz="1400" u="none" cap="none" strike="noStrike">
              <a:solidFill>
                <a:srgbClr val="000000"/>
              </a:solidFill>
              <a:latin typeface="Arial"/>
              <a:ea typeface="Arial"/>
              <a:cs typeface="Arial"/>
              <a:sym typeface="Arial"/>
            </a:endParaRPr>
          </a:p>
        </p:txBody>
      </p:sp>
      <p:sp>
        <p:nvSpPr>
          <p:cNvPr id="657" name="Google Shape;657;p24"/>
          <p:cNvSpPr txBox="1"/>
          <p:nvPr/>
        </p:nvSpPr>
        <p:spPr>
          <a:xfrm>
            <a:off x="6400800" y="4102709"/>
            <a:ext cx="3883742" cy="60939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Calibri"/>
                <a:ea typeface="Calibri"/>
                <a:cs typeface="Calibri"/>
                <a:sym typeface="Calibri"/>
              </a:rPr>
              <a:t>Review participation across socioeconomic and access groups.</a:t>
            </a:r>
            <a:endParaRPr b="0" i="0" spc="0" sz="1400" u="none" cap="none" strike="noStrike">
              <a:solidFill>
                <a:srgbClr val="000000"/>
              </a:solidFill>
              <a:latin typeface="Arial"/>
              <a:ea typeface="Arial"/>
              <a:cs typeface="Arial"/>
              <a:sym typeface="Arial"/>
            </a:endParaRPr>
          </a:p>
        </p:txBody>
      </p:sp>
      <p:sp>
        <p:nvSpPr>
          <p:cNvPr id="658" name="Google Shape;658;p24"/>
          <p:cNvSpPr txBox="1"/>
          <p:nvPr/>
        </p:nvSpPr>
        <p:spPr>
          <a:xfrm>
            <a:off x="6400800" y="4919472"/>
            <a:ext cx="44805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100"/>
              <a:buFont typeface="Arial"/>
              <a:buNone/>
            </a:pPr>
            <a:r>
              <a:rPr b="0" i="0" lang="en-US" spc="0" sz="1100" u="none" cap="none" strike="noStrike">
                <a:solidFill>
                  <a:srgbClr val="707070"/>
                </a:solidFill>
                <a:latin typeface="Calibri"/>
                <a:ea typeface="Calibri"/>
                <a:cs typeface="Calibri"/>
                <a:sym typeface="Calibri"/>
              </a:rPr>
              <a:t>UKHSA, 2026</a:t>
            </a:r>
            <a:endParaRPr b="0" i="0" spc="0" sz="1400" u="none" cap="none" strike="noStrike">
              <a:solidFill>
                <a:srgbClr val="000000"/>
              </a:solidFill>
              <a:latin typeface="Arial"/>
              <a:ea typeface="Arial"/>
              <a:cs typeface="Arial"/>
              <a:sym typeface="Arial"/>
            </a:endParaRPr>
          </a:p>
        </p:txBody>
      </p:sp>
      <p:sp>
        <p:nvSpPr>
          <p:cNvPr id="659" name="Google Shape;659;p24"/>
          <p:cNvSpPr/>
          <p:nvPr/>
        </p:nvSpPr>
        <p:spPr>
          <a:xfrm>
            <a:off x="658368" y="5559552"/>
            <a:ext cx="10570464" cy="475488"/>
          </a:xfrm>
          <a:prstGeom prst="roundRect">
            <a:avLst>
              <a:gd fmla="val 16667" name="adj"/>
            </a:avLst>
          </a:prstGeom>
          <a:solidFill>
            <a:srgbClr val="E9F2E6"/>
          </a:solidFill>
          <a:ln cap="flat" cmpd="sng" w="12700">
            <a:solidFill>
              <a:srgbClr val="C5D7BF"/>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60" name="Google Shape;660;p24"/>
          <p:cNvSpPr txBox="1"/>
          <p:nvPr/>
        </p:nvSpPr>
        <p:spPr>
          <a:xfrm>
            <a:off x="877824" y="5669280"/>
            <a:ext cx="10149900" cy="28620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Calibri"/>
                <a:ea typeface="Calibri"/>
                <a:cs typeface="Calibri"/>
                <a:sym typeface="Calibri"/>
              </a:rPr>
              <a:t>Use findings to improve delivery while protecting the core sequence and intended outcomes (Skivington et al., 2021).</a:t>
            </a:r>
            <a:endParaRPr b="0" i="0" spc="0" sz="1400" u="none" cap="none" strike="noStrike">
              <a:solidFill>
                <a:srgbClr val="000000"/>
              </a:solidFill>
              <a:latin typeface="Arial"/>
              <a:ea typeface="Arial"/>
              <a:cs typeface="Arial"/>
              <a:sym typeface="Arial"/>
            </a:endParaRPr>
          </a:p>
        </p:txBody>
      </p:sp>
      <p:sp>
        <p:nvSpPr>
          <p:cNvPr id="661" name="Google Shape;661;p24"/>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62" name="Google Shape;662;p24"/>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663" name="Google Shape;663;p24"/>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668" name="Shape 668"/>
        <p:cNvGrpSpPr/>
        <p:nvPr/>
      </p:nvGrpSpPr>
      <p:grpSpPr>
        <a:xfrm>
          <a:off x="0" y="0"/>
          <a:ext cx="0" cy="0"/>
          <a:chOff x="0" y="0"/>
          <a:chExt cx="0" cy="0"/>
        </a:xfrm>
      </p:grpSpPr>
      <p:sp>
        <p:nvSpPr>
          <p:cNvPr id="669" name="Google Shape;669;p25"/>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70" name="Google Shape;670;p25"/>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LOCAL RECRUITMENT, REACH AND DELIVERY SUPPORT</a:t>
            </a:r>
            <a:endParaRPr b="0" i="0" spc="0" sz="1400" u="none" cap="none" strike="noStrike">
              <a:solidFill>
                <a:srgbClr val="000000"/>
              </a:solidFill>
              <a:latin typeface="Arial"/>
              <a:ea typeface="Arial"/>
              <a:cs typeface="Arial"/>
              <a:sym typeface="Arial"/>
            </a:endParaRPr>
          </a:p>
        </p:txBody>
      </p:sp>
      <p:sp>
        <p:nvSpPr>
          <p:cNvPr id="671" name="Google Shape;671;p25"/>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Birmingham-based local partners</a:t>
            </a:r>
            <a:endParaRPr b="0" i="0" spc="0" sz="1400" u="none" cap="none" strike="noStrike">
              <a:solidFill>
                <a:srgbClr val="000000"/>
              </a:solidFill>
              <a:latin typeface="Arial"/>
              <a:ea typeface="Arial"/>
              <a:cs typeface="Arial"/>
              <a:sym typeface="Arial"/>
            </a:endParaRPr>
          </a:p>
        </p:txBody>
      </p:sp>
      <p:sp>
        <p:nvSpPr>
          <p:cNvPr id="672" name="Google Shape;672;p25"/>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73" name="Google Shape;673;p25"/>
          <p:cNvSpPr/>
          <p:nvPr/>
        </p:nvSpPr>
        <p:spPr>
          <a:xfrm>
            <a:off x="640080" y="1325880"/>
            <a:ext cx="5230368" cy="2148840"/>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74" name="Google Shape;674;p25"/>
          <p:cNvSpPr txBox="1"/>
          <p:nvPr/>
        </p:nvSpPr>
        <p:spPr>
          <a:xfrm>
            <a:off x="2852928" y="1463040"/>
            <a:ext cx="2788920" cy="713232"/>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Calibri"/>
                <a:ea typeface="Calibri"/>
                <a:cs typeface="Calibri"/>
                <a:sym typeface="Calibri"/>
              </a:rPr>
              <a:t>Birmingham City Council</a:t>
            </a:r>
            <a:endParaRPr b="0" i="0" spc="0" sz="1400" u="none" cap="none" strike="noStrike">
              <a:solidFill>
                <a:srgbClr val="000000"/>
              </a:solidFill>
              <a:latin typeface="Arial"/>
              <a:ea typeface="Arial"/>
              <a:cs typeface="Arial"/>
              <a:sym typeface="Arial"/>
            </a:endParaRPr>
          </a:p>
        </p:txBody>
      </p:sp>
      <p:sp>
        <p:nvSpPr>
          <p:cNvPr id="675" name="Google Shape;675;p25"/>
          <p:cNvSpPr txBox="1"/>
          <p:nvPr/>
        </p:nvSpPr>
        <p:spPr>
          <a:xfrm>
            <a:off x="2852988" y="2233625"/>
            <a:ext cx="2788800" cy="855300"/>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Campaign use: recruit locally through public-health and prevention channels.</a:t>
            </a:r>
            <a:endParaRPr b="0" i="0" spc="0" sz="1400" u="none" cap="none" strike="noStrike">
              <a:solidFill>
                <a:srgbClr val="000000"/>
              </a:solidFill>
              <a:latin typeface="Arial"/>
              <a:ea typeface="Arial"/>
              <a:cs typeface="Arial"/>
              <a:sym typeface="Arial"/>
            </a:endParaRPr>
          </a:p>
        </p:txBody>
      </p:sp>
      <p:sp>
        <p:nvSpPr>
          <p:cNvPr id="676" name="Google Shape;676;p25"/>
          <p:cNvSpPr txBox="1"/>
          <p:nvPr/>
        </p:nvSpPr>
        <p:spPr>
          <a:xfrm>
            <a:off x="758067" y="3146269"/>
            <a:ext cx="4901184" cy="1463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Birmingham City Council (2026)</a:t>
            </a:r>
            <a:endParaRPr b="0" i="0" spc="0" sz="1400" u="none" cap="none" strike="noStrike">
              <a:solidFill>
                <a:srgbClr val="000000"/>
              </a:solidFill>
              <a:latin typeface="Arial"/>
              <a:ea typeface="Arial"/>
              <a:cs typeface="Arial"/>
              <a:sym typeface="Arial"/>
            </a:endParaRPr>
          </a:p>
        </p:txBody>
      </p:sp>
      <p:sp>
        <p:nvSpPr>
          <p:cNvPr id="677" name="Google Shape;677;p25"/>
          <p:cNvSpPr/>
          <p:nvPr/>
        </p:nvSpPr>
        <p:spPr>
          <a:xfrm>
            <a:off x="6172200" y="1325880"/>
            <a:ext cx="5230368" cy="2148840"/>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78" name="Google Shape;678;p25"/>
          <p:cNvSpPr txBox="1"/>
          <p:nvPr/>
        </p:nvSpPr>
        <p:spPr>
          <a:xfrm>
            <a:off x="8385048" y="1463040"/>
            <a:ext cx="2788920" cy="713232"/>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Calibri"/>
                <a:ea typeface="Calibri"/>
                <a:cs typeface="Calibri"/>
                <a:sym typeface="Calibri"/>
              </a:rPr>
              <a:t>University of Birmingham Guild of Students</a:t>
            </a:r>
            <a:endParaRPr b="0" i="0" spc="0" sz="1400" u="none" cap="none" strike="noStrike">
              <a:solidFill>
                <a:srgbClr val="000000"/>
              </a:solidFill>
              <a:latin typeface="Arial"/>
              <a:ea typeface="Arial"/>
              <a:cs typeface="Arial"/>
              <a:sym typeface="Arial"/>
            </a:endParaRPr>
          </a:p>
        </p:txBody>
      </p:sp>
      <p:sp>
        <p:nvSpPr>
          <p:cNvPr id="679" name="Google Shape;679;p25"/>
          <p:cNvSpPr txBox="1"/>
          <p:nvPr/>
        </p:nvSpPr>
        <p:spPr>
          <a:xfrm>
            <a:off x="8385048" y="2267712"/>
            <a:ext cx="2788920" cy="786384"/>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Campaign use: recruit students through emails, societies, peer networks and events.</a:t>
            </a:r>
            <a:endParaRPr b="0" i="0" spc="0" sz="1400" u="none" cap="none" strike="noStrike">
              <a:solidFill>
                <a:srgbClr val="000000"/>
              </a:solidFill>
              <a:latin typeface="Arial"/>
              <a:ea typeface="Arial"/>
              <a:cs typeface="Arial"/>
              <a:sym typeface="Arial"/>
            </a:endParaRPr>
          </a:p>
        </p:txBody>
      </p:sp>
      <p:sp>
        <p:nvSpPr>
          <p:cNvPr id="680" name="Google Shape;680;p25"/>
          <p:cNvSpPr txBox="1"/>
          <p:nvPr/>
        </p:nvSpPr>
        <p:spPr>
          <a:xfrm>
            <a:off x="6281928" y="3096958"/>
            <a:ext cx="2103120" cy="295466"/>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University of Birmingham Guild of Students (2026)</a:t>
            </a:r>
            <a:endParaRPr b="0" i="0" spc="0" sz="1400" u="none" cap="none" strike="noStrike">
              <a:solidFill>
                <a:srgbClr val="000000"/>
              </a:solidFill>
              <a:latin typeface="Arial"/>
              <a:ea typeface="Arial"/>
              <a:cs typeface="Arial"/>
              <a:sym typeface="Arial"/>
            </a:endParaRPr>
          </a:p>
        </p:txBody>
      </p:sp>
      <p:sp>
        <p:nvSpPr>
          <p:cNvPr id="681" name="Google Shape;681;p25"/>
          <p:cNvSpPr/>
          <p:nvPr/>
        </p:nvSpPr>
        <p:spPr>
          <a:xfrm>
            <a:off x="640080" y="3611880"/>
            <a:ext cx="5230368" cy="2148840"/>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82" name="Google Shape;682;p25"/>
          <p:cNvSpPr txBox="1"/>
          <p:nvPr/>
        </p:nvSpPr>
        <p:spPr>
          <a:xfrm>
            <a:off x="2852928" y="3749039"/>
            <a:ext cx="2788920" cy="749808"/>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Calibri"/>
                <a:ea typeface="Calibri"/>
                <a:cs typeface="Calibri"/>
                <a:sym typeface="Calibri"/>
              </a:rPr>
              <a:t>Aston Students’ Union</a:t>
            </a:r>
            <a:endParaRPr b="0" i="0" spc="0" sz="1400" u="none" cap="none" strike="noStrike">
              <a:solidFill>
                <a:srgbClr val="000000"/>
              </a:solidFill>
              <a:latin typeface="Arial"/>
              <a:ea typeface="Arial"/>
              <a:cs typeface="Arial"/>
              <a:sym typeface="Arial"/>
            </a:endParaRPr>
          </a:p>
        </p:txBody>
      </p:sp>
      <p:sp>
        <p:nvSpPr>
          <p:cNvPr id="683" name="Google Shape;683;p25"/>
          <p:cNvSpPr txBox="1"/>
          <p:nvPr/>
        </p:nvSpPr>
        <p:spPr>
          <a:xfrm>
            <a:off x="2852988" y="4334400"/>
            <a:ext cx="2788800" cy="1134300"/>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Campaign use: promote sessions through student communications, societies and events.</a:t>
            </a:r>
            <a:endParaRPr b="0" i="0" spc="0" sz="1400" u="none" cap="none" strike="noStrike">
              <a:solidFill>
                <a:srgbClr val="000000"/>
              </a:solidFill>
              <a:latin typeface="Arial"/>
              <a:ea typeface="Arial"/>
              <a:cs typeface="Arial"/>
              <a:sym typeface="Arial"/>
            </a:endParaRPr>
          </a:p>
        </p:txBody>
      </p:sp>
      <p:sp>
        <p:nvSpPr>
          <p:cNvPr id="684" name="Google Shape;684;p25"/>
          <p:cNvSpPr txBox="1"/>
          <p:nvPr/>
        </p:nvSpPr>
        <p:spPr>
          <a:xfrm>
            <a:off x="789432" y="5477256"/>
            <a:ext cx="4901184" cy="1463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Aston Students’ Union (2026)</a:t>
            </a:r>
            <a:endParaRPr b="0" i="0" spc="0" sz="1400" u="none" cap="none" strike="noStrike">
              <a:solidFill>
                <a:srgbClr val="000000"/>
              </a:solidFill>
              <a:latin typeface="Arial"/>
              <a:ea typeface="Arial"/>
              <a:cs typeface="Arial"/>
              <a:sym typeface="Arial"/>
            </a:endParaRPr>
          </a:p>
        </p:txBody>
      </p:sp>
      <p:sp>
        <p:nvSpPr>
          <p:cNvPr id="685" name="Google Shape;685;p25"/>
          <p:cNvSpPr/>
          <p:nvPr/>
        </p:nvSpPr>
        <p:spPr>
          <a:xfrm>
            <a:off x="6172200" y="3611880"/>
            <a:ext cx="5230368" cy="2148840"/>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86" name="Google Shape;686;p25"/>
          <p:cNvSpPr txBox="1"/>
          <p:nvPr/>
        </p:nvSpPr>
        <p:spPr>
          <a:xfrm>
            <a:off x="8385048" y="3749039"/>
            <a:ext cx="2788920" cy="749808"/>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chemeClr val="dk1"/>
                </a:solidFill>
                <a:latin typeface="Calibri"/>
                <a:ea typeface="Calibri"/>
                <a:cs typeface="Calibri"/>
                <a:sym typeface="Calibri"/>
              </a:rPr>
              <a:t>Birmingham Voluntary Service Council (BVSC)</a:t>
            </a:r>
            <a:endParaRPr b="0" i="0" spc="0" sz="1400" u="none" cap="none" strike="noStrike">
              <a:solidFill>
                <a:srgbClr val="000000"/>
              </a:solidFill>
              <a:latin typeface="Arial"/>
              <a:ea typeface="Arial"/>
              <a:cs typeface="Arial"/>
              <a:sym typeface="Arial"/>
            </a:endParaRPr>
          </a:p>
        </p:txBody>
      </p:sp>
      <p:sp>
        <p:nvSpPr>
          <p:cNvPr id="687" name="Google Shape;687;p25"/>
          <p:cNvSpPr txBox="1"/>
          <p:nvPr/>
        </p:nvSpPr>
        <p:spPr>
          <a:xfrm>
            <a:off x="8385048" y="4572000"/>
            <a:ext cx="2788920" cy="786384"/>
          </a:xfrm>
          <a:prstGeom prst="rect">
            <a:avLst/>
          </a:prstGeom>
          <a:noFill/>
          <a:ln>
            <a:noFill/>
          </a:ln>
        </p:spPr>
        <p:txBody>
          <a:bodyPr anchorCtr="0" anchor="t"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chemeClr val="dk1"/>
                </a:solidFill>
                <a:latin typeface="Calibri"/>
                <a:ea typeface="Calibri"/>
                <a:cs typeface="Calibri"/>
                <a:sym typeface="Calibri"/>
              </a:rPr>
              <a:t>Campaign use: extend community reach through local wellbeing networks.</a:t>
            </a:r>
            <a:endParaRPr b="0" i="0" spc="0" sz="1400" u="none" cap="none" strike="noStrike">
              <a:solidFill>
                <a:srgbClr val="000000"/>
              </a:solidFill>
              <a:latin typeface="Arial"/>
              <a:ea typeface="Arial"/>
              <a:cs typeface="Arial"/>
              <a:sym typeface="Arial"/>
            </a:endParaRPr>
          </a:p>
        </p:txBody>
      </p:sp>
      <p:sp>
        <p:nvSpPr>
          <p:cNvPr id="688" name="Google Shape;688;p25"/>
          <p:cNvSpPr txBox="1"/>
          <p:nvPr/>
        </p:nvSpPr>
        <p:spPr>
          <a:xfrm>
            <a:off x="6327845" y="5477256"/>
            <a:ext cx="4901184" cy="1463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BVSC (2026)</a:t>
            </a:r>
            <a:endParaRPr b="0" i="0" spc="0" sz="1400" u="none" cap="none" strike="noStrike">
              <a:solidFill>
                <a:srgbClr val="000000"/>
              </a:solidFill>
              <a:latin typeface="Arial"/>
              <a:ea typeface="Arial"/>
              <a:cs typeface="Arial"/>
              <a:sym typeface="Arial"/>
            </a:endParaRPr>
          </a:p>
        </p:txBody>
      </p:sp>
      <p:sp>
        <p:nvSpPr>
          <p:cNvPr id="689" name="Google Shape;689;p25"/>
          <p:cNvSpPr txBox="1"/>
          <p:nvPr/>
        </p:nvSpPr>
        <p:spPr>
          <a:xfrm>
            <a:off x="731520" y="5833872"/>
            <a:ext cx="10698480" cy="29260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500"/>
              <a:buFont typeface="Arial"/>
              <a:buNone/>
            </a:pPr>
            <a:r>
              <a:rPr b="1" i="0" lang="en-US" spc="0" sz="1500" u="none" cap="none" strike="noStrike">
                <a:solidFill>
                  <a:schemeClr val="dk1"/>
                </a:solidFill>
                <a:latin typeface="Calibri"/>
                <a:ea typeface="Calibri"/>
                <a:cs typeface="Calibri"/>
                <a:sym typeface="Calibri"/>
              </a:rPr>
              <a:t>The same four partners support recruitment, engagement, reach and delivery—not just promotion.</a:t>
            </a:r>
            <a:endParaRPr b="0" i="0" spc="0" sz="1400" u="none" cap="none" strike="noStrike">
              <a:solidFill>
                <a:srgbClr val="000000"/>
              </a:solidFill>
              <a:latin typeface="Arial"/>
              <a:ea typeface="Arial"/>
              <a:cs typeface="Arial"/>
              <a:sym typeface="Arial"/>
            </a:endParaRPr>
          </a:p>
        </p:txBody>
      </p:sp>
      <p:sp>
        <p:nvSpPr>
          <p:cNvPr id="690" name="Google Shape;690;p25"/>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691" name="Google Shape;691;p25"/>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692" name="Google Shape;692;p25"/>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pic>
        <p:nvPicPr>
          <p:cNvPr id="693" name="Google Shape;693;p25"/>
          <p:cNvPicPr preferRelativeResize="0"/>
          <p:nvPr/>
        </p:nvPicPr>
        <p:blipFill rotWithShape="1">
          <a:blip r:embed="rId3">
            <a:alphaModFix/>
          </a:blip>
          <a:srcRect b="0" l="0" r="0" t="0"/>
          <a:stretch/>
        </p:blipFill>
        <p:spPr>
          <a:xfrm>
            <a:off x="789425" y="1714500"/>
            <a:ext cx="1808723" cy="786400"/>
          </a:xfrm>
          <a:prstGeom prst="rect">
            <a:avLst/>
          </a:prstGeom>
          <a:solidFill>
            <a:srgbClr val="F7F2EA"/>
          </a:solidFill>
          <a:ln cap="flat" cmpd="sng" w="12700">
            <a:solidFill>
              <a:srgbClr val="DCDCD6"/>
            </a:solidFill>
            <a:prstDash val="solid"/>
            <a:miter lim="80"/>
            <a:headEnd len="sm" w="sm" type="none"/>
            <a:tailEnd len="sm" w="sm" type="none"/>
          </a:ln>
        </p:spPr>
      </p:pic>
      <p:pic>
        <p:nvPicPr>
          <p:cNvPr id="694" name="Google Shape;694;p25"/>
          <p:cNvPicPr preferRelativeResize="0"/>
          <p:nvPr/>
        </p:nvPicPr>
        <p:blipFill rotWithShape="1">
          <a:blip r:embed="rId4">
            <a:alphaModFix/>
          </a:blip>
          <a:srcRect b="0" l="0" r="0" t="0"/>
          <a:stretch/>
        </p:blipFill>
        <p:spPr>
          <a:xfrm>
            <a:off x="6353788" y="1824238"/>
            <a:ext cx="1794800" cy="786401"/>
          </a:xfrm>
          <a:prstGeom prst="rect">
            <a:avLst/>
          </a:prstGeom>
          <a:noFill/>
          <a:ln>
            <a:noFill/>
          </a:ln>
        </p:spPr>
      </p:pic>
      <p:pic>
        <p:nvPicPr>
          <p:cNvPr id="695" name="Google Shape;695;p25"/>
          <p:cNvPicPr preferRelativeResize="0"/>
          <p:nvPr/>
        </p:nvPicPr>
        <p:blipFill rotWithShape="1">
          <a:blip r:embed="rId5">
            <a:alphaModFix/>
          </a:blip>
          <a:srcRect b="0" l="0" r="0" t="0"/>
          <a:stretch/>
        </p:blipFill>
        <p:spPr>
          <a:xfrm>
            <a:off x="731525" y="4261100"/>
            <a:ext cx="1866626" cy="786400"/>
          </a:xfrm>
          <a:prstGeom prst="rect">
            <a:avLst/>
          </a:prstGeom>
          <a:noFill/>
          <a:ln>
            <a:noFill/>
          </a:ln>
        </p:spPr>
      </p:pic>
      <p:pic>
        <p:nvPicPr>
          <p:cNvPr id="696" name="Google Shape;696;p25"/>
          <p:cNvPicPr preferRelativeResize="0"/>
          <p:nvPr/>
        </p:nvPicPr>
        <p:blipFill rotWithShape="1">
          <a:blip r:embed="rId6">
            <a:alphaModFix/>
          </a:blip>
          <a:srcRect b="0" l="0" r="0" t="0"/>
          <a:stretch/>
        </p:blipFill>
        <p:spPr>
          <a:xfrm>
            <a:off x="6281925" y="4087150"/>
            <a:ext cx="1794775" cy="855300"/>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01" name="Shape 701"/>
        <p:cNvGrpSpPr/>
        <p:nvPr/>
      </p:nvGrpSpPr>
      <p:grpSpPr>
        <a:xfrm>
          <a:off x="0" y="0"/>
          <a:ext cx="0" cy="0"/>
          <a:chOff x="0" y="0"/>
          <a:chExt cx="0" cy="0"/>
        </a:xfrm>
      </p:grpSpPr>
      <p:sp>
        <p:nvSpPr>
          <p:cNvPr id="702" name="Google Shape;702;p26"/>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03" name="Google Shape;703;p26"/>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EVIDENCE AND PRACTICAL RESOURCES</a:t>
            </a:r>
            <a:endParaRPr b="0" i="0" spc="0" sz="1400" u="none" cap="none" strike="noStrike">
              <a:solidFill>
                <a:srgbClr val="000000"/>
              </a:solidFill>
              <a:latin typeface="Arial"/>
              <a:ea typeface="Arial"/>
              <a:cs typeface="Arial"/>
              <a:sym typeface="Arial"/>
            </a:endParaRPr>
          </a:p>
        </p:txBody>
      </p:sp>
      <p:sp>
        <p:nvSpPr>
          <p:cNvPr id="704" name="Google Shape;704;p26"/>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National partners and reusable resources</a:t>
            </a:r>
            <a:endParaRPr b="0" i="0" spc="0" sz="1400" u="none" cap="none" strike="noStrike">
              <a:solidFill>
                <a:srgbClr val="000000"/>
              </a:solidFill>
              <a:latin typeface="Arial"/>
              <a:ea typeface="Arial"/>
              <a:cs typeface="Arial"/>
              <a:sym typeface="Arial"/>
            </a:endParaRPr>
          </a:p>
        </p:txBody>
      </p:sp>
      <p:sp>
        <p:nvSpPr>
          <p:cNvPr id="705" name="Google Shape;705;p26"/>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06" name="Google Shape;706;p26"/>
          <p:cNvSpPr/>
          <p:nvPr/>
        </p:nvSpPr>
        <p:spPr>
          <a:xfrm>
            <a:off x="658368" y="1371600"/>
            <a:ext cx="5102352" cy="1828800"/>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07" name="Google Shape;707;p26"/>
          <p:cNvSpPr txBox="1"/>
          <p:nvPr/>
        </p:nvSpPr>
        <p:spPr>
          <a:xfrm>
            <a:off x="841247" y="1554480"/>
            <a:ext cx="1417320" cy="2743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NHS</a:t>
            </a:r>
            <a:endParaRPr b="0" i="0" spc="0" sz="1400" u="none" cap="none" strike="noStrike">
              <a:solidFill>
                <a:srgbClr val="000000"/>
              </a:solidFill>
              <a:latin typeface="Arial"/>
              <a:ea typeface="Arial"/>
              <a:cs typeface="Arial"/>
              <a:sym typeface="Arial"/>
            </a:endParaRPr>
          </a:p>
        </p:txBody>
      </p:sp>
      <p:sp>
        <p:nvSpPr>
          <p:cNvPr id="708" name="Google Shape;708;p26"/>
          <p:cNvSpPr txBox="1"/>
          <p:nvPr/>
        </p:nvSpPr>
        <p:spPr>
          <a:xfrm>
            <a:off x="2441448" y="1536192"/>
            <a:ext cx="2971800" cy="29260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Arial"/>
                <a:ea typeface="Arial"/>
                <a:cs typeface="Arial"/>
                <a:sym typeface="Arial"/>
              </a:rPr>
              <a:t>Food Scanner app</a:t>
            </a:r>
            <a:endParaRPr b="0" i="0" spc="0" sz="1400" u="none" cap="none" strike="noStrike">
              <a:solidFill>
                <a:srgbClr val="000000"/>
              </a:solidFill>
              <a:latin typeface="Arial"/>
              <a:ea typeface="Arial"/>
              <a:cs typeface="Arial"/>
              <a:sym typeface="Arial"/>
            </a:endParaRPr>
          </a:p>
        </p:txBody>
      </p:sp>
      <p:sp>
        <p:nvSpPr>
          <p:cNvPr id="709" name="Google Shape;709;p26"/>
          <p:cNvSpPr txBox="1"/>
          <p:nvPr/>
        </p:nvSpPr>
        <p:spPr>
          <a:xfrm>
            <a:off x="2441448" y="2029967"/>
            <a:ext cx="2926080" cy="6035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Use during food-choice and healthier-swap activities.</a:t>
            </a:r>
            <a:endParaRPr b="0" i="0" spc="0" sz="1400" u="none" cap="none" strike="noStrike">
              <a:solidFill>
                <a:srgbClr val="000000"/>
              </a:solidFill>
              <a:latin typeface="Arial"/>
              <a:ea typeface="Arial"/>
              <a:cs typeface="Arial"/>
              <a:sym typeface="Arial"/>
            </a:endParaRPr>
          </a:p>
        </p:txBody>
      </p:sp>
      <p:sp>
        <p:nvSpPr>
          <p:cNvPr id="710" name="Google Shape;710;p26"/>
          <p:cNvSpPr txBox="1"/>
          <p:nvPr/>
        </p:nvSpPr>
        <p:spPr>
          <a:xfrm>
            <a:off x="841247" y="2871215"/>
            <a:ext cx="47091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50"/>
              <a:buFont typeface="Arial"/>
              <a:buNone/>
            </a:pPr>
            <a:r>
              <a:rPr b="0" i="0" lang="en-US" spc="0" sz="1050" u="none" cap="none" strike="noStrike">
                <a:solidFill>
                  <a:srgbClr val="707070"/>
                </a:solidFill>
                <a:latin typeface="Calibri"/>
                <a:ea typeface="Calibri"/>
                <a:cs typeface="Calibri"/>
                <a:sym typeface="Calibri"/>
              </a:rPr>
              <a:t>NHS (2026). NHS Food Scanner app.</a:t>
            </a:r>
            <a:endParaRPr b="0" i="0" spc="0" sz="1400" u="none" cap="none" strike="noStrike">
              <a:solidFill>
                <a:srgbClr val="000000"/>
              </a:solidFill>
              <a:latin typeface="Arial"/>
              <a:ea typeface="Arial"/>
              <a:cs typeface="Arial"/>
              <a:sym typeface="Arial"/>
            </a:endParaRPr>
          </a:p>
        </p:txBody>
      </p:sp>
      <p:sp>
        <p:nvSpPr>
          <p:cNvPr id="711" name="Google Shape;711;p26"/>
          <p:cNvSpPr/>
          <p:nvPr/>
        </p:nvSpPr>
        <p:spPr>
          <a:xfrm>
            <a:off x="6126480" y="1371600"/>
            <a:ext cx="5102352" cy="1828800"/>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12" name="Google Shape;712;p26"/>
          <p:cNvSpPr txBox="1"/>
          <p:nvPr/>
        </p:nvSpPr>
        <p:spPr>
          <a:xfrm>
            <a:off x="6309360" y="1554480"/>
            <a:ext cx="1417320" cy="2743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CD4829"/>
                </a:solidFill>
                <a:latin typeface="Calibri"/>
                <a:ea typeface="Calibri"/>
                <a:cs typeface="Calibri"/>
                <a:sym typeface="Calibri"/>
              </a:rPr>
              <a:t>BNF</a:t>
            </a:r>
            <a:endParaRPr b="0" i="0" spc="0" sz="1400" u="none" cap="none" strike="noStrike">
              <a:solidFill>
                <a:srgbClr val="000000"/>
              </a:solidFill>
              <a:latin typeface="Arial"/>
              <a:ea typeface="Arial"/>
              <a:cs typeface="Arial"/>
              <a:sym typeface="Arial"/>
            </a:endParaRPr>
          </a:p>
        </p:txBody>
      </p:sp>
      <p:sp>
        <p:nvSpPr>
          <p:cNvPr id="713" name="Google Shape;713;p26"/>
          <p:cNvSpPr txBox="1"/>
          <p:nvPr/>
        </p:nvSpPr>
        <p:spPr>
          <a:xfrm>
            <a:off x="7909560" y="1536192"/>
            <a:ext cx="2971800" cy="29260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Arial"/>
                <a:ea typeface="Arial"/>
                <a:cs typeface="Arial"/>
                <a:sym typeface="Arial"/>
              </a:rPr>
              <a:t>Planning</a:t>
            </a:r>
            <a:endParaRPr b="0" i="0" spc="0" sz="1400" u="none" cap="none" strike="noStrike">
              <a:solidFill>
                <a:srgbClr val="000000"/>
              </a:solidFill>
              <a:latin typeface="Arial"/>
              <a:ea typeface="Arial"/>
              <a:cs typeface="Arial"/>
              <a:sym typeface="Arial"/>
            </a:endParaRPr>
          </a:p>
        </p:txBody>
      </p:sp>
      <p:sp>
        <p:nvSpPr>
          <p:cNvPr id="714" name="Google Shape;714;p26"/>
          <p:cNvSpPr txBox="1"/>
          <p:nvPr/>
        </p:nvSpPr>
        <p:spPr>
          <a:xfrm>
            <a:off x="7909560" y="2029967"/>
            <a:ext cx="2926080" cy="6035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Adapt meal-planning and Try, Swap, Change resources.</a:t>
            </a:r>
            <a:endParaRPr b="0" i="0" spc="0" sz="1400" u="none" cap="none" strike="noStrike">
              <a:solidFill>
                <a:srgbClr val="000000"/>
              </a:solidFill>
              <a:latin typeface="Arial"/>
              <a:ea typeface="Arial"/>
              <a:cs typeface="Arial"/>
              <a:sym typeface="Arial"/>
            </a:endParaRPr>
          </a:p>
        </p:txBody>
      </p:sp>
      <p:sp>
        <p:nvSpPr>
          <p:cNvPr id="715" name="Google Shape;715;p26"/>
          <p:cNvSpPr txBox="1"/>
          <p:nvPr/>
        </p:nvSpPr>
        <p:spPr>
          <a:xfrm>
            <a:off x="6309360" y="2871215"/>
            <a:ext cx="47091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50"/>
              <a:buFont typeface="Arial"/>
              <a:buNone/>
            </a:pPr>
            <a:r>
              <a:rPr b="0" i="0" lang="en-US" spc="0" sz="1050" u="none" cap="none" strike="noStrike">
                <a:solidFill>
                  <a:srgbClr val="707070"/>
                </a:solidFill>
                <a:latin typeface="Calibri"/>
                <a:ea typeface="Calibri"/>
                <a:cs typeface="Calibri"/>
                <a:sym typeface="Calibri"/>
              </a:rPr>
              <a:t>British Nutrition Foundation (2026). Planning.</a:t>
            </a:r>
            <a:endParaRPr b="0" i="0" spc="0" sz="1400" u="none" cap="none" strike="noStrike">
              <a:solidFill>
                <a:srgbClr val="000000"/>
              </a:solidFill>
              <a:latin typeface="Arial"/>
              <a:ea typeface="Arial"/>
              <a:cs typeface="Arial"/>
              <a:sym typeface="Arial"/>
            </a:endParaRPr>
          </a:p>
        </p:txBody>
      </p:sp>
      <p:sp>
        <p:nvSpPr>
          <p:cNvPr id="716" name="Google Shape;716;p26"/>
          <p:cNvSpPr/>
          <p:nvPr/>
        </p:nvSpPr>
        <p:spPr>
          <a:xfrm>
            <a:off x="658368" y="3529584"/>
            <a:ext cx="5102352" cy="1828800"/>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17" name="Google Shape;717;p26"/>
          <p:cNvSpPr txBox="1"/>
          <p:nvPr/>
        </p:nvSpPr>
        <p:spPr>
          <a:xfrm>
            <a:off x="1075550" y="3541614"/>
            <a:ext cx="1036714" cy="84023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Calibri"/>
                <a:ea typeface="Calibri"/>
                <a:cs typeface="Calibri"/>
                <a:sym typeface="Calibri"/>
              </a:rPr>
              <a:t>FOOD FOUNDATION</a:t>
            </a:r>
            <a:endParaRPr b="0" i="0" spc="0" sz="1400" u="none" cap="none" strike="noStrike">
              <a:solidFill>
                <a:srgbClr val="000000"/>
              </a:solidFill>
              <a:latin typeface="Arial"/>
              <a:ea typeface="Arial"/>
              <a:cs typeface="Arial"/>
              <a:sym typeface="Arial"/>
            </a:endParaRPr>
          </a:p>
        </p:txBody>
      </p:sp>
      <p:sp>
        <p:nvSpPr>
          <p:cNvPr id="718" name="Google Shape;718;p26"/>
          <p:cNvSpPr txBox="1"/>
          <p:nvPr/>
        </p:nvSpPr>
        <p:spPr>
          <a:xfrm>
            <a:off x="2441448" y="3694176"/>
            <a:ext cx="2971800" cy="29260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Arial"/>
                <a:ea typeface="Arial"/>
                <a:cs typeface="Arial"/>
                <a:sym typeface="Arial"/>
              </a:rPr>
              <a:t>Broken Plate 2026</a:t>
            </a:r>
            <a:endParaRPr b="0" i="0" spc="0" sz="1400" u="none" cap="none" strike="noStrike">
              <a:solidFill>
                <a:srgbClr val="000000"/>
              </a:solidFill>
              <a:latin typeface="Arial"/>
              <a:ea typeface="Arial"/>
              <a:cs typeface="Arial"/>
              <a:sym typeface="Arial"/>
            </a:endParaRPr>
          </a:p>
        </p:txBody>
      </p:sp>
      <p:sp>
        <p:nvSpPr>
          <p:cNvPr id="719" name="Google Shape;719;p26"/>
          <p:cNvSpPr txBox="1"/>
          <p:nvPr/>
        </p:nvSpPr>
        <p:spPr>
          <a:xfrm>
            <a:off x="2441448" y="4187952"/>
            <a:ext cx="2926080" cy="6035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Use affordability and food-environment evidence for equity messaging.</a:t>
            </a:r>
            <a:endParaRPr b="0" i="0" spc="0" sz="1400" u="none" cap="none" strike="noStrike">
              <a:solidFill>
                <a:srgbClr val="000000"/>
              </a:solidFill>
              <a:latin typeface="Arial"/>
              <a:ea typeface="Arial"/>
              <a:cs typeface="Arial"/>
              <a:sym typeface="Arial"/>
            </a:endParaRPr>
          </a:p>
        </p:txBody>
      </p:sp>
      <p:sp>
        <p:nvSpPr>
          <p:cNvPr id="720" name="Google Shape;720;p26"/>
          <p:cNvSpPr txBox="1"/>
          <p:nvPr/>
        </p:nvSpPr>
        <p:spPr>
          <a:xfrm>
            <a:off x="841247" y="5029200"/>
            <a:ext cx="47091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50"/>
              <a:buFont typeface="Arial"/>
              <a:buNone/>
            </a:pPr>
            <a:r>
              <a:rPr b="0" i="0" lang="en-US" spc="0" sz="1050" u="none" cap="none" strike="noStrike">
                <a:solidFill>
                  <a:srgbClr val="707070"/>
                </a:solidFill>
                <a:latin typeface="Calibri"/>
                <a:ea typeface="Calibri"/>
                <a:cs typeface="Calibri"/>
                <a:sym typeface="Calibri"/>
              </a:rPr>
              <a:t>Food Foundation (2026). The Broken Plate 2026.</a:t>
            </a:r>
            <a:endParaRPr b="0" i="0" spc="0" sz="1400" u="none" cap="none" strike="noStrike">
              <a:solidFill>
                <a:srgbClr val="000000"/>
              </a:solidFill>
              <a:latin typeface="Arial"/>
              <a:ea typeface="Arial"/>
              <a:cs typeface="Arial"/>
              <a:sym typeface="Arial"/>
            </a:endParaRPr>
          </a:p>
        </p:txBody>
      </p:sp>
      <p:sp>
        <p:nvSpPr>
          <p:cNvPr id="721" name="Google Shape;721;p26"/>
          <p:cNvSpPr/>
          <p:nvPr/>
        </p:nvSpPr>
        <p:spPr>
          <a:xfrm>
            <a:off x="6126480" y="3529584"/>
            <a:ext cx="5102352" cy="1828800"/>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22" name="Google Shape;722;p26"/>
          <p:cNvSpPr txBox="1"/>
          <p:nvPr/>
        </p:nvSpPr>
        <p:spPr>
          <a:xfrm>
            <a:off x="6309360" y="3712463"/>
            <a:ext cx="1417320" cy="27432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700"/>
              <a:buFont typeface="Arial"/>
              <a:buNone/>
            </a:pPr>
            <a:r>
              <a:rPr b="1" i="0" lang="en-US" spc="0" sz="1700" u="none" cap="none" strike="noStrike">
                <a:solidFill>
                  <a:srgbClr val="CD4829"/>
                </a:solidFill>
                <a:latin typeface="Calibri"/>
                <a:ea typeface="Calibri"/>
                <a:cs typeface="Calibri"/>
                <a:sym typeface="Calibri"/>
              </a:rPr>
              <a:t>FSA</a:t>
            </a:r>
            <a:endParaRPr b="0" i="0" spc="0" sz="1400" u="none" cap="none" strike="noStrike">
              <a:solidFill>
                <a:srgbClr val="000000"/>
              </a:solidFill>
              <a:latin typeface="Arial"/>
              <a:ea typeface="Arial"/>
              <a:cs typeface="Arial"/>
              <a:sym typeface="Arial"/>
            </a:endParaRPr>
          </a:p>
        </p:txBody>
      </p:sp>
      <p:sp>
        <p:nvSpPr>
          <p:cNvPr id="723" name="Google Shape;723;p26"/>
          <p:cNvSpPr txBox="1"/>
          <p:nvPr/>
        </p:nvSpPr>
        <p:spPr>
          <a:xfrm>
            <a:off x="7909560" y="3694176"/>
            <a:ext cx="2971800" cy="292608"/>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Arial"/>
                <a:ea typeface="Arial"/>
                <a:cs typeface="Arial"/>
                <a:sym typeface="Arial"/>
              </a:rPr>
              <a:t>Managing food safety</a:t>
            </a:r>
            <a:endParaRPr b="0" i="0" spc="0" sz="1400" u="none" cap="none" strike="noStrike">
              <a:solidFill>
                <a:srgbClr val="000000"/>
              </a:solidFill>
              <a:latin typeface="Arial"/>
              <a:ea typeface="Arial"/>
              <a:cs typeface="Arial"/>
              <a:sym typeface="Arial"/>
            </a:endParaRPr>
          </a:p>
        </p:txBody>
      </p:sp>
      <p:sp>
        <p:nvSpPr>
          <p:cNvPr id="724" name="Google Shape;724;p26"/>
          <p:cNvSpPr txBox="1"/>
          <p:nvPr/>
        </p:nvSpPr>
        <p:spPr>
          <a:xfrm>
            <a:off x="7909560" y="4187952"/>
            <a:ext cx="2926080" cy="603504"/>
          </a:xfrm>
          <a:prstGeom prst="rect">
            <a:avLst/>
          </a:prstGeom>
          <a:noFill/>
          <a:ln>
            <a:noFill/>
          </a:ln>
        </p:spPr>
        <p:txBody>
          <a:bodyPr anchorCtr="0" anchor="ctr" bIns="9125" lIns="18275" spcFirstLastPara="1" rIns="18275" wrap="square" tIns="9125">
            <a:spAutoFit/>
          </a:bodyPr>
          <a:lstStyle/>
          <a:p>
            <a:pPr indent="0" lvl="0" marL="0" marR="0" rtl="0" algn="l">
              <a:lnSpc>
                <a:spcPct val="100000"/>
              </a:lnSpc>
              <a:spcBef>
                <a:spcPts val="0"/>
              </a:spcBef>
              <a:spcAft>
                <a:spcPts val="0"/>
              </a:spcAft>
              <a:buClr>
                <a:srgbClr val="000000"/>
              </a:buClr>
              <a:buSzPts val="1800"/>
              <a:buFont typeface="Arial"/>
              <a:buNone/>
            </a:pPr>
            <a:r>
              <a:rPr b="0" i="0" lang="en-US" spc="0" sz="1800" u="none" cap="none" strike="noStrike">
                <a:solidFill>
                  <a:srgbClr val="3D3D3D"/>
                </a:solidFill>
                <a:latin typeface="Arial"/>
                <a:ea typeface="Arial"/>
                <a:cs typeface="Arial"/>
                <a:sym typeface="Arial"/>
              </a:rPr>
              <a:t>Use food-safety guidance for practical cooking and handling sessions.</a:t>
            </a:r>
            <a:endParaRPr b="0" i="0" spc="0" sz="1400" u="none" cap="none" strike="noStrike">
              <a:solidFill>
                <a:srgbClr val="000000"/>
              </a:solidFill>
              <a:latin typeface="Arial"/>
              <a:ea typeface="Arial"/>
              <a:cs typeface="Arial"/>
              <a:sym typeface="Arial"/>
            </a:endParaRPr>
          </a:p>
        </p:txBody>
      </p:sp>
      <p:sp>
        <p:nvSpPr>
          <p:cNvPr id="725" name="Google Shape;725;p26"/>
          <p:cNvSpPr txBox="1"/>
          <p:nvPr/>
        </p:nvSpPr>
        <p:spPr>
          <a:xfrm>
            <a:off x="6309360" y="5029200"/>
            <a:ext cx="4709160" cy="201168"/>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50"/>
              <a:buFont typeface="Arial"/>
              <a:buNone/>
            </a:pPr>
            <a:r>
              <a:rPr b="0" i="0" lang="en-US" spc="0" sz="1050" u="none" cap="none" strike="noStrike">
                <a:solidFill>
                  <a:srgbClr val="707070"/>
                </a:solidFill>
                <a:latin typeface="Calibri"/>
                <a:ea typeface="Calibri"/>
                <a:cs typeface="Calibri"/>
                <a:sym typeface="Calibri"/>
              </a:rPr>
              <a:t>Food Standards Agency (2026). Managing food safety.</a:t>
            </a:r>
            <a:endParaRPr b="0" i="0" spc="0" sz="1400" u="none" cap="none" strike="noStrike">
              <a:solidFill>
                <a:srgbClr val="000000"/>
              </a:solidFill>
              <a:latin typeface="Arial"/>
              <a:ea typeface="Arial"/>
              <a:cs typeface="Arial"/>
              <a:sym typeface="Arial"/>
            </a:endParaRPr>
          </a:p>
        </p:txBody>
      </p:sp>
      <p:sp>
        <p:nvSpPr>
          <p:cNvPr id="726" name="Google Shape;726;p26"/>
          <p:cNvSpPr/>
          <p:nvPr/>
        </p:nvSpPr>
        <p:spPr>
          <a:xfrm>
            <a:off x="658368" y="5623560"/>
            <a:ext cx="10570464" cy="420624"/>
          </a:xfrm>
          <a:prstGeom prst="roundRect">
            <a:avLst>
              <a:gd fmla="val 16667" name="adj"/>
            </a:avLst>
          </a:prstGeom>
          <a:solidFill>
            <a:srgbClr val="FFFFFF"/>
          </a:solidFill>
          <a:ln cap="flat" cmpd="sng" w="12700">
            <a:solidFill>
              <a:srgbClr val="D3D3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27" name="Google Shape;727;p26"/>
          <p:cNvSpPr txBox="1"/>
          <p:nvPr/>
        </p:nvSpPr>
        <p:spPr>
          <a:xfrm>
            <a:off x="868680" y="5696712"/>
            <a:ext cx="10149900" cy="255900"/>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500"/>
              <a:buFont typeface="Arial"/>
              <a:buNone/>
            </a:pPr>
            <a:r>
              <a:rPr b="1" i="0" lang="en-US" spc="0" sz="1500" u="none" cap="none" strike="noStrike">
                <a:solidFill>
                  <a:srgbClr val="3D3D3D"/>
                </a:solidFill>
                <a:latin typeface="Calibri"/>
                <a:ea typeface="Calibri"/>
                <a:cs typeface="Calibri"/>
                <a:sym typeface="Calibri"/>
              </a:rPr>
              <a:t>Resources are embedded in activities so participants practise decisions, rather than only receiving information.</a:t>
            </a:r>
            <a:endParaRPr b="0" i="0" spc="0" sz="1400" u="none" cap="none" strike="noStrike">
              <a:solidFill>
                <a:srgbClr val="000000"/>
              </a:solidFill>
              <a:latin typeface="Arial"/>
              <a:ea typeface="Arial"/>
              <a:cs typeface="Arial"/>
              <a:sym typeface="Arial"/>
            </a:endParaRPr>
          </a:p>
        </p:txBody>
      </p:sp>
      <p:sp>
        <p:nvSpPr>
          <p:cNvPr id="728" name="Google Shape;728;p26"/>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29" name="Google Shape;729;p26"/>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730" name="Google Shape;730;p26"/>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pic>
        <p:nvPicPr>
          <p:cNvPr descr="UK deepens AI adoption in healthcare with new NHS funding | Digital Watch Observatory" id="731" name="Google Shape;731;p26"/>
          <p:cNvPicPr preferRelativeResize="0"/>
          <p:nvPr/>
        </p:nvPicPr>
        <p:blipFill rotWithShape="1">
          <a:blip r:embed="rId3">
            <a:alphaModFix/>
          </a:blip>
          <a:srcRect b="0" l="0" r="0" t="0"/>
          <a:stretch/>
        </p:blipFill>
        <p:spPr>
          <a:xfrm>
            <a:off x="818599" y="1863818"/>
            <a:ext cx="1439968" cy="807787"/>
          </a:xfrm>
          <a:prstGeom prst="rect">
            <a:avLst/>
          </a:prstGeom>
          <a:noFill/>
          <a:ln>
            <a:noFill/>
          </a:ln>
        </p:spPr>
      </p:pic>
      <p:pic>
        <p:nvPicPr>
          <p:cNvPr descr="British Nutrition Foundation - Homepage" id="732" name="Google Shape;732;p26"/>
          <p:cNvPicPr preferRelativeResize="0"/>
          <p:nvPr/>
        </p:nvPicPr>
        <p:blipFill rotWithShape="1">
          <a:blip r:embed="rId4">
            <a:alphaModFix/>
          </a:blip>
          <a:srcRect b="0" l="0" r="0" t="0"/>
          <a:stretch/>
        </p:blipFill>
        <p:spPr>
          <a:xfrm>
            <a:off x="6309360" y="1888326"/>
            <a:ext cx="1449951" cy="653705"/>
          </a:xfrm>
          <a:prstGeom prst="rect">
            <a:avLst/>
          </a:prstGeom>
          <a:noFill/>
          <a:ln>
            <a:noFill/>
          </a:ln>
        </p:spPr>
      </p:pic>
      <p:pic>
        <p:nvPicPr>
          <p:cNvPr descr="The Broken Plate 2023 | Food Foundation" id="733" name="Google Shape;733;p26"/>
          <p:cNvPicPr preferRelativeResize="0"/>
          <p:nvPr/>
        </p:nvPicPr>
        <p:blipFill rotWithShape="1">
          <a:blip r:embed="rId5">
            <a:alphaModFix/>
          </a:blip>
          <a:srcRect b="0" l="0" r="0" t="0"/>
          <a:stretch/>
        </p:blipFill>
        <p:spPr>
          <a:xfrm>
            <a:off x="741359" y="4365872"/>
            <a:ext cx="1617099" cy="532459"/>
          </a:xfrm>
          <a:prstGeom prst="rect">
            <a:avLst/>
          </a:prstGeom>
          <a:noFill/>
          <a:ln>
            <a:noFill/>
          </a:ln>
        </p:spPr>
      </p:pic>
      <p:pic>
        <p:nvPicPr>
          <p:cNvPr descr="Food Standards Agency - Wikipedia" id="734" name="Google Shape;734;p26"/>
          <p:cNvPicPr preferRelativeResize="0"/>
          <p:nvPr/>
        </p:nvPicPr>
        <p:blipFill rotWithShape="1">
          <a:blip r:embed="rId6">
            <a:alphaModFix/>
          </a:blip>
          <a:srcRect b="0" l="0" r="0" t="0"/>
          <a:stretch/>
        </p:blipFill>
        <p:spPr>
          <a:xfrm>
            <a:off x="6180417" y="4127972"/>
            <a:ext cx="1675206" cy="666732"/>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39" name="Shape 739"/>
        <p:cNvGrpSpPr/>
        <p:nvPr/>
      </p:nvGrpSpPr>
      <p:grpSpPr>
        <a:xfrm>
          <a:off x="0" y="0"/>
          <a:ext cx="0" cy="0"/>
          <a:chOff x="0" y="0"/>
          <a:chExt cx="0" cy="0"/>
        </a:xfrm>
      </p:grpSpPr>
      <p:sp>
        <p:nvSpPr>
          <p:cNvPr id="740" name="Google Shape;740;p27"/>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41" name="Google Shape;741;p27"/>
          <p:cNvSpPr txBox="1"/>
          <p:nvPr/>
        </p:nvSpPr>
        <p:spPr>
          <a:xfrm>
            <a:off x="640080" y="164592"/>
            <a:ext cx="59436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FROM DELIVERY TO CONTINUATION</a:t>
            </a:r>
            <a:endParaRPr b="0" i="0" spc="0" sz="1400" u="none" cap="none" strike="noStrike">
              <a:solidFill>
                <a:srgbClr val="000000"/>
              </a:solidFill>
              <a:latin typeface="Arial"/>
              <a:ea typeface="Arial"/>
              <a:cs typeface="Arial"/>
              <a:sym typeface="Arial"/>
            </a:endParaRPr>
          </a:p>
        </p:txBody>
      </p:sp>
      <p:sp>
        <p:nvSpPr>
          <p:cNvPr id="742" name="Google Shape;742;p27"/>
          <p:cNvSpPr txBox="1"/>
          <p:nvPr/>
        </p:nvSpPr>
        <p:spPr>
          <a:xfrm>
            <a:off x="640080" y="429768"/>
            <a:ext cx="1088136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700"/>
              <a:buFont typeface="Arial"/>
              <a:buNone/>
            </a:pPr>
            <a:r>
              <a:rPr b="1" i="0" lang="en-US" spc="0" sz="2700" u="none" cap="none" strike="noStrike">
                <a:solidFill>
                  <a:srgbClr val="3D3D3D"/>
                </a:solidFill>
                <a:latin typeface="Calibri"/>
                <a:ea typeface="Calibri"/>
                <a:cs typeface="Calibri"/>
                <a:sym typeface="Calibri"/>
              </a:rPr>
              <a:t>Implementation, sustainability and transition</a:t>
            </a:r>
            <a:endParaRPr b="0" i="0" spc="0" sz="1400" u="none" cap="none" strike="noStrike">
              <a:solidFill>
                <a:srgbClr val="000000"/>
              </a:solidFill>
              <a:latin typeface="Arial"/>
              <a:ea typeface="Arial"/>
              <a:cs typeface="Arial"/>
              <a:sym typeface="Arial"/>
            </a:endParaRPr>
          </a:p>
        </p:txBody>
      </p:sp>
      <p:sp>
        <p:nvSpPr>
          <p:cNvPr id="743" name="Google Shape;743;p27"/>
          <p:cNvSpPr/>
          <p:nvPr/>
        </p:nvSpPr>
        <p:spPr>
          <a:xfrm>
            <a:off x="640080" y="987552"/>
            <a:ext cx="1417320" cy="41148"/>
          </a:xfrm>
          <a:prstGeom prst="rect">
            <a:avLst/>
          </a:prstGeom>
          <a:solidFill>
            <a:srgbClr val="CD4829"/>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44" name="Google Shape;744;p27"/>
          <p:cNvSpPr/>
          <p:nvPr/>
        </p:nvSpPr>
        <p:spPr>
          <a:xfrm>
            <a:off x="658368" y="1417320"/>
            <a:ext cx="7269480" cy="841248"/>
          </a:xfrm>
          <a:prstGeom prst="roundRect">
            <a:avLst>
              <a:gd fmla="val 16667" name="adj"/>
            </a:avLst>
          </a:prstGeom>
          <a:solidFill>
            <a:srgbClr val="F7F2EA"/>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45" name="Google Shape;745;p27"/>
          <p:cNvSpPr/>
          <p:nvPr/>
        </p:nvSpPr>
        <p:spPr>
          <a:xfrm>
            <a:off x="868680" y="1618488"/>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46" name="Google Shape;746;p27"/>
          <p:cNvSpPr txBox="1"/>
          <p:nvPr/>
        </p:nvSpPr>
        <p:spPr>
          <a:xfrm>
            <a:off x="868680" y="1618488"/>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1</a:t>
            </a:r>
            <a:endParaRPr b="0" i="0" spc="0" sz="1400" u="none" cap="none" strike="noStrike">
              <a:solidFill>
                <a:srgbClr val="000000"/>
              </a:solidFill>
              <a:latin typeface="Arial"/>
              <a:ea typeface="Arial"/>
              <a:cs typeface="Arial"/>
              <a:sym typeface="Arial"/>
            </a:endParaRPr>
          </a:p>
        </p:txBody>
      </p:sp>
      <p:sp>
        <p:nvSpPr>
          <p:cNvPr id="747" name="Google Shape;747;p27"/>
          <p:cNvSpPr txBox="1"/>
          <p:nvPr/>
        </p:nvSpPr>
        <p:spPr>
          <a:xfrm>
            <a:off x="1444752" y="1581912"/>
            <a:ext cx="105156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Recruit</a:t>
            </a:r>
            <a:endParaRPr b="0" i="0" spc="0" sz="1400" u="none" cap="none" strike="noStrike">
              <a:solidFill>
                <a:srgbClr val="000000"/>
              </a:solidFill>
              <a:latin typeface="Arial"/>
              <a:ea typeface="Arial"/>
              <a:cs typeface="Arial"/>
              <a:sym typeface="Arial"/>
            </a:endParaRPr>
          </a:p>
        </p:txBody>
      </p:sp>
      <p:sp>
        <p:nvSpPr>
          <p:cNvPr id="748" name="Google Shape;748;p27"/>
          <p:cNvSpPr txBox="1"/>
          <p:nvPr/>
        </p:nvSpPr>
        <p:spPr>
          <a:xfrm>
            <a:off x="2542032" y="1516630"/>
            <a:ext cx="4783000" cy="5786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700"/>
              <a:buFont typeface="Arial"/>
              <a:buNone/>
            </a:pPr>
            <a:r>
              <a:rPr b="0" i="0" lang="en-US" spc="0" sz="1700" u="none" cap="none" strike="noStrike">
                <a:solidFill>
                  <a:srgbClr val="3D3D3D"/>
                </a:solidFill>
                <a:latin typeface="Calibri"/>
                <a:ea typeface="Calibri"/>
                <a:cs typeface="Calibri"/>
                <a:sym typeface="Calibri"/>
              </a:rPr>
              <a:t>Use partner and student networks to reach the 18–25 population.</a:t>
            </a:r>
            <a:endParaRPr b="0" i="0" spc="0" sz="1400" u="none" cap="none" strike="noStrike">
              <a:solidFill>
                <a:srgbClr val="000000"/>
              </a:solidFill>
              <a:latin typeface="Arial"/>
              <a:ea typeface="Arial"/>
              <a:cs typeface="Arial"/>
              <a:sym typeface="Arial"/>
            </a:endParaRPr>
          </a:p>
        </p:txBody>
      </p:sp>
      <p:sp>
        <p:nvSpPr>
          <p:cNvPr id="749" name="Google Shape;749;p27"/>
          <p:cNvSpPr/>
          <p:nvPr/>
        </p:nvSpPr>
        <p:spPr>
          <a:xfrm>
            <a:off x="658368" y="2450591"/>
            <a:ext cx="7269480" cy="841248"/>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50" name="Google Shape;750;p27"/>
          <p:cNvSpPr/>
          <p:nvPr/>
        </p:nvSpPr>
        <p:spPr>
          <a:xfrm>
            <a:off x="868680" y="2651760"/>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51" name="Google Shape;751;p27"/>
          <p:cNvSpPr txBox="1"/>
          <p:nvPr/>
        </p:nvSpPr>
        <p:spPr>
          <a:xfrm>
            <a:off x="868680" y="2651760"/>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2</a:t>
            </a:r>
            <a:endParaRPr b="0" i="0" spc="0" sz="1400" u="none" cap="none" strike="noStrike">
              <a:solidFill>
                <a:srgbClr val="000000"/>
              </a:solidFill>
              <a:latin typeface="Arial"/>
              <a:ea typeface="Arial"/>
              <a:cs typeface="Arial"/>
              <a:sym typeface="Arial"/>
            </a:endParaRPr>
          </a:p>
        </p:txBody>
      </p:sp>
      <p:sp>
        <p:nvSpPr>
          <p:cNvPr id="752" name="Google Shape;752;p27"/>
          <p:cNvSpPr txBox="1"/>
          <p:nvPr/>
        </p:nvSpPr>
        <p:spPr>
          <a:xfrm>
            <a:off x="1444752" y="2615184"/>
            <a:ext cx="105156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Deliver</a:t>
            </a:r>
            <a:endParaRPr b="0" i="0" spc="0" sz="1400" u="none" cap="none" strike="noStrike">
              <a:solidFill>
                <a:srgbClr val="000000"/>
              </a:solidFill>
              <a:latin typeface="Arial"/>
              <a:ea typeface="Arial"/>
              <a:cs typeface="Arial"/>
              <a:sym typeface="Arial"/>
            </a:endParaRPr>
          </a:p>
        </p:txBody>
      </p:sp>
      <p:sp>
        <p:nvSpPr>
          <p:cNvPr id="753" name="Google Shape;753;p27"/>
          <p:cNvSpPr txBox="1"/>
          <p:nvPr/>
        </p:nvSpPr>
        <p:spPr>
          <a:xfrm>
            <a:off x="2542032" y="2596896"/>
            <a:ext cx="5074800" cy="31500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700"/>
              <a:buFont typeface="Arial"/>
              <a:buNone/>
            </a:pPr>
            <a:r>
              <a:rPr b="0" i="0" lang="en-US" spc="0" sz="1700" u="none" cap="none" strike="noStrike">
                <a:solidFill>
                  <a:srgbClr val="3D3D3D"/>
                </a:solidFill>
                <a:latin typeface="Calibri"/>
                <a:ea typeface="Calibri"/>
                <a:cs typeface="Calibri"/>
                <a:sym typeface="Calibri"/>
              </a:rPr>
              <a:t>Use one facilitator guide for the seven activities.</a:t>
            </a:r>
            <a:endParaRPr b="0" i="0" spc="0" sz="1400" u="none" cap="none" strike="noStrike">
              <a:solidFill>
                <a:srgbClr val="000000"/>
              </a:solidFill>
              <a:latin typeface="Arial"/>
              <a:ea typeface="Arial"/>
              <a:cs typeface="Arial"/>
              <a:sym typeface="Arial"/>
            </a:endParaRPr>
          </a:p>
        </p:txBody>
      </p:sp>
      <p:sp>
        <p:nvSpPr>
          <p:cNvPr id="754" name="Google Shape;754;p27"/>
          <p:cNvSpPr/>
          <p:nvPr/>
        </p:nvSpPr>
        <p:spPr>
          <a:xfrm>
            <a:off x="658368" y="3483863"/>
            <a:ext cx="7269480" cy="841248"/>
          </a:xfrm>
          <a:prstGeom prst="roundRect">
            <a:avLst>
              <a:gd fmla="val 16667" name="adj"/>
            </a:avLst>
          </a:prstGeom>
          <a:solidFill>
            <a:srgbClr val="EBF3F9"/>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55" name="Google Shape;755;p27"/>
          <p:cNvSpPr/>
          <p:nvPr/>
        </p:nvSpPr>
        <p:spPr>
          <a:xfrm>
            <a:off x="868680" y="3685031"/>
            <a:ext cx="420624" cy="420624"/>
          </a:xfrm>
          <a:prstGeom prst="ellipse">
            <a:avLst/>
          </a:prstGeom>
          <a:solidFill>
            <a:srgbClr val="CD4829"/>
          </a:solidFill>
          <a:ln cap="flat" cmpd="sng" w="9525">
            <a:solidFill>
              <a:srgbClr val="CD4829"/>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56" name="Google Shape;756;p27"/>
          <p:cNvSpPr txBox="1"/>
          <p:nvPr/>
        </p:nvSpPr>
        <p:spPr>
          <a:xfrm>
            <a:off x="868680" y="3685031"/>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3</a:t>
            </a:r>
            <a:endParaRPr b="0" i="0" spc="0" sz="1400" u="none" cap="none" strike="noStrike">
              <a:solidFill>
                <a:srgbClr val="000000"/>
              </a:solidFill>
              <a:latin typeface="Arial"/>
              <a:ea typeface="Arial"/>
              <a:cs typeface="Arial"/>
              <a:sym typeface="Arial"/>
            </a:endParaRPr>
          </a:p>
        </p:txBody>
      </p:sp>
      <p:sp>
        <p:nvSpPr>
          <p:cNvPr id="757" name="Google Shape;757;p27"/>
          <p:cNvSpPr txBox="1"/>
          <p:nvPr/>
        </p:nvSpPr>
        <p:spPr>
          <a:xfrm>
            <a:off x="1444752" y="3648456"/>
            <a:ext cx="105156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Assess</a:t>
            </a:r>
            <a:endParaRPr b="0" i="0" spc="0" sz="1400" u="none" cap="none" strike="noStrike">
              <a:solidFill>
                <a:srgbClr val="000000"/>
              </a:solidFill>
              <a:latin typeface="Arial"/>
              <a:ea typeface="Arial"/>
              <a:cs typeface="Arial"/>
              <a:sym typeface="Arial"/>
            </a:endParaRPr>
          </a:p>
        </p:txBody>
      </p:sp>
      <p:sp>
        <p:nvSpPr>
          <p:cNvPr id="758" name="Google Shape;758;p27"/>
          <p:cNvSpPr txBox="1"/>
          <p:nvPr/>
        </p:nvSpPr>
        <p:spPr>
          <a:xfrm>
            <a:off x="2542032" y="3630168"/>
            <a:ext cx="5074920" cy="484632"/>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700"/>
              <a:buFont typeface="Arial"/>
              <a:buNone/>
            </a:pPr>
            <a:r>
              <a:rPr b="0" i="0" lang="en-US" spc="0" sz="1700" u="none" cap="none" strike="noStrike">
                <a:solidFill>
                  <a:srgbClr val="3D3D3D"/>
                </a:solidFill>
                <a:latin typeface="Calibri"/>
                <a:ea typeface="Calibri"/>
                <a:cs typeface="Calibri"/>
                <a:sym typeface="Calibri"/>
              </a:rPr>
              <a:t>Repeat measures in Week 8; review reach and fidelity data.</a:t>
            </a:r>
            <a:endParaRPr b="0" i="0" spc="0" sz="1400" u="none" cap="none" strike="noStrike">
              <a:solidFill>
                <a:srgbClr val="000000"/>
              </a:solidFill>
              <a:latin typeface="Arial"/>
              <a:ea typeface="Arial"/>
              <a:cs typeface="Arial"/>
              <a:sym typeface="Arial"/>
            </a:endParaRPr>
          </a:p>
        </p:txBody>
      </p:sp>
      <p:sp>
        <p:nvSpPr>
          <p:cNvPr id="759" name="Google Shape;759;p27"/>
          <p:cNvSpPr/>
          <p:nvPr/>
        </p:nvSpPr>
        <p:spPr>
          <a:xfrm>
            <a:off x="658368" y="4517136"/>
            <a:ext cx="7269480" cy="841248"/>
          </a:xfrm>
          <a:prstGeom prst="roundRect">
            <a:avLst>
              <a:gd fmla="val 16667" name="adj"/>
            </a:avLst>
          </a:prstGeom>
          <a:solidFill>
            <a:srgbClr val="E9F2E6"/>
          </a:solidFill>
          <a:ln cap="flat" cmpd="sng" w="12700">
            <a:solidFill>
              <a:srgbClr val="DCDCD6"/>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60" name="Google Shape;760;p27"/>
          <p:cNvSpPr/>
          <p:nvPr/>
        </p:nvSpPr>
        <p:spPr>
          <a:xfrm>
            <a:off x="868680" y="4718303"/>
            <a:ext cx="420624" cy="420624"/>
          </a:xfrm>
          <a:prstGeom prst="ellipse">
            <a:avLst/>
          </a:prstGeom>
          <a:solidFill>
            <a:srgbClr val="37805A"/>
          </a:solidFill>
          <a:ln cap="flat" cmpd="sng" w="9525">
            <a:solidFill>
              <a:srgbClr val="37805A"/>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61" name="Google Shape;761;p27"/>
          <p:cNvSpPr txBox="1"/>
          <p:nvPr/>
        </p:nvSpPr>
        <p:spPr>
          <a:xfrm>
            <a:off x="868680" y="4718303"/>
            <a:ext cx="420624" cy="420624"/>
          </a:xfrm>
          <a:prstGeom prst="rect">
            <a:avLst/>
          </a:prstGeom>
          <a:noFill/>
          <a:ln>
            <a:noFill/>
          </a:ln>
        </p:spPr>
        <p:txBody>
          <a:bodyPr anchorCtr="0" anchor="ctr" bIns="27425" lIns="27425" spcFirstLastPara="1" rIns="27425" wrap="square" tIns="27425">
            <a:spAutoFit/>
          </a:bodyPr>
          <a:lstStyle/>
          <a:p>
            <a:pPr indent="0" lvl="0" marL="0" marR="0" rtl="0" algn="ctr">
              <a:lnSpc>
                <a:spcPct val="100000"/>
              </a:lnSpc>
              <a:spcBef>
                <a:spcPts val="0"/>
              </a:spcBef>
              <a:spcAft>
                <a:spcPts val="0"/>
              </a:spcAft>
              <a:buClr>
                <a:srgbClr val="000000"/>
              </a:buClr>
              <a:buSzPts val="1800"/>
              <a:buFont typeface="Arial"/>
              <a:buNone/>
            </a:pPr>
            <a:r>
              <a:rPr b="1" i="0" lang="en-US" spc="0" sz="1800" u="none" cap="none" strike="noStrike">
                <a:solidFill>
                  <a:srgbClr val="FFFFFF"/>
                </a:solidFill>
                <a:latin typeface="Calibri"/>
                <a:ea typeface="Calibri"/>
                <a:cs typeface="Calibri"/>
                <a:sym typeface="Calibri"/>
              </a:rPr>
              <a:t>4</a:t>
            </a:r>
            <a:endParaRPr b="0" i="0" spc="0" sz="1400" u="none" cap="none" strike="noStrike">
              <a:solidFill>
                <a:srgbClr val="000000"/>
              </a:solidFill>
              <a:latin typeface="Arial"/>
              <a:ea typeface="Arial"/>
              <a:cs typeface="Arial"/>
              <a:sym typeface="Arial"/>
            </a:endParaRPr>
          </a:p>
        </p:txBody>
      </p:sp>
      <p:sp>
        <p:nvSpPr>
          <p:cNvPr id="762" name="Google Shape;762;p27"/>
          <p:cNvSpPr txBox="1"/>
          <p:nvPr/>
        </p:nvSpPr>
        <p:spPr>
          <a:xfrm>
            <a:off x="1444752" y="4681727"/>
            <a:ext cx="105156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800"/>
              <a:buFont typeface="Arial"/>
              <a:buNone/>
            </a:pPr>
            <a:r>
              <a:rPr b="1" i="0" lang="en-US" spc="0" sz="1800" u="none" cap="none" strike="noStrike">
                <a:solidFill>
                  <a:srgbClr val="3D3D3D"/>
                </a:solidFill>
                <a:latin typeface="Calibri"/>
                <a:ea typeface="Calibri"/>
                <a:cs typeface="Calibri"/>
                <a:sym typeface="Calibri"/>
              </a:rPr>
              <a:t>Sustain</a:t>
            </a:r>
            <a:endParaRPr b="0" i="0" spc="0" sz="1400" u="none" cap="none" strike="noStrike">
              <a:solidFill>
                <a:srgbClr val="000000"/>
              </a:solidFill>
              <a:latin typeface="Arial"/>
              <a:ea typeface="Arial"/>
              <a:cs typeface="Arial"/>
              <a:sym typeface="Arial"/>
            </a:endParaRPr>
          </a:p>
        </p:txBody>
      </p:sp>
      <p:sp>
        <p:nvSpPr>
          <p:cNvPr id="763" name="Google Shape;763;p27"/>
          <p:cNvSpPr txBox="1"/>
          <p:nvPr/>
        </p:nvSpPr>
        <p:spPr>
          <a:xfrm>
            <a:off x="2542032" y="4616446"/>
            <a:ext cx="4419207" cy="5786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700"/>
              <a:buFont typeface="Arial"/>
              <a:buNone/>
            </a:pPr>
            <a:r>
              <a:rPr b="0" i="0" lang="en-US" spc="0" sz="1700" u="none" cap="none" strike="noStrike">
                <a:solidFill>
                  <a:srgbClr val="3D3D3D"/>
                </a:solidFill>
                <a:latin typeface="Calibri"/>
                <a:ea typeface="Calibri"/>
                <a:cs typeface="Calibri"/>
                <a:sym typeface="Calibri"/>
              </a:rPr>
              <a:t>Use participant feedback and 4/12-week follow-up to refine support.</a:t>
            </a:r>
            <a:endParaRPr b="0" i="0" spc="0" sz="1400" u="none" cap="none" strike="noStrike">
              <a:solidFill>
                <a:srgbClr val="000000"/>
              </a:solidFill>
              <a:latin typeface="Arial"/>
              <a:ea typeface="Arial"/>
              <a:cs typeface="Arial"/>
              <a:sym typeface="Arial"/>
            </a:endParaRPr>
          </a:p>
        </p:txBody>
      </p:sp>
      <p:pic>
        <p:nvPicPr>
          <p:cNvPr descr="a_bright_warm_natural_light_kitchen_cooking_clas.png" id="764" name="Google Shape;764;p27"/>
          <p:cNvPicPr preferRelativeResize="0"/>
          <p:nvPr/>
        </p:nvPicPr>
        <p:blipFill rotWithShape="1">
          <a:blip r:embed="rId3">
            <a:alphaModFix/>
          </a:blip>
          <a:srcRect b="0" l="6000" r="6000" t="0"/>
          <a:stretch/>
        </p:blipFill>
        <p:spPr>
          <a:xfrm>
            <a:off x="8275320" y="1417320"/>
            <a:ext cx="3063240" cy="4224528"/>
          </a:xfrm>
          <a:prstGeom prst="rect">
            <a:avLst/>
          </a:prstGeom>
          <a:noFill/>
          <a:ln>
            <a:noFill/>
          </a:ln>
        </p:spPr>
      </p:pic>
      <p:sp>
        <p:nvSpPr>
          <p:cNvPr id="765" name="Google Shape;765;p27"/>
          <p:cNvSpPr/>
          <p:nvPr/>
        </p:nvSpPr>
        <p:spPr>
          <a:xfrm>
            <a:off x="8275320" y="5623560"/>
            <a:ext cx="3063240" cy="502920"/>
          </a:xfrm>
          <a:prstGeom prst="roundRect">
            <a:avLst>
              <a:gd fmla="val 16667" name="adj"/>
            </a:avLst>
          </a:prstGeom>
          <a:solidFill>
            <a:srgbClr val="E9F2E6"/>
          </a:solidFill>
          <a:ln cap="flat" cmpd="sng" w="12700">
            <a:solidFill>
              <a:srgbClr val="C5D7BF"/>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66" name="Google Shape;766;p27"/>
          <p:cNvSpPr txBox="1"/>
          <p:nvPr/>
        </p:nvSpPr>
        <p:spPr>
          <a:xfrm>
            <a:off x="8375904" y="5705856"/>
            <a:ext cx="2871216" cy="292608"/>
          </a:xfrm>
          <a:prstGeom prst="rect">
            <a:avLst/>
          </a:prstGeom>
          <a:noFill/>
          <a:ln>
            <a:noFill/>
          </a:ln>
        </p:spPr>
        <p:txBody>
          <a:bodyPr anchorCtr="0" anchor="ctr" bIns="9125" lIns="18275" spcFirstLastPara="1" rIns="18275" wrap="square" tIns="9125">
            <a:spAutoFit/>
          </a:bodyPr>
          <a:lstStyle/>
          <a:p>
            <a:pPr indent="0" lvl="0" marL="0" marR="0" rtl="0" algn="ctr">
              <a:lnSpc>
                <a:spcPct val="100000"/>
              </a:lnSpc>
              <a:spcBef>
                <a:spcPts val="0"/>
              </a:spcBef>
              <a:spcAft>
                <a:spcPts val="0"/>
              </a:spcAft>
              <a:buClr>
                <a:srgbClr val="000000"/>
              </a:buClr>
              <a:buSzPts val="1600"/>
              <a:buFont typeface="Arial"/>
              <a:buNone/>
            </a:pPr>
            <a:r>
              <a:rPr b="1" i="0" lang="en-US" spc="0" sz="1600" u="none" cap="none" strike="noStrike">
                <a:solidFill>
                  <a:srgbClr val="3D3D3D"/>
                </a:solidFill>
                <a:latin typeface="Arial"/>
                <a:ea typeface="Arial"/>
                <a:cs typeface="Arial"/>
                <a:sym typeface="Arial"/>
              </a:rPr>
              <a:t>Consistent message • practical support</a:t>
            </a:r>
            <a:endParaRPr b="0" i="0" spc="0" sz="1400" u="none" cap="none" strike="noStrike">
              <a:solidFill>
                <a:srgbClr val="000000"/>
              </a:solidFill>
              <a:latin typeface="Arial"/>
              <a:ea typeface="Arial"/>
              <a:cs typeface="Arial"/>
              <a:sym typeface="Arial"/>
            </a:endParaRPr>
          </a:p>
        </p:txBody>
      </p:sp>
      <p:sp>
        <p:nvSpPr>
          <p:cNvPr id="767" name="Google Shape;767;p27"/>
          <p:cNvSpPr/>
          <p:nvPr/>
        </p:nvSpPr>
        <p:spPr>
          <a:xfrm>
            <a:off x="411480" y="6510528"/>
            <a:ext cx="11365992" cy="22860"/>
          </a:xfrm>
          <a:prstGeom prst="rect">
            <a:avLst/>
          </a:prstGeom>
          <a:solidFill>
            <a:srgbClr val="E1C9A8"/>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68" name="Google Shape;768;p27"/>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
        <p:nvSpPr>
          <p:cNvPr id="769" name="Google Shape;769;p27"/>
          <p:cNvSpPr txBox="1"/>
          <p:nvPr/>
        </p:nvSpPr>
        <p:spPr>
          <a:xfrm>
            <a:off x="502920" y="54864"/>
            <a:ext cx="3017520" cy="18288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000"/>
              <a:buFont typeface="Arial"/>
              <a:buNone/>
            </a:pPr>
            <a:r>
              <a:rPr b="0" i="0" lang="en-US" spc="0" sz="1000" u="none" cap="none" strike="noStrike">
                <a:solidFill>
                  <a:srgbClr val="707070"/>
                </a:solidFill>
                <a:latin typeface="Calibri"/>
                <a:ea typeface="Calibri"/>
                <a:cs typeface="Calibri"/>
                <a:sym typeface="Calibri"/>
              </a:rPr>
              <a:t>Naeema Mustak Potar</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73" name="Shape 773"/>
        <p:cNvGrpSpPr/>
        <p:nvPr/>
      </p:nvGrpSpPr>
      <p:grpSpPr>
        <a:xfrm>
          <a:off x="0" y="0"/>
          <a:ext cx="0" cy="0"/>
          <a:chOff x="0" y="0"/>
          <a:chExt cx="0" cy="0"/>
        </a:xfrm>
      </p:grpSpPr>
      <p:sp>
        <p:nvSpPr>
          <p:cNvPr id="774" name="Google Shape;774;p28"/>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75" name="Google Shape;775;p28"/>
          <p:cNvSpPr txBox="1"/>
          <p:nvPr/>
        </p:nvSpPr>
        <p:spPr>
          <a:xfrm>
            <a:off x="502920" y="502920"/>
            <a:ext cx="22860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REFERENCES</a:t>
            </a:r>
            <a:endParaRPr b="0" i="0" spc="0" sz="1400" u="none" cap="none" strike="noStrike">
              <a:solidFill>
                <a:srgbClr val="000000"/>
              </a:solidFill>
              <a:latin typeface="Arial"/>
              <a:ea typeface="Arial"/>
              <a:cs typeface="Arial"/>
              <a:sym typeface="Arial"/>
            </a:endParaRPr>
          </a:p>
        </p:txBody>
      </p:sp>
      <p:sp>
        <p:nvSpPr>
          <p:cNvPr id="776" name="Google Shape;776;p28"/>
          <p:cNvSpPr txBox="1"/>
          <p:nvPr/>
        </p:nvSpPr>
        <p:spPr>
          <a:xfrm>
            <a:off x="502920" y="822960"/>
            <a:ext cx="1115568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500"/>
              <a:buFont typeface="Arial"/>
              <a:buNone/>
            </a:pPr>
            <a:r>
              <a:rPr b="1" i="0" lang="en-US" spc="0" sz="2500" u="none" cap="none" strike="noStrike">
                <a:solidFill>
                  <a:srgbClr val="3D3D3D"/>
                </a:solidFill>
                <a:latin typeface="Calibri"/>
                <a:ea typeface="Calibri"/>
                <a:cs typeface="Calibri"/>
                <a:sym typeface="Calibri"/>
              </a:rPr>
              <a:t>Naeema Mustak Potar – Task 2 Reference List (1/2)</a:t>
            </a:r>
            <a:endParaRPr b="0" i="0" spc="0" sz="1400" u="none" cap="none" strike="noStrike">
              <a:solidFill>
                <a:srgbClr val="000000"/>
              </a:solidFill>
              <a:latin typeface="Arial"/>
              <a:ea typeface="Arial"/>
              <a:cs typeface="Arial"/>
              <a:sym typeface="Arial"/>
            </a:endParaRPr>
          </a:p>
        </p:txBody>
      </p:sp>
      <p:sp>
        <p:nvSpPr>
          <p:cNvPr id="777" name="Google Shape;777;p28"/>
          <p:cNvSpPr/>
          <p:nvPr/>
        </p:nvSpPr>
        <p:spPr>
          <a:xfrm>
            <a:off x="502920" y="1481328"/>
            <a:ext cx="11155680" cy="4828032"/>
          </a:xfrm>
          <a:prstGeom prst="roundRect">
            <a:avLst>
              <a:gd fmla="val 16667" name="adj"/>
            </a:avLst>
          </a:prstGeom>
          <a:solidFill>
            <a:srgbClr val="FFFFFF"/>
          </a:solidFill>
          <a:ln cap="flat" cmpd="sng" w="12700">
            <a:solidFill>
              <a:srgbClr val="D3D3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78" name="Google Shape;778;p28"/>
          <p:cNvSpPr txBox="1"/>
          <p:nvPr/>
        </p:nvSpPr>
        <p:spPr>
          <a:xfrm>
            <a:off x="731520" y="1719072"/>
            <a:ext cx="10652700" cy="4142400"/>
          </a:xfrm>
          <a:prstGeom prst="rect">
            <a:avLst/>
          </a:prstGeom>
          <a:noFill/>
          <a:ln>
            <a:noFill/>
          </a:ln>
        </p:spPr>
        <p:txBody>
          <a:bodyPr anchorCtr="0" anchor="t" bIns="45700" lIns="54850" spcFirstLastPara="1" rIns="54850" wrap="square" tIns="45700">
            <a:spAutoFit/>
          </a:bodyPr>
          <a:lstStyle/>
          <a:p>
            <a:pPr indent="0" lvl="0" marL="0" marR="0" rtl="0" algn="l">
              <a:lnSpc>
                <a:spcPct val="100000"/>
              </a:lnSpc>
              <a:spcBef>
                <a:spcPts val="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Aston Students’ Union (2026). Your SU. Available at: </a:t>
            </a:r>
            <a:r>
              <a:rPr b="0" i="0" lang="en-US" spc="0" sz="1250" u="sng" cap="none" strike="noStrike">
                <a:solidFill>
                  <a:schemeClr val="hlink"/>
                </a:solidFill>
                <a:latin typeface="Calibri"/>
                <a:ea typeface="Calibri"/>
                <a:cs typeface="Calibri"/>
                <a:sym typeface="Calibri"/>
                <a:hlinkClick r:id="rId3"/>
              </a:rPr>
              <a:t>https://www.astonsu.com/your_su/ </a:t>
            </a:r>
            <a:r>
              <a:rPr b="0" i="0" lang="en-US" spc="0" sz="1250" u="none" cap="none" strike="noStrike">
                <a:solidFill>
                  <a:srgbClr val="000000"/>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Birmingham City Council (2026). Help with healthy eating. Available at: </a:t>
            </a:r>
            <a:r>
              <a:rPr b="0" i="0" lang="en-US" spc="0" sz="1250" u="sng" cap="none" strike="noStrike">
                <a:solidFill>
                  <a:schemeClr val="hlink"/>
                </a:solidFill>
                <a:latin typeface="Calibri"/>
                <a:ea typeface="Calibri"/>
                <a:cs typeface="Calibri"/>
                <a:sym typeface="Calibri"/>
                <a:hlinkClick r:id="rId4"/>
              </a:rPr>
              <a:t>https://www.birmingham.gov.uk/info/50351/food_and_healthy_eating/2441/help_with_healthy_eating (</a:t>
            </a:r>
            <a:r>
              <a:rPr b="0" i="0" lang="en-US" spc="0" sz="1250" u="none" cap="none" strike="noStrike">
                <a:solidFill>
                  <a:srgbClr val="000000"/>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British Nutrition Foundation (2026). Planning. Available at: </a:t>
            </a:r>
            <a:r>
              <a:rPr b="0" i="0" lang="en-US" spc="0" sz="1250" u="sng" cap="none" strike="noStrike">
                <a:solidFill>
                  <a:schemeClr val="hlink"/>
                </a:solidFill>
                <a:latin typeface="Calibri"/>
                <a:ea typeface="Calibri"/>
                <a:cs typeface="Calibri"/>
                <a:sym typeface="Calibri"/>
                <a:hlinkClick r:id="rId5"/>
              </a:rPr>
              <a:t>https://www.nutrition.org.uk/creating-a-healthy-diet/planning/ </a:t>
            </a:r>
            <a:r>
              <a:rPr b="0" i="0" lang="en-US" spc="0" sz="1250" u="none" cap="none" strike="noStrike">
                <a:solidFill>
                  <a:srgbClr val="3D3D3D"/>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Department of Health and Social Care and NHS England (2025). Delivering better oral health: an evidence-based toolkit for prevention. Chapter 10: healthier eating. Available at: </a:t>
            </a:r>
            <a:r>
              <a:rPr b="0" i="0" lang="en-US" spc="0" sz="1250" u="sng" cap="none" strike="noStrike">
                <a:solidFill>
                  <a:schemeClr val="hlink"/>
                </a:solidFill>
                <a:latin typeface="Calibri"/>
                <a:ea typeface="Calibri"/>
                <a:cs typeface="Calibri"/>
                <a:sym typeface="Calibri"/>
                <a:hlinkClick r:id="rId6"/>
              </a:rPr>
              <a:t>https://www.gov.uk/government/publications/delivering-better-oral-health-an-evidence-based-toolkit-for-prevention/chapter-10-healthier-eating</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Department of Health and Social Care and Office for Health Improvement and Disparities (2024). The Eatwell Guide. Available at: </a:t>
            </a:r>
            <a:r>
              <a:rPr b="0" i="0" lang="en-US" spc="0" sz="1250" u="sng" cap="none" strike="noStrike">
                <a:solidFill>
                  <a:schemeClr val="hlink"/>
                </a:solidFill>
                <a:latin typeface="Calibri"/>
                <a:ea typeface="Calibri"/>
                <a:cs typeface="Calibri"/>
                <a:sym typeface="Calibri"/>
                <a:hlinkClick r:id="rId7"/>
              </a:rPr>
              <a:t>https://www.gov.uk/government/publications/the-eatwell-guide</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Food Foundation (2025). The Broken Plate 2025. Available at: </a:t>
            </a:r>
            <a:r>
              <a:rPr b="0" i="0" lang="en-US" spc="0" sz="1250" u="sng" cap="none" strike="noStrike">
                <a:solidFill>
                  <a:schemeClr val="hlink"/>
                </a:solidFill>
                <a:latin typeface="Calibri"/>
                <a:ea typeface="Calibri"/>
                <a:cs typeface="Calibri"/>
                <a:sym typeface="Calibri"/>
                <a:hlinkClick r:id="rId8"/>
              </a:rPr>
              <a:t>https://foodfoundation.org.uk/publication/broken-plate-2025 </a:t>
            </a:r>
            <a:r>
              <a:rPr b="0" i="0" lang="en-US" spc="0" sz="1250" u="none" cap="none" strike="noStrike">
                <a:solidFill>
                  <a:srgbClr val="000000"/>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Food Foundation (2026). The Broken Plate 2026. Available at: </a:t>
            </a:r>
            <a:r>
              <a:rPr b="0" i="0" lang="en-US" spc="0" sz="1250" u="sng" cap="none" strike="noStrike">
                <a:solidFill>
                  <a:schemeClr val="hlink"/>
                </a:solidFill>
                <a:latin typeface="Calibri"/>
                <a:ea typeface="Calibri"/>
                <a:cs typeface="Calibri"/>
                <a:sym typeface="Calibri"/>
                <a:hlinkClick r:id="rId9"/>
              </a:rPr>
              <a:t>https://foodfoundation.org.uk/publication/broken-plate-2026</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Food Standards Agency (2026). Managing food safety. Available at: </a:t>
            </a:r>
            <a:r>
              <a:rPr b="0" i="0" lang="en-US" spc="0" sz="1250" u="sng" cap="none" strike="noStrike">
                <a:solidFill>
                  <a:schemeClr val="hlink"/>
                </a:solidFill>
                <a:latin typeface="Calibri"/>
                <a:ea typeface="Calibri"/>
                <a:cs typeface="Calibri"/>
                <a:sym typeface="Calibri"/>
                <a:hlinkClick r:id="rId10"/>
              </a:rPr>
              <a:t>https://www.gov.uk/government/publications/managing-food-safety/managing-food-safety</a:t>
            </a:r>
            <a:r>
              <a:rPr b="0" i="0" lang="en-US" spc="0" sz="1250" u="none" cap="none" strike="noStrike">
                <a:solidFill>
                  <a:srgbClr val="3D3D3D"/>
                </a:solidFill>
                <a:latin typeface="Calibri"/>
                <a:ea typeface="Calibri"/>
                <a:cs typeface="Calibri"/>
                <a:sym typeface="Calibri"/>
              </a:rPr>
              <a:t> (Accessed: 2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Moore, G.F. et al. (2015). Process evaluation of complex interventions: Medical Research Council guidance. BMJ, 350, h1258. Available at: </a:t>
            </a:r>
            <a:r>
              <a:rPr b="0" i="0" lang="en-US" spc="0" sz="1250" u="sng" cap="none" strike="noStrike">
                <a:solidFill>
                  <a:schemeClr val="hlink"/>
                </a:solidFill>
                <a:latin typeface="Calibri"/>
                <a:ea typeface="Calibri"/>
                <a:cs typeface="Calibri"/>
                <a:sym typeface="Calibri"/>
                <a:hlinkClick r:id="rId11"/>
              </a:rPr>
              <a:t>https://www.bmj.com/content/350/bmj.h1258 </a:t>
            </a:r>
            <a:r>
              <a:rPr b="0" i="0" lang="en-US" spc="0" sz="1250" u="none" cap="none" strike="noStrike">
                <a:solidFill>
                  <a:srgbClr val="3D3D3D"/>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National Health Service (NHS) (2026a). Eating a balanced diet. Available at: </a:t>
            </a:r>
            <a:r>
              <a:rPr b="0" i="0" lang="en-US" spc="0" sz="1250" u="sng" cap="none" strike="noStrike">
                <a:solidFill>
                  <a:schemeClr val="hlink"/>
                </a:solidFill>
                <a:latin typeface="Calibri"/>
                <a:ea typeface="Calibri"/>
                <a:cs typeface="Calibri"/>
                <a:sym typeface="Calibri"/>
                <a:hlinkClick r:id="rId12"/>
              </a:rPr>
              <a:t>https://www.nhs.uk/live-well/eat-well/how-to-eat-a-balanced-diet/eating-a-balanced-diet/</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p:txBody>
      </p:sp>
      <p:sp>
        <p:nvSpPr>
          <p:cNvPr id="779" name="Google Shape;779;p28"/>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FFF"/>
        </a:solidFill>
      </p:bgPr>
    </p:bg>
    <p:spTree>
      <p:nvGrpSpPr>
        <p:cNvPr id="783" name="Shape 783"/>
        <p:cNvGrpSpPr/>
        <p:nvPr/>
      </p:nvGrpSpPr>
      <p:grpSpPr>
        <a:xfrm>
          <a:off x="0" y="0"/>
          <a:ext cx="0" cy="0"/>
          <a:chOff x="0" y="0"/>
          <a:chExt cx="0" cy="0"/>
        </a:xfrm>
      </p:grpSpPr>
      <p:sp>
        <p:nvSpPr>
          <p:cNvPr id="784" name="Google Shape;784;p29"/>
          <p:cNvSpPr/>
          <p:nvPr/>
        </p:nvSpPr>
        <p:spPr>
          <a:xfrm>
            <a:off x="0" y="0"/>
            <a:ext cx="12191695" cy="6858000"/>
          </a:xfrm>
          <a:prstGeom prst="rect">
            <a:avLst/>
          </a:pr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85" name="Google Shape;785;p29"/>
          <p:cNvSpPr txBox="1"/>
          <p:nvPr/>
        </p:nvSpPr>
        <p:spPr>
          <a:xfrm>
            <a:off x="502920" y="502920"/>
            <a:ext cx="2286000" cy="2743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1200"/>
              <a:buFont typeface="Arial"/>
              <a:buNone/>
            </a:pPr>
            <a:r>
              <a:rPr b="1" i="0" lang="en-US" spc="0" sz="1200" u="none" cap="none" strike="noStrike">
                <a:solidFill>
                  <a:srgbClr val="CD4829"/>
                </a:solidFill>
                <a:latin typeface="Calibri"/>
                <a:ea typeface="Calibri"/>
                <a:cs typeface="Calibri"/>
                <a:sym typeface="Calibri"/>
              </a:rPr>
              <a:t>REFERENCES</a:t>
            </a:r>
            <a:endParaRPr b="0" i="0" spc="0" sz="1400" u="none" cap="none" strike="noStrike">
              <a:solidFill>
                <a:srgbClr val="000000"/>
              </a:solidFill>
              <a:latin typeface="Arial"/>
              <a:ea typeface="Arial"/>
              <a:cs typeface="Arial"/>
              <a:sym typeface="Arial"/>
            </a:endParaRPr>
          </a:p>
        </p:txBody>
      </p:sp>
      <p:sp>
        <p:nvSpPr>
          <p:cNvPr id="786" name="Google Shape;786;p29"/>
          <p:cNvSpPr txBox="1"/>
          <p:nvPr/>
        </p:nvSpPr>
        <p:spPr>
          <a:xfrm>
            <a:off x="502920" y="822960"/>
            <a:ext cx="11155680" cy="502920"/>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2500"/>
              <a:buFont typeface="Arial"/>
              <a:buNone/>
            </a:pPr>
            <a:r>
              <a:rPr b="1" i="0" lang="en-US" spc="0" sz="2500" u="none" cap="none" strike="noStrike">
                <a:solidFill>
                  <a:srgbClr val="3D3D3D"/>
                </a:solidFill>
                <a:latin typeface="Calibri"/>
                <a:ea typeface="Calibri"/>
                <a:cs typeface="Calibri"/>
                <a:sym typeface="Calibri"/>
              </a:rPr>
              <a:t>Naeema Mustak Potar – Task 2 Reference List (2/2)</a:t>
            </a:r>
            <a:endParaRPr b="0" i="0" spc="0" sz="1400" u="none" cap="none" strike="noStrike">
              <a:solidFill>
                <a:srgbClr val="000000"/>
              </a:solidFill>
              <a:latin typeface="Arial"/>
              <a:ea typeface="Arial"/>
              <a:cs typeface="Arial"/>
              <a:sym typeface="Arial"/>
            </a:endParaRPr>
          </a:p>
        </p:txBody>
      </p:sp>
      <p:sp>
        <p:nvSpPr>
          <p:cNvPr id="787" name="Google Shape;787;p29"/>
          <p:cNvSpPr/>
          <p:nvPr/>
        </p:nvSpPr>
        <p:spPr>
          <a:xfrm>
            <a:off x="502920" y="1481328"/>
            <a:ext cx="11155680" cy="4828032"/>
          </a:xfrm>
          <a:prstGeom prst="roundRect">
            <a:avLst>
              <a:gd fmla="val 16667" name="adj"/>
            </a:avLst>
          </a:prstGeom>
          <a:solidFill>
            <a:srgbClr val="FFFFFF"/>
          </a:solidFill>
          <a:ln cap="flat" cmpd="sng" w="12700">
            <a:solidFill>
              <a:srgbClr val="D3D3CD"/>
            </a:solidFill>
            <a:prstDash val="solid"/>
            <a:miter lim="8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pc="0" sz="1800" u="none" cap="none" strike="noStrike">
              <a:solidFill>
                <a:schemeClr val="lt1"/>
              </a:solidFill>
              <a:latin typeface="Calibri"/>
              <a:ea typeface="Calibri"/>
              <a:cs typeface="Calibri"/>
              <a:sym typeface="Calibri"/>
            </a:endParaRPr>
          </a:p>
        </p:txBody>
      </p:sp>
      <p:sp>
        <p:nvSpPr>
          <p:cNvPr id="788" name="Google Shape;788;p29"/>
          <p:cNvSpPr txBox="1"/>
          <p:nvPr/>
        </p:nvSpPr>
        <p:spPr>
          <a:xfrm>
            <a:off x="731520" y="1719072"/>
            <a:ext cx="10652700" cy="3863400"/>
          </a:xfrm>
          <a:prstGeom prst="rect">
            <a:avLst/>
          </a:prstGeom>
          <a:noFill/>
          <a:ln>
            <a:noFill/>
          </a:ln>
        </p:spPr>
        <p:txBody>
          <a:bodyPr anchorCtr="0" anchor="t" bIns="45700" lIns="54850" spcFirstLastPara="1" rIns="54850" wrap="square" tIns="45700">
            <a:spAutoFit/>
          </a:bodyPr>
          <a:lstStyle/>
          <a:p>
            <a:pPr indent="0" lvl="0" marL="0" marR="0" rtl="0" algn="l">
              <a:lnSpc>
                <a:spcPct val="100000"/>
              </a:lnSpc>
              <a:spcBef>
                <a:spcPts val="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National Health Service (NHS) (2026b). NHS Food Scanner app. Available at: </a:t>
            </a:r>
            <a:r>
              <a:rPr b="0" i="0" lang="en-US" spc="0" sz="1250" u="sng" cap="none" strike="noStrike">
                <a:solidFill>
                  <a:schemeClr val="hlink"/>
                </a:solidFill>
                <a:latin typeface="Calibri"/>
                <a:ea typeface="Calibri"/>
                <a:cs typeface="Calibri"/>
                <a:sym typeface="Calibri"/>
                <a:hlinkClick r:id="rId3"/>
              </a:rPr>
              <a:t>https://www.nhs.uk/healthier-families/food-facts/nhs-food-scanner-app/ </a:t>
            </a:r>
            <a:r>
              <a:rPr b="0" i="0" lang="en-US" spc="0" sz="1250" u="none" cap="none" strike="noStrike">
                <a:solidFill>
                  <a:srgbClr val="3D3D3D"/>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National Institute for Health and Care Excellence (NICE) (2014). Behaviour change: individual approaches (PH49). Available at: </a:t>
            </a:r>
            <a:r>
              <a:rPr b="0" i="0" lang="en-US" spc="0" sz="1250" u="sng" cap="none" strike="noStrike">
                <a:solidFill>
                  <a:schemeClr val="hlink"/>
                </a:solidFill>
                <a:latin typeface="Calibri"/>
                <a:ea typeface="Calibri"/>
                <a:cs typeface="Calibri"/>
                <a:sym typeface="Calibri"/>
                <a:hlinkClick r:id="rId4"/>
              </a:rPr>
              <a:t>https://www.nice.org.uk/guidance/ph49/chapter/recommendations</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National Institute for Health and Care Excellence (NICE) (2026). Overweight and obesity management (NG246): Physical activity and diet. Available at: </a:t>
            </a:r>
            <a:r>
              <a:rPr b="0" i="0" lang="en-US" spc="0" sz="1250" u="sng" cap="none" strike="noStrike">
                <a:solidFill>
                  <a:schemeClr val="hlink"/>
                </a:solidFill>
                <a:latin typeface="Calibri"/>
                <a:ea typeface="Calibri"/>
                <a:cs typeface="Calibri"/>
                <a:sym typeface="Calibri"/>
                <a:hlinkClick r:id="rId5"/>
              </a:rPr>
              <a:t>https://www.nice.org.uk/guidance/ng246/chapter/Physical-activity-and-diet</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Office for Health Improvement and Disparities (OHID) (2025). National Diet and Nutrition Survey 2019 to 2023: report. Available at: </a:t>
            </a:r>
            <a:r>
              <a:rPr b="0" i="0" lang="en-US" spc="0" sz="1250" u="sng" cap="none" strike="noStrike">
                <a:solidFill>
                  <a:schemeClr val="hlink"/>
                </a:solidFill>
                <a:latin typeface="Calibri"/>
                <a:ea typeface="Calibri"/>
                <a:cs typeface="Calibri"/>
                <a:sym typeface="Calibri"/>
                <a:hlinkClick r:id="rId6"/>
              </a:rPr>
              <a:t>https://www.gov.uk/government/statistics/national-diet-and-nutrition-survey-2019-to-2023/national-diet-and-nutrition-survey-2019-to-2023-report</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Skivington, K. et al. (2021). A new framework for developing and evaluating complex interventions: update of Medical Research Council guidance. BMJ, 374, n2061. Available at: </a:t>
            </a:r>
            <a:r>
              <a:rPr b="0" i="0" lang="en-US" spc="0" sz="1250" u="sng" cap="none" strike="noStrike">
                <a:solidFill>
                  <a:schemeClr val="hlink"/>
                </a:solidFill>
                <a:latin typeface="Calibri"/>
                <a:ea typeface="Calibri"/>
                <a:cs typeface="Calibri"/>
                <a:sym typeface="Calibri"/>
                <a:hlinkClick r:id="rId7"/>
              </a:rPr>
              <a:t>https://www.bmj.com/content/374/bmj.n2061 </a:t>
            </a:r>
            <a:r>
              <a:rPr b="0" i="0" lang="en-US" spc="0" sz="1250" u="none" cap="none" strike="noStrike">
                <a:solidFill>
                  <a:srgbClr val="3D3D3D"/>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Tran, N.R., Leech, R.M. and McNaughton, S.A. (2024). Contextual factors influence food intake at eating occasions in young adults: a mixed effect analysis. Appetite, 203, 107722. Available at: </a:t>
            </a:r>
            <a:r>
              <a:rPr b="0" i="0" lang="en-US" spc="0" sz="1250" u="sng" cap="none" strike="noStrike">
                <a:solidFill>
                  <a:schemeClr val="hlink"/>
                </a:solidFill>
                <a:latin typeface="Calibri"/>
                <a:ea typeface="Calibri"/>
                <a:cs typeface="Calibri"/>
                <a:sym typeface="Calibri"/>
                <a:hlinkClick r:id="rId8"/>
              </a:rPr>
              <a:t>https://doi.org/10.1016/j.appet.2024.107722 </a:t>
            </a:r>
            <a:r>
              <a:rPr b="0" i="0" lang="en-US" spc="0" sz="1250" u="none" cap="none" strike="noStrike">
                <a:solidFill>
                  <a:srgbClr val="3D3D3D"/>
                </a:solidFill>
                <a:latin typeface="Calibri"/>
                <a:ea typeface="Calibri"/>
                <a:cs typeface="Calibri"/>
                <a:sym typeface="Calibri"/>
              </a:rPr>
              <a:t>(Accessed: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UK Health Security Agency (UKHSA) (2026). UKHSA Evaluation Strategy: June 2026 to 2029. Available at: </a:t>
            </a:r>
            <a:r>
              <a:rPr b="0" i="0" lang="en-US" spc="0" sz="1250" u="sng" cap="none" strike="noStrike">
                <a:solidFill>
                  <a:schemeClr val="hlink"/>
                </a:solidFill>
                <a:latin typeface="Calibri"/>
                <a:ea typeface="Calibri"/>
                <a:cs typeface="Calibri"/>
                <a:sym typeface="Calibri"/>
                <a:hlinkClick r:id="rId9"/>
              </a:rPr>
              <a:t>https://www.gov.uk/government/publications/ukhsa-evaluation-strategy/ukhsa-evaluation-strategy-june-2026-to-2029</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University of Birmingham Guild of Students (2026). About us. Available at: </a:t>
            </a:r>
            <a:r>
              <a:rPr b="0" i="0" lang="en-US" spc="0" sz="1250" u="sng" cap="none" strike="noStrike">
                <a:solidFill>
                  <a:schemeClr val="hlink"/>
                </a:solidFill>
                <a:latin typeface="Calibri"/>
                <a:ea typeface="Calibri"/>
                <a:cs typeface="Calibri"/>
                <a:sym typeface="Calibri"/>
                <a:hlinkClick r:id="rId10"/>
              </a:rPr>
              <a:t>https://www.guildofstudents.com/about/</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a:p>
            <a:pPr indent="0" lvl="0" marL="0" marR="0" rtl="0" algn="l">
              <a:lnSpc>
                <a:spcPct val="100000"/>
              </a:lnSpc>
              <a:spcBef>
                <a:spcPts val="700"/>
              </a:spcBef>
              <a:spcAft>
                <a:spcPts val="0"/>
              </a:spcAft>
              <a:buClr>
                <a:srgbClr val="000000"/>
              </a:buClr>
              <a:buSzPts val="1250"/>
              <a:buFont typeface="Arial"/>
              <a:buNone/>
            </a:pPr>
            <a:r>
              <a:rPr b="0" i="0" lang="en-US" spc="0" sz="1250" u="none" cap="none" strike="noStrike">
                <a:solidFill>
                  <a:srgbClr val="3D3D3D"/>
                </a:solidFill>
                <a:latin typeface="Calibri"/>
                <a:ea typeface="Calibri"/>
                <a:cs typeface="Calibri"/>
                <a:sym typeface="Calibri"/>
              </a:rPr>
              <a:t>Birmingham Voluntary Service Council (BVSC) (2026). BVSC. Available at: </a:t>
            </a:r>
            <a:r>
              <a:rPr b="0" i="0" lang="en-US" spc="0" sz="1250" u="sng" cap="none" strike="noStrike">
                <a:solidFill>
                  <a:schemeClr val="hlink"/>
                </a:solidFill>
                <a:latin typeface="Calibri"/>
                <a:ea typeface="Calibri"/>
                <a:cs typeface="Calibri"/>
                <a:sym typeface="Calibri"/>
                <a:hlinkClick r:id="rId11"/>
              </a:rPr>
              <a:t>https://www.bvsc.org/</a:t>
            </a:r>
            <a:r>
              <a:rPr b="0" i="0" lang="en-US" spc="0" sz="1250" u="none" cap="none" strike="noStrike">
                <a:solidFill>
                  <a:srgbClr val="3D3D3D"/>
                </a:solidFill>
                <a:latin typeface="Calibri"/>
                <a:ea typeface="Calibri"/>
                <a:cs typeface="Calibri"/>
                <a:sym typeface="Calibri"/>
              </a:rPr>
              <a:t> (Accessed: 3 October 2026).</a:t>
            </a:r>
            <a:endParaRPr b="0" i="0" spc="0" sz="1400" u="none" cap="none" strike="noStrike">
              <a:solidFill>
                <a:srgbClr val="000000"/>
              </a:solidFill>
              <a:latin typeface="Arial"/>
              <a:ea typeface="Arial"/>
              <a:cs typeface="Arial"/>
              <a:sym typeface="Arial"/>
            </a:endParaRPr>
          </a:p>
        </p:txBody>
      </p:sp>
      <p:sp>
        <p:nvSpPr>
          <p:cNvPr id="789" name="Google Shape;789;p29"/>
          <p:cNvSpPr txBox="1"/>
          <p:nvPr/>
        </p:nvSpPr>
        <p:spPr>
          <a:xfrm>
            <a:off x="502920" y="6556248"/>
            <a:ext cx="11155680" cy="146304"/>
          </a:xfrm>
          <a:prstGeom prst="rect">
            <a:avLst/>
          </a:prstGeom>
          <a:noFill/>
          <a:ln>
            <a:noFill/>
          </a:ln>
        </p:spPr>
        <p:txBody>
          <a:bodyPr anchorCtr="0" anchor="ctr" bIns="27425" lIns="27425" spcFirstLastPara="1" rIns="27425" wrap="square" tIns="27425">
            <a:spAutoFit/>
          </a:bodyPr>
          <a:lstStyle/>
          <a:p>
            <a:pPr indent="0" lvl="0" marL="0" marR="0" rtl="0" algn="l">
              <a:lnSpc>
                <a:spcPct val="100000"/>
              </a:lnSpc>
              <a:spcBef>
                <a:spcPts val="0"/>
              </a:spcBef>
              <a:spcAft>
                <a:spcPts val="0"/>
              </a:spcAft>
              <a:buClr>
                <a:srgbClr val="000000"/>
              </a:buClr>
              <a:buSzPts val="900"/>
              <a:buFont typeface="Arial"/>
              <a:buNone/>
            </a:pPr>
            <a:r>
              <a:rPr b="0" i="0" lang="en-US" spc="0" sz="900" u="none" cap="none" strike="noStrike">
                <a:solidFill>
                  <a:srgbClr val="707070"/>
                </a:solidFill>
                <a:latin typeface="Calibri"/>
                <a:ea typeface="Calibri"/>
                <a:cs typeface="Calibri"/>
                <a:sym typeface="Calibri"/>
              </a:rPr>
              <a:t>Eat Smart 18–25: Fuel Your Future  |  Member 2 – Task 2: Campaign</a:t>
            </a:r>
            <a:endParaRPr b="0" i="0" spc="0" sz="1400" u="none" cap="none" strike="noStrike">
              <a:solidFill>
                <a:srgbClr val="000000"/>
              </a:solidFill>
              <a:latin typeface="Arial"/>
              <a:ea typeface="Arial"/>
              <a:cs typeface="Arial"/>
              <a:sym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3" name="Shape 793"/>
        <p:cNvGrpSpPr/>
        <p:nvPr/>
      </p:nvGrpSpPr>
      <p:grpSpPr>
        <a:xfrm>
          <a:off x="0" y="0"/>
          <a:ext cx="0" cy="0"/>
          <a:chOff x="0" y="0"/>
          <a:chExt cx="0" cy="0"/>
        </a:xfrm>
      </p:grpSpPr>
      <p:sp>
        <p:nvSpPr>
          <p:cNvPr id="794" name="Google Shape;794;p33"/>
          <p:cNvSpPr txBox="1"/>
          <p:nvPr/>
        </p:nvSpPr>
        <p:spPr>
          <a:xfrm>
            <a:off x="2743200" y="2067897"/>
            <a:ext cx="6943411" cy="2677656"/>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pc="0" sz="2400" u="none" cap="none" strike="noStrike">
                <a:latin typeface="Arial"/>
                <a:ea typeface="Arial"/>
                <a:cs typeface="Arial"/>
                <a:sym typeface="Arial"/>
              </a:rPr>
              <a:t>LCHS7000 – Member 3: Task 3 – Benefits and Challenges</a:t>
            </a:r>
            <a:br>
              <a:rPr b="1" i="0" lang="en-US" spc="0" sz="2400" u="none" cap="none" strike="noStrike">
                <a:solidFill>
                  <a:srgbClr val="000000"/>
                </a:solidFill>
                <a:latin typeface="Times New Roman"/>
                <a:ea typeface="Times New Roman"/>
                <a:cs typeface="Times New Roman"/>
                <a:sym typeface="Times New Roman"/>
              </a:rPr>
            </a:br>
            <a:endParaRPr b="1" i="0" spc="0" sz="2400" u="none" cap="none" strike="noStrike">
              <a:solidFill>
                <a:srgbClr val="000000"/>
              </a:solidFill>
              <a:latin typeface="Times New Roman"/>
              <a:ea typeface="Times New Roman"/>
              <a:cs typeface="Times New Roman"/>
              <a:sym typeface="Times New Roman"/>
            </a:endParaRPr>
          </a:p>
          <a:p>
            <a:pPr indent="0" lvl="0" marL="0" marR="0" rtl="0" algn="ctr">
              <a:lnSpc>
                <a:spcPct val="100000"/>
              </a:lnSpc>
              <a:spcBef>
                <a:spcPts val="0"/>
              </a:spcBef>
              <a:spcAft>
                <a:spcPts val="0"/>
              </a:spcAft>
              <a:buNone/>
            </a:pPr>
            <a:r>
              <a:rPr b="1" i="0" lang="en-US" spc="0" sz="2400" u="none" cap="none" strike="noStrike">
                <a:latin typeface="Arial"/>
                <a:ea typeface="Arial"/>
                <a:cs typeface="Arial"/>
                <a:sym typeface="Arial"/>
              </a:rPr>
              <a:t>Campaign: Eat Smart 18–25: Fuel Your Future Target group: young adults aged 18–25 </a:t>
            </a:r>
            <a:endParaRPr/>
          </a:p>
          <a:p>
            <a:pPr indent="0" lvl="0" marL="0" marR="0" rtl="0" algn="ctr">
              <a:lnSpc>
                <a:spcPct val="100000"/>
              </a:lnSpc>
              <a:spcBef>
                <a:spcPts val="0"/>
              </a:spcBef>
              <a:spcAft>
                <a:spcPts val="0"/>
              </a:spcAft>
              <a:buNone/>
            </a:pPr>
            <a:r>
              <a:rPr b="1" i="0" lang="en-US" spc="0" sz="2400" u="none" cap="none" strike="noStrike">
                <a:latin typeface="Arial"/>
                <a:ea typeface="Arial"/>
                <a:cs typeface="Arial"/>
                <a:sym typeface="Arial"/>
              </a:rPr>
              <a:t>Behaviour: diet and nutrition</a:t>
            </a:r>
            <a:endParaRPr b="0" i="0" spc="0" sz="2400" u="none" cap="none" strike="noStrike">
              <a:solidFill>
                <a:srgbClr val="000000"/>
              </a:solidFill>
              <a:latin typeface="Times New Roman"/>
              <a:ea typeface="Times New Roman"/>
              <a:cs typeface="Times New Roman"/>
              <a:sym typeface="Times New Roman"/>
            </a:endParaRPr>
          </a:p>
          <a:p>
            <a:pPr indent="0" lvl="0" marL="0" marR="0" rtl="0" algn="ctr">
              <a:lnSpc>
                <a:spcPct val="100000"/>
              </a:lnSpc>
              <a:spcBef>
                <a:spcPts val="0"/>
              </a:spcBef>
              <a:spcAft>
                <a:spcPts val="0"/>
              </a:spcAft>
              <a:buNone/>
            </a:pPr>
            <a:r>
              <a:t/>
            </a:r>
            <a:endParaRPr b="0" i="0" spc="0" sz="2400" u="none" cap="none" strike="noStrike">
              <a:solidFill>
                <a:srgbClr val="000000"/>
              </a:solidFill>
              <a:latin typeface="Times New Roman"/>
              <a:ea typeface="Times New Roman"/>
              <a:cs typeface="Times New Roman"/>
              <a:sym typeface="Times New Roman"/>
            </a:endParaRPr>
          </a:p>
        </p:txBody>
      </p:sp>
      <p:sp>
        <p:nvSpPr>
          <p:cNvPr id="795" name="Google Shape;795;p33"/>
          <p:cNvSpPr/>
          <p:nvPr/>
        </p:nvSpPr>
        <p:spPr>
          <a:xfrm>
            <a:off x="457200" y="6510528"/>
            <a:ext cx="11274552" cy="22860"/>
          </a:xfrm>
          <a:prstGeom prst="rect">
            <a:avLst/>
          </a:prstGeom>
          <a:solidFill>
            <a:srgbClr val="F2A93B"/>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796" name="Google Shape;796;p33"/>
          <p:cNvSpPr txBox="1"/>
          <p:nvPr/>
        </p:nvSpPr>
        <p:spPr>
          <a:xfrm>
            <a:off x="502920" y="91440"/>
            <a:ext cx="3017520" cy="256032"/>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None/>
            </a:pPr>
            <a:r>
              <a:rPr b="0" i="0" lang="en-US" spc="0" sz="950" u="none" cap="none" strike="noStrike">
                <a:solidFill>
                  <a:srgbClr val="405D48"/>
                </a:solidFill>
                <a:latin typeface="Arial"/>
                <a:ea typeface="Arial"/>
                <a:cs typeface="Arial"/>
                <a:sym typeface="Arial"/>
              </a:rPr>
              <a:t>Khushikumari Manubhai Solanki</a:t>
            </a:r>
            <a:endParaRPr/>
          </a:p>
        </p:txBody>
      </p:sp>
      <p:sp>
        <p:nvSpPr>
          <p:cNvPr id="797" name="Google Shape;797;p33"/>
          <p:cNvSpPr/>
          <p:nvPr/>
        </p:nvSpPr>
        <p:spPr>
          <a:xfrm>
            <a:off x="2157574" y="4539696"/>
            <a:ext cx="7873803" cy="845119"/>
          </a:xfrm>
          <a:prstGeom prst="rect">
            <a:avLst/>
          </a:prstGeom>
          <a:solidFill>
            <a:schemeClr val="lt1"/>
          </a:solidFill>
          <a:ln cap="flat" cmpd="sng" w="25400">
            <a:solidFill>
              <a:schemeClr val="accent6"/>
            </a:solidFill>
            <a:prstDash val="solid"/>
            <a:round/>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dk1"/>
              </a:solidFill>
              <a:latin typeface="Sofia Sans Extra Condensed Black"/>
              <a:ea typeface="Sofia Sans Extra Condensed Black"/>
              <a:cs typeface="Sofia Sans Extra Condensed Black"/>
              <a:sym typeface="Sofia Sans Extra Condensed Black"/>
            </a:endParaRPr>
          </a:p>
          <a:p>
            <a:pPr indent="0" lvl="0" marL="0" marR="0" rtl="0" algn="ctr">
              <a:lnSpc>
                <a:spcPct val="100000"/>
              </a:lnSpc>
              <a:spcBef>
                <a:spcPts val="0"/>
              </a:spcBef>
              <a:spcAft>
                <a:spcPts val="0"/>
              </a:spcAft>
              <a:buNone/>
            </a:pPr>
            <a:r>
              <a:rPr b="0" i="0" lang="en-US" spc="0" sz="1400" u="none" cap="none" strike="noStrike">
                <a:latin typeface="Arial"/>
                <a:ea typeface="Arial"/>
                <a:cs typeface="Arial"/>
                <a:sym typeface="Arial"/>
              </a:rPr>
              <a:t>Student Name: </a:t>
            </a:r>
            <a:r>
              <a:rPr b="0" i="0" lang="en-US" spc="0" sz="1400" u="none" cap="none" strike="noStrike">
                <a:solidFill>
                  <a:schemeClr val="dk1"/>
                </a:solidFill>
                <a:latin typeface="Arial"/>
                <a:ea typeface="Arial"/>
                <a:cs typeface="Arial"/>
                <a:sym typeface="Arial"/>
              </a:rPr>
              <a:t>Khushikumari Manubhai Solanki</a:t>
            </a:r>
            <a:br>
              <a:rPr b="0" i="0" lang="en-US" spc="0" sz="1400" u="none" cap="none" strike="noStrike">
                <a:latin typeface="Arial"/>
                <a:ea typeface="Arial"/>
                <a:cs typeface="Arial"/>
                <a:sym typeface="Arial"/>
              </a:rPr>
            </a:br>
            <a:r>
              <a:rPr b="0" i="0" lang="en-US" spc="0" sz="1400" u="none" cap="none" strike="noStrike">
                <a:latin typeface="Arial"/>
                <a:ea typeface="Arial"/>
                <a:cs typeface="Arial"/>
                <a:sym typeface="Arial"/>
              </a:rPr>
              <a:t>Student Number: </a:t>
            </a:r>
            <a:r>
              <a:rPr b="0" i="0" lang="en-US" spc="0" sz="1400" u="none" cap="none" strike="noStrike">
                <a:solidFill>
                  <a:schemeClr val="dk1"/>
                </a:solidFill>
                <a:latin typeface="Arial"/>
                <a:ea typeface="Arial"/>
                <a:cs typeface="Arial"/>
                <a:sym typeface="Arial"/>
              </a:rPr>
              <a:t>2611364</a:t>
            </a:r>
            <a:br>
              <a:rPr b="0" i="0" lang="en-US" spc="0" sz="1400" u="none" cap="none" strike="noStrike">
                <a:solidFill>
                  <a:schemeClr val="dk1"/>
                </a:solidFill>
                <a:latin typeface="Arial"/>
                <a:ea typeface="Arial"/>
                <a:cs typeface="Arial"/>
                <a:sym typeface="Arial"/>
              </a:rPr>
            </a:br>
            <a:r>
              <a:rPr b="0" i="0" lang="en-US" spc="0" sz="1400" u="none" cap="none" strike="noStrike">
                <a:latin typeface="Arial"/>
                <a:ea typeface="Arial"/>
                <a:cs typeface="Arial"/>
                <a:sym typeface="Arial"/>
              </a:rPr>
              <a:t>Lecturer: Dr Hamdi Hussain</a:t>
            </a:r>
            <a:endParaRPr/>
          </a:p>
          <a:p>
            <a:pPr indent="0" lvl="0" marL="0" marR="0" rtl="0" algn="ctr">
              <a:lnSpc>
                <a:spcPct val="100000"/>
              </a:lnSpc>
              <a:spcBef>
                <a:spcPts val="0"/>
              </a:spcBef>
              <a:spcAft>
                <a:spcPts val="0"/>
              </a:spcAft>
              <a:buNone/>
            </a:pPr>
            <a:r>
              <a:t/>
            </a:r>
            <a:endParaRPr b="0" i="0" spc="0" sz="1400" u="none" cap="none" strike="noStrike">
              <a:solidFill>
                <a:schemeClr val="dk1"/>
              </a:solidFill>
              <a:latin typeface="Sofia Sans Extra Condensed Black"/>
              <a:ea typeface="Sofia Sans Extra Condensed Black"/>
              <a:cs typeface="Sofia Sans Extra Condensed Black"/>
              <a:sym typeface="Sofia Sans Extra Condensed Black"/>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02" name="Shape 802"/>
        <p:cNvGrpSpPr/>
        <p:nvPr/>
      </p:nvGrpSpPr>
      <p:grpSpPr>
        <a:xfrm>
          <a:off x="0" y="0"/>
          <a:ext cx="0" cy="0"/>
          <a:chOff x="0" y="0"/>
          <a:chExt cx="0" cy="0"/>
        </a:xfrm>
      </p:grpSpPr>
      <p:sp>
        <p:nvSpPr>
          <p:cNvPr id="803" name="Google Shape;803;p34"/>
          <p:cNvSpPr txBox="1"/>
          <p:nvPr/>
        </p:nvSpPr>
        <p:spPr>
          <a:xfrm>
            <a:off x="457200" y="420624"/>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700" u="none" cap="none" strike="noStrike">
                <a:solidFill>
                  <a:srgbClr val="232323"/>
                </a:solidFill>
                <a:latin typeface="Arial"/>
                <a:ea typeface="Arial"/>
                <a:cs typeface="Arial"/>
                <a:sym typeface="Arial"/>
              </a:rPr>
              <a:t>Task 3: Benefits and challenges</a:t>
            </a:r>
            <a:endParaRPr/>
          </a:p>
        </p:txBody>
      </p:sp>
      <p:sp>
        <p:nvSpPr>
          <p:cNvPr id="804" name="Google Shape;804;p34"/>
          <p:cNvSpPr/>
          <p:nvPr/>
        </p:nvSpPr>
        <p:spPr>
          <a:xfrm>
            <a:off x="594360" y="1417320"/>
            <a:ext cx="3429000" cy="448056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05" name="Google Shape;805;p34"/>
          <p:cNvSpPr txBox="1"/>
          <p:nvPr/>
        </p:nvSpPr>
        <p:spPr>
          <a:xfrm>
            <a:off x="768784" y="1713861"/>
            <a:ext cx="3099816" cy="42611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Why healthier eating matters</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Supports nutrition, energy and daily functioning.</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Can strengthen social participation around food.</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Can build confidence and self-regulation.</a:t>
            </a:r>
            <a:endParaRPr/>
          </a:p>
        </p:txBody>
      </p:sp>
      <p:sp>
        <p:nvSpPr>
          <p:cNvPr id="806" name="Google Shape;806;p34"/>
          <p:cNvSpPr/>
          <p:nvPr/>
        </p:nvSpPr>
        <p:spPr>
          <a:xfrm>
            <a:off x="4233672" y="1417320"/>
            <a:ext cx="3429000" cy="4480560"/>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07" name="Google Shape;807;p34"/>
          <p:cNvSpPr txBox="1"/>
          <p:nvPr/>
        </p:nvSpPr>
        <p:spPr>
          <a:xfrm>
            <a:off x="4408096" y="1713861"/>
            <a:ext cx="3099816" cy="42611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What can block change?</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Low cooking or food-planning confidence.</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Limited money, time or access.</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Social pressure, habits and routines.</a:t>
            </a:r>
            <a:endParaRPr/>
          </a:p>
        </p:txBody>
      </p:sp>
      <p:sp>
        <p:nvSpPr>
          <p:cNvPr id="808" name="Google Shape;808;p34"/>
          <p:cNvSpPr/>
          <p:nvPr/>
        </p:nvSpPr>
        <p:spPr>
          <a:xfrm>
            <a:off x="7872983" y="1417320"/>
            <a:ext cx="3429000" cy="4480560"/>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09" name="Google Shape;809;p34"/>
          <p:cNvSpPr txBox="1"/>
          <p:nvPr/>
        </p:nvSpPr>
        <p:spPr>
          <a:xfrm>
            <a:off x="8047407" y="1713861"/>
            <a:ext cx="3099816" cy="42611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How Eat Smart responds</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COM-B: capability, opportunity, motivation.</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Social Cognitive Theory: modelling and self-efficacy.</a:t>
            </a:r>
            <a:endParaRPr/>
          </a:p>
          <a:p>
            <a:pPr indent="0" lvl="0" marL="0" marR="0" rtl="0" algn="l">
              <a:lnSpc>
                <a:spcPct val="100000"/>
              </a:lnSpc>
              <a:spcBef>
                <a:spcPts val="300"/>
              </a:spcBef>
              <a:spcAft>
                <a:spcPts val="0"/>
              </a:spcAft>
              <a:buNone/>
            </a:pPr>
            <a:r>
              <a:rPr b="0" i="0" lang="en-US" spc="0" sz="1820" u="none" cap="none" strike="noStrike">
                <a:solidFill>
                  <a:srgbClr val="232323"/>
                </a:solidFill>
                <a:latin typeface="Arial"/>
                <a:ea typeface="Arial"/>
                <a:cs typeface="Arial"/>
                <a:sym typeface="Arial"/>
              </a:rPr>
              <a:t>•  Theory of Planned Behaviour: attitudes, norms and control.</a:t>
            </a:r>
            <a:endParaRPr/>
          </a:p>
        </p:txBody>
      </p:sp>
      <p:sp>
        <p:nvSpPr>
          <p:cNvPr id="810" name="Google Shape;810;p34"/>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11" name="Google Shape;811;p34"/>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812" name="Google Shape;812;p34"/>
          <p:cNvSpPr txBox="1"/>
          <p:nvPr/>
        </p:nvSpPr>
        <p:spPr>
          <a:xfrm>
            <a:off x="640080" y="6236208"/>
            <a:ext cx="10698480" cy="2286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0" i="0" lang="en-US" spc="0" sz="1150" u="none" cap="none" strike="noStrike">
                <a:solidFill>
                  <a:srgbClr val="646464"/>
                </a:solidFill>
                <a:latin typeface="Arial"/>
                <a:ea typeface="Arial"/>
                <a:cs typeface="Arial"/>
                <a:sym typeface="Arial"/>
              </a:rPr>
              <a:t>Evidence: WHO (2024); Michie, van Stralen and West (2011).</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17" name="Shape 817"/>
        <p:cNvGrpSpPr/>
        <p:nvPr/>
      </p:nvGrpSpPr>
      <p:grpSpPr>
        <a:xfrm>
          <a:off x="0" y="0"/>
          <a:ext cx="0" cy="0"/>
          <a:chOff x="0" y="0"/>
          <a:chExt cx="0" cy="0"/>
        </a:xfrm>
      </p:grpSpPr>
      <p:sp>
        <p:nvSpPr>
          <p:cNvPr id="818" name="Google Shape;818;p35"/>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600" u="none" cap="none" strike="noStrike">
                <a:solidFill>
                  <a:srgbClr val="232323"/>
                </a:solidFill>
                <a:latin typeface="Arial"/>
                <a:ea typeface="Arial"/>
                <a:cs typeface="Arial"/>
                <a:sym typeface="Arial"/>
              </a:rPr>
              <a:t>Physiological benefits: daily functioning</a:t>
            </a:r>
            <a:endParaRPr/>
          </a:p>
        </p:txBody>
      </p:sp>
      <p:sp>
        <p:nvSpPr>
          <p:cNvPr id="819" name="Google Shape;819;p35"/>
          <p:cNvSpPr/>
          <p:nvPr/>
        </p:nvSpPr>
        <p:spPr>
          <a:xfrm>
            <a:off x="548640" y="1417320"/>
            <a:ext cx="6812280" cy="448056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20" name="Google Shape;820;p35"/>
          <p:cNvSpPr txBox="1"/>
          <p:nvPr/>
        </p:nvSpPr>
        <p:spPr>
          <a:xfrm>
            <a:off x="749808" y="1581912"/>
            <a:ext cx="6400800" cy="38404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Immediate benefits</a:t>
            </a:r>
            <a:endParaRPr/>
          </a:p>
        </p:txBody>
      </p:sp>
      <p:sp>
        <p:nvSpPr>
          <p:cNvPr id="821" name="Google Shape;821;p35"/>
          <p:cNvSpPr txBox="1"/>
          <p:nvPr/>
        </p:nvSpPr>
        <p:spPr>
          <a:xfrm>
            <a:off x="749808" y="2057400"/>
            <a:ext cx="6355080" cy="2669642"/>
          </a:xfrm>
          <a:prstGeom prst="rect">
            <a:avLst/>
          </a:prstGeom>
          <a:noFill/>
          <a:ln>
            <a:noFill/>
          </a:ln>
        </p:spPr>
        <p:txBody>
          <a:bodyPr anchorCtr="0" anchor="t" bIns="45700" lIns="91425" spcFirstLastPara="1" rIns="91425" wrap="square" tIns="45700">
            <a:spAutoFit/>
          </a:bodyPr>
          <a:lstStyle/>
          <a:p>
            <a:pPr indent="0" lvl="0" marL="0" marR="0" rtl="0" algn="l">
              <a:lnSpc>
                <a:spcPct val="150000"/>
              </a:lnSpc>
              <a:spcBef>
                <a:spcPts val="0"/>
              </a:spcBef>
              <a:spcAft>
                <a:spcPts val="0"/>
              </a:spcAft>
              <a:buNone/>
            </a:pPr>
            <a:r>
              <a:rPr b="0" i="0" lang="en-US" spc="0" sz="1900" u="none" cap="none" strike="noStrike">
                <a:solidFill>
                  <a:srgbClr val="232323"/>
                </a:solidFill>
                <a:latin typeface="Arial"/>
                <a:ea typeface="Arial"/>
                <a:cs typeface="Arial"/>
                <a:sym typeface="Arial"/>
              </a:rPr>
              <a:t>• More varied foods improve nutrient intake and fibre (WHO, 2024).</a:t>
            </a:r>
            <a:br>
              <a:rPr b="0" i="0" lang="en-US" spc="0" sz="1900" u="none" cap="none" strike="noStrike">
                <a:solidFill>
                  <a:srgbClr val="232323"/>
                </a:solidFill>
                <a:latin typeface="Arial"/>
                <a:ea typeface="Arial"/>
                <a:cs typeface="Arial"/>
                <a:sym typeface="Arial"/>
              </a:rPr>
            </a:br>
            <a:r>
              <a:rPr b="0" i="0" lang="en-US" spc="0" sz="1900" u="none" cap="none" strike="noStrike">
                <a:solidFill>
                  <a:srgbClr val="232323"/>
                </a:solidFill>
                <a:latin typeface="Arial"/>
                <a:ea typeface="Arial"/>
                <a:cs typeface="Arial"/>
                <a:sym typeface="Arial"/>
              </a:rPr>
              <a:t>• Balanced meals support energy for study, work and activity (WHO and FAO, 2024).</a:t>
            </a:r>
            <a:br>
              <a:rPr b="0" i="0" lang="en-US" spc="0" sz="1900" u="none" cap="none" strike="noStrike">
                <a:solidFill>
                  <a:srgbClr val="232323"/>
                </a:solidFill>
                <a:latin typeface="Arial"/>
                <a:ea typeface="Arial"/>
                <a:cs typeface="Arial"/>
                <a:sym typeface="Arial"/>
              </a:rPr>
            </a:br>
            <a:r>
              <a:rPr b="0" i="0" lang="en-US" spc="0" sz="1900" u="none" cap="none" strike="noStrike">
                <a:solidFill>
                  <a:srgbClr val="232323"/>
                </a:solidFill>
                <a:latin typeface="Arial"/>
                <a:ea typeface="Arial"/>
                <a:cs typeface="Arial"/>
                <a:sym typeface="Arial"/>
              </a:rPr>
              <a:t>• Lower excess salt, free sugars and unhealthy fats supports healthier eating patterns (NHS, 2026).</a:t>
            </a:r>
            <a:endParaRPr/>
          </a:p>
        </p:txBody>
      </p:sp>
      <p:sp>
        <p:nvSpPr>
          <p:cNvPr id="822" name="Google Shape;822;p35"/>
          <p:cNvSpPr/>
          <p:nvPr/>
        </p:nvSpPr>
        <p:spPr>
          <a:xfrm>
            <a:off x="7635240" y="1417320"/>
            <a:ext cx="3703320" cy="4480560"/>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23" name="Google Shape;823;p35"/>
          <p:cNvSpPr txBox="1"/>
          <p:nvPr/>
        </p:nvSpPr>
        <p:spPr>
          <a:xfrm>
            <a:off x="7845552" y="1581912"/>
            <a:ext cx="3246120" cy="38404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Eat Smart activity link</a:t>
            </a:r>
            <a:endParaRPr/>
          </a:p>
        </p:txBody>
      </p:sp>
      <p:sp>
        <p:nvSpPr>
          <p:cNvPr id="824" name="Google Shape;824;p35"/>
          <p:cNvSpPr txBox="1"/>
          <p:nvPr/>
        </p:nvSpPr>
        <p:spPr>
          <a:xfrm>
            <a:off x="7845552" y="2057400"/>
            <a:ext cx="3200400" cy="173736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1850" u="none" cap="none" strike="noStrike">
                <a:solidFill>
                  <a:srgbClr val="232323"/>
                </a:solidFill>
                <a:latin typeface="Arial"/>
                <a:ea typeface="Arial"/>
                <a:cs typeface="Arial"/>
                <a:sym typeface="Arial"/>
              </a:rPr>
              <a:t>• Balanced-plate making</a:t>
            </a:r>
            <a:br>
              <a:rPr b="0" i="0" lang="en-US" spc="0" sz="1850" u="none" cap="none" strike="noStrike">
                <a:solidFill>
                  <a:srgbClr val="232323"/>
                </a:solidFill>
                <a:latin typeface="Arial"/>
                <a:ea typeface="Arial"/>
                <a:cs typeface="Arial"/>
                <a:sym typeface="Arial"/>
              </a:rPr>
            </a:br>
            <a:r>
              <a:rPr b="0" i="0" lang="en-US" spc="0" sz="1850" u="none" cap="none" strike="noStrike">
                <a:solidFill>
                  <a:srgbClr val="232323"/>
                </a:solidFill>
                <a:latin typeface="Arial"/>
                <a:ea typeface="Arial"/>
                <a:cs typeface="Arial"/>
                <a:sym typeface="Arial"/>
              </a:rPr>
              <a:t>• Hydration activity</a:t>
            </a:r>
            <a:br>
              <a:rPr b="0" i="0" lang="en-US" spc="0" sz="1850" u="none" cap="none" strike="noStrike">
                <a:solidFill>
                  <a:srgbClr val="232323"/>
                </a:solidFill>
                <a:latin typeface="Arial"/>
                <a:ea typeface="Arial"/>
                <a:cs typeface="Arial"/>
                <a:sym typeface="Arial"/>
              </a:rPr>
            </a:br>
            <a:r>
              <a:rPr b="0" i="0" lang="en-US" spc="0" sz="1850" u="none" cap="none" strike="noStrike">
                <a:solidFill>
                  <a:srgbClr val="232323"/>
                </a:solidFill>
                <a:latin typeface="Arial"/>
                <a:ea typeface="Arial"/>
                <a:cs typeface="Arial"/>
                <a:sym typeface="Arial"/>
              </a:rPr>
              <a:t>• Food-group sort</a:t>
            </a:r>
            <a:endParaRPr/>
          </a:p>
        </p:txBody>
      </p:sp>
      <p:pic>
        <p:nvPicPr>
          <p:cNvPr descr="image.png" id="825" name="Google Shape;825;p35"/>
          <p:cNvPicPr preferRelativeResize="0"/>
          <p:nvPr/>
        </p:nvPicPr>
        <p:blipFill rotWithShape="1">
          <a:blip r:embed="rId3">
            <a:alphaModFix/>
          </a:blip>
          <a:srcRect b="0" l="0" r="0" t="0"/>
          <a:stretch/>
        </p:blipFill>
        <p:spPr>
          <a:xfrm>
            <a:off x="9235440" y="3822191"/>
            <a:ext cx="1508760" cy="1508760"/>
          </a:xfrm>
          <a:prstGeom prst="rect">
            <a:avLst/>
          </a:prstGeom>
          <a:noFill/>
          <a:ln>
            <a:noFill/>
          </a:ln>
        </p:spPr>
      </p:pic>
      <p:sp>
        <p:nvSpPr>
          <p:cNvPr id="826" name="Google Shape;826;p35"/>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27" name="Google Shape;827;p35"/>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2" name="Shape 832"/>
        <p:cNvGrpSpPr/>
        <p:nvPr/>
      </p:nvGrpSpPr>
      <p:grpSpPr>
        <a:xfrm>
          <a:off x="0" y="0"/>
          <a:ext cx="0" cy="0"/>
          <a:chOff x="0" y="0"/>
          <a:chExt cx="0" cy="0"/>
        </a:xfrm>
      </p:grpSpPr>
      <p:sp>
        <p:nvSpPr>
          <p:cNvPr id="833" name="Google Shape;833;p36"/>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600" u="none" cap="none" strike="noStrike">
                <a:solidFill>
                  <a:srgbClr val="232323"/>
                </a:solidFill>
                <a:latin typeface="Arial"/>
                <a:ea typeface="Arial"/>
                <a:cs typeface="Arial"/>
                <a:sym typeface="Arial"/>
              </a:rPr>
              <a:t>Physiological benefits: longer-term protection</a:t>
            </a:r>
            <a:endParaRPr/>
          </a:p>
        </p:txBody>
      </p:sp>
      <p:sp>
        <p:nvSpPr>
          <p:cNvPr id="834" name="Google Shape;834;p36"/>
          <p:cNvSpPr/>
          <p:nvPr/>
        </p:nvSpPr>
        <p:spPr>
          <a:xfrm>
            <a:off x="594360" y="1417320"/>
            <a:ext cx="5349240" cy="196596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35" name="Google Shape;835;p36"/>
          <p:cNvSpPr txBox="1"/>
          <p:nvPr/>
        </p:nvSpPr>
        <p:spPr>
          <a:xfrm>
            <a:off x="758952" y="1527048"/>
            <a:ext cx="5020055" cy="17465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Lower disease risk</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Healthy dietary patterns are linked with lower risk of cardiovascular disease and some cancers.</a:t>
            </a:r>
            <a:endParaRPr/>
          </a:p>
        </p:txBody>
      </p:sp>
      <p:sp>
        <p:nvSpPr>
          <p:cNvPr id="836" name="Google Shape;836;p36"/>
          <p:cNvSpPr/>
          <p:nvPr/>
        </p:nvSpPr>
        <p:spPr>
          <a:xfrm>
            <a:off x="6172200" y="1417320"/>
            <a:ext cx="5349240" cy="1965960"/>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37" name="Google Shape;837;p36"/>
          <p:cNvSpPr txBox="1"/>
          <p:nvPr/>
        </p:nvSpPr>
        <p:spPr>
          <a:xfrm>
            <a:off x="6336792" y="1527048"/>
            <a:ext cx="5020055" cy="17465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Metabolic health</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Better dietary quality can reduce risks associated with diabetes and other non-communicable diseases.</a:t>
            </a:r>
            <a:endParaRPr/>
          </a:p>
        </p:txBody>
      </p:sp>
      <p:sp>
        <p:nvSpPr>
          <p:cNvPr id="838" name="Google Shape;838;p36"/>
          <p:cNvSpPr/>
          <p:nvPr/>
        </p:nvSpPr>
        <p:spPr>
          <a:xfrm>
            <a:off x="594360" y="3703320"/>
            <a:ext cx="5349240" cy="1965960"/>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39" name="Google Shape;839;p36"/>
          <p:cNvSpPr txBox="1"/>
          <p:nvPr/>
        </p:nvSpPr>
        <p:spPr>
          <a:xfrm>
            <a:off x="758952" y="3813048"/>
            <a:ext cx="5020055" cy="17465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Healthier substitutions</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Replacing frequent high-salt, high-sugar and high-saturated-fat choices improves dietary risk profiles.</a:t>
            </a:r>
            <a:endParaRPr/>
          </a:p>
        </p:txBody>
      </p:sp>
      <p:sp>
        <p:nvSpPr>
          <p:cNvPr id="840" name="Google Shape;840;p36"/>
          <p:cNvSpPr/>
          <p:nvPr/>
        </p:nvSpPr>
        <p:spPr>
          <a:xfrm>
            <a:off x="6172200" y="3703320"/>
            <a:ext cx="5349240" cy="196596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41" name="Google Shape;841;p36"/>
          <p:cNvSpPr txBox="1"/>
          <p:nvPr/>
        </p:nvSpPr>
        <p:spPr>
          <a:xfrm>
            <a:off x="6336792" y="3813048"/>
            <a:ext cx="5020055" cy="17465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2000" u="none" cap="none" strike="noStrike">
                <a:solidFill>
                  <a:srgbClr val="232323"/>
                </a:solidFill>
                <a:latin typeface="Arial"/>
                <a:ea typeface="Arial"/>
                <a:cs typeface="Arial"/>
                <a:sym typeface="Arial"/>
              </a:rPr>
              <a:t>Life-course value</a:t>
            </a:r>
            <a:endParaRPr/>
          </a:p>
          <a:p>
            <a:pPr indent="0" lvl="0" marL="0" marR="0" rtl="0" algn="l">
              <a:lnSpc>
                <a:spcPct val="100000"/>
              </a:lnSpc>
              <a:spcBef>
                <a:spcPts val="500"/>
              </a:spcBef>
              <a:spcAft>
                <a:spcPts val="0"/>
              </a:spcAft>
              <a:buNone/>
            </a:pPr>
            <a:r>
              <a:rPr b="0" i="0" lang="en-US" spc="0" sz="1820" u="none" cap="none" strike="noStrike">
                <a:solidFill>
                  <a:srgbClr val="232323"/>
                </a:solidFill>
                <a:latin typeface="Arial"/>
                <a:ea typeface="Arial"/>
                <a:cs typeface="Arial"/>
                <a:sym typeface="Arial"/>
              </a:rPr>
              <a:t>•  Food habits developed in young adulthood may continue into later adulthood.</a:t>
            </a:r>
            <a:endParaRPr/>
          </a:p>
        </p:txBody>
      </p:sp>
      <p:sp>
        <p:nvSpPr>
          <p:cNvPr id="842" name="Google Shape;842;p36"/>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43" name="Google Shape;843;p36"/>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844" name="Google Shape;844;p36"/>
          <p:cNvSpPr txBox="1"/>
          <p:nvPr/>
        </p:nvSpPr>
        <p:spPr>
          <a:xfrm>
            <a:off x="640080" y="6236208"/>
            <a:ext cx="10698480" cy="2286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0" i="0" lang="en-US" spc="0" sz="1150" u="none" cap="none" strike="noStrike">
                <a:solidFill>
                  <a:srgbClr val="646464"/>
                </a:solidFill>
                <a:latin typeface="Arial"/>
                <a:ea typeface="Arial"/>
                <a:cs typeface="Arial"/>
                <a:sym typeface="Arial"/>
              </a:rPr>
              <a:t>Evidence: WHO (2023, 2024); Poobalan et al. (2014).</a:t>
            </a:r>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9" name="Shape 849"/>
        <p:cNvGrpSpPr/>
        <p:nvPr/>
      </p:nvGrpSpPr>
      <p:grpSpPr>
        <a:xfrm>
          <a:off x="0" y="0"/>
          <a:ext cx="0" cy="0"/>
          <a:chOff x="0" y="0"/>
          <a:chExt cx="0" cy="0"/>
        </a:xfrm>
      </p:grpSpPr>
      <p:pic>
        <p:nvPicPr>
          <p:cNvPr descr="preencoded.png" id="850" name="Google Shape;850;p37"/>
          <p:cNvPicPr preferRelativeResize="0"/>
          <p:nvPr/>
        </p:nvPicPr>
        <p:blipFill rotWithShape="1">
          <a:blip r:embed="rId3">
            <a:alphaModFix/>
          </a:blip>
          <a:srcRect b="0" l="0" r="0" t="0"/>
          <a:stretch/>
        </p:blipFill>
        <p:spPr>
          <a:xfrm>
            <a:off x="7315200" y="0"/>
            <a:ext cx="4873752" cy="6858000"/>
          </a:xfrm>
          <a:prstGeom prst="rect">
            <a:avLst/>
          </a:prstGeom>
          <a:noFill/>
          <a:ln>
            <a:noFill/>
          </a:ln>
        </p:spPr>
      </p:pic>
      <p:sp>
        <p:nvSpPr>
          <p:cNvPr id="851" name="Google Shape;851;p37"/>
          <p:cNvSpPr txBox="1"/>
          <p:nvPr/>
        </p:nvSpPr>
        <p:spPr>
          <a:xfrm>
            <a:off x="457200" y="420624"/>
            <a:ext cx="11064240" cy="658368"/>
          </a:xfrm>
          <a:prstGeom prst="rect">
            <a:avLst/>
          </a:prstGeom>
          <a:solidFill>
            <a:schemeClr val="lt1"/>
          </a:solid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450" u="none" cap="none" strike="noStrike">
                <a:solidFill>
                  <a:srgbClr val="232323"/>
                </a:solidFill>
                <a:latin typeface="Arial"/>
                <a:ea typeface="Arial"/>
                <a:cs typeface="Arial"/>
                <a:sym typeface="Arial"/>
              </a:rPr>
              <a:t>Sociological benefits: social eating and participation</a:t>
            </a:r>
            <a:endParaRPr/>
          </a:p>
        </p:txBody>
      </p:sp>
      <p:sp>
        <p:nvSpPr>
          <p:cNvPr id="852" name="Google Shape;852;p37"/>
          <p:cNvSpPr/>
          <p:nvPr/>
        </p:nvSpPr>
        <p:spPr>
          <a:xfrm>
            <a:off x="594360" y="1417320"/>
            <a:ext cx="6217920" cy="452628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53" name="Google Shape;853;p37"/>
          <p:cNvSpPr txBox="1"/>
          <p:nvPr/>
        </p:nvSpPr>
        <p:spPr>
          <a:xfrm>
            <a:off x="800100" y="1729737"/>
            <a:ext cx="5888736" cy="3125727"/>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1" i="0" lang="en-US" spc="0" sz="2000" u="none" cap="none" strike="noStrike">
                <a:solidFill>
                  <a:srgbClr val="232323"/>
                </a:solidFill>
                <a:latin typeface="Arial"/>
                <a:ea typeface="Arial"/>
                <a:cs typeface="Arial"/>
                <a:sym typeface="Arial"/>
              </a:rPr>
              <a:t>Social benefits</a:t>
            </a:r>
            <a:endParaRPr/>
          </a:p>
          <a:p>
            <a:pPr indent="0" lvl="0" marL="0" marR="0" rtl="0" algn="l">
              <a:lnSpc>
                <a:spcPct val="150000"/>
              </a:lnSpc>
              <a:spcBef>
                <a:spcPts val="500"/>
              </a:spcBef>
              <a:spcAft>
                <a:spcPts val="0"/>
              </a:spcAft>
              <a:buNone/>
            </a:pPr>
            <a:r>
              <a:rPr b="0" i="0" lang="en-US" spc="0" sz="1860" u="none" cap="none" strike="noStrike">
                <a:solidFill>
                  <a:srgbClr val="232323"/>
                </a:solidFill>
                <a:latin typeface="Arial"/>
                <a:ea typeface="Arial"/>
                <a:cs typeface="Arial"/>
                <a:sym typeface="Arial"/>
              </a:rPr>
              <a:t>•  Food choices are shaped by social and physical eating contexts.</a:t>
            </a:r>
            <a:endParaRPr/>
          </a:p>
          <a:p>
            <a:pPr indent="0" lvl="0" marL="0" marR="0" rtl="0" algn="l">
              <a:lnSpc>
                <a:spcPct val="150000"/>
              </a:lnSpc>
              <a:spcBef>
                <a:spcPts val="300"/>
              </a:spcBef>
              <a:spcAft>
                <a:spcPts val="0"/>
              </a:spcAft>
              <a:buNone/>
            </a:pPr>
            <a:r>
              <a:rPr b="0" i="0" lang="en-US" spc="0" sz="1860" u="none" cap="none" strike="noStrike">
                <a:solidFill>
                  <a:srgbClr val="232323"/>
                </a:solidFill>
                <a:latin typeface="Arial"/>
                <a:ea typeface="Arial"/>
                <a:cs typeface="Arial"/>
                <a:sym typeface="Arial"/>
              </a:rPr>
              <a:t>•  Shared cooking and peer activities create support and learning.</a:t>
            </a:r>
            <a:endParaRPr/>
          </a:p>
          <a:p>
            <a:pPr indent="0" lvl="0" marL="0" marR="0" rtl="0" algn="l">
              <a:lnSpc>
                <a:spcPct val="150000"/>
              </a:lnSpc>
              <a:spcBef>
                <a:spcPts val="300"/>
              </a:spcBef>
              <a:spcAft>
                <a:spcPts val="0"/>
              </a:spcAft>
              <a:buNone/>
            </a:pPr>
            <a:r>
              <a:rPr b="0" i="0" lang="en-US" spc="0" sz="1860" u="none" cap="none" strike="noStrike">
                <a:solidFill>
                  <a:srgbClr val="232323"/>
                </a:solidFill>
                <a:latin typeface="Arial"/>
                <a:ea typeface="Arial"/>
                <a:cs typeface="Arial"/>
                <a:sym typeface="Arial"/>
              </a:rPr>
              <a:t>•  Culturally flexible and affordable options can improve participation.</a:t>
            </a:r>
            <a:endParaRPr/>
          </a:p>
        </p:txBody>
      </p:sp>
      <p:sp>
        <p:nvSpPr>
          <p:cNvPr id="854" name="Google Shape;854;p37"/>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55" name="Google Shape;855;p37"/>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856" name="Google Shape;856;p37"/>
          <p:cNvSpPr txBox="1"/>
          <p:nvPr/>
        </p:nvSpPr>
        <p:spPr>
          <a:xfrm>
            <a:off x="658368" y="5925312"/>
            <a:ext cx="6172200" cy="27432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980" u="none" cap="none" strike="noStrike">
                <a:solidFill>
                  <a:srgbClr val="646464"/>
                </a:solidFill>
                <a:latin typeface="Arial"/>
                <a:ea typeface="Arial"/>
                <a:cs typeface="Arial"/>
                <a:sym typeface="Arial"/>
              </a:rPr>
              <a:t>Evidence: Tran, Leech and McNaughton (2024); Bandura (2004); WHO (2024); Food Foundation (2026).</a:t>
            </a:r>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61" name="Shape 861"/>
        <p:cNvGrpSpPr/>
        <p:nvPr/>
      </p:nvGrpSpPr>
      <p:grpSpPr>
        <a:xfrm>
          <a:off x="0" y="0"/>
          <a:ext cx="0" cy="0"/>
          <a:chOff x="0" y="0"/>
          <a:chExt cx="0" cy="0"/>
        </a:xfrm>
      </p:grpSpPr>
      <p:pic>
        <p:nvPicPr>
          <p:cNvPr descr="preencoded.png" id="862" name="Google Shape;862;p38"/>
          <p:cNvPicPr preferRelativeResize="0"/>
          <p:nvPr/>
        </p:nvPicPr>
        <p:blipFill rotWithShape="1">
          <a:blip r:embed="rId3">
            <a:alphaModFix/>
          </a:blip>
          <a:srcRect b="0" l="0" r="0" t="0"/>
          <a:stretch/>
        </p:blipFill>
        <p:spPr>
          <a:xfrm>
            <a:off x="0" y="0"/>
            <a:ext cx="2029968" cy="6858000"/>
          </a:xfrm>
          <a:prstGeom prst="rect">
            <a:avLst/>
          </a:prstGeom>
          <a:noFill/>
          <a:ln>
            <a:noFill/>
          </a:ln>
        </p:spPr>
      </p:pic>
      <p:sp>
        <p:nvSpPr>
          <p:cNvPr id="863" name="Google Shape;863;p38"/>
          <p:cNvSpPr txBox="1"/>
          <p:nvPr/>
        </p:nvSpPr>
        <p:spPr>
          <a:xfrm>
            <a:off x="457200" y="420624"/>
            <a:ext cx="9235440" cy="658368"/>
          </a:xfrm>
          <a:prstGeom prst="rect">
            <a:avLst/>
          </a:prstGeom>
          <a:solidFill>
            <a:schemeClr val="lt1"/>
          </a:solid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450" u="none" cap="none" strike="noStrike">
                <a:solidFill>
                  <a:srgbClr val="232323"/>
                </a:solidFill>
                <a:latin typeface="Arial"/>
                <a:ea typeface="Arial"/>
                <a:cs typeface="Arial"/>
                <a:sym typeface="Arial"/>
              </a:rPr>
              <a:t>Psychological benefits: confidence and self-efficacy</a:t>
            </a:r>
            <a:endParaRPr/>
          </a:p>
        </p:txBody>
      </p:sp>
      <p:sp>
        <p:nvSpPr>
          <p:cNvPr id="864" name="Google Shape;864;p38"/>
          <p:cNvSpPr/>
          <p:nvPr/>
        </p:nvSpPr>
        <p:spPr>
          <a:xfrm>
            <a:off x="2487168" y="1417320"/>
            <a:ext cx="8869680" cy="448056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65" name="Google Shape;865;p38"/>
          <p:cNvSpPr txBox="1"/>
          <p:nvPr/>
        </p:nvSpPr>
        <p:spPr>
          <a:xfrm>
            <a:off x="2651760" y="1950344"/>
            <a:ext cx="8540496" cy="1844416"/>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1" i="0" lang="en-US" spc="0" sz="2000" u="none" cap="none" strike="noStrike">
                <a:solidFill>
                  <a:srgbClr val="232323"/>
                </a:solidFill>
                <a:latin typeface="Arial"/>
                <a:ea typeface="Arial"/>
                <a:cs typeface="Arial"/>
                <a:sym typeface="Arial"/>
              </a:rPr>
              <a:t>Psychological benefits</a:t>
            </a:r>
            <a:endParaRPr/>
          </a:p>
          <a:p>
            <a:pPr indent="0" lvl="0" marL="0" marR="0" rtl="0" algn="l">
              <a:lnSpc>
                <a:spcPct val="150000"/>
              </a:lnSpc>
              <a:spcBef>
                <a:spcPts val="500"/>
              </a:spcBef>
              <a:spcAft>
                <a:spcPts val="0"/>
              </a:spcAft>
              <a:buNone/>
            </a:pPr>
            <a:r>
              <a:rPr b="0" i="0" lang="en-US" spc="0" sz="1870" u="none" cap="none" strike="noStrike">
                <a:solidFill>
                  <a:srgbClr val="232323"/>
                </a:solidFill>
                <a:latin typeface="Arial"/>
                <a:ea typeface="Arial"/>
                <a:cs typeface="Arial"/>
                <a:sym typeface="Arial"/>
              </a:rPr>
              <a:t>•  Practical success can strengthen self-efficacy.</a:t>
            </a:r>
            <a:endParaRPr/>
          </a:p>
          <a:p>
            <a:pPr indent="0" lvl="0" marL="0" marR="0" rtl="0" algn="l">
              <a:lnSpc>
                <a:spcPct val="150000"/>
              </a:lnSpc>
              <a:spcBef>
                <a:spcPts val="300"/>
              </a:spcBef>
              <a:spcAft>
                <a:spcPts val="0"/>
              </a:spcAft>
              <a:buNone/>
            </a:pPr>
            <a:r>
              <a:rPr b="0" i="0" lang="en-US" spc="0" sz="1870" u="none" cap="none" strike="noStrike">
                <a:solidFill>
                  <a:srgbClr val="232323"/>
                </a:solidFill>
                <a:latin typeface="Arial"/>
                <a:ea typeface="Arial"/>
                <a:cs typeface="Arial"/>
                <a:sym typeface="Arial"/>
              </a:rPr>
              <a:t>•  Goal setting and feedback support self-regulation.</a:t>
            </a:r>
            <a:endParaRPr/>
          </a:p>
          <a:p>
            <a:pPr indent="0" lvl="0" marL="0" marR="0" rtl="0" algn="l">
              <a:lnSpc>
                <a:spcPct val="150000"/>
              </a:lnSpc>
              <a:spcBef>
                <a:spcPts val="300"/>
              </a:spcBef>
              <a:spcAft>
                <a:spcPts val="0"/>
              </a:spcAft>
              <a:buNone/>
            </a:pPr>
            <a:r>
              <a:rPr b="0" i="0" lang="en-US" spc="0" sz="1870" u="none" cap="none" strike="noStrike">
                <a:solidFill>
                  <a:srgbClr val="232323"/>
                </a:solidFill>
                <a:latin typeface="Arial"/>
                <a:ea typeface="Arial"/>
                <a:cs typeface="Arial"/>
                <a:sym typeface="Arial"/>
              </a:rPr>
              <a:t>•  Repeated practice can improve confidence in handling setbacks.</a:t>
            </a:r>
            <a:endParaRPr/>
          </a:p>
        </p:txBody>
      </p:sp>
      <p:sp>
        <p:nvSpPr>
          <p:cNvPr id="866" name="Google Shape;866;p38"/>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67" name="Google Shape;867;p38"/>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868" name="Google Shape;868;p38"/>
          <p:cNvSpPr txBox="1"/>
          <p:nvPr/>
        </p:nvSpPr>
        <p:spPr>
          <a:xfrm>
            <a:off x="640080" y="6236208"/>
            <a:ext cx="10698480" cy="2286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0" i="0" lang="en-US" spc="0" sz="1150" u="none" cap="none" strike="noStrike">
                <a:solidFill>
                  <a:srgbClr val="646464"/>
                </a:solidFill>
                <a:latin typeface="Arial"/>
                <a:ea typeface="Arial"/>
                <a:cs typeface="Arial"/>
                <a:sym typeface="Arial"/>
              </a:rPr>
              <a:t>Evidence: Bandura (1977, 2004); Ajzen (1991).</a:t>
            </a:r>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73" name="Shape 873"/>
        <p:cNvGrpSpPr/>
        <p:nvPr/>
      </p:nvGrpSpPr>
      <p:grpSpPr>
        <a:xfrm>
          <a:off x="0" y="0"/>
          <a:ext cx="0" cy="0"/>
          <a:chOff x="0" y="0"/>
          <a:chExt cx="0" cy="0"/>
        </a:xfrm>
      </p:grpSpPr>
      <p:sp>
        <p:nvSpPr>
          <p:cNvPr id="874" name="Google Shape;874;p39"/>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500" u="none" cap="none" strike="noStrike">
                <a:solidFill>
                  <a:srgbClr val="232323"/>
                </a:solidFill>
                <a:latin typeface="Arial"/>
                <a:ea typeface="Arial"/>
                <a:cs typeface="Arial"/>
                <a:sym typeface="Arial"/>
              </a:rPr>
              <a:t>COM-B model: capability, opportunity and motivation</a:t>
            </a:r>
            <a:endParaRPr/>
          </a:p>
        </p:txBody>
      </p:sp>
      <p:pic>
        <p:nvPicPr>
          <p:cNvPr descr="WhatsApp Image 2026-10-05 at 2.35.20 PM (1).jpeg" id="875" name="Google Shape;875;p39"/>
          <p:cNvPicPr preferRelativeResize="0"/>
          <p:nvPr/>
        </p:nvPicPr>
        <p:blipFill rotWithShape="1">
          <a:blip r:embed="rId3">
            <a:alphaModFix/>
          </a:blip>
          <a:srcRect b="0" l="0" r="0" t="0"/>
          <a:stretch/>
        </p:blipFill>
        <p:spPr>
          <a:xfrm>
            <a:off x="502920" y="1325880"/>
            <a:ext cx="6583680" cy="3703320"/>
          </a:xfrm>
          <a:prstGeom prst="rect">
            <a:avLst/>
          </a:prstGeom>
          <a:noFill/>
          <a:ln>
            <a:noFill/>
          </a:ln>
        </p:spPr>
      </p:pic>
      <p:sp>
        <p:nvSpPr>
          <p:cNvPr id="876" name="Google Shape;876;p39"/>
          <p:cNvSpPr/>
          <p:nvPr/>
        </p:nvSpPr>
        <p:spPr>
          <a:xfrm>
            <a:off x="7360920" y="1325880"/>
            <a:ext cx="3977639" cy="123444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77" name="Google Shape;877;p39"/>
          <p:cNvSpPr txBox="1"/>
          <p:nvPr/>
        </p:nvSpPr>
        <p:spPr>
          <a:xfrm>
            <a:off x="7525512" y="1435607"/>
            <a:ext cx="3648456" cy="10149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850" u="none" cap="none" strike="noStrike">
                <a:solidFill>
                  <a:srgbClr val="232323"/>
                </a:solidFill>
                <a:latin typeface="Arial"/>
                <a:ea typeface="Arial"/>
                <a:cs typeface="Arial"/>
                <a:sym typeface="Arial"/>
              </a:rPr>
              <a:t>Capability</a:t>
            </a:r>
            <a:endParaRPr/>
          </a:p>
          <a:p>
            <a:pPr indent="0" lvl="0" marL="0" marR="0" rtl="0" algn="l">
              <a:lnSpc>
                <a:spcPct val="100000"/>
              </a:lnSpc>
              <a:spcBef>
                <a:spcPts val="500"/>
              </a:spcBef>
              <a:spcAft>
                <a:spcPts val="0"/>
              </a:spcAft>
              <a:buNone/>
            </a:pPr>
            <a:r>
              <a:rPr b="0" i="0" lang="en-US" spc="0" sz="1680" u="none" cap="none" strike="noStrike">
                <a:solidFill>
                  <a:srgbClr val="232323"/>
                </a:solidFill>
                <a:latin typeface="Arial"/>
                <a:ea typeface="Arial"/>
                <a:cs typeface="Arial"/>
                <a:sym typeface="Arial"/>
              </a:rPr>
              <a:t>•  Knowledge, food skills and confidence.</a:t>
            </a:r>
            <a:endParaRPr/>
          </a:p>
        </p:txBody>
      </p:sp>
      <p:sp>
        <p:nvSpPr>
          <p:cNvPr id="878" name="Google Shape;878;p39"/>
          <p:cNvSpPr/>
          <p:nvPr/>
        </p:nvSpPr>
        <p:spPr>
          <a:xfrm>
            <a:off x="7360920" y="2724912"/>
            <a:ext cx="3977639" cy="1234440"/>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79" name="Google Shape;879;p39"/>
          <p:cNvSpPr txBox="1"/>
          <p:nvPr/>
        </p:nvSpPr>
        <p:spPr>
          <a:xfrm>
            <a:off x="7525512" y="2834640"/>
            <a:ext cx="3648456" cy="10149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850" u="none" cap="none" strike="noStrike">
                <a:solidFill>
                  <a:srgbClr val="232323"/>
                </a:solidFill>
                <a:latin typeface="Arial"/>
                <a:ea typeface="Arial"/>
                <a:cs typeface="Arial"/>
                <a:sym typeface="Arial"/>
              </a:rPr>
              <a:t>Opportunity</a:t>
            </a:r>
            <a:endParaRPr/>
          </a:p>
          <a:p>
            <a:pPr indent="0" lvl="0" marL="0" marR="0" rtl="0" algn="l">
              <a:lnSpc>
                <a:spcPct val="100000"/>
              </a:lnSpc>
              <a:spcBef>
                <a:spcPts val="500"/>
              </a:spcBef>
              <a:spcAft>
                <a:spcPts val="0"/>
              </a:spcAft>
              <a:buNone/>
            </a:pPr>
            <a:r>
              <a:rPr b="0" i="0" lang="en-US" spc="0" sz="1680" u="none" cap="none" strike="noStrike">
                <a:solidFill>
                  <a:srgbClr val="232323"/>
                </a:solidFill>
                <a:latin typeface="Arial"/>
                <a:ea typeface="Arial"/>
                <a:cs typeface="Arial"/>
                <a:sym typeface="Arial"/>
              </a:rPr>
              <a:t>•  Time, money, access and social support.</a:t>
            </a:r>
            <a:endParaRPr/>
          </a:p>
        </p:txBody>
      </p:sp>
      <p:sp>
        <p:nvSpPr>
          <p:cNvPr id="880" name="Google Shape;880;p39"/>
          <p:cNvSpPr/>
          <p:nvPr/>
        </p:nvSpPr>
        <p:spPr>
          <a:xfrm>
            <a:off x="7360920" y="4123944"/>
            <a:ext cx="3977639" cy="1234440"/>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81" name="Google Shape;881;p39"/>
          <p:cNvSpPr txBox="1"/>
          <p:nvPr/>
        </p:nvSpPr>
        <p:spPr>
          <a:xfrm>
            <a:off x="7525512" y="4233672"/>
            <a:ext cx="3648456" cy="10149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850" u="none" cap="none" strike="noStrike">
                <a:solidFill>
                  <a:srgbClr val="232323"/>
                </a:solidFill>
                <a:latin typeface="Arial"/>
                <a:ea typeface="Arial"/>
                <a:cs typeface="Arial"/>
                <a:sym typeface="Arial"/>
              </a:rPr>
              <a:t>Motivation</a:t>
            </a:r>
            <a:endParaRPr/>
          </a:p>
          <a:p>
            <a:pPr indent="0" lvl="0" marL="0" marR="0" rtl="0" algn="l">
              <a:lnSpc>
                <a:spcPct val="100000"/>
              </a:lnSpc>
              <a:spcBef>
                <a:spcPts val="500"/>
              </a:spcBef>
              <a:spcAft>
                <a:spcPts val="0"/>
              </a:spcAft>
              <a:buNone/>
            </a:pPr>
            <a:r>
              <a:rPr b="0" i="0" lang="en-US" spc="0" sz="1680" u="none" cap="none" strike="noStrike">
                <a:solidFill>
                  <a:srgbClr val="232323"/>
                </a:solidFill>
                <a:latin typeface="Arial"/>
                <a:ea typeface="Arial"/>
                <a:cs typeface="Arial"/>
                <a:sym typeface="Arial"/>
              </a:rPr>
              <a:t>•  Goals, habits, preferences and food cues.</a:t>
            </a:r>
            <a:endParaRPr/>
          </a:p>
        </p:txBody>
      </p:sp>
      <p:sp>
        <p:nvSpPr>
          <p:cNvPr id="882" name="Google Shape;882;p39"/>
          <p:cNvSpPr txBox="1"/>
          <p:nvPr/>
        </p:nvSpPr>
        <p:spPr>
          <a:xfrm>
            <a:off x="666678" y="5285232"/>
            <a:ext cx="10645285" cy="307777"/>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0" i="0" lang="en-US" spc="0" sz="1400" u="none" cap="none" strike="noStrike">
                <a:solidFill>
                  <a:srgbClr val="232323"/>
                </a:solidFill>
                <a:latin typeface="Arial"/>
                <a:ea typeface="Arial"/>
                <a:cs typeface="Arial"/>
                <a:sym typeface="Arial"/>
              </a:rPr>
              <a:t>Eat Smart applies COM-B through skills practice, budgeting, prompts and supportive sessions (Michie, van Stralen and West, 2011).</a:t>
            </a:r>
            <a:endParaRPr/>
          </a:p>
        </p:txBody>
      </p:sp>
      <p:sp>
        <p:nvSpPr>
          <p:cNvPr id="883" name="Google Shape;883;p39"/>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84" name="Google Shape;884;p39"/>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9" name="Shape 889"/>
        <p:cNvGrpSpPr/>
        <p:nvPr/>
      </p:nvGrpSpPr>
      <p:grpSpPr>
        <a:xfrm>
          <a:off x="0" y="0"/>
          <a:ext cx="0" cy="0"/>
          <a:chOff x="0" y="0"/>
          <a:chExt cx="0" cy="0"/>
        </a:xfrm>
      </p:grpSpPr>
      <p:sp>
        <p:nvSpPr>
          <p:cNvPr id="890" name="Google Shape;890;p40"/>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500" u="none" cap="none" strike="noStrike">
                <a:solidFill>
                  <a:srgbClr val="232323"/>
                </a:solidFill>
                <a:latin typeface="Arial"/>
                <a:ea typeface="Arial"/>
                <a:cs typeface="Arial"/>
                <a:sym typeface="Arial"/>
              </a:rPr>
              <a:t>Social Cognitive Theory: learning and self-efficacy</a:t>
            </a:r>
            <a:endParaRPr/>
          </a:p>
        </p:txBody>
      </p:sp>
      <p:pic>
        <p:nvPicPr>
          <p:cNvPr descr="WhatsApp Image 2026-10-05 at 2.35.20 PM.jpeg" id="891" name="Google Shape;891;p40"/>
          <p:cNvPicPr preferRelativeResize="0"/>
          <p:nvPr/>
        </p:nvPicPr>
        <p:blipFill rotWithShape="1">
          <a:blip r:embed="rId3">
            <a:alphaModFix/>
          </a:blip>
          <a:srcRect b="0" l="0" r="0" t="0"/>
          <a:stretch/>
        </p:blipFill>
        <p:spPr>
          <a:xfrm>
            <a:off x="502920" y="1325880"/>
            <a:ext cx="6629400" cy="3767328"/>
          </a:xfrm>
          <a:prstGeom prst="rect">
            <a:avLst/>
          </a:prstGeom>
          <a:noFill/>
          <a:ln>
            <a:noFill/>
          </a:ln>
        </p:spPr>
      </p:pic>
      <p:sp>
        <p:nvSpPr>
          <p:cNvPr id="892" name="Google Shape;892;p40"/>
          <p:cNvSpPr/>
          <p:nvPr/>
        </p:nvSpPr>
        <p:spPr>
          <a:xfrm>
            <a:off x="7360920" y="1325880"/>
            <a:ext cx="3977639" cy="388620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93" name="Google Shape;893;p40"/>
          <p:cNvSpPr txBox="1"/>
          <p:nvPr/>
        </p:nvSpPr>
        <p:spPr>
          <a:xfrm>
            <a:off x="7525512" y="1435607"/>
            <a:ext cx="3648456" cy="366674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Key ideas</a:t>
            </a:r>
            <a:endParaRPr/>
          </a:p>
          <a:p>
            <a:pPr indent="0" lvl="0" marL="0" marR="0" rtl="0" algn="l">
              <a:lnSpc>
                <a:spcPct val="100000"/>
              </a:lnSpc>
              <a:spcBef>
                <a:spcPts val="500"/>
              </a:spcBef>
              <a:spcAft>
                <a:spcPts val="0"/>
              </a:spcAft>
              <a:buNone/>
            </a:pPr>
            <a:r>
              <a:rPr b="0" i="0" lang="en-US" spc="0" sz="1720" u="none" cap="none" strike="noStrike">
                <a:solidFill>
                  <a:srgbClr val="232323"/>
                </a:solidFill>
                <a:latin typeface="Arial"/>
                <a:ea typeface="Arial"/>
                <a:cs typeface="Arial"/>
                <a:sym typeface="Arial"/>
              </a:rPr>
              <a:t>•  Personal factors, behaviour and environment influence one another.</a:t>
            </a:r>
            <a:endParaRPr/>
          </a:p>
          <a:p>
            <a:pPr indent="0" lvl="0" marL="0" marR="0" rtl="0" algn="l">
              <a:lnSpc>
                <a:spcPct val="100000"/>
              </a:lnSpc>
              <a:spcBef>
                <a:spcPts val="300"/>
              </a:spcBef>
              <a:spcAft>
                <a:spcPts val="0"/>
              </a:spcAft>
              <a:buNone/>
            </a:pPr>
            <a:r>
              <a:rPr b="0" i="0" lang="en-US" spc="0" sz="1720" u="none" cap="none" strike="noStrike">
                <a:solidFill>
                  <a:srgbClr val="232323"/>
                </a:solidFill>
                <a:latin typeface="Arial"/>
                <a:ea typeface="Arial"/>
                <a:cs typeface="Arial"/>
                <a:sym typeface="Arial"/>
              </a:rPr>
              <a:t>•  Self-efficacy affects starting, sustaining and recovering from change.</a:t>
            </a:r>
            <a:endParaRPr/>
          </a:p>
          <a:p>
            <a:pPr indent="0" lvl="0" marL="0" marR="0" rtl="0" algn="l">
              <a:lnSpc>
                <a:spcPct val="100000"/>
              </a:lnSpc>
              <a:spcBef>
                <a:spcPts val="300"/>
              </a:spcBef>
              <a:spcAft>
                <a:spcPts val="0"/>
              </a:spcAft>
              <a:buNone/>
            </a:pPr>
            <a:r>
              <a:rPr b="0" i="0" lang="en-US" spc="0" sz="1720" u="none" cap="none" strike="noStrike">
                <a:solidFill>
                  <a:srgbClr val="232323"/>
                </a:solidFill>
                <a:latin typeface="Arial"/>
                <a:ea typeface="Arial"/>
                <a:cs typeface="Arial"/>
                <a:sym typeface="Arial"/>
              </a:rPr>
              <a:t>•  Observation and modelling support learning.</a:t>
            </a:r>
            <a:endParaRPr/>
          </a:p>
        </p:txBody>
      </p:sp>
      <p:sp>
        <p:nvSpPr>
          <p:cNvPr id="894" name="Google Shape;894;p40"/>
          <p:cNvSpPr txBox="1"/>
          <p:nvPr/>
        </p:nvSpPr>
        <p:spPr>
          <a:xfrm>
            <a:off x="290484" y="5394960"/>
            <a:ext cx="11397672" cy="338554"/>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0" i="0" lang="en-US" spc="0" sz="1600" u="none" cap="none" strike="noStrike">
                <a:solidFill>
                  <a:srgbClr val="232323"/>
                </a:solidFill>
                <a:latin typeface="Arial"/>
                <a:ea typeface="Arial"/>
                <a:cs typeface="Arial"/>
                <a:sym typeface="Arial"/>
              </a:rPr>
              <a:t>Eat Smart: guided cooking, peer activities and feedback create mastery and modelling opportunities (Bandura, 1977; 2004).</a:t>
            </a:r>
            <a:endParaRPr/>
          </a:p>
        </p:txBody>
      </p:sp>
      <p:sp>
        <p:nvSpPr>
          <p:cNvPr id="895" name="Google Shape;895;p40"/>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896" name="Google Shape;896;p40"/>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01" name="Shape 901"/>
        <p:cNvGrpSpPr/>
        <p:nvPr/>
      </p:nvGrpSpPr>
      <p:grpSpPr>
        <a:xfrm>
          <a:off x="0" y="0"/>
          <a:ext cx="0" cy="0"/>
          <a:chOff x="0" y="0"/>
          <a:chExt cx="0" cy="0"/>
        </a:xfrm>
      </p:grpSpPr>
      <p:sp>
        <p:nvSpPr>
          <p:cNvPr id="902" name="Google Shape;902;p41"/>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500" u="none" cap="none" strike="noStrike">
                <a:solidFill>
                  <a:srgbClr val="232323"/>
                </a:solidFill>
                <a:latin typeface="Arial"/>
                <a:ea typeface="Arial"/>
                <a:cs typeface="Arial"/>
                <a:sym typeface="Arial"/>
              </a:rPr>
              <a:t>Theory of Planned Behaviour: intentions and control</a:t>
            </a:r>
            <a:endParaRPr/>
          </a:p>
        </p:txBody>
      </p:sp>
      <p:pic>
        <p:nvPicPr>
          <p:cNvPr descr="WhatsApp Image 2026-10-05 at 2.35.21 PM (1).jpeg" id="903" name="Google Shape;903;p41"/>
          <p:cNvPicPr preferRelativeResize="0"/>
          <p:nvPr/>
        </p:nvPicPr>
        <p:blipFill rotWithShape="1">
          <a:blip r:embed="rId3">
            <a:alphaModFix/>
          </a:blip>
          <a:srcRect b="0" l="0" r="0" t="0"/>
          <a:stretch/>
        </p:blipFill>
        <p:spPr>
          <a:xfrm>
            <a:off x="502920" y="1234440"/>
            <a:ext cx="6080760" cy="4480560"/>
          </a:xfrm>
          <a:prstGeom prst="rect">
            <a:avLst/>
          </a:prstGeom>
          <a:noFill/>
          <a:ln>
            <a:noFill/>
          </a:ln>
        </p:spPr>
      </p:pic>
      <p:sp>
        <p:nvSpPr>
          <p:cNvPr id="904" name="Google Shape;904;p41"/>
          <p:cNvSpPr/>
          <p:nvPr/>
        </p:nvSpPr>
        <p:spPr>
          <a:xfrm>
            <a:off x="6858000" y="1234440"/>
            <a:ext cx="4526280" cy="4480560"/>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05" name="Google Shape;905;p41"/>
          <p:cNvSpPr txBox="1"/>
          <p:nvPr/>
        </p:nvSpPr>
        <p:spPr>
          <a:xfrm>
            <a:off x="7022592" y="1344168"/>
            <a:ext cx="4197096" cy="426110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Key ideas</a:t>
            </a:r>
            <a:endParaRPr/>
          </a:p>
          <a:p>
            <a:pPr indent="0" lvl="0" marL="0" marR="0" rtl="0" algn="l">
              <a:lnSpc>
                <a:spcPct val="100000"/>
              </a:lnSpc>
              <a:spcBef>
                <a:spcPts val="500"/>
              </a:spcBef>
              <a:spcAft>
                <a:spcPts val="0"/>
              </a:spcAft>
              <a:buNone/>
            </a:pPr>
            <a:r>
              <a:rPr b="0" i="0" lang="en-US" spc="0" sz="1739" u="none" cap="none" strike="noStrike">
                <a:solidFill>
                  <a:srgbClr val="232323"/>
                </a:solidFill>
                <a:latin typeface="Arial"/>
                <a:ea typeface="Arial"/>
                <a:cs typeface="Arial"/>
                <a:sym typeface="Arial"/>
              </a:rPr>
              <a:t>•  Attitudes shape whether healthier eating feels worthwhile.</a:t>
            </a:r>
            <a:endParaRPr/>
          </a:p>
          <a:p>
            <a:pPr indent="0" lvl="0" marL="0" marR="0" rtl="0" algn="l">
              <a:lnSpc>
                <a:spcPct val="100000"/>
              </a:lnSpc>
              <a:spcBef>
                <a:spcPts val="300"/>
              </a:spcBef>
              <a:spcAft>
                <a:spcPts val="0"/>
              </a:spcAft>
              <a:buNone/>
            </a:pPr>
            <a:r>
              <a:rPr b="0" i="0" lang="en-US" spc="0" sz="1739" u="none" cap="none" strike="noStrike">
                <a:solidFill>
                  <a:srgbClr val="232323"/>
                </a:solidFill>
                <a:latin typeface="Arial"/>
                <a:ea typeface="Arial"/>
                <a:cs typeface="Arial"/>
                <a:sym typeface="Arial"/>
              </a:rPr>
              <a:t>•  Subjective norms capture perceived social expectations.</a:t>
            </a:r>
            <a:endParaRPr/>
          </a:p>
          <a:p>
            <a:pPr indent="0" lvl="0" marL="0" marR="0" rtl="0" algn="l">
              <a:lnSpc>
                <a:spcPct val="100000"/>
              </a:lnSpc>
              <a:spcBef>
                <a:spcPts val="300"/>
              </a:spcBef>
              <a:spcAft>
                <a:spcPts val="0"/>
              </a:spcAft>
              <a:buNone/>
            </a:pPr>
            <a:r>
              <a:rPr b="0" i="0" lang="en-US" spc="0" sz="1739" u="none" cap="none" strike="noStrike">
                <a:solidFill>
                  <a:srgbClr val="232323"/>
                </a:solidFill>
                <a:latin typeface="Arial"/>
                <a:ea typeface="Arial"/>
                <a:cs typeface="Arial"/>
                <a:sym typeface="Arial"/>
              </a:rPr>
              <a:t>•  Perceived behavioural control reflects how easy change feels.</a:t>
            </a:r>
            <a:endParaRPr/>
          </a:p>
        </p:txBody>
      </p:sp>
      <p:sp>
        <p:nvSpPr>
          <p:cNvPr id="906" name="Google Shape;906;p41"/>
          <p:cNvSpPr txBox="1"/>
          <p:nvPr/>
        </p:nvSpPr>
        <p:spPr>
          <a:xfrm>
            <a:off x="685800" y="5779008"/>
            <a:ext cx="10561320" cy="41148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0" i="0" lang="en-US" spc="0" sz="1650" u="none" cap="none" strike="noStrike">
                <a:solidFill>
                  <a:srgbClr val="232323"/>
                </a:solidFill>
                <a:latin typeface="Arial"/>
                <a:ea typeface="Arial"/>
                <a:cs typeface="Arial"/>
                <a:sym typeface="Arial"/>
              </a:rPr>
              <a:t>Eat Smart uses planning, peer activities and practical messages to strengthen control, norms and attitudes (Ajzen, 1991).</a:t>
            </a:r>
            <a:endParaRPr/>
          </a:p>
        </p:txBody>
      </p:sp>
      <p:sp>
        <p:nvSpPr>
          <p:cNvPr id="907" name="Google Shape;907;p41"/>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08" name="Google Shape;908;p41"/>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3" name="Shape 913"/>
        <p:cNvGrpSpPr/>
        <p:nvPr/>
      </p:nvGrpSpPr>
      <p:grpSpPr>
        <a:xfrm>
          <a:off x="0" y="0"/>
          <a:ext cx="0" cy="0"/>
          <a:chOff x="0" y="0"/>
          <a:chExt cx="0" cy="0"/>
        </a:xfrm>
      </p:grpSpPr>
      <p:sp>
        <p:nvSpPr>
          <p:cNvPr id="914" name="Google Shape;914;p42"/>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500" u="none" cap="none" strike="noStrike">
                <a:solidFill>
                  <a:srgbClr val="232323"/>
                </a:solidFill>
                <a:latin typeface="Arial"/>
                <a:ea typeface="Arial"/>
                <a:cs typeface="Arial"/>
                <a:sym typeface="Arial"/>
              </a:rPr>
              <a:t>Barriers mapped to campaign solutions</a:t>
            </a:r>
            <a:endParaRPr/>
          </a:p>
        </p:txBody>
      </p:sp>
      <p:pic>
        <p:nvPicPr>
          <p:cNvPr descr="WhatsApp Image 2026-10-05 at 2.35.21 PM.jpeg" id="915" name="Google Shape;915;p42"/>
          <p:cNvPicPr preferRelativeResize="0"/>
          <p:nvPr/>
        </p:nvPicPr>
        <p:blipFill rotWithShape="1">
          <a:blip r:embed="rId3">
            <a:alphaModFix/>
          </a:blip>
          <a:srcRect b="0" l="0" r="0" t="0"/>
          <a:stretch/>
        </p:blipFill>
        <p:spPr>
          <a:xfrm>
            <a:off x="502920" y="1261872"/>
            <a:ext cx="5349240" cy="4361688"/>
          </a:xfrm>
          <a:prstGeom prst="rect">
            <a:avLst/>
          </a:prstGeom>
          <a:noFill/>
          <a:ln>
            <a:noFill/>
          </a:ln>
        </p:spPr>
      </p:pic>
      <p:sp>
        <p:nvSpPr>
          <p:cNvPr id="916" name="Google Shape;916;p42"/>
          <p:cNvSpPr/>
          <p:nvPr/>
        </p:nvSpPr>
        <p:spPr>
          <a:xfrm>
            <a:off x="6080760" y="1261872"/>
            <a:ext cx="5257800" cy="932688"/>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17" name="Google Shape;917;p42"/>
          <p:cNvSpPr txBox="1"/>
          <p:nvPr/>
        </p:nvSpPr>
        <p:spPr>
          <a:xfrm>
            <a:off x="6245352" y="1371600"/>
            <a:ext cx="4928616" cy="71323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739" u="none" cap="none" strike="noStrike">
                <a:solidFill>
                  <a:srgbClr val="232323"/>
                </a:solidFill>
                <a:latin typeface="Arial"/>
                <a:ea typeface="Arial"/>
                <a:cs typeface="Arial"/>
                <a:sym typeface="Arial"/>
              </a:rPr>
              <a:t>Low cooking confidence →</a:t>
            </a:r>
            <a:endParaRPr/>
          </a:p>
          <a:p>
            <a:pPr indent="0" lvl="0" marL="0" marR="0" rtl="0" algn="l">
              <a:lnSpc>
                <a:spcPct val="100000"/>
              </a:lnSpc>
              <a:spcBef>
                <a:spcPts val="500"/>
              </a:spcBef>
              <a:spcAft>
                <a:spcPts val="0"/>
              </a:spcAft>
              <a:buNone/>
            </a:pPr>
            <a:r>
              <a:rPr b="0" i="0" lang="en-US" spc="0" sz="1630" u="none" cap="none" strike="noStrike">
                <a:solidFill>
                  <a:srgbClr val="232323"/>
                </a:solidFill>
                <a:latin typeface="Arial"/>
                <a:ea typeface="Arial"/>
                <a:cs typeface="Arial"/>
                <a:sym typeface="Arial"/>
              </a:rPr>
              <a:t>•  Guided cooking and simple meal demonstrations.</a:t>
            </a:r>
            <a:endParaRPr/>
          </a:p>
        </p:txBody>
      </p:sp>
      <p:sp>
        <p:nvSpPr>
          <p:cNvPr id="918" name="Google Shape;918;p42"/>
          <p:cNvSpPr/>
          <p:nvPr/>
        </p:nvSpPr>
        <p:spPr>
          <a:xfrm>
            <a:off x="6080760" y="2359152"/>
            <a:ext cx="5257800" cy="932688"/>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19" name="Google Shape;919;p42"/>
          <p:cNvSpPr txBox="1"/>
          <p:nvPr/>
        </p:nvSpPr>
        <p:spPr>
          <a:xfrm>
            <a:off x="6245352" y="2468880"/>
            <a:ext cx="4928616" cy="71323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739" u="none" cap="none" strike="noStrike">
                <a:solidFill>
                  <a:srgbClr val="232323"/>
                </a:solidFill>
                <a:latin typeface="Arial"/>
                <a:ea typeface="Arial"/>
                <a:cs typeface="Arial"/>
                <a:sym typeface="Arial"/>
              </a:rPr>
              <a:t>Limited budget or time →</a:t>
            </a:r>
            <a:endParaRPr/>
          </a:p>
          <a:p>
            <a:pPr indent="0" lvl="0" marL="0" marR="0" rtl="0" algn="l">
              <a:lnSpc>
                <a:spcPct val="100000"/>
              </a:lnSpc>
              <a:spcBef>
                <a:spcPts val="500"/>
              </a:spcBef>
              <a:spcAft>
                <a:spcPts val="0"/>
              </a:spcAft>
              <a:buNone/>
            </a:pPr>
            <a:r>
              <a:rPr b="0" i="0" lang="en-US" spc="0" sz="1630" u="none" cap="none" strike="noStrike">
                <a:solidFill>
                  <a:srgbClr val="232323"/>
                </a:solidFill>
                <a:latin typeface="Arial"/>
                <a:ea typeface="Arial"/>
                <a:cs typeface="Arial"/>
                <a:sym typeface="Arial"/>
              </a:rPr>
              <a:t>•  Meal planning, price comparison and affordable staples.</a:t>
            </a:r>
            <a:endParaRPr/>
          </a:p>
        </p:txBody>
      </p:sp>
      <p:sp>
        <p:nvSpPr>
          <p:cNvPr id="920" name="Google Shape;920;p42"/>
          <p:cNvSpPr/>
          <p:nvPr/>
        </p:nvSpPr>
        <p:spPr>
          <a:xfrm>
            <a:off x="6080760" y="3456432"/>
            <a:ext cx="5257800" cy="932688"/>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21" name="Google Shape;921;p42"/>
          <p:cNvSpPr txBox="1"/>
          <p:nvPr/>
        </p:nvSpPr>
        <p:spPr>
          <a:xfrm>
            <a:off x="6245352" y="3566160"/>
            <a:ext cx="4928616" cy="71323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739" u="none" cap="none" strike="noStrike">
                <a:solidFill>
                  <a:srgbClr val="232323"/>
                </a:solidFill>
                <a:latin typeface="Arial"/>
                <a:ea typeface="Arial"/>
                <a:cs typeface="Arial"/>
                <a:sym typeface="Arial"/>
              </a:rPr>
              <a:t>Social pressure or context →</a:t>
            </a:r>
            <a:endParaRPr/>
          </a:p>
          <a:p>
            <a:pPr indent="0" lvl="0" marL="0" marR="0" rtl="0" algn="l">
              <a:lnSpc>
                <a:spcPct val="100000"/>
              </a:lnSpc>
              <a:spcBef>
                <a:spcPts val="500"/>
              </a:spcBef>
              <a:spcAft>
                <a:spcPts val="0"/>
              </a:spcAft>
              <a:buNone/>
            </a:pPr>
            <a:r>
              <a:rPr b="0" i="0" lang="en-US" spc="0" sz="1630" u="none" cap="none" strike="noStrike">
                <a:solidFill>
                  <a:srgbClr val="232323"/>
                </a:solidFill>
                <a:latin typeface="Arial"/>
                <a:ea typeface="Arial"/>
                <a:cs typeface="Arial"/>
                <a:sym typeface="Arial"/>
              </a:rPr>
              <a:t>•  Peer discussion and healthier social-eating strategies.</a:t>
            </a:r>
            <a:endParaRPr/>
          </a:p>
        </p:txBody>
      </p:sp>
      <p:sp>
        <p:nvSpPr>
          <p:cNvPr id="922" name="Google Shape;922;p42"/>
          <p:cNvSpPr/>
          <p:nvPr/>
        </p:nvSpPr>
        <p:spPr>
          <a:xfrm>
            <a:off x="6080760" y="4553712"/>
            <a:ext cx="5257800" cy="932688"/>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23" name="Google Shape;923;p42"/>
          <p:cNvSpPr txBox="1"/>
          <p:nvPr/>
        </p:nvSpPr>
        <p:spPr>
          <a:xfrm>
            <a:off x="6245352" y="4663440"/>
            <a:ext cx="4928616" cy="713232"/>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739" u="none" cap="none" strike="noStrike">
                <a:solidFill>
                  <a:srgbClr val="232323"/>
                </a:solidFill>
                <a:latin typeface="Arial"/>
                <a:ea typeface="Arial"/>
                <a:cs typeface="Arial"/>
                <a:sym typeface="Arial"/>
              </a:rPr>
              <a:t>Difficulty maintaining change →</a:t>
            </a:r>
            <a:endParaRPr/>
          </a:p>
          <a:p>
            <a:pPr indent="0" lvl="0" marL="0" marR="0" rtl="0" algn="l">
              <a:lnSpc>
                <a:spcPct val="100000"/>
              </a:lnSpc>
              <a:spcBef>
                <a:spcPts val="500"/>
              </a:spcBef>
              <a:spcAft>
                <a:spcPts val="0"/>
              </a:spcAft>
              <a:buNone/>
            </a:pPr>
            <a:r>
              <a:rPr b="0" i="0" lang="en-US" spc="0" sz="1630" u="none" cap="none" strike="noStrike">
                <a:solidFill>
                  <a:srgbClr val="232323"/>
                </a:solidFill>
                <a:latin typeface="Arial"/>
                <a:ea typeface="Arial"/>
                <a:cs typeface="Arial"/>
                <a:sym typeface="Arial"/>
              </a:rPr>
              <a:t>•  Goal review, self-monitoring and maintenance planning.</a:t>
            </a:r>
            <a:endParaRPr/>
          </a:p>
        </p:txBody>
      </p:sp>
      <p:sp>
        <p:nvSpPr>
          <p:cNvPr id="924" name="Google Shape;924;p42"/>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25" name="Google Shape;925;p42"/>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926" name="Google Shape;926;p42"/>
          <p:cNvSpPr txBox="1"/>
          <p:nvPr/>
        </p:nvSpPr>
        <p:spPr>
          <a:xfrm>
            <a:off x="640080" y="6236208"/>
            <a:ext cx="10698480" cy="2286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0" i="0" lang="en-US" spc="0" sz="1150" u="none" cap="none" strike="noStrike">
                <a:solidFill>
                  <a:srgbClr val="646464"/>
                </a:solidFill>
                <a:latin typeface="Arial"/>
                <a:ea typeface="Arial"/>
                <a:cs typeface="Arial"/>
                <a:sym typeface="Arial"/>
              </a:rPr>
              <a:t>Evidence: Bandura (1977); Food Foundation (2026); Tran, Leech and McNaughton (2024); NICE (2014).</a:t>
            </a:r>
            <a:endParaRPr/>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1" name="Shape 931"/>
        <p:cNvGrpSpPr/>
        <p:nvPr/>
      </p:nvGrpSpPr>
      <p:grpSpPr>
        <a:xfrm>
          <a:off x="0" y="0"/>
          <a:ext cx="0" cy="0"/>
          <a:chOff x="0" y="0"/>
          <a:chExt cx="0" cy="0"/>
        </a:xfrm>
      </p:grpSpPr>
      <p:sp>
        <p:nvSpPr>
          <p:cNvPr id="932" name="Google Shape;932;p58"/>
          <p:cNvSpPr txBox="1"/>
          <p:nvPr/>
        </p:nvSpPr>
        <p:spPr>
          <a:xfrm>
            <a:off x="457200" y="429768"/>
            <a:ext cx="11064240" cy="658368"/>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2500" u="none" cap="none" strike="noStrike">
                <a:solidFill>
                  <a:srgbClr val="232323"/>
                </a:solidFill>
                <a:latin typeface="Arial"/>
                <a:ea typeface="Arial"/>
                <a:cs typeface="Arial"/>
                <a:sym typeface="Arial"/>
              </a:rPr>
              <a:t>Integrated behaviour-change pathway</a:t>
            </a:r>
            <a:endParaRPr/>
          </a:p>
        </p:txBody>
      </p:sp>
      <p:sp>
        <p:nvSpPr>
          <p:cNvPr id="933" name="Google Shape;933;p58"/>
          <p:cNvSpPr/>
          <p:nvPr/>
        </p:nvSpPr>
        <p:spPr>
          <a:xfrm>
            <a:off x="502920" y="1965960"/>
            <a:ext cx="2240280" cy="283464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34" name="Google Shape;934;p58"/>
          <p:cNvSpPr txBox="1"/>
          <p:nvPr/>
        </p:nvSpPr>
        <p:spPr>
          <a:xfrm>
            <a:off x="667512" y="2075688"/>
            <a:ext cx="1911096" cy="26151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BENEFITS</a:t>
            </a:r>
            <a:endParaRPr/>
          </a:p>
          <a:p>
            <a:pPr indent="0" lvl="0" marL="0" marR="0" rtl="0" algn="l">
              <a:lnSpc>
                <a:spcPct val="100000"/>
              </a:lnSpc>
              <a:spcBef>
                <a:spcPts val="500"/>
              </a:spcBef>
              <a:spcAft>
                <a:spcPts val="0"/>
              </a:spcAft>
              <a:buNone/>
            </a:pPr>
            <a:r>
              <a:rPr b="0" i="0" lang="en-US" spc="0" sz="1800" u="none" cap="none" strike="noStrike">
                <a:solidFill>
                  <a:srgbClr val="232323"/>
                </a:solidFill>
                <a:latin typeface="Arial"/>
                <a:ea typeface="Arial"/>
                <a:cs typeface="Arial"/>
                <a:sym typeface="Arial"/>
              </a:rPr>
              <a:t>•  Health</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Confidence</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Social participation</a:t>
            </a:r>
            <a:endParaRPr/>
          </a:p>
        </p:txBody>
      </p:sp>
      <p:sp>
        <p:nvSpPr>
          <p:cNvPr id="935" name="Google Shape;935;p58"/>
          <p:cNvSpPr/>
          <p:nvPr/>
        </p:nvSpPr>
        <p:spPr>
          <a:xfrm>
            <a:off x="3337560" y="1965960"/>
            <a:ext cx="2240280" cy="2834640"/>
          </a:xfrm>
          <a:prstGeom prst="roundRect">
            <a:avLst>
              <a:gd fmla="val 16667" name="adj"/>
            </a:avLst>
          </a:prstGeom>
          <a:solidFill>
            <a:srgbClr val="E8EFF7"/>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36" name="Google Shape;936;p58"/>
          <p:cNvSpPr txBox="1"/>
          <p:nvPr/>
        </p:nvSpPr>
        <p:spPr>
          <a:xfrm>
            <a:off x="3502152" y="2075688"/>
            <a:ext cx="1911096" cy="26151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THEORIES</a:t>
            </a:r>
            <a:endParaRPr/>
          </a:p>
          <a:p>
            <a:pPr indent="0" lvl="0" marL="0" marR="0" rtl="0" algn="l">
              <a:lnSpc>
                <a:spcPct val="100000"/>
              </a:lnSpc>
              <a:spcBef>
                <a:spcPts val="500"/>
              </a:spcBef>
              <a:spcAft>
                <a:spcPts val="0"/>
              </a:spcAft>
              <a:buNone/>
            </a:pPr>
            <a:r>
              <a:rPr b="0" i="0" lang="en-US" spc="0" sz="1800" u="none" cap="none" strike="noStrike">
                <a:solidFill>
                  <a:srgbClr val="232323"/>
                </a:solidFill>
                <a:latin typeface="Arial"/>
                <a:ea typeface="Arial"/>
                <a:cs typeface="Arial"/>
                <a:sym typeface="Arial"/>
              </a:rPr>
              <a:t>•  COM-B</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SCT</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TPB</a:t>
            </a:r>
            <a:endParaRPr/>
          </a:p>
        </p:txBody>
      </p:sp>
      <p:sp>
        <p:nvSpPr>
          <p:cNvPr id="937" name="Google Shape;937;p58"/>
          <p:cNvSpPr/>
          <p:nvPr/>
        </p:nvSpPr>
        <p:spPr>
          <a:xfrm>
            <a:off x="6172200" y="1965960"/>
            <a:ext cx="2240280" cy="2834640"/>
          </a:xfrm>
          <a:prstGeom prst="roundRect">
            <a:avLst>
              <a:gd fmla="val 16667" name="adj"/>
            </a:avLst>
          </a:prstGeom>
          <a:solidFill>
            <a:srgbClr val="F7EBDC"/>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38" name="Google Shape;938;p58"/>
          <p:cNvSpPr txBox="1"/>
          <p:nvPr/>
        </p:nvSpPr>
        <p:spPr>
          <a:xfrm>
            <a:off x="6336792" y="2075688"/>
            <a:ext cx="1911096" cy="26151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SOLUTIONS</a:t>
            </a:r>
            <a:endParaRPr/>
          </a:p>
          <a:p>
            <a:pPr indent="0" lvl="0" marL="0" marR="0" rtl="0" algn="l">
              <a:lnSpc>
                <a:spcPct val="100000"/>
              </a:lnSpc>
              <a:spcBef>
                <a:spcPts val="500"/>
              </a:spcBef>
              <a:spcAft>
                <a:spcPts val="0"/>
              </a:spcAft>
              <a:buNone/>
            </a:pPr>
            <a:r>
              <a:rPr b="0" i="0" lang="en-US" spc="0" sz="1800" u="none" cap="none" strike="noStrike">
                <a:solidFill>
                  <a:srgbClr val="232323"/>
                </a:solidFill>
                <a:latin typeface="Arial"/>
                <a:ea typeface="Arial"/>
                <a:cs typeface="Arial"/>
                <a:sym typeface="Arial"/>
              </a:rPr>
              <a:t>•  Skills</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Budgeting</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Peer support</a:t>
            </a:r>
            <a:endParaRPr/>
          </a:p>
        </p:txBody>
      </p:sp>
      <p:sp>
        <p:nvSpPr>
          <p:cNvPr id="939" name="Google Shape;939;p58"/>
          <p:cNvSpPr/>
          <p:nvPr/>
        </p:nvSpPr>
        <p:spPr>
          <a:xfrm>
            <a:off x="9006840" y="1965960"/>
            <a:ext cx="2240280" cy="2834640"/>
          </a:xfrm>
          <a:prstGeom prst="roundRect">
            <a:avLst>
              <a:gd fmla="val 16667" name="adj"/>
            </a:avLst>
          </a:prstGeom>
          <a:solidFill>
            <a:srgbClr val="E9F0E2"/>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40" name="Google Shape;940;p58"/>
          <p:cNvSpPr txBox="1"/>
          <p:nvPr/>
        </p:nvSpPr>
        <p:spPr>
          <a:xfrm>
            <a:off x="9171432" y="2075688"/>
            <a:ext cx="1911096" cy="2615184"/>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None/>
            </a:pPr>
            <a:r>
              <a:rPr b="1" i="0" lang="en-US" spc="0" sz="1900" u="none" cap="none" strike="noStrike">
                <a:solidFill>
                  <a:srgbClr val="232323"/>
                </a:solidFill>
                <a:latin typeface="Arial"/>
                <a:ea typeface="Arial"/>
                <a:cs typeface="Arial"/>
                <a:sym typeface="Arial"/>
              </a:rPr>
              <a:t>EVALUATION</a:t>
            </a:r>
            <a:endParaRPr/>
          </a:p>
          <a:p>
            <a:pPr indent="0" lvl="0" marL="0" marR="0" rtl="0" algn="l">
              <a:lnSpc>
                <a:spcPct val="100000"/>
              </a:lnSpc>
              <a:spcBef>
                <a:spcPts val="500"/>
              </a:spcBef>
              <a:spcAft>
                <a:spcPts val="0"/>
              </a:spcAft>
              <a:buNone/>
            </a:pPr>
            <a:r>
              <a:rPr b="0" i="0" lang="en-US" spc="0" sz="1800" u="none" cap="none" strike="noStrike">
                <a:solidFill>
                  <a:srgbClr val="232323"/>
                </a:solidFill>
                <a:latin typeface="Arial"/>
                <a:ea typeface="Arial"/>
                <a:cs typeface="Arial"/>
                <a:sym typeface="Arial"/>
              </a:rPr>
              <a:t>•  Knowledge</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Confidence</a:t>
            </a:r>
            <a:endParaRPr/>
          </a:p>
          <a:p>
            <a:pPr indent="0" lvl="0" marL="0" marR="0" rtl="0" algn="l">
              <a:lnSpc>
                <a:spcPct val="100000"/>
              </a:lnSpc>
              <a:spcBef>
                <a:spcPts val="300"/>
              </a:spcBef>
              <a:spcAft>
                <a:spcPts val="0"/>
              </a:spcAft>
              <a:buNone/>
            </a:pPr>
            <a:r>
              <a:rPr b="0" i="0" lang="en-US" spc="0" sz="1800" u="none" cap="none" strike="noStrike">
                <a:solidFill>
                  <a:srgbClr val="232323"/>
                </a:solidFill>
                <a:latin typeface="Arial"/>
                <a:ea typeface="Arial"/>
                <a:cs typeface="Arial"/>
                <a:sym typeface="Arial"/>
              </a:rPr>
              <a:t>•  Food choices</a:t>
            </a:r>
            <a:endParaRPr/>
          </a:p>
        </p:txBody>
      </p:sp>
      <p:sp>
        <p:nvSpPr>
          <p:cNvPr id="941" name="Google Shape;941;p58"/>
          <p:cNvSpPr txBox="1"/>
          <p:nvPr/>
        </p:nvSpPr>
        <p:spPr>
          <a:xfrm>
            <a:off x="2852928" y="2971800"/>
            <a:ext cx="411480" cy="50292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pc="0" sz="2800" u="none" cap="none" strike="noStrike">
                <a:solidFill>
                  <a:srgbClr val="DFA434"/>
                </a:solidFill>
                <a:latin typeface="Arial"/>
                <a:ea typeface="Arial"/>
                <a:cs typeface="Arial"/>
                <a:sym typeface="Arial"/>
              </a:rPr>
              <a:t>→</a:t>
            </a:r>
            <a:endParaRPr/>
          </a:p>
        </p:txBody>
      </p:sp>
      <p:sp>
        <p:nvSpPr>
          <p:cNvPr id="942" name="Google Shape;942;p58"/>
          <p:cNvSpPr txBox="1"/>
          <p:nvPr/>
        </p:nvSpPr>
        <p:spPr>
          <a:xfrm>
            <a:off x="5687568" y="2971800"/>
            <a:ext cx="411480" cy="50292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pc="0" sz="2800" u="none" cap="none" strike="noStrike">
                <a:solidFill>
                  <a:srgbClr val="DFA434"/>
                </a:solidFill>
                <a:latin typeface="Arial"/>
                <a:ea typeface="Arial"/>
                <a:cs typeface="Arial"/>
                <a:sym typeface="Arial"/>
              </a:rPr>
              <a:t>→</a:t>
            </a:r>
            <a:endParaRPr/>
          </a:p>
        </p:txBody>
      </p:sp>
      <p:sp>
        <p:nvSpPr>
          <p:cNvPr id="943" name="Google Shape;943;p58"/>
          <p:cNvSpPr txBox="1"/>
          <p:nvPr/>
        </p:nvSpPr>
        <p:spPr>
          <a:xfrm>
            <a:off x="8522208" y="2971800"/>
            <a:ext cx="411480" cy="50292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1" i="0" lang="en-US" spc="0" sz="2800" u="none" cap="none" strike="noStrike">
                <a:solidFill>
                  <a:srgbClr val="DFA434"/>
                </a:solidFill>
                <a:latin typeface="Arial"/>
                <a:ea typeface="Arial"/>
                <a:cs typeface="Arial"/>
                <a:sym typeface="Arial"/>
              </a:rPr>
              <a:t>→</a:t>
            </a:r>
            <a:endParaRPr/>
          </a:p>
        </p:txBody>
      </p:sp>
      <p:sp>
        <p:nvSpPr>
          <p:cNvPr id="944" name="Google Shape;944;p58"/>
          <p:cNvSpPr txBox="1"/>
          <p:nvPr/>
        </p:nvSpPr>
        <p:spPr>
          <a:xfrm>
            <a:off x="389068" y="5230368"/>
            <a:ext cx="11200502" cy="276999"/>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None/>
            </a:pPr>
            <a:r>
              <a:rPr b="0" i="0" lang="en-US" spc="0" sz="1200" u="none" cap="none" strike="noStrike">
                <a:solidFill>
                  <a:srgbClr val="232323"/>
                </a:solidFill>
                <a:latin typeface="Arial"/>
                <a:ea typeface="Arial"/>
                <a:cs typeface="Arial"/>
                <a:sym typeface="Arial"/>
              </a:rPr>
              <a:t>Benefits explain why change matters; theories explain barriers; campaign activities provide solutions; evaluation checks whether change occurs and is maintained.</a:t>
            </a:r>
            <a:endParaRPr/>
          </a:p>
        </p:txBody>
      </p:sp>
      <p:sp>
        <p:nvSpPr>
          <p:cNvPr id="945" name="Google Shape;945;p58"/>
          <p:cNvSpPr/>
          <p:nvPr/>
        </p:nvSpPr>
        <p:spPr>
          <a:xfrm>
            <a:off x="457200" y="6510528"/>
            <a:ext cx="11274552" cy="27432"/>
          </a:xfrm>
          <a:prstGeom prst="rect">
            <a:avLst/>
          </a:prstGeom>
          <a:solidFill>
            <a:srgbClr val="DFA434"/>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46" name="Google Shape;946;p58"/>
          <p:cNvSpPr txBox="1"/>
          <p:nvPr/>
        </p:nvSpPr>
        <p:spPr>
          <a:xfrm>
            <a:off x="502920" y="91440"/>
            <a:ext cx="4114800" cy="2560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0" i="0" lang="en-US" spc="0" sz="850" u="none" cap="none" strike="noStrike">
                <a:solidFill>
                  <a:srgbClr val="646464"/>
                </a:solidFill>
                <a:latin typeface="Arial"/>
                <a:ea typeface="Arial"/>
                <a:cs typeface="Arial"/>
                <a:sym typeface="Arial"/>
              </a:rPr>
              <a:t>Khushikumari Manubhai Solanki</a:t>
            </a:r>
            <a:endParaRPr/>
          </a:p>
        </p:txBody>
      </p:sp>
      <p:sp>
        <p:nvSpPr>
          <p:cNvPr id="947" name="Google Shape;947;p58"/>
          <p:cNvSpPr txBox="1"/>
          <p:nvPr/>
        </p:nvSpPr>
        <p:spPr>
          <a:xfrm>
            <a:off x="640080" y="6236208"/>
            <a:ext cx="10698480" cy="228600"/>
          </a:xfrm>
          <a:prstGeom prst="rect">
            <a:avLst/>
          </a:prstGeom>
          <a:noFill/>
          <a:ln>
            <a:noFill/>
          </a:ln>
        </p:spPr>
        <p:txBody>
          <a:bodyPr anchorCtr="0" anchor="t" bIns="45700" lIns="91425" spcFirstLastPara="1" rIns="91425" wrap="square" tIns="45700">
            <a:spAutoFit/>
          </a:bodyPr>
          <a:lstStyle/>
          <a:p>
            <a:pPr indent="0" lvl="0" marL="0" marR="0" rtl="0" algn="r">
              <a:lnSpc>
                <a:spcPct val="100000"/>
              </a:lnSpc>
              <a:spcBef>
                <a:spcPts val="0"/>
              </a:spcBef>
              <a:spcAft>
                <a:spcPts val="0"/>
              </a:spcAft>
              <a:buNone/>
            </a:pPr>
            <a:r>
              <a:rPr b="0" i="0" lang="en-US" spc="0" sz="1150" u="none" cap="none" strike="noStrike">
                <a:solidFill>
                  <a:srgbClr val="646464"/>
                </a:solidFill>
                <a:latin typeface="Arial"/>
                <a:ea typeface="Arial"/>
                <a:cs typeface="Arial"/>
                <a:sym typeface="Arial"/>
              </a:rPr>
              <a:t>Theory-to-practice synthesis: Michie, van Stralen and West (2011); Ajzen (1991); Bandura (2004).</a:t>
            </a:r>
            <a:endParaRPr/>
          </a:p>
        </p:txBody>
      </p:sp>
    </p:spTree>
  </p:cSld>
  <p:clrMapOvr>
    <a:masterClrMapping/>
  </p:clrMapOvr>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1" name="Shape 951"/>
        <p:cNvGrpSpPr/>
        <p:nvPr/>
      </p:nvGrpSpPr>
      <p:grpSpPr>
        <a:xfrm>
          <a:off x="0" y="0"/>
          <a:ext cx="0" cy="0"/>
          <a:chOff x="0" y="0"/>
          <a:chExt cx="0" cy="0"/>
        </a:xfrm>
      </p:grpSpPr>
      <p:sp>
        <p:nvSpPr>
          <p:cNvPr id="952" name="Google Shape;952;p59"/>
          <p:cNvSpPr/>
          <p:nvPr/>
        </p:nvSpPr>
        <p:spPr>
          <a:xfrm>
            <a:off x="502920" y="658368"/>
            <a:ext cx="1234440" cy="50292"/>
          </a:xfrm>
          <a:prstGeom prst="rect">
            <a:avLst/>
          </a:prstGeom>
          <a:solidFill>
            <a:srgbClr val="E2993E"/>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53" name="Google Shape;953;p59"/>
          <p:cNvSpPr txBox="1"/>
          <p:nvPr/>
        </p:nvSpPr>
        <p:spPr>
          <a:xfrm>
            <a:off x="502920" y="868680"/>
            <a:ext cx="11155680" cy="59436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pc="0" sz="2600" u="none" cap="none" strike="noStrike">
                <a:solidFill>
                  <a:srgbClr val="493B2F"/>
                </a:solidFill>
                <a:latin typeface="Arial"/>
                <a:ea typeface="Arial"/>
                <a:cs typeface="Arial"/>
                <a:sym typeface="Arial"/>
              </a:rPr>
              <a:t>Khushikumari Manubhai Solanki – Task 3 Reference List (1/2)</a:t>
            </a:r>
            <a:endParaRPr/>
          </a:p>
        </p:txBody>
      </p:sp>
      <p:sp>
        <p:nvSpPr>
          <p:cNvPr id="954" name="Google Shape;954;p59"/>
          <p:cNvSpPr/>
          <p:nvPr/>
        </p:nvSpPr>
        <p:spPr>
          <a:xfrm>
            <a:off x="502920" y="1600200"/>
            <a:ext cx="11155680" cy="4572000"/>
          </a:xfrm>
          <a:prstGeom prst="roundRect">
            <a:avLst>
              <a:gd fmla="val 16667" name="adj"/>
            </a:avLst>
          </a:prstGeom>
          <a:solidFill>
            <a:srgbClr val="FFFCF6"/>
          </a:solidFill>
          <a:ln cap="flat" cmpd="sng" w="9525">
            <a:solidFill>
              <a:srgbClr val="E5DCCD"/>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55" name="Google Shape;955;p59"/>
          <p:cNvSpPr txBox="1"/>
          <p:nvPr/>
        </p:nvSpPr>
        <p:spPr>
          <a:xfrm>
            <a:off x="713232" y="1810512"/>
            <a:ext cx="10716768" cy="4160520"/>
          </a:xfrm>
          <a:prstGeom prst="rect">
            <a:avLst/>
          </a:prstGeom>
          <a:noFill/>
          <a:ln>
            <a:noFill/>
          </a:ln>
        </p:spPr>
        <p:txBody>
          <a:bodyPr anchorCtr="0" anchor="t" bIns="0" lIns="0" spcFirstLastPara="1" rIns="0" wrap="square" tIns="0">
            <a:spAutoFit/>
          </a:bodyPr>
          <a:lstStyle/>
          <a:p>
            <a:pPr indent="0" lvl="0" marL="0" marR="0" rtl="0" algn="l">
              <a:lnSpc>
                <a:spcPct val="105000"/>
              </a:lnSpc>
              <a:spcBef>
                <a:spcPts val="0"/>
              </a:spcBef>
              <a:spcAft>
                <a:spcPts val="0"/>
              </a:spcAft>
              <a:buNone/>
            </a:pPr>
            <a:r>
              <a:rPr b="0" i="0" lang="en-US" spc="0" sz="1400" u="none" cap="none" strike="noStrike">
                <a:solidFill>
                  <a:srgbClr val="493B2F"/>
                </a:solidFill>
                <a:latin typeface="Arial"/>
                <a:ea typeface="Arial"/>
                <a:cs typeface="Arial"/>
                <a:sym typeface="Arial"/>
              </a:rPr>
              <a:t>Ajzen, I. (1991). The theory of planned behavior. Organizational Behavior and Human Decision Processes, 50(2), pp. 179–211. Available at: </a:t>
            </a:r>
            <a:r>
              <a:rPr b="0" i="0" lang="en-US" spc="0" sz="1400" u="sng" cap="none" strike="noStrike">
                <a:solidFill>
                  <a:srgbClr val="245B90"/>
                </a:solidFill>
                <a:latin typeface="Arial"/>
                <a:ea typeface="Arial"/>
                <a:cs typeface="Arial"/>
                <a:sym typeface="Arial"/>
                <a:hlinkClick r:id="rId3">
                  <a:extLst>
                    <a:ext uri="{A12FA001-AC4F-418D-AE19-62706E023703}">
                      <ahyp:hlinkClr val="tx"/>
                    </a:ext>
                  </a:extLst>
                </a:hlinkClick>
              </a:rPr>
              <a:t>https://doi.org/10.1016/0749-5978(91)90020-T</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Bandura, A. (1977). Self-efficacy: Toward a unifying theory of behavioral change. Psychological Review, 84(2), pp. 191–215. Available at: </a:t>
            </a:r>
            <a:r>
              <a:rPr b="0" i="0" lang="en-US" spc="0" sz="1400" u="sng" cap="none" strike="noStrike">
                <a:solidFill>
                  <a:srgbClr val="245B90"/>
                </a:solidFill>
                <a:latin typeface="Arial"/>
                <a:ea typeface="Arial"/>
                <a:cs typeface="Arial"/>
                <a:sym typeface="Arial"/>
                <a:hlinkClick r:id="rId4">
                  <a:extLst>
                    <a:ext uri="{A12FA001-AC4F-418D-AE19-62706E023703}">
                      <ahyp:hlinkClr val="tx"/>
                    </a:ext>
                  </a:extLst>
                </a:hlinkClick>
              </a:rPr>
              <a:t>https://doi.org/10.1037/0033-295X.84.2.191</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Bandura, A. (2004). Health promotion by social cognitive means. Health Education &amp; Behavior, 31(2), pp. 143–164. Available at: </a:t>
            </a:r>
            <a:r>
              <a:rPr b="0" i="0" lang="en-US" spc="0" sz="1400" u="sng" cap="none" strike="noStrike">
                <a:solidFill>
                  <a:srgbClr val="245B90"/>
                </a:solidFill>
                <a:latin typeface="Arial"/>
                <a:ea typeface="Arial"/>
                <a:cs typeface="Arial"/>
                <a:sym typeface="Arial"/>
                <a:hlinkClick r:id="rId5">
                  <a:extLst>
                    <a:ext uri="{A12FA001-AC4F-418D-AE19-62706E023703}">
                      <ahyp:hlinkClr val="tx"/>
                    </a:ext>
                  </a:extLst>
                </a:hlinkClick>
              </a:rPr>
              <a:t>https://doi.org/10.1177/1090198104263660</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Food Foundation (2026). The Broken Plate 2026. Available at: </a:t>
            </a:r>
            <a:r>
              <a:rPr b="0" i="0" lang="en-US" spc="0" sz="1400" u="sng" cap="none" strike="noStrike">
                <a:solidFill>
                  <a:srgbClr val="245B90"/>
                </a:solidFill>
                <a:latin typeface="Arial"/>
                <a:ea typeface="Arial"/>
                <a:cs typeface="Arial"/>
                <a:sym typeface="Arial"/>
                <a:hlinkClick r:id="rId6">
                  <a:extLst>
                    <a:ext uri="{A12FA001-AC4F-418D-AE19-62706E023703}">
                      <ahyp:hlinkClr val="tx"/>
                    </a:ext>
                  </a:extLst>
                </a:hlinkClick>
              </a:rPr>
              <a:t>https://foodfoundation.org.uk/publication/broken-plate-2026</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Lane, M.M. et al. (2024). Ultra-processed food exposure and adverse health outcomes: umbrella review of epidemiological meta-analyses. BMJ, 384, e077310. Available at: </a:t>
            </a:r>
            <a:r>
              <a:rPr b="0" i="0" lang="en-US" spc="0" sz="1400" u="sng" cap="none" strike="noStrike">
                <a:solidFill>
                  <a:srgbClr val="245B90"/>
                </a:solidFill>
                <a:latin typeface="Arial"/>
                <a:ea typeface="Arial"/>
                <a:cs typeface="Arial"/>
                <a:sym typeface="Arial"/>
                <a:hlinkClick r:id="rId7">
                  <a:extLst>
                    <a:ext uri="{A12FA001-AC4F-418D-AE19-62706E023703}">
                      <ahyp:hlinkClr val="tx"/>
                    </a:ext>
                  </a:extLst>
                </a:hlinkClick>
              </a:rPr>
              <a:t>https://doi.org/10.1136/bmj-2023-077310</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Michie, S., van Stralen, M.M. and West, R. (2011). The behaviour change wheel: A new method for characterising and designing behaviour change interventions. Implementation Science, 6, 42. Available at: </a:t>
            </a:r>
            <a:r>
              <a:rPr b="0" i="0" lang="en-US" spc="0" sz="1400" u="sng" cap="none" strike="noStrike">
                <a:solidFill>
                  <a:srgbClr val="245B90"/>
                </a:solidFill>
                <a:latin typeface="Arial"/>
                <a:ea typeface="Arial"/>
                <a:cs typeface="Arial"/>
                <a:sym typeface="Arial"/>
                <a:hlinkClick r:id="rId8">
                  <a:extLst>
                    <a:ext uri="{A12FA001-AC4F-418D-AE19-62706E023703}">
                      <ahyp:hlinkClr val="tx"/>
                    </a:ext>
                  </a:extLst>
                </a:hlinkClick>
              </a:rPr>
              <a:t>https://doi.org/10.1186/1748-5908-6-42</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National Health Service (NHS) (2026). Eating a balanced diet. Available at: </a:t>
            </a:r>
            <a:r>
              <a:rPr b="0" i="0" lang="en-US" spc="0" sz="1400" u="sng" cap="none" strike="noStrike">
                <a:solidFill>
                  <a:srgbClr val="245B90"/>
                </a:solidFill>
                <a:latin typeface="Arial"/>
                <a:ea typeface="Arial"/>
                <a:cs typeface="Arial"/>
                <a:sym typeface="Arial"/>
                <a:hlinkClick r:id="rId9">
                  <a:extLst>
                    <a:ext uri="{A12FA001-AC4F-418D-AE19-62706E023703}">
                      <ahyp:hlinkClr val="tx"/>
                    </a:ext>
                  </a:extLst>
                </a:hlinkClick>
              </a:rPr>
              <a:t>https://www.nhs.uk/live-well/eat-well/how-to-eat-a-balanced-diet/eating-a-balanced-diet/</a:t>
            </a:r>
            <a:r>
              <a:rPr b="0" i="0" lang="en-US" spc="0" sz="1400" u="none" cap="none" strike="noStrike">
                <a:solidFill>
                  <a:srgbClr val="493B2F"/>
                </a:solidFill>
                <a:latin typeface="Arial"/>
                <a:ea typeface="Arial"/>
                <a:cs typeface="Arial"/>
                <a:sym typeface="Arial"/>
              </a:rPr>
              <a:t> (Accessed: 3 October 2026).</a:t>
            </a:r>
            <a:endParaRPr/>
          </a:p>
        </p:txBody>
      </p:sp>
    </p:spTree>
  </p:cSld>
  <p:clrMapOvr>
    <a:masterClrMapping/>
  </p:clrMapOvr>
</p:sld>
</file>

<file path=ppt/slides/slide4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59" name="Shape 959"/>
        <p:cNvGrpSpPr/>
        <p:nvPr/>
      </p:nvGrpSpPr>
      <p:grpSpPr>
        <a:xfrm>
          <a:off x="0" y="0"/>
          <a:ext cx="0" cy="0"/>
          <a:chOff x="0" y="0"/>
          <a:chExt cx="0" cy="0"/>
        </a:xfrm>
      </p:grpSpPr>
      <p:sp>
        <p:nvSpPr>
          <p:cNvPr id="960" name="Google Shape;960;p60"/>
          <p:cNvSpPr/>
          <p:nvPr/>
        </p:nvSpPr>
        <p:spPr>
          <a:xfrm>
            <a:off x="502920" y="658368"/>
            <a:ext cx="1234440" cy="50292"/>
          </a:xfrm>
          <a:prstGeom prst="rect">
            <a:avLst/>
          </a:prstGeom>
          <a:solidFill>
            <a:srgbClr val="E2993E"/>
          </a:solidFill>
          <a:ln>
            <a:noFill/>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61" name="Google Shape;961;p60"/>
          <p:cNvSpPr txBox="1"/>
          <p:nvPr/>
        </p:nvSpPr>
        <p:spPr>
          <a:xfrm>
            <a:off x="502920" y="868680"/>
            <a:ext cx="11155680" cy="594360"/>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None/>
            </a:pPr>
            <a:r>
              <a:rPr b="1" i="0" lang="en-US" spc="0" sz="2600" u="none" cap="none" strike="noStrike">
                <a:solidFill>
                  <a:srgbClr val="493B2F"/>
                </a:solidFill>
                <a:latin typeface="Arial"/>
                <a:ea typeface="Arial"/>
                <a:cs typeface="Arial"/>
                <a:sym typeface="Arial"/>
              </a:rPr>
              <a:t>Khushikumari Manubhai Solanki – Task 3 Reference List (2/2)</a:t>
            </a:r>
            <a:endParaRPr/>
          </a:p>
        </p:txBody>
      </p:sp>
      <p:sp>
        <p:nvSpPr>
          <p:cNvPr id="962" name="Google Shape;962;p60"/>
          <p:cNvSpPr/>
          <p:nvPr/>
        </p:nvSpPr>
        <p:spPr>
          <a:xfrm>
            <a:off x="502920" y="1600200"/>
            <a:ext cx="11155680" cy="4572000"/>
          </a:xfrm>
          <a:prstGeom prst="roundRect">
            <a:avLst>
              <a:gd fmla="val 16667" name="adj"/>
            </a:avLst>
          </a:prstGeom>
          <a:solidFill>
            <a:srgbClr val="FFFCF6"/>
          </a:solidFill>
          <a:ln cap="flat" cmpd="sng" w="9525">
            <a:solidFill>
              <a:srgbClr val="E5DCCD"/>
            </a:solidFill>
            <a:prstDash val="solid"/>
            <a:round/>
            <a:headEnd len="sm" w="sm" type="none"/>
            <a:tailEnd len="sm" w="sm" type="none"/>
          </a:ln>
          <a:effectLst>
            <a:outerShdw blurRad="40000" rotWithShape="0" dir="5400000" dist="23000">
              <a:srgbClr val="000000">
                <a:alpha val="34902"/>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pc="0" sz="1400" u="none" cap="none" strike="noStrike">
              <a:solidFill>
                <a:schemeClr val="lt1"/>
              </a:solidFill>
              <a:latin typeface="Arial"/>
              <a:ea typeface="Arial"/>
              <a:cs typeface="Arial"/>
              <a:sym typeface="Arial"/>
            </a:endParaRPr>
          </a:p>
        </p:txBody>
      </p:sp>
      <p:sp>
        <p:nvSpPr>
          <p:cNvPr id="963" name="Google Shape;963;p60"/>
          <p:cNvSpPr txBox="1"/>
          <p:nvPr/>
        </p:nvSpPr>
        <p:spPr>
          <a:xfrm>
            <a:off x="713232" y="1810512"/>
            <a:ext cx="10716768" cy="4160520"/>
          </a:xfrm>
          <a:prstGeom prst="rect">
            <a:avLst/>
          </a:prstGeom>
          <a:noFill/>
          <a:ln>
            <a:noFill/>
          </a:ln>
        </p:spPr>
        <p:txBody>
          <a:bodyPr anchorCtr="0" anchor="t" bIns="0" lIns="0" spcFirstLastPara="1" rIns="0" wrap="square" tIns="0">
            <a:spAutoFit/>
          </a:bodyPr>
          <a:lstStyle/>
          <a:p>
            <a:pPr indent="0" lvl="0" marL="0" marR="0" rtl="0" algn="l">
              <a:lnSpc>
                <a:spcPct val="105000"/>
              </a:lnSpc>
              <a:spcBef>
                <a:spcPts val="0"/>
              </a:spcBef>
              <a:spcAft>
                <a:spcPts val="0"/>
              </a:spcAft>
              <a:buNone/>
            </a:pPr>
            <a:r>
              <a:rPr b="0" i="0" lang="en-US" spc="0" sz="1400" u="none" cap="none" strike="noStrike">
                <a:solidFill>
                  <a:srgbClr val="493B2F"/>
                </a:solidFill>
                <a:latin typeface="Arial"/>
                <a:ea typeface="Arial"/>
                <a:cs typeface="Arial"/>
                <a:sym typeface="Arial"/>
              </a:rPr>
              <a:t>National Institute for Health and Care Excellence (NICE) (2014). Behaviour change: individual approaches (PH49). Available at: </a:t>
            </a:r>
            <a:r>
              <a:rPr b="0" i="0" lang="en-US" spc="0" sz="1400" u="sng" cap="none" strike="noStrike">
                <a:solidFill>
                  <a:srgbClr val="245B90"/>
                </a:solidFill>
                <a:latin typeface="Arial"/>
                <a:ea typeface="Arial"/>
                <a:cs typeface="Arial"/>
                <a:sym typeface="Arial"/>
                <a:hlinkClick r:id="rId3">
                  <a:extLst>
                    <a:ext uri="{A12FA001-AC4F-418D-AE19-62706E023703}">
                      <ahyp:hlinkClr val="tx"/>
                    </a:ext>
                  </a:extLst>
                </a:hlinkClick>
              </a:rPr>
              <a:t>https://www.nice.org.uk/guidance/ph49/chapter/recommendations</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Poobalan, A.S., Aucott, L.S., Clarke, A. and Smith, W.C.S. (2014). Diet behaviour among young people in transition to adulthood (18–25 year olds): a mixed method study. Health Psychology and Behavioral Medicine, 2(1), pp. 909–928. Available at: </a:t>
            </a:r>
            <a:r>
              <a:rPr b="0" i="0" lang="en-US" spc="0" sz="1400" u="sng" cap="none" strike="noStrike">
                <a:solidFill>
                  <a:srgbClr val="245B90"/>
                </a:solidFill>
                <a:latin typeface="Arial"/>
                <a:ea typeface="Arial"/>
                <a:cs typeface="Arial"/>
                <a:sym typeface="Arial"/>
                <a:hlinkClick r:id="rId4">
                  <a:extLst>
                    <a:ext uri="{A12FA001-AC4F-418D-AE19-62706E023703}">
                      <ahyp:hlinkClr val="tx"/>
                    </a:ext>
                  </a:extLst>
                </a:hlinkClick>
              </a:rPr>
              <a:t>https://pubmed.ncbi.nlm.nih.gov/25750826/</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Tran, N.R., Leech, R.M. and McNaughton, S.A. (2024). Contextual factors influence food intake at eating occasions in young adults: a mixed effect analysis. Appetite, 203, 107722. Available at: </a:t>
            </a:r>
            <a:r>
              <a:rPr b="0" i="0" lang="en-US" spc="0" sz="1400" u="sng" cap="none" strike="noStrike">
                <a:solidFill>
                  <a:srgbClr val="245B90"/>
                </a:solidFill>
                <a:latin typeface="Arial"/>
                <a:ea typeface="Arial"/>
                <a:cs typeface="Arial"/>
                <a:sym typeface="Arial"/>
                <a:hlinkClick r:id="rId5">
                  <a:extLst>
                    <a:ext uri="{A12FA001-AC4F-418D-AE19-62706E023703}">
                      <ahyp:hlinkClr val="tx"/>
                    </a:ext>
                  </a:extLst>
                </a:hlinkClick>
              </a:rPr>
              <a:t>https://doi.org/10.1016/j.appet.2024.107722</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World Health Organization (WHO) (2023). Healthy diet. Available at: </a:t>
            </a:r>
            <a:r>
              <a:rPr b="0" i="0" lang="en-US" spc="0" sz="1400" u="sng" cap="none" strike="noStrike">
                <a:solidFill>
                  <a:srgbClr val="245B90"/>
                </a:solidFill>
                <a:latin typeface="Arial"/>
                <a:ea typeface="Arial"/>
                <a:cs typeface="Arial"/>
                <a:sym typeface="Arial"/>
                <a:hlinkClick r:id="rId6">
                  <a:extLst>
                    <a:ext uri="{A12FA001-AC4F-418D-AE19-62706E023703}">
                      <ahyp:hlinkClr val="tx"/>
                    </a:ext>
                  </a:extLst>
                </a:hlinkClick>
              </a:rPr>
              <a:t>https://www.who.int/health-topics/healthy-diet</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World Health Organization (WHO) (2024). Healthy diet. Available at: </a:t>
            </a:r>
            <a:r>
              <a:rPr b="0" i="0" lang="en-US" spc="0" sz="1400" u="sng" cap="none" strike="noStrike">
                <a:solidFill>
                  <a:srgbClr val="245B90"/>
                </a:solidFill>
                <a:latin typeface="Arial"/>
                <a:ea typeface="Arial"/>
                <a:cs typeface="Arial"/>
                <a:sym typeface="Arial"/>
                <a:hlinkClick r:id="rId7">
                  <a:extLst>
                    <a:ext uri="{A12FA001-AC4F-418D-AE19-62706E023703}">
                      <ahyp:hlinkClr val="tx"/>
                    </a:ext>
                  </a:extLst>
                </a:hlinkClick>
              </a:rPr>
              <a:t>https://www.who.int/health-topics/healthy-diet</a:t>
            </a:r>
            <a:r>
              <a:rPr b="0" i="0" lang="en-US" spc="0" sz="1400" u="none" cap="none" strike="noStrike">
                <a:solidFill>
                  <a:srgbClr val="493B2F"/>
                </a:solidFill>
                <a:latin typeface="Arial"/>
                <a:ea typeface="Arial"/>
                <a:cs typeface="Arial"/>
                <a:sym typeface="Arial"/>
              </a:rPr>
              <a:t> (Accessed: 3 October 2026).</a:t>
            </a:r>
            <a:endParaRPr/>
          </a:p>
          <a:p>
            <a:pPr indent="0" lvl="0" marL="0" marR="0" rtl="0" algn="l">
              <a:lnSpc>
                <a:spcPct val="105000"/>
              </a:lnSpc>
              <a:spcBef>
                <a:spcPts val="600"/>
              </a:spcBef>
              <a:spcAft>
                <a:spcPts val="0"/>
              </a:spcAft>
              <a:buNone/>
            </a:pPr>
            <a:r>
              <a:rPr b="0" i="0" lang="en-US" spc="0" sz="1400" u="none" cap="none" strike="noStrike">
                <a:solidFill>
                  <a:srgbClr val="493B2F"/>
                </a:solidFill>
                <a:latin typeface="Arial"/>
                <a:ea typeface="Arial"/>
                <a:cs typeface="Arial"/>
                <a:sym typeface="Arial"/>
              </a:rPr>
              <a:t>World Health Organization (WHO) and Food and Agriculture Organization of the United Nations (FAO) (2024). What are healthy diets? Joint statement. Available at: </a:t>
            </a:r>
            <a:r>
              <a:rPr b="0" i="0" lang="en-US" spc="0" sz="1400" u="sng" cap="none" strike="noStrike">
                <a:solidFill>
                  <a:srgbClr val="245B90"/>
                </a:solidFill>
                <a:latin typeface="Arial"/>
                <a:ea typeface="Arial"/>
                <a:cs typeface="Arial"/>
                <a:sym typeface="Arial"/>
                <a:hlinkClick r:id="rId8">
                  <a:extLst>
                    <a:ext uri="{A12FA001-AC4F-418D-AE19-62706E023703}">
                      <ahyp:hlinkClr val="tx"/>
                    </a:ext>
                  </a:extLst>
                </a:hlinkClick>
              </a:rPr>
              <a:t>https://www.who.int/publications/i/item/9789240101876</a:t>
            </a:r>
            <a:r>
              <a:rPr b="0" i="0" lang="en-US" spc="0" sz="1400" u="none" cap="none" strike="noStrike">
                <a:solidFill>
                  <a:srgbClr val="493B2F"/>
                </a:solidFill>
                <a:latin typeface="Arial"/>
                <a:ea typeface="Arial"/>
                <a:cs typeface="Arial"/>
                <a:sym typeface="Arial"/>
              </a:rPr>
              <a:t> (Accessed: 3 October 2026).</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