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58" r:id="rId4"/>
    <p:sldId id="259" r:id="rId5"/>
    <p:sldId id="260" r:id="rId6"/>
    <p:sldId id="261" r:id="rId7"/>
    <p:sldId id="262" r:id="rId8"/>
    <p:sldId id="264" r:id="rId9"/>
    <p:sldId id="265" r:id="rId10"/>
    <p:sldId id="266" r:id="rId11"/>
    <p:sldId id="269" r:id="rId12"/>
    <p:sldId id="267" r:id="rId13"/>
    <p:sldId id="268" r:id="rId14"/>
    <p:sldId id="270"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2" d="100"/>
          <a:sy n="42" d="100"/>
        </p:scale>
        <p:origin x="-91" y="-17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79C3D79-787C-43F0-909C-73BE06D0BFC7}" type="datetimeFigureOut">
              <a:rPr lang="en-GB" smtClean="0"/>
              <a:t>18/02/2019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F3AD35-6F2E-4DAD-8B96-7D1D2B95B06E}" type="slidenum">
              <a:rPr lang="en-GB" smtClean="0"/>
              <a:t>‹#›</a:t>
            </a:fld>
            <a:endParaRPr lang="en-GB"/>
          </a:p>
        </p:txBody>
      </p:sp>
    </p:spTree>
    <p:extLst>
      <p:ext uri="{BB962C8B-B14F-4D97-AF65-F5344CB8AC3E}">
        <p14:creationId xmlns:p14="http://schemas.microsoft.com/office/powerpoint/2010/main" val="691346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7F3AD35-6F2E-4DAD-8B96-7D1D2B95B06E}" type="slidenum">
              <a:rPr lang="en-GB" smtClean="0"/>
              <a:t>6</a:t>
            </a:fld>
            <a:endParaRPr lang="en-GB"/>
          </a:p>
        </p:txBody>
      </p:sp>
    </p:spTree>
    <p:extLst>
      <p:ext uri="{BB962C8B-B14F-4D97-AF65-F5344CB8AC3E}">
        <p14:creationId xmlns:p14="http://schemas.microsoft.com/office/powerpoint/2010/main" val="3087247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0" y="0"/>
            <a:ext cx="9144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3794760" y="1267730"/>
            <a:ext cx="1554480" cy="6400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886200" y="1267731"/>
            <a:ext cx="1371600" cy="54864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anchor="ctr">
            <a:noAutofit/>
          </a:bodyPr>
          <a:lstStyle>
            <a:lvl1pPr algn="ctr">
              <a:lnSpc>
                <a:spcPct val="83000"/>
              </a:lnSpc>
              <a:defRPr lang="en-US" sz="6200" b="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171575" y="4682062"/>
            <a:ext cx="6803136" cy="502920"/>
          </a:xfrm>
        </p:spPr>
        <p:txBody>
          <a:bodyPr>
            <a:normAutofit/>
          </a:bodyPr>
          <a:lstStyle>
            <a:lvl1pPr marL="0" indent="0" algn="ctr">
              <a:spcBef>
                <a:spcPts val="0"/>
              </a:spcBef>
              <a:buNone/>
              <a:defRPr sz="1400" spc="80" baseline="0">
                <a:solidFill>
                  <a:schemeClr val="tx2">
                    <a:lumMod val="75000"/>
                  </a:schemeClr>
                </a:solidFill>
              </a:defRPr>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3931920" y="1327188"/>
            <a:ext cx="1280160" cy="457200"/>
          </a:xfrm>
        </p:spPr>
        <p:txBody>
          <a:bodyPr/>
          <a:lstStyle>
            <a:lvl1pPr algn="ctr">
              <a:defRPr sz="1100" spc="0" baseline="0">
                <a:solidFill>
                  <a:srgbClr val="FFFFFF"/>
                </a:solidFill>
                <a:latin typeface="+mn-lt"/>
              </a:defRPr>
            </a:lvl1pPr>
          </a:lstStyle>
          <a:p>
            <a:fld id="{1D8BD707-D9CF-40AE-B4C6-C98DA3205C09}" type="datetimeFigureOut">
              <a:rPr lang="en-US" smtClean="0"/>
              <a:pPr/>
              <a:t>2/18/2019</a:t>
            </a:fld>
            <a:endParaRPr lang="en-US"/>
          </a:p>
        </p:txBody>
      </p:sp>
      <p:sp>
        <p:nvSpPr>
          <p:cNvPr id="21" name="Footer Placeholder 20"/>
          <p:cNvSpPr>
            <a:spLocks noGrp="1"/>
          </p:cNvSpPr>
          <p:nvPr>
            <p:ph type="ftr" sz="quarter" idx="11"/>
          </p:nvPr>
        </p:nvSpPr>
        <p:spPr>
          <a:xfrm>
            <a:off x="1104936" y="5211060"/>
            <a:ext cx="4429125" cy="228600"/>
          </a:xfrm>
        </p:spPr>
        <p:txBody>
          <a:bodyPr/>
          <a:lstStyle>
            <a:lvl1pPr algn="l">
              <a:defRPr sz="900">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6455190" y="5212080"/>
            <a:ext cx="1583911" cy="228600"/>
          </a:xfrm>
        </p:spPr>
        <p:txBody>
          <a:bodyPr/>
          <a:lstStyle>
            <a:lvl1pPr>
              <a:defRPr>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24606349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7291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2" name="Rectangle 21"/>
          <p:cNvSpPr/>
          <p:nvPr/>
        </p:nvSpPr>
        <p:spPr>
          <a:xfrm>
            <a:off x="0" y="0"/>
            <a:ext cx="9144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75025"/>
            <a:ext cx="7182197"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088136" y="1385316"/>
            <a:ext cx="6967728" cy="4087368"/>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3794760" y="1267730"/>
            <a:ext cx="1554480" cy="640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886200" y="1267731"/>
            <a:ext cx="1371600" cy="54864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anchor="ctr">
            <a:noAutofit/>
          </a:bodyPr>
          <a:lstStyle>
            <a:lvl1pPr algn="ctr">
              <a:lnSpc>
                <a:spcPct val="83000"/>
              </a:lnSpc>
              <a:defRPr lang="en-US" sz="6200" kern="1200" cap="all" spc="-10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2718" y="4682062"/>
            <a:ext cx="6803136" cy="502920"/>
          </a:xfrm>
        </p:spPr>
        <p:txBody>
          <a:bodyPr anchor="t">
            <a:normAutofit/>
          </a:bodyPr>
          <a:lstStyle>
            <a:lvl1pPr marL="0" indent="0" algn="ctr">
              <a:buNone/>
              <a:defRPr sz="1400">
                <a:solidFill>
                  <a:schemeClr val="tx1"/>
                </a:solidFill>
                <a:effectLst/>
              </a:defRPr>
            </a:lvl1pPr>
            <a:lvl2pPr marL="457200" indent="0">
              <a:buNone/>
              <a:defRPr sz="1400">
                <a:solidFill>
                  <a:schemeClr val="tx1">
                    <a:tint val="75000"/>
                  </a:schemeClr>
                </a:solidFill>
              </a:defRPr>
            </a:lvl2pPr>
            <a:lvl3pPr marL="914400" indent="0">
              <a:buNone/>
              <a:defRPr sz="14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3931920" y="1325880"/>
            <a:ext cx="1280160" cy="457200"/>
          </a:xfrm>
        </p:spPr>
        <p:txBody>
          <a:bodyPr/>
          <a:lstStyle>
            <a:lvl1pPr algn="ctr">
              <a:defRPr lang="en-US" sz="1100" kern="1200" spc="0" baseline="0">
                <a:solidFill>
                  <a:srgbClr val="FFFFFF"/>
                </a:solidFill>
                <a:latin typeface="+mn-lt"/>
                <a:ea typeface="+mn-ea"/>
                <a:cs typeface="+mn-cs"/>
              </a:defRPr>
            </a:lvl1pPr>
          </a:lstStyle>
          <a:p>
            <a:fld id="{1D8BD707-D9CF-40AE-B4C6-C98DA3205C09}" type="datetimeFigureOut">
              <a:rPr lang="en-US" smtClean="0"/>
              <a:pPr/>
              <a:t>2/18/2019</a:t>
            </a:fld>
            <a:endParaRPr lang="en-US"/>
          </a:p>
        </p:txBody>
      </p:sp>
      <p:sp>
        <p:nvSpPr>
          <p:cNvPr id="5" name="Footer Placeholder 4"/>
          <p:cNvSpPr>
            <a:spLocks noGrp="1"/>
          </p:cNvSpPr>
          <p:nvPr>
            <p:ph type="ftr" sz="quarter" idx="11"/>
          </p:nvPr>
        </p:nvSpPr>
        <p:spPr>
          <a:xfrm>
            <a:off x="1104679" y="5211060"/>
            <a:ext cx="4430268"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6453378" y="5211060"/>
            <a:ext cx="1584198" cy="22860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3062256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3152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4880" y="2103120"/>
            <a:ext cx="3657600" cy="393192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32133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31520" y="2074334"/>
            <a:ext cx="365760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731520" y="2755898"/>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2074334"/>
            <a:ext cx="365760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754880" y="2756581"/>
            <a:ext cx="365760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07938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1477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3023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6765290" y="173736"/>
            <a:ext cx="2194560"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anchor="b">
            <a:normAutofit/>
          </a:bodyPr>
          <a:lstStyle>
            <a:lvl1pPr algn="l" defTabSz="914400" rtl="0" eaLnBrk="1" latinLnBrk="0" hangingPunct="1">
              <a:lnSpc>
                <a:spcPct val="90000"/>
              </a:lnSpc>
              <a:spcBef>
                <a:spcPct val="0"/>
              </a:spcBef>
              <a:buNone/>
              <a:defRPr lang="en-US" sz="2400" b="0" kern="1200" cap="none" spc="0" baseline="0" dirty="0">
                <a:solidFill>
                  <a:schemeClr val="tx1"/>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68976" y="907143"/>
            <a:ext cx="5428856" cy="5043714"/>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72300" y="2286000"/>
            <a:ext cx="1823085" cy="3505200"/>
          </a:xfrm>
        </p:spPr>
        <p:txBody>
          <a:bodyPr>
            <a:normAutofit/>
          </a:bodyPr>
          <a:lstStyle>
            <a:lvl1pPr marL="0" indent="0">
              <a:lnSpc>
                <a:spcPct val="110000"/>
              </a:lnSpc>
              <a:spcBef>
                <a:spcPts val="800"/>
              </a:spcBef>
              <a:buNone/>
              <a:defRPr sz="13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2" name="Rectangle 11"/>
          <p:cNvSpPr/>
          <p:nvPr/>
        </p:nvSpPr>
        <p:spPr>
          <a:xfrm>
            <a:off x="6868160" y="274320"/>
            <a:ext cx="1988820" cy="630936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1D8BD707-D9CF-40AE-B4C6-C98DA3205C09}" type="datetimeFigureOut">
              <a:rPr lang="en-US" smtClean="0"/>
              <a:pPr/>
              <a:t>2/18/2019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746008" y="6302326"/>
            <a:ext cx="1097280" cy="27432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66722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6765290" y="173736"/>
            <a:ext cx="2194560" cy="65105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6868160" y="274320"/>
            <a:ext cx="1988820" cy="630936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anchor="b">
            <a:noAutofit/>
          </a:bodyPr>
          <a:lstStyle>
            <a:lvl1pPr algn="l">
              <a:defRPr sz="2400" b="0">
                <a:solidFill>
                  <a:schemeClr val="tx1"/>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1449" y="173736"/>
            <a:ext cx="6398514" cy="6510528"/>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972300" y="2286000"/>
            <a:ext cx="1824228" cy="3502152"/>
          </a:xfrm>
        </p:spPr>
        <p:txBody>
          <a:bodyPr>
            <a:normAutofit/>
          </a:bodyPr>
          <a:lstStyle>
            <a:lvl1pPr marL="0" indent="0" algn="l">
              <a:lnSpc>
                <a:spcPct val="110000"/>
              </a:lnSpc>
              <a:spcBef>
                <a:spcPts val="800"/>
              </a:spcBef>
              <a:buNone/>
              <a:defRPr sz="13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D8BD707-D9CF-40AE-B4C6-C98DA3205C09}" type="datetimeFigureOut">
              <a:rPr lang="en-US" smtClean="0"/>
              <a:pPr/>
              <a:t>2/18/2019</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9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7797546" y="6309360"/>
            <a:ext cx="1097280" cy="274320"/>
          </a:xfrm>
        </p:spPr>
        <p:txBody>
          <a:bodyPr/>
          <a:lstStyle>
            <a:lvl1pPr>
              <a:defRPr>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08422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5737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762000"/>
            <a:ext cx="60579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14376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76022" y="173736"/>
            <a:ext cx="8791956" cy="6510528"/>
          </a:xfrm>
          <a:prstGeom prst="rect">
            <a:avLst/>
          </a:prstGeom>
          <a:solidFill>
            <a:schemeClr val="bg2"/>
          </a:solidFill>
          <a:ln w="6350" cap="flat" cmpd="sng" algn="ctr">
            <a:noFill/>
            <a:prstDash val="solid"/>
          </a:ln>
          <a:effectLst>
            <a:softEdge rad="0"/>
          </a:effectLst>
        </p:spPr>
      </p:sp>
      <p:sp>
        <p:nvSpPr>
          <p:cNvPr id="8" name="Rectangle 7"/>
          <p:cNvSpPr/>
          <p:nvPr/>
        </p:nvSpPr>
        <p:spPr>
          <a:xfrm>
            <a:off x="292608" y="292608"/>
            <a:ext cx="8558784" cy="6272784"/>
          </a:xfrm>
          <a:prstGeom prst="rect">
            <a:avLst/>
          </a:prstGeom>
          <a:noFill/>
          <a:ln w="6350" cap="sq" cmpd="sng" algn="ctr">
            <a:solidFill>
              <a:schemeClr val="tx1">
                <a:lumMod val="75000"/>
                <a:lumOff val="25000"/>
              </a:schemeClr>
            </a:solidFill>
            <a:prstDash val="solid"/>
            <a:miter lim="800000"/>
          </a:ln>
          <a:effectLst/>
        </p:spPr>
      </p:sp>
      <p:sp>
        <p:nvSpPr>
          <p:cNvPr id="2" name="Title Placeholder 1"/>
          <p:cNvSpPr>
            <a:spLocks noGrp="1"/>
          </p:cNvSpPr>
          <p:nvPr>
            <p:ph type="title"/>
          </p:nvPr>
        </p:nvSpPr>
        <p:spPr>
          <a:xfrm>
            <a:off x="731520" y="642594"/>
            <a:ext cx="768096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31520" y="2103120"/>
            <a:ext cx="768096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12142" y="6302326"/>
            <a:ext cx="2057400" cy="274320"/>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fld id="{1D8BD707-D9CF-40AE-B4C6-C98DA3205C09}" type="datetimeFigureOut">
              <a:rPr lang="en-US" smtClean="0"/>
              <a:pPr/>
              <a:t>2/18/2019</a:t>
            </a:fld>
            <a:endParaRPr lang="en-US"/>
          </a:p>
        </p:txBody>
      </p:sp>
      <p:sp>
        <p:nvSpPr>
          <p:cNvPr id="5" name="Footer Placeholder 4"/>
          <p:cNvSpPr>
            <a:spLocks noGrp="1"/>
          </p:cNvSpPr>
          <p:nvPr>
            <p:ph type="ftr" sz="quarter" idx="3"/>
          </p:nvPr>
        </p:nvSpPr>
        <p:spPr>
          <a:xfrm>
            <a:off x="2596896" y="6302326"/>
            <a:ext cx="3950208" cy="274320"/>
          </a:xfrm>
          <a:prstGeom prst="rect">
            <a:avLst/>
          </a:prstGeom>
        </p:spPr>
        <p:txBody>
          <a:bodyPr vert="horz" lIns="91440" tIns="45720" rIns="91440" bIns="45720" rtlCol="0" anchor="b"/>
          <a:lstStyle>
            <a:lvl1pPr algn="ctr">
              <a:defRPr sz="9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7753042" y="6302326"/>
            <a:ext cx="1097280" cy="274320"/>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88982061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lang="en-US" sz="40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Assessment for learning </a:t>
            </a:r>
            <a:br>
              <a:rPr lang="en-GB" dirty="0" smtClean="0"/>
            </a:br>
            <a:r>
              <a:rPr lang="en-GB" sz="4000" dirty="0" smtClean="0"/>
              <a:t>long and short term</a:t>
            </a:r>
            <a:endParaRPr lang="en-GB" sz="4000" dirty="0"/>
          </a:p>
        </p:txBody>
      </p:sp>
      <p:sp>
        <p:nvSpPr>
          <p:cNvPr id="3" name="Subtitle 2"/>
          <p:cNvSpPr>
            <a:spLocks noGrp="1"/>
          </p:cNvSpPr>
          <p:nvPr>
            <p:ph type="subTitle" idx="1"/>
          </p:nvPr>
        </p:nvSpPr>
        <p:spPr/>
        <p:txBody>
          <a:bodyPr/>
          <a:lstStyle/>
          <a:p>
            <a:r>
              <a:rPr lang="en-GB" dirty="0" smtClean="0"/>
              <a:t>By Olivia Bodman</a:t>
            </a:r>
            <a:endParaRPr lang="en-GB" dirty="0"/>
          </a:p>
        </p:txBody>
      </p:sp>
      <p:sp>
        <p:nvSpPr>
          <p:cNvPr id="4" name="Right Arrow 3"/>
          <p:cNvSpPr/>
          <p:nvPr/>
        </p:nvSpPr>
        <p:spPr>
          <a:xfrm>
            <a:off x="6781800" y="3353118"/>
            <a:ext cx="838200" cy="228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95255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Assessment for Learning?</a:t>
            </a:r>
            <a:endParaRPr lang="en-GB" dirty="0"/>
          </a:p>
        </p:txBody>
      </p:sp>
      <p:sp>
        <p:nvSpPr>
          <p:cNvPr id="3" name="Content Placeholder 2"/>
          <p:cNvSpPr>
            <a:spLocks noGrp="1"/>
          </p:cNvSpPr>
          <p:nvPr>
            <p:ph idx="1"/>
          </p:nvPr>
        </p:nvSpPr>
        <p:spPr>
          <a:xfrm>
            <a:off x="381000" y="3200400"/>
            <a:ext cx="4876800" cy="3154680"/>
          </a:xfrm>
        </p:spPr>
        <p:txBody>
          <a:bodyPr>
            <a:normAutofit/>
          </a:bodyPr>
          <a:lstStyle/>
          <a:p>
            <a:pPr>
              <a:buFont typeface="Wingdings" panose="05000000000000000000" pitchFamily="2" charset="2"/>
              <a:buChar char="§"/>
            </a:pPr>
            <a:r>
              <a:rPr lang="en-GB" dirty="0"/>
              <a:t>Assessment for learning has become increasingly popular over the last few years in England and Wales through Blake and William’s (1998) ‘inside the black box’</a:t>
            </a:r>
            <a:endParaRPr lang="en-GB" dirty="0" smtClean="0"/>
          </a:p>
          <a:p>
            <a:pPr>
              <a:buFont typeface="Wingdings" panose="05000000000000000000" pitchFamily="2" charset="2"/>
              <a:buChar char="§"/>
            </a:pPr>
            <a:r>
              <a:rPr lang="en-GB" dirty="0" smtClean="0"/>
              <a:t>The </a:t>
            </a:r>
            <a:r>
              <a:rPr lang="en-GB" dirty="0"/>
              <a:t>main purpose </a:t>
            </a:r>
            <a:r>
              <a:rPr lang="en-GB" dirty="0" smtClean="0"/>
              <a:t>is to </a:t>
            </a:r>
            <a:r>
              <a:rPr lang="en-GB" dirty="0"/>
              <a:t>promote students learning (Black, Harrison, Lee, Marshall and William, 2004</a:t>
            </a:r>
            <a:r>
              <a:rPr lang="en-GB" dirty="0" smtClean="0"/>
              <a:t>)</a:t>
            </a:r>
          </a:p>
          <a:p>
            <a:pPr>
              <a:buFont typeface="Wingdings" panose="05000000000000000000" pitchFamily="2" charset="2"/>
              <a:buChar char="§"/>
            </a:pPr>
            <a:r>
              <a:rPr lang="en-GB" dirty="0"/>
              <a:t>The </a:t>
            </a:r>
            <a:r>
              <a:rPr lang="en-GB" dirty="0" smtClean="0"/>
              <a:t>Welsh Assembly Government </a:t>
            </a:r>
            <a:r>
              <a:rPr lang="en-GB" dirty="0"/>
              <a:t>have summarised that it is a way of helping learners gain independence by creating a much more dialogue and reflective process</a:t>
            </a:r>
            <a:endParaRPr lang="en-GB" dirty="0" smtClean="0"/>
          </a:p>
        </p:txBody>
      </p:sp>
      <p:sp>
        <p:nvSpPr>
          <p:cNvPr id="4" name="TextBox 3"/>
          <p:cNvSpPr txBox="1"/>
          <p:nvPr/>
        </p:nvSpPr>
        <p:spPr>
          <a:xfrm>
            <a:off x="1143000" y="1762035"/>
            <a:ext cx="7086600" cy="1200329"/>
          </a:xfrm>
          <a:prstGeom prst="rect">
            <a:avLst/>
          </a:prstGeom>
          <a:noFill/>
        </p:spPr>
        <p:txBody>
          <a:bodyPr wrap="square" rtlCol="0">
            <a:spAutoFit/>
          </a:bodyPr>
          <a:lstStyle/>
          <a:p>
            <a:r>
              <a:rPr lang="en-GB" dirty="0" smtClean="0"/>
              <a:t>“Assessment </a:t>
            </a:r>
            <a:r>
              <a:rPr lang="en-GB" dirty="0"/>
              <a:t>for learning is the process of seeking and interpreting evidence for use by learners and their practitioners to decide where the learners are in their learning, where they need to go and how best to get there</a:t>
            </a:r>
            <a:r>
              <a:rPr lang="en-GB" dirty="0" smtClean="0"/>
              <a:t>.” 						Assessment </a:t>
            </a:r>
            <a:r>
              <a:rPr lang="en-GB" dirty="0"/>
              <a:t>Reform Group, 2002 </a:t>
            </a: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2962364"/>
            <a:ext cx="3333750" cy="3514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75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should AfL be used in the classroom?</a:t>
            </a:r>
            <a:endParaRPr lang="en-GB" dirty="0"/>
          </a:p>
        </p:txBody>
      </p:sp>
      <p:sp>
        <p:nvSpPr>
          <p:cNvPr id="3" name="Content Placeholder 2"/>
          <p:cNvSpPr>
            <a:spLocks noGrp="1"/>
          </p:cNvSpPr>
          <p:nvPr>
            <p:ph idx="1"/>
          </p:nvPr>
        </p:nvSpPr>
        <p:spPr/>
        <p:txBody>
          <a:bodyPr/>
          <a:lstStyle/>
          <a:p>
            <a:pPr lvl="0">
              <a:buClr>
                <a:prstClr val="black">
                  <a:lumMod val="85000"/>
                  <a:lumOff val="15000"/>
                </a:prstClr>
              </a:buClr>
              <a:buFont typeface="Wingdings" panose="05000000000000000000" pitchFamily="2" charset="2"/>
              <a:buChar char="§"/>
            </a:pPr>
            <a:r>
              <a:rPr lang="en-GB" dirty="0" err="1">
                <a:solidFill>
                  <a:prstClr val="black"/>
                </a:solidFill>
              </a:rPr>
              <a:t>AfL</a:t>
            </a:r>
            <a:r>
              <a:rPr lang="en-GB" dirty="0">
                <a:solidFill>
                  <a:prstClr val="black"/>
                </a:solidFill>
              </a:rPr>
              <a:t> is not just merely for the teachers to rate the pupils but to allow them to feedback off each other and the teacher so they know where there needs to be focus</a:t>
            </a:r>
            <a:r>
              <a:rPr lang="en-GB" dirty="0" smtClean="0">
                <a:solidFill>
                  <a:prstClr val="black"/>
                </a:solidFill>
              </a:rPr>
              <a:t>.</a:t>
            </a:r>
          </a:p>
          <a:p>
            <a:pPr lvl="0">
              <a:buClr>
                <a:prstClr val="black">
                  <a:lumMod val="85000"/>
                  <a:lumOff val="15000"/>
                </a:prstClr>
              </a:buClr>
              <a:buFont typeface="Wingdings" panose="05000000000000000000" pitchFamily="2" charset="2"/>
              <a:buChar char="§"/>
            </a:pPr>
            <a:r>
              <a:rPr lang="en-GB" dirty="0"/>
              <a:t>Research by </a:t>
            </a:r>
            <a:r>
              <a:rPr lang="en-GB" dirty="0" err="1"/>
              <a:t>Newmann</a:t>
            </a:r>
            <a:r>
              <a:rPr lang="en-GB" dirty="0"/>
              <a:t> et al (2001) showed that teachers who use more authentic assessment for learning strategies had better class outcomes than those who didn’t. </a:t>
            </a:r>
            <a:endParaRPr lang="en-GB" dirty="0" smtClean="0"/>
          </a:p>
          <a:p>
            <a:pPr lvl="0">
              <a:buClr>
                <a:prstClr val="black">
                  <a:lumMod val="85000"/>
                  <a:lumOff val="15000"/>
                </a:prstClr>
              </a:buClr>
              <a:buFont typeface="Wingdings" panose="05000000000000000000" pitchFamily="2" charset="2"/>
              <a:buChar char="§"/>
            </a:pPr>
            <a:r>
              <a:rPr lang="en-GB" dirty="0" smtClean="0"/>
              <a:t>Black</a:t>
            </a:r>
            <a:r>
              <a:rPr lang="en-GB" dirty="0"/>
              <a:t>, Harrison, Lee, Marshall and William (2004) showed that teachers feel as though self-assessment is a key aspect to their assessment for learning planning. </a:t>
            </a:r>
            <a:endParaRPr lang="en-GB" dirty="0" smtClean="0"/>
          </a:p>
          <a:p>
            <a:pPr lvl="0">
              <a:buClr>
                <a:prstClr val="black">
                  <a:lumMod val="85000"/>
                  <a:lumOff val="15000"/>
                </a:prstClr>
              </a:buClr>
              <a:buFont typeface="Wingdings" panose="05000000000000000000" pitchFamily="2" charset="2"/>
              <a:buChar char="§"/>
            </a:pPr>
            <a:r>
              <a:rPr lang="en-GB" dirty="0"/>
              <a:t>Black et al (2004) has given robust evidence that assessment for learning in the classroom can help for externally mandated assessments which is key for Key Stage 4. </a:t>
            </a:r>
            <a:endParaRPr lang="en-GB" dirty="0">
              <a:solidFill>
                <a:prstClr val="black"/>
              </a:solidFill>
            </a:endParaRPr>
          </a:p>
          <a:p>
            <a:endParaRPr lang="en-GB" dirty="0"/>
          </a:p>
        </p:txBody>
      </p:sp>
    </p:spTree>
    <p:extLst>
      <p:ext uri="{BB962C8B-B14F-4D97-AF65-F5344CB8AC3E}">
        <p14:creationId xmlns:p14="http://schemas.microsoft.com/office/powerpoint/2010/main" val="250382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long and short term?</a:t>
            </a:r>
            <a:endParaRPr lang="en-GB" dirty="0"/>
          </a:p>
        </p:txBody>
      </p:sp>
      <p:sp>
        <p:nvSpPr>
          <p:cNvPr id="3" name="Content Placeholder 2"/>
          <p:cNvSpPr>
            <a:spLocks noGrp="1"/>
          </p:cNvSpPr>
          <p:nvPr>
            <p:ph idx="1"/>
          </p:nvPr>
        </p:nvSpPr>
        <p:spPr/>
        <p:txBody>
          <a:bodyPr/>
          <a:lstStyle/>
          <a:p>
            <a:pPr>
              <a:buFont typeface="Wingdings" pitchFamily="2" charset="2"/>
              <a:buChar char="§"/>
            </a:pPr>
            <a:r>
              <a:rPr lang="en-GB" dirty="0"/>
              <a:t>Long and short term as an </a:t>
            </a:r>
            <a:r>
              <a:rPr lang="en-GB" dirty="0" err="1"/>
              <a:t>AfL</a:t>
            </a:r>
            <a:r>
              <a:rPr lang="en-GB" dirty="0"/>
              <a:t> has the aim to measure how much the class has learnt over a period of time, for example; half way through the topic and by the end of the topic</a:t>
            </a:r>
            <a:r>
              <a:rPr lang="en-GB" dirty="0" smtClean="0"/>
              <a:t>.</a:t>
            </a:r>
          </a:p>
          <a:p>
            <a:pPr>
              <a:buFont typeface="Wingdings" pitchFamily="2" charset="2"/>
              <a:buChar char="§"/>
            </a:pPr>
            <a:r>
              <a:rPr lang="en-GB" dirty="0"/>
              <a:t>Research has shown that allowing children to engage with each other about what they understand of their topics gives more support to their learning (Mercer, 2010). </a:t>
            </a:r>
            <a:endParaRPr lang="en-GB" dirty="0"/>
          </a:p>
          <a:p>
            <a:pPr>
              <a:buFont typeface="Wingdings" pitchFamily="2" charset="2"/>
              <a:buChar char="§"/>
            </a:pPr>
            <a:r>
              <a:rPr lang="en-GB" dirty="0" smtClean="0"/>
              <a:t>It helps </a:t>
            </a:r>
            <a:r>
              <a:rPr lang="en-GB" dirty="0"/>
              <a:t>them to achieve their learning goals as they know what they need to focus on (</a:t>
            </a:r>
            <a:r>
              <a:rPr lang="en-GB" dirty="0" err="1"/>
              <a:t>Rakozy</a:t>
            </a:r>
            <a:r>
              <a:rPr lang="en-GB" dirty="0"/>
              <a:t> et al, 2010). </a:t>
            </a:r>
            <a:endParaRPr lang="en-GB" dirty="0" smtClean="0"/>
          </a:p>
          <a:p>
            <a:pPr>
              <a:buFont typeface="Wingdings" pitchFamily="2" charset="2"/>
              <a:buChar char="§"/>
            </a:pPr>
            <a:r>
              <a:rPr lang="en-GB" dirty="0"/>
              <a:t>By measuring through the topic and at the end it allows the teachers to see whether how they have taught it effective or whether adaptions need to be made (Seidel et al., 2015).</a:t>
            </a:r>
          </a:p>
          <a:p>
            <a:pPr>
              <a:buFont typeface="Wingdings" pitchFamily="2" charset="2"/>
              <a:buChar char="§"/>
            </a:pPr>
            <a:endParaRPr lang="en-GB" dirty="0"/>
          </a:p>
        </p:txBody>
      </p:sp>
    </p:spTree>
    <p:extLst>
      <p:ext uri="{BB962C8B-B14F-4D97-AF65-F5344CB8AC3E}">
        <p14:creationId xmlns:p14="http://schemas.microsoft.com/office/powerpoint/2010/main" val="2203132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it be implemented in the classrooms?</a:t>
            </a:r>
            <a:endParaRPr lang="en-GB" dirty="0"/>
          </a:p>
        </p:txBody>
      </p:sp>
      <p:sp>
        <p:nvSpPr>
          <p:cNvPr id="5" name="TextBox 4"/>
          <p:cNvSpPr txBox="1"/>
          <p:nvPr/>
        </p:nvSpPr>
        <p:spPr>
          <a:xfrm>
            <a:off x="815340" y="5943600"/>
            <a:ext cx="4343400" cy="646331"/>
          </a:xfrm>
          <a:prstGeom prst="rect">
            <a:avLst/>
          </a:prstGeom>
          <a:noFill/>
        </p:spPr>
        <p:txBody>
          <a:bodyPr wrap="square" rtlCol="0">
            <a:spAutoFit/>
          </a:bodyPr>
          <a:lstStyle/>
          <a:p>
            <a:r>
              <a:rPr lang="en-GB" sz="3600" b="1" dirty="0" err="1" smtClean="0"/>
              <a:t>Pedagology</a:t>
            </a:r>
            <a:endParaRPr lang="en-GB" sz="3600" b="1" dirty="0"/>
          </a:p>
        </p:txBody>
      </p:sp>
      <p:sp>
        <p:nvSpPr>
          <p:cNvPr id="6" name="TextBox 5"/>
          <p:cNvSpPr txBox="1"/>
          <p:nvPr/>
        </p:nvSpPr>
        <p:spPr>
          <a:xfrm>
            <a:off x="6553200" y="2286000"/>
            <a:ext cx="2057400" cy="3416320"/>
          </a:xfrm>
          <a:prstGeom prst="rect">
            <a:avLst/>
          </a:prstGeom>
          <a:noFill/>
        </p:spPr>
        <p:txBody>
          <a:bodyPr wrap="square" rtlCol="0">
            <a:spAutoFit/>
          </a:bodyPr>
          <a:lstStyle/>
          <a:p>
            <a:pPr marL="342900" indent="-342900">
              <a:buAutoNum type="arabicParenR"/>
            </a:pPr>
            <a:r>
              <a:rPr lang="en-GB" dirty="0" smtClean="0"/>
              <a:t>Roll the dice</a:t>
            </a:r>
          </a:p>
          <a:p>
            <a:pPr marL="342900" indent="-342900">
              <a:buAutoNum type="arabicParenR"/>
            </a:pPr>
            <a:r>
              <a:rPr lang="en-GB" dirty="0" smtClean="0"/>
              <a:t>See what colour question you land on</a:t>
            </a:r>
          </a:p>
          <a:p>
            <a:pPr marL="342900" indent="-342900">
              <a:buAutoNum type="arabicParenR"/>
            </a:pPr>
            <a:r>
              <a:rPr lang="en-GB" dirty="0" smtClean="0"/>
              <a:t>Answer the question</a:t>
            </a:r>
          </a:p>
          <a:p>
            <a:pPr marL="342900" indent="-342900">
              <a:buAutoNum type="arabicParenR"/>
            </a:pPr>
            <a:r>
              <a:rPr lang="en-GB" dirty="0" smtClean="0"/>
              <a:t>Compare your scores half way through the topic and at the end</a:t>
            </a:r>
          </a:p>
          <a:p>
            <a:pPr marL="342900" indent="-342900">
              <a:buAutoNum type="arabicParenR"/>
            </a:pPr>
            <a:endParaRPr lang="en-GB" dirty="0"/>
          </a:p>
        </p:txBody>
      </p:sp>
      <p:pic>
        <p:nvPicPr>
          <p:cNvPr id="8" name="Content Placeholder 7"/>
          <p:cNvPicPr>
            <a:picLocks noGrp="1" noChangeAspect="1"/>
          </p:cNvPicPr>
          <p:nvPr>
            <p:ph idx="1"/>
          </p:nvPr>
        </p:nvPicPr>
        <p:blipFill rotWithShape="1">
          <a:blip r:embed="rId2"/>
          <a:srcRect l="26019" t="18207" r="17299" b="10093"/>
          <a:stretch/>
        </p:blipFill>
        <p:spPr>
          <a:xfrm>
            <a:off x="457200" y="1905000"/>
            <a:ext cx="6096000" cy="4114800"/>
          </a:xfrm>
          <a:prstGeom prst="rect">
            <a:avLst/>
          </a:prstGeom>
        </p:spPr>
      </p:pic>
    </p:spTree>
    <p:extLst>
      <p:ext uri="{BB962C8B-B14F-4D97-AF65-F5344CB8AC3E}">
        <p14:creationId xmlns:p14="http://schemas.microsoft.com/office/powerpoint/2010/main" val="2661288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will it benefit learners?</a:t>
            </a:r>
            <a:endParaRPr lang="en-GB" dirty="0"/>
          </a:p>
        </p:txBody>
      </p:sp>
      <p:sp>
        <p:nvSpPr>
          <p:cNvPr id="3" name="Content Placeholder 2"/>
          <p:cNvSpPr>
            <a:spLocks noGrp="1"/>
          </p:cNvSpPr>
          <p:nvPr>
            <p:ph idx="1"/>
          </p:nvPr>
        </p:nvSpPr>
        <p:spPr>
          <a:xfrm>
            <a:off x="685800" y="1828800"/>
            <a:ext cx="3688080" cy="3931920"/>
          </a:xfrm>
          <a:ln>
            <a:noFill/>
          </a:ln>
        </p:spPr>
        <p:txBody>
          <a:bodyPr>
            <a:normAutofit lnSpcReduction="10000"/>
          </a:bodyPr>
          <a:lstStyle/>
          <a:p>
            <a:pPr>
              <a:buFont typeface="Wingdings" panose="05000000000000000000" pitchFamily="2" charset="2"/>
              <a:buChar char="§"/>
            </a:pPr>
            <a:r>
              <a:rPr lang="en-GB" dirty="0" smtClean="0"/>
              <a:t>Focuses on different learning styles; Kinaesthetic, Visual and Audio</a:t>
            </a:r>
          </a:p>
          <a:p>
            <a:pPr>
              <a:buFont typeface="Wingdings" panose="05000000000000000000" pitchFamily="2" charset="2"/>
              <a:buChar char="§"/>
            </a:pPr>
            <a:r>
              <a:rPr lang="en-GB" dirty="0"/>
              <a:t>E</a:t>
            </a:r>
            <a:r>
              <a:rPr lang="en-GB" dirty="0" smtClean="0"/>
              <a:t>ach </a:t>
            </a:r>
            <a:r>
              <a:rPr lang="en-GB" dirty="0"/>
              <a:t>learner has their own unique learning style (Murphy et al, 2004). </a:t>
            </a:r>
            <a:endParaRPr lang="en-GB" dirty="0" smtClean="0"/>
          </a:p>
          <a:p>
            <a:pPr>
              <a:buFont typeface="Wingdings" panose="05000000000000000000" pitchFamily="2" charset="2"/>
              <a:buChar char="§"/>
            </a:pPr>
            <a:r>
              <a:rPr lang="en-GB" dirty="0"/>
              <a:t>By acknowledging these learning styles it can help learners become more effective as they will know their best way of learning, this will also help the teachers (Jarvis, 2004). </a:t>
            </a:r>
            <a:endParaRPr lang="en-GB" dirty="0" smtClean="0"/>
          </a:p>
          <a:p>
            <a:pPr>
              <a:buFont typeface="Wingdings" panose="05000000000000000000" pitchFamily="2" charset="2"/>
              <a:buChar char="§"/>
            </a:pPr>
            <a:r>
              <a:rPr lang="en-GB" dirty="0"/>
              <a:t>Research has shown that the preferred style of teaching by educators and pupils is kinaesthetic (Shah, Ahmed and </a:t>
            </a:r>
            <a:r>
              <a:rPr lang="en-GB" dirty="0" smtClean="0"/>
              <a:t>Shenoy,2013)</a:t>
            </a:r>
            <a:endParaRPr lang="en-GB" dirty="0"/>
          </a:p>
        </p:txBody>
      </p:sp>
      <p:sp>
        <p:nvSpPr>
          <p:cNvPr id="4" name="TextBox 3"/>
          <p:cNvSpPr txBox="1"/>
          <p:nvPr/>
        </p:nvSpPr>
        <p:spPr>
          <a:xfrm>
            <a:off x="4572000" y="1828800"/>
            <a:ext cx="4145280" cy="4524315"/>
          </a:xfrm>
          <a:prstGeom prst="rect">
            <a:avLst/>
          </a:prstGeom>
          <a:noFill/>
        </p:spPr>
        <p:txBody>
          <a:bodyPr wrap="square" rtlCol="0">
            <a:spAutoFit/>
          </a:bodyPr>
          <a:lstStyle/>
          <a:p>
            <a:pPr>
              <a:buFont typeface="Wingdings" panose="05000000000000000000" pitchFamily="2" charset="2"/>
              <a:buChar char="§"/>
            </a:pPr>
            <a:r>
              <a:rPr lang="en-GB" dirty="0">
                <a:solidFill>
                  <a:prstClr val="black"/>
                </a:solidFill>
              </a:rPr>
              <a:t>Vygotsky’s peer </a:t>
            </a:r>
            <a:r>
              <a:rPr lang="en-GB" dirty="0" smtClean="0">
                <a:solidFill>
                  <a:prstClr val="black"/>
                </a:solidFill>
              </a:rPr>
              <a:t>scaffolding allows them to work together</a:t>
            </a:r>
          </a:p>
          <a:p>
            <a:pPr>
              <a:buFont typeface="Wingdings" panose="05000000000000000000" pitchFamily="2" charset="2"/>
              <a:buChar char="§"/>
            </a:pPr>
            <a:r>
              <a:rPr lang="en-GB" dirty="0"/>
              <a:t>H</a:t>
            </a:r>
            <a:r>
              <a:rPr lang="en-GB" dirty="0" smtClean="0"/>
              <a:t>ow </a:t>
            </a:r>
            <a:r>
              <a:rPr lang="en-GB" dirty="0"/>
              <a:t>much assistance one gets depends on their levels of working ability (</a:t>
            </a:r>
            <a:r>
              <a:rPr lang="en-GB" dirty="0" err="1"/>
              <a:t>Santrock</a:t>
            </a:r>
            <a:r>
              <a:rPr lang="en-GB" dirty="0"/>
              <a:t>, </a:t>
            </a:r>
            <a:r>
              <a:rPr lang="en-GB" dirty="0" smtClean="0"/>
              <a:t>2005)</a:t>
            </a:r>
          </a:p>
          <a:p>
            <a:pPr>
              <a:buFont typeface="Wingdings" panose="05000000000000000000" pitchFamily="2" charset="2"/>
              <a:buChar char="§"/>
            </a:pPr>
            <a:r>
              <a:rPr lang="en-GB" dirty="0"/>
              <a:t>T</a:t>
            </a:r>
            <a:r>
              <a:rPr lang="en-GB" dirty="0" smtClean="0"/>
              <a:t>eachers </a:t>
            </a:r>
            <a:r>
              <a:rPr lang="en-GB" dirty="0"/>
              <a:t>may be the scaffolding peer to those who are less competent and need more guidance, whereas, peers from similar levels may be used for those who are more advanced (</a:t>
            </a:r>
            <a:r>
              <a:rPr lang="en-GB" dirty="0" err="1"/>
              <a:t>Ormrod</a:t>
            </a:r>
            <a:r>
              <a:rPr lang="en-GB" dirty="0"/>
              <a:t>, 1998). </a:t>
            </a:r>
            <a:endParaRPr lang="en-GB" dirty="0" smtClean="0"/>
          </a:p>
          <a:p>
            <a:pPr>
              <a:buFont typeface="Wingdings" panose="05000000000000000000" pitchFamily="2" charset="2"/>
              <a:buChar char="§"/>
            </a:pPr>
            <a:r>
              <a:rPr lang="en-GB" dirty="0" smtClean="0">
                <a:solidFill>
                  <a:prstClr val="black"/>
                </a:solidFill>
              </a:rPr>
              <a:t>Develops learners attitude and motivation </a:t>
            </a:r>
            <a:r>
              <a:rPr lang="en-GB" dirty="0"/>
              <a:t>(</a:t>
            </a:r>
            <a:r>
              <a:rPr lang="en-GB" dirty="0" err="1"/>
              <a:t>Bukato</a:t>
            </a:r>
            <a:r>
              <a:rPr lang="en-GB" dirty="0"/>
              <a:t> and </a:t>
            </a:r>
            <a:r>
              <a:rPr lang="en-GB" dirty="0" err="1"/>
              <a:t>Daehler</a:t>
            </a:r>
            <a:r>
              <a:rPr lang="en-GB" dirty="0"/>
              <a:t>, 1995). </a:t>
            </a:r>
            <a:endParaRPr lang="en-GB" dirty="0" smtClean="0"/>
          </a:p>
          <a:p>
            <a:pPr>
              <a:buFont typeface="Wingdings" panose="05000000000000000000" pitchFamily="2" charset="2"/>
              <a:buChar char="§"/>
            </a:pPr>
            <a:r>
              <a:rPr lang="en-GB" dirty="0"/>
              <a:t>R</a:t>
            </a:r>
            <a:r>
              <a:rPr lang="en-GB" dirty="0" smtClean="0"/>
              <a:t>esearch has shown that </a:t>
            </a:r>
            <a:r>
              <a:rPr lang="en-GB" dirty="0" err="1" smtClean="0"/>
              <a:t>thosewho</a:t>
            </a:r>
            <a:r>
              <a:rPr lang="en-GB" dirty="0" smtClean="0"/>
              <a:t> </a:t>
            </a:r>
            <a:r>
              <a:rPr lang="en-GB" dirty="0"/>
              <a:t>were taught through peer-scaffolding performed significantly better than those who were not (</a:t>
            </a:r>
            <a:r>
              <a:rPr lang="en-GB" dirty="0" err="1"/>
              <a:t>Haider</a:t>
            </a:r>
            <a:r>
              <a:rPr lang="en-GB" dirty="0"/>
              <a:t> and </a:t>
            </a:r>
            <a:r>
              <a:rPr lang="en-GB" dirty="0" err="1"/>
              <a:t>Yasmin</a:t>
            </a:r>
            <a:r>
              <a:rPr lang="en-GB" dirty="0"/>
              <a:t>, 2013).</a:t>
            </a:r>
            <a:endParaRPr lang="en-GB" dirty="0">
              <a:solidFill>
                <a:prstClr val="black"/>
              </a:solidFill>
            </a:endParaRPr>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1405" r="10758"/>
          <a:stretch/>
        </p:blipFill>
        <p:spPr bwMode="auto">
          <a:xfrm>
            <a:off x="5486400" y="381000"/>
            <a:ext cx="3230880"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98056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it be adapted for different levels of learners?</a:t>
            </a:r>
            <a:endParaRPr lang="en-GB" dirty="0"/>
          </a:p>
        </p:txBody>
      </p:sp>
      <p:sp>
        <p:nvSpPr>
          <p:cNvPr id="3" name="Content Placeholder 2"/>
          <p:cNvSpPr>
            <a:spLocks noGrp="1"/>
          </p:cNvSpPr>
          <p:nvPr>
            <p:ph idx="1"/>
          </p:nvPr>
        </p:nvSpPr>
        <p:spPr>
          <a:xfrm>
            <a:off x="731520" y="2103120"/>
            <a:ext cx="3840480" cy="3931920"/>
          </a:xfrm>
        </p:spPr>
        <p:txBody>
          <a:bodyPr/>
          <a:lstStyle/>
          <a:p>
            <a:pPr>
              <a:buFont typeface="Wingdings" panose="05000000000000000000" pitchFamily="2" charset="2"/>
              <a:buChar char="§"/>
            </a:pPr>
            <a:r>
              <a:rPr lang="en-GB" dirty="0" smtClean="0"/>
              <a:t>The questions can vary to different levels</a:t>
            </a:r>
            <a:r>
              <a:rPr lang="en-GB" dirty="0"/>
              <a:t>; yes or no, multiple choice, short answers and long </a:t>
            </a:r>
            <a:r>
              <a:rPr lang="en-GB" dirty="0" smtClean="0"/>
              <a:t>answers.</a:t>
            </a:r>
          </a:p>
          <a:p>
            <a:pPr>
              <a:buFont typeface="Wingdings" panose="05000000000000000000" pitchFamily="2" charset="2"/>
              <a:buChar char="§"/>
            </a:pPr>
            <a:r>
              <a:rPr lang="en-GB" dirty="0" smtClean="0"/>
              <a:t>Blooms </a:t>
            </a:r>
            <a:r>
              <a:rPr lang="en-GB" dirty="0"/>
              <a:t>taxonomy contains six categories of cognitive skills that range in levels (Adams, 2015</a:t>
            </a:r>
            <a:r>
              <a:rPr lang="en-GB" dirty="0" smtClean="0"/>
              <a:t>).</a:t>
            </a:r>
          </a:p>
          <a:p>
            <a:pPr>
              <a:buFont typeface="Wingdings" panose="05000000000000000000" pitchFamily="2" charset="2"/>
              <a:buChar char="§"/>
            </a:pPr>
            <a:r>
              <a:rPr lang="en-GB" dirty="0"/>
              <a:t>Due to the range of levels it means that there’s always a constant option for development and also the stages feedback into each other so there isn’t restrictions (Boles, </a:t>
            </a:r>
            <a:r>
              <a:rPr lang="en-GB" dirty="0" err="1"/>
              <a:t>Goncher</a:t>
            </a:r>
            <a:r>
              <a:rPr lang="en-GB" dirty="0"/>
              <a:t> and </a:t>
            </a:r>
            <a:r>
              <a:rPr lang="en-GB" dirty="0" err="1"/>
              <a:t>Dhammika</a:t>
            </a:r>
            <a:r>
              <a:rPr lang="en-GB" dirty="0"/>
              <a:t>, 2015). </a:t>
            </a:r>
          </a:p>
        </p:txBody>
      </p:sp>
      <p:pic>
        <p:nvPicPr>
          <p:cNvPr id="4" name="Picture 3"/>
          <p:cNvPicPr>
            <a:picLocks noChangeAspect="1"/>
          </p:cNvPicPr>
          <p:nvPr/>
        </p:nvPicPr>
        <p:blipFill>
          <a:blip r:embed="rId2"/>
          <a:stretch>
            <a:fillRect/>
          </a:stretch>
        </p:blipFill>
        <p:spPr>
          <a:xfrm>
            <a:off x="4724400" y="1828435"/>
            <a:ext cx="4066384" cy="4206605"/>
          </a:xfrm>
          <a:prstGeom prst="rect">
            <a:avLst/>
          </a:prstGeom>
        </p:spPr>
      </p:pic>
    </p:spTree>
    <p:extLst>
      <p:ext uri="{BB962C8B-B14F-4D97-AF65-F5344CB8AC3E}">
        <p14:creationId xmlns:p14="http://schemas.microsoft.com/office/powerpoint/2010/main" val="3707155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642594"/>
            <a:ext cx="4273868" cy="1795806"/>
          </a:xfrm>
        </p:spPr>
        <p:txBody>
          <a:bodyPr>
            <a:normAutofit/>
          </a:bodyPr>
          <a:lstStyle/>
          <a:p>
            <a:r>
              <a:rPr lang="en-GB" dirty="0" smtClean="0"/>
              <a:t>Does it link to any other AfL strategies? </a:t>
            </a: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5388" y="457200"/>
            <a:ext cx="3786188" cy="60388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09600" y="2667000"/>
            <a:ext cx="3962400" cy="1754326"/>
          </a:xfrm>
          <a:prstGeom prst="rect">
            <a:avLst/>
          </a:prstGeom>
          <a:noFill/>
        </p:spPr>
        <p:txBody>
          <a:bodyPr wrap="square" rtlCol="0">
            <a:spAutoFit/>
          </a:bodyPr>
          <a:lstStyle/>
          <a:p>
            <a:pPr marL="285750" indent="-285750">
              <a:buFont typeface="Wingdings" pitchFamily="2" charset="2"/>
              <a:buChar char="§"/>
            </a:pPr>
            <a:r>
              <a:rPr lang="en-GB" dirty="0" smtClean="0"/>
              <a:t>Can be used as different </a:t>
            </a:r>
            <a:r>
              <a:rPr lang="en-GB" dirty="0" err="1" smtClean="0"/>
              <a:t>AfL</a:t>
            </a:r>
            <a:r>
              <a:rPr lang="en-GB" dirty="0" smtClean="0"/>
              <a:t> strategies such as; Self-Assessment or All </a:t>
            </a:r>
            <a:r>
              <a:rPr lang="en-GB" dirty="0"/>
              <a:t>Y</a:t>
            </a:r>
            <a:r>
              <a:rPr lang="en-GB" dirty="0" smtClean="0"/>
              <a:t>ou Know</a:t>
            </a:r>
          </a:p>
          <a:p>
            <a:pPr marL="285750" indent="-285750">
              <a:buFont typeface="Wingdings" pitchFamily="2" charset="2"/>
              <a:buChar char="§"/>
            </a:pPr>
            <a:r>
              <a:rPr lang="en-GB" dirty="0" smtClean="0"/>
              <a:t>Can incorporate others such as; Two Stars and a Wish and Traffic Light System</a:t>
            </a:r>
            <a:endParaRPr lang="en-GB" dirty="0"/>
          </a:p>
        </p:txBody>
      </p:sp>
    </p:spTree>
    <p:extLst>
      <p:ext uri="{BB962C8B-B14F-4D97-AF65-F5344CB8AC3E}">
        <p14:creationId xmlns:p14="http://schemas.microsoft.com/office/powerpoint/2010/main" val="4133748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research supports this?</a:t>
            </a:r>
            <a:endParaRPr lang="en-GB" dirty="0"/>
          </a:p>
        </p:txBody>
      </p:sp>
      <p:pic>
        <p:nvPicPr>
          <p:cNvPr id="205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1000" y="4243232"/>
            <a:ext cx="3276600" cy="2180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609600" y="1905000"/>
            <a:ext cx="7772400" cy="646331"/>
          </a:xfrm>
          <a:prstGeom prst="rect">
            <a:avLst/>
          </a:prstGeom>
          <a:noFill/>
        </p:spPr>
        <p:txBody>
          <a:bodyPr wrap="square" rtlCol="0">
            <a:spAutoFit/>
          </a:bodyPr>
          <a:lstStyle/>
          <a:p>
            <a:r>
              <a:rPr lang="en-GB" dirty="0"/>
              <a:t>Throughout the presentation there have been educationalists and researchers which have shown support to assessment for leaving. </a:t>
            </a:r>
          </a:p>
        </p:txBody>
      </p:sp>
      <p:sp>
        <p:nvSpPr>
          <p:cNvPr id="4" name="TextBox 3"/>
          <p:cNvSpPr txBox="1"/>
          <p:nvPr/>
        </p:nvSpPr>
        <p:spPr>
          <a:xfrm>
            <a:off x="4114800" y="3124200"/>
            <a:ext cx="4267200" cy="2585323"/>
          </a:xfrm>
          <a:prstGeom prst="rect">
            <a:avLst/>
          </a:prstGeom>
          <a:noFill/>
        </p:spPr>
        <p:txBody>
          <a:bodyPr wrap="square" rtlCol="0">
            <a:spAutoFit/>
          </a:bodyPr>
          <a:lstStyle/>
          <a:p>
            <a:r>
              <a:rPr lang="en-GB" dirty="0" smtClean="0"/>
              <a:t>Hargreaves (2005) is a key researcher into </a:t>
            </a:r>
            <a:r>
              <a:rPr lang="en-GB" dirty="0" err="1" smtClean="0"/>
              <a:t>AfL</a:t>
            </a:r>
            <a:r>
              <a:rPr lang="en-GB" dirty="0" smtClean="0"/>
              <a:t> and its impact. She has shown that it is beneficial in many ways, including:</a:t>
            </a:r>
          </a:p>
          <a:p>
            <a:pPr marL="285750" indent="-285750">
              <a:buFont typeface="Wingdings" pitchFamily="2" charset="2"/>
              <a:buChar char="§"/>
            </a:pPr>
            <a:r>
              <a:rPr lang="en-GB" dirty="0" smtClean="0"/>
              <a:t>More initiative ways of teaching</a:t>
            </a:r>
          </a:p>
          <a:p>
            <a:pPr marL="285750" indent="-285750">
              <a:buFont typeface="Wingdings" pitchFamily="2" charset="2"/>
              <a:buChar char="§"/>
            </a:pPr>
            <a:r>
              <a:rPr lang="en-GB" dirty="0" smtClean="0"/>
              <a:t>Still allows use of the National Curriculum</a:t>
            </a:r>
          </a:p>
          <a:p>
            <a:pPr marL="285750" indent="-285750">
              <a:buFont typeface="Wingdings" pitchFamily="2" charset="2"/>
              <a:buChar char="§"/>
            </a:pPr>
            <a:r>
              <a:rPr lang="en-GB" dirty="0" smtClean="0"/>
              <a:t>Clear indication to teachers on performance</a:t>
            </a:r>
          </a:p>
          <a:p>
            <a:pPr marL="285750" indent="-285750">
              <a:buFont typeface="Wingdings" pitchFamily="2" charset="2"/>
              <a:buChar char="§"/>
            </a:pPr>
            <a:r>
              <a:rPr lang="en-GB" dirty="0" smtClean="0"/>
              <a:t>Allows monitoring throughout which will help teachers improve (Shinn, 2007)</a:t>
            </a:r>
            <a:endParaRPr lang="en-GB" dirty="0"/>
          </a:p>
        </p:txBody>
      </p:sp>
    </p:spTree>
    <p:extLst>
      <p:ext uri="{BB962C8B-B14F-4D97-AF65-F5344CB8AC3E}">
        <p14:creationId xmlns:p14="http://schemas.microsoft.com/office/powerpoint/2010/main" val="30328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 there any disadvantages?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72200" y="4191000"/>
            <a:ext cx="2609314" cy="23349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762000" y="2362200"/>
            <a:ext cx="4953000" cy="3693319"/>
          </a:xfrm>
          <a:prstGeom prst="rect">
            <a:avLst/>
          </a:prstGeom>
          <a:noFill/>
        </p:spPr>
        <p:txBody>
          <a:bodyPr wrap="square" rtlCol="0">
            <a:spAutoFit/>
          </a:bodyPr>
          <a:lstStyle/>
          <a:p>
            <a:pPr marL="285750" indent="-285750">
              <a:buFont typeface="Wingdings" pitchFamily="2" charset="2"/>
              <a:buChar char="§"/>
            </a:pPr>
            <a:r>
              <a:rPr lang="en-GB" dirty="0"/>
              <a:t>Research has shown that Assessment for Learning can affect a child’s self-esteem (</a:t>
            </a:r>
            <a:r>
              <a:rPr lang="en-GB" dirty="0" err="1"/>
              <a:t>Perrenoud</a:t>
            </a:r>
            <a:r>
              <a:rPr lang="en-GB" dirty="0"/>
              <a:t>, 1991). D</a:t>
            </a:r>
            <a:r>
              <a:rPr lang="en-GB" dirty="0" smtClean="0"/>
              <a:t>ue </a:t>
            </a:r>
            <a:r>
              <a:rPr lang="en-GB" dirty="0"/>
              <a:t>to those who don’t receive rewards in a much seen classroom culture of those getting praised for their positive learning experiences which can restrict pupils picking the harder option (Black and William, </a:t>
            </a:r>
            <a:r>
              <a:rPr lang="en-GB" dirty="0" smtClean="0"/>
              <a:t>2010)</a:t>
            </a:r>
          </a:p>
          <a:p>
            <a:pPr marL="285750" indent="-285750">
              <a:buFont typeface="Wingdings" pitchFamily="2" charset="2"/>
              <a:buChar char="§"/>
            </a:pPr>
            <a:r>
              <a:rPr lang="en-GB" dirty="0"/>
              <a:t>it as a way of filling up records instead of paying personal attention to how the pupils are getting on with their work (Black and William, 2010). With this in mind it is important that the teachers in key stage four allow time and listen to the pupils.</a:t>
            </a:r>
          </a:p>
          <a:p>
            <a:pPr marL="285750" indent="-285750">
              <a:buFont typeface="Wingdings" pitchFamily="2" charset="2"/>
              <a:buChar char="§"/>
            </a:pPr>
            <a:endParaRPr lang="en-GB" dirty="0"/>
          </a:p>
        </p:txBody>
      </p:sp>
    </p:spTree>
    <p:extLst>
      <p:ext uri="{BB962C8B-B14F-4D97-AF65-F5344CB8AC3E}">
        <p14:creationId xmlns:p14="http://schemas.microsoft.com/office/powerpoint/2010/main" val="259255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Content Placeholder 2"/>
          <p:cNvSpPr>
            <a:spLocks noGrp="1"/>
          </p:cNvSpPr>
          <p:nvPr>
            <p:ph idx="1"/>
          </p:nvPr>
        </p:nvSpPr>
        <p:spPr/>
        <p:txBody>
          <a:bodyPr/>
          <a:lstStyle/>
          <a:p>
            <a:pPr>
              <a:buFont typeface="Wingdings" pitchFamily="2" charset="2"/>
              <a:buChar char="§"/>
            </a:pPr>
            <a:r>
              <a:rPr lang="en-GB" dirty="0"/>
              <a:t>The ability to use blooms taxonomy means there isn’t restrictions to those with special educational needs or those who are out performing their cohort as there is the opportunity to extend their </a:t>
            </a:r>
            <a:r>
              <a:rPr lang="en-GB" dirty="0" smtClean="0"/>
              <a:t>answers</a:t>
            </a:r>
          </a:p>
          <a:p>
            <a:pPr>
              <a:buFont typeface="Wingdings" pitchFamily="2" charset="2"/>
              <a:buChar char="§"/>
            </a:pPr>
            <a:r>
              <a:rPr lang="en-GB" dirty="0"/>
              <a:t>B</a:t>
            </a:r>
            <a:r>
              <a:rPr lang="en-GB" dirty="0" smtClean="0"/>
              <a:t>eing </a:t>
            </a:r>
            <a:r>
              <a:rPr lang="en-GB" dirty="0"/>
              <a:t>able to work off their cohort, using Vygotsky’s peer-scaffolding where they can build off each other’s </a:t>
            </a:r>
            <a:r>
              <a:rPr lang="en-GB" dirty="0" smtClean="0"/>
              <a:t>knowledge</a:t>
            </a:r>
            <a:endParaRPr lang="en-GB" dirty="0"/>
          </a:p>
          <a:p>
            <a:pPr>
              <a:buFont typeface="Wingdings" pitchFamily="2" charset="2"/>
              <a:buChar char="§"/>
            </a:pPr>
            <a:r>
              <a:rPr lang="en-GB" dirty="0"/>
              <a:t>T</a:t>
            </a:r>
            <a:r>
              <a:rPr lang="en-GB" dirty="0" smtClean="0"/>
              <a:t>he </a:t>
            </a:r>
            <a:r>
              <a:rPr lang="en-GB" dirty="0"/>
              <a:t>benefits to long and short term can be seen for both the pupils and the teacher as they have the ability to work off each other’s knowledge and plan lessons in future to help benefit both groups.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304800"/>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0215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4800" y="304800"/>
            <a:ext cx="8534400" cy="6248400"/>
          </a:xfrm>
        </p:spPr>
      </p:pic>
    </p:spTree>
    <p:extLst>
      <p:ext uri="{BB962C8B-B14F-4D97-AF65-F5344CB8AC3E}">
        <p14:creationId xmlns:p14="http://schemas.microsoft.com/office/powerpoint/2010/main" val="2517682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680960" cy="1371600"/>
          </a:xfrm>
        </p:spPr>
        <p:txBody>
          <a:bodyPr/>
          <a:lstStyle/>
          <a:p>
            <a:r>
              <a:rPr lang="en-GB" dirty="0" smtClean="0"/>
              <a:t>References</a:t>
            </a:r>
            <a:endParaRPr lang="en-GB" dirty="0"/>
          </a:p>
        </p:txBody>
      </p:sp>
      <p:sp>
        <p:nvSpPr>
          <p:cNvPr id="3" name="Content Placeholder 2"/>
          <p:cNvSpPr>
            <a:spLocks noGrp="1"/>
          </p:cNvSpPr>
          <p:nvPr>
            <p:ph idx="1"/>
          </p:nvPr>
        </p:nvSpPr>
        <p:spPr>
          <a:xfrm>
            <a:off x="731520" y="1524000"/>
            <a:ext cx="7680960" cy="4511040"/>
          </a:xfrm>
        </p:spPr>
        <p:txBody>
          <a:bodyPr>
            <a:normAutofit fontScale="92500"/>
          </a:bodyPr>
          <a:lstStyle/>
          <a:p>
            <a:pPr marL="0" indent="0">
              <a:buNone/>
            </a:pPr>
            <a:r>
              <a:rPr lang="en-GB" dirty="0"/>
              <a:t>Black, P. and </a:t>
            </a:r>
            <a:r>
              <a:rPr lang="en-GB" dirty="0" err="1"/>
              <a:t>Wiliam</a:t>
            </a:r>
            <a:r>
              <a:rPr lang="en-GB" dirty="0"/>
              <a:t>, D., 2005. </a:t>
            </a:r>
            <a:r>
              <a:rPr lang="en-GB" i="1" dirty="0"/>
              <a:t>Inside the black box: Raising standards through classroom assessment</a:t>
            </a:r>
            <a:r>
              <a:rPr lang="en-GB" dirty="0"/>
              <a:t>. Granada Learning.</a:t>
            </a:r>
            <a:endParaRPr lang="en-GB" dirty="0" smtClean="0"/>
          </a:p>
          <a:p>
            <a:pPr marL="0" indent="0">
              <a:buNone/>
            </a:pPr>
            <a:r>
              <a:rPr lang="en-GB" dirty="0" smtClean="0"/>
              <a:t>Black</a:t>
            </a:r>
            <a:r>
              <a:rPr lang="en-GB" dirty="0"/>
              <a:t>, P., Harrison, C., Lee, C., Marshall, B. and William, D., 2003. Formative and summative assessment: Can they serve learning together. AERA Chicago, </a:t>
            </a:r>
            <a:r>
              <a:rPr lang="en-GB" dirty="0" smtClean="0"/>
              <a:t>p.23.</a:t>
            </a:r>
          </a:p>
          <a:p>
            <a:pPr marL="0" indent="0">
              <a:buNone/>
            </a:pPr>
            <a:r>
              <a:rPr lang="en-GB" dirty="0"/>
              <a:t>Black, P., Harrison, C., Lee, C., Marshall, B. and </a:t>
            </a:r>
            <a:r>
              <a:rPr lang="en-GB" dirty="0" err="1"/>
              <a:t>Wiliam</a:t>
            </a:r>
            <a:r>
              <a:rPr lang="en-GB" dirty="0"/>
              <a:t>, D., 2004. Working inside the black box: Assessment for learning in the classroom. </a:t>
            </a:r>
            <a:r>
              <a:rPr lang="en-GB" i="1" dirty="0"/>
              <a:t>Phi delta </a:t>
            </a:r>
            <a:r>
              <a:rPr lang="en-GB" i="1" dirty="0" err="1"/>
              <a:t>kappan</a:t>
            </a:r>
            <a:r>
              <a:rPr lang="en-GB" dirty="0"/>
              <a:t>, </a:t>
            </a:r>
            <a:r>
              <a:rPr lang="en-GB" i="1" dirty="0"/>
              <a:t>86</a:t>
            </a:r>
            <a:r>
              <a:rPr lang="en-GB" dirty="0"/>
              <a:t>(1), pp.8-21.</a:t>
            </a:r>
            <a:endParaRPr lang="en-GB" dirty="0" smtClean="0"/>
          </a:p>
          <a:p>
            <a:pPr marL="0" indent="0">
              <a:buNone/>
            </a:pPr>
            <a:r>
              <a:rPr lang="en-GB" dirty="0"/>
              <a:t>Boles, W.W., </a:t>
            </a:r>
            <a:r>
              <a:rPr lang="en-GB" dirty="0" err="1"/>
              <a:t>Goncher</a:t>
            </a:r>
            <a:r>
              <a:rPr lang="en-GB" dirty="0"/>
              <a:t>, A. and </a:t>
            </a:r>
            <a:r>
              <a:rPr lang="en-GB" dirty="0" err="1"/>
              <a:t>Jayalath</a:t>
            </a:r>
            <a:r>
              <a:rPr lang="en-GB" dirty="0"/>
              <a:t>, D., 2015. Categorising conceptual assessments under the framework of bloom’s taxonomy.</a:t>
            </a:r>
            <a:endParaRPr lang="en-GB" dirty="0" smtClean="0"/>
          </a:p>
          <a:p>
            <a:pPr marL="0" indent="0">
              <a:buNone/>
            </a:pPr>
            <a:r>
              <a:rPr lang="en-GB" dirty="0" err="1"/>
              <a:t>Haider</a:t>
            </a:r>
            <a:r>
              <a:rPr lang="en-GB" dirty="0"/>
              <a:t>, M. and </a:t>
            </a:r>
            <a:r>
              <a:rPr lang="en-GB" dirty="0" err="1"/>
              <a:t>Yasmin</a:t>
            </a:r>
            <a:r>
              <a:rPr lang="en-GB" dirty="0"/>
              <a:t>, A., 2015. Significance of scaffolding and peer tutoring in the light of Vygotsky’s theory of zone of proximal development. </a:t>
            </a:r>
            <a:r>
              <a:rPr lang="en-GB" i="1" dirty="0"/>
              <a:t>International Journal of Languages, Literature and Linguistics</a:t>
            </a:r>
            <a:r>
              <a:rPr lang="en-GB" dirty="0"/>
              <a:t>, </a:t>
            </a:r>
            <a:r>
              <a:rPr lang="en-GB" i="1" dirty="0"/>
              <a:t>1</a:t>
            </a:r>
            <a:r>
              <a:rPr lang="en-GB" dirty="0"/>
              <a:t>(3), p.2015</a:t>
            </a:r>
            <a:r>
              <a:rPr lang="en-GB" dirty="0" smtClean="0"/>
              <a:t>.</a:t>
            </a:r>
          </a:p>
          <a:p>
            <a:pPr marL="0" indent="0">
              <a:buNone/>
            </a:pPr>
            <a:r>
              <a:rPr lang="en-GB" dirty="0"/>
              <a:t>Hargreaves, E., 2005. Assessment for learning? Thinking outside the (black) box. </a:t>
            </a:r>
            <a:r>
              <a:rPr lang="en-GB" i="1" dirty="0"/>
              <a:t>Cambridge Journal of Education</a:t>
            </a:r>
            <a:r>
              <a:rPr lang="en-GB" dirty="0"/>
              <a:t>, </a:t>
            </a:r>
            <a:r>
              <a:rPr lang="en-GB" i="1" dirty="0"/>
              <a:t>35</a:t>
            </a:r>
            <a:r>
              <a:rPr lang="en-GB" dirty="0"/>
              <a:t>(2), pp.213-224.</a:t>
            </a:r>
            <a:endParaRPr lang="en-GB" dirty="0" smtClean="0"/>
          </a:p>
          <a:p>
            <a:pPr marL="0" indent="0">
              <a:buNone/>
            </a:pPr>
            <a:r>
              <a:rPr lang="en-GB" dirty="0"/>
              <a:t>Jarvis, P., 2004. Adult education and lifelong learning: Theory and practice. </a:t>
            </a:r>
            <a:r>
              <a:rPr lang="en-GB" dirty="0" err="1"/>
              <a:t>Routledge</a:t>
            </a:r>
            <a:r>
              <a:rPr lang="en-GB" dirty="0" smtClean="0"/>
              <a:t>.</a:t>
            </a:r>
          </a:p>
        </p:txBody>
      </p:sp>
    </p:spTree>
    <p:extLst>
      <p:ext uri="{BB962C8B-B14F-4D97-AF65-F5344CB8AC3E}">
        <p14:creationId xmlns:p14="http://schemas.microsoft.com/office/powerpoint/2010/main" val="24074078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Continued…</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Mercer, N., 2010. The analysis of classroom talk: Methods and methodologies. </a:t>
            </a:r>
            <a:r>
              <a:rPr lang="en-GB" i="1" dirty="0"/>
              <a:t>British journal of educational psychology</a:t>
            </a:r>
            <a:r>
              <a:rPr lang="en-GB" dirty="0"/>
              <a:t>, </a:t>
            </a:r>
            <a:r>
              <a:rPr lang="en-GB" i="1" dirty="0"/>
              <a:t>80</a:t>
            </a:r>
            <a:r>
              <a:rPr lang="en-GB" dirty="0"/>
              <a:t>(1), pp.1-14.</a:t>
            </a:r>
            <a:endParaRPr lang="en-GB" dirty="0" smtClean="0"/>
          </a:p>
          <a:p>
            <a:pPr marL="0" indent="0">
              <a:buNone/>
            </a:pPr>
            <a:r>
              <a:rPr lang="en-GB" dirty="0" smtClean="0"/>
              <a:t>Murphy</a:t>
            </a:r>
            <a:r>
              <a:rPr lang="en-GB" dirty="0"/>
              <a:t>, R.J., </a:t>
            </a:r>
            <a:r>
              <a:rPr lang="en-GB" dirty="0" err="1"/>
              <a:t>Gray</a:t>
            </a:r>
            <a:r>
              <a:rPr lang="en-GB" dirty="0"/>
              <a:t>, S.A., </a:t>
            </a:r>
            <a:r>
              <a:rPr lang="en-GB" dirty="0" err="1"/>
              <a:t>Straja</a:t>
            </a:r>
            <a:r>
              <a:rPr lang="en-GB" dirty="0"/>
              <a:t>, S.R. and </a:t>
            </a:r>
            <a:r>
              <a:rPr lang="en-GB" dirty="0" err="1"/>
              <a:t>Bogert</a:t>
            </a:r>
            <a:r>
              <a:rPr lang="en-GB" dirty="0"/>
              <a:t>, M.C., 2004. Student learning preferences and teaching implications. Journal of dental education, 68(8), pp.859-866.</a:t>
            </a:r>
          </a:p>
          <a:p>
            <a:pPr marL="0" indent="0">
              <a:buNone/>
            </a:pPr>
            <a:r>
              <a:rPr lang="en-GB" dirty="0" err="1" smtClean="0"/>
              <a:t>Newmann</a:t>
            </a:r>
            <a:r>
              <a:rPr lang="en-GB" dirty="0"/>
              <a:t>, F.M., </a:t>
            </a:r>
            <a:r>
              <a:rPr lang="en-GB" dirty="0" err="1"/>
              <a:t>Bryk</a:t>
            </a:r>
            <a:r>
              <a:rPr lang="en-GB" dirty="0"/>
              <a:t>, A.S. and </a:t>
            </a:r>
            <a:r>
              <a:rPr lang="en-GB" dirty="0" err="1"/>
              <a:t>Nagaoka</a:t>
            </a:r>
            <a:r>
              <a:rPr lang="en-GB" dirty="0"/>
              <a:t>, J.K., 2001. Authentic Intellectual Work and Standardized Tests: Conflict or Coexistence? Improving Chicago's Schools</a:t>
            </a:r>
            <a:r>
              <a:rPr lang="en-GB" dirty="0" smtClean="0"/>
              <a:t>.</a:t>
            </a:r>
          </a:p>
          <a:p>
            <a:pPr marL="0" indent="0">
              <a:buNone/>
            </a:pPr>
            <a:r>
              <a:rPr lang="en-GB" dirty="0" err="1"/>
              <a:t>Perrenoud</a:t>
            </a:r>
            <a:r>
              <a:rPr lang="en-GB" dirty="0"/>
              <a:t>, P., 1991. Towards a pragmatic approach to formative evaluation. Assessment of Pupils’ Achievement: Motivation and School Success. </a:t>
            </a:r>
            <a:r>
              <a:rPr lang="en-GB" i="1" dirty="0"/>
              <a:t>Weston</a:t>
            </a:r>
            <a:r>
              <a:rPr lang="en-GB" dirty="0"/>
              <a:t>, </a:t>
            </a:r>
            <a:r>
              <a:rPr lang="en-GB" i="1" dirty="0"/>
              <a:t>79</a:t>
            </a:r>
            <a:r>
              <a:rPr lang="en-GB" dirty="0"/>
              <a:t>, p.101.</a:t>
            </a:r>
            <a:endParaRPr lang="en-GB" dirty="0" smtClean="0"/>
          </a:p>
          <a:p>
            <a:pPr marL="0" indent="0">
              <a:buNone/>
            </a:pPr>
            <a:r>
              <a:rPr lang="en-GB" dirty="0"/>
              <a:t>Shah, K., Ahmed, J., </a:t>
            </a:r>
            <a:r>
              <a:rPr lang="en-GB" dirty="0" err="1"/>
              <a:t>Shenoy</a:t>
            </a:r>
            <a:r>
              <a:rPr lang="en-GB" dirty="0"/>
              <a:t>, N. and </a:t>
            </a:r>
            <a:r>
              <a:rPr lang="en-GB" dirty="0" err="1"/>
              <a:t>Srikant</a:t>
            </a:r>
            <a:r>
              <a:rPr lang="en-GB" dirty="0"/>
              <a:t>, N., 2017. How different are students and their learning styles?. </a:t>
            </a:r>
            <a:r>
              <a:rPr lang="en-GB" i="1" dirty="0"/>
              <a:t>International Journal of Research in Medical Sciences</a:t>
            </a:r>
            <a:r>
              <a:rPr lang="en-GB" dirty="0"/>
              <a:t>, </a:t>
            </a:r>
            <a:r>
              <a:rPr lang="en-GB" i="1" dirty="0"/>
              <a:t>1</a:t>
            </a:r>
            <a:r>
              <a:rPr lang="en-GB" dirty="0"/>
              <a:t>(3), pp.212-215</a:t>
            </a:r>
            <a:r>
              <a:rPr lang="en-GB" dirty="0" smtClean="0"/>
              <a:t>.</a:t>
            </a:r>
          </a:p>
          <a:p>
            <a:pPr marL="0" indent="0">
              <a:buNone/>
            </a:pPr>
            <a:r>
              <a:rPr lang="en-GB" dirty="0"/>
              <a:t>Seidel, T., </a:t>
            </a:r>
            <a:r>
              <a:rPr lang="en-GB" dirty="0" err="1"/>
              <a:t>Stürmer</a:t>
            </a:r>
            <a:r>
              <a:rPr lang="en-GB" dirty="0"/>
              <a:t>, K., </a:t>
            </a:r>
            <a:r>
              <a:rPr lang="en-GB" dirty="0" err="1"/>
              <a:t>Schäfer</a:t>
            </a:r>
            <a:r>
              <a:rPr lang="en-GB" dirty="0"/>
              <a:t>, S. and </a:t>
            </a:r>
            <a:r>
              <a:rPr lang="en-GB" dirty="0" err="1"/>
              <a:t>Jahn</a:t>
            </a:r>
            <a:r>
              <a:rPr lang="en-GB" dirty="0"/>
              <a:t>, G., 2015. How </a:t>
            </a:r>
            <a:r>
              <a:rPr lang="en-GB" dirty="0" err="1"/>
              <a:t>preservice</a:t>
            </a:r>
            <a:r>
              <a:rPr lang="en-GB" dirty="0"/>
              <a:t> teachers perform in teaching events regarding generic teaching and learning components. </a:t>
            </a:r>
            <a:r>
              <a:rPr lang="en-GB" i="1" dirty="0" err="1"/>
              <a:t>Zeitschrift</a:t>
            </a:r>
            <a:r>
              <a:rPr lang="en-GB" i="1" dirty="0"/>
              <a:t> </a:t>
            </a:r>
            <a:r>
              <a:rPr lang="en-GB" i="1" dirty="0" err="1"/>
              <a:t>für</a:t>
            </a:r>
            <a:r>
              <a:rPr lang="en-GB" i="1" dirty="0"/>
              <a:t> </a:t>
            </a:r>
            <a:r>
              <a:rPr lang="en-GB" i="1" dirty="0" err="1"/>
              <a:t>Entwicklungspsychologie</a:t>
            </a:r>
            <a:r>
              <a:rPr lang="en-GB" i="1" dirty="0"/>
              <a:t> und </a:t>
            </a:r>
            <a:r>
              <a:rPr lang="en-GB" i="1" dirty="0" err="1"/>
              <a:t>Pädagogische</a:t>
            </a:r>
            <a:r>
              <a:rPr lang="en-GB" i="1" dirty="0"/>
              <a:t> </a:t>
            </a:r>
            <a:r>
              <a:rPr lang="en-GB" i="1" dirty="0" err="1"/>
              <a:t>Psychologie</a:t>
            </a:r>
            <a:r>
              <a:rPr lang="en-GB" dirty="0"/>
              <a:t>.</a:t>
            </a:r>
          </a:p>
          <a:p>
            <a:pPr marL="0" indent="0">
              <a:buNone/>
            </a:pPr>
            <a:endParaRPr lang="en-GB" dirty="0" smtClean="0"/>
          </a:p>
          <a:p>
            <a:pPr>
              <a:buFont typeface="Wingdings" pitchFamily="2" charset="2"/>
              <a:buChar char="§"/>
            </a:pPr>
            <a:endParaRPr lang="en-GB" dirty="0"/>
          </a:p>
        </p:txBody>
      </p:sp>
    </p:spTree>
    <p:extLst>
      <p:ext uri="{BB962C8B-B14F-4D97-AF65-F5344CB8AC3E}">
        <p14:creationId xmlns:p14="http://schemas.microsoft.com/office/powerpoint/2010/main" val="37036178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xmlns=""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3546</TotalTime>
  <Words>1058</Words>
  <Application>Microsoft Office PowerPoint</Application>
  <PresentationFormat>On-screen Show (4:3)</PresentationFormat>
  <Paragraphs>70</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Savon</vt:lpstr>
      <vt:lpstr>Assessment for learning  long and short term</vt:lpstr>
      <vt:lpstr>What is Assessment for Learning?</vt:lpstr>
      <vt:lpstr>Why should AfL be used in the classroom?</vt:lpstr>
      <vt:lpstr>What is long and short term?</vt:lpstr>
      <vt:lpstr>How will it be implemented in the classrooms?</vt:lpstr>
      <vt:lpstr>How will it benefit learners?</vt:lpstr>
      <vt:lpstr>Can it be adapted for different levels of learners?</vt:lpstr>
      <vt:lpstr>Does it link to any other AfL strategies? </vt:lpstr>
      <vt:lpstr>What research supports this?</vt:lpstr>
      <vt:lpstr>Are there any disadvantages?</vt:lpstr>
      <vt:lpstr>To conclude…</vt:lpstr>
      <vt:lpstr>PowerPoint Presentation</vt:lpstr>
      <vt:lpstr>References</vt:lpstr>
      <vt:lpstr>References Continued…</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
  <cp:lastModifiedBy>Olivia Bodman</cp:lastModifiedBy>
  <cp:revision>67</cp:revision>
  <dcterms:created xsi:type="dcterms:W3CDTF">2006-08-16T00:00:00Z</dcterms:created>
  <dcterms:modified xsi:type="dcterms:W3CDTF">2019-02-18T12:53:55Z</dcterms:modified>
</cp:coreProperties>
</file>