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6"/>
  </p:notesMasterIdLst>
  <p:handoutMasterIdLst>
    <p:handoutMasterId r:id="rId27"/>
  </p:handoutMasterIdLst>
  <p:sldIdLst>
    <p:sldId id="277" r:id="rId2"/>
    <p:sldId id="471" r:id="rId3"/>
    <p:sldId id="481" r:id="rId4"/>
    <p:sldId id="482" r:id="rId5"/>
    <p:sldId id="472" r:id="rId6"/>
    <p:sldId id="483" r:id="rId7"/>
    <p:sldId id="484" r:id="rId8"/>
    <p:sldId id="485" r:id="rId9"/>
    <p:sldId id="473" r:id="rId10"/>
    <p:sldId id="486" r:id="rId11"/>
    <p:sldId id="487" r:id="rId12"/>
    <p:sldId id="488" r:id="rId13"/>
    <p:sldId id="474" r:id="rId14"/>
    <p:sldId id="475" r:id="rId15"/>
    <p:sldId id="489" r:id="rId16"/>
    <p:sldId id="476" r:id="rId17"/>
    <p:sldId id="490" r:id="rId18"/>
    <p:sldId id="491" r:id="rId19"/>
    <p:sldId id="477" r:id="rId20"/>
    <p:sldId id="492" r:id="rId21"/>
    <p:sldId id="493" r:id="rId22"/>
    <p:sldId id="478" r:id="rId23"/>
    <p:sldId id="479" r:id="rId24"/>
    <p:sldId id="480" r:id="rId2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456" autoAdjust="0"/>
    <p:restoredTop sz="94576" autoAdjust="0"/>
  </p:normalViewPr>
  <p:slideViewPr>
    <p:cSldViewPr>
      <p:cViewPr varScale="1">
        <p:scale>
          <a:sx n="78" d="100"/>
          <a:sy n="78" d="100"/>
        </p:scale>
        <p:origin x="1421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Hello Everyone, my name is Keith </a:t>
            </a:r>
            <a:r>
              <a:rPr lang="en-GB" dirty="0" err="1"/>
              <a:t>xxxxx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13083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07694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379761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.uk/conditions/stroke/symptoms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nhs.uk/conditions/stroke/causes/" TargetMode="Externa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hyperlink" Target="https://www.nhs.uk/conditions/stroke/" TargetMode="External"/><Relationship Id="rId11" Type="http://schemas.openxmlformats.org/officeDocument/2006/relationships/image" Target="../media/image3.png"/><Relationship Id="rId5" Type="http://schemas.openxmlformats.org/officeDocument/2006/relationships/hyperlink" Target="https://www.nice.org.uk/guidance/ng128" TargetMode="External"/><Relationship Id="rId10" Type="http://schemas.openxmlformats.org/officeDocument/2006/relationships/hyperlink" Target="https://www.nice.org.uk/guidance/ng238" TargetMode="External"/><Relationship Id="rId4" Type="http://schemas.openxmlformats.org/officeDocument/2006/relationships/hyperlink" Target="https://www.nice.org.uk/guidance/ng236" TargetMode="External"/><Relationship Id="rId9" Type="http://schemas.openxmlformats.org/officeDocument/2006/relationships/hyperlink" Target="https://assets.publishing.service.gov.uk/government/uploads/system/uploads/attachment_data/file/545937/UK_CMOs__report.pdf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1584176"/>
          </a:xfrm>
        </p:spPr>
        <p:txBody>
          <a:bodyPr/>
          <a:lstStyle/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BMHP5032 Introduction to Physiology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Component 2 – Presentation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Care Plan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ID: 2439121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name: Keith Dixon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Lecturer Name: </a:t>
            </a:r>
            <a:r>
              <a:rPr lang="en-GB" altLang="en-US" sz="2800" b="1" dirty="0" err="1">
                <a:solidFill>
                  <a:schemeClr val="bg1"/>
                </a:solidFill>
              </a:rPr>
              <a:t>Shaila</a:t>
            </a:r>
            <a:r>
              <a:rPr lang="en-GB" altLang="en-US" sz="2800" b="1" dirty="0">
                <a:solidFill>
                  <a:schemeClr val="bg1"/>
                </a:solidFill>
              </a:rPr>
              <a:t> Hussain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BA88BAB4-701B-9CC1-1CE1-90E9C717E5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955"/>
    </mc:Choice>
    <mc:Fallback>
      <p:transition spd="slow" advTm="169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3CB7-D278-A2A4-CAD1-A290CF81F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2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3D4A8-101E-12D0-65B2-FF0482C77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81126"/>
            <a:ext cx="8229600" cy="3917032"/>
          </a:xfrm>
        </p:spPr>
        <p:txBody>
          <a:bodyPr anchor="ctr" anchorCtr="0"/>
          <a:lstStyle/>
          <a:p>
            <a:r>
              <a:rPr lang="en-US" sz="1050" b="1" dirty="0"/>
              <a:t>Name: </a:t>
            </a:r>
            <a:r>
              <a:rPr lang="en-US" sz="1050" dirty="0"/>
              <a:t>David Harris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b="1" dirty="0"/>
              <a:t>Age:</a:t>
            </a:r>
            <a:r>
              <a:rPr lang="en-US" sz="1050" dirty="0"/>
              <a:t> 62 years old 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b="1" dirty="0"/>
              <a:t>Occupation:</a:t>
            </a:r>
            <a:r>
              <a:rPr lang="en-US" sz="1050" dirty="0"/>
              <a:t> Retired bus driver</a:t>
            </a:r>
          </a:p>
          <a:p>
            <a:pPr marL="0" indent="0">
              <a:buNone/>
            </a:pPr>
            <a:r>
              <a:rPr lang="en-US" sz="1050" dirty="0"/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050" b="1" dirty="0"/>
              <a:t>Lives:</a:t>
            </a:r>
            <a:r>
              <a:rPr lang="en-US" sz="1050" dirty="0"/>
              <a:t> London, with his wife 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b="1" dirty="0"/>
              <a:t>Medical history:</a:t>
            </a:r>
            <a:r>
              <a:rPr lang="en-US" sz="1050" dirty="0"/>
              <a:t> High blood pressure and high cholesterol 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One morning, David suddenly developed: 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US" sz="1050" dirty="0"/>
              <a:t>Weakness on the right side of his face 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US" sz="1050" dirty="0"/>
              <a:t>Weakness in his right arm 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US" sz="1050" dirty="0"/>
              <a:t>Difficulty speaking clearly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His wife recognized the symptoms and rang </a:t>
            </a:r>
            <a:r>
              <a:rPr lang="en-US" sz="1050" b="1" dirty="0"/>
              <a:t>999</a:t>
            </a:r>
            <a:r>
              <a:rPr lang="en-US" sz="1050" dirty="0"/>
              <a:t> 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b="1" dirty="0"/>
              <a:t>Diagnosis</a:t>
            </a:r>
            <a:r>
              <a:rPr lang="en-US" sz="1050" dirty="0"/>
              <a:t>: ischemic stroke</a:t>
            </a:r>
          </a:p>
          <a:p>
            <a:pPr marL="0" indent="0">
              <a:spcBef>
                <a:spcPts val="1200"/>
              </a:spcBef>
              <a:buNone/>
            </a:pPr>
            <a:endParaRPr lang="en-GB" sz="1500" i="1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3C9C2-F8C4-FC64-3A2B-8D727215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pic>
        <p:nvPicPr>
          <p:cNvPr id="33" name="Audio 32">
            <a:hlinkClick r:id="" action="ppaction://media"/>
            <a:extLst>
              <a:ext uri="{FF2B5EF4-FFF2-40B4-BE49-F238E27FC236}">
                <a16:creationId xmlns:a16="http://schemas.microsoft.com/office/drawing/2014/main" id="{E0830E9D-AF0E-0A0C-46C4-F1096D9FF2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285632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183"/>
    </mc:Choice>
    <mc:Fallback>
      <p:transition spd="slow" advTm="351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15EB1-04ED-4EE2-ABB2-618E5056C6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Continuation</a:t>
            </a:r>
            <a:r>
              <a:rPr lang="en-US" dirty="0"/>
              <a:t>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F4E489-89C9-4282-9B59-8B67279FE5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1050" b="1" dirty="0"/>
              <a:t>What is a Stroke?</a:t>
            </a:r>
          </a:p>
          <a:p>
            <a:pPr marL="0" indent="0">
              <a:buNone/>
            </a:pPr>
            <a:endParaRPr lang="en-US" sz="105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A stroke occurs when the blood supply to part of the brain is interrupted.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Without enough blood and oxygen, brain cells can become damaged or die. </a:t>
            </a:r>
          </a:p>
          <a:p>
            <a:pPr marL="0" indent="0">
              <a:buNone/>
            </a:pPr>
            <a:endParaRPr lang="en-US" sz="1050" dirty="0"/>
          </a:p>
          <a:p>
            <a:pPr marL="0" indent="0">
              <a:buNone/>
            </a:pPr>
            <a:endParaRPr lang="en-US" sz="1050" dirty="0"/>
          </a:p>
          <a:p>
            <a:pPr marL="0" indent="0">
              <a:buNone/>
            </a:pPr>
            <a:r>
              <a:rPr lang="en-US" sz="1050" dirty="0"/>
              <a:t>There are two main types of stroke: </a:t>
            </a:r>
          </a:p>
          <a:p>
            <a:pPr marL="0" indent="0">
              <a:buNone/>
            </a:pPr>
            <a:endParaRPr lang="en-US" sz="1050" dirty="0"/>
          </a:p>
          <a:p>
            <a:pPr marL="742950" lvl="1" indent="-285750">
              <a:buFont typeface="+mj-lt"/>
              <a:buAutoNum type="arabicPeriod"/>
            </a:pPr>
            <a:r>
              <a:rPr lang="en-US" sz="1050" dirty="0"/>
              <a:t>Ischemic stroke: caused by a blood clot blocking a blood vessel. 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US" sz="1050" dirty="0"/>
              <a:t>Hemorrhagic stroke: caused by bleeding in or around the brain. </a:t>
            </a:r>
          </a:p>
          <a:p>
            <a:pPr marL="457200" lvl="1" indent="0">
              <a:buNone/>
            </a:pPr>
            <a:endParaRPr lang="en-US" sz="1050" dirty="0"/>
          </a:p>
          <a:p>
            <a:pPr marL="457200" lvl="1" indent="0">
              <a:buNone/>
            </a:pPr>
            <a:endParaRPr lang="en-US" sz="1050" dirty="0"/>
          </a:p>
          <a:p>
            <a:pPr marL="457200" lvl="1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David experienced an ischemic stroke.</a:t>
            </a:r>
          </a:p>
          <a:p>
            <a:pPr marL="0" indent="0">
              <a:buNone/>
            </a:pPr>
            <a:r>
              <a:rPr lang="en-US" sz="1050" dirty="0"/>
              <a:t> </a:t>
            </a:r>
          </a:p>
          <a:p>
            <a:r>
              <a:rPr lang="en-US" sz="1050" dirty="0"/>
              <a:t>Key point: Stroke is a medical emergency, and receiving treatment quickly can reduce brain damage and improve recovery.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7E3B0E-BC19-4651-9647-46F4A24AE1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9C0F08-69E9-42E1-AACF-8CC93831E2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574E5C4B-A886-29D9-98D9-EF6BA96BD6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248629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501"/>
    </mc:Choice>
    <mc:Fallback>
      <p:transition spd="slow" advTm="445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64327-9DE9-4A09-86E1-8237C9998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Why Stroke is Important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296030-9E0D-4EF3-98BA-390CAE1CCC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Around 100,000 people experience a stroke each year in the UK. 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Stroke can cause long-term disability and can sometimes be fatal. 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A stroke may affect a person's: 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US" sz="1050" dirty="0"/>
              <a:t>Movement and physical abilities 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US" sz="1050" dirty="0"/>
              <a:t>Speech and communication 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US" sz="1050" dirty="0"/>
              <a:t>Memory and concentration 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US" sz="1050" dirty="0"/>
              <a:t>Emotional wellbeing 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US" sz="1050" dirty="0"/>
              <a:t>Ability to carry out everyday activities </a:t>
            </a:r>
          </a:p>
          <a:p>
            <a:pPr marL="457200" lvl="1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Some stroke survivors require long-term rehabilitation and social care support from Occupational therapists, Physiotherapists and Speech and language therapists among others.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Stroke can also have a significant impact on families and unpaid carers.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Early recognition and treatment are essential to improve outcomes. </a:t>
            </a:r>
          </a:p>
          <a:p>
            <a:r>
              <a:rPr lang="en-US" sz="1050" b="1" dirty="0"/>
              <a:t>FAST:</a:t>
            </a:r>
            <a:br>
              <a:rPr lang="en-US" sz="1050" dirty="0"/>
            </a:br>
            <a:r>
              <a:rPr lang="en-US" sz="1050" b="1" dirty="0"/>
              <a:t>F</a:t>
            </a:r>
            <a:r>
              <a:rPr lang="en-US" sz="1050" dirty="0"/>
              <a:t> – Face</a:t>
            </a:r>
            <a:br>
              <a:rPr lang="en-US" sz="1050" dirty="0"/>
            </a:br>
            <a:r>
              <a:rPr lang="en-US" sz="1050" b="1" dirty="0"/>
              <a:t>A</a:t>
            </a:r>
            <a:r>
              <a:rPr lang="en-US" sz="1050" dirty="0"/>
              <a:t> – Arms</a:t>
            </a:r>
            <a:br>
              <a:rPr lang="en-US" sz="1050" dirty="0"/>
            </a:br>
            <a:r>
              <a:rPr lang="en-US" sz="1050" b="1" dirty="0"/>
              <a:t>S</a:t>
            </a:r>
            <a:r>
              <a:rPr lang="en-US" sz="1050" dirty="0"/>
              <a:t> – Speech</a:t>
            </a:r>
            <a:br>
              <a:rPr lang="en-US" sz="1050" dirty="0"/>
            </a:br>
            <a:r>
              <a:rPr lang="en-US" sz="1050" b="1" dirty="0"/>
              <a:t>T</a:t>
            </a:r>
            <a:r>
              <a:rPr lang="en-US" sz="1050" dirty="0"/>
              <a:t> – Time to call 999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D00FA-2E65-4461-890B-0A16D53A44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E31959-948B-4404-9215-FB88C7387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D95A3C6F-99F9-B287-15E4-107EB89F9E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333500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44"/>
    </mc:Choice>
    <mc:Fallback>
      <p:transition spd="slow" advTm="300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B7D8-FAFA-459E-E97E-26762F067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/>
              <a:t>Patient Demographics </a:t>
            </a:r>
            <a:endParaRPr lang="en-GB" sz="3200" b="1" dirty="0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7E5C4552-9603-470B-AB10-0793FD51CB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5510749"/>
              </p:ext>
            </p:extLst>
          </p:nvPr>
        </p:nvGraphicFramePr>
        <p:xfrm>
          <a:off x="467544" y="1600200"/>
          <a:ext cx="8219256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04456">
                  <a:extLst>
                    <a:ext uri="{9D8B030D-6E8A-4147-A177-3AD203B41FA5}">
                      <a16:colId xmlns:a16="http://schemas.microsoft.com/office/drawing/2014/main" val="12935831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84052804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050" dirty="0"/>
                        <a:t>Information 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50" dirty="0"/>
                        <a:t>Details </a:t>
                      </a:r>
                      <a:endParaRPr lang="en-GB" sz="105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34249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050" dirty="0"/>
                        <a:t>Age 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50" dirty="0"/>
                        <a:t>62 years </a:t>
                      </a:r>
                      <a:endParaRPr lang="en-GB" sz="105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61519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050" dirty="0"/>
                        <a:t>Gender 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50" dirty="0"/>
                        <a:t>Male </a:t>
                      </a:r>
                      <a:endParaRPr lang="en-GB" sz="105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73818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050" dirty="0"/>
                        <a:t>Occupation 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50" dirty="0"/>
                        <a:t>Retired bus driver </a:t>
                      </a:r>
                      <a:endParaRPr lang="en-GB" sz="105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0589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050" dirty="0"/>
                        <a:t>Living situation 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50" dirty="0"/>
                        <a:t>Lives with wife in London </a:t>
                      </a:r>
                      <a:endParaRPr lang="en-GB" sz="105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21582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050" dirty="0"/>
                        <a:t>Height 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dirty="0"/>
                        <a:t>1.75 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3385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050" dirty="0"/>
                        <a:t>Weight 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50" dirty="0"/>
                        <a:t>88kg</a:t>
                      </a:r>
                      <a:endParaRPr lang="en-GB" sz="105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324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050" dirty="0"/>
                        <a:t>BMI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dirty="0"/>
                        <a:t>28.7 kg/m²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135736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050" dirty="0"/>
                        <a:t>Relevant medical history 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50" dirty="0"/>
                        <a:t>High blood pressure and high cholesterol</a:t>
                      </a:r>
                      <a:endParaRPr lang="en-GB" sz="105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0647100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00642-0D74-9A9D-EEA9-9EEA43A73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A468CE-6AEE-EAD3-595F-267F23235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F0956A7E-F705-ECFF-4E26-24A68E5B91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230198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187"/>
    </mc:Choice>
    <mc:Fallback>
      <p:transition spd="slow" advTm="291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A19BC-2D12-4310-A3F6-8A78EAF716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Key health measurements for David</a:t>
            </a:r>
            <a:endParaRPr lang="en-GB" sz="3200" dirty="0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DDDF7872-3CEB-4498-81C2-1B4EB64759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3782801"/>
              </p:ext>
            </p:extLst>
          </p:nvPr>
        </p:nvGraphicFramePr>
        <p:xfrm>
          <a:off x="457200" y="1600200"/>
          <a:ext cx="8229600" cy="2265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>
                  <a:extLst>
                    <a:ext uri="{9D8B030D-6E8A-4147-A177-3AD203B41FA5}">
                      <a16:colId xmlns:a16="http://schemas.microsoft.com/office/drawing/2014/main" val="2417673410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712616445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1947380253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19984652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050" dirty="0"/>
                        <a:t>Parameter 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50" dirty="0"/>
                        <a:t>David’s results 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50" dirty="0"/>
                        <a:t>Healthy range 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50" dirty="0"/>
                        <a:t>Interpretation </a:t>
                      </a:r>
                      <a:endParaRPr lang="en-GB" sz="105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80295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050" dirty="0"/>
                        <a:t>Blood pressure 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0" dirty="0"/>
                        <a:t>155/95 mmHg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50" dirty="0"/>
                        <a:t>Below </a:t>
                      </a:r>
                      <a:r>
                        <a:rPr lang="en-US" sz="1050" b="1" dirty="0"/>
                        <a:t>140/90 mmHg</a:t>
                      </a:r>
                      <a:r>
                        <a:rPr lang="en-US" sz="1050" dirty="0"/>
                        <a:t> in a clinical setting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50" dirty="0"/>
                        <a:t>High </a:t>
                      </a:r>
                      <a:endParaRPr lang="en-GB" sz="105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225244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050" dirty="0"/>
                        <a:t>BMI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0" dirty="0"/>
                        <a:t>28.7 kg/m²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050" dirty="0"/>
                        <a:t>18.5–24.9 kg/m²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dirty="0"/>
                        <a:t>Overweight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44821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050" dirty="0"/>
                        <a:t>Fasting blood glucose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0" dirty="0"/>
                        <a:t>6.2 mmol/L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dirty="0"/>
                        <a:t>Approximately </a:t>
                      </a:r>
                      <a:r>
                        <a:rPr lang="en-GB" sz="1050" b="1" dirty="0"/>
                        <a:t>3.5–5.5 mmol/L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50" dirty="0"/>
                        <a:t>Above normal </a:t>
                      </a:r>
                      <a:endParaRPr lang="en-GB" sz="105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38984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050" dirty="0"/>
                        <a:t>Total cholesterol 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0" dirty="0"/>
                        <a:t>6.1 mmol/L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050" dirty="0"/>
                        <a:t>Ideally </a:t>
                      </a:r>
                      <a:r>
                        <a:rPr lang="en-US" sz="1050" b="1" dirty="0"/>
                        <a:t>below 5 mmol/L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0" dirty="0"/>
                        <a:t>High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95034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050" dirty="0"/>
                        <a:t>Pulse 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0" dirty="0"/>
                        <a:t>82 bpm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dirty="0"/>
                        <a:t>Approximately </a:t>
                      </a:r>
                      <a:r>
                        <a:rPr lang="en-GB" sz="1050" b="1" dirty="0"/>
                        <a:t>60–100 bpm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50" dirty="0"/>
                        <a:t>Within normal range </a:t>
                      </a:r>
                      <a:endParaRPr lang="en-GB" sz="105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2786375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8BB5D5-89AC-4197-9D5C-8824214991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629452-AF88-42C9-A4E1-BF940C14FF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2D45BE8C-5979-818B-1350-D716A0CADA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595778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748"/>
    </mc:Choice>
    <mc:Fallback>
      <p:transition spd="slow" advTm="757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E7898-1FD0-45CE-AB92-E1C7CE3732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Result interpretation 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A0E30-CC9A-48ED-B259-FE4D1FAEB6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David's blood pressure is high, which is an important risk factor for stroke. 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His BMI of 28.7 places him in the overweight category. 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His fasting blood glucose of 6.2 mmol/L is above the typical range for someone without diabetes and would require further assessment. 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His total cholesterol of 6.1 mmol/L is above the recommended level. 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His pulse of 82 bpm is within the typical adult range. 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Overall, David has several cardiovascular risk factors that may have contributed to his stroke. 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These measurements demonstrate why monitoring and managing risk factors is important in stroke prevention. </a:t>
            </a:r>
          </a:p>
          <a:p>
            <a:pPr marL="0" indent="0">
              <a:buNone/>
            </a:pPr>
            <a:endParaRPr lang="en-US" sz="1050" dirty="0"/>
          </a:p>
          <a:p>
            <a:r>
              <a:rPr lang="en-US" sz="1050" dirty="0"/>
              <a:t>The NHS identifies high blood pressure as a significant risk factor for stroke, and high blood pressure can put additional strain on blood vessels and the brain</a:t>
            </a:r>
            <a:r>
              <a:rPr lang="en-GB" sz="1050" dirty="0"/>
              <a:t>. </a:t>
            </a:r>
            <a:endParaRPr lang="en-US" sz="105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83A098-E8DC-4780-B5E3-327493D86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4916BD-BF55-4BCC-846C-F6C06389A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7B0751E6-1AAE-7F97-1ABA-D707FA59B4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011834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818"/>
    </mc:Choice>
    <mc:Fallback>
      <p:transition spd="slow" advTm="758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A37E87-DE2A-42EE-881D-26EB416EB1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Anatomy of the Brain</a:t>
            </a:r>
            <a:endParaRPr lang="en-GB" sz="3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F38FE4-6741-4205-A829-1B83E26CFF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A3127-3A60-494E-A1DF-922032460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FF7CA7C-FB1D-40B8-AECA-25F0BAD1548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3362" y="1470818"/>
            <a:ext cx="6394061" cy="391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012225BB-7538-EE46-8A70-53739A823D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909043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486"/>
    </mc:Choice>
    <mc:Fallback>
      <p:transition spd="slow" advTm="204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3200" b="1" dirty="0">
                <a:cs typeface="Arial" panose="020B0604020202020204" pitchFamily="34" charset="0"/>
              </a:rPr>
              <a:t>Anatomy and Physiology of Brain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C35443-F263-7B57-2247-B900E4E8B7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87624"/>
            <a:ext cx="8229600" cy="4329609"/>
          </a:xfrm>
        </p:spPr>
        <p:txBody>
          <a:bodyPr anchor="ctr" anchorCtr="0"/>
          <a:lstStyle/>
          <a:p>
            <a:pPr marL="0" indent="0">
              <a:buNone/>
            </a:pPr>
            <a:endParaRPr lang="en-US" sz="1050" b="1" dirty="0"/>
          </a:p>
          <a:p>
            <a:pPr marL="0" indent="0">
              <a:buNone/>
            </a:pPr>
            <a:r>
              <a:rPr lang="en-US" sz="1050" b="1" dirty="0"/>
              <a:t>Main body system affected:</a:t>
            </a:r>
            <a:r>
              <a:rPr lang="en-US" sz="1050" dirty="0"/>
              <a:t> </a:t>
            </a:r>
            <a:r>
              <a:rPr lang="en-US" sz="1050" b="1" dirty="0"/>
              <a:t>Nervous system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David's stroke affects the </a:t>
            </a:r>
            <a:r>
              <a:rPr lang="en-US" sz="1050" b="1" dirty="0"/>
              <a:t>central nervous system (CNS)</a:t>
            </a:r>
            <a:r>
              <a:rPr lang="en-US" sz="1050" dirty="0"/>
              <a:t>, particularly the </a:t>
            </a:r>
            <a:r>
              <a:rPr lang="en-US" sz="1050" b="1" dirty="0"/>
              <a:t>brain</a:t>
            </a:r>
            <a:r>
              <a:rPr lang="en-US" sz="1050" dirty="0"/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The brain controls and coordinates many functions, including: 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US" sz="1050" dirty="0"/>
              <a:t>Movement 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US" sz="1050" dirty="0"/>
              <a:t>Speech and language 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US" sz="1050" dirty="0"/>
              <a:t>Sensation 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US" sz="1050" dirty="0"/>
              <a:t>Memory and thinking 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US" sz="1050" dirty="0"/>
              <a:t>Vision 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US" sz="1050" dirty="0"/>
              <a:t>Balance and coordination </a:t>
            </a:r>
          </a:p>
          <a:p>
            <a:pPr marL="457200" lvl="1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The brain requires a continuous supply of </a:t>
            </a:r>
            <a:r>
              <a:rPr lang="en-US" sz="1050" b="1" dirty="0"/>
              <a:t>oxygen and glucose</a:t>
            </a:r>
            <a:r>
              <a:rPr lang="en-US" sz="1050" dirty="0"/>
              <a:t> through the blood to function normally. </a:t>
            </a:r>
          </a:p>
          <a:p>
            <a:pPr marL="0" indent="0">
              <a:buNone/>
            </a:pPr>
            <a:endParaRPr lang="en-US" sz="1050" b="1" dirty="0"/>
          </a:p>
          <a:p>
            <a:pPr marL="0" indent="0">
              <a:buNone/>
            </a:pPr>
            <a:r>
              <a:rPr lang="en-US" sz="1050" b="1" dirty="0"/>
              <a:t>Key anatomical terms: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+mj-lt"/>
              <a:buAutoNum type="arabicPeriod"/>
            </a:pPr>
            <a:r>
              <a:rPr lang="en-US" sz="1050" b="1" dirty="0"/>
              <a:t>Cerebrum</a:t>
            </a:r>
            <a:r>
              <a:rPr lang="en-US" sz="1050" dirty="0"/>
              <a:t> – largest part of the brain; involved in movement, sensation, thinking, memory and language. </a:t>
            </a:r>
          </a:p>
          <a:p>
            <a:pPr>
              <a:buFont typeface="+mj-lt"/>
              <a:buAutoNum type="arabicPeriod"/>
            </a:pPr>
            <a:r>
              <a:rPr lang="en-US" sz="1050" b="1" dirty="0"/>
              <a:t>Cerebellum</a:t>
            </a:r>
            <a:r>
              <a:rPr lang="en-US" sz="1050" dirty="0"/>
              <a:t> – controls balance, posture and coordination. </a:t>
            </a:r>
          </a:p>
          <a:p>
            <a:pPr>
              <a:buFont typeface="+mj-lt"/>
              <a:buAutoNum type="arabicPeriod"/>
            </a:pPr>
            <a:r>
              <a:rPr lang="en-US" sz="1050" b="1" dirty="0"/>
              <a:t>Brainstem</a:t>
            </a:r>
            <a:r>
              <a:rPr lang="en-US" sz="1050" dirty="0"/>
              <a:t> – controls important automatic functions such as breathing, heart rate and blood pressure. </a:t>
            </a:r>
          </a:p>
          <a:p>
            <a:pPr>
              <a:buFont typeface="+mj-lt"/>
              <a:buAutoNum type="arabicPeriod"/>
            </a:pPr>
            <a:r>
              <a:rPr lang="en-US" sz="1050" b="1" dirty="0"/>
              <a:t>Cerebral arteries</a:t>
            </a:r>
            <a:r>
              <a:rPr lang="en-US" sz="1050" dirty="0"/>
              <a:t> – blood vessels supplying oxygenated blood to the brain. </a:t>
            </a:r>
          </a:p>
          <a:p>
            <a:pPr>
              <a:buFont typeface="+mj-lt"/>
              <a:buAutoNum type="arabicPeriod"/>
            </a:pPr>
            <a:r>
              <a:rPr lang="en-US" sz="1050" b="1" dirty="0"/>
              <a:t>Neurons</a:t>
            </a:r>
            <a:r>
              <a:rPr lang="en-US" sz="1050" dirty="0"/>
              <a:t> – specialized nerve cells that transmit electrical and chemical signals.</a:t>
            </a:r>
          </a:p>
          <a:p>
            <a:pPr>
              <a:spcBef>
                <a:spcPts val="1200"/>
              </a:spcBef>
              <a:buFont typeface="Arial"/>
              <a:buChar char="•"/>
            </a:pPr>
            <a:endParaRPr lang="en-GB" sz="1500" i="1" dirty="0">
              <a:solidFill>
                <a:schemeClr val="tx1"/>
              </a:solidFill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DB3BFC1-C528-13A2-230C-68AE02D8DD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464274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691"/>
    </mc:Choice>
    <mc:Fallback>
      <p:transition spd="slow" advTm="736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6D506A-4DBB-45C9-9AEF-2505CF3AE0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Normal Function of the Brain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92970D-613A-470F-89A5-074FF4C82D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1050" b="1" dirty="0"/>
              <a:t>How the brain normally works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The </a:t>
            </a:r>
            <a:r>
              <a:rPr lang="en-US" sz="1050" b="1" dirty="0"/>
              <a:t>cerebrum</a:t>
            </a:r>
            <a:r>
              <a:rPr lang="en-US" sz="1050" dirty="0"/>
              <a:t> processes information and controls voluntary movements. 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The </a:t>
            </a:r>
            <a:r>
              <a:rPr lang="en-US" sz="1050" b="1" dirty="0"/>
              <a:t>frontal lobe</a:t>
            </a:r>
            <a:r>
              <a:rPr lang="en-US" sz="1050" dirty="0"/>
              <a:t> is involved in movement, decision-making, behavior and speech production. 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The </a:t>
            </a:r>
            <a:r>
              <a:rPr lang="en-US" sz="1050" b="1" dirty="0"/>
              <a:t>parietal lobe</a:t>
            </a:r>
            <a:r>
              <a:rPr lang="en-US" sz="1050" dirty="0"/>
              <a:t> processes sensations such as touch, temperature and pain. 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The </a:t>
            </a:r>
            <a:r>
              <a:rPr lang="en-US" sz="1050" b="1" dirty="0"/>
              <a:t>temporal lobe</a:t>
            </a:r>
            <a:r>
              <a:rPr lang="en-US" sz="1050" dirty="0"/>
              <a:t> is important for hearing, memory and understanding language. 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The </a:t>
            </a:r>
            <a:r>
              <a:rPr lang="en-US" sz="1050" b="1" dirty="0"/>
              <a:t>occipital lobe</a:t>
            </a:r>
            <a:r>
              <a:rPr lang="en-US" sz="1050" dirty="0"/>
              <a:t> processes visual information. 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The </a:t>
            </a:r>
            <a:r>
              <a:rPr lang="en-US" sz="1050" b="1" dirty="0"/>
              <a:t>cerebellum</a:t>
            </a:r>
            <a:r>
              <a:rPr lang="en-US" sz="1050" dirty="0"/>
              <a:t> helps maintain balance and coordinates precise movements.</a:t>
            </a:r>
          </a:p>
          <a:p>
            <a:pPr marL="0" indent="0">
              <a:buNone/>
            </a:pPr>
            <a:r>
              <a:rPr lang="en-US" sz="1050" dirty="0"/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The </a:t>
            </a:r>
            <a:r>
              <a:rPr lang="en-US" sz="1050" b="1" dirty="0"/>
              <a:t>brainstem</a:t>
            </a:r>
            <a:r>
              <a:rPr lang="en-US" sz="1050" dirty="0"/>
              <a:t> connects the brain with the spinal cord and controls essential involuntary functions. 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b="1" dirty="0"/>
              <a:t>Neurons</a:t>
            </a:r>
            <a:r>
              <a:rPr lang="en-US" sz="1050" dirty="0"/>
              <a:t> communicate with one another and allow the nervous system to send and receive information. </a:t>
            </a:r>
          </a:p>
          <a:p>
            <a:pPr marL="0" indent="0">
              <a:buNone/>
            </a:pPr>
            <a:endParaRPr lang="en-US" sz="1050" dirty="0"/>
          </a:p>
          <a:p>
            <a:r>
              <a:rPr lang="en-US" sz="1050" b="1" dirty="0"/>
              <a:t>Link to David:</a:t>
            </a:r>
            <a:r>
              <a:rPr lang="en-US" sz="1050" dirty="0"/>
              <a:t> These areas work together to allow David to move, speak, think and carry out everyday activities.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2FB36-DD8F-4014-8702-D5E6442D82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58032B-588D-44CA-9301-53C30CCD4B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09C63E7D-5172-3DB9-A07C-B06AC048CA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19681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750"/>
    </mc:Choice>
    <mc:Fallback>
      <p:transition spd="slow" advTm="627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B97C6-11B6-46CB-A4AE-5233A4208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How an Ischemic Stroke Changes Normal Function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94EFE-0FA3-4EA3-B6BA-531BA8FFE6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1050" b="1" dirty="0"/>
              <a:t>David has an ischemic stroke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An ischemic stroke occurs when a blood clot blocks a blood vessel supplying the brain. 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This prevents adequate oxygen and nutrients from reaching brain tissue. 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Brain cells in the affected area become damaged and may die. 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The brain can no longer perform its normal functions effectively in the damaged area. </a:t>
            </a:r>
          </a:p>
          <a:p>
            <a:pPr marL="0" indent="0">
              <a:buNone/>
            </a:pPr>
            <a:endParaRPr lang="en-US" sz="1050" dirty="0"/>
          </a:p>
          <a:p>
            <a:pPr marL="0" indent="0">
              <a:buNone/>
            </a:pPr>
            <a:r>
              <a:rPr lang="en-US" sz="1050" b="1" dirty="0"/>
              <a:t>In David's case:</a:t>
            </a:r>
          </a:p>
          <a:p>
            <a:pPr marL="0" indent="0">
              <a:buNone/>
            </a:pPr>
            <a:endParaRPr lang="en-US" sz="1050" dirty="0"/>
          </a:p>
          <a:p>
            <a:r>
              <a:rPr lang="en-US" sz="1050" dirty="0"/>
              <a:t>Blocked cerebral artery → reduced blood flow → reduced oxygen → brain cell damage → impaired function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David develops right-sided weakness because the affected area of the brain controls movement on the opposite side of the body.</a:t>
            </a:r>
          </a:p>
          <a:p>
            <a:pPr marL="0" indent="0">
              <a:buNone/>
            </a:pPr>
            <a:r>
              <a:rPr lang="en-US" sz="1050" dirty="0"/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His speech difficulties may occur because areas involved in language and speech have been affected. 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The exact effects of a stroke depend on which part of the brain is damaged and how much damage occurs.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1D05E-3276-42DC-BB5B-90B6F73A3E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4FFE5B-2F41-4C03-AFB1-7AEEDA9617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F58BBAF2-544F-BD6A-E154-8115966956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811901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125"/>
    </mc:Choice>
    <mc:Fallback>
      <p:transition spd="slow" advTm="691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8013F-8F47-4604-A668-2CB9E884A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Summary of Anatomy and Physiology</a:t>
            </a:r>
            <a:endParaRPr lang="en-GB" sz="3200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4589727D-92F4-4D12-ABB5-BC16B4E30D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3054823"/>
              </p:ext>
            </p:extLst>
          </p:nvPr>
        </p:nvGraphicFramePr>
        <p:xfrm>
          <a:off x="1835696" y="1580014"/>
          <a:ext cx="5447632" cy="3916362"/>
        </p:xfrm>
        <a:graphic>
          <a:graphicData uri="http://schemas.openxmlformats.org/drawingml/2006/table">
            <a:tbl>
              <a:tblPr/>
              <a:tblGrid>
                <a:gridCol w="1832528">
                  <a:extLst>
                    <a:ext uri="{9D8B030D-6E8A-4147-A177-3AD203B41FA5}">
                      <a16:colId xmlns:a16="http://schemas.microsoft.com/office/drawing/2014/main" val="975279346"/>
                    </a:ext>
                  </a:extLst>
                </a:gridCol>
                <a:gridCol w="1807552">
                  <a:extLst>
                    <a:ext uri="{9D8B030D-6E8A-4147-A177-3AD203B41FA5}">
                      <a16:colId xmlns:a16="http://schemas.microsoft.com/office/drawing/2014/main" val="1539860314"/>
                    </a:ext>
                  </a:extLst>
                </a:gridCol>
                <a:gridCol w="1807552">
                  <a:extLst>
                    <a:ext uri="{9D8B030D-6E8A-4147-A177-3AD203B41FA5}">
                      <a16:colId xmlns:a16="http://schemas.microsoft.com/office/drawing/2014/main" val="926390959"/>
                    </a:ext>
                  </a:extLst>
                </a:gridCol>
              </a:tblGrid>
              <a:tr h="241007">
                <a:tc>
                  <a:txBody>
                    <a:bodyPr/>
                    <a:lstStyle/>
                    <a:p>
                      <a:r>
                        <a:rPr lang="en-GB" sz="1050" b="1" dirty="0"/>
                        <a:t>Structure</a:t>
                      </a:r>
                    </a:p>
                  </a:txBody>
                  <a:tcPr marL="60252" marR="60252" marT="30126" marB="301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Normal function</a:t>
                      </a:r>
                    </a:p>
                  </a:txBody>
                  <a:tcPr marL="60252" marR="60252" marT="30126" marB="301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Effect of stroke</a:t>
                      </a:r>
                    </a:p>
                  </a:txBody>
                  <a:tcPr marL="60252" marR="60252" marT="30126" marB="301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8958743"/>
                  </a:ext>
                </a:extLst>
              </a:tr>
              <a:tr h="602517">
                <a:tc>
                  <a:txBody>
                    <a:bodyPr/>
                    <a:lstStyle/>
                    <a:p>
                      <a:r>
                        <a:rPr lang="en-GB" sz="1050" b="1" dirty="0"/>
                        <a:t>Cerebrum</a:t>
                      </a:r>
                      <a:endParaRPr lang="en-GB" sz="1050" dirty="0"/>
                    </a:p>
                  </a:txBody>
                  <a:tcPr marL="60252" marR="60252" marT="30126" marB="301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050"/>
                        <a:t>Thinking, sensation, movement and language</a:t>
                      </a:r>
                    </a:p>
                  </a:txBody>
                  <a:tcPr marL="60252" marR="60252" marT="30126" marB="301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050"/>
                        <a:t>Can cause problems with movement, speech, thinking or sensation</a:t>
                      </a:r>
                    </a:p>
                  </a:txBody>
                  <a:tcPr marL="60252" marR="60252" marT="30126" marB="301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10448293"/>
                  </a:ext>
                </a:extLst>
              </a:tr>
              <a:tr h="602517">
                <a:tc>
                  <a:txBody>
                    <a:bodyPr/>
                    <a:lstStyle/>
                    <a:p>
                      <a:r>
                        <a:rPr lang="en-GB" sz="1050" b="1" dirty="0"/>
                        <a:t>Frontal lobe</a:t>
                      </a:r>
                      <a:endParaRPr lang="en-GB" sz="1050" dirty="0"/>
                    </a:p>
                  </a:txBody>
                  <a:tcPr marL="60252" marR="60252" marT="30126" marB="301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050"/>
                        <a:t>Voluntary movement, behaviour and speech production</a:t>
                      </a:r>
                    </a:p>
                  </a:txBody>
                  <a:tcPr marL="60252" marR="60252" marT="30126" marB="301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050"/>
                        <a:t>May cause weakness or speech difficulties</a:t>
                      </a:r>
                    </a:p>
                  </a:txBody>
                  <a:tcPr marL="60252" marR="60252" marT="30126" marB="301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54799437"/>
                  </a:ext>
                </a:extLst>
              </a:tr>
              <a:tr h="421762">
                <a:tc>
                  <a:txBody>
                    <a:bodyPr/>
                    <a:lstStyle/>
                    <a:p>
                      <a:r>
                        <a:rPr lang="en-GB" sz="1050" b="1"/>
                        <a:t>Parietal lobe</a:t>
                      </a:r>
                      <a:endParaRPr lang="en-GB" sz="1050"/>
                    </a:p>
                  </a:txBody>
                  <a:tcPr marL="60252" marR="60252" marT="30126" marB="301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50"/>
                        <a:t>Processes sensory information</a:t>
                      </a:r>
                    </a:p>
                  </a:txBody>
                  <a:tcPr marL="60252" marR="60252" marT="30126" marB="301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050"/>
                        <a:t>May cause altered sensation or awareness</a:t>
                      </a:r>
                    </a:p>
                  </a:txBody>
                  <a:tcPr marL="60252" marR="60252" marT="30126" marB="301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14319786"/>
                  </a:ext>
                </a:extLst>
              </a:tr>
              <a:tr h="421762">
                <a:tc>
                  <a:txBody>
                    <a:bodyPr/>
                    <a:lstStyle/>
                    <a:p>
                      <a:r>
                        <a:rPr lang="en-GB" sz="1050" b="1"/>
                        <a:t>Temporal lobe</a:t>
                      </a:r>
                      <a:endParaRPr lang="en-GB" sz="1050"/>
                    </a:p>
                  </a:txBody>
                  <a:tcPr marL="60252" marR="60252" marT="30126" marB="301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050"/>
                        <a:t>Hearing, memory and language understanding</a:t>
                      </a:r>
                    </a:p>
                  </a:txBody>
                  <a:tcPr marL="60252" marR="60252" marT="30126" marB="301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050"/>
                        <a:t>May affect memory or understanding speech</a:t>
                      </a:r>
                    </a:p>
                  </a:txBody>
                  <a:tcPr marL="60252" marR="60252" marT="30126" marB="301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29581434"/>
                  </a:ext>
                </a:extLst>
              </a:tr>
              <a:tr h="421762">
                <a:tc>
                  <a:txBody>
                    <a:bodyPr/>
                    <a:lstStyle/>
                    <a:p>
                      <a:r>
                        <a:rPr lang="en-GB" sz="1050" b="1"/>
                        <a:t>Occipital lobe</a:t>
                      </a:r>
                      <a:endParaRPr lang="en-GB" sz="1050"/>
                    </a:p>
                  </a:txBody>
                  <a:tcPr marL="60252" marR="60252" marT="30126" marB="301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50"/>
                        <a:t>Processes vision</a:t>
                      </a:r>
                    </a:p>
                  </a:txBody>
                  <a:tcPr marL="60252" marR="60252" marT="30126" marB="301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50"/>
                        <a:t>May cause visual problems</a:t>
                      </a:r>
                    </a:p>
                  </a:txBody>
                  <a:tcPr marL="60252" marR="60252" marT="30126" marB="301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31870948"/>
                  </a:ext>
                </a:extLst>
              </a:tr>
              <a:tr h="421762">
                <a:tc>
                  <a:txBody>
                    <a:bodyPr/>
                    <a:lstStyle/>
                    <a:p>
                      <a:r>
                        <a:rPr lang="en-GB" sz="1050" b="1"/>
                        <a:t>Cerebellum</a:t>
                      </a:r>
                      <a:endParaRPr lang="en-GB" sz="1050"/>
                    </a:p>
                  </a:txBody>
                  <a:tcPr marL="60252" marR="60252" marT="30126" marB="301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50"/>
                        <a:t>Balance and coordination</a:t>
                      </a:r>
                    </a:p>
                  </a:txBody>
                  <a:tcPr marL="60252" marR="60252" marT="30126" marB="301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050"/>
                        <a:t>May cause poor balance and coordination</a:t>
                      </a:r>
                    </a:p>
                  </a:txBody>
                  <a:tcPr marL="60252" marR="60252" marT="30126" marB="301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58034840"/>
                  </a:ext>
                </a:extLst>
              </a:tr>
              <a:tr h="783273">
                <a:tc>
                  <a:txBody>
                    <a:bodyPr/>
                    <a:lstStyle/>
                    <a:p>
                      <a:r>
                        <a:rPr lang="en-GB" sz="1050" b="1"/>
                        <a:t>Brainstem</a:t>
                      </a:r>
                      <a:endParaRPr lang="en-GB" sz="1050"/>
                    </a:p>
                  </a:txBody>
                  <a:tcPr marL="60252" marR="60252" marT="30126" marB="301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050"/>
                        <a:t>Essential automatic functions and communication with spinal cord</a:t>
                      </a:r>
                    </a:p>
                  </a:txBody>
                  <a:tcPr marL="60252" marR="60252" marT="30126" marB="301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050" dirty="0"/>
                        <a:t>Damage can affect vital functions and movement</a:t>
                      </a:r>
                    </a:p>
                  </a:txBody>
                  <a:tcPr marL="60252" marR="60252" marT="30126" marB="301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1774291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08F34-7AB5-4E3E-8638-789E723641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CC1498-63B3-495D-816E-A2BA4D7599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EAF54D82-B22E-0A2C-CA66-22C303BDE5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986276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913"/>
    </mc:Choice>
    <mc:Fallback>
      <p:transition spd="slow" advTm="169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24A3-1440-EE2D-BFA7-E4E87ED06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200" b="1" dirty="0"/>
              <a:t>Care Plan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C378DC4F-C132-49C0-8537-D19F3354A4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8135087"/>
              </p:ext>
            </p:extLst>
          </p:nvPr>
        </p:nvGraphicFramePr>
        <p:xfrm>
          <a:off x="900410" y="1600200"/>
          <a:ext cx="7343180" cy="3916363"/>
        </p:xfrm>
        <a:graphic>
          <a:graphicData uri="http://schemas.openxmlformats.org/drawingml/2006/table">
            <a:tbl>
              <a:tblPr/>
              <a:tblGrid>
                <a:gridCol w="3671590">
                  <a:extLst>
                    <a:ext uri="{9D8B030D-6E8A-4147-A177-3AD203B41FA5}">
                      <a16:colId xmlns:a16="http://schemas.microsoft.com/office/drawing/2014/main" val="874985528"/>
                    </a:ext>
                  </a:extLst>
                </a:gridCol>
                <a:gridCol w="3671590">
                  <a:extLst>
                    <a:ext uri="{9D8B030D-6E8A-4147-A177-3AD203B41FA5}">
                      <a16:colId xmlns:a16="http://schemas.microsoft.com/office/drawing/2014/main" val="476104055"/>
                    </a:ext>
                  </a:extLst>
                </a:gridCol>
              </a:tblGrid>
              <a:tr h="326364">
                <a:tc>
                  <a:txBody>
                    <a:bodyPr/>
                    <a:lstStyle/>
                    <a:p>
                      <a:r>
                        <a:rPr lang="en-GB" sz="1050" b="1" dirty="0"/>
                        <a:t>Lifestyle factor</a:t>
                      </a:r>
                    </a:p>
                  </a:txBody>
                  <a:tcPr marL="81591" marR="81591" marT="40795" marB="407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David's habits</a:t>
                      </a:r>
                    </a:p>
                  </a:txBody>
                  <a:tcPr marL="81591" marR="81591" marT="40795" marB="407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51226418"/>
                  </a:ext>
                </a:extLst>
              </a:tr>
              <a:tr h="815909">
                <a:tc>
                  <a:txBody>
                    <a:bodyPr/>
                    <a:lstStyle/>
                    <a:p>
                      <a:r>
                        <a:rPr lang="en-GB" sz="1050" b="1"/>
                        <a:t>Diet</a:t>
                      </a:r>
                      <a:endParaRPr lang="en-GB" sz="1050"/>
                    </a:p>
                  </a:txBody>
                  <a:tcPr marL="81591" marR="81591" marT="40795" marB="407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050"/>
                        <a:t>Often eats processed foods, takeaways and red/processed meat. Eats few portions of fruit and vegetables.</a:t>
                      </a:r>
                    </a:p>
                  </a:txBody>
                  <a:tcPr marL="81591" marR="81591" marT="40795" marB="407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0675020"/>
                  </a:ext>
                </a:extLst>
              </a:tr>
              <a:tr h="815909">
                <a:tc>
                  <a:txBody>
                    <a:bodyPr/>
                    <a:lstStyle/>
                    <a:p>
                      <a:r>
                        <a:rPr lang="en-GB" sz="1050" b="1" dirty="0"/>
                        <a:t>Exercise</a:t>
                      </a:r>
                      <a:endParaRPr lang="en-GB" sz="1050" dirty="0"/>
                    </a:p>
                  </a:txBody>
                  <a:tcPr marL="81591" marR="81591" marT="40795" marB="407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050" dirty="0"/>
                        <a:t>Does very little structured exercise and spends much of the day sitting at home.</a:t>
                      </a:r>
                    </a:p>
                  </a:txBody>
                  <a:tcPr marL="81591" marR="81591" marT="40795" marB="407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45214714"/>
                  </a:ext>
                </a:extLst>
              </a:tr>
              <a:tr h="571136">
                <a:tc>
                  <a:txBody>
                    <a:bodyPr/>
                    <a:lstStyle/>
                    <a:p>
                      <a:r>
                        <a:rPr lang="en-GB" sz="1050" b="1"/>
                        <a:t>Smoking</a:t>
                      </a:r>
                      <a:endParaRPr lang="en-GB" sz="1050"/>
                    </a:p>
                  </a:txBody>
                  <a:tcPr marL="81591" marR="81591" marT="40795" marB="407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050" b="0" dirty="0"/>
                        <a:t>Smokes approximately 10 cigarettes per day.</a:t>
                      </a:r>
                    </a:p>
                  </a:txBody>
                  <a:tcPr marL="81591" marR="81591" marT="40795" marB="407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6433837"/>
                  </a:ext>
                </a:extLst>
              </a:tr>
              <a:tr h="571136">
                <a:tc>
                  <a:txBody>
                    <a:bodyPr/>
                    <a:lstStyle/>
                    <a:p>
                      <a:r>
                        <a:rPr lang="en-GB" sz="1050" b="1"/>
                        <a:t>Alcohol</a:t>
                      </a:r>
                      <a:endParaRPr lang="en-GB" sz="1050"/>
                    </a:p>
                  </a:txBody>
                  <a:tcPr marL="81591" marR="81591" marT="40795" marB="407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050" b="0" dirty="0"/>
                        <a:t>Drinks around 18 units of alcohol per week, mainly at weekends.</a:t>
                      </a:r>
                    </a:p>
                  </a:txBody>
                  <a:tcPr marL="81591" marR="81591" marT="40795" marB="407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68461411"/>
                  </a:ext>
                </a:extLst>
              </a:tr>
              <a:tr h="815909">
                <a:tc>
                  <a:txBody>
                    <a:bodyPr/>
                    <a:lstStyle/>
                    <a:p>
                      <a:r>
                        <a:rPr lang="en-GB" sz="1050" b="1"/>
                        <a:t>Sleep</a:t>
                      </a:r>
                      <a:endParaRPr lang="en-GB" sz="1050"/>
                    </a:p>
                  </a:txBody>
                  <a:tcPr marL="81591" marR="81591" marT="40795" marB="407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050" b="0" dirty="0"/>
                        <a:t>Usually sleeps around 5–6 hours per night and often feels tired during the day.</a:t>
                      </a:r>
                    </a:p>
                  </a:txBody>
                  <a:tcPr marL="81591" marR="81591" marT="40795" marB="407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88758805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EB692-B9B5-A7EC-175D-C55FD2A65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DEE0F-0A02-6D68-23C0-0B77EC1F3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9699F64D-EF34-DDDD-E86D-6713B43DCE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04203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078"/>
    </mc:Choice>
    <mc:Fallback>
      <p:transition spd="slow" advTm="480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9B926-B65F-3EB5-92BB-DC40BD793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sz="3200" dirty="0"/>
              <a:t>D</a:t>
            </a:r>
            <a:r>
              <a:rPr lang="en-GB" sz="3200" dirty="0" err="1"/>
              <a:t>avid’s</a:t>
            </a:r>
            <a:r>
              <a:rPr lang="en-GB" sz="3200" dirty="0"/>
              <a:t> Typical Daily Routine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6E80AF6E-1B98-4FF9-87E0-6B0B0D639B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7528837"/>
              </p:ext>
            </p:extLst>
          </p:nvPr>
        </p:nvGraphicFramePr>
        <p:xfrm>
          <a:off x="2569314" y="1554606"/>
          <a:ext cx="4005372" cy="4007552"/>
        </p:xfrm>
        <a:graphic>
          <a:graphicData uri="http://schemas.openxmlformats.org/drawingml/2006/table">
            <a:tbl>
              <a:tblPr/>
              <a:tblGrid>
                <a:gridCol w="2002686">
                  <a:extLst>
                    <a:ext uri="{9D8B030D-6E8A-4147-A177-3AD203B41FA5}">
                      <a16:colId xmlns:a16="http://schemas.microsoft.com/office/drawing/2014/main" val="2561895733"/>
                    </a:ext>
                  </a:extLst>
                </a:gridCol>
                <a:gridCol w="2002686">
                  <a:extLst>
                    <a:ext uri="{9D8B030D-6E8A-4147-A177-3AD203B41FA5}">
                      <a16:colId xmlns:a16="http://schemas.microsoft.com/office/drawing/2014/main" val="3686817571"/>
                    </a:ext>
                  </a:extLst>
                </a:gridCol>
              </a:tblGrid>
              <a:tr h="178016">
                <a:tc>
                  <a:txBody>
                    <a:bodyPr/>
                    <a:lstStyle/>
                    <a:p>
                      <a:r>
                        <a:rPr lang="en-GB" sz="900" b="1" dirty="0"/>
                        <a:t>Time</a:t>
                      </a:r>
                    </a:p>
                  </a:txBody>
                  <a:tcPr marL="44504" marR="44504" marT="22252" marB="222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900" b="1" dirty="0"/>
                        <a:t>Typical routine</a:t>
                      </a:r>
                    </a:p>
                  </a:txBody>
                  <a:tcPr marL="44504" marR="44504" marT="22252" marB="222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87811513"/>
                  </a:ext>
                </a:extLst>
              </a:tr>
              <a:tr h="445041">
                <a:tc>
                  <a:txBody>
                    <a:bodyPr/>
                    <a:lstStyle/>
                    <a:p>
                      <a:r>
                        <a:rPr lang="en-GB" sz="900" b="1"/>
                        <a:t>7:00 am</a:t>
                      </a:r>
                      <a:endParaRPr lang="en-GB" sz="900"/>
                    </a:p>
                  </a:txBody>
                  <a:tcPr marL="44504" marR="44504" marT="22252" marB="222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900"/>
                        <a:t>Wakes up and gets out of bed. Needs extra time because of right-sided weakness.</a:t>
                      </a:r>
                    </a:p>
                  </a:txBody>
                  <a:tcPr marL="44504" marR="44504" marT="22252" marB="222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00895183"/>
                  </a:ext>
                </a:extLst>
              </a:tr>
              <a:tr h="445041">
                <a:tc>
                  <a:txBody>
                    <a:bodyPr/>
                    <a:lstStyle/>
                    <a:p>
                      <a:r>
                        <a:rPr lang="en-GB" sz="900" b="1" dirty="0"/>
                        <a:t>7:30 am</a:t>
                      </a:r>
                      <a:endParaRPr lang="en-GB" sz="900" dirty="0"/>
                    </a:p>
                  </a:txBody>
                  <a:tcPr marL="44504" marR="44504" marT="22252" marB="222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900"/>
                        <a:t>Washes and dresses. His wife helps with buttons, socks and shoes when required.</a:t>
                      </a:r>
                    </a:p>
                  </a:txBody>
                  <a:tcPr marL="44504" marR="44504" marT="22252" marB="222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88887191"/>
                  </a:ext>
                </a:extLst>
              </a:tr>
              <a:tr h="178016">
                <a:tc>
                  <a:txBody>
                    <a:bodyPr/>
                    <a:lstStyle/>
                    <a:p>
                      <a:r>
                        <a:rPr lang="en-GB" sz="900" b="1" dirty="0"/>
                        <a:t>8:00 am</a:t>
                      </a:r>
                      <a:endParaRPr lang="en-GB" sz="900" dirty="0"/>
                    </a:p>
                  </a:txBody>
                  <a:tcPr marL="44504" marR="44504" marT="22252" marB="222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Breakfast and prescribed medication.</a:t>
                      </a:r>
                    </a:p>
                  </a:txBody>
                  <a:tcPr marL="44504" marR="44504" marT="22252" marB="222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5195251"/>
                  </a:ext>
                </a:extLst>
              </a:tr>
              <a:tr h="445041">
                <a:tc>
                  <a:txBody>
                    <a:bodyPr/>
                    <a:lstStyle/>
                    <a:p>
                      <a:r>
                        <a:rPr lang="en-GB" sz="900" b="1"/>
                        <a:t>9:00 am</a:t>
                      </a:r>
                      <a:endParaRPr lang="en-GB" sz="900"/>
                    </a:p>
                  </a:txBody>
                  <a:tcPr marL="44504" marR="44504" marT="22252" marB="222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900"/>
                        <a:t>Completes physiotherapy exercises recommended by his rehabilitation team.</a:t>
                      </a:r>
                    </a:p>
                  </a:txBody>
                  <a:tcPr marL="44504" marR="44504" marT="22252" marB="222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4314518"/>
                  </a:ext>
                </a:extLst>
              </a:tr>
              <a:tr h="311529">
                <a:tc>
                  <a:txBody>
                    <a:bodyPr/>
                    <a:lstStyle/>
                    <a:p>
                      <a:r>
                        <a:rPr lang="en-GB" sz="900" b="1"/>
                        <a:t>10:30 am</a:t>
                      </a:r>
                      <a:endParaRPr lang="en-GB" sz="900"/>
                    </a:p>
                  </a:txBody>
                  <a:tcPr marL="44504" marR="44504" marT="22252" marB="222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900"/>
                        <a:t>Rest period. David becomes tired more easily since his stroke.</a:t>
                      </a:r>
                    </a:p>
                  </a:txBody>
                  <a:tcPr marL="44504" marR="44504" marT="22252" marB="222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91726462"/>
                  </a:ext>
                </a:extLst>
              </a:tr>
              <a:tr h="445041">
                <a:tc>
                  <a:txBody>
                    <a:bodyPr/>
                    <a:lstStyle/>
                    <a:p>
                      <a:r>
                        <a:rPr lang="en-GB" sz="900" b="1"/>
                        <a:t>12:30 pm</a:t>
                      </a:r>
                      <a:endParaRPr lang="en-GB" sz="900"/>
                    </a:p>
                  </a:txBody>
                  <a:tcPr marL="44504" marR="44504" marT="22252" marB="222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900"/>
                        <a:t>Lunch. Wife helps with meal preparation and ensures he follows his healthier diet.</a:t>
                      </a:r>
                    </a:p>
                  </a:txBody>
                  <a:tcPr marL="44504" marR="44504" marT="22252" marB="222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77787040"/>
                  </a:ext>
                </a:extLst>
              </a:tr>
              <a:tr h="311529">
                <a:tc>
                  <a:txBody>
                    <a:bodyPr/>
                    <a:lstStyle/>
                    <a:p>
                      <a:r>
                        <a:rPr lang="en-GB" sz="900" b="1"/>
                        <a:t>2:00 pm</a:t>
                      </a:r>
                      <a:endParaRPr lang="en-GB" sz="900"/>
                    </a:p>
                  </a:txBody>
                  <a:tcPr marL="44504" marR="44504" marT="22252" marB="222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900"/>
                        <a:t>Short walk or rehabilitation activity, depending on how he feels.</a:t>
                      </a:r>
                    </a:p>
                  </a:txBody>
                  <a:tcPr marL="44504" marR="44504" marT="22252" marB="222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8104407"/>
                  </a:ext>
                </a:extLst>
              </a:tr>
              <a:tr h="178016">
                <a:tc>
                  <a:txBody>
                    <a:bodyPr/>
                    <a:lstStyle/>
                    <a:p>
                      <a:r>
                        <a:rPr lang="en-GB" sz="900" b="1"/>
                        <a:t>3:00 pm</a:t>
                      </a:r>
                      <a:endParaRPr lang="en-GB" sz="900"/>
                    </a:p>
                  </a:txBody>
                  <a:tcPr marL="44504" marR="44504" marT="22252" marB="222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900"/>
                        <a:t>Rest, reading or watching television.</a:t>
                      </a:r>
                    </a:p>
                  </a:txBody>
                  <a:tcPr marL="44504" marR="44504" marT="22252" marB="222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03118737"/>
                  </a:ext>
                </a:extLst>
              </a:tr>
              <a:tr h="178016">
                <a:tc>
                  <a:txBody>
                    <a:bodyPr/>
                    <a:lstStyle/>
                    <a:p>
                      <a:r>
                        <a:rPr lang="en-GB" sz="900" b="1"/>
                        <a:t>5:30 pm</a:t>
                      </a:r>
                      <a:endParaRPr lang="en-GB" sz="900"/>
                    </a:p>
                  </a:txBody>
                  <a:tcPr marL="44504" marR="44504" marT="22252" marB="222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900"/>
                        <a:t>Evening meal with his wife.</a:t>
                      </a:r>
                    </a:p>
                  </a:txBody>
                  <a:tcPr marL="44504" marR="44504" marT="22252" marB="222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8076706"/>
                  </a:ext>
                </a:extLst>
              </a:tr>
              <a:tr h="311529">
                <a:tc>
                  <a:txBody>
                    <a:bodyPr/>
                    <a:lstStyle/>
                    <a:p>
                      <a:r>
                        <a:rPr lang="en-GB" sz="900" b="1"/>
                        <a:t>7:00 pm</a:t>
                      </a:r>
                      <a:endParaRPr lang="en-GB" sz="900"/>
                    </a:p>
                  </a:txBody>
                  <a:tcPr marL="44504" marR="44504" marT="22252" marB="222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900"/>
                        <a:t>Medication if prescribed at this time and relaxation.</a:t>
                      </a:r>
                    </a:p>
                  </a:txBody>
                  <a:tcPr marL="44504" marR="44504" marT="22252" marB="222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28871051"/>
                  </a:ext>
                </a:extLst>
              </a:tr>
              <a:tr h="178016">
                <a:tc>
                  <a:txBody>
                    <a:bodyPr/>
                    <a:lstStyle/>
                    <a:p>
                      <a:r>
                        <a:rPr lang="en-GB" sz="900" b="1"/>
                        <a:t>9:30 pm</a:t>
                      </a:r>
                      <a:endParaRPr lang="en-GB" sz="900"/>
                    </a:p>
                  </a:txBody>
                  <a:tcPr marL="44504" marR="44504" marT="22252" marB="222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Begins bedtime routine.</a:t>
                      </a:r>
                    </a:p>
                  </a:txBody>
                  <a:tcPr marL="44504" marR="44504" marT="22252" marB="222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13114142"/>
                  </a:ext>
                </a:extLst>
              </a:tr>
              <a:tr h="311529">
                <a:tc>
                  <a:txBody>
                    <a:bodyPr/>
                    <a:lstStyle/>
                    <a:p>
                      <a:r>
                        <a:rPr lang="en-GB" sz="900" b="1"/>
                        <a:t>10:00 pm</a:t>
                      </a:r>
                      <a:endParaRPr lang="en-GB" sz="900"/>
                    </a:p>
                  </a:txBody>
                  <a:tcPr marL="44504" marR="44504" marT="22252" marB="222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Goes to bed and aims for a regular sleep routine.</a:t>
                      </a:r>
                    </a:p>
                  </a:txBody>
                  <a:tcPr marL="44504" marR="44504" marT="22252" marB="222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61330971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90F66-9B7A-D4EF-7AC0-B0C0F1F98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15D2E-B843-1BFC-9C28-E4C39C9B0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E9C4C8EF-489F-CEE1-B329-20D935D29A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739110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1593"/>
    </mc:Choice>
    <mc:Fallback>
      <p:transition spd="slow" advTm="815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7F66F8-579A-44E9-9AA5-808F51767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Medication and Care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C89E74-C7F8-417C-A414-B2D3FF4DDA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1050" b="1" dirty="0"/>
              <a:t>Following his stroke, David requires ongoing management and rehabilitation.</a:t>
            </a:r>
          </a:p>
          <a:p>
            <a:pPr marL="0" indent="0">
              <a:buNone/>
            </a:pPr>
            <a:endParaRPr lang="en-US" sz="1050" dirty="0"/>
          </a:p>
          <a:p>
            <a:pPr marL="0" indent="0">
              <a:buNone/>
            </a:pPr>
            <a:r>
              <a:rPr lang="en-US" sz="1050" b="1" dirty="0"/>
              <a:t>Medication</a:t>
            </a:r>
          </a:p>
          <a:p>
            <a:pPr marL="0" indent="0">
              <a:buNone/>
            </a:pPr>
            <a:endParaRPr lang="en-US" sz="1050" b="1" dirty="0"/>
          </a:p>
          <a:p>
            <a:pPr>
              <a:buFont typeface="+mj-lt"/>
              <a:buAutoNum type="arabicPeriod"/>
            </a:pPr>
            <a:r>
              <a:rPr lang="en-US" sz="1050" dirty="0"/>
              <a:t>David has prescribed medications such as:</a:t>
            </a:r>
          </a:p>
          <a:p>
            <a:pPr>
              <a:buFont typeface="+mj-lt"/>
              <a:buAutoNum type="arabicPeriod"/>
            </a:pPr>
            <a:r>
              <a:rPr lang="en-US" sz="1050" dirty="0"/>
              <a:t>Antiplatelet medication to reduce the risk of blood clots. </a:t>
            </a:r>
          </a:p>
          <a:p>
            <a:pPr>
              <a:buFont typeface="+mj-lt"/>
              <a:buAutoNum type="arabicPeriod"/>
            </a:pPr>
            <a:r>
              <a:rPr lang="en-US" sz="1050" dirty="0"/>
              <a:t>Statins to help lower cholesterol. </a:t>
            </a:r>
          </a:p>
          <a:p>
            <a:pPr>
              <a:buFont typeface="+mj-lt"/>
              <a:buAutoNum type="arabicPeriod"/>
            </a:pPr>
            <a:r>
              <a:rPr lang="en-US" sz="1050" dirty="0"/>
              <a:t>Blood pressure medication to control hypertension. </a:t>
            </a:r>
          </a:p>
          <a:p>
            <a:pPr>
              <a:buFont typeface="+mj-lt"/>
              <a:buAutoNum type="arabicPeriod"/>
            </a:pPr>
            <a:r>
              <a:rPr lang="en-US" sz="1050" dirty="0"/>
              <a:t>Other medication may be prescribed depending on David's individual needs. </a:t>
            </a:r>
          </a:p>
          <a:p>
            <a:pPr marL="0" indent="0">
              <a:buNone/>
            </a:pPr>
            <a:endParaRPr lang="en-US" sz="1050" dirty="0"/>
          </a:p>
          <a:p>
            <a:r>
              <a:rPr lang="en-US" sz="1050" b="1" dirty="0"/>
              <a:t>Important:</a:t>
            </a:r>
            <a:r>
              <a:rPr lang="en-US" sz="1050" dirty="0"/>
              <a:t> Medication should only be taken as prescribed by healthcare professionals.</a:t>
            </a:r>
          </a:p>
          <a:p>
            <a:pPr marL="0" indent="0">
              <a:buNone/>
            </a:pPr>
            <a:endParaRPr lang="en-US" sz="1050" dirty="0"/>
          </a:p>
          <a:p>
            <a:pPr marL="0" indent="0">
              <a:buNone/>
            </a:pPr>
            <a:r>
              <a:rPr lang="en-US" sz="1050" b="1" dirty="0"/>
              <a:t>Care needs</a:t>
            </a:r>
          </a:p>
          <a:p>
            <a:pPr marL="0" indent="0">
              <a:buNone/>
            </a:pPr>
            <a:endParaRPr lang="en-US" sz="1050" b="1" dirty="0"/>
          </a:p>
          <a:p>
            <a:pPr>
              <a:buFont typeface="+mj-lt"/>
              <a:buAutoNum type="arabicPeriod"/>
            </a:pPr>
            <a:r>
              <a:rPr lang="en-US" sz="1050" dirty="0"/>
              <a:t>Support with dressing and some personal-care activities. </a:t>
            </a:r>
          </a:p>
          <a:p>
            <a:pPr>
              <a:buFont typeface="+mj-lt"/>
              <a:buAutoNum type="arabicPeriod"/>
            </a:pPr>
            <a:r>
              <a:rPr lang="en-US" sz="1050" dirty="0"/>
              <a:t>Help with meal preparation when required. </a:t>
            </a:r>
          </a:p>
          <a:p>
            <a:pPr>
              <a:buFont typeface="+mj-lt"/>
              <a:buAutoNum type="arabicPeriod"/>
            </a:pPr>
            <a:r>
              <a:rPr lang="en-US" sz="1050" dirty="0"/>
              <a:t>Assistance with safe mobility. </a:t>
            </a:r>
          </a:p>
          <a:p>
            <a:pPr>
              <a:buFont typeface="+mj-lt"/>
              <a:buAutoNum type="arabicPeriod"/>
            </a:pPr>
            <a:r>
              <a:rPr lang="en-US" sz="1050" dirty="0"/>
              <a:t>Regular monitoring of blood pressure and other risk factors. </a:t>
            </a:r>
          </a:p>
          <a:p>
            <a:pPr>
              <a:buFont typeface="+mj-lt"/>
              <a:buAutoNum type="arabicPeriod"/>
            </a:pPr>
            <a:r>
              <a:rPr lang="en-US" sz="1050" dirty="0"/>
              <a:t>Attendance at rehabilitation appointments. </a:t>
            </a:r>
          </a:p>
          <a:p>
            <a:pPr>
              <a:buFont typeface="+mj-lt"/>
              <a:buAutoNum type="arabicPeriod"/>
            </a:pPr>
            <a:r>
              <a:rPr lang="en-US" sz="1050" dirty="0"/>
              <a:t>Support from his wife and healthcare professionals.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3ADC3A-3804-49FF-8EA3-43083C5B0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69409D-E93F-493D-A321-10F5F990B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59A62E48-75E6-43E8-E387-172C6C15A7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080725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093"/>
    </mc:Choice>
    <mc:Fallback>
      <p:transition spd="slow" advTm="680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E0124-C10B-2C22-8E26-7781C9788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(Communication)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DB334-A7AC-B263-B902-D885AE203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888432"/>
          </a:xfrm>
        </p:spPr>
        <p:txBody>
          <a:bodyPr anchor="ctr" anchorCtr="0"/>
          <a:lstStyle/>
          <a:p>
            <a:endParaRPr lang="en-US" sz="1050" b="1" dirty="0"/>
          </a:p>
          <a:p>
            <a:pPr marL="0" indent="0">
              <a:buNone/>
            </a:pPr>
            <a:endParaRPr lang="en-US" sz="1050" b="1" dirty="0"/>
          </a:p>
          <a:p>
            <a:pPr marL="0" indent="0">
              <a:buNone/>
            </a:pPr>
            <a:r>
              <a:rPr lang="en-US" sz="1050" b="1" dirty="0"/>
              <a:t>Effective communication is important because David has speech difficulties following his stroke.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+mj-lt"/>
              <a:buAutoNum type="arabicPeriod"/>
            </a:pPr>
            <a:r>
              <a:rPr lang="en-US" sz="1050" dirty="0"/>
              <a:t>Speak clearly and calmly using a normal volume. </a:t>
            </a:r>
          </a:p>
          <a:p>
            <a:pPr>
              <a:buFont typeface="+mj-lt"/>
              <a:buAutoNum type="arabicPeriod"/>
            </a:pPr>
            <a:endParaRPr lang="en-US" sz="1050" dirty="0"/>
          </a:p>
          <a:p>
            <a:pPr>
              <a:buFont typeface="+mj-lt"/>
              <a:buAutoNum type="arabicPeriod"/>
            </a:pPr>
            <a:r>
              <a:rPr lang="en-US" sz="1050" dirty="0"/>
              <a:t>Give David plenty of time to respond, maintain eye contact and give him your full attention. </a:t>
            </a:r>
          </a:p>
          <a:p>
            <a:pPr marL="228600" indent="-228600">
              <a:buFont typeface="+mj-lt"/>
              <a:buAutoNum type="arabicPeriod"/>
            </a:pPr>
            <a:endParaRPr lang="en-US" sz="1050" dirty="0"/>
          </a:p>
          <a:p>
            <a:pPr>
              <a:buFont typeface="+mj-lt"/>
              <a:buAutoNum type="arabicPeriod"/>
            </a:pPr>
            <a:r>
              <a:rPr lang="en-US" sz="1050" dirty="0"/>
              <a:t>Reduce background noise and distractions. </a:t>
            </a:r>
          </a:p>
          <a:p>
            <a:pPr marL="228600" indent="-228600">
              <a:buFont typeface="+mj-lt"/>
              <a:buAutoNum type="arabicPeriod"/>
            </a:pPr>
            <a:endParaRPr lang="en-US" sz="1050" dirty="0"/>
          </a:p>
          <a:p>
            <a:pPr>
              <a:buFont typeface="+mj-lt"/>
              <a:buAutoNum type="arabicPeriod"/>
            </a:pPr>
            <a:r>
              <a:rPr lang="en-US" sz="1050" dirty="0"/>
              <a:t>Use short, clear sentences and avoid giving too much information at once. </a:t>
            </a:r>
          </a:p>
          <a:p>
            <a:pPr marL="228600" indent="-228600">
              <a:buFont typeface="+mj-lt"/>
              <a:buAutoNum type="arabicPeriod"/>
            </a:pPr>
            <a:endParaRPr lang="en-US" sz="1050" dirty="0"/>
          </a:p>
          <a:p>
            <a:pPr>
              <a:buFont typeface="+mj-lt"/>
              <a:buAutoNum type="arabicPeriod"/>
            </a:pPr>
            <a:r>
              <a:rPr lang="en-US" sz="1050" dirty="0"/>
              <a:t>Use gestures, pictures, writing or communication aids if helpful. </a:t>
            </a:r>
          </a:p>
          <a:p>
            <a:pPr marL="228600" indent="-228600">
              <a:buFont typeface="+mj-lt"/>
              <a:buAutoNum type="arabicPeriod"/>
            </a:pPr>
            <a:endParaRPr lang="en-US" sz="1050" dirty="0"/>
          </a:p>
          <a:p>
            <a:pPr>
              <a:buFont typeface="+mj-lt"/>
              <a:buAutoNum type="arabicPeriod"/>
            </a:pPr>
            <a:r>
              <a:rPr lang="en-US" sz="1050" dirty="0"/>
              <a:t>Do not speak for David or assume that you know what he wants. </a:t>
            </a:r>
          </a:p>
          <a:p>
            <a:pPr marL="228600" indent="-228600">
              <a:buFont typeface="+mj-lt"/>
              <a:buAutoNum type="arabicPeriod"/>
            </a:pPr>
            <a:endParaRPr lang="en-US" sz="1050" dirty="0"/>
          </a:p>
          <a:p>
            <a:pPr>
              <a:buFont typeface="+mj-lt"/>
              <a:buAutoNum type="arabicPeriod"/>
            </a:pPr>
            <a:r>
              <a:rPr lang="en-US" sz="1050" dirty="0"/>
              <a:t>Check that David has understood important information.  </a:t>
            </a:r>
          </a:p>
          <a:p>
            <a:pPr>
              <a:buFont typeface="+mj-lt"/>
              <a:buAutoNum type="arabicPeriod"/>
            </a:pPr>
            <a:endParaRPr lang="en-US" sz="1050" dirty="0"/>
          </a:p>
          <a:p>
            <a:pPr>
              <a:buFont typeface="+mj-lt"/>
              <a:buAutoNum type="arabicPeriod"/>
            </a:pPr>
            <a:r>
              <a:rPr lang="en-US" sz="1050" dirty="0"/>
              <a:t>Key principle: David should be treated as an adult who can participate in decisions about his own care, even if his speech is affected</a:t>
            </a:r>
          </a:p>
          <a:p>
            <a:pPr>
              <a:spcBef>
                <a:spcPts val="1400"/>
              </a:spcBef>
              <a:buFont typeface="Arial"/>
              <a:buChar char="•"/>
            </a:pPr>
            <a:endParaRPr lang="en-GB" sz="1500" i="1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193C0-9C37-D32B-C845-058D81A00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ED7D4-D58E-B110-D734-7BC6B2731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490B591A-4134-B922-B834-052ECC4C663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0165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772"/>
    </mc:Choice>
    <mc:Fallback>
      <p:transition spd="slow" advTm="587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59C5D-1272-4343-8C66-E932AFE1EC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Ethical Considerations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0FC4D3-0CD4-4F59-8C6B-68EB828D3F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1050" b="1" dirty="0"/>
              <a:t>Consent</a:t>
            </a:r>
          </a:p>
          <a:p>
            <a:pPr marL="0" indent="0">
              <a:buNone/>
            </a:pPr>
            <a:endParaRPr lang="en-US" sz="1050" b="1" dirty="0"/>
          </a:p>
          <a:p>
            <a:pPr>
              <a:buFont typeface="+mj-lt"/>
              <a:buAutoNum type="arabicPeriod"/>
            </a:pPr>
            <a:r>
              <a:rPr lang="en-US" sz="1050" dirty="0"/>
              <a:t>David should give informed and voluntary consent before treatment, examinations or other interventions. </a:t>
            </a:r>
          </a:p>
          <a:p>
            <a:pPr>
              <a:buFont typeface="+mj-lt"/>
              <a:buAutoNum type="arabicPeriod"/>
            </a:pPr>
            <a:r>
              <a:rPr lang="en-US" sz="1050" dirty="0"/>
              <a:t>Healthcare professionals should explain the benefits, risks and alternatives. </a:t>
            </a:r>
          </a:p>
          <a:p>
            <a:pPr>
              <a:buFont typeface="+mj-lt"/>
              <a:buAutoNum type="arabicPeriod"/>
            </a:pPr>
            <a:r>
              <a:rPr lang="en-US" sz="1050" dirty="0"/>
              <a:t>David should have enough information and support to make his own decision. </a:t>
            </a:r>
          </a:p>
          <a:p>
            <a:pPr>
              <a:buFont typeface="+mj-lt"/>
              <a:buAutoNum type="arabicPeriod"/>
            </a:pPr>
            <a:r>
              <a:rPr lang="en-US" sz="1050" dirty="0"/>
              <a:t>Communication difficulties do not automatically mean that David lacks capacity. </a:t>
            </a:r>
          </a:p>
          <a:p>
            <a:pPr marL="0" indent="0">
              <a:buNone/>
            </a:pPr>
            <a:r>
              <a:rPr lang="en-US" sz="1050" dirty="0"/>
              <a:t> </a:t>
            </a:r>
          </a:p>
          <a:p>
            <a:pPr marL="0" indent="0">
              <a:buNone/>
            </a:pPr>
            <a:r>
              <a:rPr lang="en-US" sz="1050" b="1" dirty="0"/>
              <a:t>Autonomy</a:t>
            </a:r>
          </a:p>
          <a:p>
            <a:pPr marL="0" indent="0">
              <a:buNone/>
            </a:pPr>
            <a:endParaRPr lang="en-US" sz="1050" b="1" dirty="0"/>
          </a:p>
          <a:p>
            <a:pPr>
              <a:buFont typeface="+mj-lt"/>
              <a:buAutoNum type="arabicPeriod"/>
            </a:pPr>
            <a:r>
              <a:rPr lang="en-US" sz="1050" dirty="0"/>
              <a:t>Respect David's right to make decisions about his own care. </a:t>
            </a:r>
          </a:p>
          <a:p>
            <a:pPr>
              <a:buFont typeface="+mj-lt"/>
              <a:buAutoNum type="arabicPeriod"/>
            </a:pPr>
            <a:r>
              <a:rPr lang="en-US" sz="1050" dirty="0"/>
              <a:t>Include him when setting rehabilitation goals. </a:t>
            </a:r>
          </a:p>
          <a:p>
            <a:pPr>
              <a:buFont typeface="+mj-lt"/>
              <a:buAutoNum type="arabicPeriod"/>
            </a:pPr>
            <a:r>
              <a:rPr lang="en-US" sz="1050" dirty="0"/>
              <a:t>Do not allow his wife or healthcare professionals to make decisions for him unnecessarily. </a:t>
            </a:r>
          </a:p>
          <a:p>
            <a:pPr>
              <a:buFont typeface="+mj-lt"/>
              <a:buAutoNum type="arabicPeriod"/>
            </a:pPr>
            <a:r>
              <a:rPr lang="en-US" sz="1050" dirty="0"/>
              <a:t>Encourage David to remain as independent as safely possible. </a:t>
            </a:r>
          </a:p>
          <a:p>
            <a:pPr>
              <a:buFont typeface="+mj-lt"/>
              <a:buAutoNum type="arabicPeriod"/>
            </a:pPr>
            <a:r>
              <a:rPr lang="en-US" sz="1050" dirty="0"/>
              <a:t>NICE recommends shared decision-making, with healthcare professionals providing clear information and listening to the person's views and concerns.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B806D4-AB22-4770-87BF-FDD16F53B4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6E9C4D-61E9-4AF8-B4E6-2E363981DB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643ABF54-1008-AD83-CAC8-F20D7504AB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956103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649"/>
    </mc:Choice>
    <mc:Fallback>
      <p:transition spd="slow" advTm="726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9C2B2-18E2-4282-AF2E-13DEE5B05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Confidentiality and Information Sharing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DD882-5B03-432A-BCD1-06068A558C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1050" b="1" dirty="0"/>
              <a:t>David's personal information must be kept confidential.</a:t>
            </a:r>
          </a:p>
          <a:p>
            <a:pPr marL="0" indent="0">
              <a:buNone/>
            </a:pPr>
            <a:endParaRPr lang="en-US" sz="1050" dirty="0"/>
          </a:p>
          <a:p>
            <a:r>
              <a:rPr lang="en-US" sz="1050" dirty="0"/>
              <a:t>David's medical information should only be shared with people who have a legitimate reason to receive it. </a:t>
            </a:r>
          </a:p>
          <a:p>
            <a:endParaRPr lang="en-US" sz="1050" dirty="0"/>
          </a:p>
          <a:p>
            <a:r>
              <a:rPr lang="en-US" sz="1050" dirty="0"/>
              <a:t>Information can be shared with members of David's healthcare team when necessary for his care. </a:t>
            </a:r>
          </a:p>
          <a:p>
            <a:endParaRPr lang="en-US" sz="1050" dirty="0"/>
          </a:p>
          <a:p>
            <a:r>
              <a:rPr lang="en-US" sz="1050" dirty="0"/>
              <a:t>David should normally give explicit consent before confidential information is shared with his wife or other carers. </a:t>
            </a:r>
          </a:p>
          <a:p>
            <a:endParaRPr lang="en-US" sz="1050" dirty="0"/>
          </a:p>
          <a:p>
            <a:r>
              <a:rPr lang="en-US" sz="1050" dirty="0"/>
              <a:t>David can decide what information can be shared and with whom.</a:t>
            </a:r>
          </a:p>
          <a:p>
            <a:pPr marL="0" indent="0">
              <a:buNone/>
            </a:pPr>
            <a:r>
              <a:rPr lang="en-US" sz="1050" dirty="0"/>
              <a:t> </a:t>
            </a:r>
          </a:p>
          <a:p>
            <a:r>
              <a:rPr lang="en-US" sz="1050" dirty="0"/>
              <a:t>Only information that is relevant, necessary and proportionate should be shared. </a:t>
            </a:r>
          </a:p>
          <a:p>
            <a:endParaRPr lang="en-US" sz="1050" dirty="0"/>
          </a:p>
          <a:p>
            <a:r>
              <a:rPr lang="en-US" sz="1050" dirty="0"/>
              <a:t>If David lacks capacity to consent, information may be shared where this is necessary and in his best interests, following appropriate guidance.</a:t>
            </a:r>
          </a:p>
          <a:p>
            <a:pPr marL="0" indent="0">
              <a:buNone/>
            </a:pPr>
            <a:endParaRPr lang="en-US" sz="1050" dirty="0"/>
          </a:p>
          <a:p>
            <a:r>
              <a:rPr lang="en-US" sz="1050" b="1" dirty="0"/>
              <a:t>Example:</a:t>
            </a:r>
          </a:p>
          <a:p>
            <a:pPr marL="0" indent="0">
              <a:buNone/>
            </a:pPr>
            <a:br>
              <a:rPr lang="en-US" sz="1050" dirty="0"/>
            </a:br>
            <a:r>
              <a:rPr lang="en-US" sz="1050" dirty="0"/>
              <a:t>David may agree that his wife can be told about his medication and rehabilitation, but he may not want every aspect of his medical history discussed with her.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585374-7AAD-4229-9ACB-BCBD97ADBA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351A0D-22FF-4FE8-AD61-0FC2C0C461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FFDAE45B-280C-3499-8AB7-1014161EE1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846705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132"/>
    </mc:Choice>
    <mc:Fallback>
      <p:transition spd="slow" advTm="701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3600" b="1" dirty="0">
                <a:cs typeface="Arial" panose="020B0604020202020204" pitchFamily="34" charset="0"/>
              </a:rPr>
              <a:t>Risk factors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6307EA7-00DA-7750-8609-7051118EDC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 anchorCtr="0"/>
          <a:lstStyle/>
          <a:p>
            <a:pPr marL="0" indent="0">
              <a:buNone/>
            </a:pPr>
            <a:r>
              <a:rPr lang="en-US" sz="1050" b="1" dirty="0"/>
              <a:t>David has several risk factors that increase his risk of stroke and other cardiovascular problems.</a:t>
            </a:r>
          </a:p>
          <a:p>
            <a:pPr marL="0" indent="0">
              <a:buNone/>
            </a:pPr>
            <a:endParaRPr lang="en-US" sz="1050" dirty="0"/>
          </a:p>
          <a:p>
            <a:pPr marL="0" indent="0">
              <a:buNone/>
            </a:pPr>
            <a:r>
              <a:rPr lang="en-US" sz="1050" b="1" dirty="0"/>
              <a:t>Lifestyle-related risk factors</a:t>
            </a:r>
          </a:p>
          <a:p>
            <a:pPr marL="0" indent="0">
              <a:buNone/>
            </a:pPr>
            <a:endParaRPr lang="en-US" sz="1050" b="1" dirty="0"/>
          </a:p>
          <a:p>
            <a:pPr>
              <a:buFont typeface="+mj-lt"/>
              <a:buAutoNum type="arabicPeriod"/>
            </a:pPr>
            <a:r>
              <a:rPr lang="en-US" sz="1050" dirty="0"/>
              <a:t>Smoking: 10 cigarettes per day </a:t>
            </a:r>
          </a:p>
          <a:p>
            <a:pPr>
              <a:buFont typeface="+mj-lt"/>
              <a:buAutoNum type="arabicPeriod"/>
            </a:pPr>
            <a:r>
              <a:rPr lang="en-US" sz="1050" dirty="0"/>
              <a:t>Unhealthy diet: high in processed foods, salt and saturated fat </a:t>
            </a:r>
          </a:p>
          <a:p>
            <a:pPr>
              <a:buFont typeface="+mj-lt"/>
              <a:buAutoNum type="arabicPeriod"/>
            </a:pPr>
            <a:r>
              <a:rPr lang="en-US" sz="1050" dirty="0"/>
              <a:t>Low physical activity: spends much of the day sitting </a:t>
            </a:r>
          </a:p>
          <a:p>
            <a:pPr>
              <a:buFont typeface="+mj-lt"/>
              <a:buAutoNum type="arabicPeriod"/>
            </a:pPr>
            <a:r>
              <a:rPr lang="en-US" sz="1050" dirty="0"/>
              <a:t> Alcohol: approximately 18 units per week </a:t>
            </a:r>
          </a:p>
          <a:p>
            <a:pPr>
              <a:buFont typeface="+mj-lt"/>
              <a:buAutoNum type="arabicPeriod"/>
            </a:pPr>
            <a:r>
              <a:rPr lang="en-US" sz="1050" dirty="0"/>
              <a:t>Overweight: BMI of 28.7 kg/m² </a:t>
            </a:r>
          </a:p>
          <a:p>
            <a:pPr marL="0" indent="0">
              <a:buNone/>
            </a:pPr>
            <a:endParaRPr lang="en-US" sz="1050" dirty="0"/>
          </a:p>
          <a:p>
            <a:pPr marL="0" indent="0">
              <a:buNone/>
            </a:pPr>
            <a:r>
              <a:rPr lang="en-US" sz="1050" b="1" dirty="0"/>
              <a:t>Health-related risk factors</a:t>
            </a:r>
          </a:p>
          <a:p>
            <a:pPr marL="0" indent="0">
              <a:buNone/>
            </a:pPr>
            <a:endParaRPr lang="en-US" sz="1050" b="1" dirty="0"/>
          </a:p>
          <a:p>
            <a:pPr>
              <a:buFont typeface="+mj-lt"/>
              <a:buAutoNum type="arabicPeriod"/>
            </a:pPr>
            <a:r>
              <a:rPr lang="en-US" sz="1050" dirty="0"/>
              <a:t>High blood pressure: 155/95 mmHg </a:t>
            </a:r>
          </a:p>
          <a:p>
            <a:pPr>
              <a:buFont typeface="+mj-lt"/>
              <a:buAutoNum type="arabicPeriod"/>
            </a:pPr>
            <a:r>
              <a:rPr lang="en-US" sz="1050" dirty="0"/>
              <a:t>High cholesterol: 6.1 mmol/L </a:t>
            </a:r>
          </a:p>
          <a:p>
            <a:pPr>
              <a:buFont typeface="+mj-lt"/>
              <a:buAutoNum type="arabicPeriod"/>
            </a:pPr>
            <a:r>
              <a:rPr lang="en-US" sz="1050" dirty="0"/>
              <a:t>Raised fasting blood glucose: 6.2 mmol/L </a:t>
            </a:r>
          </a:p>
          <a:p>
            <a:pPr>
              <a:buFont typeface="+mj-lt"/>
              <a:buAutoNum type="arabicPeriod"/>
            </a:pPr>
            <a:r>
              <a:rPr lang="en-US" sz="1050" dirty="0"/>
              <a:t>Previous stroke: having had a stroke increases the risk of another stroke.</a:t>
            </a:r>
          </a:p>
          <a:p>
            <a:pPr marL="0" indent="0">
              <a:spcBef>
                <a:spcPts val="1400"/>
              </a:spcBef>
              <a:buNone/>
            </a:pPr>
            <a:endParaRPr lang="en-GB" sz="1500" i="1" dirty="0">
              <a:solidFill>
                <a:schemeClr val="tx1"/>
              </a:solidFill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E1B448B-C1B5-94BF-C959-9EFF468638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425436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695"/>
    </mc:Choice>
    <mc:Fallback>
      <p:transition spd="slow" advTm="476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4C1FB1-3FF2-44F5-A260-711B7B147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/>
              <a:t>Non-Modifiable Risk Factors</a:t>
            </a:r>
            <a:br>
              <a:rPr lang="en-US" sz="440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CC2B17-6927-40A2-93D9-2747A58817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sz="1050" b="1" dirty="0"/>
              <a:t>Age:</a:t>
            </a:r>
            <a:r>
              <a:rPr lang="en-US" sz="1050" dirty="0"/>
              <a:t> David is 62; stroke risk increases with age. 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b="1" dirty="0"/>
              <a:t>Sex:</a:t>
            </a:r>
            <a:r>
              <a:rPr lang="en-US" sz="1050" dirty="0"/>
              <a:t> David is male. 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b="1" dirty="0"/>
              <a:t>Genetics/family history:</a:t>
            </a:r>
            <a:r>
              <a:rPr lang="en-US" sz="1050" dirty="0"/>
              <a:t> if David has a family history of stroke or cardiovascular disease, this could increase his risk. 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b="1" dirty="0"/>
              <a:t>Previous stroke:</a:t>
            </a:r>
            <a:r>
              <a:rPr lang="en-US" sz="1050" dirty="0"/>
              <a:t> David has already experienced a stroke, which increases his risk of having another one. 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b="1" dirty="0"/>
              <a:t>Past health history:</a:t>
            </a:r>
            <a:r>
              <a:rPr lang="en-US" sz="1050" dirty="0"/>
              <a:t> existing conditions such as hypertension and high cholesterol increase his cardiovascular risk. </a:t>
            </a:r>
          </a:p>
          <a:p>
            <a:pPr marL="0" indent="0">
              <a:buNone/>
            </a:pPr>
            <a:endParaRPr lang="en-US" sz="1050" dirty="0"/>
          </a:p>
          <a:p>
            <a:r>
              <a:rPr lang="en-US" sz="1050" b="1" dirty="0"/>
              <a:t>Important:</a:t>
            </a:r>
            <a:r>
              <a:rPr lang="en-US" sz="1050" dirty="0"/>
              <a:t> These factors cannot be removed, but their effects can be </a:t>
            </a:r>
            <a:r>
              <a:rPr lang="en-US" sz="1050" b="1" dirty="0"/>
              <a:t>managed by controlling modifiable risk factors</a:t>
            </a:r>
            <a:r>
              <a:rPr lang="en-US" sz="1050" dirty="0"/>
              <a:t>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6D362D-E9C1-469E-9449-47A937F5D3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037E1D-F95D-496B-A289-B92731375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3C5E961B-3830-87BE-A997-6D47F03C1B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644351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960"/>
    </mc:Choice>
    <mc:Fallback>
      <p:transition spd="slow" advTm="529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EC04E-4D06-4BF8-841D-03BB31E635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How Can David Reduce His Risk?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02569-1A86-4F2E-AC27-70C8BE1147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0"/>
          </a:xfrm>
        </p:spPr>
        <p:txBody>
          <a:bodyPr/>
          <a:lstStyle/>
          <a:p>
            <a:pPr marL="0" indent="0">
              <a:buNone/>
            </a:pPr>
            <a:r>
              <a:rPr lang="en-US" sz="1050" b="1" dirty="0"/>
              <a:t>David could work with healthcare professionals to: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+mj-lt"/>
              <a:buAutoNum type="arabicPeriod"/>
            </a:pPr>
            <a:r>
              <a:rPr lang="en-US" sz="1050" dirty="0"/>
              <a:t>🚭 </a:t>
            </a:r>
            <a:r>
              <a:rPr lang="en-US" sz="1050" b="1" dirty="0"/>
              <a:t>Stop smoking</a:t>
            </a:r>
            <a:r>
              <a:rPr lang="en-US" sz="1050" dirty="0"/>
              <a:t> and access NHS stop-smoking support. </a:t>
            </a:r>
          </a:p>
          <a:p>
            <a:pPr marL="228600" indent="-228600">
              <a:buFont typeface="+mj-lt"/>
              <a:buAutoNum type="arabicPeriod"/>
            </a:pPr>
            <a:endParaRPr lang="en-US" sz="1050" dirty="0"/>
          </a:p>
          <a:p>
            <a:pPr>
              <a:buFont typeface="+mj-lt"/>
              <a:buAutoNum type="arabicPeriod"/>
            </a:pPr>
            <a:r>
              <a:rPr lang="en-US" sz="1050" dirty="0"/>
              <a:t>🥗 Improve his diet by reducing salt, processed foods and saturated fat. </a:t>
            </a:r>
          </a:p>
          <a:p>
            <a:pPr marL="228600" indent="-228600">
              <a:buFont typeface="+mj-lt"/>
              <a:buAutoNum type="arabicPeriod"/>
            </a:pPr>
            <a:endParaRPr lang="en-US" sz="1050" dirty="0"/>
          </a:p>
          <a:p>
            <a:pPr>
              <a:buFont typeface="+mj-lt"/>
              <a:buAutoNum type="arabicPeriod"/>
            </a:pPr>
            <a:r>
              <a:rPr lang="en-US" sz="1050" dirty="0"/>
              <a:t>🏃 Gradually increase physical activity according to his rehabilitation plan. </a:t>
            </a:r>
          </a:p>
          <a:p>
            <a:pPr marL="228600" indent="-228600">
              <a:buFont typeface="+mj-lt"/>
              <a:buAutoNum type="arabicPeriod"/>
            </a:pPr>
            <a:endParaRPr lang="en-US" sz="1050" dirty="0"/>
          </a:p>
          <a:p>
            <a:pPr>
              <a:buFont typeface="+mj-lt"/>
              <a:buAutoNum type="arabicPeriod"/>
            </a:pPr>
            <a:r>
              <a:rPr lang="en-US" sz="1050" dirty="0"/>
              <a:t>🍺 Reduce alcohol consumption from 18 units to </a:t>
            </a:r>
            <a:r>
              <a:rPr lang="en-US" sz="1050" b="1" dirty="0"/>
              <a:t>no more than 14 units per week</a:t>
            </a:r>
            <a:r>
              <a:rPr lang="en-US" sz="1050" dirty="0"/>
              <a:t>. </a:t>
            </a:r>
          </a:p>
          <a:p>
            <a:pPr marL="228600" indent="-228600">
              <a:buFont typeface="+mj-lt"/>
              <a:buAutoNum type="arabicPeriod"/>
            </a:pPr>
            <a:endParaRPr lang="en-US" sz="1050" dirty="0"/>
          </a:p>
          <a:p>
            <a:pPr>
              <a:buFont typeface="+mj-lt"/>
              <a:buAutoNum type="arabicPeriod"/>
            </a:pPr>
            <a:r>
              <a:rPr lang="en-US" sz="1050" dirty="0"/>
              <a:t>⚖️ Work towards a healthier weight. </a:t>
            </a:r>
          </a:p>
          <a:p>
            <a:pPr marL="228600" indent="-228600">
              <a:buFont typeface="+mj-lt"/>
              <a:buAutoNum type="arabicPeriod"/>
            </a:pPr>
            <a:endParaRPr lang="en-US" sz="1050" dirty="0"/>
          </a:p>
          <a:p>
            <a:pPr>
              <a:buFont typeface="+mj-lt"/>
              <a:buAutoNum type="arabicPeriod"/>
            </a:pPr>
            <a:r>
              <a:rPr lang="en-US" sz="1050" dirty="0"/>
              <a:t>🩸 Have his </a:t>
            </a:r>
            <a:r>
              <a:rPr lang="en-US" sz="1050" b="1" dirty="0"/>
              <a:t>blood pressure regularly monitored</a:t>
            </a:r>
            <a:r>
              <a:rPr lang="en-US" sz="1050" dirty="0"/>
              <a:t> and take prescribed medication. </a:t>
            </a:r>
          </a:p>
          <a:p>
            <a:pPr marL="228600" indent="-228600">
              <a:buFont typeface="+mj-lt"/>
              <a:buAutoNum type="arabicPeriod"/>
            </a:pPr>
            <a:endParaRPr lang="en-US" sz="1050" dirty="0"/>
          </a:p>
          <a:p>
            <a:pPr>
              <a:buFont typeface="+mj-lt"/>
              <a:buAutoNum type="arabicPeriod"/>
            </a:pPr>
            <a:r>
              <a:rPr lang="en-US" sz="1050" dirty="0"/>
              <a:t>🧪 Manage his </a:t>
            </a:r>
            <a:r>
              <a:rPr lang="en-US" sz="1050" b="1" dirty="0"/>
              <a:t>cholesterol</a:t>
            </a:r>
            <a:r>
              <a:rPr lang="en-US" sz="1050" dirty="0"/>
              <a:t> through lifestyle changes and prescribed medication if required. </a:t>
            </a:r>
          </a:p>
          <a:p>
            <a:pPr marL="228600" indent="-228600">
              <a:buFont typeface="+mj-lt"/>
              <a:buAutoNum type="arabicPeriod"/>
            </a:pPr>
            <a:endParaRPr lang="en-US" sz="1050" dirty="0"/>
          </a:p>
          <a:p>
            <a:pPr>
              <a:buFont typeface="+mj-lt"/>
              <a:buAutoNum type="arabicPeriod"/>
            </a:pPr>
            <a:r>
              <a:rPr lang="en-US" sz="1050" dirty="0"/>
              <a:t>🍬 Monitor his blood glucose and seek further assessment if advised. </a:t>
            </a:r>
          </a:p>
          <a:p>
            <a:pPr marL="228600" indent="-228600">
              <a:buFont typeface="+mj-lt"/>
              <a:buAutoNum type="arabicPeriod"/>
            </a:pPr>
            <a:endParaRPr lang="en-US" sz="1050" dirty="0"/>
          </a:p>
          <a:p>
            <a:pPr>
              <a:buFont typeface="+mj-lt"/>
              <a:buAutoNum type="arabicPeriod"/>
            </a:pPr>
            <a:r>
              <a:rPr lang="en-US" sz="1050" dirty="0"/>
              <a:t>💊 Take prescribed medication consistently. </a:t>
            </a:r>
          </a:p>
          <a:p>
            <a:pPr marL="228600" indent="-228600">
              <a:buFont typeface="+mj-lt"/>
              <a:buAutoNum type="arabicPeriod"/>
            </a:pPr>
            <a:endParaRPr lang="en-US" sz="1050" dirty="0"/>
          </a:p>
          <a:p>
            <a:pPr>
              <a:buFont typeface="+mj-lt"/>
              <a:buAutoNum type="arabicPeriod"/>
            </a:pPr>
            <a:r>
              <a:rPr lang="en-US" sz="1050" dirty="0"/>
              <a:t>🏥 Attend follow-up appointments and stroke rehabilitation. </a:t>
            </a:r>
          </a:p>
          <a:p>
            <a:pPr marL="228600" indent="-228600">
              <a:buFont typeface="+mj-lt"/>
              <a:buAutoNum type="arabicPeriod"/>
            </a:pPr>
            <a:endParaRPr lang="en-US" sz="105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8AD5A6-85AA-44B4-B9C4-EFE1668298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65D23C-96CE-44EA-9A33-3E95B9F56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D58F4509-4187-C0BA-9B8B-05C4D1BFBA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94102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303"/>
    </mc:Choice>
    <mc:Fallback>
      <p:transition spd="slow" advTm="263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0FCB6-E8B5-E668-6859-562592213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34A5C-AEA4-8C87-D5EF-1CD835079D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320480"/>
          </a:xfrm>
        </p:spPr>
        <p:txBody>
          <a:bodyPr anchor="ctr" anchorCtr="0"/>
          <a:lstStyle/>
          <a:p>
            <a:pPr>
              <a:buFont typeface="Arial" panose="020B0604020202020204" pitchFamily="34" charset="0"/>
              <a:buChar char="•"/>
            </a:pPr>
            <a:endParaRPr lang="en-US" sz="1000" dirty="0"/>
          </a:p>
          <a:p>
            <a:pPr>
              <a:buFont typeface="Arial" panose="020B0604020202020204" pitchFamily="34" charset="0"/>
              <a:buChar char="•"/>
            </a:pPr>
            <a:endParaRPr lang="en-US" sz="1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00" dirty="0"/>
              <a:t>Stop smoking </a:t>
            </a:r>
          </a:p>
          <a:p>
            <a:pPr marL="0" indent="0">
              <a:buNone/>
            </a:pPr>
            <a:endParaRPr lang="en-US" sz="1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00" dirty="0"/>
              <a:t>Reduce alcohol intake to </a:t>
            </a:r>
            <a:r>
              <a:rPr lang="en-US" sz="1000" b="1" dirty="0"/>
              <a:t>no more than 14 units per week</a:t>
            </a:r>
            <a:r>
              <a:rPr lang="en-US" sz="1000" dirty="0"/>
              <a:t>. </a:t>
            </a:r>
          </a:p>
          <a:p>
            <a:pPr marL="0" indent="0">
              <a:buNone/>
            </a:pPr>
            <a:endParaRPr lang="en-US" sz="1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00" dirty="0"/>
              <a:t>Follow a healthy, balanced diet. </a:t>
            </a:r>
          </a:p>
          <a:p>
            <a:pPr marL="0" indent="0">
              <a:buNone/>
            </a:pPr>
            <a:endParaRPr lang="en-US" sz="1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00" dirty="0"/>
              <a:t>Gradually increase physical activity as recommended by his rehabilitation team. </a:t>
            </a:r>
          </a:p>
          <a:p>
            <a:pPr marL="0" indent="0">
              <a:buNone/>
            </a:pPr>
            <a:endParaRPr lang="en-US" sz="1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00" dirty="0"/>
              <a:t>Work towards a healthy weight. </a:t>
            </a:r>
          </a:p>
          <a:p>
            <a:pPr marL="0" indent="0">
              <a:buNone/>
            </a:pPr>
            <a:endParaRPr lang="en-US" sz="1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00" dirty="0"/>
              <a:t>Control </a:t>
            </a:r>
            <a:r>
              <a:rPr lang="en-US" sz="1000" b="1" dirty="0"/>
              <a:t>blood pressure</a:t>
            </a:r>
            <a:r>
              <a:rPr lang="en-US" sz="1000" dirty="0"/>
              <a:t>. </a:t>
            </a:r>
          </a:p>
          <a:p>
            <a:pPr marL="0" indent="0">
              <a:buNone/>
            </a:pPr>
            <a:endParaRPr lang="en-US" sz="1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00" dirty="0"/>
              <a:t>Manage </a:t>
            </a:r>
            <a:r>
              <a:rPr lang="en-US" sz="1000" b="1" dirty="0"/>
              <a:t>cholesterol</a:t>
            </a:r>
            <a:r>
              <a:rPr lang="en-US" sz="1000" dirty="0"/>
              <a:t>. </a:t>
            </a:r>
          </a:p>
          <a:p>
            <a:pPr marL="0" indent="0">
              <a:buNone/>
            </a:pPr>
            <a:endParaRPr lang="en-US" sz="1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00" dirty="0"/>
              <a:t>Monitor and manage blood glucose. </a:t>
            </a:r>
          </a:p>
          <a:p>
            <a:pPr marL="0" indent="0">
              <a:buNone/>
            </a:pPr>
            <a:endParaRPr lang="en-US" sz="1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00" dirty="0"/>
              <a:t>Take prescribed medication correctly. </a:t>
            </a:r>
          </a:p>
          <a:p>
            <a:pPr marL="0" indent="0">
              <a:buNone/>
            </a:pPr>
            <a:endParaRPr lang="en-US" sz="1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00" dirty="0"/>
              <a:t>Attend follow-up appointments. </a:t>
            </a:r>
          </a:p>
          <a:p>
            <a:pPr marL="0" indent="0">
              <a:buNone/>
            </a:pPr>
            <a:endParaRPr lang="en-US" sz="1000" dirty="0"/>
          </a:p>
          <a:p>
            <a:r>
              <a:rPr lang="en-US" sz="1000" dirty="0"/>
              <a:t>NHS guidance identifies healthy weight, balanced diet, exercise, limiting alcohol and stopping smoking as important measures for reducing future stroke risk</a:t>
            </a:r>
          </a:p>
          <a:p>
            <a:pPr>
              <a:spcBef>
                <a:spcPts val="1000"/>
              </a:spcBef>
              <a:buFont typeface="Arial"/>
              <a:buChar char="•"/>
            </a:pPr>
            <a:endParaRPr lang="en-GB" sz="1400" i="1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C4459-B578-A402-DCF4-CAC2307B7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D60C8-0E6D-5493-15CC-220B5D39B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79F6F297-873E-1303-58FE-6DF1AC7B44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76972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036"/>
    </mc:Choice>
    <mc:Fallback>
      <p:transition spd="slow" advTm="420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8604B-AC6B-0846-C825-2BEC86565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Conclusion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8C4224-F958-CB66-7629-688D5AD53A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 anchorCtr="0"/>
          <a:lstStyle/>
          <a:p>
            <a:pPr marL="0" indent="0">
              <a:buNone/>
            </a:pPr>
            <a:r>
              <a:rPr lang="en-US" sz="1050" b="1" dirty="0"/>
              <a:t>Understanding the brain helps healthcare professionals provide appropriate care.</a:t>
            </a:r>
          </a:p>
          <a:p>
            <a:pPr marL="0" indent="0">
              <a:buNone/>
            </a:pPr>
            <a:endParaRPr lang="en-US" sz="105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Knowing the anatomy of the brain and nervous system helps explain David's symptoms. 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Understanding which areas control movement, speech, balance and cognition helps professionals identify his specific needs.</a:t>
            </a:r>
          </a:p>
          <a:p>
            <a:pPr marL="0" indent="0">
              <a:buNone/>
            </a:pPr>
            <a:r>
              <a:rPr lang="en-US" sz="1050" dirty="0"/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This information helps the multidisciplinary team develop an individualized rehabilitation plan. </a:t>
            </a:r>
          </a:p>
          <a:p>
            <a:pPr marL="0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It helps determine which professionals David may need, such as: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050" dirty="0"/>
              <a:t>Physiotherapist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050" dirty="0"/>
              <a:t>Occupational therapist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050" dirty="0"/>
              <a:t>Speech and language therapist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050" dirty="0"/>
              <a:t>Doctor/nurse </a:t>
            </a:r>
          </a:p>
          <a:p>
            <a:pPr marL="457200" lvl="1" indent="0">
              <a:buNone/>
            </a:pPr>
            <a:endParaRPr lang="en-US" sz="10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050" dirty="0"/>
              <a:t>Understanding how the stroke affects David's brain also helps professionals identify appropriate communication methods and safety measures</a:t>
            </a:r>
          </a:p>
          <a:p>
            <a:pPr>
              <a:spcBef>
                <a:spcPts val="1400"/>
              </a:spcBef>
              <a:buFont typeface="Arial"/>
              <a:buChar char="•"/>
            </a:pPr>
            <a:endParaRPr lang="en-GB" sz="1500" i="1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4CF4B-AA00-001B-CFC7-69AA662BA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03137-7AB2-2A5E-B86B-FAB9F630A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836B580A-5FEA-4227-951B-2B2BAC043C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158657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715"/>
    </mc:Choice>
    <mc:Fallback>
      <p:transition spd="slow" advTm="497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085575-4426-A9AB-0F8A-7A51209EE3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 anchorCtr="0"/>
          <a:lstStyle/>
          <a:p>
            <a:pPr>
              <a:spcBef>
                <a:spcPts val="1600"/>
              </a:spcBef>
              <a:buFont typeface="+mj-lt"/>
              <a:buAutoNum type="arabicPeriod"/>
            </a:pPr>
            <a:r>
              <a:rPr lang="en-US" sz="1100" dirty="0"/>
              <a:t>National Institute for Health and Care Excellence (NICE) (2023) </a:t>
            </a:r>
            <a:r>
              <a:rPr lang="en-US" sz="1100" i="1" dirty="0"/>
              <a:t>Stroke rehabilitation in adults (NG236)</a:t>
            </a:r>
            <a:r>
              <a:rPr lang="en-US" sz="1100" dirty="0"/>
              <a:t>. London: NICE. Available at: </a:t>
            </a:r>
            <a:r>
              <a:rPr lang="en-US" sz="1100" dirty="0">
                <a:hlinkClick r:id="rId4"/>
              </a:rPr>
              <a:t>https://www.nice.org.uk/guidance/ng236</a:t>
            </a:r>
            <a:endParaRPr lang="en-US" sz="1100" dirty="0"/>
          </a:p>
          <a:p>
            <a:pPr>
              <a:spcBef>
                <a:spcPts val="1600"/>
              </a:spcBef>
              <a:buFont typeface="+mj-lt"/>
              <a:buAutoNum type="arabicPeriod"/>
            </a:pPr>
            <a:r>
              <a:rPr lang="en-US" sz="1100" dirty="0"/>
              <a:t>National Institute for Health and Care Excellence (NICE) (2019) </a:t>
            </a:r>
            <a:r>
              <a:rPr lang="en-US" sz="1100" i="1" dirty="0"/>
              <a:t>Stroke and transient ischemic attack in over 16s: diagnosis and initial management (NG128)</a:t>
            </a:r>
            <a:r>
              <a:rPr lang="en-US" sz="1100" dirty="0"/>
              <a:t>. London: NICE. Available at: </a:t>
            </a:r>
            <a:r>
              <a:rPr lang="en-US" sz="1100" dirty="0">
                <a:hlinkClick r:id="rId5"/>
              </a:rPr>
              <a:t>https://www.nice.org.uk/guidance/ng128</a:t>
            </a:r>
            <a:endParaRPr lang="en-US" sz="1100" dirty="0"/>
          </a:p>
          <a:p>
            <a:pPr>
              <a:spcBef>
                <a:spcPts val="1600"/>
              </a:spcBef>
              <a:buFont typeface="+mj-lt"/>
              <a:buAutoNum type="arabicPeriod"/>
            </a:pPr>
            <a:r>
              <a:rPr lang="en-US" sz="1100" dirty="0"/>
              <a:t>NHS (2024) </a:t>
            </a:r>
            <a:r>
              <a:rPr lang="en-US" sz="1100" i="1" dirty="0"/>
              <a:t>Stroke</a:t>
            </a:r>
            <a:r>
              <a:rPr lang="en-US" sz="1100" dirty="0"/>
              <a:t>. Available at: </a:t>
            </a:r>
            <a:r>
              <a:rPr lang="en-US" sz="1100" dirty="0">
                <a:hlinkClick r:id="rId6"/>
              </a:rPr>
              <a:t>https://www.nhs.uk/conditions/stroke/</a:t>
            </a:r>
            <a:endParaRPr lang="en-US" sz="1100" dirty="0"/>
          </a:p>
          <a:p>
            <a:pPr>
              <a:spcBef>
                <a:spcPts val="1600"/>
              </a:spcBef>
              <a:buFont typeface="+mj-lt"/>
              <a:buAutoNum type="arabicPeriod"/>
            </a:pPr>
            <a:r>
              <a:rPr lang="en-US" sz="1100" dirty="0"/>
              <a:t>NHS (2024) </a:t>
            </a:r>
            <a:r>
              <a:rPr lang="en-US" sz="1100" i="1" dirty="0"/>
              <a:t>Causes of a stroke</a:t>
            </a:r>
            <a:r>
              <a:rPr lang="en-US" sz="1100" dirty="0"/>
              <a:t>. Available at: </a:t>
            </a:r>
            <a:r>
              <a:rPr lang="en-US" sz="1100" dirty="0">
                <a:hlinkClick r:id="rId7"/>
              </a:rPr>
              <a:t>https://www.nhs.uk/conditions/stroke/causes/</a:t>
            </a:r>
            <a:endParaRPr lang="en-US" sz="1100" dirty="0"/>
          </a:p>
          <a:p>
            <a:pPr>
              <a:spcBef>
                <a:spcPts val="1600"/>
              </a:spcBef>
              <a:buFont typeface="+mj-lt"/>
              <a:buAutoNum type="arabicPeriod"/>
            </a:pPr>
            <a:r>
              <a:rPr lang="en-US" sz="1100" dirty="0"/>
              <a:t>NHS (2024) </a:t>
            </a:r>
            <a:r>
              <a:rPr lang="en-US" sz="1100" i="1" dirty="0"/>
              <a:t>Symptoms of a stroke</a:t>
            </a:r>
            <a:r>
              <a:rPr lang="en-US" sz="1100" dirty="0"/>
              <a:t>. Available at: </a:t>
            </a:r>
            <a:r>
              <a:rPr lang="en-US" sz="1100" dirty="0">
                <a:hlinkClick r:id="rId8"/>
              </a:rPr>
              <a:t>https://www.nhs.uk/conditions/stroke/symptoms/</a:t>
            </a:r>
            <a:endParaRPr lang="en-US" sz="1100" dirty="0"/>
          </a:p>
          <a:p>
            <a:pPr>
              <a:spcBef>
                <a:spcPts val="1600"/>
              </a:spcBef>
              <a:buFont typeface="+mj-lt"/>
              <a:buAutoNum type="arabicPeriod"/>
            </a:pPr>
            <a:r>
              <a:rPr lang="en-US" sz="1100" dirty="0"/>
              <a:t>Department of Health (2016) </a:t>
            </a:r>
            <a:r>
              <a:rPr lang="en-US" sz="1100" i="1" dirty="0"/>
              <a:t>UK Chief Medical Officers' low risk drinking guidelines</a:t>
            </a:r>
            <a:r>
              <a:rPr lang="en-US" sz="1100" dirty="0"/>
              <a:t>. London: Department of Health. Available at: </a:t>
            </a:r>
            <a:r>
              <a:rPr lang="en-US" sz="1100" dirty="0">
                <a:hlinkClick r:id="rId9"/>
              </a:rPr>
              <a:t>UK Chief Medical Officers' Low Risk Drinking Guidelines</a:t>
            </a:r>
            <a:endParaRPr lang="en-US" sz="1100" dirty="0"/>
          </a:p>
          <a:p>
            <a:pPr>
              <a:spcBef>
                <a:spcPts val="1600"/>
              </a:spcBef>
              <a:buFont typeface="+mj-lt"/>
              <a:buAutoNum type="arabicPeriod"/>
            </a:pPr>
            <a:r>
              <a:rPr lang="en-US" sz="1100" dirty="0"/>
              <a:t>National Institute for Health and Care Excellence (NICE) (2023) </a:t>
            </a:r>
            <a:r>
              <a:rPr lang="en-US" sz="1100" i="1" dirty="0"/>
              <a:t>Cardiovascular disease: risk assessment and reduction, including lipid modification (NG238)</a:t>
            </a:r>
            <a:r>
              <a:rPr lang="en-US" sz="1100" dirty="0"/>
              <a:t>. London: NICE. Available at: </a:t>
            </a:r>
            <a:r>
              <a:rPr lang="en-US" sz="1100" dirty="0">
                <a:hlinkClick r:id="rId10"/>
              </a:rPr>
              <a:t>https://www.nice.org.uk/guidance/ng238</a:t>
            </a:r>
            <a:endParaRPr lang="en-US" sz="1100" dirty="0"/>
          </a:p>
          <a:p>
            <a:pPr>
              <a:spcBef>
                <a:spcPts val="1600"/>
              </a:spcBef>
              <a:buFont typeface="+mj-lt"/>
              <a:buAutoNum type="arabicPeriod"/>
            </a:pPr>
            <a:r>
              <a:rPr lang="en-US" sz="1100" dirty="0"/>
              <a:t>World Health Organization (2024) </a:t>
            </a:r>
            <a:r>
              <a:rPr lang="en-US" sz="1100" i="1" dirty="0"/>
              <a:t>Stroke</a:t>
            </a:r>
            <a:r>
              <a:rPr lang="en-US" sz="1100" dirty="0"/>
              <a:t>. Geneva: World Health Organization. Available at: World Health Organization – Stroke</a:t>
            </a:r>
            <a:endParaRPr lang="en-GB" sz="1700" dirty="0">
              <a:solidFill>
                <a:schemeClr val="tx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7F1C439F-E9E5-B627-6D81-C40A40AEA9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218175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843"/>
    </mc:Choice>
    <mc:Fallback>
      <p:transition spd="slow" advTm="98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CA845005-2D0A-7340-9158-F7C2EED21ECD}">
  <we:reference id="wa200010001" version="1.0.0.1" store="en-GB" storeType="OMEX"/>
  <we:alternateReferences>
    <we:reference id="WA200010001" version="1.0.0.1" store="WA200010001" storeType="OMEX"/>
  </we:alternateReferences>
  <we:properties>
    <we:property name="claude.fileId" value="&quot;75df47eb-6b36-49c2-aa41-49fbd7b0be1f&quot;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1504</TotalTime>
  <Words>2645</Words>
  <Application>Microsoft Office PowerPoint</Application>
  <PresentationFormat>On-screen Show (4:3)</PresentationFormat>
  <Paragraphs>466</Paragraphs>
  <Slides>24</Slides>
  <Notes>3</Notes>
  <HiddenSlides>0</HiddenSlides>
  <MMClips>24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Myriad Pro</vt:lpstr>
      <vt:lpstr>Verdana</vt:lpstr>
      <vt:lpstr>20140311PresentationUWTSDTemplate</vt:lpstr>
      <vt:lpstr>PowerPoint Presentation</vt:lpstr>
      <vt:lpstr>Introduction</vt:lpstr>
      <vt:lpstr>Continuation </vt:lpstr>
      <vt:lpstr>Why Stroke is Important</vt:lpstr>
      <vt:lpstr>Patient Demographics </vt:lpstr>
      <vt:lpstr>Key health measurements for David</vt:lpstr>
      <vt:lpstr>Result interpretation </vt:lpstr>
      <vt:lpstr>Anatomy of the Brain</vt:lpstr>
      <vt:lpstr>Anatomy and Physiology of Brain </vt:lpstr>
      <vt:lpstr>Normal Function of the Brain</vt:lpstr>
      <vt:lpstr>How an Ischemic Stroke Changes Normal Function</vt:lpstr>
      <vt:lpstr>Summary of Anatomy and Physiology</vt:lpstr>
      <vt:lpstr>Care Plan </vt:lpstr>
      <vt:lpstr>David’s Typical Daily Routine</vt:lpstr>
      <vt:lpstr>Medication and Care Needs</vt:lpstr>
      <vt:lpstr>Care Plan (Communication) </vt:lpstr>
      <vt:lpstr>Ethical Considerations</vt:lpstr>
      <vt:lpstr>Confidentiality and Information Sharing</vt:lpstr>
      <vt:lpstr>Risk factors</vt:lpstr>
      <vt:lpstr>Non-Modifiable Risk Factors </vt:lpstr>
      <vt:lpstr>How Can David Reduce His Risk?</vt:lpstr>
      <vt:lpstr>Recommendations</vt:lpstr>
      <vt:lpstr>Conclusion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Keith Dixon (2439121)</cp:lastModifiedBy>
  <cp:revision>246</cp:revision>
  <cp:lastPrinted>2018-07-09T15:27:01Z</cp:lastPrinted>
  <dcterms:created xsi:type="dcterms:W3CDTF">2002-10-07T19:43:58Z</dcterms:created>
  <dcterms:modified xsi:type="dcterms:W3CDTF">2026-08-14T09:31:59Z</dcterms:modified>
</cp:coreProperties>
</file>