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1"/>
  </p:sldMasterIdLst>
  <p:sldIdLst>
    <p:sldId id="257" r:id="rId2"/>
    <p:sldId id="258" r:id="rId3"/>
    <p:sldId id="259"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46466" name="Group 2"/>
          <p:cNvGrpSpPr>
            <a:grpSpLocks/>
          </p:cNvGrpSpPr>
          <p:nvPr/>
        </p:nvGrpSpPr>
        <p:grpSpPr bwMode="auto">
          <a:xfrm>
            <a:off x="0" y="2438400"/>
            <a:ext cx="9144000" cy="4046538"/>
            <a:chOff x="0" y="1536"/>
            <a:chExt cx="5760" cy="2549"/>
          </a:xfrm>
        </p:grpSpPr>
        <p:sp>
          <p:nvSpPr>
            <p:cNvPr id="446467" name="Rectangle 3"/>
            <p:cNvSpPr>
              <a:spLocks noChangeArrowheads="1"/>
            </p:cNvSpPr>
            <p:nvPr userDrawn="1"/>
          </p:nvSpPr>
          <p:spPr bwMode="hidden">
            <a:xfrm rot="-1424751">
              <a:off x="2121" y="2592"/>
              <a:ext cx="3072" cy="384"/>
            </a:xfrm>
            <a:prstGeom prst="rect">
              <a:avLst/>
            </a:prstGeom>
            <a:gradFill rotWithShape="0">
              <a:gsLst>
                <a:gs pos="0">
                  <a:schemeClr val="bg1">
                    <a:gamma/>
                    <a:shade val="94118"/>
                    <a:invGamma/>
                  </a:schemeClr>
                </a:gs>
                <a:gs pos="50000">
                  <a:schemeClr val="bg1"/>
                </a:gs>
                <a:gs pos="100000">
                  <a:schemeClr val="bg1">
                    <a:gamma/>
                    <a:shade val="94118"/>
                    <a:invGamma/>
                  </a:schemeClr>
                </a:gs>
              </a:gsLst>
              <a:lin ang="189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468" name="Freeform 4"/>
            <p:cNvSpPr>
              <a:spLocks/>
            </p:cNvSpPr>
            <p:nvPr userDrawn="1"/>
          </p:nvSpPr>
          <p:spPr bwMode="hidden">
            <a:xfrm>
              <a:off x="0" y="2664"/>
              <a:ext cx="2688" cy="1224"/>
            </a:xfrm>
            <a:custGeom>
              <a:avLst/>
              <a:gdLst>
                <a:gd name="T0" fmla="*/ 0 w 2688"/>
                <a:gd name="T1" fmla="*/ 0 h 1224"/>
                <a:gd name="T2" fmla="*/ 960 w 2688"/>
                <a:gd name="T3" fmla="*/ 552 h 1224"/>
                <a:gd name="T4" fmla="*/ 1968 w 2688"/>
                <a:gd name="T5" fmla="*/ 264 h 1224"/>
                <a:gd name="T6" fmla="*/ 2028 w 2688"/>
                <a:gd name="T7" fmla="*/ 270 h 1224"/>
                <a:gd name="T8" fmla="*/ 2661 w 2688"/>
                <a:gd name="T9" fmla="*/ 528 h 1224"/>
                <a:gd name="T10" fmla="*/ 2688 w 2688"/>
                <a:gd name="T11" fmla="*/ 648 h 1224"/>
                <a:gd name="T12" fmla="*/ 2304 w 2688"/>
                <a:gd name="T13" fmla="*/ 1080 h 1224"/>
                <a:gd name="T14" fmla="*/ 1584 w 2688"/>
                <a:gd name="T15" fmla="*/ 1224 h 1224"/>
                <a:gd name="T16" fmla="*/ 1296 w 2688"/>
                <a:gd name="T17" fmla="*/ 936 h 1224"/>
                <a:gd name="T18" fmla="*/ 864 w 2688"/>
                <a:gd name="T19" fmla="*/ 1032 h 1224"/>
                <a:gd name="T20" fmla="*/ 0 w 2688"/>
                <a:gd name="T21" fmla="*/ 552 h 1224"/>
                <a:gd name="T22" fmla="*/ 0 w 2688"/>
                <a:gd name="T23" fmla="*/ 0 h 1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688" h="1224">
                  <a:moveTo>
                    <a:pt x="0" y="0"/>
                  </a:moveTo>
                  <a:lnTo>
                    <a:pt x="960" y="552"/>
                  </a:lnTo>
                  <a:lnTo>
                    <a:pt x="1968" y="264"/>
                  </a:lnTo>
                  <a:lnTo>
                    <a:pt x="2028" y="270"/>
                  </a:lnTo>
                  <a:lnTo>
                    <a:pt x="2661" y="528"/>
                  </a:lnTo>
                  <a:lnTo>
                    <a:pt x="2688" y="648"/>
                  </a:lnTo>
                  <a:lnTo>
                    <a:pt x="2304" y="1080"/>
                  </a:lnTo>
                  <a:lnTo>
                    <a:pt x="1584" y="1224"/>
                  </a:lnTo>
                  <a:lnTo>
                    <a:pt x="1296" y="936"/>
                  </a:lnTo>
                  <a:lnTo>
                    <a:pt x="864" y="1032"/>
                  </a:lnTo>
                  <a:lnTo>
                    <a:pt x="0" y="552"/>
                  </a:lnTo>
                  <a:lnTo>
                    <a:pt x="0" y="0"/>
                  </a:lnTo>
                  <a:close/>
                </a:path>
              </a:pathLst>
            </a:custGeom>
            <a:solidFill>
              <a:schemeClr val="bg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6469" name="Freeform 5"/>
            <p:cNvSpPr>
              <a:spLocks/>
            </p:cNvSpPr>
            <p:nvPr userDrawn="1"/>
          </p:nvSpPr>
          <p:spPr bwMode="hidden">
            <a:xfrm>
              <a:off x="3359" y="1536"/>
              <a:ext cx="2401" cy="1232"/>
            </a:xfrm>
            <a:custGeom>
              <a:avLst/>
              <a:gdLst>
                <a:gd name="T0" fmla="*/ 2208 w 2401"/>
                <a:gd name="T1" fmla="*/ 15 h 1232"/>
                <a:gd name="T2" fmla="*/ 2088 w 2401"/>
                <a:gd name="T3" fmla="*/ 57 h 1232"/>
                <a:gd name="T4" fmla="*/ 1951 w 2401"/>
                <a:gd name="T5" fmla="*/ 99 h 1232"/>
                <a:gd name="T6" fmla="*/ 1704 w 2401"/>
                <a:gd name="T7" fmla="*/ 135 h 1232"/>
                <a:gd name="T8" fmla="*/ 1314 w 2401"/>
                <a:gd name="T9" fmla="*/ 177 h 1232"/>
                <a:gd name="T10" fmla="*/ 1176 w 2401"/>
                <a:gd name="T11" fmla="*/ 189 h 1232"/>
                <a:gd name="T12" fmla="*/ 1122 w 2401"/>
                <a:gd name="T13" fmla="*/ 195 h 1232"/>
                <a:gd name="T14" fmla="*/ 1075 w 2401"/>
                <a:gd name="T15" fmla="*/ 231 h 1232"/>
                <a:gd name="T16" fmla="*/ 924 w 2401"/>
                <a:gd name="T17" fmla="*/ 321 h 1232"/>
                <a:gd name="T18" fmla="*/ 840 w 2401"/>
                <a:gd name="T19" fmla="*/ 369 h 1232"/>
                <a:gd name="T20" fmla="*/ 630 w 2401"/>
                <a:gd name="T21" fmla="*/ 458 h 1232"/>
                <a:gd name="T22" fmla="*/ 529 w 2401"/>
                <a:gd name="T23" fmla="*/ 500 h 1232"/>
                <a:gd name="T24" fmla="*/ 487 w 2401"/>
                <a:gd name="T25" fmla="*/ 542 h 1232"/>
                <a:gd name="T26" fmla="*/ 457 w 2401"/>
                <a:gd name="T27" fmla="*/ 590 h 1232"/>
                <a:gd name="T28" fmla="*/ 402 w 2401"/>
                <a:gd name="T29" fmla="*/ 638 h 1232"/>
                <a:gd name="T30" fmla="*/ 330 w 2401"/>
                <a:gd name="T31" fmla="*/ 758 h 1232"/>
                <a:gd name="T32" fmla="*/ 312 w 2401"/>
                <a:gd name="T33" fmla="*/ 788 h 1232"/>
                <a:gd name="T34" fmla="*/ 252 w 2401"/>
                <a:gd name="T35" fmla="*/ 824 h 1232"/>
                <a:gd name="T36" fmla="*/ 84 w 2401"/>
                <a:gd name="T37" fmla="*/ 926 h 1232"/>
                <a:gd name="T38" fmla="*/ 0 w 2401"/>
                <a:gd name="T39" fmla="*/ 992 h 1232"/>
                <a:gd name="T40" fmla="*/ 12 w 2401"/>
                <a:gd name="T41" fmla="*/ 1040 h 1232"/>
                <a:gd name="T42" fmla="*/ 132 w 2401"/>
                <a:gd name="T43" fmla="*/ 1034 h 1232"/>
                <a:gd name="T44" fmla="*/ 336 w 2401"/>
                <a:gd name="T45" fmla="*/ 980 h 1232"/>
                <a:gd name="T46" fmla="*/ 529 w 2401"/>
                <a:gd name="T47" fmla="*/ 896 h 1232"/>
                <a:gd name="T48" fmla="*/ 576 w 2401"/>
                <a:gd name="T49" fmla="*/ 872 h 1232"/>
                <a:gd name="T50" fmla="*/ 714 w 2401"/>
                <a:gd name="T51" fmla="*/ 848 h 1232"/>
                <a:gd name="T52" fmla="*/ 966 w 2401"/>
                <a:gd name="T53" fmla="*/ 794 h 1232"/>
                <a:gd name="T54" fmla="*/ 1212 w 2401"/>
                <a:gd name="T55" fmla="*/ 782 h 1232"/>
                <a:gd name="T56" fmla="*/ 1416 w 2401"/>
                <a:gd name="T57" fmla="*/ 872 h 1232"/>
                <a:gd name="T58" fmla="*/ 1464 w 2401"/>
                <a:gd name="T59" fmla="*/ 932 h 1232"/>
                <a:gd name="T60" fmla="*/ 1440 w 2401"/>
                <a:gd name="T61" fmla="*/ 992 h 1232"/>
                <a:gd name="T62" fmla="*/ 1302 w 2401"/>
                <a:gd name="T63" fmla="*/ 1040 h 1232"/>
                <a:gd name="T64" fmla="*/ 1158 w 2401"/>
                <a:gd name="T65" fmla="*/ 1100 h 1232"/>
                <a:gd name="T66" fmla="*/ 1093 w 2401"/>
                <a:gd name="T67" fmla="*/ 1148 h 1232"/>
                <a:gd name="T68" fmla="*/ 1075 w 2401"/>
                <a:gd name="T69" fmla="*/ 1208 h 1232"/>
                <a:gd name="T70" fmla="*/ 1093 w 2401"/>
                <a:gd name="T71" fmla="*/ 1232 h 1232"/>
                <a:gd name="T72" fmla="*/ 1152 w 2401"/>
                <a:gd name="T73" fmla="*/ 1226 h 1232"/>
                <a:gd name="T74" fmla="*/ 1332 w 2401"/>
                <a:gd name="T75" fmla="*/ 1208 h 1232"/>
                <a:gd name="T76" fmla="*/ 1434 w 2401"/>
                <a:gd name="T77" fmla="*/ 1184 h 1232"/>
                <a:gd name="T78" fmla="*/ 1464 w 2401"/>
                <a:gd name="T79" fmla="*/ 1172 h 1232"/>
                <a:gd name="T80" fmla="*/ 1578 w 2401"/>
                <a:gd name="T81" fmla="*/ 1130 h 1232"/>
                <a:gd name="T82" fmla="*/ 1758 w 2401"/>
                <a:gd name="T83" fmla="*/ 1064 h 1232"/>
                <a:gd name="T84" fmla="*/ 1872 w 2401"/>
                <a:gd name="T85" fmla="*/ 962 h 1232"/>
                <a:gd name="T86" fmla="*/ 1986 w 2401"/>
                <a:gd name="T87" fmla="*/ 800 h 1232"/>
                <a:gd name="T88" fmla="*/ 2166 w 2401"/>
                <a:gd name="T89" fmla="*/ 650 h 1232"/>
                <a:gd name="T90" fmla="*/ 2257 w 2401"/>
                <a:gd name="T91" fmla="*/ 590 h 1232"/>
                <a:gd name="T92" fmla="*/ 2400 w 2401"/>
                <a:gd name="T93" fmla="*/ 57 h 1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01" h="1232">
                  <a:moveTo>
                    <a:pt x="2310" y="3"/>
                  </a:moveTo>
                  <a:lnTo>
                    <a:pt x="2280" y="3"/>
                  </a:lnTo>
                  <a:lnTo>
                    <a:pt x="2208" y="15"/>
                  </a:lnTo>
                  <a:lnTo>
                    <a:pt x="2136" y="27"/>
                  </a:lnTo>
                  <a:lnTo>
                    <a:pt x="2112" y="39"/>
                  </a:lnTo>
                  <a:lnTo>
                    <a:pt x="2088" y="57"/>
                  </a:lnTo>
                  <a:lnTo>
                    <a:pt x="2082" y="63"/>
                  </a:lnTo>
                  <a:lnTo>
                    <a:pt x="2076" y="69"/>
                  </a:lnTo>
                  <a:lnTo>
                    <a:pt x="1951" y="99"/>
                  </a:lnTo>
                  <a:lnTo>
                    <a:pt x="1896" y="111"/>
                  </a:lnTo>
                  <a:lnTo>
                    <a:pt x="1836" y="117"/>
                  </a:lnTo>
                  <a:lnTo>
                    <a:pt x="1704" y="135"/>
                  </a:lnTo>
                  <a:lnTo>
                    <a:pt x="1572" y="153"/>
                  </a:lnTo>
                  <a:lnTo>
                    <a:pt x="1434" y="165"/>
                  </a:lnTo>
                  <a:lnTo>
                    <a:pt x="1314" y="177"/>
                  </a:lnTo>
                  <a:lnTo>
                    <a:pt x="1260" y="183"/>
                  </a:lnTo>
                  <a:lnTo>
                    <a:pt x="1212" y="189"/>
                  </a:lnTo>
                  <a:lnTo>
                    <a:pt x="1176" y="189"/>
                  </a:lnTo>
                  <a:lnTo>
                    <a:pt x="1146" y="195"/>
                  </a:lnTo>
                  <a:lnTo>
                    <a:pt x="1128" y="195"/>
                  </a:lnTo>
                  <a:lnTo>
                    <a:pt x="1122" y="195"/>
                  </a:lnTo>
                  <a:lnTo>
                    <a:pt x="1116" y="201"/>
                  </a:lnTo>
                  <a:lnTo>
                    <a:pt x="1105" y="207"/>
                  </a:lnTo>
                  <a:lnTo>
                    <a:pt x="1075" y="231"/>
                  </a:lnTo>
                  <a:lnTo>
                    <a:pt x="1026" y="261"/>
                  </a:lnTo>
                  <a:lnTo>
                    <a:pt x="972" y="291"/>
                  </a:lnTo>
                  <a:lnTo>
                    <a:pt x="924" y="321"/>
                  </a:lnTo>
                  <a:lnTo>
                    <a:pt x="876" y="345"/>
                  </a:lnTo>
                  <a:lnTo>
                    <a:pt x="846" y="363"/>
                  </a:lnTo>
                  <a:lnTo>
                    <a:pt x="840" y="369"/>
                  </a:lnTo>
                  <a:lnTo>
                    <a:pt x="834" y="369"/>
                  </a:lnTo>
                  <a:lnTo>
                    <a:pt x="732" y="417"/>
                  </a:lnTo>
                  <a:lnTo>
                    <a:pt x="630" y="458"/>
                  </a:lnTo>
                  <a:lnTo>
                    <a:pt x="588" y="476"/>
                  </a:lnTo>
                  <a:lnTo>
                    <a:pt x="552" y="488"/>
                  </a:lnTo>
                  <a:lnTo>
                    <a:pt x="529" y="500"/>
                  </a:lnTo>
                  <a:lnTo>
                    <a:pt x="517" y="506"/>
                  </a:lnTo>
                  <a:lnTo>
                    <a:pt x="499" y="524"/>
                  </a:lnTo>
                  <a:lnTo>
                    <a:pt x="487" y="542"/>
                  </a:lnTo>
                  <a:lnTo>
                    <a:pt x="481" y="560"/>
                  </a:lnTo>
                  <a:lnTo>
                    <a:pt x="481" y="578"/>
                  </a:lnTo>
                  <a:lnTo>
                    <a:pt x="457" y="590"/>
                  </a:lnTo>
                  <a:lnTo>
                    <a:pt x="438" y="596"/>
                  </a:lnTo>
                  <a:lnTo>
                    <a:pt x="420" y="614"/>
                  </a:lnTo>
                  <a:lnTo>
                    <a:pt x="402" y="638"/>
                  </a:lnTo>
                  <a:lnTo>
                    <a:pt x="366" y="698"/>
                  </a:lnTo>
                  <a:lnTo>
                    <a:pt x="348" y="728"/>
                  </a:lnTo>
                  <a:lnTo>
                    <a:pt x="330" y="758"/>
                  </a:lnTo>
                  <a:lnTo>
                    <a:pt x="324" y="776"/>
                  </a:lnTo>
                  <a:lnTo>
                    <a:pt x="318" y="782"/>
                  </a:lnTo>
                  <a:lnTo>
                    <a:pt x="312" y="788"/>
                  </a:lnTo>
                  <a:lnTo>
                    <a:pt x="300" y="794"/>
                  </a:lnTo>
                  <a:lnTo>
                    <a:pt x="282" y="806"/>
                  </a:lnTo>
                  <a:lnTo>
                    <a:pt x="252" y="824"/>
                  </a:lnTo>
                  <a:lnTo>
                    <a:pt x="199" y="854"/>
                  </a:lnTo>
                  <a:lnTo>
                    <a:pt x="151" y="884"/>
                  </a:lnTo>
                  <a:lnTo>
                    <a:pt x="84" y="926"/>
                  </a:lnTo>
                  <a:lnTo>
                    <a:pt x="30" y="962"/>
                  </a:lnTo>
                  <a:lnTo>
                    <a:pt x="12" y="974"/>
                  </a:lnTo>
                  <a:lnTo>
                    <a:pt x="0" y="992"/>
                  </a:lnTo>
                  <a:lnTo>
                    <a:pt x="0" y="1004"/>
                  </a:lnTo>
                  <a:lnTo>
                    <a:pt x="0" y="1022"/>
                  </a:lnTo>
                  <a:lnTo>
                    <a:pt x="12" y="1040"/>
                  </a:lnTo>
                  <a:lnTo>
                    <a:pt x="42" y="1046"/>
                  </a:lnTo>
                  <a:lnTo>
                    <a:pt x="84" y="1046"/>
                  </a:lnTo>
                  <a:lnTo>
                    <a:pt x="132" y="1034"/>
                  </a:lnTo>
                  <a:lnTo>
                    <a:pt x="193" y="1022"/>
                  </a:lnTo>
                  <a:lnTo>
                    <a:pt x="264" y="1004"/>
                  </a:lnTo>
                  <a:lnTo>
                    <a:pt x="336" y="980"/>
                  </a:lnTo>
                  <a:lnTo>
                    <a:pt x="408" y="950"/>
                  </a:lnTo>
                  <a:lnTo>
                    <a:pt x="475" y="920"/>
                  </a:lnTo>
                  <a:lnTo>
                    <a:pt x="529" y="896"/>
                  </a:lnTo>
                  <a:lnTo>
                    <a:pt x="564" y="878"/>
                  </a:lnTo>
                  <a:lnTo>
                    <a:pt x="570" y="872"/>
                  </a:lnTo>
                  <a:lnTo>
                    <a:pt x="576" y="872"/>
                  </a:lnTo>
                  <a:lnTo>
                    <a:pt x="606" y="872"/>
                  </a:lnTo>
                  <a:lnTo>
                    <a:pt x="648" y="866"/>
                  </a:lnTo>
                  <a:lnTo>
                    <a:pt x="714" y="848"/>
                  </a:lnTo>
                  <a:lnTo>
                    <a:pt x="793" y="830"/>
                  </a:lnTo>
                  <a:lnTo>
                    <a:pt x="876" y="812"/>
                  </a:lnTo>
                  <a:lnTo>
                    <a:pt x="966" y="794"/>
                  </a:lnTo>
                  <a:lnTo>
                    <a:pt x="1063" y="782"/>
                  </a:lnTo>
                  <a:lnTo>
                    <a:pt x="1152" y="776"/>
                  </a:lnTo>
                  <a:lnTo>
                    <a:pt x="1212" y="782"/>
                  </a:lnTo>
                  <a:lnTo>
                    <a:pt x="1284" y="806"/>
                  </a:lnTo>
                  <a:lnTo>
                    <a:pt x="1357" y="836"/>
                  </a:lnTo>
                  <a:lnTo>
                    <a:pt x="1416" y="872"/>
                  </a:lnTo>
                  <a:lnTo>
                    <a:pt x="1434" y="890"/>
                  </a:lnTo>
                  <a:lnTo>
                    <a:pt x="1452" y="908"/>
                  </a:lnTo>
                  <a:lnTo>
                    <a:pt x="1464" y="932"/>
                  </a:lnTo>
                  <a:lnTo>
                    <a:pt x="1464" y="950"/>
                  </a:lnTo>
                  <a:lnTo>
                    <a:pt x="1458" y="968"/>
                  </a:lnTo>
                  <a:lnTo>
                    <a:pt x="1440" y="992"/>
                  </a:lnTo>
                  <a:lnTo>
                    <a:pt x="1410" y="1004"/>
                  </a:lnTo>
                  <a:lnTo>
                    <a:pt x="1369" y="1022"/>
                  </a:lnTo>
                  <a:lnTo>
                    <a:pt x="1302" y="1040"/>
                  </a:lnTo>
                  <a:lnTo>
                    <a:pt x="1248" y="1064"/>
                  </a:lnTo>
                  <a:lnTo>
                    <a:pt x="1200" y="1082"/>
                  </a:lnTo>
                  <a:lnTo>
                    <a:pt x="1158" y="1100"/>
                  </a:lnTo>
                  <a:lnTo>
                    <a:pt x="1128" y="1118"/>
                  </a:lnTo>
                  <a:lnTo>
                    <a:pt x="1110" y="1130"/>
                  </a:lnTo>
                  <a:lnTo>
                    <a:pt x="1093" y="1148"/>
                  </a:lnTo>
                  <a:lnTo>
                    <a:pt x="1081" y="1160"/>
                  </a:lnTo>
                  <a:lnTo>
                    <a:pt x="1069" y="1190"/>
                  </a:lnTo>
                  <a:lnTo>
                    <a:pt x="1075" y="1208"/>
                  </a:lnTo>
                  <a:lnTo>
                    <a:pt x="1081" y="1220"/>
                  </a:lnTo>
                  <a:lnTo>
                    <a:pt x="1087" y="1226"/>
                  </a:lnTo>
                  <a:lnTo>
                    <a:pt x="1093" y="1232"/>
                  </a:lnTo>
                  <a:lnTo>
                    <a:pt x="1110" y="1232"/>
                  </a:lnTo>
                  <a:lnTo>
                    <a:pt x="1128" y="1226"/>
                  </a:lnTo>
                  <a:lnTo>
                    <a:pt x="1152" y="1226"/>
                  </a:lnTo>
                  <a:lnTo>
                    <a:pt x="1212" y="1220"/>
                  </a:lnTo>
                  <a:lnTo>
                    <a:pt x="1272" y="1214"/>
                  </a:lnTo>
                  <a:lnTo>
                    <a:pt x="1332" y="1208"/>
                  </a:lnTo>
                  <a:lnTo>
                    <a:pt x="1393" y="1196"/>
                  </a:lnTo>
                  <a:lnTo>
                    <a:pt x="1416" y="1190"/>
                  </a:lnTo>
                  <a:lnTo>
                    <a:pt x="1434" y="1184"/>
                  </a:lnTo>
                  <a:lnTo>
                    <a:pt x="1446" y="1178"/>
                  </a:lnTo>
                  <a:lnTo>
                    <a:pt x="1452" y="1178"/>
                  </a:lnTo>
                  <a:lnTo>
                    <a:pt x="1464" y="1172"/>
                  </a:lnTo>
                  <a:lnTo>
                    <a:pt x="1488" y="1166"/>
                  </a:lnTo>
                  <a:lnTo>
                    <a:pt x="1530" y="1148"/>
                  </a:lnTo>
                  <a:lnTo>
                    <a:pt x="1578" y="1130"/>
                  </a:lnTo>
                  <a:lnTo>
                    <a:pt x="1681" y="1094"/>
                  </a:lnTo>
                  <a:lnTo>
                    <a:pt x="1722" y="1076"/>
                  </a:lnTo>
                  <a:lnTo>
                    <a:pt x="1758" y="1064"/>
                  </a:lnTo>
                  <a:lnTo>
                    <a:pt x="1812" y="1040"/>
                  </a:lnTo>
                  <a:lnTo>
                    <a:pt x="1848" y="1004"/>
                  </a:lnTo>
                  <a:lnTo>
                    <a:pt x="1872" y="962"/>
                  </a:lnTo>
                  <a:lnTo>
                    <a:pt x="1890" y="932"/>
                  </a:lnTo>
                  <a:lnTo>
                    <a:pt x="1932" y="866"/>
                  </a:lnTo>
                  <a:lnTo>
                    <a:pt x="1986" y="800"/>
                  </a:lnTo>
                  <a:lnTo>
                    <a:pt x="2046" y="740"/>
                  </a:lnTo>
                  <a:lnTo>
                    <a:pt x="2112" y="692"/>
                  </a:lnTo>
                  <a:lnTo>
                    <a:pt x="2166" y="650"/>
                  </a:lnTo>
                  <a:lnTo>
                    <a:pt x="2214" y="620"/>
                  </a:lnTo>
                  <a:lnTo>
                    <a:pt x="2244" y="596"/>
                  </a:lnTo>
                  <a:lnTo>
                    <a:pt x="2257" y="590"/>
                  </a:lnTo>
                  <a:lnTo>
                    <a:pt x="2257" y="590"/>
                  </a:lnTo>
                  <a:lnTo>
                    <a:pt x="2400" y="518"/>
                  </a:lnTo>
                  <a:lnTo>
                    <a:pt x="2400" y="57"/>
                  </a:lnTo>
                  <a:lnTo>
                    <a:pt x="2401" y="0"/>
                  </a:lnTo>
                  <a:lnTo>
                    <a:pt x="2310" y="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0" name="Freeform 6"/>
            <p:cNvSpPr>
              <a:spLocks/>
            </p:cNvSpPr>
            <p:nvPr userDrawn="1"/>
          </p:nvSpPr>
          <p:spPr bwMode="hidden">
            <a:xfrm>
              <a:off x="3792" y="1536"/>
              <a:ext cx="1968" cy="762"/>
            </a:xfrm>
            <a:custGeom>
              <a:avLst/>
              <a:gdLst>
                <a:gd name="T0" fmla="*/ 965 w 1968"/>
                <a:gd name="T1" fmla="*/ 165 h 762"/>
                <a:gd name="T2" fmla="*/ 696 w 1968"/>
                <a:gd name="T3" fmla="*/ 200 h 762"/>
                <a:gd name="T4" fmla="*/ 693 w 1968"/>
                <a:gd name="T5" fmla="*/ 237 h 762"/>
                <a:gd name="T6" fmla="*/ 924 w 1968"/>
                <a:gd name="T7" fmla="*/ 258 h 762"/>
                <a:gd name="T8" fmla="*/ 993 w 1968"/>
                <a:gd name="T9" fmla="*/ 267 h 762"/>
                <a:gd name="T10" fmla="*/ 681 w 1968"/>
                <a:gd name="T11" fmla="*/ 291 h 762"/>
                <a:gd name="T12" fmla="*/ 633 w 1968"/>
                <a:gd name="T13" fmla="*/ 309 h 762"/>
                <a:gd name="T14" fmla="*/ 645 w 1968"/>
                <a:gd name="T15" fmla="*/ 336 h 762"/>
                <a:gd name="T16" fmla="*/ 672 w 1968"/>
                <a:gd name="T17" fmla="*/ 351 h 762"/>
                <a:gd name="T18" fmla="*/ 984 w 1968"/>
                <a:gd name="T19" fmla="*/ 333 h 762"/>
                <a:gd name="T20" fmla="*/ 1080 w 1968"/>
                <a:gd name="T21" fmla="*/ 357 h 762"/>
                <a:gd name="T22" fmla="*/ 624 w 1968"/>
                <a:gd name="T23" fmla="*/ 492 h 762"/>
                <a:gd name="T24" fmla="*/ 616 w 1968"/>
                <a:gd name="T25" fmla="*/ 536 h 762"/>
                <a:gd name="T26" fmla="*/ 8 w 1968"/>
                <a:gd name="T27" fmla="*/ 724 h 762"/>
                <a:gd name="T28" fmla="*/ 0 w 1968"/>
                <a:gd name="T29" fmla="*/ 756 h 762"/>
                <a:gd name="T30" fmla="*/ 27 w 1968"/>
                <a:gd name="T31" fmla="*/ 762 h 762"/>
                <a:gd name="T32" fmla="*/ 664 w 1968"/>
                <a:gd name="T33" fmla="*/ 564 h 762"/>
                <a:gd name="T34" fmla="*/ 856 w 1968"/>
                <a:gd name="T35" fmla="*/ 600 h 762"/>
                <a:gd name="T36" fmla="*/ 1158 w 1968"/>
                <a:gd name="T37" fmla="*/ 507 h 762"/>
                <a:gd name="T38" fmla="*/ 1434 w 1968"/>
                <a:gd name="T39" fmla="*/ 465 h 762"/>
                <a:gd name="T40" fmla="*/ 1572 w 1968"/>
                <a:gd name="T41" fmla="*/ 368 h 762"/>
                <a:gd name="T42" fmla="*/ 1712 w 1968"/>
                <a:gd name="T43" fmla="*/ 340 h 762"/>
                <a:gd name="T44" fmla="*/ 1856 w 1968"/>
                <a:gd name="T45" fmla="*/ 328 h 762"/>
                <a:gd name="T46" fmla="*/ 1968 w 1968"/>
                <a:gd name="T47" fmla="*/ 330 h 762"/>
                <a:gd name="T48" fmla="*/ 1968 w 1968"/>
                <a:gd name="T49" fmla="*/ 0 h 762"/>
                <a:gd name="T50" fmla="*/ 1934 w 1968"/>
                <a:gd name="T51" fmla="*/ 3 h 762"/>
                <a:gd name="T52" fmla="*/ 1832 w 1968"/>
                <a:gd name="T53" fmla="*/ 5 h 762"/>
                <a:gd name="T54" fmla="*/ 1682 w 1968"/>
                <a:gd name="T55" fmla="*/ 35 h 762"/>
                <a:gd name="T56" fmla="*/ 1643 w 1968"/>
                <a:gd name="T57" fmla="*/ 72 h 762"/>
                <a:gd name="T58" fmla="*/ 1392 w 1968"/>
                <a:gd name="T59" fmla="*/ 119 h 7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968" h="762">
                  <a:moveTo>
                    <a:pt x="965" y="165"/>
                  </a:moveTo>
                  <a:lnTo>
                    <a:pt x="696" y="200"/>
                  </a:lnTo>
                  <a:lnTo>
                    <a:pt x="693" y="237"/>
                  </a:lnTo>
                  <a:lnTo>
                    <a:pt x="924" y="258"/>
                  </a:lnTo>
                  <a:lnTo>
                    <a:pt x="993" y="267"/>
                  </a:lnTo>
                  <a:lnTo>
                    <a:pt x="681" y="291"/>
                  </a:lnTo>
                  <a:lnTo>
                    <a:pt x="633" y="309"/>
                  </a:lnTo>
                  <a:lnTo>
                    <a:pt x="645" y="336"/>
                  </a:lnTo>
                  <a:lnTo>
                    <a:pt x="672" y="351"/>
                  </a:lnTo>
                  <a:lnTo>
                    <a:pt x="984" y="333"/>
                  </a:lnTo>
                  <a:lnTo>
                    <a:pt x="1080" y="357"/>
                  </a:lnTo>
                  <a:lnTo>
                    <a:pt x="624" y="492"/>
                  </a:lnTo>
                  <a:lnTo>
                    <a:pt x="616" y="536"/>
                  </a:lnTo>
                  <a:lnTo>
                    <a:pt x="8" y="724"/>
                  </a:lnTo>
                  <a:lnTo>
                    <a:pt x="0" y="756"/>
                  </a:lnTo>
                  <a:lnTo>
                    <a:pt x="27" y="762"/>
                  </a:lnTo>
                  <a:lnTo>
                    <a:pt x="664" y="564"/>
                  </a:lnTo>
                  <a:lnTo>
                    <a:pt x="856" y="600"/>
                  </a:lnTo>
                  <a:lnTo>
                    <a:pt x="1158" y="507"/>
                  </a:lnTo>
                  <a:lnTo>
                    <a:pt x="1434" y="465"/>
                  </a:lnTo>
                  <a:lnTo>
                    <a:pt x="1572" y="368"/>
                  </a:lnTo>
                  <a:lnTo>
                    <a:pt x="1712" y="340"/>
                  </a:lnTo>
                  <a:lnTo>
                    <a:pt x="1856" y="328"/>
                  </a:lnTo>
                  <a:lnTo>
                    <a:pt x="1968" y="330"/>
                  </a:lnTo>
                  <a:lnTo>
                    <a:pt x="1968" y="0"/>
                  </a:lnTo>
                  <a:lnTo>
                    <a:pt x="1934" y="3"/>
                  </a:lnTo>
                  <a:lnTo>
                    <a:pt x="1832" y="5"/>
                  </a:lnTo>
                  <a:lnTo>
                    <a:pt x="1682" y="35"/>
                  </a:lnTo>
                  <a:lnTo>
                    <a:pt x="1643" y="72"/>
                  </a:lnTo>
                  <a:lnTo>
                    <a:pt x="1392" y="119"/>
                  </a:lnTo>
                </a:path>
              </a:pathLst>
            </a:custGeom>
            <a:gradFill rotWithShape="0">
              <a:gsLst>
                <a:gs pos="0">
                  <a:schemeClr val="bg2">
                    <a:gamma/>
                    <a:tint val="81961"/>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1" name="Freeform 7"/>
            <p:cNvSpPr>
              <a:spLocks/>
            </p:cNvSpPr>
            <p:nvPr userDrawn="1"/>
          </p:nvSpPr>
          <p:spPr bwMode="hidden">
            <a:xfrm>
              <a:off x="3599" y="2477"/>
              <a:ext cx="186" cy="120"/>
            </a:xfrm>
            <a:custGeom>
              <a:avLst/>
              <a:gdLst>
                <a:gd name="T0" fmla="*/ 185 w 185"/>
                <a:gd name="T1" fmla="*/ 0 h 120"/>
                <a:gd name="T2" fmla="*/ 185 w 185"/>
                <a:gd name="T3" fmla="*/ 6 h 120"/>
                <a:gd name="T4" fmla="*/ 185 w 185"/>
                <a:gd name="T5" fmla="*/ 18 h 120"/>
                <a:gd name="T6" fmla="*/ 185 w 185"/>
                <a:gd name="T7" fmla="*/ 36 h 120"/>
                <a:gd name="T8" fmla="*/ 179 w 185"/>
                <a:gd name="T9" fmla="*/ 54 h 120"/>
                <a:gd name="T10" fmla="*/ 161 w 185"/>
                <a:gd name="T11" fmla="*/ 72 h 120"/>
                <a:gd name="T12" fmla="*/ 137 w 185"/>
                <a:gd name="T13" fmla="*/ 96 h 120"/>
                <a:gd name="T14" fmla="*/ 101 w 185"/>
                <a:gd name="T15" fmla="*/ 108 h 120"/>
                <a:gd name="T16" fmla="*/ 47 w 185"/>
                <a:gd name="T17" fmla="*/ 120 h 120"/>
                <a:gd name="T18" fmla="*/ 29 w 185"/>
                <a:gd name="T19" fmla="*/ 120 h 120"/>
                <a:gd name="T20" fmla="*/ 17 w 185"/>
                <a:gd name="T21" fmla="*/ 114 h 120"/>
                <a:gd name="T22" fmla="*/ 0 w 185"/>
                <a:gd name="T23" fmla="*/ 96 h 120"/>
                <a:gd name="T24" fmla="*/ 0 w 185"/>
                <a:gd name="T25" fmla="*/ 78 h 120"/>
                <a:gd name="T26" fmla="*/ 0 w 185"/>
                <a:gd name="T27" fmla="*/ 72 h 120"/>
                <a:gd name="T28" fmla="*/ 185 w 185"/>
                <a:gd name="T29" fmla="*/ 0 h 120"/>
                <a:gd name="T30" fmla="*/ 185 w 185"/>
                <a:gd name="T31"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5" h="120">
                  <a:moveTo>
                    <a:pt x="185" y="0"/>
                  </a:moveTo>
                  <a:lnTo>
                    <a:pt x="185" y="6"/>
                  </a:lnTo>
                  <a:lnTo>
                    <a:pt x="185" y="18"/>
                  </a:lnTo>
                  <a:lnTo>
                    <a:pt x="185" y="36"/>
                  </a:lnTo>
                  <a:lnTo>
                    <a:pt x="179" y="54"/>
                  </a:lnTo>
                  <a:lnTo>
                    <a:pt x="161" y="72"/>
                  </a:lnTo>
                  <a:lnTo>
                    <a:pt x="137" y="96"/>
                  </a:lnTo>
                  <a:lnTo>
                    <a:pt x="101" y="108"/>
                  </a:lnTo>
                  <a:lnTo>
                    <a:pt x="47" y="120"/>
                  </a:lnTo>
                  <a:lnTo>
                    <a:pt x="29" y="120"/>
                  </a:lnTo>
                  <a:lnTo>
                    <a:pt x="17" y="114"/>
                  </a:lnTo>
                  <a:lnTo>
                    <a:pt x="0" y="96"/>
                  </a:lnTo>
                  <a:lnTo>
                    <a:pt x="0" y="78"/>
                  </a:lnTo>
                  <a:lnTo>
                    <a:pt x="0" y="72"/>
                  </a:lnTo>
                  <a:lnTo>
                    <a:pt x="185" y="0"/>
                  </a:lnTo>
                  <a:lnTo>
                    <a:pt x="185"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2" name="Freeform 8"/>
            <p:cNvSpPr>
              <a:spLocks/>
            </p:cNvSpPr>
            <p:nvPr userDrawn="1"/>
          </p:nvSpPr>
          <p:spPr bwMode="hidden">
            <a:xfrm>
              <a:off x="3779" y="2393"/>
              <a:ext cx="185" cy="120"/>
            </a:xfrm>
            <a:custGeom>
              <a:avLst/>
              <a:gdLst>
                <a:gd name="T0" fmla="*/ 185 w 185"/>
                <a:gd name="T1" fmla="*/ 0 h 120"/>
                <a:gd name="T2" fmla="*/ 185 w 185"/>
                <a:gd name="T3" fmla="*/ 6 h 120"/>
                <a:gd name="T4" fmla="*/ 179 w 185"/>
                <a:gd name="T5" fmla="*/ 24 h 120"/>
                <a:gd name="T6" fmla="*/ 167 w 185"/>
                <a:gd name="T7" fmla="*/ 42 h 120"/>
                <a:gd name="T8" fmla="*/ 149 w 185"/>
                <a:gd name="T9" fmla="*/ 66 h 120"/>
                <a:gd name="T10" fmla="*/ 131 w 185"/>
                <a:gd name="T11" fmla="*/ 90 h 120"/>
                <a:gd name="T12" fmla="*/ 102 w 185"/>
                <a:gd name="T13" fmla="*/ 108 h 120"/>
                <a:gd name="T14" fmla="*/ 66 w 185"/>
                <a:gd name="T15" fmla="*/ 120 h 120"/>
                <a:gd name="T16" fmla="*/ 18 w 185"/>
                <a:gd name="T17" fmla="*/ 120 h 120"/>
                <a:gd name="T18" fmla="*/ 0 w 185"/>
                <a:gd name="T19" fmla="*/ 60 h 120"/>
                <a:gd name="T20" fmla="*/ 185 w 185"/>
                <a:gd name="T21" fmla="*/ 0 h 120"/>
                <a:gd name="T22" fmla="*/ 185 w 185"/>
                <a:gd name="T23"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5" h="120">
                  <a:moveTo>
                    <a:pt x="185" y="0"/>
                  </a:moveTo>
                  <a:lnTo>
                    <a:pt x="185" y="6"/>
                  </a:lnTo>
                  <a:lnTo>
                    <a:pt x="179" y="24"/>
                  </a:lnTo>
                  <a:lnTo>
                    <a:pt x="167" y="42"/>
                  </a:lnTo>
                  <a:lnTo>
                    <a:pt x="149" y="66"/>
                  </a:lnTo>
                  <a:lnTo>
                    <a:pt x="131" y="90"/>
                  </a:lnTo>
                  <a:lnTo>
                    <a:pt x="102" y="108"/>
                  </a:lnTo>
                  <a:lnTo>
                    <a:pt x="66" y="120"/>
                  </a:lnTo>
                  <a:lnTo>
                    <a:pt x="18" y="120"/>
                  </a:lnTo>
                  <a:lnTo>
                    <a:pt x="0" y="60"/>
                  </a:lnTo>
                  <a:lnTo>
                    <a:pt x="185" y="0"/>
                  </a:lnTo>
                  <a:lnTo>
                    <a:pt x="185"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3" name="Freeform 9"/>
            <p:cNvSpPr>
              <a:spLocks/>
            </p:cNvSpPr>
            <p:nvPr userDrawn="1"/>
          </p:nvSpPr>
          <p:spPr bwMode="hidden">
            <a:xfrm>
              <a:off x="3839" y="1836"/>
              <a:ext cx="528" cy="275"/>
            </a:xfrm>
            <a:custGeom>
              <a:avLst/>
              <a:gdLst>
                <a:gd name="T0" fmla="*/ 0 w 526"/>
                <a:gd name="T1" fmla="*/ 275 h 275"/>
                <a:gd name="T2" fmla="*/ 0 w 526"/>
                <a:gd name="T3" fmla="*/ 269 h 275"/>
                <a:gd name="T4" fmla="*/ 6 w 526"/>
                <a:gd name="T5" fmla="*/ 251 h 275"/>
                <a:gd name="T6" fmla="*/ 6 w 526"/>
                <a:gd name="T7" fmla="*/ 239 h 275"/>
                <a:gd name="T8" fmla="*/ 12 w 526"/>
                <a:gd name="T9" fmla="*/ 227 h 275"/>
                <a:gd name="T10" fmla="*/ 18 w 526"/>
                <a:gd name="T11" fmla="*/ 221 h 275"/>
                <a:gd name="T12" fmla="*/ 36 w 526"/>
                <a:gd name="T13" fmla="*/ 215 h 275"/>
                <a:gd name="T14" fmla="*/ 77 w 526"/>
                <a:gd name="T15" fmla="*/ 203 h 275"/>
                <a:gd name="T16" fmla="*/ 137 w 526"/>
                <a:gd name="T17" fmla="*/ 179 h 275"/>
                <a:gd name="T18" fmla="*/ 209 w 526"/>
                <a:gd name="T19" fmla="*/ 143 h 275"/>
                <a:gd name="T20" fmla="*/ 251 w 526"/>
                <a:gd name="T21" fmla="*/ 120 h 275"/>
                <a:gd name="T22" fmla="*/ 299 w 526"/>
                <a:gd name="T23" fmla="*/ 96 h 275"/>
                <a:gd name="T24" fmla="*/ 394 w 526"/>
                <a:gd name="T25" fmla="*/ 48 h 275"/>
                <a:gd name="T26" fmla="*/ 442 w 526"/>
                <a:gd name="T27" fmla="*/ 30 h 275"/>
                <a:gd name="T28" fmla="*/ 478 w 526"/>
                <a:gd name="T29" fmla="*/ 12 h 275"/>
                <a:gd name="T30" fmla="*/ 502 w 526"/>
                <a:gd name="T31" fmla="*/ 6 h 275"/>
                <a:gd name="T32" fmla="*/ 520 w 526"/>
                <a:gd name="T33" fmla="*/ 0 h 275"/>
                <a:gd name="T34" fmla="*/ 526 w 526"/>
                <a:gd name="T35" fmla="*/ 0 h 275"/>
                <a:gd name="T36" fmla="*/ 520 w 526"/>
                <a:gd name="T37" fmla="*/ 6 h 275"/>
                <a:gd name="T38" fmla="*/ 508 w 526"/>
                <a:gd name="T39" fmla="*/ 12 h 275"/>
                <a:gd name="T40" fmla="*/ 484 w 526"/>
                <a:gd name="T41" fmla="*/ 24 h 275"/>
                <a:gd name="T42" fmla="*/ 460 w 526"/>
                <a:gd name="T43" fmla="*/ 42 h 275"/>
                <a:gd name="T44" fmla="*/ 436 w 526"/>
                <a:gd name="T45" fmla="*/ 54 h 275"/>
                <a:gd name="T46" fmla="*/ 394 w 526"/>
                <a:gd name="T47" fmla="*/ 78 h 275"/>
                <a:gd name="T48" fmla="*/ 340 w 526"/>
                <a:gd name="T49" fmla="*/ 108 h 275"/>
                <a:gd name="T50" fmla="*/ 275 w 526"/>
                <a:gd name="T51" fmla="*/ 143 h 275"/>
                <a:gd name="T52" fmla="*/ 131 w 526"/>
                <a:gd name="T53" fmla="*/ 221 h 275"/>
                <a:gd name="T54" fmla="*/ 65 w 526"/>
                <a:gd name="T55" fmla="*/ 251 h 275"/>
                <a:gd name="T56" fmla="*/ 0 w 526"/>
                <a:gd name="T57" fmla="*/ 275 h 275"/>
                <a:gd name="T58" fmla="*/ 0 w 526"/>
                <a:gd name="T59" fmla="*/ 275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6" h="275">
                  <a:moveTo>
                    <a:pt x="0" y="275"/>
                  </a:moveTo>
                  <a:lnTo>
                    <a:pt x="0" y="269"/>
                  </a:lnTo>
                  <a:lnTo>
                    <a:pt x="6" y="251"/>
                  </a:lnTo>
                  <a:lnTo>
                    <a:pt x="6" y="239"/>
                  </a:lnTo>
                  <a:lnTo>
                    <a:pt x="12" y="227"/>
                  </a:lnTo>
                  <a:lnTo>
                    <a:pt x="18" y="221"/>
                  </a:lnTo>
                  <a:lnTo>
                    <a:pt x="36" y="215"/>
                  </a:lnTo>
                  <a:lnTo>
                    <a:pt x="77" y="203"/>
                  </a:lnTo>
                  <a:lnTo>
                    <a:pt x="137" y="179"/>
                  </a:lnTo>
                  <a:lnTo>
                    <a:pt x="209" y="143"/>
                  </a:lnTo>
                  <a:lnTo>
                    <a:pt x="251" y="120"/>
                  </a:lnTo>
                  <a:lnTo>
                    <a:pt x="299" y="96"/>
                  </a:lnTo>
                  <a:lnTo>
                    <a:pt x="394" y="48"/>
                  </a:lnTo>
                  <a:lnTo>
                    <a:pt x="442" y="30"/>
                  </a:lnTo>
                  <a:lnTo>
                    <a:pt x="478" y="12"/>
                  </a:lnTo>
                  <a:lnTo>
                    <a:pt x="502" y="6"/>
                  </a:lnTo>
                  <a:lnTo>
                    <a:pt x="520" y="0"/>
                  </a:lnTo>
                  <a:lnTo>
                    <a:pt x="526" y="0"/>
                  </a:lnTo>
                  <a:lnTo>
                    <a:pt x="520" y="6"/>
                  </a:lnTo>
                  <a:lnTo>
                    <a:pt x="508" y="12"/>
                  </a:lnTo>
                  <a:lnTo>
                    <a:pt x="484" y="24"/>
                  </a:lnTo>
                  <a:lnTo>
                    <a:pt x="460" y="42"/>
                  </a:lnTo>
                  <a:lnTo>
                    <a:pt x="436" y="54"/>
                  </a:lnTo>
                  <a:lnTo>
                    <a:pt x="394" y="78"/>
                  </a:lnTo>
                  <a:lnTo>
                    <a:pt x="340" y="108"/>
                  </a:lnTo>
                  <a:lnTo>
                    <a:pt x="275" y="143"/>
                  </a:lnTo>
                  <a:lnTo>
                    <a:pt x="131" y="221"/>
                  </a:lnTo>
                  <a:lnTo>
                    <a:pt x="65" y="251"/>
                  </a:lnTo>
                  <a:lnTo>
                    <a:pt x="0" y="275"/>
                  </a:lnTo>
                  <a:lnTo>
                    <a:pt x="0" y="275"/>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4" name="Freeform 10"/>
            <p:cNvSpPr>
              <a:spLocks/>
            </p:cNvSpPr>
            <p:nvPr userDrawn="1"/>
          </p:nvSpPr>
          <p:spPr bwMode="hidden">
            <a:xfrm>
              <a:off x="3676" y="2015"/>
              <a:ext cx="721" cy="306"/>
            </a:xfrm>
            <a:custGeom>
              <a:avLst/>
              <a:gdLst>
                <a:gd name="T0" fmla="*/ 48 w 718"/>
                <a:gd name="T1" fmla="*/ 216 h 306"/>
                <a:gd name="T2" fmla="*/ 30 w 718"/>
                <a:gd name="T3" fmla="*/ 252 h 306"/>
                <a:gd name="T4" fmla="*/ 12 w 718"/>
                <a:gd name="T5" fmla="*/ 282 h 306"/>
                <a:gd name="T6" fmla="*/ 6 w 718"/>
                <a:gd name="T7" fmla="*/ 300 h 306"/>
                <a:gd name="T8" fmla="*/ 0 w 718"/>
                <a:gd name="T9" fmla="*/ 306 h 306"/>
                <a:gd name="T10" fmla="*/ 48 w 718"/>
                <a:gd name="T11" fmla="*/ 276 h 306"/>
                <a:gd name="T12" fmla="*/ 84 w 718"/>
                <a:gd name="T13" fmla="*/ 252 h 306"/>
                <a:gd name="T14" fmla="*/ 108 w 718"/>
                <a:gd name="T15" fmla="*/ 234 h 306"/>
                <a:gd name="T16" fmla="*/ 120 w 718"/>
                <a:gd name="T17" fmla="*/ 228 h 306"/>
                <a:gd name="T18" fmla="*/ 126 w 718"/>
                <a:gd name="T19" fmla="*/ 228 h 306"/>
                <a:gd name="T20" fmla="*/ 144 w 718"/>
                <a:gd name="T21" fmla="*/ 222 h 306"/>
                <a:gd name="T22" fmla="*/ 168 w 718"/>
                <a:gd name="T23" fmla="*/ 216 h 306"/>
                <a:gd name="T24" fmla="*/ 198 w 718"/>
                <a:gd name="T25" fmla="*/ 204 h 306"/>
                <a:gd name="T26" fmla="*/ 275 w 718"/>
                <a:gd name="T27" fmla="*/ 180 h 306"/>
                <a:gd name="T28" fmla="*/ 371 w 718"/>
                <a:gd name="T29" fmla="*/ 156 h 306"/>
                <a:gd name="T30" fmla="*/ 461 w 718"/>
                <a:gd name="T31" fmla="*/ 126 h 306"/>
                <a:gd name="T32" fmla="*/ 544 w 718"/>
                <a:gd name="T33" fmla="*/ 102 h 306"/>
                <a:gd name="T34" fmla="*/ 574 w 718"/>
                <a:gd name="T35" fmla="*/ 90 h 306"/>
                <a:gd name="T36" fmla="*/ 604 w 718"/>
                <a:gd name="T37" fmla="*/ 84 h 306"/>
                <a:gd name="T38" fmla="*/ 622 w 718"/>
                <a:gd name="T39" fmla="*/ 78 h 306"/>
                <a:gd name="T40" fmla="*/ 628 w 718"/>
                <a:gd name="T41" fmla="*/ 72 h 306"/>
                <a:gd name="T42" fmla="*/ 634 w 718"/>
                <a:gd name="T43" fmla="*/ 66 h 306"/>
                <a:gd name="T44" fmla="*/ 652 w 718"/>
                <a:gd name="T45" fmla="*/ 60 h 306"/>
                <a:gd name="T46" fmla="*/ 694 w 718"/>
                <a:gd name="T47" fmla="*/ 30 h 306"/>
                <a:gd name="T48" fmla="*/ 712 w 718"/>
                <a:gd name="T49" fmla="*/ 18 h 306"/>
                <a:gd name="T50" fmla="*/ 718 w 718"/>
                <a:gd name="T51" fmla="*/ 6 h 306"/>
                <a:gd name="T52" fmla="*/ 712 w 718"/>
                <a:gd name="T53" fmla="*/ 0 h 306"/>
                <a:gd name="T54" fmla="*/ 688 w 718"/>
                <a:gd name="T55" fmla="*/ 0 h 306"/>
                <a:gd name="T56" fmla="*/ 628 w 718"/>
                <a:gd name="T57" fmla="*/ 0 h 306"/>
                <a:gd name="T58" fmla="*/ 580 w 718"/>
                <a:gd name="T59" fmla="*/ 0 h 306"/>
                <a:gd name="T60" fmla="*/ 544 w 718"/>
                <a:gd name="T61" fmla="*/ 0 h 306"/>
                <a:gd name="T62" fmla="*/ 514 w 718"/>
                <a:gd name="T63" fmla="*/ 18 h 306"/>
                <a:gd name="T64" fmla="*/ 485 w 718"/>
                <a:gd name="T65" fmla="*/ 42 h 306"/>
                <a:gd name="T66" fmla="*/ 467 w 718"/>
                <a:gd name="T67" fmla="*/ 54 h 306"/>
                <a:gd name="T68" fmla="*/ 449 w 718"/>
                <a:gd name="T69" fmla="*/ 60 h 306"/>
                <a:gd name="T70" fmla="*/ 425 w 718"/>
                <a:gd name="T71" fmla="*/ 60 h 306"/>
                <a:gd name="T72" fmla="*/ 389 w 718"/>
                <a:gd name="T73" fmla="*/ 66 h 306"/>
                <a:gd name="T74" fmla="*/ 347 w 718"/>
                <a:gd name="T75" fmla="*/ 84 h 306"/>
                <a:gd name="T76" fmla="*/ 311 w 718"/>
                <a:gd name="T77" fmla="*/ 108 h 306"/>
                <a:gd name="T78" fmla="*/ 287 w 718"/>
                <a:gd name="T79" fmla="*/ 126 h 306"/>
                <a:gd name="T80" fmla="*/ 275 w 718"/>
                <a:gd name="T81" fmla="*/ 132 h 306"/>
                <a:gd name="T82" fmla="*/ 257 w 718"/>
                <a:gd name="T83" fmla="*/ 138 h 306"/>
                <a:gd name="T84" fmla="*/ 221 w 718"/>
                <a:gd name="T85" fmla="*/ 138 h 306"/>
                <a:gd name="T86" fmla="*/ 186 w 718"/>
                <a:gd name="T87" fmla="*/ 138 h 306"/>
                <a:gd name="T88" fmla="*/ 180 w 718"/>
                <a:gd name="T89" fmla="*/ 138 h 306"/>
                <a:gd name="T90" fmla="*/ 174 w 718"/>
                <a:gd name="T91" fmla="*/ 138 h 306"/>
                <a:gd name="T92" fmla="*/ 114 w 718"/>
                <a:gd name="T93" fmla="*/ 162 h 306"/>
                <a:gd name="T94" fmla="*/ 48 w 718"/>
                <a:gd name="T95" fmla="*/ 216 h 306"/>
                <a:gd name="T96" fmla="*/ 48 w 718"/>
                <a:gd name="T97" fmla="*/ 216 h 3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18" h="306">
                  <a:moveTo>
                    <a:pt x="48" y="216"/>
                  </a:moveTo>
                  <a:lnTo>
                    <a:pt x="30" y="252"/>
                  </a:lnTo>
                  <a:lnTo>
                    <a:pt x="12" y="282"/>
                  </a:lnTo>
                  <a:lnTo>
                    <a:pt x="6" y="300"/>
                  </a:lnTo>
                  <a:lnTo>
                    <a:pt x="0" y="306"/>
                  </a:lnTo>
                  <a:lnTo>
                    <a:pt x="48" y="276"/>
                  </a:lnTo>
                  <a:lnTo>
                    <a:pt x="84" y="252"/>
                  </a:lnTo>
                  <a:lnTo>
                    <a:pt x="108" y="234"/>
                  </a:lnTo>
                  <a:lnTo>
                    <a:pt x="120" y="228"/>
                  </a:lnTo>
                  <a:lnTo>
                    <a:pt x="126" y="228"/>
                  </a:lnTo>
                  <a:lnTo>
                    <a:pt x="144" y="222"/>
                  </a:lnTo>
                  <a:lnTo>
                    <a:pt x="168" y="216"/>
                  </a:lnTo>
                  <a:lnTo>
                    <a:pt x="198" y="204"/>
                  </a:lnTo>
                  <a:lnTo>
                    <a:pt x="275" y="180"/>
                  </a:lnTo>
                  <a:lnTo>
                    <a:pt x="371" y="156"/>
                  </a:lnTo>
                  <a:lnTo>
                    <a:pt x="461" y="126"/>
                  </a:lnTo>
                  <a:lnTo>
                    <a:pt x="544" y="102"/>
                  </a:lnTo>
                  <a:lnTo>
                    <a:pt x="574" y="90"/>
                  </a:lnTo>
                  <a:lnTo>
                    <a:pt x="604" y="84"/>
                  </a:lnTo>
                  <a:lnTo>
                    <a:pt x="622" y="78"/>
                  </a:lnTo>
                  <a:lnTo>
                    <a:pt x="628" y="72"/>
                  </a:lnTo>
                  <a:lnTo>
                    <a:pt x="634" y="66"/>
                  </a:lnTo>
                  <a:lnTo>
                    <a:pt x="652" y="60"/>
                  </a:lnTo>
                  <a:lnTo>
                    <a:pt x="694" y="30"/>
                  </a:lnTo>
                  <a:lnTo>
                    <a:pt x="712" y="18"/>
                  </a:lnTo>
                  <a:lnTo>
                    <a:pt x="718" y="6"/>
                  </a:lnTo>
                  <a:lnTo>
                    <a:pt x="712" y="0"/>
                  </a:lnTo>
                  <a:lnTo>
                    <a:pt x="688" y="0"/>
                  </a:lnTo>
                  <a:lnTo>
                    <a:pt x="628" y="0"/>
                  </a:lnTo>
                  <a:lnTo>
                    <a:pt x="580" y="0"/>
                  </a:lnTo>
                  <a:lnTo>
                    <a:pt x="544" y="0"/>
                  </a:lnTo>
                  <a:lnTo>
                    <a:pt x="514" y="18"/>
                  </a:lnTo>
                  <a:lnTo>
                    <a:pt x="485" y="42"/>
                  </a:lnTo>
                  <a:lnTo>
                    <a:pt x="467" y="54"/>
                  </a:lnTo>
                  <a:lnTo>
                    <a:pt x="449" y="60"/>
                  </a:lnTo>
                  <a:lnTo>
                    <a:pt x="425" y="60"/>
                  </a:lnTo>
                  <a:lnTo>
                    <a:pt x="389" y="66"/>
                  </a:lnTo>
                  <a:lnTo>
                    <a:pt x="347" y="84"/>
                  </a:lnTo>
                  <a:lnTo>
                    <a:pt x="311" y="108"/>
                  </a:lnTo>
                  <a:lnTo>
                    <a:pt x="287" y="126"/>
                  </a:lnTo>
                  <a:lnTo>
                    <a:pt x="275" y="132"/>
                  </a:lnTo>
                  <a:lnTo>
                    <a:pt x="257" y="138"/>
                  </a:lnTo>
                  <a:lnTo>
                    <a:pt x="221" y="138"/>
                  </a:lnTo>
                  <a:lnTo>
                    <a:pt x="186" y="138"/>
                  </a:lnTo>
                  <a:lnTo>
                    <a:pt x="180" y="138"/>
                  </a:lnTo>
                  <a:lnTo>
                    <a:pt x="174" y="138"/>
                  </a:lnTo>
                  <a:lnTo>
                    <a:pt x="114" y="162"/>
                  </a:lnTo>
                  <a:lnTo>
                    <a:pt x="48" y="216"/>
                  </a:lnTo>
                  <a:lnTo>
                    <a:pt x="48" y="216"/>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5" name="Freeform 11"/>
            <p:cNvSpPr>
              <a:spLocks/>
            </p:cNvSpPr>
            <p:nvPr userDrawn="1"/>
          </p:nvSpPr>
          <p:spPr bwMode="hidden">
            <a:xfrm>
              <a:off x="3358" y="1890"/>
              <a:ext cx="2400" cy="881"/>
            </a:xfrm>
            <a:custGeom>
              <a:avLst/>
              <a:gdLst>
                <a:gd name="T0" fmla="*/ 2231 w 2392"/>
                <a:gd name="T1" fmla="*/ 54 h 881"/>
                <a:gd name="T2" fmla="*/ 2189 w 2392"/>
                <a:gd name="T3" fmla="*/ 54 h 881"/>
                <a:gd name="T4" fmla="*/ 2147 w 2392"/>
                <a:gd name="T5" fmla="*/ 66 h 881"/>
                <a:gd name="T6" fmla="*/ 2021 w 2392"/>
                <a:gd name="T7" fmla="*/ 101 h 881"/>
                <a:gd name="T8" fmla="*/ 1956 w 2392"/>
                <a:gd name="T9" fmla="*/ 119 h 881"/>
                <a:gd name="T10" fmla="*/ 1860 w 2392"/>
                <a:gd name="T11" fmla="*/ 167 h 881"/>
                <a:gd name="T12" fmla="*/ 1836 w 2392"/>
                <a:gd name="T13" fmla="*/ 245 h 881"/>
                <a:gd name="T14" fmla="*/ 1842 w 2392"/>
                <a:gd name="T15" fmla="*/ 305 h 881"/>
                <a:gd name="T16" fmla="*/ 1758 w 2392"/>
                <a:gd name="T17" fmla="*/ 317 h 881"/>
                <a:gd name="T18" fmla="*/ 1597 w 2392"/>
                <a:gd name="T19" fmla="*/ 263 h 881"/>
                <a:gd name="T20" fmla="*/ 1507 w 2392"/>
                <a:gd name="T21" fmla="*/ 257 h 881"/>
                <a:gd name="T22" fmla="*/ 1399 w 2392"/>
                <a:gd name="T23" fmla="*/ 311 h 881"/>
                <a:gd name="T24" fmla="*/ 1334 w 2392"/>
                <a:gd name="T25" fmla="*/ 353 h 881"/>
                <a:gd name="T26" fmla="*/ 1310 w 2392"/>
                <a:gd name="T27" fmla="*/ 359 h 881"/>
                <a:gd name="T28" fmla="*/ 1214 w 2392"/>
                <a:gd name="T29" fmla="*/ 371 h 881"/>
                <a:gd name="T30" fmla="*/ 1160 w 2392"/>
                <a:gd name="T31" fmla="*/ 365 h 881"/>
                <a:gd name="T32" fmla="*/ 1053 w 2392"/>
                <a:gd name="T33" fmla="*/ 371 h 881"/>
                <a:gd name="T34" fmla="*/ 957 w 2392"/>
                <a:gd name="T35" fmla="*/ 383 h 881"/>
                <a:gd name="T36" fmla="*/ 921 w 2392"/>
                <a:gd name="T37" fmla="*/ 401 h 881"/>
                <a:gd name="T38" fmla="*/ 819 w 2392"/>
                <a:gd name="T39" fmla="*/ 419 h 881"/>
                <a:gd name="T40" fmla="*/ 778 w 2392"/>
                <a:gd name="T41" fmla="*/ 419 h 881"/>
                <a:gd name="T42" fmla="*/ 664 w 2392"/>
                <a:gd name="T43" fmla="*/ 437 h 881"/>
                <a:gd name="T44" fmla="*/ 598 w 2392"/>
                <a:gd name="T45" fmla="*/ 473 h 881"/>
                <a:gd name="T46" fmla="*/ 503 w 2392"/>
                <a:gd name="T47" fmla="*/ 467 h 881"/>
                <a:gd name="T48" fmla="*/ 431 w 2392"/>
                <a:gd name="T49" fmla="*/ 491 h 881"/>
                <a:gd name="T50" fmla="*/ 413 w 2392"/>
                <a:gd name="T51" fmla="*/ 539 h 881"/>
                <a:gd name="T52" fmla="*/ 347 w 2392"/>
                <a:gd name="T53" fmla="*/ 569 h 881"/>
                <a:gd name="T54" fmla="*/ 222 w 2392"/>
                <a:gd name="T55" fmla="*/ 599 h 881"/>
                <a:gd name="T56" fmla="*/ 138 w 2392"/>
                <a:gd name="T57" fmla="*/ 647 h 881"/>
                <a:gd name="T58" fmla="*/ 108 w 2392"/>
                <a:gd name="T59" fmla="*/ 659 h 881"/>
                <a:gd name="T60" fmla="*/ 0 w 2392"/>
                <a:gd name="T61" fmla="*/ 671 h 881"/>
                <a:gd name="T62" fmla="*/ 84 w 2392"/>
                <a:gd name="T63" fmla="*/ 695 h 881"/>
                <a:gd name="T64" fmla="*/ 263 w 2392"/>
                <a:gd name="T65" fmla="*/ 653 h 881"/>
                <a:gd name="T66" fmla="*/ 473 w 2392"/>
                <a:gd name="T67" fmla="*/ 569 h 881"/>
                <a:gd name="T68" fmla="*/ 568 w 2392"/>
                <a:gd name="T69" fmla="*/ 521 h 881"/>
                <a:gd name="T70" fmla="*/ 646 w 2392"/>
                <a:gd name="T71" fmla="*/ 515 h 881"/>
                <a:gd name="T72" fmla="*/ 873 w 2392"/>
                <a:gd name="T73" fmla="*/ 461 h 881"/>
                <a:gd name="T74" fmla="*/ 1148 w 2392"/>
                <a:gd name="T75" fmla="*/ 425 h 881"/>
                <a:gd name="T76" fmla="*/ 1292 w 2392"/>
                <a:gd name="T77" fmla="*/ 461 h 881"/>
                <a:gd name="T78" fmla="*/ 1417 w 2392"/>
                <a:gd name="T79" fmla="*/ 533 h 881"/>
                <a:gd name="T80" fmla="*/ 1435 w 2392"/>
                <a:gd name="T81" fmla="*/ 617 h 881"/>
                <a:gd name="T82" fmla="*/ 1376 w 2392"/>
                <a:gd name="T83" fmla="*/ 653 h 881"/>
                <a:gd name="T84" fmla="*/ 1226 w 2392"/>
                <a:gd name="T85" fmla="*/ 701 h 881"/>
                <a:gd name="T86" fmla="*/ 1112 w 2392"/>
                <a:gd name="T87" fmla="*/ 755 h 881"/>
                <a:gd name="T88" fmla="*/ 1065 w 2392"/>
                <a:gd name="T89" fmla="*/ 809 h 881"/>
                <a:gd name="T90" fmla="*/ 1077 w 2392"/>
                <a:gd name="T91" fmla="*/ 869 h 881"/>
                <a:gd name="T92" fmla="*/ 1106 w 2392"/>
                <a:gd name="T93" fmla="*/ 881 h 881"/>
                <a:gd name="T94" fmla="*/ 1208 w 2392"/>
                <a:gd name="T95" fmla="*/ 869 h 881"/>
                <a:gd name="T96" fmla="*/ 1388 w 2392"/>
                <a:gd name="T97" fmla="*/ 857 h 881"/>
                <a:gd name="T98" fmla="*/ 1441 w 2392"/>
                <a:gd name="T99" fmla="*/ 851 h 881"/>
                <a:gd name="T100" fmla="*/ 1483 w 2392"/>
                <a:gd name="T101" fmla="*/ 833 h 881"/>
                <a:gd name="T102" fmla="*/ 1675 w 2392"/>
                <a:gd name="T103" fmla="*/ 743 h 881"/>
                <a:gd name="T104" fmla="*/ 1806 w 2392"/>
                <a:gd name="T105" fmla="*/ 689 h 881"/>
                <a:gd name="T106" fmla="*/ 1884 w 2392"/>
                <a:gd name="T107" fmla="*/ 581 h 881"/>
                <a:gd name="T108" fmla="*/ 2039 w 2392"/>
                <a:gd name="T109" fmla="*/ 389 h 881"/>
                <a:gd name="T110" fmla="*/ 2207 w 2392"/>
                <a:gd name="T111" fmla="*/ 269 h 881"/>
                <a:gd name="T112" fmla="*/ 2249 w 2392"/>
                <a:gd name="T113" fmla="*/ 239 h 881"/>
                <a:gd name="T114" fmla="*/ 2392 w 2392"/>
                <a:gd name="T115" fmla="*/ 0 h 881"/>
                <a:gd name="T116" fmla="*/ 2302 w 2392"/>
                <a:gd name="T117" fmla="*/ 36 h 8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92" h="881">
                  <a:moveTo>
                    <a:pt x="2302" y="36"/>
                  </a:moveTo>
                  <a:lnTo>
                    <a:pt x="2266" y="48"/>
                  </a:lnTo>
                  <a:lnTo>
                    <a:pt x="2231" y="54"/>
                  </a:lnTo>
                  <a:lnTo>
                    <a:pt x="2201" y="54"/>
                  </a:lnTo>
                  <a:lnTo>
                    <a:pt x="2195" y="54"/>
                  </a:lnTo>
                  <a:lnTo>
                    <a:pt x="2189" y="54"/>
                  </a:lnTo>
                  <a:lnTo>
                    <a:pt x="2189" y="54"/>
                  </a:lnTo>
                  <a:lnTo>
                    <a:pt x="2177" y="60"/>
                  </a:lnTo>
                  <a:lnTo>
                    <a:pt x="2147" y="66"/>
                  </a:lnTo>
                  <a:lnTo>
                    <a:pt x="2105" y="78"/>
                  </a:lnTo>
                  <a:lnTo>
                    <a:pt x="2057" y="89"/>
                  </a:lnTo>
                  <a:lnTo>
                    <a:pt x="2021" y="101"/>
                  </a:lnTo>
                  <a:lnTo>
                    <a:pt x="1997" y="107"/>
                  </a:lnTo>
                  <a:lnTo>
                    <a:pt x="1973" y="113"/>
                  </a:lnTo>
                  <a:lnTo>
                    <a:pt x="1956" y="119"/>
                  </a:lnTo>
                  <a:lnTo>
                    <a:pt x="1926" y="131"/>
                  </a:lnTo>
                  <a:lnTo>
                    <a:pt x="1896" y="137"/>
                  </a:lnTo>
                  <a:lnTo>
                    <a:pt x="1860" y="167"/>
                  </a:lnTo>
                  <a:lnTo>
                    <a:pt x="1842" y="191"/>
                  </a:lnTo>
                  <a:lnTo>
                    <a:pt x="1836" y="221"/>
                  </a:lnTo>
                  <a:lnTo>
                    <a:pt x="1836" y="245"/>
                  </a:lnTo>
                  <a:lnTo>
                    <a:pt x="1842" y="269"/>
                  </a:lnTo>
                  <a:lnTo>
                    <a:pt x="1842" y="293"/>
                  </a:lnTo>
                  <a:lnTo>
                    <a:pt x="1842" y="305"/>
                  </a:lnTo>
                  <a:lnTo>
                    <a:pt x="1824" y="323"/>
                  </a:lnTo>
                  <a:lnTo>
                    <a:pt x="1794" y="329"/>
                  </a:lnTo>
                  <a:lnTo>
                    <a:pt x="1758" y="317"/>
                  </a:lnTo>
                  <a:lnTo>
                    <a:pt x="1716" y="299"/>
                  </a:lnTo>
                  <a:lnTo>
                    <a:pt x="1657" y="275"/>
                  </a:lnTo>
                  <a:lnTo>
                    <a:pt x="1597" y="263"/>
                  </a:lnTo>
                  <a:lnTo>
                    <a:pt x="1543" y="257"/>
                  </a:lnTo>
                  <a:lnTo>
                    <a:pt x="1519" y="257"/>
                  </a:lnTo>
                  <a:lnTo>
                    <a:pt x="1507" y="257"/>
                  </a:lnTo>
                  <a:lnTo>
                    <a:pt x="1489" y="263"/>
                  </a:lnTo>
                  <a:lnTo>
                    <a:pt x="1459" y="275"/>
                  </a:lnTo>
                  <a:lnTo>
                    <a:pt x="1399" y="311"/>
                  </a:lnTo>
                  <a:lnTo>
                    <a:pt x="1376" y="329"/>
                  </a:lnTo>
                  <a:lnTo>
                    <a:pt x="1352" y="341"/>
                  </a:lnTo>
                  <a:lnTo>
                    <a:pt x="1334" y="353"/>
                  </a:lnTo>
                  <a:lnTo>
                    <a:pt x="1328" y="359"/>
                  </a:lnTo>
                  <a:lnTo>
                    <a:pt x="1322" y="359"/>
                  </a:lnTo>
                  <a:lnTo>
                    <a:pt x="1310" y="359"/>
                  </a:lnTo>
                  <a:lnTo>
                    <a:pt x="1286" y="365"/>
                  </a:lnTo>
                  <a:lnTo>
                    <a:pt x="1262" y="365"/>
                  </a:lnTo>
                  <a:lnTo>
                    <a:pt x="1214" y="371"/>
                  </a:lnTo>
                  <a:lnTo>
                    <a:pt x="1196" y="371"/>
                  </a:lnTo>
                  <a:lnTo>
                    <a:pt x="1178" y="365"/>
                  </a:lnTo>
                  <a:lnTo>
                    <a:pt x="1160" y="365"/>
                  </a:lnTo>
                  <a:lnTo>
                    <a:pt x="1130" y="365"/>
                  </a:lnTo>
                  <a:lnTo>
                    <a:pt x="1095" y="365"/>
                  </a:lnTo>
                  <a:lnTo>
                    <a:pt x="1053" y="371"/>
                  </a:lnTo>
                  <a:lnTo>
                    <a:pt x="1017" y="377"/>
                  </a:lnTo>
                  <a:lnTo>
                    <a:pt x="981" y="377"/>
                  </a:lnTo>
                  <a:lnTo>
                    <a:pt x="957" y="383"/>
                  </a:lnTo>
                  <a:lnTo>
                    <a:pt x="945" y="389"/>
                  </a:lnTo>
                  <a:lnTo>
                    <a:pt x="939" y="395"/>
                  </a:lnTo>
                  <a:lnTo>
                    <a:pt x="921" y="401"/>
                  </a:lnTo>
                  <a:lnTo>
                    <a:pt x="879" y="407"/>
                  </a:lnTo>
                  <a:lnTo>
                    <a:pt x="837" y="419"/>
                  </a:lnTo>
                  <a:lnTo>
                    <a:pt x="819" y="419"/>
                  </a:lnTo>
                  <a:lnTo>
                    <a:pt x="808" y="419"/>
                  </a:lnTo>
                  <a:lnTo>
                    <a:pt x="796" y="419"/>
                  </a:lnTo>
                  <a:lnTo>
                    <a:pt x="778" y="419"/>
                  </a:lnTo>
                  <a:lnTo>
                    <a:pt x="754" y="419"/>
                  </a:lnTo>
                  <a:lnTo>
                    <a:pt x="724" y="425"/>
                  </a:lnTo>
                  <a:lnTo>
                    <a:pt x="664" y="437"/>
                  </a:lnTo>
                  <a:lnTo>
                    <a:pt x="640" y="449"/>
                  </a:lnTo>
                  <a:lnTo>
                    <a:pt x="616" y="461"/>
                  </a:lnTo>
                  <a:lnTo>
                    <a:pt x="598" y="473"/>
                  </a:lnTo>
                  <a:lnTo>
                    <a:pt x="580" y="473"/>
                  </a:lnTo>
                  <a:lnTo>
                    <a:pt x="538" y="473"/>
                  </a:lnTo>
                  <a:lnTo>
                    <a:pt x="503" y="467"/>
                  </a:lnTo>
                  <a:lnTo>
                    <a:pt x="461" y="473"/>
                  </a:lnTo>
                  <a:lnTo>
                    <a:pt x="443" y="479"/>
                  </a:lnTo>
                  <a:lnTo>
                    <a:pt x="431" y="491"/>
                  </a:lnTo>
                  <a:lnTo>
                    <a:pt x="425" y="509"/>
                  </a:lnTo>
                  <a:lnTo>
                    <a:pt x="419" y="533"/>
                  </a:lnTo>
                  <a:lnTo>
                    <a:pt x="413" y="539"/>
                  </a:lnTo>
                  <a:lnTo>
                    <a:pt x="407" y="545"/>
                  </a:lnTo>
                  <a:lnTo>
                    <a:pt x="389" y="551"/>
                  </a:lnTo>
                  <a:lnTo>
                    <a:pt x="347" y="569"/>
                  </a:lnTo>
                  <a:lnTo>
                    <a:pt x="299" y="587"/>
                  </a:lnTo>
                  <a:lnTo>
                    <a:pt x="257" y="593"/>
                  </a:lnTo>
                  <a:lnTo>
                    <a:pt x="222" y="599"/>
                  </a:lnTo>
                  <a:lnTo>
                    <a:pt x="180" y="617"/>
                  </a:lnTo>
                  <a:lnTo>
                    <a:pt x="150" y="641"/>
                  </a:lnTo>
                  <a:lnTo>
                    <a:pt x="138" y="647"/>
                  </a:lnTo>
                  <a:lnTo>
                    <a:pt x="132" y="653"/>
                  </a:lnTo>
                  <a:lnTo>
                    <a:pt x="126" y="659"/>
                  </a:lnTo>
                  <a:lnTo>
                    <a:pt x="108" y="659"/>
                  </a:lnTo>
                  <a:lnTo>
                    <a:pt x="96" y="653"/>
                  </a:lnTo>
                  <a:lnTo>
                    <a:pt x="90" y="653"/>
                  </a:lnTo>
                  <a:lnTo>
                    <a:pt x="0" y="671"/>
                  </a:lnTo>
                  <a:lnTo>
                    <a:pt x="12" y="689"/>
                  </a:lnTo>
                  <a:lnTo>
                    <a:pt x="42" y="695"/>
                  </a:lnTo>
                  <a:lnTo>
                    <a:pt x="84" y="695"/>
                  </a:lnTo>
                  <a:lnTo>
                    <a:pt x="132" y="683"/>
                  </a:lnTo>
                  <a:lnTo>
                    <a:pt x="192" y="671"/>
                  </a:lnTo>
                  <a:lnTo>
                    <a:pt x="263" y="653"/>
                  </a:lnTo>
                  <a:lnTo>
                    <a:pt x="335" y="629"/>
                  </a:lnTo>
                  <a:lnTo>
                    <a:pt x="407" y="599"/>
                  </a:lnTo>
                  <a:lnTo>
                    <a:pt x="473" y="569"/>
                  </a:lnTo>
                  <a:lnTo>
                    <a:pt x="527" y="545"/>
                  </a:lnTo>
                  <a:lnTo>
                    <a:pt x="562" y="527"/>
                  </a:lnTo>
                  <a:lnTo>
                    <a:pt x="568" y="521"/>
                  </a:lnTo>
                  <a:lnTo>
                    <a:pt x="574" y="521"/>
                  </a:lnTo>
                  <a:lnTo>
                    <a:pt x="604" y="521"/>
                  </a:lnTo>
                  <a:lnTo>
                    <a:pt x="646" y="515"/>
                  </a:lnTo>
                  <a:lnTo>
                    <a:pt x="712" y="497"/>
                  </a:lnTo>
                  <a:lnTo>
                    <a:pt x="790" y="479"/>
                  </a:lnTo>
                  <a:lnTo>
                    <a:pt x="873" y="461"/>
                  </a:lnTo>
                  <a:lnTo>
                    <a:pt x="963" y="443"/>
                  </a:lnTo>
                  <a:lnTo>
                    <a:pt x="1059" y="431"/>
                  </a:lnTo>
                  <a:lnTo>
                    <a:pt x="1148" y="425"/>
                  </a:lnTo>
                  <a:lnTo>
                    <a:pt x="1178" y="425"/>
                  </a:lnTo>
                  <a:lnTo>
                    <a:pt x="1214" y="437"/>
                  </a:lnTo>
                  <a:lnTo>
                    <a:pt x="1292" y="461"/>
                  </a:lnTo>
                  <a:lnTo>
                    <a:pt x="1340" y="479"/>
                  </a:lnTo>
                  <a:lnTo>
                    <a:pt x="1382" y="503"/>
                  </a:lnTo>
                  <a:lnTo>
                    <a:pt x="1417" y="533"/>
                  </a:lnTo>
                  <a:lnTo>
                    <a:pt x="1441" y="563"/>
                  </a:lnTo>
                  <a:lnTo>
                    <a:pt x="1447" y="587"/>
                  </a:lnTo>
                  <a:lnTo>
                    <a:pt x="1435" y="617"/>
                  </a:lnTo>
                  <a:lnTo>
                    <a:pt x="1423" y="629"/>
                  </a:lnTo>
                  <a:lnTo>
                    <a:pt x="1405" y="641"/>
                  </a:lnTo>
                  <a:lnTo>
                    <a:pt x="1376" y="653"/>
                  </a:lnTo>
                  <a:lnTo>
                    <a:pt x="1346" y="665"/>
                  </a:lnTo>
                  <a:lnTo>
                    <a:pt x="1280" y="683"/>
                  </a:lnTo>
                  <a:lnTo>
                    <a:pt x="1226" y="701"/>
                  </a:lnTo>
                  <a:lnTo>
                    <a:pt x="1178" y="719"/>
                  </a:lnTo>
                  <a:lnTo>
                    <a:pt x="1142" y="743"/>
                  </a:lnTo>
                  <a:lnTo>
                    <a:pt x="1112" y="755"/>
                  </a:lnTo>
                  <a:lnTo>
                    <a:pt x="1089" y="773"/>
                  </a:lnTo>
                  <a:lnTo>
                    <a:pt x="1077" y="791"/>
                  </a:lnTo>
                  <a:lnTo>
                    <a:pt x="1065" y="809"/>
                  </a:lnTo>
                  <a:lnTo>
                    <a:pt x="1059" y="833"/>
                  </a:lnTo>
                  <a:lnTo>
                    <a:pt x="1065" y="857"/>
                  </a:lnTo>
                  <a:lnTo>
                    <a:pt x="1077" y="869"/>
                  </a:lnTo>
                  <a:lnTo>
                    <a:pt x="1083" y="875"/>
                  </a:lnTo>
                  <a:lnTo>
                    <a:pt x="1089" y="881"/>
                  </a:lnTo>
                  <a:lnTo>
                    <a:pt x="1106" y="881"/>
                  </a:lnTo>
                  <a:lnTo>
                    <a:pt x="1124" y="875"/>
                  </a:lnTo>
                  <a:lnTo>
                    <a:pt x="1148" y="875"/>
                  </a:lnTo>
                  <a:lnTo>
                    <a:pt x="1208" y="869"/>
                  </a:lnTo>
                  <a:lnTo>
                    <a:pt x="1268" y="863"/>
                  </a:lnTo>
                  <a:lnTo>
                    <a:pt x="1328" y="863"/>
                  </a:lnTo>
                  <a:lnTo>
                    <a:pt x="1388" y="857"/>
                  </a:lnTo>
                  <a:lnTo>
                    <a:pt x="1411" y="857"/>
                  </a:lnTo>
                  <a:lnTo>
                    <a:pt x="1429" y="851"/>
                  </a:lnTo>
                  <a:lnTo>
                    <a:pt x="1441" y="851"/>
                  </a:lnTo>
                  <a:lnTo>
                    <a:pt x="1447" y="851"/>
                  </a:lnTo>
                  <a:lnTo>
                    <a:pt x="1459" y="845"/>
                  </a:lnTo>
                  <a:lnTo>
                    <a:pt x="1483" y="833"/>
                  </a:lnTo>
                  <a:lnTo>
                    <a:pt x="1525" y="815"/>
                  </a:lnTo>
                  <a:lnTo>
                    <a:pt x="1573" y="791"/>
                  </a:lnTo>
                  <a:lnTo>
                    <a:pt x="1675" y="743"/>
                  </a:lnTo>
                  <a:lnTo>
                    <a:pt x="1716" y="725"/>
                  </a:lnTo>
                  <a:lnTo>
                    <a:pt x="1752" y="713"/>
                  </a:lnTo>
                  <a:lnTo>
                    <a:pt x="1806" y="689"/>
                  </a:lnTo>
                  <a:lnTo>
                    <a:pt x="1842" y="653"/>
                  </a:lnTo>
                  <a:lnTo>
                    <a:pt x="1866" y="611"/>
                  </a:lnTo>
                  <a:lnTo>
                    <a:pt x="1884" y="581"/>
                  </a:lnTo>
                  <a:lnTo>
                    <a:pt x="1926" y="515"/>
                  </a:lnTo>
                  <a:lnTo>
                    <a:pt x="1979" y="449"/>
                  </a:lnTo>
                  <a:lnTo>
                    <a:pt x="2039" y="389"/>
                  </a:lnTo>
                  <a:lnTo>
                    <a:pt x="2105" y="341"/>
                  </a:lnTo>
                  <a:lnTo>
                    <a:pt x="2159" y="299"/>
                  </a:lnTo>
                  <a:lnTo>
                    <a:pt x="2207" y="269"/>
                  </a:lnTo>
                  <a:lnTo>
                    <a:pt x="2237" y="245"/>
                  </a:lnTo>
                  <a:lnTo>
                    <a:pt x="2249" y="239"/>
                  </a:lnTo>
                  <a:lnTo>
                    <a:pt x="2249" y="239"/>
                  </a:lnTo>
                  <a:lnTo>
                    <a:pt x="2392" y="167"/>
                  </a:lnTo>
                  <a:lnTo>
                    <a:pt x="2392" y="60"/>
                  </a:lnTo>
                  <a:lnTo>
                    <a:pt x="2392" y="0"/>
                  </a:lnTo>
                  <a:lnTo>
                    <a:pt x="2344" y="18"/>
                  </a:lnTo>
                  <a:lnTo>
                    <a:pt x="2302" y="36"/>
                  </a:lnTo>
                  <a:lnTo>
                    <a:pt x="2302" y="36"/>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6" name="Freeform 12"/>
            <p:cNvSpPr>
              <a:spLocks/>
            </p:cNvSpPr>
            <p:nvPr userDrawn="1"/>
          </p:nvSpPr>
          <p:spPr bwMode="hidden">
            <a:xfrm>
              <a:off x="3839" y="1854"/>
              <a:ext cx="577" cy="258"/>
            </a:xfrm>
            <a:custGeom>
              <a:avLst/>
              <a:gdLst>
                <a:gd name="T0" fmla="*/ 30 w 550"/>
                <a:gd name="T1" fmla="*/ 245 h 257"/>
                <a:gd name="T2" fmla="*/ 18 w 550"/>
                <a:gd name="T3" fmla="*/ 251 h 257"/>
                <a:gd name="T4" fmla="*/ 6 w 550"/>
                <a:gd name="T5" fmla="*/ 257 h 257"/>
                <a:gd name="T6" fmla="*/ 0 w 550"/>
                <a:gd name="T7" fmla="*/ 257 h 257"/>
                <a:gd name="T8" fmla="*/ 305 w 550"/>
                <a:gd name="T9" fmla="*/ 113 h 257"/>
                <a:gd name="T10" fmla="*/ 520 w 550"/>
                <a:gd name="T11" fmla="*/ 0 h 257"/>
                <a:gd name="T12" fmla="*/ 526 w 550"/>
                <a:gd name="T13" fmla="*/ 6 h 257"/>
                <a:gd name="T14" fmla="*/ 544 w 550"/>
                <a:gd name="T15" fmla="*/ 18 h 257"/>
                <a:gd name="T16" fmla="*/ 550 w 550"/>
                <a:gd name="T17" fmla="*/ 24 h 257"/>
                <a:gd name="T18" fmla="*/ 550 w 550"/>
                <a:gd name="T19" fmla="*/ 36 h 257"/>
                <a:gd name="T20" fmla="*/ 544 w 550"/>
                <a:gd name="T21" fmla="*/ 42 h 257"/>
                <a:gd name="T22" fmla="*/ 526 w 550"/>
                <a:gd name="T23" fmla="*/ 54 h 257"/>
                <a:gd name="T24" fmla="*/ 514 w 550"/>
                <a:gd name="T25" fmla="*/ 60 h 257"/>
                <a:gd name="T26" fmla="*/ 502 w 550"/>
                <a:gd name="T27" fmla="*/ 66 h 257"/>
                <a:gd name="T28" fmla="*/ 448 w 550"/>
                <a:gd name="T29" fmla="*/ 84 h 257"/>
                <a:gd name="T30" fmla="*/ 382 w 550"/>
                <a:gd name="T31" fmla="*/ 113 h 257"/>
                <a:gd name="T32" fmla="*/ 305 w 550"/>
                <a:gd name="T33" fmla="*/ 143 h 257"/>
                <a:gd name="T34" fmla="*/ 227 w 550"/>
                <a:gd name="T35" fmla="*/ 173 h 257"/>
                <a:gd name="T36" fmla="*/ 149 w 550"/>
                <a:gd name="T37" fmla="*/ 203 h 257"/>
                <a:gd name="T38" fmla="*/ 83 w 550"/>
                <a:gd name="T39" fmla="*/ 227 h 257"/>
                <a:gd name="T40" fmla="*/ 30 w 550"/>
                <a:gd name="T41" fmla="*/ 245 h 257"/>
                <a:gd name="T42" fmla="*/ 30 w 550"/>
                <a:gd name="T43" fmla="*/ 245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50" h="257">
                  <a:moveTo>
                    <a:pt x="30" y="245"/>
                  </a:moveTo>
                  <a:lnTo>
                    <a:pt x="18" y="251"/>
                  </a:lnTo>
                  <a:lnTo>
                    <a:pt x="6" y="257"/>
                  </a:lnTo>
                  <a:lnTo>
                    <a:pt x="0" y="257"/>
                  </a:lnTo>
                  <a:lnTo>
                    <a:pt x="305" y="113"/>
                  </a:lnTo>
                  <a:lnTo>
                    <a:pt x="520" y="0"/>
                  </a:lnTo>
                  <a:lnTo>
                    <a:pt x="526" y="6"/>
                  </a:lnTo>
                  <a:lnTo>
                    <a:pt x="544" y="18"/>
                  </a:lnTo>
                  <a:lnTo>
                    <a:pt x="550" y="24"/>
                  </a:lnTo>
                  <a:lnTo>
                    <a:pt x="550" y="36"/>
                  </a:lnTo>
                  <a:lnTo>
                    <a:pt x="544" y="42"/>
                  </a:lnTo>
                  <a:lnTo>
                    <a:pt x="526" y="54"/>
                  </a:lnTo>
                  <a:lnTo>
                    <a:pt x="514" y="60"/>
                  </a:lnTo>
                  <a:lnTo>
                    <a:pt x="502" y="66"/>
                  </a:lnTo>
                  <a:lnTo>
                    <a:pt x="448" y="84"/>
                  </a:lnTo>
                  <a:lnTo>
                    <a:pt x="382" y="113"/>
                  </a:lnTo>
                  <a:lnTo>
                    <a:pt x="305" y="143"/>
                  </a:lnTo>
                  <a:lnTo>
                    <a:pt x="227" y="173"/>
                  </a:lnTo>
                  <a:lnTo>
                    <a:pt x="149" y="203"/>
                  </a:lnTo>
                  <a:lnTo>
                    <a:pt x="83" y="227"/>
                  </a:lnTo>
                  <a:lnTo>
                    <a:pt x="30" y="245"/>
                  </a:lnTo>
                  <a:lnTo>
                    <a:pt x="30" y="245"/>
                  </a:lnTo>
                  <a:close/>
                </a:path>
              </a:pathLst>
            </a:custGeom>
            <a:gradFill rotWithShape="0">
              <a:gsLst>
                <a:gs pos="0">
                  <a:schemeClr val="bg2">
                    <a:gamma/>
                    <a:tint val="94118"/>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7" name="Freeform 13"/>
            <p:cNvSpPr>
              <a:spLocks/>
            </p:cNvSpPr>
            <p:nvPr userDrawn="1"/>
          </p:nvSpPr>
          <p:spPr bwMode="hidden">
            <a:xfrm>
              <a:off x="5327" y="1642"/>
              <a:ext cx="5" cy="1"/>
            </a:xfrm>
            <a:custGeom>
              <a:avLst/>
              <a:gdLst>
                <a:gd name="T0" fmla="*/ 0 w 5"/>
                <a:gd name="T1" fmla="*/ 5 w 5"/>
                <a:gd name="T2" fmla="*/ 0 w 5"/>
                <a:gd name="T3" fmla="*/ 0 w 5"/>
              </a:gdLst>
              <a:ahLst/>
              <a:cxnLst>
                <a:cxn ang="0">
                  <a:pos x="T0" y="0"/>
                </a:cxn>
                <a:cxn ang="0">
                  <a:pos x="T1" y="0"/>
                </a:cxn>
                <a:cxn ang="0">
                  <a:pos x="T2" y="0"/>
                </a:cxn>
                <a:cxn ang="0">
                  <a:pos x="T3" y="0"/>
                </a:cxn>
              </a:cxnLst>
              <a:rect l="0" t="0" r="r" b="b"/>
              <a:pathLst>
                <a:path w="5">
                  <a:moveTo>
                    <a:pt x="0" y="0"/>
                  </a:moveTo>
                  <a:lnTo>
                    <a:pt x="5" y="0"/>
                  </a:lnTo>
                  <a:lnTo>
                    <a:pt x="0" y="0"/>
                  </a:lnTo>
                  <a:lnTo>
                    <a:pt x="0" y="0"/>
                  </a:lnTo>
                  <a:close/>
                </a:path>
              </a:pathLst>
            </a:custGeom>
            <a:solidFill>
              <a:srgbClr val="FED1A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8" name="Freeform 14"/>
            <p:cNvSpPr>
              <a:spLocks/>
            </p:cNvSpPr>
            <p:nvPr userDrawn="1"/>
          </p:nvSpPr>
          <p:spPr bwMode="hidden">
            <a:xfrm>
              <a:off x="3839" y="1728"/>
              <a:ext cx="716" cy="383"/>
            </a:xfrm>
            <a:custGeom>
              <a:avLst/>
              <a:gdLst>
                <a:gd name="T0" fmla="*/ 659 w 716"/>
                <a:gd name="T1" fmla="*/ 6 h 383"/>
                <a:gd name="T2" fmla="*/ 588 w 716"/>
                <a:gd name="T3" fmla="*/ 42 h 383"/>
                <a:gd name="T4" fmla="*/ 515 w 716"/>
                <a:gd name="T5" fmla="*/ 84 h 383"/>
                <a:gd name="T6" fmla="*/ 509 w 716"/>
                <a:gd name="T7" fmla="*/ 90 h 383"/>
                <a:gd name="T8" fmla="*/ 485 w 716"/>
                <a:gd name="T9" fmla="*/ 102 h 383"/>
                <a:gd name="T10" fmla="*/ 455 w 716"/>
                <a:gd name="T11" fmla="*/ 120 h 383"/>
                <a:gd name="T12" fmla="*/ 425 w 716"/>
                <a:gd name="T13" fmla="*/ 138 h 383"/>
                <a:gd name="T14" fmla="*/ 371 w 716"/>
                <a:gd name="T15" fmla="*/ 168 h 383"/>
                <a:gd name="T16" fmla="*/ 306 w 716"/>
                <a:gd name="T17" fmla="*/ 198 h 383"/>
                <a:gd name="T18" fmla="*/ 186 w 716"/>
                <a:gd name="T19" fmla="*/ 251 h 383"/>
                <a:gd name="T20" fmla="*/ 131 w 716"/>
                <a:gd name="T21" fmla="*/ 269 h 383"/>
                <a:gd name="T22" fmla="*/ 89 w 716"/>
                <a:gd name="T23" fmla="*/ 287 h 383"/>
                <a:gd name="T24" fmla="*/ 53 w 716"/>
                <a:gd name="T25" fmla="*/ 305 h 383"/>
                <a:gd name="T26" fmla="*/ 36 w 716"/>
                <a:gd name="T27" fmla="*/ 311 h 383"/>
                <a:gd name="T28" fmla="*/ 12 w 716"/>
                <a:gd name="T29" fmla="*/ 329 h 383"/>
                <a:gd name="T30" fmla="*/ 0 w 716"/>
                <a:gd name="T31" fmla="*/ 353 h 383"/>
                <a:gd name="T32" fmla="*/ 0 w 716"/>
                <a:gd name="T33" fmla="*/ 371 h 383"/>
                <a:gd name="T34" fmla="*/ 0 w 716"/>
                <a:gd name="T35" fmla="*/ 383 h 383"/>
                <a:gd name="T36" fmla="*/ 0 w 716"/>
                <a:gd name="T37" fmla="*/ 383 h 383"/>
                <a:gd name="T38" fmla="*/ 12 w 716"/>
                <a:gd name="T39" fmla="*/ 371 h 383"/>
                <a:gd name="T40" fmla="*/ 30 w 716"/>
                <a:gd name="T41" fmla="*/ 353 h 383"/>
                <a:gd name="T42" fmla="*/ 53 w 716"/>
                <a:gd name="T43" fmla="*/ 335 h 383"/>
                <a:gd name="T44" fmla="*/ 77 w 716"/>
                <a:gd name="T45" fmla="*/ 317 h 383"/>
                <a:gd name="T46" fmla="*/ 101 w 716"/>
                <a:gd name="T47" fmla="*/ 311 h 383"/>
                <a:gd name="T48" fmla="*/ 131 w 716"/>
                <a:gd name="T49" fmla="*/ 299 h 383"/>
                <a:gd name="T50" fmla="*/ 204 w 716"/>
                <a:gd name="T51" fmla="*/ 269 h 383"/>
                <a:gd name="T52" fmla="*/ 240 w 716"/>
                <a:gd name="T53" fmla="*/ 251 h 383"/>
                <a:gd name="T54" fmla="*/ 270 w 716"/>
                <a:gd name="T55" fmla="*/ 239 h 383"/>
                <a:gd name="T56" fmla="*/ 294 w 716"/>
                <a:gd name="T57" fmla="*/ 228 h 383"/>
                <a:gd name="T58" fmla="*/ 312 w 716"/>
                <a:gd name="T59" fmla="*/ 222 h 383"/>
                <a:gd name="T60" fmla="*/ 330 w 716"/>
                <a:gd name="T61" fmla="*/ 210 h 383"/>
                <a:gd name="T62" fmla="*/ 365 w 716"/>
                <a:gd name="T63" fmla="*/ 186 h 383"/>
                <a:gd name="T64" fmla="*/ 419 w 716"/>
                <a:gd name="T65" fmla="*/ 156 h 383"/>
                <a:gd name="T66" fmla="*/ 473 w 716"/>
                <a:gd name="T67" fmla="*/ 120 h 383"/>
                <a:gd name="T68" fmla="*/ 527 w 716"/>
                <a:gd name="T69" fmla="*/ 90 h 383"/>
                <a:gd name="T70" fmla="*/ 576 w 716"/>
                <a:gd name="T71" fmla="*/ 60 h 383"/>
                <a:gd name="T72" fmla="*/ 612 w 716"/>
                <a:gd name="T73" fmla="*/ 42 h 383"/>
                <a:gd name="T74" fmla="*/ 629 w 716"/>
                <a:gd name="T75" fmla="*/ 36 h 383"/>
                <a:gd name="T76" fmla="*/ 647 w 716"/>
                <a:gd name="T77" fmla="*/ 30 h 383"/>
                <a:gd name="T78" fmla="*/ 677 w 716"/>
                <a:gd name="T79" fmla="*/ 18 h 383"/>
                <a:gd name="T80" fmla="*/ 701 w 716"/>
                <a:gd name="T81" fmla="*/ 6 h 383"/>
                <a:gd name="T82" fmla="*/ 713 w 716"/>
                <a:gd name="T83" fmla="*/ 0 h 383"/>
                <a:gd name="T84" fmla="*/ 713 w 716"/>
                <a:gd name="T85" fmla="*/ 0 h 383"/>
                <a:gd name="T86" fmla="*/ 659 w 716"/>
                <a:gd name="T87" fmla="*/ 6 h 383"/>
                <a:gd name="T88" fmla="*/ 716 w 716"/>
                <a:gd name="T89" fmla="*/ 63 h 3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716" h="383">
                  <a:moveTo>
                    <a:pt x="659" y="6"/>
                  </a:moveTo>
                  <a:lnTo>
                    <a:pt x="588" y="42"/>
                  </a:lnTo>
                  <a:lnTo>
                    <a:pt x="515" y="84"/>
                  </a:lnTo>
                  <a:lnTo>
                    <a:pt x="509" y="90"/>
                  </a:lnTo>
                  <a:lnTo>
                    <a:pt x="485" y="102"/>
                  </a:lnTo>
                  <a:lnTo>
                    <a:pt x="455" y="120"/>
                  </a:lnTo>
                  <a:lnTo>
                    <a:pt x="425" y="138"/>
                  </a:lnTo>
                  <a:lnTo>
                    <a:pt x="371" y="168"/>
                  </a:lnTo>
                  <a:lnTo>
                    <a:pt x="306" y="198"/>
                  </a:lnTo>
                  <a:lnTo>
                    <a:pt x="186" y="251"/>
                  </a:lnTo>
                  <a:lnTo>
                    <a:pt x="131" y="269"/>
                  </a:lnTo>
                  <a:lnTo>
                    <a:pt x="89" y="287"/>
                  </a:lnTo>
                  <a:lnTo>
                    <a:pt x="53" y="305"/>
                  </a:lnTo>
                  <a:lnTo>
                    <a:pt x="36" y="311"/>
                  </a:lnTo>
                  <a:lnTo>
                    <a:pt x="12" y="329"/>
                  </a:lnTo>
                  <a:lnTo>
                    <a:pt x="0" y="353"/>
                  </a:lnTo>
                  <a:lnTo>
                    <a:pt x="0" y="371"/>
                  </a:lnTo>
                  <a:lnTo>
                    <a:pt x="0" y="383"/>
                  </a:lnTo>
                  <a:lnTo>
                    <a:pt x="0" y="383"/>
                  </a:lnTo>
                  <a:lnTo>
                    <a:pt x="12" y="371"/>
                  </a:lnTo>
                  <a:lnTo>
                    <a:pt x="30" y="353"/>
                  </a:lnTo>
                  <a:lnTo>
                    <a:pt x="53" y="335"/>
                  </a:lnTo>
                  <a:lnTo>
                    <a:pt x="77" y="317"/>
                  </a:lnTo>
                  <a:lnTo>
                    <a:pt x="101" y="311"/>
                  </a:lnTo>
                  <a:lnTo>
                    <a:pt x="131" y="299"/>
                  </a:lnTo>
                  <a:lnTo>
                    <a:pt x="204" y="269"/>
                  </a:lnTo>
                  <a:lnTo>
                    <a:pt x="240" y="251"/>
                  </a:lnTo>
                  <a:lnTo>
                    <a:pt x="270" y="239"/>
                  </a:lnTo>
                  <a:lnTo>
                    <a:pt x="294" y="228"/>
                  </a:lnTo>
                  <a:lnTo>
                    <a:pt x="312" y="222"/>
                  </a:lnTo>
                  <a:lnTo>
                    <a:pt x="330" y="210"/>
                  </a:lnTo>
                  <a:lnTo>
                    <a:pt x="365" y="186"/>
                  </a:lnTo>
                  <a:lnTo>
                    <a:pt x="419" y="156"/>
                  </a:lnTo>
                  <a:lnTo>
                    <a:pt x="473" y="120"/>
                  </a:lnTo>
                  <a:lnTo>
                    <a:pt x="527" y="90"/>
                  </a:lnTo>
                  <a:lnTo>
                    <a:pt x="576" y="60"/>
                  </a:lnTo>
                  <a:lnTo>
                    <a:pt x="612" y="42"/>
                  </a:lnTo>
                  <a:lnTo>
                    <a:pt x="629" y="36"/>
                  </a:lnTo>
                  <a:lnTo>
                    <a:pt x="647" y="30"/>
                  </a:lnTo>
                  <a:lnTo>
                    <a:pt x="677" y="18"/>
                  </a:lnTo>
                  <a:lnTo>
                    <a:pt x="701" y="6"/>
                  </a:lnTo>
                  <a:lnTo>
                    <a:pt x="713" y="0"/>
                  </a:lnTo>
                  <a:lnTo>
                    <a:pt x="713" y="0"/>
                  </a:lnTo>
                  <a:lnTo>
                    <a:pt x="659" y="6"/>
                  </a:lnTo>
                  <a:lnTo>
                    <a:pt x="716" y="63"/>
                  </a:lnTo>
                </a:path>
              </a:pathLst>
            </a:custGeom>
            <a:gradFill rotWithShape="0">
              <a:gsLst>
                <a:gs pos="0">
                  <a:schemeClr val="bg2">
                    <a:gamma/>
                    <a:tint val="94118"/>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79" name="Freeform 15"/>
            <p:cNvSpPr>
              <a:spLocks/>
            </p:cNvSpPr>
            <p:nvPr userDrawn="1"/>
          </p:nvSpPr>
          <p:spPr bwMode="hidden">
            <a:xfrm>
              <a:off x="3453" y="2271"/>
              <a:ext cx="318" cy="225"/>
            </a:xfrm>
            <a:custGeom>
              <a:avLst/>
              <a:gdLst>
                <a:gd name="T0" fmla="*/ 6 w 318"/>
                <a:gd name="T1" fmla="*/ 225 h 225"/>
                <a:gd name="T2" fmla="*/ 0 w 318"/>
                <a:gd name="T3" fmla="*/ 195 h 225"/>
                <a:gd name="T4" fmla="*/ 315 w 318"/>
                <a:gd name="T5" fmla="*/ 0 h 225"/>
                <a:gd name="T6" fmla="*/ 303 w 318"/>
                <a:gd name="T7" fmla="*/ 27 h 225"/>
                <a:gd name="T8" fmla="*/ 318 w 318"/>
                <a:gd name="T9" fmla="*/ 42 h 225"/>
              </a:gdLst>
              <a:ahLst/>
              <a:cxnLst>
                <a:cxn ang="0">
                  <a:pos x="T0" y="T1"/>
                </a:cxn>
                <a:cxn ang="0">
                  <a:pos x="T2" y="T3"/>
                </a:cxn>
                <a:cxn ang="0">
                  <a:pos x="T4" y="T5"/>
                </a:cxn>
                <a:cxn ang="0">
                  <a:pos x="T6" y="T7"/>
                </a:cxn>
                <a:cxn ang="0">
                  <a:pos x="T8" y="T9"/>
                </a:cxn>
              </a:cxnLst>
              <a:rect l="0" t="0" r="r" b="b"/>
              <a:pathLst>
                <a:path w="318" h="225">
                  <a:moveTo>
                    <a:pt x="6" y="225"/>
                  </a:moveTo>
                  <a:lnTo>
                    <a:pt x="0" y="195"/>
                  </a:lnTo>
                  <a:lnTo>
                    <a:pt x="315" y="0"/>
                  </a:lnTo>
                  <a:lnTo>
                    <a:pt x="303" y="27"/>
                  </a:lnTo>
                  <a:lnTo>
                    <a:pt x="318" y="42"/>
                  </a:lnTo>
                </a:path>
              </a:pathLst>
            </a:custGeom>
            <a:gradFill rotWithShape="0">
              <a:gsLst>
                <a:gs pos="0">
                  <a:schemeClr val="bg2">
                    <a:gamma/>
                    <a:tint val="94118"/>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80" name="Freeform 16"/>
            <p:cNvSpPr>
              <a:spLocks/>
            </p:cNvSpPr>
            <p:nvPr userDrawn="1"/>
          </p:nvSpPr>
          <p:spPr bwMode="hidden">
            <a:xfrm>
              <a:off x="0" y="2658"/>
              <a:ext cx="2595" cy="933"/>
            </a:xfrm>
            <a:custGeom>
              <a:avLst/>
              <a:gdLst>
                <a:gd name="T0" fmla="*/ 1050 w 2595"/>
                <a:gd name="T1" fmla="*/ 657 h 933"/>
                <a:gd name="T2" fmla="*/ 1581 w 2595"/>
                <a:gd name="T3" fmla="*/ 690 h 933"/>
                <a:gd name="T4" fmla="*/ 1671 w 2595"/>
                <a:gd name="T5" fmla="*/ 723 h 933"/>
                <a:gd name="T6" fmla="*/ 1176 w 2595"/>
                <a:gd name="T7" fmla="*/ 621 h 933"/>
                <a:gd name="T8" fmla="*/ 1854 w 2595"/>
                <a:gd name="T9" fmla="*/ 567 h 933"/>
                <a:gd name="T10" fmla="*/ 1869 w 2595"/>
                <a:gd name="T11" fmla="*/ 612 h 933"/>
                <a:gd name="T12" fmla="*/ 2103 w 2595"/>
                <a:gd name="T13" fmla="*/ 861 h 933"/>
                <a:gd name="T14" fmla="*/ 1883 w 2595"/>
                <a:gd name="T15" fmla="*/ 520 h 933"/>
                <a:gd name="T16" fmla="*/ 1842 w 2595"/>
                <a:gd name="T17" fmla="*/ 490 h 933"/>
                <a:gd name="T18" fmla="*/ 1770 w 2595"/>
                <a:gd name="T19" fmla="*/ 466 h 933"/>
                <a:gd name="T20" fmla="*/ 1740 w 2595"/>
                <a:gd name="T21" fmla="*/ 448 h 933"/>
                <a:gd name="T22" fmla="*/ 1758 w 2595"/>
                <a:gd name="T23" fmla="*/ 436 h 933"/>
                <a:gd name="T24" fmla="*/ 1830 w 2595"/>
                <a:gd name="T25" fmla="*/ 430 h 933"/>
                <a:gd name="T26" fmla="*/ 1877 w 2595"/>
                <a:gd name="T27" fmla="*/ 424 h 933"/>
                <a:gd name="T28" fmla="*/ 1955 w 2595"/>
                <a:gd name="T29" fmla="*/ 394 h 933"/>
                <a:gd name="T30" fmla="*/ 2052 w 2595"/>
                <a:gd name="T31" fmla="*/ 396 h 933"/>
                <a:gd name="T32" fmla="*/ 2253 w 2595"/>
                <a:gd name="T33" fmla="*/ 732 h 933"/>
                <a:gd name="T34" fmla="*/ 2415 w 2595"/>
                <a:gd name="T35" fmla="*/ 933 h 933"/>
                <a:gd name="T36" fmla="*/ 2397 w 2595"/>
                <a:gd name="T37" fmla="*/ 828 h 933"/>
                <a:gd name="T38" fmla="*/ 2088 w 2595"/>
                <a:gd name="T39" fmla="*/ 400 h 933"/>
                <a:gd name="T40" fmla="*/ 2046 w 2595"/>
                <a:gd name="T41" fmla="*/ 346 h 933"/>
                <a:gd name="T42" fmla="*/ 1997 w 2595"/>
                <a:gd name="T43" fmla="*/ 304 h 933"/>
                <a:gd name="T44" fmla="*/ 1967 w 2595"/>
                <a:gd name="T45" fmla="*/ 286 h 933"/>
                <a:gd name="T46" fmla="*/ 1973 w 2595"/>
                <a:gd name="T47" fmla="*/ 286 h 933"/>
                <a:gd name="T48" fmla="*/ 2009 w 2595"/>
                <a:gd name="T49" fmla="*/ 286 h 933"/>
                <a:gd name="T50" fmla="*/ 2082 w 2595"/>
                <a:gd name="T51" fmla="*/ 322 h 933"/>
                <a:gd name="T52" fmla="*/ 2199 w 2595"/>
                <a:gd name="T53" fmla="*/ 384 h 933"/>
                <a:gd name="T54" fmla="*/ 2394 w 2595"/>
                <a:gd name="T55" fmla="*/ 448 h 933"/>
                <a:gd name="T56" fmla="*/ 2595 w 2595"/>
                <a:gd name="T57" fmla="*/ 516 h 933"/>
                <a:gd name="T58" fmla="*/ 2388 w 2595"/>
                <a:gd name="T59" fmla="*/ 424 h 933"/>
                <a:gd name="T60" fmla="*/ 2219 w 2595"/>
                <a:gd name="T61" fmla="*/ 340 h 933"/>
                <a:gd name="T62" fmla="*/ 2052 w 2595"/>
                <a:gd name="T63" fmla="*/ 280 h 933"/>
                <a:gd name="T64" fmla="*/ 1955 w 2595"/>
                <a:gd name="T65" fmla="*/ 262 h 933"/>
                <a:gd name="T66" fmla="*/ 1877 w 2595"/>
                <a:gd name="T67" fmla="*/ 274 h 933"/>
                <a:gd name="T68" fmla="*/ 1752 w 2595"/>
                <a:gd name="T69" fmla="*/ 274 h 933"/>
                <a:gd name="T70" fmla="*/ 1661 w 2595"/>
                <a:gd name="T71" fmla="*/ 292 h 933"/>
                <a:gd name="T72" fmla="*/ 1607 w 2595"/>
                <a:gd name="T73" fmla="*/ 316 h 933"/>
                <a:gd name="T74" fmla="*/ 1589 w 2595"/>
                <a:gd name="T75" fmla="*/ 322 h 933"/>
                <a:gd name="T76" fmla="*/ 1409 w 2595"/>
                <a:gd name="T77" fmla="*/ 358 h 933"/>
                <a:gd name="T78" fmla="*/ 1152 w 2595"/>
                <a:gd name="T79" fmla="*/ 442 h 933"/>
                <a:gd name="T80" fmla="*/ 966 w 2595"/>
                <a:gd name="T81" fmla="*/ 460 h 933"/>
                <a:gd name="T82" fmla="*/ 870 w 2595"/>
                <a:gd name="T83" fmla="*/ 442 h 933"/>
                <a:gd name="T84" fmla="*/ 828 w 2595"/>
                <a:gd name="T85" fmla="*/ 430 h 933"/>
                <a:gd name="T86" fmla="*/ 743 w 2595"/>
                <a:gd name="T87" fmla="*/ 388 h 933"/>
                <a:gd name="T88" fmla="*/ 636 w 2595"/>
                <a:gd name="T89" fmla="*/ 334 h 933"/>
                <a:gd name="T90" fmla="*/ 467 w 2595"/>
                <a:gd name="T91" fmla="*/ 256 h 933"/>
                <a:gd name="T92" fmla="*/ 0 w 2595"/>
                <a:gd name="T93" fmla="*/ 0 h 933"/>
                <a:gd name="T94" fmla="*/ 585 w 2595"/>
                <a:gd name="T95" fmla="*/ 390 h 933"/>
                <a:gd name="T96" fmla="*/ 849 w 2595"/>
                <a:gd name="T97" fmla="*/ 543 h 933"/>
                <a:gd name="T98" fmla="*/ 897 w 2595"/>
                <a:gd name="T99" fmla="*/ 621 h 9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595" h="933">
                  <a:moveTo>
                    <a:pt x="981" y="675"/>
                  </a:moveTo>
                  <a:lnTo>
                    <a:pt x="1050" y="657"/>
                  </a:lnTo>
                  <a:lnTo>
                    <a:pt x="1143" y="651"/>
                  </a:lnTo>
                  <a:lnTo>
                    <a:pt x="1581" y="690"/>
                  </a:lnTo>
                  <a:lnTo>
                    <a:pt x="1623" y="738"/>
                  </a:lnTo>
                  <a:lnTo>
                    <a:pt x="1671" y="723"/>
                  </a:lnTo>
                  <a:lnTo>
                    <a:pt x="1656" y="675"/>
                  </a:lnTo>
                  <a:lnTo>
                    <a:pt x="1176" y="621"/>
                  </a:lnTo>
                  <a:lnTo>
                    <a:pt x="1797" y="534"/>
                  </a:lnTo>
                  <a:lnTo>
                    <a:pt x="1854" y="567"/>
                  </a:lnTo>
                  <a:lnTo>
                    <a:pt x="1881" y="585"/>
                  </a:lnTo>
                  <a:lnTo>
                    <a:pt x="1869" y="612"/>
                  </a:lnTo>
                  <a:lnTo>
                    <a:pt x="1995" y="852"/>
                  </a:lnTo>
                  <a:lnTo>
                    <a:pt x="2103" y="861"/>
                  </a:lnTo>
                  <a:lnTo>
                    <a:pt x="1889" y="538"/>
                  </a:lnTo>
                  <a:lnTo>
                    <a:pt x="1883" y="520"/>
                  </a:lnTo>
                  <a:lnTo>
                    <a:pt x="1872" y="508"/>
                  </a:lnTo>
                  <a:lnTo>
                    <a:pt x="1842" y="490"/>
                  </a:lnTo>
                  <a:lnTo>
                    <a:pt x="1806" y="478"/>
                  </a:lnTo>
                  <a:lnTo>
                    <a:pt x="1770" y="466"/>
                  </a:lnTo>
                  <a:lnTo>
                    <a:pt x="1752" y="454"/>
                  </a:lnTo>
                  <a:lnTo>
                    <a:pt x="1740" y="448"/>
                  </a:lnTo>
                  <a:lnTo>
                    <a:pt x="1746" y="436"/>
                  </a:lnTo>
                  <a:lnTo>
                    <a:pt x="1758" y="436"/>
                  </a:lnTo>
                  <a:lnTo>
                    <a:pt x="1782" y="430"/>
                  </a:lnTo>
                  <a:lnTo>
                    <a:pt x="1830" y="430"/>
                  </a:lnTo>
                  <a:lnTo>
                    <a:pt x="1854" y="430"/>
                  </a:lnTo>
                  <a:lnTo>
                    <a:pt x="1877" y="424"/>
                  </a:lnTo>
                  <a:lnTo>
                    <a:pt x="1925" y="400"/>
                  </a:lnTo>
                  <a:lnTo>
                    <a:pt x="1955" y="394"/>
                  </a:lnTo>
                  <a:lnTo>
                    <a:pt x="1979" y="394"/>
                  </a:lnTo>
                  <a:lnTo>
                    <a:pt x="2052" y="396"/>
                  </a:lnTo>
                  <a:lnTo>
                    <a:pt x="2046" y="456"/>
                  </a:lnTo>
                  <a:lnTo>
                    <a:pt x="2253" y="732"/>
                  </a:lnTo>
                  <a:lnTo>
                    <a:pt x="2334" y="816"/>
                  </a:lnTo>
                  <a:lnTo>
                    <a:pt x="2415" y="933"/>
                  </a:lnTo>
                  <a:lnTo>
                    <a:pt x="2430" y="909"/>
                  </a:lnTo>
                  <a:lnTo>
                    <a:pt x="2397" y="828"/>
                  </a:lnTo>
                  <a:lnTo>
                    <a:pt x="2094" y="412"/>
                  </a:lnTo>
                  <a:lnTo>
                    <a:pt x="2088" y="400"/>
                  </a:lnTo>
                  <a:lnTo>
                    <a:pt x="2076" y="376"/>
                  </a:lnTo>
                  <a:lnTo>
                    <a:pt x="2046" y="346"/>
                  </a:lnTo>
                  <a:lnTo>
                    <a:pt x="2015" y="322"/>
                  </a:lnTo>
                  <a:lnTo>
                    <a:pt x="1997" y="304"/>
                  </a:lnTo>
                  <a:lnTo>
                    <a:pt x="1979" y="292"/>
                  </a:lnTo>
                  <a:lnTo>
                    <a:pt x="1967" y="286"/>
                  </a:lnTo>
                  <a:lnTo>
                    <a:pt x="1967" y="286"/>
                  </a:lnTo>
                  <a:lnTo>
                    <a:pt x="1973" y="286"/>
                  </a:lnTo>
                  <a:lnTo>
                    <a:pt x="1985" y="286"/>
                  </a:lnTo>
                  <a:lnTo>
                    <a:pt x="2009" y="286"/>
                  </a:lnTo>
                  <a:lnTo>
                    <a:pt x="2040" y="298"/>
                  </a:lnTo>
                  <a:lnTo>
                    <a:pt x="2082" y="322"/>
                  </a:lnTo>
                  <a:lnTo>
                    <a:pt x="2124" y="348"/>
                  </a:lnTo>
                  <a:lnTo>
                    <a:pt x="2199" y="384"/>
                  </a:lnTo>
                  <a:lnTo>
                    <a:pt x="2325" y="426"/>
                  </a:lnTo>
                  <a:lnTo>
                    <a:pt x="2394" y="448"/>
                  </a:lnTo>
                  <a:lnTo>
                    <a:pt x="2523" y="522"/>
                  </a:lnTo>
                  <a:lnTo>
                    <a:pt x="2595" y="516"/>
                  </a:lnTo>
                  <a:lnTo>
                    <a:pt x="2442" y="454"/>
                  </a:lnTo>
                  <a:lnTo>
                    <a:pt x="2388" y="424"/>
                  </a:lnTo>
                  <a:lnTo>
                    <a:pt x="2327" y="388"/>
                  </a:lnTo>
                  <a:lnTo>
                    <a:pt x="2219" y="340"/>
                  </a:lnTo>
                  <a:lnTo>
                    <a:pt x="2106" y="292"/>
                  </a:lnTo>
                  <a:lnTo>
                    <a:pt x="2052" y="280"/>
                  </a:lnTo>
                  <a:lnTo>
                    <a:pt x="2003" y="268"/>
                  </a:lnTo>
                  <a:lnTo>
                    <a:pt x="1955" y="262"/>
                  </a:lnTo>
                  <a:lnTo>
                    <a:pt x="1919" y="268"/>
                  </a:lnTo>
                  <a:lnTo>
                    <a:pt x="1877" y="274"/>
                  </a:lnTo>
                  <a:lnTo>
                    <a:pt x="1812" y="274"/>
                  </a:lnTo>
                  <a:lnTo>
                    <a:pt x="1752" y="274"/>
                  </a:lnTo>
                  <a:lnTo>
                    <a:pt x="1703" y="286"/>
                  </a:lnTo>
                  <a:lnTo>
                    <a:pt x="1661" y="292"/>
                  </a:lnTo>
                  <a:lnTo>
                    <a:pt x="1631" y="304"/>
                  </a:lnTo>
                  <a:lnTo>
                    <a:pt x="1607" y="316"/>
                  </a:lnTo>
                  <a:lnTo>
                    <a:pt x="1595" y="322"/>
                  </a:lnTo>
                  <a:lnTo>
                    <a:pt x="1589" y="322"/>
                  </a:lnTo>
                  <a:lnTo>
                    <a:pt x="1500" y="334"/>
                  </a:lnTo>
                  <a:lnTo>
                    <a:pt x="1409" y="358"/>
                  </a:lnTo>
                  <a:lnTo>
                    <a:pt x="1236" y="418"/>
                  </a:lnTo>
                  <a:lnTo>
                    <a:pt x="1152" y="442"/>
                  </a:lnTo>
                  <a:lnTo>
                    <a:pt x="1061" y="460"/>
                  </a:lnTo>
                  <a:lnTo>
                    <a:pt x="966" y="460"/>
                  </a:lnTo>
                  <a:lnTo>
                    <a:pt x="918" y="454"/>
                  </a:lnTo>
                  <a:lnTo>
                    <a:pt x="870" y="442"/>
                  </a:lnTo>
                  <a:lnTo>
                    <a:pt x="858" y="436"/>
                  </a:lnTo>
                  <a:lnTo>
                    <a:pt x="828" y="430"/>
                  </a:lnTo>
                  <a:lnTo>
                    <a:pt x="791" y="412"/>
                  </a:lnTo>
                  <a:lnTo>
                    <a:pt x="743" y="388"/>
                  </a:lnTo>
                  <a:lnTo>
                    <a:pt x="690" y="364"/>
                  </a:lnTo>
                  <a:lnTo>
                    <a:pt x="636" y="334"/>
                  </a:lnTo>
                  <a:lnTo>
                    <a:pt x="515" y="280"/>
                  </a:lnTo>
                  <a:lnTo>
                    <a:pt x="467" y="256"/>
                  </a:lnTo>
                  <a:lnTo>
                    <a:pt x="443" y="244"/>
                  </a:lnTo>
                  <a:lnTo>
                    <a:pt x="0" y="0"/>
                  </a:lnTo>
                  <a:lnTo>
                    <a:pt x="123" y="120"/>
                  </a:lnTo>
                  <a:lnTo>
                    <a:pt x="585" y="390"/>
                  </a:lnTo>
                  <a:lnTo>
                    <a:pt x="708" y="462"/>
                  </a:lnTo>
                  <a:lnTo>
                    <a:pt x="849" y="543"/>
                  </a:lnTo>
                  <a:lnTo>
                    <a:pt x="882" y="564"/>
                  </a:lnTo>
                  <a:lnTo>
                    <a:pt x="897" y="621"/>
                  </a:lnTo>
                  <a:lnTo>
                    <a:pt x="981" y="675"/>
                  </a:lnTo>
                  <a:close/>
                </a:path>
              </a:pathLst>
            </a:custGeom>
            <a:gradFill rotWithShape="0">
              <a:gsLst>
                <a:gs pos="0">
                  <a:schemeClr val="bg2">
                    <a:gamma/>
                    <a:tint val="81961"/>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6481" name="Freeform 17"/>
            <p:cNvSpPr>
              <a:spLocks/>
            </p:cNvSpPr>
            <p:nvPr userDrawn="1"/>
          </p:nvSpPr>
          <p:spPr bwMode="hidden">
            <a:xfrm>
              <a:off x="0" y="2994"/>
              <a:ext cx="2723" cy="1091"/>
            </a:xfrm>
            <a:custGeom>
              <a:avLst/>
              <a:gdLst>
                <a:gd name="T0" fmla="*/ 2370 w 2723"/>
                <a:gd name="T1" fmla="*/ 72 h 1091"/>
                <a:gd name="T2" fmla="*/ 2597 w 2723"/>
                <a:gd name="T3" fmla="*/ 198 h 1091"/>
                <a:gd name="T4" fmla="*/ 2639 w 2723"/>
                <a:gd name="T5" fmla="*/ 276 h 1091"/>
                <a:gd name="T6" fmla="*/ 2453 w 2723"/>
                <a:gd name="T7" fmla="*/ 264 h 1091"/>
                <a:gd name="T8" fmla="*/ 2297 w 2723"/>
                <a:gd name="T9" fmla="*/ 204 h 1091"/>
                <a:gd name="T10" fmla="*/ 2112 w 2723"/>
                <a:gd name="T11" fmla="*/ 66 h 1091"/>
                <a:gd name="T12" fmla="*/ 2088 w 2723"/>
                <a:gd name="T13" fmla="*/ 72 h 1091"/>
                <a:gd name="T14" fmla="*/ 2106 w 2723"/>
                <a:gd name="T15" fmla="*/ 114 h 1091"/>
                <a:gd name="T16" fmla="*/ 2412 w 2723"/>
                <a:gd name="T17" fmla="*/ 552 h 1091"/>
                <a:gd name="T18" fmla="*/ 2279 w 2723"/>
                <a:gd name="T19" fmla="*/ 564 h 1091"/>
                <a:gd name="T20" fmla="*/ 2189 w 2723"/>
                <a:gd name="T21" fmla="*/ 492 h 1091"/>
                <a:gd name="T22" fmla="*/ 2058 w 2723"/>
                <a:gd name="T23" fmla="*/ 330 h 1091"/>
                <a:gd name="T24" fmla="*/ 1991 w 2723"/>
                <a:gd name="T25" fmla="*/ 234 h 1091"/>
                <a:gd name="T26" fmla="*/ 1949 w 2723"/>
                <a:gd name="T27" fmla="*/ 174 h 1091"/>
                <a:gd name="T28" fmla="*/ 1824 w 2723"/>
                <a:gd name="T29" fmla="*/ 132 h 1091"/>
                <a:gd name="T30" fmla="*/ 1794 w 2723"/>
                <a:gd name="T31" fmla="*/ 144 h 1091"/>
                <a:gd name="T32" fmla="*/ 1895 w 2723"/>
                <a:gd name="T33" fmla="*/ 222 h 1091"/>
                <a:gd name="T34" fmla="*/ 1943 w 2723"/>
                <a:gd name="T35" fmla="*/ 366 h 1091"/>
                <a:gd name="T36" fmla="*/ 2064 w 2723"/>
                <a:gd name="T37" fmla="*/ 630 h 1091"/>
                <a:gd name="T38" fmla="*/ 2052 w 2723"/>
                <a:gd name="T39" fmla="*/ 695 h 1091"/>
                <a:gd name="T40" fmla="*/ 1955 w 2723"/>
                <a:gd name="T41" fmla="*/ 683 h 1091"/>
                <a:gd name="T42" fmla="*/ 1913 w 2723"/>
                <a:gd name="T43" fmla="*/ 636 h 1091"/>
                <a:gd name="T44" fmla="*/ 1703 w 2723"/>
                <a:gd name="T45" fmla="*/ 312 h 1091"/>
                <a:gd name="T46" fmla="*/ 1637 w 2723"/>
                <a:gd name="T47" fmla="*/ 276 h 1091"/>
                <a:gd name="T48" fmla="*/ 1643 w 2723"/>
                <a:gd name="T49" fmla="*/ 318 h 1091"/>
                <a:gd name="T50" fmla="*/ 1673 w 2723"/>
                <a:gd name="T51" fmla="*/ 408 h 1091"/>
                <a:gd name="T52" fmla="*/ 1716 w 2723"/>
                <a:gd name="T53" fmla="*/ 779 h 1091"/>
                <a:gd name="T54" fmla="*/ 1691 w 2723"/>
                <a:gd name="T55" fmla="*/ 737 h 1091"/>
                <a:gd name="T56" fmla="*/ 1613 w 2723"/>
                <a:gd name="T57" fmla="*/ 582 h 1091"/>
                <a:gd name="T58" fmla="*/ 1494 w 2723"/>
                <a:gd name="T59" fmla="*/ 480 h 1091"/>
                <a:gd name="T60" fmla="*/ 1248 w 2723"/>
                <a:gd name="T61" fmla="*/ 528 h 1091"/>
                <a:gd name="T62" fmla="*/ 996 w 2723"/>
                <a:gd name="T63" fmla="*/ 630 h 1091"/>
                <a:gd name="T64" fmla="*/ 714 w 2723"/>
                <a:gd name="T65" fmla="*/ 534 h 1091"/>
                <a:gd name="T66" fmla="*/ 198 w 2723"/>
                <a:gd name="T67" fmla="*/ 288 h 1091"/>
                <a:gd name="T68" fmla="*/ 0 w 2723"/>
                <a:gd name="T69" fmla="*/ 460 h 1091"/>
                <a:gd name="T70" fmla="*/ 288 w 2723"/>
                <a:gd name="T71" fmla="*/ 570 h 1091"/>
                <a:gd name="T72" fmla="*/ 461 w 2723"/>
                <a:gd name="T73" fmla="*/ 654 h 1091"/>
                <a:gd name="T74" fmla="*/ 725 w 2723"/>
                <a:gd name="T75" fmla="*/ 755 h 1091"/>
                <a:gd name="T76" fmla="*/ 966 w 2723"/>
                <a:gd name="T77" fmla="*/ 791 h 1091"/>
                <a:gd name="T78" fmla="*/ 1176 w 2723"/>
                <a:gd name="T79" fmla="*/ 779 h 1091"/>
                <a:gd name="T80" fmla="*/ 1278 w 2723"/>
                <a:gd name="T81" fmla="*/ 791 h 1091"/>
                <a:gd name="T82" fmla="*/ 1404 w 2723"/>
                <a:gd name="T83" fmla="*/ 845 h 1091"/>
                <a:gd name="T84" fmla="*/ 1416 w 2723"/>
                <a:gd name="T85" fmla="*/ 887 h 1091"/>
                <a:gd name="T86" fmla="*/ 1361 w 2723"/>
                <a:gd name="T87" fmla="*/ 923 h 1091"/>
                <a:gd name="T88" fmla="*/ 1385 w 2723"/>
                <a:gd name="T89" fmla="*/ 1007 h 1091"/>
                <a:gd name="T90" fmla="*/ 1494 w 2723"/>
                <a:gd name="T91" fmla="*/ 1085 h 1091"/>
                <a:gd name="T92" fmla="*/ 1697 w 2723"/>
                <a:gd name="T93" fmla="*/ 1043 h 1091"/>
                <a:gd name="T94" fmla="*/ 1812 w 2723"/>
                <a:gd name="T95" fmla="*/ 989 h 1091"/>
                <a:gd name="T96" fmla="*/ 1973 w 2723"/>
                <a:gd name="T97" fmla="*/ 917 h 1091"/>
                <a:gd name="T98" fmla="*/ 2201 w 2723"/>
                <a:gd name="T99" fmla="*/ 899 h 1091"/>
                <a:gd name="T100" fmla="*/ 2364 w 2723"/>
                <a:gd name="T101" fmla="*/ 863 h 1091"/>
                <a:gd name="T102" fmla="*/ 2400 w 2723"/>
                <a:gd name="T103" fmla="*/ 743 h 1091"/>
                <a:gd name="T104" fmla="*/ 2471 w 2723"/>
                <a:gd name="T105" fmla="*/ 701 h 1091"/>
                <a:gd name="T106" fmla="*/ 2621 w 2723"/>
                <a:gd name="T107" fmla="*/ 504 h 1091"/>
                <a:gd name="T108" fmla="*/ 2693 w 2723"/>
                <a:gd name="T109" fmla="*/ 374 h 10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723" h="1091">
                  <a:moveTo>
                    <a:pt x="2723" y="299"/>
                  </a:moveTo>
                  <a:lnTo>
                    <a:pt x="2715" y="240"/>
                  </a:lnTo>
                  <a:lnTo>
                    <a:pt x="2656" y="195"/>
                  </a:lnTo>
                  <a:lnTo>
                    <a:pt x="2370" y="72"/>
                  </a:lnTo>
                  <a:lnTo>
                    <a:pt x="2303" y="54"/>
                  </a:lnTo>
                  <a:lnTo>
                    <a:pt x="2585" y="186"/>
                  </a:lnTo>
                  <a:lnTo>
                    <a:pt x="2591" y="192"/>
                  </a:lnTo>
                  <a:lnTo>
                    <a:pt x="2597" y="198"/>
                  </a:lnTo>
                  <a:lnTo>
                    <a:pt x="2621" y="228"/>
                  </a:lnTo>
                  <a:lnTo>
                    <a:pt x="2639" y="258"/>
                  </a:lnTo>
                  <a:lnTo>
                    <a:pt x="2646" y="270"/>
                  </a:lnTo>
                  <a:lnTo>
                    <a:pt x="2639" y="276"/>
                  </a:lnTo>
                  <a:lnTo>
                    <a:pt x="2603" y="282"/>
                  </a:lnTo>
                  <a:lnTo>
                    <a:pt x="2555" y="282"/>
                  </a:lnTo>
                  <a:lnTo>
                    <a:pt x="2507" y="276"/>
                  </a:lnTo>
                  <a:lnTo>
                    <a:pt x="2453" y="264"/>
                  </a:lnTo>
                  <a:lnTo>
                    <a:pt x="2394" y="246"/>
                  </a:lnTo>
                  <a:lnTo>
                    <a:pt x="2340" y="222"/>
                  </a:lnTo>
                  <a:lnTo>
                    <a:pt x="2321" y="216"/>
                  </a:lnTo>
                  <a:lnTo>
                    <a:pt x="2297" y="204"/>
                  </a:lnTo>
                  <a:lnTo>
                    <a:pt x="2171" y="126"/>
                  </a:lnTo>
                  <a:lnTo>
                    <a:pt x="2165" y="120"/>
                  </a:lnTo>
                  <a:lnTo>
                    <a:pt x="2154" y="102"/>
                  </a:lnTo>
                  <a:lnTo>
                    <a:pt x="2112" y="66"/>
                  </a:lnTo>
                  <a:lnTo>
                    <a:pt x="2064" y="24"/>
                  </a:lnTo>
                  <a:lnTo>
                    <a:pt x="2046" y="6"/>
                  </a:lnTo>
                  <a:lnTo>
                    <a:pt x="2034" y="0"/>
                  </a:lnTo>
                  <a:lnTo>
                    <a:pt x="2088" y="72"/>
                  </a:lnTo>
                  <a:lnTo>
                    <a:pt x="2106" y="108"/>
                  </a:lnTo>
                  <a:lnTo>
                    <a:pt x="2106" y="108"/>
                  </a:lnTo>
                  <a:lnTo>
                    <a:pt x="2106" y="108"/>
                  </a:lnTo>
                  <a:lnTo>
                    <a:pt x="2106" y="114"/>
                  </a:lnTo>
                  <a:lnTo>
                    <a:pt x="2112" y="114"/>
                  </a:lnTo>
                  <a:lnTo>
                    <a:pt x="2406" y="516"/>
                  </a:lnTo>
                  <a:lnTo>
                    <a:pt x="2412" y="534"/>
                  </a:lnTo>
                  <a:lnTo>
                    <a:pt x="2412" y="552"/>
                  </a:lnTo>
                  <a:lnTo>
                    <a:pt x="2394" y="576"/>
                  </a:lnTo>
                  <a:lnTo>
                    <a:pt x="2364" y="588"/>
                  </a:lnTo>
                  <a:lnTo>
                    <a:pt x="2321" y="588"/>
                  </a:lnTo>
                  <a:lnTo>
                    <a:pt x="2279" y="564"/>
                  </a:lnTo>
                  <a:lnTo>
                    <a:pt x="2237" y="534"/>
                  </a:lnTo>
                  <a:lnTo>
                    <a:pt x="2201" y="504"/>
                  </a:lnTo>
                  <a:lnTo>
                    <a:pt x="2195" y="498"/>
                  </a:lnTo>
                  <a:lnTo>
                    <a:pt x="2189" y="492"/>
                  </a:lnTo>
                  <a:lnTo>
                    <a:pt x="2171" y="462"/>
                  </a:lnTo>
                  <a:lnTo>
                    <a:pt x="2142" y="420"/>
                  </a:lnTo>
                  <a:lnTo>
                    <a:pt x="2100" y="378"/>
                  </a:lnTo>
                  <a:lnTo>
                    <a:pt x="2058" y="330"/>
                  </a:lnTo>
                  <a:lnTo>
                    <a:pt x="2040" y="318"/>
                  </a:lnTo>
                  <a:lnTo>
                    <a:pt x="2028" y="300"/>
                  </a:lnTo>
                  <a:lnTo>
                    <a:pt x="2009" y="264"/>
                  </a:lnTo>
                  <a:lnTo>
                    <a:pt x="1991" y="234"/>
                  </a:lnTo>
                  <a:lnTo>
                    <a:pt x="1985" y="210"/>
                  </a:lnTo>
                  <a:lnTo>
                    <a:pt x="1973" y="192"/>
                  </a:lnTo>
                  <a:lnTo>
                    <a:pt x="1967" y="180"/>
                  </a:lnTo>
                  <a:lnTo>
                    <a:pt x="1949" y="174"/>
                  </a:lnTo>
                  <a:lnTo>
                    <a:pt x="1907" y="156"/>
                  </a:lnTo>
                  <a:lnTo>
                    <a:pt x="1860" y="138"/>
                  </a:lnTo>
                  <a:lnTo>
                    <a:pt x="1836" y="132"/>
                  </a:lnTo>
                  <a:lnTo>
                    <a:pt x="1824" y="132"/>
                  </a:lnTo>
                  <a:lnTo>
                    <a:pt x="1806" y="132"/>
                  </a:lnTo>
                  <a:lnTo>
                    <a:pt x="1800" y="138"/>
                  </a:lnTo>
                  <a:lnTo>
                    <a:pt x="1794" y="144"/>
                  </a:lnTo>
                  <a:lnTo>
                    <a:pt x="1794" y="144"/>
                  </a:lnTo>
                  <a:lnTo>
                    <a:pt x="1842" y="156"/>
                  </a:lnTo>
                  <a:lnTo>
                    <a:pt x="1872" y="180"/>
                  </a:lnTo>
                  <a:lnTo>
                    <a:pt x="1889" y="204"/>
                  </a:lnTo>
                  <a:lnTo>
                    <a:pt x="1895" y="222"/>
                  </a:lnTo>
                  <a:lnTo>
                    <a:pt x="1889" y="240"/>
                  </a:lnTo>
                  <a:lnTo>
                    <a:pt x="1901" y="270"/>
                  </a:lnTo>
                  <a:lnTo>
                    <a:pt x="1919" y="318"/>
                  </a:lnTo>
                  <a:lnTo>
                    <a:pt x="1943" y="366"/>
                  </a:lnTo>
                  <a:lnTo>
                    <a:pt x="1991" y="480"/>
                  </a:lnTo>
                  <a:lnTo>
                    <a:pt x="2021" y="534"/>
                  </a:lnTo>
                  <a:lnTo>
                    <a:pt x="2040" y="582"/>
                  </a:lnTo>
                  <a:lnTo>
                    <a:pt x="2064" y="630"/>
                  </a:lnTo>
                  <a:lnTo>
                    <a:pt x="2076" y="666"/>
                  </a:lnTo>
                  <a:lnTo>
                    <a:pt x="2082" y="683"/>
                  </a:lnTo>
                  <a:lnTo>
                    <a:pt x="2070" y="695"/>
                  </a:lnTo>
                  <a:lnTo>
                    <a:pt x="2052" y="695"/>
                  </a:lnTo>
                  <a:lnTo>
                    <a:pt x="2021" y="695"/>
                  </a:lnTo>
                  <a:lnTo>
                    <a:pt x="1997" y="695"/>
                  </a:lnTo>
                  <a:lnTo>
                    <a:pt x="1973" y="689"/>
                  </a:lnTo>
                  <a:lnTo>
                    <a:pt x="1955" y="683"/>
                  </a:lnTo>
                  <a:lnTo>
                    <a:pt x="1949" y="683"/>
                  </a:lnTo>
                  <a:lnTo>
                    <a:pt x="1949" y="677"/>
                  </a:lnTo>
                  <a:lnTo>
                    <a:pt x="1943" y="672"/>
                  </a:lnTo>
                  <a:lnTo>
                    <a:pt x="1913" y="636"/>
                  </a:lnTo>
                  <a:lnTo>
                    <a:pt x="1806" y="324"/>
                  </a:lnTo>
                  <a:lnTo>
                    <a:pt x="1776" y="330"/>
                  </a:lnTo>
                  <a:lnTo>
                    <a:pt x="1746" y="330"/>
                  </a:lnTo>
                  <a:lnTo>
                    <a:pt x="1703" y="312"/>
                  </a:lnTo>
                  <a:lnTo>
                    <a:pt x="1673" y="288"/>
                  </a:lnTo>
                  <a:lnTo>
                    <a:pt x="1667" y="276"/>
                  </a:lnTo>
                  <a:lnTo>
                    <a:pt x="1655" y="270"/>
                  </a:lnTo>
                  <a:lnTo>
                    <a:pt x="1637" y="276"/>
                  </a:lnTo>
                  <a:lnTo>
                    <a:pt x="1631" y="288"/>
                  </a:lnTo>
                  <a:lnTo>
                    <a:pt x="1625" y="306"/>
                  </a:lnTo>
                  <a:lnTo>
                    <a:pt x="1625" y="312"/>
                  </a:lnTo>
                  <a:lnTo>
                    <a:pt x="1643" y="318"/>
                  </a:lnTo>
                  <a:lnTo>
                    <a:pt x="1655" y="336"/>
                  </a:lnTo>
                  <a:lnTo>
                    <a:pt x="1667" y="366"/>
                  </a:lnTo>
                  <a:lnTo>
                    <a:pt x="1673" y="402"/>
                  </a:lnTo>
                  <a:lnTo>
                    <a:pt x="1673" y="408"/>
                  </a:lnTo>
                  <a:lnTo>
                    <a:pt x="1673" y="414"/>
                  </a:lnTo>
                  <a:lnTo>
                    <a:pt x="1716" y="761"/>
                  </a:lnTo>
                  <a:lnTo>
                    <a:pt x="1716" y="773"/>
                  </a:lnTo>
                  <a:lnTo>
                    <a:pt x="1716" y="779"/>
                  </a:lnTo>
                  <a:lnTo>
                    <a:pt x="1709" y="773"/>
                  </a:lnTo>
                  <a:lnTo>
                    <a:pt x="1703" y="755"/>
                  </a:lnTo>
                  <a:lnTo>
                    <a:pt x="1697" y="749"/>
                  </a:lnTo>
                  <a:lnTo>
                    <a:pt x="1691" y="737"/>
                  </a:lnTo>
                  <a:lnTo>
                    <a:pt x="1679" y="713"/>
                  </a:lnTo>
                  <a:lnTo>
                    <a:pt x="1661" y="672"/>
                  </a:lnTo>
                  <a:lnTo>
                    <a:pt x="1643" y="630"/>
                  </a:lnTo>
                  <a:lnTo>
                    <a:pt x="1613" y="582"/>
                  </a:lnTo>
                  <a:lnTo>
                    <a:pt x="1589" y="540"/>
                  </a:lnTo>
                  <a:lnTo>
                    <a:pt x="1560" y="510"/>
                  </a:lnTo>
                  <a:lnTo>
                    <a:pt x="1536" y="492"/>
                  </a:lnTo>
                  <a:lnTo>
                    <a:pt x="1494" y="480"/>
                  </a:lnTo>
                  <a:lnTo>
                    <a:pt x="1446" y="480"/>
                  </a:lnTo>
                  <a:lnTo>
                    <a:pt x="1397" y="486"/>
                  </a:lnTo>
                  <a:lnTo>
                    <a:pt x="1349" y="498"/>
                  </a:lnTo>
                  <a:lnTo>
                    <a:pt x="1248" y="528"/>
                  </a:lnTo>
                  <a:lnTo>
                    <a:pt x="1158" y="570"/>
                  </a:lnTo>
                  <a:lnTo>
                    <a:pt x="1104" y="600"/>
                  </a:lnTo>
                  <a:lnTo>
                    <a:pt x="1037" y="624"/>
                  </a:lnTo>
                  <a:lnTo>
                    <a:pt x="996" y="630"/>
                  </a:lnTo>
                  <a:lnTo>
                    <a:pt x="948" y="630"/>
                  </a:lnTo>
                  <a:lnTo>
                    <a:pt x="900" y="618"/>
                  </a:lnTo>
                  <a:lnTo>
                    <a:pt x="840" y="588"/>
                  </a:lnTo>
                  <a:lnTo>
                    <a:pt x="714" y="534"/>
                  </a:lnTo>
                  <a:lnTo>
                    <a:pt x="582" y="474"/>
                  </a:lnTo>
                  <a:lnTo>
                    <a:pt x="443" y="408"/>
                  </a:lnTo>
                  <a:lnTo>
                    <a:pt x="318" y="348"/>
                  </a:lnTo>
                  <a:lnTo>
                    <a:pt x="198" y="288"/>
                  </a:lnTo>
                  <a:lnTo>
                    <a:pt x="149" y="264"/>
                  </a:lnTo>
                  <a:lnTo>
                    <a:pt x="102" y="240"/>
                  </a:lnTo>
                  <a:lnTo>
                    <a:pt x="0" y="187"/>
                  </a:lnTo>
                  <a:lnTo>
                    <a:pt x="0" y="460"/>
                  </a:lnTo>
                  <a:lnTo>
                    <a:pt x="36" y="474"/>
                  </a:lnTo>
                  <a:lnTo>
                    <a:pt x="149" y="516"/>
                  </a:lnTo>
                  <a:lnTo>
                    <a:pt x="216" y="540"/>
                  </a:lnTo>
                  <a:lnTo>
                    <a:pt x="288" y="570"/>
                  </a:lnTo>
                  <a:lnTo>
                    <a:pt x="348" y="594"/>
                  </a:lnTo>
                  <a:lnTo>
                    <a:pt x="396" y="618"/>
                  </a:lnTo>
                  <a:lnTo>
                    <a:pt x="432" y="636"/>
                  </a:lnTo>
                  <a:lnTo>
                    <a:pt x="461" y="654"/>
                  </a:lnTo>
                  <a:lnTo>
                    <a:pt x="504" y="672"/>
                  </a:lnTo>
                  <a:lnTo>
                    <a:pt x="588" y="707"/>
                  </a:lnTo>
                  <a:lnTo>
                    <a:pt x="684" y="743"/>
                  </a:lnTo>
                  <a:lnTo>
                    <a:pt x="725" y="755"/>
                  </a:lnTo>
                  <a:lnTo>
                    <a:pt x="761" y="767"/>
                  </a:lnTo>
                  <a:lnTo>
                    <a:pt x="828" y="779"/>
                  </a:lnTo>
                  <a:lnTo>
                    <a:pt x="894" y="785"/>
                  </a:lnTo>
                  <a:lnTo>
                    <a:pt x="966" y="791"/>
                  </a:lnTo>
                  <a:lnTo>
                    <a:pt x="1031" y="791"/>
                  </a:lnTo>
                  <a:lnTo>
                    <a:pt x="1092" y="785"/>
                  </a:lnTo>
                  <a:lnTo>
                    <a:pt x="1146" y="785"/>
                  </a:lnTo>
                  <a:lnTo>
                    <a:pt x="1176" y="779"/>
                  </a:lnTo>
                  <a:lnTo>
                    <a:pt x="1188" y="779"/>
                  </a:lnTo>
                  <a:lnTo>
                    <a:pt x="1188" y="779"/>
                  </a:lnTo>
                  <a:lnTo>
                    <a:pt x="1236" y="785"/>
                  </a:lnTo>
                  <a:lnTo>
                    <a:pt x="1278" y="791"/>
                  </a:lnTo>
                  <a:lnTo>
                    <a:pt x="1307" y="803"/>
                  </a:lnTo>
                  <a:lnTo>
                    <a:pt x="1337" y="809"/>
                  </a:lnTo>
                  <a:lnTo>
                    <a:pt x="1379" y="827"/>
                  </a:lnTo>
                  <a:lnTo>
                    <a:pt x="1404" y="845"/>
                  </a:lnTo>
                  <a:lnTo>
                    <a:pt x="1416" y="863"/>
                  </a:lnTo>
                  <a:lnTo>
                    <a:pt x="1416" y="875"/>
                  </a:lnTo>
                  <a:lnTo>
                    <a:pt x="1416" y="881"/>
                  </a:lnTo>
                  <a:lnTo>
                    <a:pt x="1416" y="887"/>
                  </a:lnTo>
                  <a:lnTo>
                    <a:pt x="1410" y="887"/>
                  </a:lnTo>
                  <a:lnTo>
                    <a:pt x="1397" y="893"/>
                  </a:lnTo>
                  <a:lnTo>
                    <a:pt x="1379" y="905"/>
                  </a:lnTo>
                  <a:lnTo>
                    <a:pt x="1361" y="923"/>
                  </a:lnTo>
                  <a:lnTo>
                    <a:pt x="1355" y="941"/>
                  </a:lnTo>
                  <a:lnTo>
                    <a:pt x="1361" y="971"/>
                  </a:lnTo>
                  <a:lnTo>
                    <a:pt x="1367" y="989"/>
                  </a:lnTo>
                  <a:lnTo>
                    <a:pt x="1385" y="1007"/>
                  </a:lnTo>
                  <a:lnTo>
                    <a:pt x="1404" y="1025"/>
                  </a:lnTo>
                  <a:lnTo>
                    <a:pt x="1434" y="1049"/>
                  </a:lnTo>
                  <a:lnTo>
                    <a:pt x="1464" y="1067"/>
                  </a:lnTo>
                  <a:lnTo>
                    <a:pt x="1494" y="1085"/>
                  </a:lnTo>
                  <a:lnTo>
                    <a:pt x="1554" y="1091"/>
                  </a:lnTo>
                  <a:lnTo>
                    <a:pt x="1607" y="1085"/>
                  </a:lnTo>
                  <a:lnTo>
                    <a:pt x="1661" y="1067"/>
                  </a:lnTo>
                  <a:lnTo>
                    <a:pt x="1697" y="1043"/>
                  </a:lnTo>
                  <a:lnTo>
                    <a:pt x="1734" y="1019"/>
                  </a:lnTo>
                  <a:lnTo>
                    <a:pt x="1752" y="995"/>
                  </a:lnTo>
                  <a:lnTo>
                    <a:pt x="1758" y="989"/>
                  </a:lnTo>
                  <a:lnTo>
                    <a:pt x="1812" y="989"/>
                  </a:lnTo>
                  <a:lnTo>
                    <a:pt x="1860" y="983"/>
                  </a:lnTo>
                  <a:lnTo>
                    <a:pt x="1907" y="965"/>
                  </a:lnTo>
                  <a:lnTo>
                    <a:pt x="1943" y="941"/>
                  </a:lnTo>
                  <a:lnTo>
                    <a:pt x="1973" y="917"/>
                  </a:lnTo>
                  <a:lnTo>
                    <a:pt x="2003" y="899"/>
                  </a:lnTo>
                  <a:lnTo>
                    <a:pt x="2015" y="881"/>
                  </a:lnTo>
                  <a:lnTo>
                    <a:pt x="2021" y="875"/>
                  </a:lnTo>
                  <a:lnTo>
                    <a:pt x="2201" y="899"/>
                  </a:lnTo>
                  <a:lnTo>
                    <a:pt x="2243" y="905"/>
                  </a:lnTo>
                  <a:lnTo>
                    <a:pt x="2273" y="899"/>
                  </a:lnTo>
                  <a:lnTo>
                    <a:pt x="2327" y="887"/>
                  </a:lnTo>
                  <a:lnTo>
                    <a:pt x="2364" y="863"/>
                  </a:lnTo>
                  <a:lnTo>
                    <a:pt x="2388" y="827"/>
                  </a:lnTo>
                  <a:lnTo>
                    <a:pt x="2400" y="797"/>
                  </a:lnTo>
                  <a:lnTo>
                    <a:pt x="2400" y="767"/>
                  </a:lnTo>
                  <a:lnTo>
                    <a:pt x="2400" y="743"/>
                  </a:lnTo>
                  <a:lnTo>
                    <a:pt x="2400" y="737"/>
                  </a:lnTo>
                  <a:lnTo>
                    <a:pt x="2418" y="737"/>
                  </a:lnTo>
                  <a:lnTo>
                    <a:pt x="2436" y="731"/>
                  </a:lnTo>
                  <a:lnTo>
                    <a:pt x="2471" y="701"/>
                  </a:lnTo>
                  <a:lnTo>
                    <a:pt x="2513" y="660"/>
                  </a:lnTo>
                  <a:lnTo>
                    <a:pt x="2555" y="606"/>
                  </a:lnTo>
                  <a:lnTo>
                    <a:pt x="2591" y="552"/>
                  </a:lnTo>
                  <a:lnTo>
                    <a:pt x="2621" y="504"/>
                  </a:lnTo>
                  <a:lnTo>
                    <a:pt x="2639" y="468"/>
                  </a:lnTo>
                  <a:lnTo>
                    <a:pt x="2646" y="462"/>
                  </a:lnTo>
                  <a:lnTo>
                    <a:pt x="2646" y="456"/>
                  </a:lnTo>
                  <a:lnTo>
                    <a:pt x="2693" y="374"/>
                  </a:lnTo>
                  <a:lnTo>
                    <a:pt x="2723" y="299"/>
                  </a:lnTo>
                  <a:close/>
                </a:path>
              </a:pathLst>
            </a:custGeom>
            <a:solidFill>
              <a:schemeClr val="bg1"/>
            </a:solidFill>
            <a:ln>
              <a:noFill/>
            </a:ln>
            <a:extLst>
              <a:ext uri="{91240B29-F687-4F45-9708-019B960494DF}">
                <a14:hiddenLine xmlns:a14="http://schemas.microsoft.com/office/drawing/2010/main" w="9525">
                  <a:solidFill>
                    <a:schemeClr val="tx1"/>
                  </a:solidFill>
                  <a:round/>
                  <a:headEnd/>
                  <a:tailEnd/>
                </a14:hiddenLine>
              </a:ext>
            </a:extLst>
          </p:spPr>
          <p:txBody>
            <a:bodyPr/>
            <a:lstStyle/>
            <a:p>
              <a:endParaRPr lang="en-GB"/>
            </a:p>
          </p:txBody>
        </p:sp>
      </p:grpSp>
      <p:sp>
        <p:nvSpPr>
          <p:cNvPr id="446482" name="Rectangle 18"/>
          <p:cNvSpPr>
            <a:spLocks noGrp="1" noChangeArrowheads="1"/>
          </p:cNvSpPr>
          <p:nvPr>
            <p:ph type="ctrTitle" sz="quarter"/>
          </p:nvPr>
        </p:nvSpPr>
        <p:spPr>
          <a:xfrm>
            <a:off x="685800" y="1768475"/>
            <a:ext cx="7772400" cy="1736725"/>
          </a:xfrm>
        </p:spPr>
        <p:txBody>
          <a:bodyPr anchor="b"/>
          <a:lstStyle>
            <a:lvl1pPr>
              <a:defRPr sz="5400"/>
            </a:lvl1pPr>
          </a:lstStyle>
          <a:p>
            <a:pPr lvl="0"/>
            <a:r>
              <a:rPr lang="en-GB" altLang="en-US" noProof="0" smtClean="0"/>
              <a:t>Click to edit Master title style</a:t>
            </a:r>
          </a:p>
        </p:txBody>
      </p:sp>
      <p:sp>
        <p:nvSpPr>
          <p:cNvPr id="446483" name="Rectangle 19"/>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pPr lvl="0"/>
            <a:r>
              <a:rPr lang="en-GB" altLang="en-US" noProof="0" smtClean="0"/>
              <a:t>Click to edit Master subtitle style</a:t>
            </a:r>
          </a:p>
        </p:txBody>
      </p:sp>
      <p:sp>
        <p:nvSpPr>
          <p:cNvPr id="446484" name="Rectangle 20"/>
          <p:cNvSpPr>
            <a:spLocks noGrp="1" noChangeArrowheads="1"/>
          </p:cNvSpPr>
          <p:nvPr>
            <p:ph type="dt" sz="quarter" idx="2"/>
          </p:nvPr>
        </p:nvSpPr>
        <p:spPr/>
        <p:txBody>
          <a:bodyPr/>
          <a:lstStyle>
            <a:lvl1pPr>
              <a:defRPr/>
            </a:lvl1pPr>
          </a:lstStyle>
          <a:p>
            <a:endParaRPr lang="en-GB" altLang="en-US"/>
          </a:p>
        </p:txBody>
      </p:sp>
      <p:sp>
        <p:nvSpPr>
          <p:cNvPr id="446485" name="Rectangle 21"/>
          <p:cNvSpPr>
            <a:spLocks noGrp="1" noChangeArrowheads="1"/>
          </p:cNvSpPr>
          <p:nvPr>
            <p:ph type="ftr" sz="quarter" idx="3"/>
          </p:nvPr>
        </p:nvSpPr>
        <p:spPr/>
        <p:txBody>
          <a:bodyPr/>
          <a:lstStyle>
            <a:lvl1pPr>
              <a:defRPr/>
            </a:lvl1pPr>
          </a:lstStyle>
          <a:p>
            <a:endParaRPr lang="en-GB" altLang="en-US"/>
          </a:p>
        </p:txBody>
      </p:sp>
      <p:sp>
        <p:nvSpPr>
          <p:cNvPr id="446486" name="Rectangle 22"/>
          <p:cNvSpPr>
            <a:spLocks noGrp="1" noChangeArrowheads="1"/>
          </p:cNvSpPr>
          <p:nvPr>
            <p:ph type="sldNum" sz="quarter" idx="4"/>
          </p:nvPr>
        </p:nvSpPr>
        <p:spPr/>
        <p:txBody>
          <a:bodyPr/>
          <a:lstStyle>
            <a:lvl1pPr>
              <a:defRPr/>
            </a:lvl1pPr>
          </a:lstStyle>
          <a:p>
            <a:fld id="{9004D743-E18F-4B6D-B4F1-FB9D4B2A07BF}" type="slidenum">
              <a:rPr lang="en-GB" altLang="en-US"/>
              <a:pPr/>
              <a:t>‹#›</a:t>
            </a:fld>
            <a:endParaRPr lang="en-GB" alt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B106E85D-057A-4871-8370-B1878C1CCD8F}" type="slidenum">
              <a:rPr lang="en-GB" altLang="en-US"/>
              <a:pPr/>
              <a:t>‹#›</a:t>
            </a:fld>
            <a:endParaRPr lang="en-GB" altLang="en-US"/>
          </a:p>
        </p:txBody>
      </p:sp>
    </p:spTree>
    <p:extLst>
      <p:ext uri="{BB962C8B-B14F-4D97-AF65-F5344CB8AC3E}">
        <p14:creationId xmlns:p14="http://schemas.microsoft.com/office/powerpoint/2010/main" val="325210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B7F3514D-33C0-4B09-A95F-0475862FC6D6}" type="slidenum">
              <a:rPr lang="en-GB" altLang="en-US"/>
              <a:pPr/>
              <a:t>‹#›</a:t>
            </a:fld>
            <a:endParaRPr lang="en-GB" altLang="en-US"/>
          </a:p>
        </p:txBody>
      </p:sp>
    </p:spTree>
    <p:extLst>
      <p:ext uri="{BB962C8B-B14F-4D97-AF65-F5344CB8AC3E}">
        <p14:creationId xmlns:p14="http://schemas.microsoft.com/office/powerpoint/2010/main" val="3603893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E21FE98C-4CFF-4E17-B52B-98A4B6972C28}" type="slidenum">
              <a:rPr lang="en-GB" altLang="en-US"/>
              <a:pPr/>
              <a:t>‹#›</a:t>
            </a:fld>
            <a:endParaRPr lang="en-GB" altLang="en-US"/>
          </a:p>
        </p:txBody>
      </p:sp>
    </p:spTree>
    <p:extLst>
      <p:ext uri="{BB962C8B-B14F-4D97-AF65-F5344CB8AC3E}">
        <p14:creationId xmlns:p14="http://schemas.microsoft.com/office/powerpoint/2010/main" val="2923440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5D48F95F-88D9-4B27-BAF8-CDE1FC5EA9E5}" type="slidenum">
              <a:rPr lang="en-GB" altLang="en-US"/>
              <a:pPr/>
              <a:t>‹#›</a:t>
            </a:fld>
            <a:endParaRPr lang="en-GB" altLang="en-US"/>
          </a:p>
        </p:txBody>
      </p:sp>
    </p:spTree>
    <p:extLst>
      <p:ext uri="{BB962C8B-B14F-4D97-AF65-F5344CB8AC3E}">
        <p14:creationId xmlns:p14="http://schemas.microsoft.com/office/powerpoint/2010/main" val="739494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9EA4BEB4-241E-4287-8950-E56127AAF86C}" type="slidenum">
              <a:rPr lang="en-GB" altLang="en-US"/>
              <a:pPr/>
              <a:t>‹#›</a:t>
            </a:fld>
            <a:endParaRPr lang="en-GB" altLang="en-US"/>
          </a:p>
        </p:txBody>
      </p:sp>
    </p:spTree>
    <p:extLst>
      <p:ext uri="{BB962C8B-B14F-4D97-AF65-F5344CB8AC3E}">
        <p14:creationId xmlns:p14="http://schemas.microsoft.com/office/powerpoint/2010/main" val="2549267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B8DDBBD1-5669-481A-94A2-DFB2DE5A56F8}" type="slidenum">
              <a:rPr lang="en-GB" altLang="en-US"/>
              <a:pPr/>
              <a:t>‹#›</a:t>
            </a:fld>
            <a:endParaRPr lang="en-GB" altLang="en-US"/>
          </a:p>
        </p:txBody>
      </p:sp>
    </p:spTree>
    <p:extLst>
      <p:ext uri="{BB962C8B-B14F-4D97-AF65-F5344CB8AC3E}">
        <p14:creationId xmlns:p14="http://schemas.microsoft.com/office/powerpoint/2010/main" val="4062120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23F69E55-FB1A-4242-A52C-799ECD19C78C}" type="slidenum">
              <a:rPr lang="en-GB" altLang="en-US"/>
              <a:pPr/>
              <a:t>‹#›</a:t>
            </a:fld>
            <a:endParaRPr lang="en-GB" altLang="en-US"/>
          </a:p>
        </p:txBody>
      </p:sp>
    </p:spTree>
    <p:extLst>
      <p:ext uri="{BB962C8B-B14F-4D97-AF65-F5344CB8AC3E}">
        <p14:creationId xmlns:p14="http://schemas.microsoft.com/office/powerpoint/2010/main" val="1878277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9C6E063D-48C5-4BE5-B9E2-D84BD10A054D}" type="slidenum">
              <a:rPr lang="en-GB" altLang="en-US"/>
              <a:pPr/>
              <a:t>‹#›</a:t>
            </a:fld>
            <a:endParaRPr lang="en-GB" altLang="en-US"/>
          </a:p>
        </p:txBody>
      </p:sp>
    </p:spTree>
    <p:extLst>
      <p:ext uri="{BB962C8B-B14F-4D97-AF65-F5344CB8AC3E}">
        <p14:creationId xmlns:p14="http://schemas.microsoft.com/office/powerpoint/2010/main" val="2645416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C4ED38DE-E523-43FC-A5EC-9DD274C9EDD9}" type="slidenum">
              <a:rPr lang="en-GB" altLang="en-US"/>
              <a:pPr/>
              <a:t>‹#›</a:t>
            </a:fld>
            <a:endParaRPr lang="en-GB" altLang="en-US"/>
          </a:p>
        </p:txBody>
      </p:sp>
    </p:spTree>
    <p:extLst>
      <p:ext uri="{BB962C8B-B14F-4D97-AF65-F5344CB8AC3E}">
        <p14:creationId xmlns:p14="http://schemas.microsoft.com/office/powerpoint/2010/main" val="1299425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8A7FA26D-3F8B-4920-8385-C87563140DE4}" type="slidenum">
              <a:rPr lang="en-GB" altLang="en-US"/>
              <a:pPr/>
              <a:t>‹#›</a:t>
            </a:fld>
            <a:endParaRPr lang="en-GB" altLang="en-US"/>
          </a:p>
        </p:txBody>
      </p:sp>
    </p:spTree>
    <p:extLst>
      <p:ext uri="{BB962C8B-B14F-4D97-AF65-F5344CB8AC3E}">
        <p14:creationId xmlns:p14="http://schemas.microsoft.com/office/powerpoint/2010/main" val="2853503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dkHorz">
          <a:fgClr>
            <a:schemeClr val="bg2"/>
          </a:fgClr>
          <a:bgClr>
            <a:schemeClr val="bg1"/>
          </a:bgClr>
        </a:pattFill>
        <a:effectLst/>
      </p:bgPr>
    </p:bg>
    <p:spTree>
      <p:nvGrpSpPr>
        <p:cNvPr id="1" name=""/>
        <p:cNvGrpSpPr/>
        <p:nvPr/>
      </p:nvGrpSpPr>
      <p:grpSpPr>
        <a:xfrm>
          <a:off x="0" y="0"/>
          <a:ext cx="0" cy="0"/>
          <a:chOff x="0" y="0"/>
          <a:chExt cx="0" cy="0"/>
        </a:xfrm>
      </p:grpSpPr>
      <p:grpSp>
        <p:nvGrpSpPr>
          <p:cNvPr id="445442" name="Group 2"/>
          <p:cNvGrpSpPr>
            <a:grpSpLocks/>
          </p:cNvGrpSpPr>
          <p:nvPr/>
        </p:nvGrpSpPr>
        <p:grpSpPr bwMode="auto">
          <a:xfrm>
            <a:off x="0" y="2438400"/>
            <a:ext cx="9144000" cy="4046538"/>
            <a:chOff x="0" y="1536"/>
            <a:chExt cx="5760" cy="2549"/>
          </a:xfrm>
        </p:grpSpPr>
        <p:sp>
          <p:nvSpPr>
            <p:cNvPr id="445443" name="Rectangle 3"/>
            <p:cNvSpPr>
              <a:spLocks noChangeArrowheads="1"/>
            </p:cNvSpPr>
            <p:nvPr userDrawn="1"/>
          </p:nvSpPr>
          <p:spPr bwMode="hidden">
            <a:xfrm rot="-1424751">
              <a:off x="2121" y="2592"/>
              <a:ext cx="3072" cy="384"/>
            </a:xfrm>
            <a:prstGeom prst="rect">
              <a:avLst/>
            </a:prstGeom>
            <a:gradFill rotWithShape="0">
              <a:gsLst>
                <a:gs pos="0">
                  <a:schemeClr val="bg1">
                    <a:gamma/>
                    <a:shade val="94118"/>
                    <a:invGamma/>
                  </a:schemeClr>
                </a:gs>
                <a:gs pos="50000">
                  <a:schemeClr val="bg1"/>
                </a:gs>
                <a:gs pos="100000">
                  <a:schemeClr val="bg1">
                    <a:gamma/>
                    <a:shade val="94118"/>
                    <a:invGamma/>
                  </a:schemeClr>
                </a:gs>
              </a:gsLst>
              <a:lin ang="189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444" name="Freeform 4"/>
            <p:cNvSpPr>
              <a:spLocks/>
            </p:cNvSpPr>
            <p:nvPr userDrawn="1"/>
          </p:nvSpPr>
          <p:spPr bwMode="hidden">
            <a:xfrm>
              <a:off x="0" y="2664"/>
              <a:ext cx="2688" cy="1224"/>
            </a:xfrm>
            <a:custGeom>
              <a:avLst/>
              <a:gdLst>
                <a:gd name="T0" fmla="*/ 0 w 2688"/>
                <a:gd name="T1" fmla="*/ 0 h 1224"/>
                <a:gd name="T2" fmla="*/ 960 w 2688"/>
                <a:gd name="T3" fmla="*/ 552 h 1224"/>
                <a:gd name="T4" fmla="*/ 1968 w 2688"/>
                <a:gd name="T5" fmla="*/ 264 h 1224"/>
                <a:gd name="T6" fmla="*/ 2028 w 2688"/>
                <a:gd name="T7" fmla="*/ 270 h 1224"/>
                <a:gd name="T8" fmla="*/ 2661 w 2688"/>
                <a:gd name="T9" fmla="*/ 528 h 1224"/>
                <a:gd name="T10" fmla="*/ 2688 w 2688"/>
                <a:gd name="T11" fmla="*/ 648 h 1224"/>
                <a:gd name="T12" fmla="*/ 2304 w 2688"/>
                <a:gd name="T13" fmla="*/ 1080 h 1224"/>
                <a:gd name="T14" fmla="*/ 1584 w 2688"/>
                <a:gd name="T15" fmla="*/ 1224 h 1224"/>
                <a:gd name="T16" fmla="*/ 1296 w 2688"/>
                <a:gd name="T17" fmla="*/ 936 h 1224"/>
                <a:gd name="T18" fmla="*/ 864 w 2688"/>
                <a:gd name="T19" fmla="*/ 1032 h 1224"/>
                <a:gd name="T20" fmla="*/ 0 w 2688"/>
                <a:gd name="T21" fmla="*/ 552 h 1224"/>
                <a:gd name="T22" fmla="*/ 0 w 2688"/>
                <a:gd name="T23" fmla="*/ 0 h 1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688" h="1224">
                  <a:moveTo>
                    <a:pt x="0" y="0"/>
                  </a:moveTo>
                  <a:lnTo>
                    <a:pt x="960" y="552"/>
                  </a:lnTo>
                  <a:lnTo>
                    <a:pt x="1968" y="264"/>
                  </a:lnTo>
                  <a:lnTo>
                    <a:pt x="2028" y="270"/>
                  </a:lnTo>
                  <a:lnTo>
                    <a:pt x="2661" y="528"/>
                  </a:lnTo>
                  <a:lnTo>
                    <a:pt x="2688" y="648"/>
                  </a:lnTo>
                  <a:lnTo>
                    <a:pt x="2304" y="1080"/>
                  </a:lnTo>
                  <a:lnTo>
                    <a:pt x="1584" y="1224"/>
                  </a:lnTo>
                  <a:lnTo>
                    <a:pt x="1296" y="936"/>
                  </a:lnTo>
                  <a:lnTo>
                    <a:pt x="864" y="1032"/>
                  </a:lnTo>
                  <a:lnTo>
                    <a:pt x="0" y="552"/>
                  </a:lnTo>
                  <a:lnTo>
                    <a:pt x="0" y="0"/>
                  </a:lnTo>
                  <a:close/>
                </a:path>
              </a:pathLst>
            </a:custGeom>
            <a:solidFill>
              <a:schemeClr val="bg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5445" name="Freeform 5"/>
            <p:cNvSpPr>
              <a:spLocks/>
            </p:cNvSpPr>
            <p:nvPr userDrawn="1"/>
          </p:nvSpPr>
          <p:spPr bwMode="hidden">
            <a:xfrm>
              <a:off x="3359" y="1536"/>
              <a:ext cx="2401" cy="1232"/>
            </a:xfrm>
            <a:custGeom>
              <a:avLst/>
              <a:gdLst>
                <a:gd name="T0" fmla="*/ 2208 w 2401"/>
                <a:gd name="T1" fmla="*/ 15 h 1232"/>
                <a:gd name="T2" fmla="*/ 2088 w 2401"/>
                <a:gd name="T3" fmla="*/ 57 h 1232"/>
                <a:gd name="T4" fmla="*/ 1951 w 2401"/>
                <a:gd name="T5" fmla="*/ 99 h 1232"/>
                <a:gd name="T6" fmla="*/ 1704 w 2401"/>
                <a:gd name="T7" fmla="*/ 135 h 1232"/>
                <a:gd name="T8" fmla="*/ 1314 w 2401"/>
                <a:gd name="T9" fmla="*/ 177 h 1232"/>
                <a:gd name="T10" fmla="*/ 1176 w 2401"/>
                <a:gd name="T11" fmla="*/ 189 h 1232"/>
                <a:gd name="T12" fmla="*/ 1122 w 2401"/>
                <a:gd name="T13" fmla="*/ 195 h 1232"/>
                <a:gd name="T14" fmla="*/ 1075 w 2401"/>
                <a:gd name="T15" fmla="*/ 231 h 1232"/>
                <a:gd name="T16" fmla="*/ 924 w 2401"/>
                <a:gd name="T17" fmla="*/ 321 h 1232"/>
                <a:gd name="T18" fmla="*/ 840 w 2401"/>
                <a:gd name="T19" fmla="*/ 369 h 1232"/>
                <a:gd name="T20" fmla="*/ 630 w 2401"/>
                <a:gd name="T21" fmla="*/ 458 h 1232"/>
                <a:gd name="T22" fmla="*/ 529 w 2401"/>
                <a:gd name="T23" fmla="*/ 500 h 1232"/>
                <a:gd name="T24" fmla="*/ 487 w 2401"/>
                <a:gd name="T25" fmla="*/ 542 h 1232"/>
                <a:gd name="T26" fmla="*/ 457 w 2401"/>
                <a:gd name="T27" fmla="*/ 590 h 1232"/>
                <a:gd name="T28" fmla="*/ 402 w 2401"/>
                <a:gd name="T29" fmla="*/ 638 h 1232"/>
                <a:gd name="T30" fmla="*/ 330 w 2401"/>
                <a:gd name="T31" fmla="*/ 758 h 1232"/>
                <a:gd name="T32" fmla="*/ 312 w 2401"/>
                <a:gd name="T33" fmla="*/ 788 h 1232"/>
                <a:gd name="T34" fmla="*/ 252 w 2401"/>
                <a:gd name="T35" fmla="*/ 824 h 1232"/>
                <a:gd name="T36" fmla="*/ 84 w 2401"/>
                <a:gd name="T37" fmla="*/ 926 h 1232"/>
                <a:gd name="T38" fmla="*/ 0 w 2401"/>
                <a:gd name="T39" fmla="*/ 992 h 1232"/>
                <a:gd name="T40" fmla="*/ 12 w 2401"/>
                <a:gd name="T41" fmla="*/ 1040 h 1232"/>
                <a:gd name="T42" fmla="*/ 132 w 2401"/>
                <a:gd name="T43" fmla="*/ 1034 h 1232"/>
                <a:gd name="T44" fmla="*/ 336 w 2401"/>
                <a:gd name="T45" fmla="*/ 980 h 1232"/>
                <a:gd name="T46" fmla="*/ 529 w 2401"/>
                <a:gd name="T47" fmla="*/ 896 h 1232"/>
                <a:gd name="T48" fmla="*/ 576 w 2401"/>
                <a:gd name="T49" fmla="*/ 872 h 1232"/>
                <a:gd name="T50" fmla="*/ 714 w 2401"/>
                <a:gd name="T51" fmla="*/ 848 h 1232"/>
                <a:gd name="T52" fmla="*/ 966 w 2401"/>
                <a:gd name="T53" fmla="*/ 794 h 1232"/>
                <a:gd name="T54" fmla="*/ 1212 w 2401"/>
                <a:gd name="T55" fmla="*/ 782 h 1232"/>
                <a:gd name="T56" fmla="*/ 1416 w 2401"/>
                <a:gd name="T57" fmla="*/ 872 h 1232"/>
                <a:gd name="T58" fmla="*/ 1464 w 2401"/>
                <a:gd name="T59" fmla="*/ 932 h 1232"/>
                <a:gd name="T60" fmla="*/ 1440 w 2401"/>
                <a:gd name="T61" fmla="*/ 992 h 1232"/>
                <a:gd name="T62" fmla="*/ 1302 w 2401"/>
                <a:gd name="T63" fmla="*/ 1040 h 1232"/>
                <a:gd name="T64" fmla="*/ 1158 w 2401"/>
                <a:gd name="T65" fmla="*/ 1100 h 1232"/>
                <a:gd name="T66" fmla="*/ 1093 w 2401"/>
                <a:gd name="T67" fmla="*/ 1148 h 1232"/>
                <a:gd name="T68" fmla="*/ 1075 w 2401"/>
                <a:gd name="T69" fmla="*/ 1208 h 1232"/>
                <a:gd name="T70" fmla="*/ 1093 w 2401"/>
                <a:gd name="T71" fmla="*/ 1232 h 1232"/>
                <a:gd name="T72" fmla="*/ 1152 w 2401"/>
                <a:gd name="T73" fmla="*/ 1226 h 1232"/>
                <a:gd name="T74" fmla="*/ 1332 w 2401"/>
                <a:gd name="T75" fmla="*/ 1208 h 1232"/>
                <a:gd name="T76" fmla="*/ 1434 w 2401"/>
                <a:gd name="T77" fmla="*/ 1184 h 1232"/>
                <a:gd name="T78" fmla="*/ 1464 w 2401"/>
                <a:gd name="T79" fmla="*/ 1172 h 1232"/>
                <a:gd name="T80" fmla="*/ 1578 w 2401"/>
                <a:gd name="T81" fmla="*/ 1130 h 1232"/>
                <a:gd name="T82" fmla="*/ 1758 w 2401"/>
                <a:gd name="T83" fmla="*/ 1064 h 1232"/>
                <a:gd name="T84" fmla="*/ 1872 w 2401"/>
                <a:gd name="T85" fmla="*/ 962 h 1232"/>
                <a:gd name="T86" fmla="*/ 1986 w 2401"/>
                <a:gd name="T87" fmla="*/ 800 h 1232"/>
                <a:gd name="T88" fmla="*/ 2166 w 2401"/>
                <a:gd name="T89" fmla="*/ 650 h 1232"/>
                <a:gd name="T90" fmla="*/ 2257 w 2401"/>
                <a:gd name="T91" fmla="*/ 590 h 1232"/>
                <a:gd name="T92" fmla="*/ 2400 w 2401"/>
                <a:gd name="T93" fmla="*/ 57 h 1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01" h="1232">
                  <a:moveTo>
                    <a:pt x="2310" y="3"/>
                  </a:moveTo>
                  <a:lnTo>
                    <a:pt x="2280" y="3"/>
                  </a:lnTo>
                  <a:lnTo>
                    <a:pt x="2208" y="15"/>
                  </a:lnTo>
                  <a:lnTo>
                    <a:pt x="2136" y="27"/>
                  </a:lnTo>
                  <a:lnTo>
                    <a:pt x="2112" y="39"/>
                  </a:lnTo>
                  <a:lnTo>
                    <a:pt x="2088" y="57"/>
                  </a:lnTo>
                  <a:lnTo>
                    <a:pt x="2082" y="63"/>
                  </a:lnTo>
                  <a:lnTo>
                    <a:pt x="2076" y="69"/>
                  </a:lnTo>
                  <a:lnTo>
                    <a:pt x="1951" y="99"/>
                  </a:lnTo>
                  <a:lnTo>
                    <a:pt x="1896" y="111"/>
                  </a:lnTo>
                  <a:lnTo>
                    <a:pt x="1836" y="117"/>
                  </a:lnTo>
                  <a:lnTo>
                    <a:pt x="1704" y="135"/>
                  </a:lnTo>
                  <a:lnTo>
                    <a:pt x="1572" y="153"/>
                  </a:lnTo>
                  <a:lnTo>
                    <a:pt x="1434" y="165"/>
                  </a:lnTo>
                  <a:lnTo>
                    <a:pt x="1314" y="177"/>
                  </a:lnTo>
                  <a:lnTo>
                    <a:pt x="1260" y="183"/>
                  </a:lnTo>
                  <a:lnTo>
                    <a:pt x="1212" y="189"/>
                  </a:lnTo>
                  <a:lnTo>
                    <a:pt x="1176" y="189"/>
                  </a:lnTo>
                  <a:lnTo>
                    <a:pt x="1146" y="195"/>
                  </a:lnTo>
                  <a:lnTo>
                    <a:pt x="1128" y="195"/>
                  </a:lnTo>
                  <a:lnTo>
                    <a:pt x="1122" y="195"/>
                  </a:lnTo>
                  <a:lnTo>
                    <a:pt x="1116" y="201"/>
                  </a:lnTo>
                  <a:lnTo>
                    <a:pt x="1105" y="207"/>
                  </a:lnTo>
                  <a:lnTo>
                    <a:pt x="1075" y="231"/>
                  </a:lnTo>
                  <a:lnTo>
                    <a:pt x="1026" y="261"/>
                  </a:lnTo>
                  <a:lnTo>
                    <a:pt x="972" y="291"/>
                  </a:lnTo>
                  <a:lnTo>
                    <a:pt x="924" y="321"/>
                  </a:lnTo>
                  <a:lnTo>
                    <a:pt x="876" y="345"/>
                  </a:lnTo>
                  <a:lnTo>
                    <a:pt x="846" y="363"/>
                  </a:lnTo>
                  <a:lnTo>
                    <a:pt x="840" y="369"/>
                  </a:lnTo>
                  <a:lnTo>
                    <a:pt x="834" y="369"/>
                  </a:lnTo>
                  <a:lnTo>
                    <a:pt x="732" y="417"/>
                  </a:lnTo>
                  <a:lnTo>
                    <a:pt x="630" y="458"/>
                  </a:lnTo>
                  <a:lnTo>
                    <a:pt x="588" y="476"/>
                  </a:lnTo>
                  <a:lnTo>
                    <a:pt x="552" y="488"/>
                  </a:lnTo>
                  <a:lnTo>
                    <a:pt x="529" y="500"/>
                  </a:lnTo>
                  <a:lnTo>
                    <a:pt x="517" y="506"/>
                  </a:lnTo>
                  <a:lnTo>
                    <a:pt x="499" y="524"/>
                  </a:lnTo>
                  <a:lnTo>
                    <a:pt x="487" y="542"/>
                  </a:lnTo>
                  <a:lnTo>
                    <a:pt x="481" y="560"/>
                  </a:lnTo>
                  <a:lnTo>
                    <a:pt x="481" y="578"/>
                  </a:lnTo>
                  <a:lnTo>
                    <a:pt x="457" y="590"/>
                  </a:lnTo>
                  <a:lnTo>
                    <a:pt x="438" y="596"/>
                  </a:lnTo>
                  <a:lnTo>
                    <a:pt x="420" y="614"/>
                  </a:lnTo>
                  <a:lnTo>
                    <a:pt x="402" y="638"/>
                  </a:lnTo>
                  <a:lnTo>
                    <a:pt x="366" y="698"/>
                  </a:lnTo>
                  <a:lnTo>
                    <a:pt x="348" y="728"/>
                  </a:lnTo>
                  <a:lnTo>
                    <a:pt x="330" y="758"/>
                  </a:lnTo>
                  <a:lnTo>
                    <a:pt x="324" y="776"/>
                  </a:lnTo>
                  <a:lnTo>
                    <a:pt x="318" y="782"/>
                  </a:lnTo>
                  <a:lnTo>
                    <a:pt x="312" y="788"/>
                  </a:lnTo>
                  <a:lnTo>
                    <a:pt x="300" y="794"/>
                  </a:lnTo>
                  <a:lnTo>
                    <a:pt x="282" y="806"/>
                  </a:lnTo>
                  <a:lnTo>
                    <a:pt x="252" y="824"/>
                  </a:lnTo>
                  <a:lnTo>
                    <a:pt x="199" y="854"/>
                  </a:lnTo>
                  <a:lnTo>
                    <a:pt x="151" y="884"/>
                  </a:lnTo>
                  <a:lnTo>
                    <a:pt x="84" y="926"/>
                  </a:lnTo>
                  <a:lnTo>
                    <a:pt x="30" y="962"/>
                  </a:lnTo>
                  <a:lnTo>
                    <a:pt x="12" y="974"/>
                  </a:lnTo>
                  <a:lnTo>
                    <a:pt x="0" y="992"/>
                  </a:lnTo>
                  <a:lnTo>
                    <a:pt x="0" y="1004"/>
                  </a:lnTo>
                  <a:lnTo>
                    <a:pt x="0" y="1022"/>
                  </a:lnTo>
                  <a:lnTo>
                    <a:pt x="12" y="1040"/>
                  </a:lnTo>
                  <a:lnTo>
                    <a:pt x="42" y="1046"/>
                  </a:lnTo>
                  <a:lnTo>
                    <a:pt x="84" y="1046"/>
                  </a:lnTo>
                  <a:lnTo>
                    <a:pt x="132" y="1034"/>
                  </a:lnTo>
                  <a:lnTo>
                    <a:pt x="193" y="1022"/>
                  </a:lnTo>
                  <a:lnTo>
                    <a:pt x="264" y="1004"/>
                  </a:lnTo>
                  <a:lnTo>
                    <a:pt x="336" y="980"/>
                  </a:lnTo>
                  <a:lnTo>
                    <a:pt x="408" y="950"/>
                  </a:lnTo>
                  <a:lnTo>
                    <a:pt x="475" y="920"/>
                  </a:lnTo>
                  <a:lnTo>
                    <a:pt x="529" y="896"/>
                  </a:lnTo>
                  <a:lnTo>
                    <a:pt x="564" y="878"/>
                  </a:lnTo>
                  <a:lnTo>
                    <a:pt x="570" y="872"/>
                  </a:lnTo>
                  <a:lnTo>
                    <a:pt x="576" y="872"/>
                  </a:lnTo>
                  <a:lnTo>
                    <a:pt x="606" y="872"/>
                  </a:lnTo>
                  <a:lnTo>
                    <a:pt x="648" y="866"/>
                  </a:lnTo>
                  <a:lnTo>
                    <a:pt x="714" y="848"/>
                  </a:lnTo>
                  <a:lnTo>
                    <a:pt x="793" y="830"/>
                  </a:lnTo>
                  <a:lnTo>
                    <a:pt x="876" y="812"/>
                  </a:lnTo>
                  <a:lnTo>
                    <a:pt x="966" y="794"/>
                  </a:lnTo>
                  <a:lnTo>
                    <a:pt x="1063" y="782"/>
                  </a:lnTo>
                  <a:lnTo>
                    <a:pt x="1152" y="776"/>
                  </a:lnTo>
                  <a:lnTo>
                    <a:pt x="1212" y="782"/>
                  </a:lnTo>
                  <a:lnTo>
                    <a:pt x="1284" y="806"/>
                  </a:lnTo>
                  <a:lnTo>
                    <a:pt x="1357" y="836"/>
                  </a:lnTo>
                  <a:lnTo>
                    <a:pt x="1416" y="872"/>
                  </a:lnTo>
                  <a:lnTo>
                    <a:pt x="1434" y="890"/>
                  </a:lnTo>
                  <a:lnTo>
                    <a:pt x="1452" y="908"/>
                  </a:lnTo>
                  <a:lnTo>
                    <a:pt x="1464" y="932"/>
                  </a:lnTo>
                  <a:lnTo>
                    <a:pt x="1464" y="950"/>
                  </a:lnTo>
                  <a:lnTo>
                    <a:pt x="1458" y="968"/>
                  </a:lnTo>
                  <a:lnTo>
                    <a:pt x="1440" y="992"/>
                  </a:lnTo>
                  <a:lnTo>
                    <a:pt x="1410" y="1004"/>
                  </a:lnTo>
                  <a:lnTo>
                    <a:pt x="1369" y="1022"/>
                  </a:lnTo>
                  <a:lnTo>
                    <a:pt x="1302" y="1040"/>
                  </a:lnTo>
                  <a:lnTo>
                    <a:pt x="1248" y="1064"/>
                  </a:lnTo>
                  <a:lnTo>
                    <a:pt x="1200" y="1082"/>
                  </a:lnTo>
                  <a:lnTo>
                    <a:pt x="1158" y="1100"/>
                  </a:lnTo>
                  <a:lnTo>
                    <a:pt x="1128" y="1118"/>
                  </a:lnTo>
                  <a:lnTo>
                    <a:pt x="1110" y="1130"/>
                  </a:lnTo>
                  <a:lnTo>
                    <a:pt x="1093" y="1148"/>
                  </a:lnTo>
                  <a:lnTo>
                    <a:pt x="1081" y="1160"/>
                  </a:lnTo>
                  <a:lnTo>
                    <a:pt x="1069" y="1190"/>
                  </a:lnTo>
                  <a:lnTo>
                    <a:pt x="1075" y="1208"/>
                  </a:lnTo>
                  <a:lnTo>
                    <a:pt x="1081" y="1220"/>
                  </a:lnTo>
                  <a:lnTo>
                    <a:pt x="1087" y="1226"/>
                  </a:lnTo>
                  <a:lnTo>
                    <a:pt x="1093" y="1232"/>
                  </a:lnTo>
                  <a:lnTo>
                    <a:pt x="1110" y="1232"/>
                  </a:lnTo>
                  <a:lnTo>
                    <a:pt x="1128" y="1226"/>
                  </a:lnTo>
                  <a:lnTo>
                    <a:pt x="1152" y="1226"/>
                  </a:lnTo>
                  <a:lnTo>
                    <a:pt x="1212" y="1220"/>
                  </a:lnTo>
                  <a:lnTo>
                    <a:pt x="1272" y="1214"/>
                  </a:lnTo>
                  <a:lnTo>
                    <a:pt x="1332" y="1208"/>
                  </a:lnTo>
                  <a:lnTo>
                    <a:pt x="1393" y="1196"/>
                  </a:lnTo>
                  <a:lnTo>
                    <a:pt x="1416" y="1190"/>
                  </a:lnTo>
                  <a:lnTo>
                    <a:pt x="1434" y="1184"/>
                  </a:lnTo>
                  <a:lnTo>
                    <a:pt x="1446" y="1178"/>
                  </a:lnTo>
                  <a:lnTo>
                    <a:pt x="1452" y="1178"/>
                  </a:lnTo>
                  <a:lnTo>
                    <a:pt x="1464" y="1172"/>
                  </a:lnTo>
                  <a:lnTo>
                    <a:pt x="1488" y="1166"/>
                  </a:lnTo>
                  <a:lnTo>
                    <a:pt x="1530" y="1148"/>
                  </a:lnTo>
                  <a:lnTo>
                    <a:pt x="1578" y="1130"/>
                  </a:lnTo>
                  <a:lnTo>
                    <a:pt x="1681" y="1094"/>
                  </a:lnTo>
                  <a:lnTo>
                    <a:pt x="1722" y="1076"/>
                  </a:lnTo>
                  <a:lnTo>
                    <a:pt x="1758" y="1064"/>
                  </a:lnTo>
                  <a:lnTo>
                    <a:pt x="1812" y="1040"/>
                  </a:lnTo>
                  <a:lnTo>
                    <a:pt x="1848" y="1004"/>
                  </a:lnTo>
                  <a:lnTo>
                    <a:pt x="1872" y="962"/>
                  </a:lnTo>
                  <a:lnTo>
                    <a:pt x="1890" y="932"/>
                  </a:lnTo>
                  <a:lnTo>
                    <a:pt x="1932" y="866"/>
                  </a:lnTo>
                  <a:lnTo>
                    <a:pt x="1986" y="800"/>
                  </a:lnTo>
                  <a:lnTo>
                    <a:pt x="2046" y="740"/>
                  </a:lnTo>
                  <a:lnTo>
                    <a:pt x="2112" y="692"/>
                  </a:lnTo>
                  <a:lnTo>
                    <a:pt x="2166" y="650"/>
                  </a:lnTo>
                  <a:lnTo>
                    <a:pt x="2214" y="620"/>
                  </a:lnTo>
                  <a:lnTo>
                    <a:pt x="2244" y="596"/>
                  </a:lnTo>
                  <a:lnTo>
                    <a:pt x="2257" y="590"/>
                  </a:lnTo>
                  <a:lnTo>
                    <a:pt x="2257" y="590"/>
                  </a:lnTo>
                  <a:lnTo>
                    <a:pt x="2400" y="518"/>
                  </a:lnTo>
                  <a:lnTo>
                    <a:pt x="2400" y="57"/>
                  </a:lnTo>
                  <a:lnTo>
                    <a:pt x="2401" y="0"/>
                  </a:lnTo>
                  <a:lnTo>
                    <a:pt x="2310" y="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46" name="Freeform 6"/>
            <p:cNvSpPr>
              <a:spLocks/>
            </p:cNvSpPr>
            <p:nvPr userDrawn="1"/>
          </p:nvSpPr>
          <p:spPr bwMode="hidden">
            <a:xfrm>
              <a:off x="3792" y="1536"/>
              <a:ext cx="1968" cy="762"/>
            </a:xfrm>
            <a:custGeom>
              <a:avLst/>
              <a:gdLst>
                <a:gd name="T0" fmla="*/ 965 w 1968"/>
                <a:gd name="T1" fmla="*/ 165 h 762"/>
                <a:gd name="T2" fmla="*/ 696 w 1968"/>
                <a:gd name="T3" fmla="*/ 200 h 762"/>
                <a:gd name="T4" fmla="*/ 693 w 1968"/>
                <a:gd name="T5" fmla="*/ 237 h 762"/>
                <a:gd name="T6" fmla="*/ 924 w 1968"/>
                <a:gd name="T7" fmla="*/ 258 h 762"/>
                <a:gd name="T8" fmla="*/ 993 w 1968"/>
                <a:gd name="T9" fmla="*/ 267 h 762"/>
                <a:gd name="T10" fmla="*/ 681 w 1968"/>
                <a:gd name="T11" fmla="*/ 291 h 762"/>
                <a:gd name="T12" fmla="*/ 633 w 1968"/>
                <a:gd name="T13" fmla="*/ 309 h 762"/>
                <a:gd name="T14" fmla="*/ 645 w 1968"/>
                <a:gd name="T15" fmla="*/ 336 h 762"/>
                <a:gd name="T16" fmla="*/ 672 w 1968"/>
                <a:gd name="T17" fmla="*/ 351 h 762"/>
                <a:gd name="T18" fmla="*/ 984 w 1968"/>
                <a:gd name="T19" fmla="*/ 333 h 762"/>
                <a:gd name="T20" fmla="*/ 1080 w 1968"/>
                <a:gd name="T21" fmla="*/ 357 h 762"/>
                <a:gd name="T22" fmla="*/ 624 w 1968"/>
                <a:gd name="T23" fmla="*/ 492 h 762"/>
                <a:gd name="T24" fmla="*/ 616 w 1968"/>
                <a:gd name="T25" fmla="*/ 536 h 762"/>
                <a:gd name="T26" fmla="*/ 8 w 1968"/>
                <a:gd name="T27" fmla="*/ 724 h 762"/>
                <a:gd name="T28" fmla="*/ 0 w 1968"/>
                <a:gd name="T29" fmla="*/ 756 h 762"/>
                <a:gd name="T30" fmla="*/ 27 w 1968"/>
                <a:gd name="T31" fmla="*/ 762 h 762"/>
                <a:gd name="T32" fmla="*/ 664 w 1968"/>
                <a:gd name="T33" fmla="*/ 564 h 762"/>
                <a:gd name="T34" fmla="*/ 856 w 1968"/>
                <a:gd name="T35" fmla="*/ 600 h 762"/>
                <a:gd name="T36" fmla="*/ 1158 w 1968"/>
                <a:gd name="T37" fmla="*/ 507 h 762"/>
                <a:gd name="T38" fmla="*/ 1434 w 1968"/>
                <a:gd name="T39" fmla="*/ 465 h 762"/>
                <a:gd name="T40" fmla="*/ 1572 w 1968"/>
                <a:gd name="T41" fmla="*/ 368 h 762"/>
                <a:gd name="T42" fmla="*/ 1712 w 1968"/>
                <a:gd name="T43" fmla="*/ 340 h 762"/>
                <a:gd name="T44" fmla="*/ 1856 w 1968"/>
                <a:gd name="T45" fmla="*/ 328 h 762"/>
                <a:gd name="T46" fmla="*/ 1968 w 1968"/>
                <a:gd name="T47" fmla="*/ 330 h 762"/>
                <a:gd name="T48" fmla="*/ 1968 w 1968"/>
                <a:gd name="T49" fmla="*/ 0 h 762"/>
                <a:gd name="T50" fmla="*/ 1934 w 1968"/>
                <a:gd name="T51" fmla="*/ 3 h 762"/>
                <a:gd name="T52" fmla="*/ 1832 w 1968"/>
                <a:gd name="T53" fmla="*/ 5 h 762"/>
                <a:gd name="T54" fmla="*/ 1682 w 1968"/>
                <a:gd name="T55" fmla="*/ 35 h 762"/>
                <a:gd name="T56" fmla="*/ 1643 w 1968"/>
                <a:gd name="T57" fmla="*/ 72 h 762"/>
                <a:gd name="T58" fmla="*/ 1392 w 1968"/>
                <a:gd name="T59" fmla="*/ 119 h 7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968" h="762">
                  <a:moveTo>
                    <a:pt x="965" y="165"/>
                  </a:moveTo>
                  <a:lnTo>
                    <a:pt x="696" y="200"/>
                  </a:lnTo>
                  <a:lnTo>
                    <a:pt x="693" y="237"/>
                  </a:lnTo>
                  <a:lnTo>
                    <a:pt x="924" y="258"/>
                  </a:lnTo>
                  <a:lnTo>
                    <a:pt x="993" y="267"/>
                  </a:lnTo>
                  <a:lnTo>
                    <a:pt x="681" y="291"/>
                  </a:lnTo>
                  <a:lnTo>
                    <a:pt x="633" y="309"/>
                  </a:lnTo>
                  <a:lnTo>
                    <a:pt x="645" y="336"/>
                  </a:lnTo>
                  <a:lnTo>
                    <a:pt x="672" y="351"/>
                  </a:lnTo>
                  <a:lnTo>
                    <a:pt x="984" y="333"/>
                  </a:lnTo>
                  <a:lnTo>
                    <a:pt x="1080" y="357"/>
                  </a:lnTo>
                  <a:lnTo>
                    <a:pt x="624" y="492"/>
                  </a:lnTo>
                  <a:lnTo>
                    <a:pt x="616" y="536"/>
                  </a:lnTo>
                  <a:lnTo>
                    <a:pt x="8" y="724"/>
                  </a:lnTo>
                  <a:lnTo>
                    <a:pt x="0" y="756"/>
                  </a:lnTo>
                  <a:lnTo>
                    <a:pt x="27" y="762"/>
                  </a:lnTo>
                  <a:lnTo>
                    <a:pt x="664" y="564"/>
                  </a:lnTo>
                  <a:lnTo>
                    <a:pt x="856" y="600"/>
                  </a:lnTo>
                  <a:lnTo>
                    <a:pt x="1158" y="507"/>
                  </a:lnTo>
                  <a:lnTo>
                    <a:pt x="1434" y="465"/>
                  </a:lnTo>
                  <a:lnTo>
                    <a:pt x="1572" y="368"/>
                  </a:lnTo>
                  <a:lnTo>
                    <a:pt x="1712" y="340"/>
                  </a:lnTo>
                  <a:lnTo>
                    <a:pt x="1856" y="328"/>
                  </a:lnTo>
                  <a:lnTo>
                    <a:pt x="1968" y="330"/>
                  </a:lnTo>
                  <a:lnTo>
                    <a:pt x="1968" y="0"/>
                  </a:lnTo>
                  <a:lnTo>
                    <a:pt x="1934" y="3"/>
                  </a:lnTo>
                  <a:lnTo>
                    <a:pt x="1832" y="5"/>
                  </a:lnTo>
                  <a:lnTo>
                    <a:pt x="1682" y="35"/>
                  </a:lnTo>
                  <a:lnTo>
                    <a:pt x="1643" y="72"/>
                  </a:lnTo>
                  <a:lnTo>
                    <a:pt x="1392" y="119"/>
                  </a:lnTo>
                </a:path>
              </a:pathLst>
            </a:custGeom>
            <a:gradFill rotWithShape="0">
              <a:gsLst>
                <a:gs pos="0">
                  <a:schemeClr val="bg2">
                    <a:gamma/>
                    <a:tint val="81961"/>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47" name="Freeform 7"/>
            <p:cNvSpPr>
              <a:spLocks/>
            </p:cNvSpPr>
            <p:nvPr userDrawn="1"/>
          </p:nvSpPr>
          <p:spPr bwMode="hidden">
            <a:xfrm>
              <a:off x="3599" y="2477"/>
              <a:ext cx="186" cy="120"/>
            </a:xfrm>
            <a:custGeom>
              <a:avLst/>
              <a:gdLst>
                <a:gd name="T0" fmla="*/ 185 w 185"/>
                <a:gd name="T1" fmla="*/ 0 h 120"/>
                <a:gd name="T2" fmla="*/ 185 w 185"/>
                <a:gd name="T3" fmla="*/ 6 h 120"/>
                <a:gd name="T4" fmla="*/ 185 w 185"/>
                <a:gd name="T5" fmla="*/ 18 h 120"/>
                <a:gd name="T6" fmla="*/ 185 w 185"/>
                <a:gd name="T7" fmla="*/ 36 h 120"/>
                <a:gd name="T8" fmla="*/ 179 w 185"/>
                <a:gd name="T9" fmla="*/ 54 h 120"/>
                <a:gd name="T10" fmla="*/ 161 w 185"/>
                <a:gd name="T11" fmla="*/ 72 h 120"/>
                <a:gd name="T12" fmla="*/ 137 w 185"/>
                <a:gd name="T13" fmla="*/ 96 h 120"/>
                <a:gd name="T14" fmla="*/ 101 w 185"/>
                <a:gd name="T15" fmla="*/ 108 h 120"/>
                <a:gd name="T16" fmla="*/ 47 w 185"/>
                <a:gd name="T17" fmla="*/ 120 h 120"/>
                <a:gd name="T18" fmla="*/ 29 w 185"/>
                <a:gd name="T19" fmla="*/ 120 h 120"/>
                <a:gd name="T20" fmla="*/ 17 w 185"/>
                <a:gd name="T21" fmla="*/ 114 h 120"/>
                <a:gd name="T22" fmla="*/ 0 w 185"/>
                <a:gd name="T23" fmla="*/ 96 h 120"/>
                <a:gd name="T24" fmla="*/ 0 w 185"/>
                <a:gd name="T25" fmla="*/ 78 h 120"/>
                <a:gd name="T26" fmla="*/ 0 w 185"/>
                <a:gd name="T27" fmla="*/ 72 h 120"/>
                <a:gd name="T28" fmla="*/ 185 w 185"/>
                <a:gd name="T29" fmla="*/ 0 h 120"/>
                <a:gd name="T30" fmla="*/ 185 w 185"/>
                <a:gd name="T31"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5" h="120">
                  <a:moveTo>
                    <a:pt x="185" y="0"/>
                  </a:moveTo>
                  <a:lnTo>
                    <a:pt x="185" y="6"/>
                  </a:lnTo>
                  <a:lnTo>
                    <a:pt x="185" y="18"/>
                  </a:lnTo>
                  <a:lnTo>
                    <a:pt x="185" y="36"/>
                  </a:lnTo>
                  <a:lnTo>
                    <a:pt x="179" y="54"/>
                  </a:lnTo>
                  <a:lnTo>
                    <a:pt x="161" y="72"/>
                  </a:lnTo>
                  <a:lnTo>
                    <a:pt x="137" y="96"/>
                  </a:lnTo>
                  <a:lnTo>
                    <a:pt x="101" y="108"/>
                  </a:lnTo>
                  <a:lnTo>
                    <a:pt x="47" y="120"/>
                  </a:lnTo>
                  <a:lnTo>
                    <a:pt x="29" y="120"/>
                  </a:lnTo>
                  <a:lnTo>
                    <a:pt x="17" y="114"/>
                  </a:lnTo>
                  <a:lnTo>
                    <a:pt x="0" y="96"/>
                  </a:lnTo>
                  <a:lnTo>
                    <a:pt x="0" y="78"/>
                  </a:lnTo>
                  <a:lnTo>
                    <a:pt x="0" y="72"/>
                  </a:lnTo>
                  <a:lnTo>
                    <a:pt x="185" y="0"/>
                  </a:lnTo>
                  <a:lnTo>
                    <a:pt x="185"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48" name="Freeform 8"/>
            <p:cNvSpPr>
              <a:spLocks/>
            </p:cNvSpPr>
            <p:nvPr userDrawn="1"/>
          </p:nvSpPr>
          <p:spPr bwMode="hidden">
            <a:xfrm>
              <a:off x="3779" y="2393"/>
              <a:ext cx="185" cy="120"/>
            </a:xfrm>
            <a:custGeom>
              <a:avLst/>
              <a:gdLst>
                <a:gd name="T0" fmla="*/ 185 w 185"/>
                <a:gd name="T1" fmla="*/ 0 h 120"/>
                <a:gd name="T2" fmla="*/ 185 w 185"/>
                <a:gd name="T3" fmla="*/ 6 h 120"/>
                <a:gd name="T4" fmla="*/ 179 w 185"/>
                <a:gd name="T5" fmla="*/ 24 h 120"/>
                <a:gd name="T6" fmla="*/ 167 w 185"/>
                <a:gd name="T7" fmla="*/ 42 h 120"/>
                <a:gd name="T8" fmla="*/ 149 w 185"/>
                <a:gd name="T9" fmla="*/ 66 h 120"/>
                <a:gd name="T10" fmla="*/ 131 w 185"/>
                <a:gd name="T11" fmla="*/ 90 h 120"/>
                <a:gd name="T12" fmla="*/ 102 w 185"/>
                <a:gd name="T13" fmla="*/ 108 h 120"/>
                <a:gd name="T14" fmla="*/ 66 w 185"/>
                <a:gd name="T15" fmla="*/ 120 h 120"/>
                <a:gd name="T16" fmla="*/ 18 w 185"/>
                <a:gd name="T17" fmla="*/ 120 h 120"/>
                <a:gd name="T18" fmla="*/ 0 w 185"/>
                <a:gd name="T19" fmla="*/ 60 h 120"/>
                <a:gd name="T20" fmla="*/ 185 w 185"/>
                <a:gd name="T21" fmla="*/ 0 h 120"/>
                <a:gd name="T22" fmla="*/ 185 w 185"/>
                <a:gd name="T23"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5" h="120">
                  <a:moveTo>
                    <a:pt x="185" y="0"/>
                  </a:moveTo>
                  <a:lnTo>
                    <a:pt x="185" y="6"/>
                  </a:lnTo>
                  <a:lnTo>
                    <a:pt x="179" y="24"/>
                  </a:lnTo>
                  <a:lnTo>
                    <a:pt x="167" y="42"/>
                  </a:lnTo>
                  <a:lnTo>
                    <a:pt x="149" y="66"/>
                  </a:lnTo>
                  <a:lnTo>
                    <a:pt x="131" y="90"/>
                  </a:lnTo>
                  <a:lnTo>
                    <a:pt x="102" y="108"/>
                  </a:lnTo>
                  <a:lnTo>
                    <a:pt x="66" y="120"/>
                  </a:lnTo>
                  <a:lnTo>
                    <a:pt x="18" y="120"/>
                  </a:lnTo>
                  <a:lnTo>
                    <a:pt x="0" y="60"/>
                  </a:lnTo>
                  <a:lnTo>
                    <a:pt x="185" y="0"/>
                  </a:lnTo>
                  <a:lnTo>
                    <a:pt x="185"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49" name="Freeform 9"/>
            <p:cNvSpPr>
              <a:spLocks/>
            </p:cNvSpPr>
            <p:nvPr userDrawn="1"/>
          </p:nvSpPr>
          <p:spPr bwMode="hidden">
            <a:xfrm>
              <a:off x="3839" y="1836"/>
              <a:ext cx="528" cy="275"/>
            </a:xfrm>
            <a:custGeom>
              <a:avLst/>
              <a:gdLst>
                <a:gd name="T0" fmla="*/ 0 w 526"/>
                <a:gd name="T1" fmla="*/ 275 h 275"/>
                <a:gd name="T2" fmla="*/ 0 w 526"/>
                <a:gd name="T3" fmla="*/ 269 h 275"/>
                <a:gd name="T4" fmla="*/ 6 w 526"/>
                <a:gd name="T5" fmla="*/ 251 h 275"/>
                <a:gd name="T6" fmla="*/ 6 w 526"/>
                <a:gd name="T7" fmla="*/ 239 h 275"/>
                <a:gd name="T8" fmla="*/ 12 w 526"/>
                <a:gd name="T9" fmla="*/ 227 h 275"/>
                <a:gd name="T10" fmla="*/ 18 w 526"/>
                <a:gd name="T11" fmla="*/ 221 h 275"/>
                <a:gd name="T12" fmla="*/ 36 w 526"/>
                <a:gd name="T13" fmla="*/ 215 h 275"/>
                <a:gd name="T14" fmla="*/ 77 w 526"/>
                <a:gd name="T15" fmla="*/ 203 h 275"/>
                <a:gd name="T16" fmla="*/ 137 w 526"/>
                <a:gd name="T17" fmla="*/ 179 h 275"/>
                <a:gd name="T18" fmla="*/ 209 w 526"/>
                <a:gd name="T19" fmla="*/ 143 h 275"/>
                <a:gd name="T20" fmla="*/ 251 w 526"/>
                <a:gd name="T21" fmla="*/ 120 h 275"/>
                <a:gd name="T22" fmla="*/ 299 w 526"/>
                <a:gd name="T23" fmla="*/ 96 h 275"/>
                <a:gd name="T24" fmla="*/ 394 w 526"/>
                <a:gd name="T25" fmla="*/ 48 h 275"/>
                <a:gd name="T26" fmla="*/ 442 w 526"/>
                <a:gd name="T27" fmla="*/ 30 h 275"/>
                <a:gd name="T28" fmla="*/ 478 w 526"/>
                <a:gd name="T29" fmla="*/ 12 h 275"/>
                <a:gd name="T30" fmla="*/ 502 w 526"/>
                <a:gd name="T31" fmla="*/ 6 h 275"/>
                <a:gd name="T32" fmla="*/ 520 w 526"/>
                <a:gd name="T33" fmla="*/ 0 h 275"/>
                <a:gd name="T34" fmla="*/ 526 w 526"/>
                <a:gd name="T35" fmla="*/ 0 h 275"/>
                <a:gd name="T36" fmla="*/ 520 w 526"/>
                <a:gd name="T37" fmla="*/ 6 h 275"/>
                <a:gd name="T38" fmla="*/ 508 w 526"/>
                <a:gd name="T39" fmla="*/ 12 h 275"/>
                <a:gd name="T40" fmla="*/ 484 w 526"/>
                <a:gd name="T41" fmla="*/ 24 h 275"/>
                <a:gd name="T42" fmla="*/ 460 w 526"/>
                <a:gd name="T43" fmla="*/ 42 h 275"/>
                <a:gd name="T44" fmla="*/ 436 w 526"/>
                <a:gd name="T45" fmla="*/ 54 h 275"/>
                <a:gd name="T46" fmla="*/ 394 w 526"/>
                <a:gd name="T47" fmla="*/ 78 h 275"/>
                <a:gd name="T48" fmla="*/ 340 w 526"/>
                <a:gd name="T49" fmla="*/ 108 h 275"/>
                <a:gd name="T50" fmla="*/ 275 w 526"/>
                <a:gd name="T51" fmla="*/ 143 h 275"/>
                <a:gd name="T52" fmla="*/ 131 w 526"/>
                <a:gd name="T53" fmla="*/ 221 h 275"/>
                <a:gd name="T54" fmla="*/ 65 w 526"/>
                <a:gd name="T55" fmla="*/ 251 h 275"/>
                <a:gd name="T56" fmla="*/ 0 w 526"/>
                <a:gd name="T57" fmla="*/ 275 h 275"/>
                <a:gd name="T58" fmla="*/ 0 w 526"/>
                <a:gd name="T59" fmla="*/ 275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6" h="275">
                  <a:moveTo>
                    <a:pt x="0" y="275"/>
                  </a:moveTo>
                  <a:lnTo>
                    <a:pt x="0" y="269"/>
                  </a:lnTo>
                  <a:lnTo>
                    <a:pt x="6" y="251"/>
                  </a:lnTo>
                  <a:lnTo>
                    <a:pt x="6" y="239"/>
                  </a:lnTo>
                  <a:lnTo>
                    <a:pt x="12" y="227"/>
                  </a:lnTo>
                  <a:lnTo>
                    <a:pt x="18" y="221"/>
                  </a:lnTo>
                  <a:lnTo>
                    <a:pt x="36" y="215"/>
                  </a:lnTo>
                  <a:lnTo>
                    <a:pt x="77" y="203"/>
                  </a:lnTo>
                  <a:lnTo>
                    <a:pt x="137" y="179"/>
                  </a:lnTo>
                  <a:lnTo>
                    <a:pt x="209" y="143"/>
                  </a:lnTo>
                  <a:lnTo>
                    <a:pt x="251" y="120"/>
                  </a:lnTo>
                  <a:lnTo>
                    <a:pt x="299" y="96"/>
                  </a:lnTo>
                  <a:lnTo>
                    <a:pt x="394" y="48"/>
                  </a:lnTo>
                  <a:lnTo>
                    <a:pt x="442" y="30"/>
                  </a:lnTo>
                  <a:lnTo>
                    <a:pt x="478" y="12"/>
                  </a:lnTo>
                  <a:lnTo>
                    <a:pt x="502" y="6"/>
                  </a:lnTo>
                  <a:lnTo>
                    <a:pt x="520" y="0"/>
                  </a:lnTo>
                  <a:lnTo>
                    <a:pt x="526" y="0"/>
                  </a:lnTo>
                  <a:lnTo>
                    <a:pt x="520" y="6"/>
                  </a:lnTo>
                  <a:lnTo>
                    <a:pt x="508" y="12"/>
                  </a:lnTo>
                  <a:lnTo>
                    <a:pt x="484" y="24"/>
                  </a:lnTo>
                  <a:lnTo>
                    <a:pt x="460" y="42"/>
                  </a:lnTo>
                  <a:lnTo>
                    <a:pt x="436" y="54"/>
                  </a:lnTo>
                  <a:lnTo>
                    <a:pt x="394" y="78"/>
                  </a:lnTo>
                  <a:lnTo>
                    <a:pt x="340" y="108"/>
                  </a:lnTo>
                  <a:lnTo>
                    <a:pt x="275" y="143"/>
                  </a:lnTo>
                  <a:lnTo>
                    <a:pt x="131" y="221"/>
                  </a:lnTo>
                  <a:lnTo>
                    <a:pt x="65" y="251"/>
                  </a:lnTo>
                  <a:lnTo>
                    <a:pt x="0" y="275"/>
                  </a:lnTo>
                  <a:lnTo>
                    <a:pt x="0" y="275"/>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50" name="Freeform 10"/>
            <p:cNvSpPr>
              <a:spLocks/>
            </p:cNvSpPr>
            <p:nvPr userDrawn="1"/>
          </p:nvSpPr>
          <p:spPr bwMode="hidden">
            <a:xfrm>
              <a:off x="3676" y="2015"/>
              <a:ext cx="721" cy="306"/>
            </a:xfrm>
            <a:custGeom>
              <a:avLst/>
              <a:gdLst>
                <a:gd name="T0" fmla="*/ 48 w 718"/>
                <a:gd name="T1" fmla="*/ 216 h 306"/>
                <a:gd name="T2" fmla="*/ 30 w 718"/>
                <a:gd name="T3" fmla="*/ 252 h 306"/>
                <a:gd name="T4" fmla="*/ 12 w 718"/>
                <a:gd name="T5" fmla="*/ 282 h 306"/>
                <a:gd name="T6" fmla="*/ 6 w 718"/>
                <a:gd name="T7" fmla="*/ 300 h 306"/>
                <a:gd name="T8" fmla="*/ 0 w 718"/>
                <a:gd name="T9" fmla="*/ 306 h 306"/>
                <a:gd name="T10" fmla="*/ 48 w 718"/>
                <a:gd name="T11" fmla="*/ 276 h 306"/>
                <a:gd name="T12" fmla="*/ 84 w 718"/>
                <a:gd name="T13" fmla="*/ 252 h 306"/>
                <a:gd name="T14" fmla="*/ 108 w 718"/>
                <a:gd name="T15" fmla="*/ 234 h 306"/>
                <a:gd name="T16" fmla="*/ 120 w 718"/>
                <a:gd name="T17" fmla="*/ 228 h 306"/>
                <a:gd name="T18" fmla="*/ 126 w 718"/>
                <a:gd name="T19" fmla="*/ 228 h 306"/>
                <a:gd name="T20" fmla="*/ 144 w 718"/>
                <a:gd name="T21" fmla="*/ 222 h 306"/>
                <a:gd name="T22" fmla="*/ 168 w 718"/>
                <a:gd name="T23" fmla="*/ 216 h 306"/>
                <a:gd name="T24" fmla="*/ 198 w 718"/>
                <a:gd name="T25" fmla="*/ 204 h 306"/>
                <a:gd name="T26" fmla="*/ 275 w 718"/>
                <a:gd name="T27" fmla="*/ 180 h 306"/>
                <a:gd name="T28" fmla="*/ 371 w 718"/>
                <a:gd name="T29" fmla="*/ 156 h 306"/>
                <a:gd name="T30" fmla="*/ 461 w 718"/>
                <a:gd name="T31" fmla="*/ 126 h 306"/>
                <a:gd name="T32" fmla="*/ 544 w 718"/>
                <a:gd name="T33" fmla="*/ 102 h 306"/>
                <a:gd name="T34" fmla="*/ 574 w 718"/>
                <a:gd name="T35" fmla="*/ 90 h 306"/>
                <a:gd name="T36" fmla="*/ 604 w 718"/>
                <a:gd name="T37" fmla="*/ 84 h 306"/>
                <a:gd name="T38" fmla="*/ 622 w 718"/>
                <a:gd name="T39" fmla="*/ 78 h 306"/>
                <a:gd name="T40" fmla="*/ 628 w 718"/>
                <a:gd name="T41" fmla="*/ 72 h 306"/>
                <a:gd name="T42" fmla="*/ 634 w 718"/>
                <a:gd name="T43" fmla="*/ 66 h 306"/>
                <a:gd name="T44" fmla="*/ 652 w 718"/>
                <a:gd name="T45" fmla="*/ 60 h 306"/>
                <a:gd name="T46" fmla="*/ 694 w 718"/>
                <a:gd name="T47" fmla="*/ 30 h 306"/>
                <a:gd name="T48" fmla="*/ 712 w 718"/>
                <a:gd name="T49" fmla="*/ 18 h 306"/>
                <a:gd name="T50" fmla="*/ 718 w 718"/>
                <a:gd name="T51" fmla="*/ 6 h 306"/>
                <a:gd name="T52" fmla="*/ 712 w 718"/>
                <a:gd name="T53" fmla="*/ 0 h 306"/>
                <a:gd name="T54" fmla="*/ 688 w 718"/>
                <a:gd name="T55" fmla="*/ 0 h 306"/>
                <a:gd name="T56" fmla="*/ 628 w 718"/>
                <a:gd name="T57" fmla="*/ 0 h 306"/>
                <a:gd name="T58" fmla="*/ 580 w 718"/>
                <a:gd name="T59" fmla="*/ 0 h 306"/>
                <a:gd name="T60" fmla="*/ 544 w 718"/>
                <a:gd name="T61" fmla="*/ 0 h 306"/>
                <a:gd name="T62" fmla="*/ 514 w 718"/>
                <a:gd name="T63" fmla="*/ 18 h 306"/>
                <a:gd name="T64" fmla="*/ 485 w 718"/>
                <a:gd name="T65" fmla="*/ 42 h 306"/>
                <a:gd name="T66" fmla="*/ 467 w 718"/>
                <a:gd name="T67" fmla="*/ 54 h 306"/>
                <a:gd name="T68" fmla="*/ 449 w 718"/>
                <a:gd name="T69" fmla="*/ 60 h 306"/>
                <a:gd name="T70" fmla="*/ 425 w 718"/>
                <a:gd name="T71" fmla="*/ 60 h 306"/>
                <a:gd name="T72" fmla="*/ 389 w 718"/>
                <a:gd name="T73" fmla="*/ 66 h 306"/>
                <a:gd name="T74" fmla="*/ 347 w 718"/>
                <a:gd name="T75" fmla="*/ 84 h 306"/>
                <a:gd name="T76" fmla="*/ 311 w 718"/>
                <a:gd name="T77" fmla="*/ 108 h 306"/>
                <a:gd name="T78" fmla="*/ 287 w 718"/>
                <a:gd name="T79" fmla="*/ 126 h 306"/>
                <a:gd name="T80" fmla="*/ 275 w 718"/>
                <a:gd name="T81" fmla="*/ 132 h 306"/>
                <a:gd name="T82" fmla="*/ 257 w 718"/>
                <a:gd name="T83" fmla="*/ 138 h 306"/>
                <a:gd name="T84" fmla="*/ 221 w 718"/>
                <a:gd name="T85" fmla="*/ 138 h 306"/>
                <a:gd name="T86" fmla="*/ 186 w 718"/>
                <a:gd name="T87" fmla="*/ 138 h 306"/>
                <a:gd name="T88" fmla="*/ 180 w 718"/>
                <a:gd name="T89" fmla="*/ 138 h 306"/>
                <a:gd name="T90" fmla="*/ 174 w 718"/>
                <a:gd name="T91" fmla="*/ 138 h 306"/>
                <a:gd name="T92" fmla="*/ 114 w 718"/>
                <a:gd name="T93" fmla="*/ 162 h 306"/>
                <a:gd name="T94" fmla="*/ 48 w 718"/>
                <a:gd name="T95" fmla="*/ 216 h 306"/>
                <a:gd name="T96" fmla="*/ 48 w 718"/>
                <a:gd name="T97" fmla="*/ 216 h 3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18" h="306">
                  <a:moveTo>
                    <a:pt x="48" y="216"/>
                  </a:moveTo>
                  <a:lnTo>
                    <a:pt x="30" y="252"/>
                  </a:lnTo>
                  <a:lnTo>
                    <a:pt x="12" y="282"/>
                  </a:lnTo>
                  <a:lnTo>
                    <a:pt x="6" y="300"/>
                  </a:lnTo>
                  <a:lnTo>
                    <a:pt x="0" y="306"/>
                  </a:lnTo>
                  <a:lnTo>
                    <a:pt x="48" y="276"/>
                  </a:lnTo>
                  <a:lnTo>
                    <a:pt x="84" y="252"/>
                  </a:lnTo>
                  <a:lnTo>
                    <a:pt x="108" y="234"/>
                  </a:lnTo>
                  <a:lnTo>
                    <a:pt x="120" y="228"/>
                  </a:lnTo>
                  <a:lnTo>
                    <a:pt x="126" y="228"/>
                  </a:lnTo>
                  <a:lnTo>
                    <a:pt x="144" y="222"/>
                  </a:lnTo>
                  <a:lnTo>
                    <a:pt x="168" y="216"/>
                  </a:lnTo>
                  <a:lnTo>
                    <a:pt x="198" y="204"/>
                  </a:lnTo>
                  <a:lnTo>
                    <a:pt x="275" y="180"/>
                  </a:lnTo>
                  <a:lnTo>
                    <a:pt x="371" y="156"/>
                  </a:lnTo>
                  <a:lnTo>
                    <a:pt x="461" y="126"/>
                  </a:lnTo>
                  <a:lnTo>
                    <a:pt x="544" y="102"/>
                  </a:lnTo>
                  <a:lnTo>
                    <a:pt x="574" y="90"/>
                  </a:lnTo>
                  <a:lnTo>
                    <a:pt x="604" y="84"/>
                  </a:lnTo>
                  <a:lnTo>
                    <a:pt x="622" y="78"/>
                  </a:lnTo>
                  <a:lnTo>
                    <a:pt x="628" y="72"/>
                  </a:lnTo>
                  <a:lnTo>
                    <a:pt x="634" y="66"/>
                  </a:lnTo>
                  <a:lnTo>
                    <a:pt x="652" y="60"/>
                  </a:lnTo>
                  <a:lnTo>
                    <a:pt x="694" y="30"/>
                  </a:lnTo>
                  <a:lnTo>
                    <a:pt x="712" y="18"/>
                  </a:lnTo>
                  <a:lnTo>
                    <a:pt x="718" y="6"/>
                  </a:lnTo>
                  <a:lnTo>
                    <a:pt x="712" y="0"/>
                  </a:lnTo>
                  <a:lnTo>
                    <a:pt x="688" y="0"/>
                  </a:lnTo>
                  <a:lnTo>
                    <a:pt x="628" y="0"/>
                  </a:lnTo>
                  <a:lnTo>
                    <a:pt x="580" y="0"/>
                  </a:lnTo>
                  <a:lnTo>
                    <a:pt x="544" y="0"/>
                  </a:lnTo>
                  <a:lnTo>
                    <a:pt x="514" y="18"/>
                  </a:lnTo>
                  <a:lnTo>
                    <a:pt x="485" y="42"/>
                  </a:lnTo>
                  <a:lnTo>
                    <a:pt x="467" y="54"/>
                  </a:lnTo>
                  <a:lnTo>
                    <a:pt x="449" y="60"/>
                  </a:lnTo>
                  <a:lnTo>
                    <a:pt x="425" y="60"/>
                  </a:lnTo>
                  <a:lnTo>
                    <a:pt x="389" y="66"/>
                  </a:lnTo>
                  <a:lnTo>
                    <a:pt x="347" y="84"/>
                  </a:lnTo>
                  <a:lnTo>
                    <a:pt x="311" y="108"/>
                  </a:lnTo>
                  <a:lnTo>
                    <a:pt x="287" y="126"/>
                  </a:lnTo>
                  <a:lnTo>
                    <a:pt x="275" y="132"/>
                  </a:lnTo>
                  <a:lnTo>
                    <a:pt x="257" y="138"/>
                  </a:lnTo>
                  <a:lnTo>
                    <a:pt x="221" y="138"/>
                  </a:lnTo>
                  <a:lnTo>
                    <a:pt x="186" y="138"/>
                  </a:lnTo>
                  <a:lnTo>
                    <a:pt x="180" y="138"/>
                  </a:lnTo>
                  <a:lnTo>
                    <a:pt x="174" y="138"/>
                  </a:lnTo>
                  <a:lnTo>
                    <a:pt x="114" y="162"/>
                  </a:lnTo>
                  <a:lnTo>
                    <a:pt x="48" y="216"/>
                  </a:lnTo>
                  <a:lnTo>
                    <a:pt x="48" y="216"/>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51" name="Freeform 11"/>
            <p:cNvSpPr>
              <a:spLocks/>
            </p:cNvSpPr>
            <p:nvPr userDrawn="1"/>
          </p:nvSpPr>
          <p:spPr bwMode="hidden">
            <a:xfrm>
              <a:off x="3358" y="1890"/>
              <a:ext cx="2400" cy="881"/>
            </a:xfrm>
            <a:custGeom>
              <a:avLst/>
              <a:gdLst>
                <a:gd name="T0" fmla="*/ 2231 w 2392"/>
                <a:gd name="T1" fmla="*/ 54 h 881"/>
                <a:gd name="T2" fmla="*/ 2189 w 2392"/>
                <a:gd name="T3" fmla="*/ 54 h 881"/>
                <a:gd name="T4" fmla="*/ 2147 w 2392"/>
                <a:gd name="T5" fmla="*/ 66 h 881"/>
                <a:gd name="T6" fmla="*/ 2021 w 2392"/>
                <a:gd name="T7" fmla="*/ 101 h 881"/>
                <a:gd name="T8" fmla="*/ 1956 w 2392"/>
                <a:gd name="T9" fmla="*/ 119 h 881"/>
                <a:gd name="T10" fmla="*/ 1860 w 2392"/>
                <a:gd name="T11" fmla="*/ 167 h 881"/>
                <a:gd name="T12" fmla="*/ 1836 w 2392"/>
                <a:gd name="T13" fmla="*/ 245 h 881"/>
                <a:gd name="T14" fmla="*/ 1842 w 2392"/>
                <a:gd name="T15" fmla="*/ 305 h 881"/>
                <a:gd name="T16" fmla="*/ 1758 w 2392"/>
                <a:gd name="T17" fmla="*/ 317 h 881"/>
                <a:gd name="T18" fmla="*/ 1597 w 2392"/>
                <a:gd name="T19" fmla="*/ 263 h 881"/>
                <a:gd name="T20" fmla="*/ 1507 w 2392"/>
                <a:gd name="T21" fmla="*/ 257 h 881"/>
                <a:gd name="T22" fmla="*/ 1399 w 2392"/>
                <a:gd name="T23" fmla="*/ 311 h 881"/>
                <a:gd name="T24" fmla="*/ 1334 w 2392"/>
                <a:gd name="T25" fmla="*/ 353 h 881"/>
                <a:gd name="T26" fmla="*/ 1310 w 2392"/>
                <a:gd name="T27" fmla="*/ 359 h 881"/>
                <a:gd name="T28" fmla="*/ 1214 w 2392"/>
                <a:gd name="T29" fmla="*/ 371 h 881"/>
                <a:gd name="T30" fmla="*/ 1160 w 2392"/>
                <a:gd name="T31" fmla="*/ 365 h 881"/>
                <a:gd name="T32" fmla="*/ 1053 w 2392"/>
                <a:gd name="T33" fmla="*/ 371 h 881"/>
                <a:gd name="T34" fmla="*/ 957 w 2392"/>
                <a:gd name="T35" fmla="*/ 383 h 881"/>
                <a:gd name="T36" fmla="*/ 921 w 2392"/>
                <a:gd name="T37" fmla="*/ 401 h 881"/>
                <a:gd name="T38" fmla="*/ 819 w 2392"/>
                <a:gd name="T39" fmla="*/ 419 h 881"/>
                <a:gd name="T40" fmla="*/ 778 w 2392"/>
                <a:gd name="T41" fmla="*/ 419 h 881"/>
                <a:gd name="T42" fmla="*/ 664 w 2392"/>
                <a:gd name="T43" fmla="*/ 437 h 881"/>
                <a:gd name="T44" fmla="*/ 598 w 2392"/>
                <a:gd name="T45" fmla="*/ 473 h 881"/>
                <a:gd name="T46" fmla="*/ 503 w 2392"/>
                <a:gd name="T47" fmla="*/ 467 h 881"/>
                <a:gd name="T48" fmla="*/ 431 w 2392"/>
                <a:gd name="T49" fmla="*/ 491 h 881"/>
                <a:gd name="T50" fmla="*/ 413 w 2392"/>
                <a:gd name="T51" fmla="*/ 539 h 881"/>
                <a:gd name="T52" fmla="*/ 347 w 2392"/>
                <a:gd name="T53" fmla="*/ 569 h 881"/>
                <a:gd name="T54" fmla="*/ 222 w 2392"/>
                <a:gd name="T55" fmla="*/ 599 h 881"/>
                <a:gd name="T56" fmla="*/ 138 w 2392"/>
                <a:gd name="T57" fmla="*/ 647 h 881"/>
                <a:gd name="T58" fmla="*/ 108 w 2392"/>
                <a:gd name="T59" fmla="*/ 659 h 881"/>
                <a:gd name="T60" fmla="*/ 0 w 2392"/>
                <a:gd name="T61" fmla="*/ 671 h 881"/>
                <a:gd name="T62" fmla="*/ 84 w 2392"/>
                <a:gd name="T63" fmla="*/ 695 h 881"/>
                <a:gd name="T64" fmla="*/ 263 w 2392"/>
                <a:gd name="T65" fmla="*/ 653 h 881"/>
                <a:gd name="T66" fmla="*/ 473 w 2392"/>
                <a:gd name="T67" fmla="*/ 569 h 881"/>
                <a:gd name="T68" fmla="*/ 568 w 2392"/>
                <a:gd name="T69" fmla="*/ 521 h 881"/>
                <a:gd name="T70" fmla="*/ 646 w 2392"/>
                <a:gd name="T71" fmla="*/ 515 h 881"/>
                <a:gd name="T72" fmla="*/ 873 w 2392"/>
                <a:gd name="T73" fmla="*/ 461 h 881"/>
                <a:gd name="T74" fmla="*/ 1148 w 2392"/>
                <a:gd name="T75" fmla="*/ 425 h 881"/>
                <a:gd name="T76" fmla="*/ 1292 w 2392"/>
                <a:gd name="T77" fmla="*/ 461 h 881"/>
                <a:gd name="T78" fmla="*/ 1417 w 2392"/>
                <a:gd name="T79" fmla="*/ 533 h 881"/>
                <a:gd name="T80" fmla="*/ 1435 w 2392"/>
                <a:gd name="T81" fmla="*/ 617 h 881"/>
                <a:gd name="T82" fmla="*/ 1376 w 2392"/>
                <a:gd name="T83" fmla="*/ 653 h 881"/>
                <a:gd name="T84" fmla="*/ 1226 w 2392"/>
                <a:gd name="T85" fmla="*/ 701 h 881"/>
                <a:gd name="T86" fmla="*/ 1112 w 2392"/>
                <a:gd name="T87" fmla="*/ 755 h 881"/>
                <a:gd name="T88" fmla="*/ 1065 w 2392"/>
                <a:gd name="T89" fmla="*/ 809 h 881"/>
                <a:gd name="T90" fmla="*/ 1077 w 2392"/>
                <a:gd name="T91" fmla="*/ 869 h 881"/>
                <a:gd name="T92" fmla="*/ 1106 w 2392"/>
                <a:gd name="T93" fmla="*/ 881 h 881"/>
                <a:gd name="T94" fmla="*/ 1208 w 2392"/>
                <a:gd name="T95" fmla="*/ 869 h 881"/>
                <a:gd name="T96" fmla="*/ 1388 w 2392"/>
                <a:gd name="T97" fmla="*/ 857 h 881"/>
                <a:gd name="T98" fmla="*/ 1441 w 2392"/>
                <a:gd name="T99" fmla="*/ 851 h 881"/>
                <a:gd name="T100" fmla="*/ 1483 w 2392"/>
                <a:gd name="T101" fmla="*/ 833 h 881"/>
                <a:gd name="T102" fmla="*/ 1675 w 2392"/>
                <a:gd name="T103" fmla="*/ 743 h 881"/>
                <a:gd name="T104" fmla="*/ 1806 w 2392"/>
                <a:gd name="T105" fmla="*/ 689 h 881"/>
                <a:gd name="T106" fmla="*/ 1884 w 2392"/>
                <a:gd name="T107" fmla="*/ 581 h 881"/>
                <a:gd name="T108" fmla="*/ 2039 w 2392"/>
                <a:gd name="T109" fmla="*/ 389 h 881"/>
                <a:gd name="T110" fmla="*/ 2207 w 2392"/>
                <a:gd name="T111" fmla="*/ 269 h 881"/>
                <a:gd name="T112" fmla="*/ 2249 w 2392"/>
                <a:gd name="T113" fmla="*/ 239 h 881"/>
                <a:gd name="T114" fmla="*/ 2392 w 2392"/>
                <a:gd name="T115" fmla="*/ 0 h 881"/>
                <a:gd name="T116" fmla="*/ 2302 w 2392"/>
                <a:gd name="T117" fmla="*/ 36 h 8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92" h="881">
                  <a:moveTo>
                    <a:pt x="2302" y="36"/>
                  </a:moveTo>
                  <a:lnTo>
                    <a:pt x="2266" y="48"/>
                  </a:lnTo>
                  <a:lnTo>
                    <a:pt x="2231" y="54"/>
                  </a:lnTo>
                  <a:lnTo>
                    <a:pt x="2201" y="54"/>
                  </a:lnTo>
                  <a:lnTo>
                    <a:pt x="2195" y="54"/>
                  </a:lnTo>
                  <a:lnTo>
                    <a:pt x="2189" y="54"/>
                  </a:lnTo>
                  <a:lnTo>
                    <a:pt x="2189" y="54"/>
                  </a:lnTo>
                  <a:lnTo>
                    <a:pt x="2177" y="60"/>
                  </a:lnTo>
                  <a:lnTo>
                    <a:pt x="2147" y="66"/>
                  </a:lnTo>
                  <a:lnTo>
                    <a:pt x="2105" y="78"/>
                  </a:lnTo>
                  <a:lnTo>
                    <a:pt x="2057" y="89"/>
                  </a:lnTo>
                  <a:lnTo>
                    <a:pt x="2021" y="101"/>
                  </a:lnTo>
                  <a:lnTo>
                    <a:pt x="1997" y="107"/>
                  </a:lnTo>
                  <a:lnTo>
                    <a:pt x="1973" y="113"/>
                  </a:lnTo>
                  <a:lnTo>
                    <a:pt x="1956" y="119"/>
                  </a:lnTo>
                  <a:lnTo>
                    <a:pt x="1926" y="131"/>
                  </a:lnTo>
                  <a:lnTo>
                    <a:pt x="1896" y="137"/>
                  </a:lnTo>
                  <a:lnTo>
                    <a:pt x="1860" y="167"/>
                  </a:lnTo>
                  <a:lnTo>
                    <a:pt x="1842" y="191"/>
                  </a:lnTo>
                  <a:lnTo>
                    <a:pt x="1836" y="221"/>
                  </a:lnTo>
                  <a:lnTo>
                    <a:pt x="1836" y="245"/>
                  </a:lnTo>
                  <a:lnTo>
                    <a:pt x="1842" y="269"/>
                  </a:lnTo>
                  <a:lnTo>
                    <a:pt x="1842" y="293"/>
                  </a:lnTo>
                  <a:lnTo>
                    <a:pt x="1842" y="305"/>
                  </a:lnTo>
                  <a:lnTo>
                    <a:pt x="1824" y="323"/>
                  </a:lnTo>
                  <a:lnTo>
                    <a:pt x="1794" y="329"/>
                  </a:lnTo>
                  <a:lnTo>
                    <a:pt x="1758" y="317"/>
                  </a:lnTo>
                  <a:lnTo>
                    <a:pt x="1716" y="299"/>
                  </a:lnTo>
                  <a:lnTo>
                    <a:pt x="1657" y="275"/>
                  </a:lnTo>
                  <a:lnTo>
                    <a:pt x="1597" y="263"/>
                  </a:lnTo>
                  <a:lnTo>
                    <a:pt x="1543" y="257"/>
                  </a:lnTo>
                  <a:lnTo>
                    <a:pt x="1519" y="257"/>
                  </a:lnTo>
                  <a:lnTo>
                    <a:pt x="1507" y="257"/>
                  </a:lnTo>
                  <a:lnTo>
                    <a:pt x="1489" y="263"/>
                  </a:lnTo>
                  <a:lnTo>
                    <a:pt x="1459" y="275"/>
                  </a:lnTo>
                  <a:lnTo>
                    <a:pt x="1399" y="311"/>
                  </a:lnTo>
                  <a:lnTo>
                    <a:pt x="1376" y="329"/>
                  </a:lnTo>
                  <a:lnTo>
                    <a:pt x="1352" y="341"/>
                  </a:lnTo>
                  <a:lnTo>
                    <a:pt x="1334" y="353"/>
                  </a:lnTo>
                  <a:lnTo>
                    <a:pt x="1328" y="359"/>
                  </a:lnTo>
                  <a:lnTo>
                    <a:pt x="1322" y="359"/>
                  </a:lnTo>
                  <a:lnTo>
                    <a:pt x="1310" y="359"/>
                  </a:lnTo>
                  <a:lnTo>
                    <a:pt x="1286" y="365"/>
                  </a:lnTo>
                  <a:lnTo>
                    <a:pt x="1262" y="365"/>
                  </a:lnTo>
                  <a:lnTo>
                    <a:pt x="1214" y="371"/>
                  </a:lnTo>
                  <a:lnTo>
                    <a:pt x="1196" y="371"/>
                  </a:lnTo>
                  <a:lnTo>
                    <a:pt x="1178" y="365"/>
                  </a:lnTo>
                  <a:lnTo>
                    <a:pt x="1160" y="365"/>
                  </a:lnTo>
                  <a:lnTo>
                    <a:pt x="1130" y="365"/>
                  </a:lnTo>
                  <a:lnTo>
                    <a:pt x="1095" y="365"/>
                  </a:lnTo>
                  <a:lnTo>
                    <a:pt x="1053" y="371"/>
                  </a:lnTo>
                  <a:lnTo>
                    <a:pt x="1017" y="377"/>
                  </a:lnTo>
                  <a:lnTo>
                    <a:pt x="981" y="377"/>
                  </a:lnTo>
                  <a:lnTo>
                    <a:pt x="957" y="383"/>
                  </a:lnTo>
                  <a:lnTo>
                    <a:pt x="945" y="389"/>
                  </a:lnTo>
                  <a:lnTo>
                    <a:pt x="939" y="395"/>
                  </a:lnTo>
                  <a:lnTo>
                    <a:pt x="921" y="401"/>
                  </a:lnTo>
                  <a:lnTo>
                    <a:pt x="879" y="407"/>
                  </a:lnTo>
                  <a:lnTo>
                    <a:pt x="837" y="419"/>
                  </a:lnTo>
                  <a:lnTo>
                    <a:pt x="819" y="419"/>
                  </a:lnTo>
                  <a:lnTo>
                    <a:pt x="808" y="419"/>
                  </a:lnTo>
                  <a:lnTo>
                    <a:pt x="796" y="419"/>
                  </a:lnTo>
                  <a:lnTo>
                    <a:pt x="778" y="419"/>
                  </a:lnTo>
                  <a:lnTo>
                    <a:pt x="754" y="419"/>
                  </a:lnTo>
                  <a:lnTo>
                    <a:pt x="724" y="425"/>
                  </a:lnTo>
                  <a:lnTo>
                    <a:pt x="664" y="437"/>
                  </a:lnTo>
                  <a:lnTo>
                    <a:pt x="640" y="449"/>
                  </a:lnTo>
                  <a:lnTo>
                    <a:pt x="616" y="461"/>
                  </a:lnTo>
                  <a:lnTo>
                    <a:pt x="598" y="473"/>
                  </a:lnTo>
                  <a:lnTo>
                    <a:pt x="580" y="473"/>
                  </a:lnTo>
                  <a:lnTo>
                    <a:pt x="538" y="473"/>
                  </a:lnTo>
                  <a:lnTo>
                    <a:pt x="503" y="467"/>
                  </a:lnTo>
                  <a:lnTo>
                    <a:pt x="461" y="473"/>
                  </a:lnTo>
                  <a:lnTo>
                    <a:pt x="443" y="479"/>
                  </a:lnTo>
                  <a:lnTo>
                    <a:pt x="431" y="491"/>
                  </a:lnTo>
                  <a:lnTo>
                    <a:pt x="425" y="509"/>
                  </a:lnTo>
                  <a:lnTo>
                    <a:pt x="419" y="533"/>
                  </a:lnTo>
                  <a:lnTo>
                    <a:pt x="413" y="539"/>
                  </a:lnTo>
                  <a:lnTo>
                    <a:pt x="407" y="545"/>
                  </a:lnTo>
                  <a:lnTo>
                    <a:pt x="389" y="551"/>
                  </a:lnTo>
                  <a:lnTo>
                    <a:pt x="347" y="569"/>
                  </a:lnTo>
                  <a:lnTo>
                    <a:pt x="299" y="587"/>
                  </a:lnTo>
                  <a:lnTo>
                    <a:pt x="257" y="593"/>
                  </a:lnTo>
                  <a:lnTo>
                    <a:pt x="222" y="599"/>
                  </a:lnTo>
                  <a:lnTo>
                    <a:pt x="180" y="617"/>
                  </a:lnTo>
                  <a:lnTo>
                    <a:pt x="150" y="641"/>
                  </a:lnTo>
                  <a:lnTo>
                    <a:pt x="138" y="647"/>
                  </a:lnTo>
                  <a:lnTo>
                    <a:pt x="132" y="653"/>
                  </a:lnTo>
                  <a:lnTo>
                    <a:pt x="126" y="659"/>
                  </a:lnTo>
                  <a:lnTo>
                    <a:pt x="108" y="659"/>
                  </a:lnTo>
                  <a:lnTo>
                    <a:pt x="96" y="653"/>
                  </a:lnTo>
                  <a:lnTo>
                    <a:pt x="90" y="653"/>
                  </a:lnTo>
                  <a:lnTo>
                    <a:pt x="0" y="671"/>
                  </a:lnTo>
                  <a:lnTo>
                    <a:pt x="12" y="689"/>
                  </a:lnTo>
                  <a:lnTo>
                    <a:pt x="42" y="695"/>
                  </a:lnTo>
                  <a:lnTo>
                    <a:pt x="84" y="695"/>
                  </a:lnTo>
                  <a:lnTo>
                    <a:pt x="132" y="683"/>
                  </a:lnTo>
                  <a:lnTo>
                    <a:pt x="192" y="671"/>
                  </a:lnTo>
                  <a:lnTo>
                    <a:pt x="263" y="653"/>
                  </a:lnTo>
                  <a:lnTo>
                    <a:pt x="335" y="629"/>
                  </a:lnTo>
                  <a:lnTo>
                    <a:pt x="407" y="599"/>
                  </a:lnTo>
                  <a:lnTo>
                    <a:pt x="473" y="569"/>
                  </a:lnTo>
                  <a:lnTo>
                    <a:pt x="527" y="545"/>
                  </a:lnTo>
                  <a:lnTo>
                    <a:pt x="562" y="527"/>
                  </a:lnTo>
                  <a:lnTo>
                    <a:pt x="568" y="521"/>
                  </a:lnTo>
                  <a:lnTo>
                    <a:pt x="574" y="521"/>
                  </a:lnTo>
                  <a:lnTo>
                    <a:pt x="604" y="521"/>
                  </a:lnTo>
                  <a:lnTo>
                    <a:pt x="646" y="515"/>
                  </a:lnTo>
                  <a:lnTo>
                    <a:pt x="712" y="497"/>
                  </a:lnTo>
                  <a:lnTo>
                    <a:pt x="790" y="479"/>
                  </a:lnTo>
                  <a:lnTo>
                    <a:pt x="873" y="461"/>
                  </a:lnTo>
                  <a:lnTo>
                    <a:pt x="963" y="443"/>
                  </a:lnTo>
                  <a:lnTo>
                    <a:pt x="1059" y="431"/>
                  </a:lnTo>
                  <a:lnTo>
                    <a:pt x="1148" y="425"/>
                  </a:lnTo>
                  <a:lnTo>
                    <a:pt x="1178" y="425"/>
                  </a:lnTo>
                  <a:lnTo>
                    <a:pt x="1214" y="437"/>
                  </a:lnTo>
                  <a:lnTo>
                    <a:pt x="1292" y="461"/>
                  </a:lnTo>
                  <a:lnTo>
                    <a:pt x="1340" y="479"/>
                  </a:lnTo>
                  <a:lnTo>
                    <a:pt x="1382" y="503"/>
                  </a:lnTo>
                  <a:lnTo>
                    <a:pt x="1417" y="533"/>
                  </a:lnTo>
                  <a:lnTo>
                    <a:pt x="1441" y="563"/>
                  </a:lnTo>
                  <a:lnTo>
                    <a:pt x="1447" y="587"/>
                  </a:lnTo>
                  <a:lnTo>
                    <a:pt x="1435" y="617"/>
                  </a:lnTo>
                  <a:lnTo>
                    <a:pt x="1423" y="629"/>
                  </a:lnTo>
                  <a:lnTo>
                    <a:pt x="1405" y="641"/>
                  </a:lnTo>
                  <a:lnTo>
                    <a:pt x="1376" y="653"/>
                  </a:lnTo>
                  <a:lnTo>
                    <a:pt x="1346" y="665"/>
                  </a:lnTo>
                  <a:lnTo>
                    <a:pt x="1280" y="683"/>
                  </a:lnTo>
                  <a:lnTo>
                    <a:pt x="1226" y="701"/>
                  </a:lnTo>
                  <a:lnTo>
                    <a:pt x="1178" y="719"/>
                  </a:lnTo>
                  <a:lnTo>
                    <a:pt x="1142" y="743"/>
                  </a:lnTo>
                  <a:lnTo>
                    <a:pt x="1112" y="755"/>
                  </a:lnTo>
                  <a:lnTo>
                    <a:pt x="1089" y="773"/>
                  </a:lnTo>
                  <a:lnTo>
                    <a:pt x="1077" y="791"/>
                  </a:lnTo>
                  <a:lnTo>
                    <a:pt x="1065" y="809"/>
                  </a:lnTo>
                  <a:lnTo>
                    <a:pt x="1059" y="833"/>
                  </a:lnTo>
                  <a:lnTo>
                    <a:pt x="1065" y="857"/>
                  </a:lnTo>
                  <a:lnTo>
                    <a:pt x="1077" y="869"/>
                  </a:lnTo>
                  <a:lnTo>
                    <a:pt x="1083" y="875"/>
                  </a:lnTo>
                  <a:lnTo>
                    <a:pt x="1089" y="881"/>
                  </a:lnTo>
                  <a:lnTo>
                    <a:pt x="1106" y="881"/>
                  </a:lnTo>
                  <a:lnTo>
                    <a:pt x="1124" y="875"/>
                  </a:lnTo>
                  <a:lnTo>
                    <a:pt x="1148" y="875"/>
                  </a:lnTo>
                  <a:lnTo>
                    <a:pt x="1208" y="869"/>
                  </a:lnTo>
                  <a:lnTo>
                    <a:pt x="1268" y="863"/>
                  </a:lnTo>
                  <a:lnTo>
                    <a:pt x="1328" y="863"/>
                  </a:lnTo>
                  <a:lnTo>
                    <a:pt x="1388" y="857"/>
                  </a:lnTo>
                  <a:lnTo>
                    <a:pt x="1411" y="857"/>
                  </a:lnTo>
                  <a:lnTo>
                    <a:pt x="1429" y="851"/>
                  </a:lnTo>
                  <a:lnTo>
                    <a:pt x="1441" y="851"/>
                  </a:lnTo>
                  <a:lnTo>
                    <a:pt x="1447" y="851"/>
                  </a:lnTo>
                  <a:lnTo>
                    <a:pt x="1459" y="845"/>
                  </a:lnTo>
                  <a:lnTo>
                    <a:pt x="1483" y="833"/>
                  </a:lnTo>
                  <a:lnTo>
                    <a:pt x="1525" y="815"/>
                  </a:lnTo>
                  <a:lnTo>
                    <a:pt x="1573" y="791"/>
                  </a:lnTo>
                  <a:lnTo>
                    <a:pt x="1675" y="743"/>
                  </a:lnTo>
                  <a:lnTo>
                    <a:pt x="1716" y="725"/>
                  </a:lnTo>
                  <a:lnTo>
                    <a:pt x="1752" y="713"/>
                  </a:lnTo>
                  <a:lnTo>
                    <a:pt x="1806" y="689"/>
                  </a:lnTo>
                  <a:lnTo>
                    <a:pt x="1842" y="653"/>
                  </a:lnTo>
                  <a:lnTo>
                    <a:pt x="1866" y="611"/>
                  </a:lnTo>
                  <a:lnTo>
                    <a:pt x="1884" y="581"/>
                  </a:lnTo>
                  <a:lnTo>
                    <a:pt x="1926" y="515"/>
                  </a:lnTo>
                  <a:lnTo>
                    <a:pt x="1979" y="449"/>
                  </a:lnTo>
                  <a:lnTo>
                    <a:pt x="2039" y="389"/>
                  </a:lnTo>
                  <a:lnTo>
                    <a:pt x="2105" y="341"/>
                  </a:lnTo>
                  <a:lnTo>
                    <a:pt x="2159" y="299"/>
                  </a:lnTo>
                  <a:lnTo>
                    <a:pt x="2207" y="269"/>
                  </a:lnTo>
                  <a:lnTo>
                    <a:pt x="2237" y="245"/>
                  </a:lnTo>
                  <a:lnTo>
                    <a:pt x="2249" y="239"/>
                  </a:lnTo>
                  <a:lnTo>
                    <a:pt x="2249" y="239"/>
                  </a:lnTo>
                  <a:lnTo>
                    <a:pt x="2392" y="167"/>
                  </a:lnTo>
                  <a:lnTo>
                    <a:pt x="2392" y="60"/>
                  </a:lnTo>
                  <a:lnTo>
                    <a:pt x="2392" y="0"/>
                  </a:lnTo>
                  <a:lnTo>
                    <a:pt x="2344" y="18"/>
                  </a:lnTo>
                  <a:lnTo>
                    <a:pt x="2302" y="36"/>
                  </a:lnTo>
                  <a:lnTo>
                    <a:pt x="2302" y="36"/>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52" name="Freeform 12"/>
            <p:cNvSpPr>
              <a:spLocks/>
            </p:cNvSpPr>
            <p:nvPr userDrawn="1"/>
          </p:nvSpPr>
          <p:spPr bwMode="hidden">
            <a:xfrm>
              <a:off x="3839" y="1854"/>
              <a:ext cx="577" cy="258"/>
            </a:xfrm>
            <a:custGeom>
              <a:avLst/>
              <a:gdLst>
                <a:gd name="T0" fmla="*/ 30 w 550"/>
                <a:gd name="T1" fmla="*/ 245 h 257"/>
                <a:gd name="T2" fmla="*/ 18 w 550"/>
                <a:gd name="T3" fmla="*/ 251 h 257"/>
                <a:gd name="T4" fmla="*/ 6 w 550"/>
                <a:gd name="T5" fmla="*/ 257 h 257"/>
                <a:gd name="T6" fmla="*/ 0 w 550"/>
                <a:gd name="T7" fmla="*/ 257 h 257"/>
                <a:gd name="T8" fmla="*/ 305 w 550"/>
                <a:gd name="T9" fmla="*/ 113 h 257"/>
                <a:gd name="T10" fmla="*/ 520 w 550"/>
                <a:gd name="T11" fmla="*/ 0 h 257"/>
                <a:gd name="T12" fmla="*/ 526 w 550"/>
                <a:gd name="T13" fmla="*/ 6 h 257"/>
                <a:gd name="T14" fmla="*/ 544 w 550"/>
                <a:gd name="T15" fmla="*/ 18 h 257"/>
                <a:gd name="T16" fmla="*/ 550 w 550"/>
                <a:gd name="T17" fmla="*/ 24 h 257"/>
                <a:gd name="T18" fmla="*/ 550 w 550"/>
                <a:gd name="T19" fmla="*/ 36 h 257"/>
                <a:gd name="T20" fmla="*/ 544 w 550"/>
                <a:gd name="T21" fmla="*/ 42 h 257"/>
                <a:gd name="T22" fmla="*/ 526 w 550"/>
                <a:gd name="T23" fmla="*/ 54 h 257"/>
                <a:gd name="T24" fmla="*/ 514 w 550"/>
                <a:gd name="T25" fmla="*/ 60 h 257"/>
                <a:gd name="T26" fmla="*/ 502 w 550"/>
                <a:gd name="T27" fmla="*/ 66 h 257"/>
                <a:gd name="T28" fmla="*/ 448 w 550"/>
                <a:gd name="T29" fmla="*/ 84 h 257"/>
                <a:gd name="T30" fmla="*/ 382 w 550"/>
                <a:gd name="T31" fmla="*/ 113 h 257"/>
                <a:gd name="T32" fmla="*/ 305 w 550"/>
                <a:gd name="T33" fmla="*/ 143 h 257"/>
                <a:gd name="T34" fmla="*/ 227 w 550"/>
                <a:gd name="T35" fmla="*/ 173 h 257"/>
                <a:gd name="T36" fmla="*/ 149 w 550"/>
                <a:gd name="T37" fmla="*/ 203 h 257"/>
                <a:gd name="T38" fmla="*/ 83 w 550"/>
                <a:gd name="T39" fmla="*/ 227 h 257"/>
                <a:gd name="T40" fmla="*/ 30 w 550"/>
                <a:gd name="T41" fmla="*/ 245 h 257"/>
                <a:gd name="T42" fmla="*/ 30 w 550"/>
                <a:gd name="T43" fmla="*/ 245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50" h="257">
                  <a:moveTo>
                    <a:pt x="30" y="245"/>
                  </a:moveTo>
                  <a:lnTo>
                    <a:pt x="18" y="251"/>
                  </a:lnTo>
                  <a:lnTo>
                    <a:pt x="6" y="257"/>
                  </a:lnTo>
                  <a:lnTo>
                    <a:pt x="0" y="257"/>
                  </a:lnTo>
                  <a:lnTo>
                    <a:pt x="305" y="113"/>
                  </a:lnTo>
                  <a:lnTo>
                    <a:pt x="520" y="0"/>
                  </a:lnTo>
                  <a:lnTo>
                    <a:pt x="526" y="6"/>
                  </a:lnTo>
                  <a:lnTo>
                    <a:pt x="544" y="18"/>
                  </a:lnTo>
                  <a:lnTo>
                    <a:pt x="550" y="24"/>
                  </a:lnTo>
                  <a:lnTo>
                    <a:pt x="550" y="36"/>
                  </a:lnTo>
                  <a:lnTo>
                    <a:pt x="544" y="42"/>
                  </a:lnTo>
                  <a:lnTo>
                    <a:pt x="526" y="54"/>
                  </a:lnTo>
                  <a:lnTo>
                    <a:pt x="514" y="60"/>
                  </a:lnTo>
                  <a:lnTo>
                    <a:pt x="502" y="66"/>
                  </a:lnTo>
                  <a:lnTo>
                    <a:pt x="448" y="84"/>
                  </a:lnTo>
                  <a:lnTo>
                    <a:pt x="382" y="113"/>
                  </a:lnTo>
                  <a:lnTo>
                    <a:pt x="305" y="143"/>
                  </a:lnTo>
                  <a:lnTo>
                    <a:pt x="227" y="173"/>
                  </a:lnTo>
                  <a:lnTo>
                    <a:pt x="149" y="203"/>
                  </a:lnTo>
                  <a:lnTo>
                    <a:pt x="83" y="227"/>
                  </a:lnTo>
                  <a:lnTo>
                    <a:pt x="30" y="245"/>
                  </a:lnTo>
                  <a:lnTo>
                    <a:pt x="30" y="245"/>
                  </a:lnTo>
                  <a:close/>
                </a:path>
              </a:pathLst>
            </a:custGeom>
            <a:gradFill rotWithShape="0">
              <a:gsLst>
                <a:gs pos="0">
                  <a:schemeClr val="bg2">
                    <a:gamma/>
                    <a:tint val="94118"/>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53" name="Freeform 13"/>
            <p:cNvSpPr>
              <a:spLocks/>
            </p:cNvSpPr>
            <p:nvPr userDrawn="1"/>
          </p:nvSpPr>
          <p:spPr bwMode="hidden">
            <a:xfrm>
              <a:off x="5327" y="1642"/>
              <a:ext cx="5" cy="1"/>
            </a:xfrm>
            <a:custGeom>
              <a:avLst/>
              <a:gdLst>
                <a:gd name="T0" fmla="*/ 0 w 5"/>
                <a:gd name="T1" fmla="*/ 5 w 5"/>
                <a:gd name="T2" fmla="*/ 0 w 5"/>
                <a:gd name="T3" fmla="*/ 0 w 5"/>
              </a:gdLst>
              <a:ahLst/>
              <a:cxnLst>
                <a:cxn ang="0">
                  <a:pos x="T0" y="0"/>
                </a:cxn>
                <a:cxn ang="0">
                  <a:pos x="T1" y="0"/>
                </a:cxn>
                <a:cxn ang="0">
                  <a:pos x="T2" y="0"/>
                </a:cxn>
                <a:cxn ang="0">
                  <a:pos x="T3" y="0"/>
                </a:cxn>
              </a:cxnLst>
              <a:rect l="0" t="0" r="r" b="b"/>
              <a:pathLst>
                <a:path w="5">
                  <a:moveTo>
                    <a:pt x="0" y="0"/>
                  </a:moveTo>
                  <a:lnTo>
                    <a:pt x="5" y="0"/>
                  </a:lnTo>
                  <a:lnTo>
                    <a:pt x="0" y="0"/>
                  </a:lnTo>
                  <a:lnTo>
                    <a:pt x="0" y="0"/>
                  </a:lnTo>
                  <a:close/>
                </a:path>
              </a:pathLst>
            </a:custGeom>
            <a:solidFill>
              <a:srgbClr val="FED1A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54" name="Freeform 14"/>
            <p:cNvSpPr>
              <a:spLocks/>
            </p:cNvSpPr>
            <p:nvPr userDrawn="1"/>
          </p:nvSpPr>
          <p:spPr bwMode="hidden">
            <a:xfrm>
              <a:off x="3839" y="1728"/>
              <a:ext cx="716" cy="383"/>
            </a:xfrm>
            <a:custGeom>
              <a:avLst/>
              <a:gdLst>
                <a:gd name="T0" fmla="*/ 659 w 716"/>
                <a:gd name="T1" fmla="*/ 6 h 383"/>
                <a:gd name="T2" fmla="*/ 588 w 716"/>
                <a:gd name="T3" fmla="*/ 42 h 383"/>
                <a:gd name="T4" fmla="*/ 515 w 716"/>
                <a:gd name="T5" fmla="*/ 84 h 383"/>
                <a:gd name="T6" fmla="*/ 509 w 716"/>
                <a:gd name="T7" fmla="*/ 90 h 383"/>
                <a:gd name="T8" fmla="*/ 485 w 716"/>
                <a:gd name="T9" fmla="*/ 102 h 383"/>
                <a:gd name="T10" fmla="*/ 455 w 716"/>
                <a:gd name="T11" fmla="*/ 120 h 383"/>
                <a:gd name="T12" fmla="*/ 425 w 716"/>
                <a:gd name="T13" fmla="*/ 138 h 383"/>
                <a:gd name="T14" fmla="*/ 371 w 716"/>
                <a:gd name="T15" fmla="*/ 168 h 383"/>
                <a:gd name="T16" fmla="*/ 306 w 716"/>
                <a:gd name="T17" fmla="*/ 198 h 383"/>
                <a:gd name="T18" fmla="*/ 186 w 716"/>
                <a:gd name="T19" fmla="*/ 251 h 383"/>
                <a:gd name="T20" fmla="*/ 131 w 716"/>
                <a:gd name="T21" fmla="*/ 269 h 383"/>
                <a:gd name="T22" fmla="*/ 89 w 716"/>
                <a:gd name="T23" fmla="*/ 287 h 383"/>
                <a:gd name="T24" fmla="*/ 53 w 716"/>
                <a:gd name="T25" fmla="*/ 305 h 383"/>
                <a:gd name="T26" fmla="*/ 36 w 716"/>
                <a:gd name="T27" fmla="*/ 311 h 383"/>
                <a:gd name="T28" fmla="*/ 12 w 716"/>
                <a:gd name="T29" fmla="*/ 329 h 383"/>
                <a:gd name="T30" fmla="*/ 0 w 716"/>
                <a:gd name="T31" fmla="*/ 353 h 383"/>
                <a:gd name="T32" fmla="*/ 0 w 716"/>
                <a:gd name="T33" fmla="*/ 371 h 383"/>
                <a:gd name="T34" fmla="*/ 0 w 716"/>
                <a:gd name="T35" fmla="*/ 383 h 383"/>
                <a:gd name="T36" fmla="*/ 0 w 716"/>
                <a:gd name="T37" fmla="*/ 383 h 383"/>
                <a:gd name="T38" fmla="*/ 12 w 716"/>
                <a:gd name="T39" fmla="*/ 371 h 383"/>
                <a:gd name="T40" fmla="*/ 30 w 716"/>
                <a:gd name="T41" fmla="*/ 353 h 383"/>
                <a:gd name="T42" fmla="*/ 53 w 716"/>
                <a:gd name="T43" fmla="*/ 335 h 383"/>
                <a:gd name="T44" fmla="*/ 77 w 716"/>
                <a:gd name="T45" fmla="*/ 317 h 383"/>
                <a:gd name="T46" fmla="*/ 101 w 716"/>
                <a:gd name="T47" fmla="*/ 311 h 383"/>
                <a:gd name="T48" fmla="*/ 131 w 716"/>
                <a:gd name="T49" fmla="*/ 299 h 383"/>
                <a:gd name="T50" fmla="*/ 204 w 716"/>
                <a:gd name="T51" fmla="*/ 269 h 383"/>
                <a:gd name="T52" fmla="*/ 240 w 716"/>
                <a:gd name="T53" fmla="*/ 251 h 383"/>
                <a:gd name="T54" fmla="*/ 270 w 716"/>
                <a:gd name="T55" fmla="*/ 239 h 383"/>
                <a:gd name="T56" fmla="*/ 294 w 716"/>
                <a:gd name="T57" fmla="*/ 228 h 383"/>
                <a:gd name="T58" fmla="*/ 312 w 716"/>
                <a:gd name="T59" fmla="*/ 222 h 383"/>
                <a:gd name="T60" fmla="*/ 330 w 716"/>
                <a:gd name="T61" fmla="*/ 210 h 383"/>
                <a:gd name="T62" fmla="*/ 365 w 716"/>
                <a:gd name="T63" fmla="*/ 186 h 383"/>
                <a:gd name="T64" fmla="*/ 419 w 716"/>
                <a:gd name="T65" fmla="*/ 156 h 383"/>
                <a:gd name="T66" fmla="*/ 473 w 716"/>
                <a:gd name="T67" fmla="*/ 120 h 383"/>
                <a:gd name="T68" fmla="*/ 527 w 716"/>
                <a:gd name="T69" fmla="*/ 90 h 383"/>
                <a:gd name="T70" fmla="*/ 576 w 716"/>
                <a:gd name="T71" fmla="*/ 60 h 383"/>
                <a:gd name="T72" fmla="*/ 612 w 716"/>
                <a:gd name="T73" fmla="*/ 42 h 383"/>
                <a:gd name="T74" fmla="*/ 629 w 716"/>
                <a:gd name="T75" fmla="*/ 36 h 383"/>
                <a:gd name="T76" fmla="*/ 647 w 716"/>
                <a:gd name="T77" fmla="*/ 30 h 383"/>
                <a:gd name="T78" fmla="*/ 677 w 716"/>
                <a:gd name="T79" fmla="*/ 18 h 383"/>
                <a:gd name="T80" fmla="*/ 701 w 716"/>
                <a:gd name="T81" fmla="*/ 6 h 383"/>
                <a:gd name="T82" fmla="*/ 713 w 716"/>
                <a:gd name="T83" fmla="*/ 0 h 383"/>
                <a:gd name="T84" fmla="*/ 713 w 716"/>
                <a:gd name="T85" fmla="*/ 0 h 383"/>
                <a:gd name="T86" fmla="*/ 659 w 716"/>
                <a:gd name="T87" fmla="*/ 6 h 383"/>
                <a:gd name="T88" fmla="*/ 716 w 716"/>
                <a:gd name="T89" fmla="*/ 63 h 3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716" h="383">
                  <a:moveTo>
                    <a:pt x="659" y="6"/>
                  </a:moveTo>
                  <a:lnTo>
                    <a:pt x="588" y="42"/>
                  </a:lnTo>
                  <a:lnTo>
                    <a:pt x="515" y="84"/>
                  </a:lnTo>
                  <a:lnTo>
                    <a:pt x="509" y="90"/>
                  </a:lnTo>
                  <a:lnTo>
                    <a:pt x="485" y="102"/>
                  </a:lnTo>
                  <a:lnTo>
                    <a:pt x="455" y="120"/>
                  </a:lnTo>
                  <a:lnTo>
                    <a:pt x="425" y="138"/>
                  </a:lnTo>
                  <a:lnTo>
                    <a:pt x="371" y="168"/>
                  </a:lnTo>
                  <a:lnTo>
                    <a:pt x="306" y="198"/>
                  </a:lnTo>
                  <a:lnTo>
                    <a:pt x="186" y="251"/>
                  </a:lnTo>
                  <a:lnTo>
                    <a:pt x="131" y="269"/>
                  </a:lnTo>
                  <a:lnTo>
                    <a:pt x="89" y="287"/>
                  </a:lnTo>
                  <a:lnTo>
                    <a:pt x="53" y="305"/>
                  </a:lnTo>
                  <a:lnTo>
                    <a:pt x="36" y="311"/>
                  </a:lnTo>
                  <a:lnTo>
                    <a:pt x="12" y="329"/>
                  </a:lnTo>
                  <a:lnTo>
                    <a:pt x="0" y="353"/>
                  </a:lnTo>
                  <a:lnTo>
                    <a:pt x="0" y="371"/>
                  </a:lnTo>
                  <a:lnTo>
                    <a:pt x="0" y="383"/>
                  </a:lnTo>
                  <a:lnTo>
                    <a:pt x="0" y="383"/>
                  </a:lnTo>
                  <a:lnTo>
                    <a:pt x="12" y="371"/>
                  </a:lnTo>
                  <a:lnTo>
                    <a:pt x="30" y="353"/>
                  </a:lnTo>
                  <a:lnTo>
                    <a:pt x="53" y="335"/>
                  </a:lnTo>
                  <a:lnTo>
                    <a:pt x="77" y="317"/>
                  </a:lnTo>
                  <a:lnTo>
                    <a:pt x="101" y="311"/>
                  </a:lnTo>
                  <a:lnTo>
                    <a:pt x="131" y="299"/>
                  </a:lnTo>
                  <a:lnTo>
                    <a:pt x="204" y="269"/>
                  </a:lnTo>
                  <a:lnTo>
                    <a:pt x="240" y="251"/>
                  </a:lnTo>
                  <a:lnTo>
                    <a:pt x="270" y="239"/>
                  </a:lnTo>
                  <a:lnTo>
                    <a:pt x="294" y="228"/>
                  </a:lnTo>
                  <a:lnTo>
                    <a:pt x="312" y="222"/>
                  </a:lnTo>
                  <a:lnTo>
                    <a:pt x="330" y="210"/>
                  </a:lnTo>
                  <a:lnTo>
                    <a:pt x="365" y="186"/>
                  </a:lnTo>
                  <a:lnTo>
                    <a:pt x="419" y="156"/>
                  </a:lnTo>
                  <a:lnTo>
                    <a:pt x="473" y="120"/>
                  </a:lnTo>
                  <a:lnTo>
                    <a:pt x="527" y="90"/>
                  </a:lnTo>
                  <a:lnTo>
                    <a:pt x="576" y="60"/>
                  </a:lnTo>
                  <a:lnTo>
                    <a:pt x="612" y="42"/>
                  </a:lnTo>
                  <a:lnTo>
                    <a:pt x="629" y="36"/>
                  </a:lnTo>
                  <a:lnTo>
                    <a:pt x="647" y="30"/>
                  </a:lnTo>
                  <a:lnTo>
                    <a:pt x="677" y="18"/>
                  </a:lnTo>
                  <a:lnTo>
                    <a:pt x="701" y="6"/>
                  </a:lnTo>
                  <a:lnTo>
                    <a:pt x="713" y="0"/>
                  </a:lnTo>
                  <a:lnTo>
                    <a:pt x="713" y="0"/>
                  </a:lnTo>
                  <a:lnTo>
                    <a:pt x="659" y="6"/>
                  </a:lnTo>
                  <a:lnTo>
                    <a:pt x="716" y="63"/>
                  </a:lnTo>
                </a:path>
              </a:pathLst>
            </a:custGeom>
            <a:gradFill rotWithShape="0">
              <a:gsLst>
                <a:gs pos="0">
                  <a:schemeClr val="bg2">
                    <a:gamma/>
                    <a:tint val="94118"/>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55" name="Freeform 15"/>
            <p:cNvSpPr>
              <a:spLocks/>
            </p:cNvSpPr>
            <p:nvPr userDrawn="1"/>
          </p:nvSpPr>
          <p:spPr bwMode="hidden">
            <a:xfrm>
              <a:off x="3453" y="2271"/>
              <a:ext cx="318" cy="225"/>
            </a:xfrm>
            <a:custGeom>
              <a:avLst/>
              <a:gdLst>
                <a:gd name="T0" fmla="*/ 6 w 318"/>
                <a:gd name="T1" fmla="*/ 225 h 225"/>
                <a:gd name="T2" fmla="*/ 0 w 318"/>
                <a:gd name="T3" fmla="*/ 195 h 225"/>
                <a:gd name="T4" fmla="*/ 315 w 318"/>
                <a:gd name="T5" fmla="*/ 0 h 225"/>
                <a:gd name="T6" fmla="*/ 303 w 318"/>
                <a:gd name="T7" fmla="*/ 27 h 225"/>
                <a:gd name="T8" fmla="*/ 318 w 318"/>
                <a:gd name="T9" fmla="*/ 42 h 225"/>
              </a:gdLst>
              <a:ahLst/>
              <a:cxnLst>
                <a:cxn ang="0">
                  <a:pos x="T0" y="T1"/>
                </a:cxn>
                <a:cxn ang="0">
                  <a:pos x="T2" y="T3"/>
                </a:cxn>
                <a:cxn ang="0">
                  <a:pos x="T4" y="T5"/>
                </a:cxn>
                <a:cxn ang="0">
                  <a:pos x="T6" y="T7"/>
                </a:cxn>
                <a:cxn ang="0">
                  <a:pos x="T8" y="T9"/>
                </a:cxn>
              </a:cxnLst>
              <a:rect l="0" t="0" r="r" b="b"/>
              <a:pathLst>
                <a:path w="318" h="225">
                  <a:moveTo>
                    <a:pt x="6" y="225"/>
                  </a:moveTo>
                  <a:lnTo>
                    <a:pt x="0" y="195"/>
                  </a:lnTo>
                  <a:lnTo>
                    <a:pt x="315" y="0"/>
                  </a:lnTo>
                  <a:lnTo>
                    <a:pt x="303" y="27"/>
                  </a:lnTo>
                  <a:lnTo>
                    <a:pt x="318" y="42"/>
                  </a:lnTo>
                </a:path>
              </a:pathLst>
            </a:custGeom>
            <a:gradFill rotWithShape="0">
              <a:gsLst>
                <a:gs pos="0">
                  <a:schemeClr val="bg2">
                    <a:gamma/>
                    <a:tint val="94118"/>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56" name="Freeform 16"/>
            <p:cNvSpPr>
              <a:spLocks/>
            </p:cNvSpPr>
            <p:nvPr userDrawn="1"/>
          </p:nvSpPr>
          <p:spPr bwMode="hidden">
            <a:xfrm>
              <a:off x="0" y="2658"/>
              <a:ext cx="2595" cy="933"/>
            </a:xfrm>
            <a:custGeom>
              <a:avLst/>
              <a:gdLst>
                <a:gd name="T0" fmla="*/ 1050 w 2595"/>
                <a:gd name="T1" fmla="*/ 657 h 933"/>
                <a:gd name="T2" fmla="*/ 1581 w 2595"/>
                <a:gd name="T3" fmla="*/ 690 h 933"/>
                <a:gd name="T4" fmla="*/ 1671 w 2595"/>
                <a:gd name="T5" fmla="*/ 723 h 933"/>
                <a:gd name="T6" fmla="*/ 1176 w 2595"/>
                <a:gd name="T7" fmla="*/ 621 h 933"/>
                <a:gd name="T8" fmla="*/ 1854 w 2595"/>
                <a:gd name="T9" fmla="*/ 567 h 933"/>
                <a:gd name="T10" fmla="*/ 1869 w 2595"/>
                <a:gd name="T11" fmla="*/ 612 h 933"/>
                <a:gd name="T12" fmla="*/ 2103 w 2595"/>
                <a:gd name="T13" fmla="*/ 861 h 933"/>
                <a:gd name="T14" fmla="*/ 1883 w 2595"/>
                <a:gd name="T15" fmla="*/ 520 h 933"/>
                <a:gd name="T16" fmla="*/ 1842 w 2595"/>
                <a:gd name="T17" fmla="*/ 490 h 933"/>
                <a:gd name="T18" fmla="*/ 1770 w 2595"/>
                <a:gd name="T19" fmla="*/ 466 h 933"/>
                <a:gd name="T20" fmla="*/ 1740 w 2595"/>
                <a:gd name="T21" fmla="*/ 448 h 933"/>
                <a:gd name="T22" fmla="*/ 1758 w 2595"/>
                <a:gd name="T23" fmla="*/ 436 h 933"/>
                <a:gd name="T24" fmla="*/ 1830 w 2595"/>
                <a:gd name="T25" fmla="*/ 430 h 933"/>
                <a:gd name="T26" fmla="*/ 1877 w 2595"/>
                <a:gd name="T27" fmla="*/ 424 h 933"/>
                <a:gd name="T28" fmla="*/ 1955 w 2595"/>
                <a:gd name="T29" fmla="*/ 394 h 933"/>
                <a:gd name="T30" fmla="*/ 2052 w 2595"/>
                <a:gd name="T31" fmla="*/ 396 h 933"/>
                <a:gd name="T32" fmla="*/ 2253 w 2595"/>
                <a:gd name="T33" fmla="*/ 732 h 933"/>
                <a:gd name="T34" fmla="*/ 2415 w 2595"/>
                <a:gd name="T35" fmla="*/ 933 h 933"/>
                <a:gd name="T36" fmla="*/ 2397 w 2595"/>
                <a:gd name="T37" fmla="*/ 828 h 933"/>
                <a:gd name="T38" fmla="*/ 2088 w 2595"/>
                <a:gd name="T39" fmla="*/ 400 h 933"/>
                <a:gd name="T40" fmla="*/ 2046 w 2595"/>
                <a:gd name="T41" fmla="*/ 346 h 933"/>
                <a:gd name="T42" fmla="*/ 1997 w 2595"/>
                <a:gd name="T43" fmla="*/ 304 h 933"/>
                <a:gd name="T44" fmla="*/ 1967 w 2595"/>
                <a:gd name="T45" fmla="*/ 286 h 933"/>
                <a:gd name="T46" fmla="*/ 1973 w 2595"/>
                <a:gd name="T47" fmla="*/ 286 h 933"/>
                <a:gd name="T48" fmla="*/ 2009 w 2595"/>
                <a:gd name="T49" fmla="*/ 286 h 933"/>
                <a:gd name="T50" fmla="*/ 2082 w 2595"/>
                <a:gd name="T51" fmla="*/ 322 h 933"/>
                <a:gd name="T52" fmla="*/ 2199 w 2595"/>
                <a:gd name="T53" fmla="*/ 384 h 933"/>
                <a:gd name="T54" fmla="*/ 2394 w 2595"/>
                <a:gd name="T55" fmla="*/ 448 h 933"/>
                <a:gd name="T56" fmla="*/ 2595 w 2595"/>
                <a:gd name="T57" fmla="*/ 516 h 933"/>
                <a:gd name="T58" fmla="*/ 2388 w 2595"/>
                <a:gd name="T59" fmla="*/ 424 h 933"/>
                <a:gd name="T60" fmla="*/ 2219 w 2595"/>
                <a:gd name="T61" fmla="*/ 340 h 933"/>
                <a:gd name="T62" fmla="*/ 2052 w 2595"/>
                <a:gd name="T63" fmla="*/ 280 h 933"/>
                <a:gd name="T64" fmla="*/ 1955 w 2595"/>
                <a:gd name="T65" fmla="*/ 262 h 933"/>
                <a:gd name="T66" fmla="*/ 1877 w 2595"/>
                <a:gd name="T67" fmla="*/ 274 h 933"/>
                <a:gd name="T68" fmla="*/ 1752 w 2595"/>
                <a:gd name="T69" fmla="*/ 274 h 933"/>
                <a:gd name="T70" fmla="*/ 1661 w 2595"/>
                <a:gd name="T71" fmla="*/ 292 h 933"/>
                <a:gd name="T72" fmla="*/ 1607 w 2595"/>
                <a:gd name="T73" fmla="*/ 316 h 933"/>
                <a:gd name="T74" fmla="*/ 1589 w 2595"/>
                <a:gd name="T75" fmla="*/ 322 h 933"/>
                <a:gd name="T76" fmla="*/ 1409 w 2595"/>
                <a:gd name="T77" fmla="*/ 358 h 933"/>
                <a:gd name="T78" fmla="*/ 1152 w 2595"/>
                <a:gd name="T79" fmla="*/ 442 h 933"/>
                <a:gd name="T80" fmla="*/ 966 w 2595"/>
                <a:gd name="T81" fmla="*/ 460 h 933"/>
                <a:gd name="T82" fmla="*/ 870 w 2595"/>
                <a:gd name="T83" fmla="*/ 442 h 933"/>
                <a:gd name="T84" fmla="*/ 828 w 2595"/>
                <a:gd name="T85" fmla="*/ 430 h 933"/>
                <a:gd name="T86" fmla="*/ 743 w 2595"/>
                <a:gd name="T87" fmla="*/ 388 h 933"/>
                <a:gd name="T88" fmla="*/ 636 w 2595"/>
                <a:gd name="T89" fmla="*/ 334 h 933"/>
                <a:gd name="T90" fmla="*/ 467 w 2595"/>
                <a:gd name="T91" fmla="*/ 256 h 933"/>
                <a:gd name="T92" fmla="*/ 0 w 2595"/>
                <a:gd name="T93" fmla="*/ 0 h 933"/>
                <a:gd name="T94" fmla="*/ 585 w 2595"/>
                <a:gd name="T95" fmla="*/ 390 h 933"/>
                <a:gd name="T96" fmla="*/ 849 w 2595"/>
                <a:gd name="T97" fmla="*/ 543 h 933"/>
                <a:gd name="T98" fmla="*/ 897 w 2595"/>
                <a:gd name="T99" fmla="*/ 621 h 9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595" h="933">
                  <a:moveTo>
                    <a:pt x="981" y="675"/>
                  </a:moveTo>
                  <a:lnTo>
                    <a:pt x="1050" y="657"/>
                  </a:lnTo>
                  <a:lnTo>
                    <a:pt x="1143" y="651"/>
                  </a:lnTo>
                  <a:lnTo>
                    <a:pt x="1581" y="690"/>
                  </a:lnTo>
                  <a:lnTo>
                    <a:pt x="1623" y="738"/>
                  </a:lnTo>
                  <a:lnTo>
                    <a:pt x="1671" y="723"/>
                  </a:lnTo>
                  <a:lnTo>
                    <a:pt x="1656" y="675"/>
                  </a:lnTo>
                  <a:lnTo>
                    <a:pt x="1176" y="621"/>
                  </a:lnTo>
                  <a:lnTo>
                    <a:pt x="1797" y="534"/>
                  </a:lnTo>
                  <a:lnTo>
                    <a:pt x="1854" y="567"/>
                  </a:lnTo>
                  <a:lnTo>
                    <a:pt x="1881" y="585"/>
                  </a:lnTo>
                  <a:lnTo>
                    <a:pt x="1869" y="612"/>
                  </a:lnTo>
                  <a:lnTo>
                    <a:pt x="1995" y="852"/>
                  </a:lnTo>
                  <a:lnTo>
                    <a:pt x="2103" y="861"/>
                  </a:lnTo>
                  <a:lnTo>
                    <a:pt x="1889" y="538"/>
                  </a:lnTo>
                  <a:lnTo>
                    <a:pt x="1883" y="520"/>
                  </a:lnTo>
                  <a:lnTo>
                    <a:pt x="1872" y="508"/>
                  </a:lnTo>
                  <a:lnTo>
                    <a:pt x="1842" y="490"/>
                  </a:lnTo>
                  <a:lnTo>
                    <a:pt x="1806" y="478"/>
                  </a:lnTo>
                  <a:lnTo>
                    <a:pt x="1770" y="466"/>
                  </a:lnTo>
                  <a:lnTo>
                    <a:pt x="1752" y="454"/>
                  </a:lnTo>
                  <a:lnTo>
                    <a:pt x="1740" y="448"/>
                  </a:lnTo>
                  <a:lnTo>
                    <a:pt x="1746" y="436"/>
                  </a:lnTo>
                  <a:lnTo>
                    <a:pt x="1758" y="436"/>
                  </a:lnTo>
                  <a:lnTo>
                    <a:pt x="1782" y="430"/>
                  </a:lnTo>
                  <a:lnTo>
                    <a:pt x="1830" y="430"/>
                  </a:lnTo>
                  <a:lnTo>
                    <a:pt x="1854" y="430"/>
                  </a:lnTo>
                  <a:lnTo>
                    <a:pt x="1877" y="424"/>
                  </a:lnTo>
                  <a:lnTo>
                    <a:pt x="1925" y="400"/>
                  </a:lnTo>
                  <a:lnTo>
                    <a:pt x="1955" y="394"/>
                  </a:lnTo>
                  <a:lnTo>
                    <a:pt x="1979" y="394"/>
                  </a:lnTo>
                  <a:lnTo>
                    <a:pt x="2052" y="396"/>
                  </a:lnTo>
                  <a:lnTo>
                    <a:pt x="2046" y="456"/>
                  </a:lnTo>
                  <a:lnTo>
                    <a:pt x="2253" y="732"/>
                  </a:lnTo>
                  <a:lnTo>
                    <a:pt x="2334" y="816"/>
                  </a:lnTo>
                  <a:lnTo>
                    <a:pt x="2415" y="933"/>
                  </a:lnTo>
                  <a:lnTo>
                    <a:pt x="2430" y="909"/>
                  </a:lnTo>
                  <a:lnTo>
                    <a:pt x="2397" y="828"/>
                  </a:lnTo>
                  <a:lnTo>
                    <a:pt x="2094" y="412"/>
                  </a:lnTo>
                  <a:lnTo>
                    <a:pt x="2088" y="400"/>
                  </a:lnTo>
                  <a:lnTo>
                    <a:pt x="2076" y="376"/>
                  </a:lnTo>
                  <a:lnTo>
                    <a:pt x="2046" y="346"/>
                  </a:lnTo>
                  <a:lnTo>
                    <a:pt x="2015" y="322"/>
                  </a:lnTo>
                  <a:lnTo>
                    <a:pt x="1997" y="304"/>
                  </a:lnTo>
                  <a:lnTo>
                    <a:pt x="1979" y="292"/>
                  </a:lnTo>
                  <a:lnTo>
                    <a:pt x="1967" y="286"/>
                  </a:lnTo>
                  <a:lnTo>
                    <a:pt x="1967" y="286"/>
                  </a:lnTo>
                  <a:lnTo>
                    <a:pt x="1973" y="286"/>
                  </a:lnTo>
                  <a:lnTo>
                    <a:pt x="1985" y="286"/>
                  </a:lnTo>
                  <a:lnTo>
                    <a:pt x="2009" y="286"/>
                  </a:lnTo>
                  <a:lnTo>
                    <a:pt x="2040" y="298"/>
                  </a:lnTo>
                  <a:lnTo>
                    <a:pt x="2082" y="322"/>
                  </a:lnTo>
                  <a:lnTo>
                    <a:pt x="2124" y="348"/>
                  </a:lnTo>
                  <a:lnTo>
                    <a:pt x="2199" y="384"/>
                  </a:lnTo>
                  <a:lnTo>
                    <a:pt x="2325" y="426"/>
                  </a:lnTo>
                  <a:lnTo>
                    <a:pt x="2394" y="448"/>
                  </a:lnTo>
                  <a:lnTo>
                    <a:pt x="2523" y="522"/>
                  </a:lnTo>
                  <a:lnTo>
                    <a:pt x="2595" y="516"/>
                  </a:lnTo>
                  <a:lnTo>
                    <a:pt x="2442" y="454"/>
                  </a:lnTo>
                  <a:lnTo>
                    <a:pt x="2388" y="424"/>
                  </a:lnTo>
                  <a:lnTo>
                    <a:pt x="2327" y="388"/>
                  </a:lnTo>
                  <a:lnTo>
                    <a:pt x="2219" y="340"/>
                  </a:lnTo>
                  <a:lnTo>
                    <a:pt x="2106" y="292"/>
                  </a:lnTo>
                  <a:lnTo>
                    <a:pt x="2052" y="280"/>
                  </a:lnTo>
                  <a:lnTo>
                    <a:pt x="2003" y="268"/>
                  </a:lnTo>
                  <a:lnTo>
                    <a:pt x="1955" y="262"/>
                  </a:lnTo>
                  <a:lnTo>
                    <a:pt x="1919" y="268"/>
                  </a:lnTo>
                  <a:lnTo>
                    <a:pt x="1877" y="274"/>
                  </a:lnTo>
                  <a:lnTo>
                    <a:pt x="1812" y="274"/>
                  </a:lnTo>
                  <a:lnTo>
                    <a:pt x="1752" y="274"/>
                  </a:lnTo>
                  <a:lnTo>
                    <a:pt x="1703" y="286"/>
                  </a:lnTo>
                  <a:lnTo>
                    <a:pt x="1661" y="292"/>
                  </a:lnTo>
                  <a:lnTo>
                    <a:pt x="1631" y="304"/>
                  </a:lnTo>
                  <a:lnTo>
                    <a:pt x="1607" y="316"/>
                  </a:lnTo>
                  <a:lnTo>
                    <a:pt x="1595" y="322"/>
                  </a:lnTo>
                  <a:lnTo>
                    <a:pt x="1589" y="322"/>
                  </a:lnTo>
                  <a:lnTo>
                    <a:pt x="1500" y="334"/>
                  </a:lnTo>
                  <a:lnTo>
                    <a:pt x="1409" y="358"/>
                  </a:lnTo>
                  <a:lnTo>
                    <a:pt x="1236" y="418"/>
                  </a:lnTo>
                  <a:lnTo>
                    <a:pt x="1152" y="442"/>
                  </a:lnTo>
                  <a:lnTo>
                    <a:pt x="1061" y="460"/>
                  </a:lnTo>
                  <a:lnTo>
                    <a:pt x="966" y="460"/>
                  </a:lnTo>
                  <a:lnTo>
                    <a:pt x="918" y="454"/>
                  </a:lnTo>
                  <a:lnTo>
                    <a:pt x="870" y="442"/>
                  </a:lnTo>
                  <a:lnTo>
                    <a:pt x="858" y="436"/>
                  </a:lnTo>
                  <a:lnTo>
                    <a:pt x="828" y="430"/>
                  </a:lnTo>
                  <a:lnTo>
                    <a:pt x="791" y="412"/>
                  </a:lnTo>
                  <a:lnTo>
                    <a:pt x="743" y="388"/>
                  </a:lnTo>
                  <a:lnTo>
                    <a:pt x="690" y="364"/>
                  </a:lnTo>
                  <a:lnTo>
                    <a:pt x="636" y="334"/>
                  </a:lnTo>
                  <a:lnTo>
                    <a:pt x="515" y="280"/>
                  </a:lnTo>
                  <a:lnTo>
                    <a:pt x="467" y="256"/>
                  </a:lnTo>
                  <a:lnTo>
                    <a:pt x="443" y="244"/>
                  </a:lnTo>
                  <a:lnTo>
                    <a:pt x="0" y="0"/>
                  </a:lnTo>
                  <a:lnTo>
                    <a:pt x="123" y="120"/>
                  </a:lnTo>
                  <a:lnTo>
                    <a:pt x="585" y="390"/>
                  </a:lnTo>
                  <a:lnTo>
                    <a:pt x="708" y="462"/>
                  </a:lnTo>
                  <a:lnTo>
                    <a:pt x="849" y="543"/>
                  </a:lnTo>
                  <a:lnTo>
                    <a:pt x="882" y="564"/>
                  </a:lnTo>
                  <a:lnTo>
                    <a:pt x="897" y="621"/>
                  </a:lnTo>
                  <a:lnTo>
                    <a:pt x="981" y="675"/>
                  </a:lnTo>
                  <a:close/>
                </a:path>
              </a:pathLst>
            </a:custGeom>
            <a:gradFill rotWithShape="0">
              <a:gsLst>
                <a:gs pos="0">
                  <a:schemeClr val="bg2">
                    <a:gamma/>
                    <a:tint val="81961"/>
                    <a:invGamma/>
                  </a:schemeClr>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5457" name="Freeform 17"/>
            <p:cNvSpPr>
              <a:spLocks/>
            </p:cNvSpPr>
            <p:nvPr userDrawn="1"/>
          </p:nvSpPr>
          <p:spPr bwMode="hidden">
            <a:xfrm>
              <a:off x="0" y="2994"/>
              <a:ext cx="2723" cy="1091"/>
            </a:xfrm>
            <a:custGeom>
              <a:avLst/>
              <a:gdLst>
                <a:gd name="T0" fmla="*/ 2370 w 2723"/>
                <a:gd name="T1" fmla="*/ 72 h 1091"/>
                <a:gd name="T2" fmla="*/ 2597 w 2723"/>
                <a:gd name="T3" fmla="*/ 198 h 1091"/>
                <a:gd name="T4" fmla="*/ 2639 w 2723"/>
                <a:gd name="T5" fmla="*/ 276 h 1091"/>
                <a:gd name="T6" fmla="*/ 2453 w 2723"/>
                <a:gd name="T7" fmla="*/ 264 h 1091"/>
                <a:gd name="T8" fmla="*/ 2297 w 2723"/>
                <a:gd name="T9" fmla="*/ 204 h 1091"/>
                <a:gd name="T10" fmla="*/ 2112 w 2723"/>
                <a:gd name="T11" fmla="*/ 66 h 1091"/>
                <a:gd name="T12" fmla="*/ 2088 w 2723"/>
                <a:gd name="T13" fmla="*/ 72 h 1091"/>
                <a:gd name="T14" fmla="*/ 2106 w 2723"/>
                <a:gd name="T15" fmla="*/ 114 h 1091"/>
                <a:gd name="T16" fmla="*/ 2412 w 2723"/>
                <a:gd name="T17" fmla="*/ 552 h 1091"/>
                <a:gd name="T18" fmla="*/ 2279 w 2723"/>
                <a:gd name="T19" fmla="*/ 564 h 1091"/>
                <a:gd name="T20" fmla="*/ 2189 w 2723"/>
                <a:gd name="T21" fmla="*/ 492 h 1091"/>
                <a:gd name="T22" fmla="*/ 2058 w 2723"/>
                <a:gd name="T23" fmla="*/ 330 h 1091"/>
                <a:gd name="T24" fmla="*/ 1991 w 2723"/>
                <a:gd name="T25" fmla="*/ 234 h 1091"/>
                <a:gd name="T26" fmla="*/ 1949 w 2723"/>
                <a:gd name="T27" fmla="*/ 174 h 1091"/>
                <a:gd name="T28" fmla="*/ 1824 w 2723"/>
                <a:gd name="T29" fmla="*/ 132 h 1091"/>
                <a:gd name="T30" fmla="*/ 1794 w 2723"/>
                <a:gd name="T31" fmla="*/ 144 h 1091"/>
                <a:gd name="T32" fmla="*/ 1895 w 2723"/>
                <a:gd name="T33" fmla="*/ 222 h 1091"/>
                <a:gd name="T34" fmla="*/ 1943 w 2723"/>
                <a:gd name="T35" fmla="*/ 366 h 1091"/>
                <a:gd name="T36" fmla="*/ 2064 w 2723"/>
                <a:gd name="T37" fmla="*/ 630 h 1091"/>
                <a:gd name="T38" fmla="*/ 2052 w 2723"/>
                <a:gd name="T39" fmla="*/ 695 h 1091"/>
                <a:gd name="T40" fmla="*/ 1955 w 2723"/>
                <a:gd name="T41" fmla="*/ 683 h 1091"/>
                <a:gd name="T42" fmla="*/ 1913 w 2723"/>
                <a:gd name="T43" fmla="*/ 636 h 1091"/>
                <a:gd name="T44" fmla="*/ 1703 w 2723"/>
                <a:gd name="T45" fmla="*/ 312 h 1091"/>
                <a:gd name="T46" fmla="*/ 1637 w 2723"/>
                <a:gd name="T47" fmla="*/ 276 h 1091"/>
                <a:gd name="T48" fmla="*/ 1643 w 2723"/>
                <a:gd name="T49" fmla="*/ 318 h 1091"/>
                <a:gd name="T50" fmla="*/ 1673 w 2723"/>
                <a:gd name="T51" fmla="*/ 408 h 1091"/>
                <a:gd name="T52" fmla="*/ 1716 w 2723"/>
                <a:gd name="T53" fmla="*/ 779 h 1091"/>
                <a:gd name="T54" fmla="*/ 1691 w 2723"/>
                <a:gd name="T55" fmla="*/ 737 h 1091"/>
                <a:gd name="T56" fmla="*/ 1613 w 2723"/>
                <a:gd name="T57" fmla="*/ 582 h 1091"/>
                <a:gd name="T58" fmla="*/ 1494 w 2723"/>
                <a:gd name="T59" fmla="*/ 480 h 1091"/>
                <a:gd name="T60" fmla="*/ 1248 w 2723"/>
                <a:gd name="T61" fmla="*/ 528 h 1091"/>
                <a:gd name="T62" fmla="*/ 996 w 2723"/>
                <a:gd name="T63" fmla="*/ 630 h 1091"/>
                <a:gd name="T64" fmla="*/ 714 w 2723"/>
                <a:gd name="T65" fmla="*/ 534 h 1091"/>
                <a:gd name="T66" fmla="*/ 198 w 2723"/>
                <a:gd name="T67" fmla="*/ 288 h 1091"/>
                <a:gd name="T68" fmla="*/ 0 w 2723"/>
                <a:gd name="T69" fmla="*/ 460 h 1091"/>
                <a:gd name="T70" fmla="*/ 288 w 2723"/>
                <a:gd name="T71" fmla="*/ 570 h 1091"/>
                <a:gd name="T72" fmla="*/ 461 w 2723"/>
                <a:gd name="T73" fmla="*/ 654 h 1091"/>
                <a:gd name="T74" fmla="*/ 725 w 2723"/>
                <a:gd name="T75" fmla="*/ 755 h 1091"/>
                <a:gd name="T76" fmla="*/ 966 w 2723"/>
                <a:gd name="T77" fmla="*/ 791 h 1091"/>
                <a:gd name="T78" fmla="*/ 1176 w 2723"/>
                <a:gd name="T79" fmla="*/ 779 h 1091"/>
                <a:gd name="T80" fmla="*/ 1278 w 2723"/>
                <a:gd name="T81" fmla="*/ 791 h 1091"/>
                <a:gd name="T82" fmla="*/ 1404 w 2723"/>
                <a:gd name="T83" fmla="*/ 845 h 1091"/>
                <a:gd name="T84" fmla="*/ 1416 w 2723"/>
                <a:gd name="T85" fmla="*/ 887 h 1091"/>
                <a:gd name="T86" fmla="*/ 1361 w 2723"/>
                <a:gd name="T87" fmla="*/ 923 h 1091"/>
                <a:gd name="T88" fmla="*/ 1385 w 2723"/>
                <a:gd name="T89" fmla="*/ 1007 h 1091"/>
                <a:gd name="T90" fmla="*/ 1494 w 2723"/>
                <a:gd name="T91" fmla="*/ 1085 h 1091"/>
                <a:gd name="T92" fmla="*/ 1697 w 2723"/>
                <a:gd name="T93" fmla="*/ 1043 h 1091"/>
                <a:gd name="T94" fmla="*/ 1812 w 2723"/>
                <a:gd name="T95" fmla="*/ 989 h 1091"/>
                <a:gd name="T96" fmla="*/ 1973 w 2723"/>
                <a:gd name="T97" fmla="*/ 917 h 1091"/>
                <a:gd name="T98" fmla="*/ 2201 w 2723"/>
                <a:gd name="T99" fmla="*/ 899 h 1091"/>
                <a:gd name="T100" fmla="*/ 2364 w 2723"/>
                <a:gd name="T101" fmla="*/ 863 h 1091"/>
                <a:gd name="T102" fmla="*/ 2400 w 2723"/>
                <a:gd name="T103" fmla="*/ 743 h 1091"/>
                <a:gd name="T104" fmla="*/ 2471 w 2723"/>
                <a:gd name="T105" fmla="*/ 701 h 1091"/>
                <a:gd name="T106" fmla="*/ 2621 w 2723"/>
                <a:gd name="T107" fmla="*/ 504 h 1091"/>
                <a:gd name="T108" fmla="*/ 2693 w 2723"/>
                <a:gd name="T109" fmla="*/ 374 h 10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723" h="1091">
                  <a:moveTo>
                    <a:pt x="2723" y="299"/>
                  </a:moveTo>
                  <a:lnTo>
                    <a:pt x="2715" y="240"/>
                  </a:lnTo>
                  <a:lnTo>
                    <a:pt x="2656" y="195"/>
                  </a:lnTo>
                  <a:lnTo>
                    <a:pt x="2370" y="72"/>
                  </a:lnTo>
                  <a:lnTo>
                    <a:pt x="2303" y="54"/>
                  </a:lnTo>
                  <a:lnTo>
                    <a:pt x="2585" y="186"/>
                  </a:lnTo>
                  <a:lnTo>
                    <a:pt x="2591" y="192"/>
                  </a:lnTo>
                  <a:lnTo>
                    <a:pt x="2597" y="198"/>
                  </a:lnTo>
                  <a:lnTo>
                    <a:pt x="2621" y="228"/>
                  </a:lnTo>
                  <a:lnTo>
                    <a:pt x="2639" y="258"/>
                  </a:lnTo>
                  <a:lnTo>
                    <a:pt x="2646" y="270"/>
                  </a:lnTo>
                  <a:lnTo>
                    <a:pt x="2639" y="276"/>
                  </a:lnTo>
                  <a:lnTo>
                    <a:pt x="2603" y="282"/>
                  </a:lnTo>
                  <a:lnTo>
                    <a:pt x="2555" y="282"/>
                  </a:lnTo>
                  <a:lnTo>
                    <a:pt x="2507" y="276"/>
                  </a:lnTo>
                  <a:lnTo>
                    <a:pt x="2453" y="264"/>
                  </a:lnTo>
                  <a:lnTo>
                    <a:pt x="2394" y="246"/>
                  </a:lnTo>
                  <a:lnTo>
                    <a:pt x="2340" y="222"/>
                  </a:lnTo>
                  <a:lnTo>
                    <a:pt x="2321" y="216"/>
                  </a:lnTo>
                  <a:lnTo>
                    <a:pt x="2297" y="204"/>
                  </a:lnTo>
                  <a:lnTo>
                    <a:pt x="2171" y="126"/>
                  </a:lnTo>
                  <a:lnTo>
                    <a:pt x="2165" y="120"/>
                  </a:lnTo>
                  <a:lnTo>
                    <a:pt x="2154" y="102"/>
                  </a:lnTo>
                  <a:lnTo>
                    <a:pt x="2112" y="66"/>
                  </a:lnTo>
                  <a:lnTo>
                    <a:pt x="2064" y="24"/>
                  </a:lnTo>
                  <a:lnTo>
                    <a:pt x="2046" y="6"/>
                  </a:lnTo>
                  <a:lnTo>
                    <a:pt x="2034" y="0"/>
                  </a:lnTo>
                  <a:lnTo>
                    <a:pt x="2088" y="72"/>
                  </a:lnTo>
                  <a:lnTo>
                    <a:pt x="2106" y="108"/>
                  </a:lnTo>
                  <a:lnTo>
                    <a:pt x="2106" y="108"/>
                  </a:lnTo>
                  <a:lnTo>
                    <a:pt x="2106" y="108"/>
                  </a:lnTo>
                  <a:lnTo>
                    <a:pt x="2106" y="114"/>
                  </a:lnTo>
                  <a:lnTo>
                    <a:pt x="2112" y="114"/>
                  </a:lnTo>
                  <a:lnTo>
                    <a:pt x="2406" y="516"/>
                  </a:lnTo>
                  <a:lnTo>
                    <a:pt x="2412" y="534"/>
                  </a:lnTo>
                  <a:lnTo>
                    <a:pt x="2412" y="552"/>
                  </a:lnTo>
                  <a:lnTo>
                    <a:pt x="2394" y="576"/>
                  </a:lnTo>
                  <a:lnTo>
                    <a:pt x="2364" y="588"/>
                  </a:lnTo>
                  <a:lnTo>
                    <a:pt x="2321" y="588"/>
                  </a:lnTo>
                  <a:lnTo>
                    <a:pt x="2279" y="564"/>
                  </a:lnTo>
                  <a:lnTo>
                    <a:pt x="2237" y="534"/>
                  </a:lnTo>
                  <a:lnTo>
                    <a:pt x="2201" y="504"/>
                  </a:lnTo>
                  <a:lnTo>
                    <a:pt x="2195" y="498"/>
                  </a:lnTo>
                  <a:lnTo>
                    <a:pt x="2189" y="492"/>
                  </a:lnTo>
                  <a:lnTo>
                    <a:pt x="2171" y="462"/>
                  </a:lnTo>
                  <a:lnTo>
                    <a:pt x="2142" y="420"/>
                  </a:lnTo>
                  <a:lnTo>
                    <a:pt x="2100" y="378"/>
                  </a:lnTo>
                  <a:lnTo>
                    <a:pt x="2058" y="330"/>
                  </a:lnTo>
                  <a:lnTo>
                    <a:pt x="2040" y="318"/>
                  </a:lnTo>
                  <a:lnTo>
                    <a:pt x="2028" y="300"/>
                  </a:lnTo>
                  <a:lnTo>
                    <a:pt x="2009" y="264"/>
                  </a:lnTo>
                  <a:lnTo>
                    <a:pt x="1991" y="234"/>
                  </a:lnTo>
                  <a:lnTo>
                    <a:pt x="1985" y="210"/>
                  </a:lnTo>
                  <a:lnTo>
                    <a:pt x="1973" y="192"/>
                  </a:lnTo>
                  <a:lnTo>
                    <a:pt x="1967" y="180"/>
                  </a:lnTo>
                  <a:lnTo>
                    <a:pt x="1949" y="174"/>
                  </a:lnTo>
                  <a:lnTo>
                    <a:pt x="1907" y="156"/>
                  </a:lnTo>
                  <a:lnTo>
                    <a:pt x="1860" y="138"/>
                  </a:lnTo>
                  <a:lnTo>
                    <a:pt x="1836" y="132"/>
                  </a:lnTo>
                  <a:lnTo>
                    <a:pt x="1824" y="132"/>
                  </a:lnTo>
                  <a:lnTo>
                    <a:pt x="1806" y="132"/>
                  </a:lnTo>
                  <a:lnTo>
                    <a:pt x="1800" y="138"/>
                  </a:lnTo>
                  <a:lnTo>
                    <a:pt x="1794" y="144"/>
                  </a:lnTo>
                  <a:lnTo>
                    <a:pt x="1794" y="144"/>
                  </a:lnTo>
                  <a:lnTo>
                    <a:pt x="1842" y="156"/>
                  </a:lnTo>
                  <a:lnTo>
                    <a:pt x="1872" y="180"/>
                  </a:lnTo>
                  <a:lnTo>
                    <a:pt x="1889" y="204"/>
                  </a:lnTo>
                  <a:lnTo>
                    <a:pt x="1895" y="222"/>
                  </a:lnTo>
                  <a:lnTo>
                    <a:pt x="1889" y="240"/>
                  </a:lnTo>
                  <a:lnTo>
                    <a:pt x="1901" y="270"/>
                  </a:lnTo>
                  <a:lnTo>
                    <a:pt x="1919" y="318"/>
                  </a:lnTo>
                  <a:lnTo>
                    <a:pt x="1943" y="366"/>
                  </a:lnTo>
                  <a:lnTo>
                    <a:pt x="1991" y="480"/>
                  </a:lnTo>
                  <a:lnTo>
                    <a:pt x="2021" y="534"/>
                  </a:lnTo>
                  <a:lnTo>
                    <a:pt x="2040" y="582"/>
                  </a:lnTo>
                  <a:lnTo>
                    <a:pt x="2064" y="630"/>
                  </a:lnTo>
                  <a:lnTo>
                    <a:pt x="2076" y="666"/>
                  </a:lnTo>
                  <a:lnTo>
                    <a:pt x="2082" y="683"/>
                  </a:lnTo>
                  <a:lnTo>
                    <a:pt x="2070" y="695"/>
                  </a:lnTo>
                  <a:lnTo>
                    <a:pt x="2052" y="695"/>
                  </a:lnTo>
                  <a:lnTo>
                    <a:pt x="2021" y="695"/>
                  </a:lnTo>
                  <a:lnTo>
                    <a:pt x="1997" y="695"/>
                  </a:lnTo>
                  <a:lnTo>
                    <a:pt x="1973" y="689"/>
                  </a:lnTo>
                  <a:lnTo>
                    <a:pt x="1955" y="683"/>
                  </a:lnTo>
                  <a:lnTo>
                    <a:pt x="1949" y="683"/>
                  </a:lnTo>
                  <a:lnTo>
                    <a:pt x="1949" y="677"/>
                  </a:lnTo>
                  <a:lnTo>
                    <a:pt x="1943" y="672"/>
                  </a:lnTo>
                  <a:lnTo>
                    <a:pt x="1913" y="636"/>
                  </a:lnTo>
                  <a:lnTo>
                    <a:pt x="1806" y="324"/>
                  </a:lnTo>
                  <a:lnTo>
                    <a:pt x="1776" y="330"/>
                  </a:lnTo>
                  <a:lnTo>
                    <a:pt x="1746" y="330"/>
                  </a:lnTo>
                  <a:lnTo>
                    <a:pt x="1703" y="312"/>
                  </a:lnTo>
                  <a:lnTo>
                    <a:pt x="1673" y="288"/>
                  </a:lnTo>
                  <a:lnTo>
                    <a:pt x="1667" y="276"/>
                  </a:lnTo>
                  <a:lnTo>
                    <a:pt x="1655" y="270"/>
                  </a:lnTo>
                  <a:lnTo>
                    <a:pt x="1637" y="276"/>
                  </a:lnTo>
                  <a:lnTo>
                    <a:pt x="1631" y="288"/>
                  </a:lnTo>
                  <a:lnTo>
                    <a:pt x="1625" y="306"/>
                  </a:lnTo>
                  <a:lnTo>
                    <a:pt x="1625" y="312"/>
                  </a:lnTo>
                  <a:lnTo>
                    <a:pt x="1643" y="318"/>
                  </a:lnTo>
                  <a:lnTo>
                    <a:pt x="1655" y="336"/>
                  </a:lnTo>
                  <a:lnTo>
                    <a:pt x="1667" y="366"/>
                  </a:lnTo>
                  <a:lnTo>
                    <a:pt x="1673" y="402"/>
                  </a:lnTo>
                  <a:lnTo>
                    <a:pt x="1673" y="408"/>
                  </a:lnTo>
                  <a:lnTo>
                    <a:pt x="1673" y="414"/>
                  </a:lnTo>
                  <a:lnTo>
                    <a:pt x="1716" y="761"/>
                  </a:lnTo>
                  <a:lnTo>
                    <a:pt x="1716" y="773"/>
                  </a:lnTo>
                  <a:lnTo>
                    <a:pt x="1716" y="779"/>
                  </a:lnTo>
                  <a:lnTo>
                    <a:pt x="1709" y="773"/>
                  </a:lnTo>
                  <a:lnTo>
                    <a:pt x="1703" y="755"/>
                  </a:lnTo>
                  <a:lnTo>
                    <a:pt x="1697" y="749"/>
                  </a:lnTo>
                  <a:lnTo>
                    <a:pt x="1691" y="737"/>
                  </a:lnTo>
                  <a:lnTo>
                    <a:pt x="1679" y="713"/>
                  </a:lnTo>
                  <a:lnTo>
                    <a:pt x="1661" y="672"/>
                  </a:lnTo>
                  <a:lnTo>
                    <a:pt x="1643" y="630"/>
                  </a:lnTo>
                  <a:lnTo>
                    <a:pt x="1613" y="582"/>
                  </a:lnTo>
                  <a:lnTo>
                    <a:pt x="1589" y="540"/>
                  </a:lnTo>
                  <a:lnTo>
                    <a:pt x="1560" y="510"/>
                  </a:lnTo>
                  <a:lnTo>
                    <a:pt x="1536" y="492"/>
                  </a:lnTo>
                  <a:lnTo>
                    <a:pt x="1494" y="480"/>
                  </a:lnTo>
                  <a:lnTo>
                    <a:pt x="1446" y="480"/>
                  </a:lnTo>
                  <a:lnTo>
                    <a:pt x="1397" y="486"/>
                  </a:lnTo>
                  <a:lnTo>
                    <a:pt x="1349" y="498"/>
                  </a:lnTo>
                  <a:lnTo>
                    <a:pt x="1248" y="528"/>
                  </a:lnTo>
                  <a:lnTo>
                    <a:pt x="1158" y="570"/>
                  </a:lnTo>
                  <a:lnTo>
                    <a:pt x="1104" y="600"/>
                  </a:lnTo>
                  <a:lnTo>
                    <a:pt x="1037" y="624"/>
                  </a:lnTo>
                  <a:lnTo>
                    <a:pt x="996" y="630"/>
                  </a:lnTo>
                  <a:lnTo>
                    <a:pt x="948" y="630"/>
                  </a:lnTo>
                  <a:lnTo>
                    <a:pt x="900" y="618"/>
                  </a:lnTo>
                  <a:lnTo>
                    <a:pt x="840" y="588"/>
                  </a:lnTo>
                  <a:lnTo>
                    <a:pt x="714" y="534"/>
                  </a:lnTo>
                  <a:lnTo>
                    <a:pt x="582" y="474"/>
                  </a:lnTo>
                  <a:lnTo>
                    <a:pt x="443" y="408"/>
                  </a:lnTo>
                  <a:lnTo>
                    <a:pt x="318" y="348"/>
                  </a:lnTo>
                  <a:lnTo>
                    <a:pt x="198" y="288"/>
                  </a:lnTo>
                  <a:lnTo>
                    <a:pt x="149" y="264"/>
                  </a:lnTo>
                  <a:lnTo>
                    <a:pt x="102" y="240"/>
                  </a:lnTo>
                  <a:lnTo>
                    <a:pt x="0" y="187"/>
                  </a:lnTo>
                  <a:lnTo>
                    <a:pt x="0" y="460"/>
                  </a:lnTo>
                  <a:lnTo>
                    <a:pt x="36" y="474"/>
                  </a:lnTo>
                  <a:lnTo>
                    <a:pt x="149" y="516"/>
                  </a:lnTo>
                  <a:lnTo>
                    <a:pt x="216" y="540"/>
                  </a:lnTo>
                  <a:lnTo>
                    <a:pt x="288" y="570"/>
                  </a:lnTo>
                  <a:lnTo>
                    <a:pt x="348" y="594"/>
                  </a:lnTo>
                  <a:lnTo>
                    <a:pt x="396" y="618"/>
                  </a:lnTo>
                  <a:lnTo>
                    <a:pt x="432" y="636"/>
                  </a:lnTo>
                  <a:lnTo>
                    <a:pt x="461" y="654"/>
                  </a:lnTo>
                  <a:lnTo>
                    <a:pt x="504" y="672"/>
                  </a:lnTo>
                  <a:lnTo>
                    <a:pt x="588" y="707"/>
                  </a:lnTo>
                  <a:lnTo>
                    <a:pt x="684" y="743"/>
                  </a:lnTo>
                  <a:lnTo>
                    <a:pt x="725" y="755"/>
                  </a:lnTo>
                  <a:lnTo>
                    <a:pt x="761" y="767"/>
                  </a:lnTo>
                  <a:lnTo>
                    <a:pt x="828" y="779"/>
                  </a:lnTo>
                  <a:lnTo>
                    <a:pt x="894" y="785"/>
                  </a:lnTo>
                  <a:lnTo>
                    <a:pt x="966" y="791"/>
                  </a:lnTo>
                  <a:lnTo>
                    <a:pt x="1031" y="791"/>
                  </a:lnTo>
                  <a:lnTo>
                    <a:pt x="1092" y="785"/>
                  </a:lnTo>
                  <a:lnTo>
                    <a:pt x="1146" y="785"/>
                  </a:lnTo>
                  <a:lnTo>
                    <a:pt x="1176" y="779"/>
                  </a:lnTo>
                  <a:lnTo>
                    <a:pt x="1188" y="779"/>
                  </a:lnTo>
                  <a:lnTo>
                    <a:pt x="1188" y="779"/>
                  </a:lnTo>
                  <a:lnTo>
                    <a:pt x="1236" y="785"/>
                  </a:lnTo>
                  <a:lnTo>
                    <a:pt x="1278" y="791"/>
                  </a:lnTo>
                  <a:lnTo>
                    <a:pt x="1307" y="803"/>
                  </a:lnTo>
                  <a:lnTo>
                    <a:pt x="1337" y="809"/>
                  </a:lnTo>
                  <a:lnTo>
                    <a:pt x="1379" y="827"/>
                  </a:lnTo>
                  <a:lnTo>
                    <a:pt x="1404" y="845"/>
                  </a:lnTo>
                  <a:lnTo>
                    <a:pt x="1416" y="863"/>
                  </a:lnTo>
                  <a:lnTo>
                    <a:pt x="1416" y="875"/>
                  </a:lnTo>
                  <a:lnTo>
                    <a:pt x="1416" y="881"/>
                  </a:lnTo>
                  <a:lnTo>
                    <a:pt x="1416" y="887"/>
                  </a:lnTo>
                  <a:lnTo>
                    <a:pt x="1410" y="887"/>
                  </a:lnTo>
                  <a:lnTo>
                    <a:pt x="1397" y="893"/>
                  </a:lnTo>
                  <a:lnTo>
                    <a:pt x="1379" y="905"/>
                  </a:lnTo>
                  <a:lnTo>
                    <a:pt x="1361" y="923"/>
                  </a:lnTo>
                  <a:lnTo>
                    <a:pt x="1355" y="941"/>
                  </a:lnTo>
                  <a:lnTo>
                    <a:pt x="1361" y="971"/>
                  </a:lnTo>
                  <a:lnTo>
                    <a:pt x="1367" y="989"/>
                  </a:lnTo>
                  <a:lnTo>
                    <a:pt x="1385" y="1007"/>
                  </a:lnTo>
                  <a:lnTo>
                    <a:pt x="1404" y="1025"/>
                  </a:lnTo>
                  <a:lnTo>
                    <a:pt x="1434" y="1049"/>
                  </a:lnTo>
                  <a:lnTo>
                    <a:pt x="1464" y="1067"/>
                  </a:lnTo>
                  <a:lnTo>
                    <a:pt x="1494" y="1085"/>
                  </a:lnTo>
                  <a:lnTo>
                    <a:pt x="1554" y="1091"/>
                  </a:lnTo>
                  <a:lnTo>
                    <a:pt x="1607" y="1085"/>
                  </a:lnTo>
                  <a:lnTo>
                    <a:pt x="1661" y="1067"/>
                  </a:lnTo>
                  <a:lnTo>
                    <a:pt x="1697" y="1043"/>
                  </a:lnTo>
                  <a:lnTo>
                    <a:pt x="1734" y="1019"/>
                  </a:lnTo>
                  <a:lnTo>
                    <a:pt x="1752" y="995"/>
                  </a:lnTo>
                  <a:lnTo>
                    <a:pt x="1758" y="989"/>
                  </a:lnTo>
                  <a:lnTo>
                    <a:pt x="1812" y="989"/>
                  </a:lnTo>
                  <a:lnTo>
                    <a:pt x="1860" y="983"/>
                  </a:lnTo>
                  <a:lnTo>
                    <a:pt x="1907" y="965"/>
                  </a:lnTo>
                  <a:lnTo>
                    <a:pt x="1943" y="941"/>
                  </a:lnTo>
                  <a:lnTo>
                    <a:pt x="1973" y="917"/>
                  </a:lnTo>
                  <a:lnTo>
                    <a:pt x="2003" y="899"/>
                  </a:lnTo>
                  <a:lnTo>
                    <a:pt x="2015" y="881"/>
                  </a:lnTo>
                  <a:lnTo>
                    <a:pt x="2021" y="875"/>
                  </a:lnTo>
                  <a:lnTo>
                    <a:pt x="2201" y="899"/>
                  </a:lnTo>
                  <a:lnTo>
                    <a:pt x="2243" y="905"/>
                  </a:lnTo>
                  <a:lnTo>
                    <a:pt x="2273" y="899"/>
                  </a:lnTo>
                  <a:lnTo>
                    <a:pt x="2327" y="887"/>
                  </a:lnTo>
                  <a:lnTo>
                    <a:pt x="2364" y="863"/>
                  </a:lnTo>
                  <a:lnTo>
                    <a:pt x="2388" y="827"/>
                  </a:lnTo>
                  <a:lnTo>
                    <a:pt x="2400" y="797"/>
                  </a:lnTo>
                  <a:lnTo>
                    <a:pt x="2400" y="767"/>
                  </a:lnTo>
                  <a:lnTo>
                    <a:pt x="2400" y="743"/>
                  </a:lnTo>
                  <a:lnTo>
                    <a:pt x="2400" y="737"/>
                  </a:lnTo>
                  <a:lnTo>
                    <a:pt x="2418" y="737"/>
                  </a:lnTo>
                  <a:lnTo>
                    <a:pt x="2436" y="731"/>
                  </a:lnTo>
                  <a:lnTo>
                    <a:pt x="2471" y="701"/>
                  </a:lnTo>
                  <a:lnTo>
                    <a:pt x="2513" y="660"/>
                  </a:lnTo>
                  <a:lnTo>
                    <a:pt x="2555" y="606"/>
                  </a:lnTo>
                  <a:lnTo>
                    <a:pt x="2591" y="552"/>
                  </a:lnTo>
                  <a:lnTo>
                    <a:pt x="2621" y="504"/>
                  </a:lnTo>
                  <a:lnTo>
                    <a:pt x="2639" y="468"/>
                  </a:lnTo>
                  <a:lnTo>
                    <a:pt x="2646" y="462"/>
                  </a:lnTo>
                  <a:lnTo>
                    <a:pt x="2646" y="456"/>
                  </a:lnTo>
                  <a:lnTo>
                    <a:pt x="2693" y="374"/>
                  </a:lnTo>
                  <a:lnTo>
                    <a:pt x="2723" y="299"/>
                  </a:lnTo>
                  <a:close/>
                </a:path>
              </a:pathLst>
            </a:custGeom>
            <a:solidFill>
              <a:schemeClr val="bg1"/>
            </a:solidFill>
            <a:ln>
              <a:noFill/>
            </a:ln>
            <a:extLst>
              <a:ext uri="{91240B29-F687-4F45-9708-019B960494DF}">
                <a14:hiddenLine xmlns:a14="http://schemas.microsoft.com/office/drawing/2010/main" w="9525">
                  <a:solidFill>
                    <a:schemeClr val="tx1"/>
                  </a:solidFill>
                  <a:round/>
                  <a:headEnd/>
                  <a:tailEnd/>
                </a14:hiddenLine>
              </a:ext>
            </a:extLst>
          </p:spPr>
          <p:txBody>
            <a:bodyPr/>
            <a:lstStyle/>
            <a:p>
              <a:endParaRPr lang="en-GB"/>
            </a:p>
          </p:txBody>
        </p:sp>
      </p:grpSp>
      <p:sp>
        <p:nvSpPr>
          <p:cNvPr id="445458" name="Rectangle 18"/>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1" compatLnSpc="1">
            <a:prstTxWarp prst="textNoShape">
              <a:avLst/>
            </a:prstTxWarp>
          </a:bodyPr>
          <a:lstStyle/>
          <a:p>
            <a:pPr lvl="0"/>
            <a:r>
              <a:rPr lang="en-GB" altLang="en-US" smtClean="0"/>
              <a:t>Click to edit Master title style</a:t>
            </a:r>
          </a:p>
        </p:txBody>
      </p:sp>
      <p:sp>
        <p:nvSpPr>
          <p:cNvPr id="445459" name="Rectangle 19"/>
          <p:cNvSpPr>
            <a:spLocks noGrp="1" noChangeArrowheads="1"/>
          </p:cNvSpPr>
          <p:nvPr>
            <p:ph type="dt" sz="half" idx="2"/>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endParaRPr lang="en-GB" altLang="en-US"/>
          </a:p>
        </p:txBody>
      </p:sp>
      <p:sp>
        <p:nvSpPr>
          <p:cNvPr id="445460" name="Rectangle 20"/>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eaLnBrk="1" hangingPunct="1">
              <a:defRPr sz="1200"/>
            </a:lvl1pPr>
          </a:lstStyle>
          <a:p>
            <a:endParaRPr lang="en-GB" altLang="en-US"/>
          </a:p>
        </p:txBody>
      </p:sp>
      <p:sp>
        <p:nvSpPr>
          <p:cNvPr id="445461" name="Rectangle 21"/>
          <p:cNvSpPr>
            <a:spLocks noGrp="1" noChangeArrowheads="1"/>
          </p:cNvSpPr>
          <p:nvPr>
            <p:ph type="sldNum" sz="quarter" idx="4"/>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4C67CA15-1650-4480-BACB-FA42BA2B5456}" type="slidenum">
              <a:rPr lang="en-GB" altLang="en-US"/>
              <a:pPr/>
              <a:t>‹#›</a:t>
            </a:fld>
            <a:endParaRPr lang="en-GB" altLang="en-US"/>
          </a:p>
        </p:txBody>
      </p:sp>
      <p:sp>
        <p:nvSpPr>
          <p:cNvPr id="445462" name="Rectangle 22"/>
          <p:cNvSpPr>
            <a:spLocks noGrp="1" noChangeArrowheads="1"/>
          </p:cNvSpPr>
          <p:nvPr>
            <p:ph type="body" idx="1"/>
          </p:nvPr>
        </p:nvSpPr>
        <p:spPr bwMode="auto">
          <a:xfrm>
            <a:off x="457200" y="1600200"/>
            <a:ext cx="82296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Tree>
  </p:cSld>
  <p:clrMap bg1="dk2" tx1="lt1" bg2="dk1" tx2="lt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iming>
    <p:tnLst>
      <p:par>
        <p:cTn id="1" dur="indefinite" restart="never" nodeType="tmRoot"/>
      </p:par>
    </p:tnLst>
  </p:timing>
  <p:txStyles>
    <p:titleStyle>
      <a:lvl1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1" fontAlgn="base" hangingPunct="1">
        <a:spcBef>
          <a:spcPct val="20000"/>
        </a:spcBef>
        <a:spcAft>
          <a:spcPct val="0"/>
        </a:spcAft>
        <a:buClr>
          <a:schemeClr val="hlink"/>
        </a:buClr>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effectLst>
            <a:outerShdw blurRad="38100" dist="38100" dir="2700000" algn="tl">
              <a:srgbClr val="000000"/>
            </a:outerShdw>
          </a:effectLst>
          <a:latin typeface="+mn-lt"/>
        </a:defRPr>
      </a:lvl2pPr>
      <a:lvl3pPr marL="1143000" indent="-228600" algn="l" rtl="0" eaLnBrk="1" fontAlgn="base" hangingPunct="1">
        <a:spcBef>
          <a:spcPct val="20000"/>
        </a:spcBef>
        <a:spcAft>
          <a:spcPct val="0"/>
        </a:spcAft>
        <a:buClr>
          <a:schemeClr val="tx2"/>
        </a:buClr>
        <a:buChar char="•"/>
        <a:defRPr sz="2400">
          <a:solidFill>
            <a:schemeClr val="tx1"/>
          </a:solidFill>
          <a:effectLst>
            <a:outerShdw blurRad="38100" dist="38100" dir="2700000" algn="tl">
              <a:srgbClr val="000000"/>
            </a:outerShdw>
          </a:effectLst>
          <a:latin typeface="+mn-lt"/>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defRPr>
      </a:lvl4pPr>
      <a:lvl5pPr marL="2057400" indent="-228600" algn="l" rtl="0" eaLnBrk="1" fontAlgn="base" hangingPunct="1">
        <a:spcBef>
          <a:spcPct val="20000"/>
        </a:spcBef>
        <a:spcAft>
          <a:spcPct val="0"/>
        </a:spcAft>
        <a:buClr>
          <a:schemeClr val="folHlink"/>
        </a:buClr>
        <a:buChar char="•"/>
        <a:defRPr sz="2000">
          <a:solidFill>
            <a:schemeClr val="tx1"/>
          </a:solidFill>
          <a:effectLst>
            <a:outerShdw blurRad="38100" dist="38100" dir="2700000" algn="tl">
              <a:srgbClr val="000000"/>
            </a:outerShdw>
          </a:effectLst>
          <a:latin typeface="+mn-lt"/>
        </a:defRPr>
      </a:lvl5pPr>
      <a:lvl6pPr marL="2514600" indent="-228600" algn="l" rtl="0" eaLnBrk="1" fontAlgn="base" hangingPunct="1">
        <a:spcBef>
          <a:spcPct val="20000"/>
        </a:spcBef>
        <a:spcAft>
          <a:spcPct val="0"/>
        </a:spcAft>
        <a:buClr>
          <a:schemeClr val="folHlink"/>
        </a:buClr>
        <a:buChar char="•"/>
        <a:defRPr sz="2000">
          <a:solidFill>
            <a:schemeClr val="tx1"/>
          </a:solidFill>
          <a:effectLst>
            <a:outerShdw blurRad="38100" dist="38100" dir="2700000" algn="tl">
              <a:srgbClr val="000000"/>
            </a:outerShdw>
          </a:effectLst>
          <a:latin typeface="+mn-lt"/>
        </a:defRPr>
      </a:lvl6pPr>
      <a:lvl7pPr marL="2971800" indent="-228600" algn="l" rtl="0" eaLnBrk="1" fontAlgn="base" hangingPunct="1">
        <a:spcBef>
          <a:spcPct val="20000"/>
        </a:spcBef>
        <a:spcAft>
          <a:spcPct val="0"/>
        </a:spcAft>
        <a:buClr>
          <a:schemeClr val="folHlink"/>
        </a:buClr>
        <a:buChar char="•"/>
        <a:defRPr sz="2000">
          <a:solidFill>
            <a:schemeClr val="tx1"/>
          </a:solidFill>
          <a:effectLst>
            <a:outerShdw blurRad="38100" dist="38100" dir="2700000" algn="tl">
              <a:srgbClr val="000000"/>
            </a:outerShdw>
          </a:effectLst>
          <a:latin typeface="+mn-lt"/>
        </a:defRPr>
      </a:lvl7pPr>
      <a:lvl8pPr marL="3429000" indent="-228600" algn="l" rtl="0" eaLnBrk="1" fontAlgn="base" hangingPunct="1">
        <a:spcBef>
          <a:spcPct val="20000"/>
        </a:spcBef>
        <a:spcAft>
          <a:spcPct val="0"/>
        </a:spcAft>
        <a:buClr>
          <a:schemeClr val="folHlink"/>
        </a:buClr>
        <a:buChar char="•"/>
        <a:defRPr sz="2000">
          <a:solidFill>
            <a:schemeClr val="tx1"/>
          </a:solidFill>
          <a:effectLst>
            <a:outerShdw blurRad="38100" dist="38100" dir="2700000" algn="tl">
              <a:srgbClr val="000000"/>
            </a:outerShdw>
          </a:effectLst>
          <a:latin typeface="+mn-lt"/>
        </a:defRPr>
      </a:lvl8pPr>
      <a:lvl9pPr marL="3886200" indent="-228600" algn="l" rtl="0" eaLnBrk="1" fontAlgn="base" hangingPunct="1">
        <a:spcBef>
          <a:spcPct val="20000"/>
        </a:spcBef>
        <a:spcAft>
          <a:spcPct val="0"/>
        </a:spcAft>
        <a:buClr>
          <a:schemeClr val="folHlink"/>
        </a:buClr>
        <a:buChar char="•"/>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Group Dynamics and Cohesion in Sport and Exercise</a:t>
            </a:r>
            <a:endParaRPr lang="en-GB" dirty="0"/>
          </a:p>
        </p:txBody>
      </p:sp>
      <p:sp>
        <p:nvSpPr>
          <p:cNvPr id="3" name="Subtitle 2"/>
          <p:cNvSpPr>
            <a:spLocks noGrp="1"/>
          </p:cNvSpPr>
          <p:nvPr>
            <p:ph type="subTitle" idx="1"/>
          </p:nvPr>
        </p:nvSpPr>
        <p:spPr/>
        <p:txBody>
          <a:bodyPr/>
          <a:lstStyle/>
          <a:p>
            <a:r>
              <a:rPr lang="en-GB" dirty="0" smtClean="0"/>
              <a:t>Dr Stuart Jones</a:t>
            </a:r>
            <a:endParaRPr lang="en-GB" dirty="0"/>
          </a:p>
        </p:txBody>
      </p:sp>
    </p:spTree>
    <p:extLst>
      <p:ext uri="{BB962C8B-B14F-4D97-AF65-F5344CB8AC3E}">
        <p14:creationId xmlns:p14="http://schemas.microsoft.com/office/powerpoint/2010/main" val="34875835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Lecture</a:t>
            </a:r>
            <a:endParaRPr lang="en-GB" dirty="0"/>
          </a:p>
        </p:txBody>
      </p:sp>
      <p:sp>
        <p:nvSpPr>
          <p:cNvPr id="3" name="Content Placeholder 2"/>
          <p:cNvSpPr>
            <a:spLocks noGrp="1"/>
          </p:cNvSpPr>
          <p:nvPr>
            <p:ph idx="1"/>
          </p:nvPr>
        </p:nvSpPr>
        <p:spPr/>
        <p:txBody>
          <a:bodyPr/>
          <a:lstStyle/>
          <a:p>
            <a:r>
              <a:rPr lang="en-GB" dirty="0" smtClean="0"/>
              <a:t>To provide a definition of groups and team in a sport / exercise context. </a:t>
            </a:r>
          </a:p>
          <a:p>
            <a:endParaRPr lang="en-GB" dirty="0"/>
          </a:p>
          <a:p>
            <a:r>
              <a:rPr lang="en-GB" dirty="0" smtClean="0"/>
              <a:t>To discuss the Lineal and </a:t>
            </a:r>
            <a:r>
              <a:rPr lang="en-GB" dirty="0" err="1" smtClean="0"/>
              <a:t>Pendular</a:t>
            </a:r>
            <a:r>
              <a:rPr lang="en-GB" dirty="0" smtClean="0"/>
              <a:t> Perspective of Group Formation. </a:t>
            </a:r>
          </a:p>
          <a:p>
            <a:endParaRPr lang="en-GB" dirty="0"/>
          </a:p>
          <a:p>
            <a:r>
              <a:rPr lang="en-GB" dirty="0" smtClean="0"/>
              <a:t>To explore the impact of Group Size on both Cohesion and Performance. </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864541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Lecture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To explore social loafing and factors that influence this. </a:t>
            </a:r>
          </a:p>
          <a:p>
            <a:endParaRPr lang="en-GB" dirty="0"/>
          </a:p>
          <a:p>
            <a:r>
              <a:rPr lang="en-GB" dirty="0" smtClean="0"/>
              <a:t>To explore collective efficacy and its relationship with both cohesion and performance. </a:t>
            </a:r>
          </a:p>
          <a:p>
            <a:endParaRPr lang="en-GB" dirty="0"/>
          </a:p>
          <a:p>
            <a:r>
              <a:rPr lang="en-GB" dirty="0" smtClean="0"/>
              <a:t>To explore factors that influence cohesion and the cohesion/performance relationship in teams. </a:t>
            </a:r>
          </a:p>
          <a:p>
            <a:endParaRPr lang="en-GB" dirty="0"/>
          </a:p>
          <a:p>
            <a:r>
              <a:rPr lang="en-GB" dirty="0" smtClean="0"/>
              <a:t>To consider (briefly) strategies at enhancing cohesion.  </a:t>
            </a:r>
            <a:endParaRPr lang="en-GB" dirty="0"/>
          </a:p>
        </p:txBody>
      </p:sp>
    </p:spTree>
    <p:extLst>
      <p:ext uri="{BB962C8B-B14F-4D97-AF65-F5344CB8AC3E}">
        <p14:creationId xmlns:p14="http://schemas.microsoft.com/office/powerpoint/2010/main" val="28314229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Although most sport takes place in a group setting, the majority of research in sport and exercise psychology (particularly sport psychology) has focus on individual athletes. </a:t>
            </a:r>
          </a:p>
          <a:p>
            <a:endParaRPr lang="en-GB" dirty="0"/>
          </a:p>
          <a:p>
            <a:r>
              <a:rPr lang="en-GB" dirty="0" smtClean="0"/>
              <a:t>However, as </a:t>
            </a:r>
            <a:r>
              <a:rPr lang="en-GB" dirty="0" err="1" smtClean="0"/>
              <a:t>Sherif</a:t>
            </a:r>
            <a:r>
              <a:rPr lang="en-GB" dirty="0" smtClean="0"/>
              <a:t> and </a:t>
            </a:r>
            <a:r>
              <a:rPr lang="en-GB" dirty="0" err="1" smtClean="0"/>
              <a:t>Sherif</a:t>
            </a:r>
            <a:r>
              <a:rPr lang="en-GB" dirty="0" smtClean="0"/>
              <a:t> (1969) reported – the group dynamics have a profound effect on the behaviour of the individual. </a:t>
            </a:r>
          </a:p>
          <a:p>
            <a:endParaRPr lang="en-GB" dirty="0"/>
          </a:p>
          <a:p>
            <a:r>
              <a:rPr lang="en-GB" dirty="0" smtClean="0"/>
              <a:t>Therefore, why the limited research? </a:t>
            </a:r>
            <a:endParaRPr lang="en-GB" dirty="0"/>
          </a:p>
        </p:txBody>
      </p:sp>
    </p:spTree>
    <p:extLst>
      <p:ext uri="{BB962C8B-B14F-4D97-AF65-F5344CB8AC3E}">
        <p14:creationId xmlns:p14="http://schemas.microsoft.com/office/powerpoint/2010/main" val="10082200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Nature of Groups</a:t>
            </a:r>
            <a:endParaRPr lang="en-GB" dirty="0"/>
          </a:p>
        </p:txBody>
      </p:sp>
      <p:sp>
        <p:nvSpPr>
          <p:cNvPr id="3" name="Content Placeholder 2"/>
          <p:cNvSpPr>
            <a:spLocks noGrp="1"/>
          </p:cNvSpPr>
          <p:nvPr>
            <p:ph idx="1"/>
          </p:nvPr>
        </p:nvSpPr>
        <p:spPr/>
        <p:txBody>
          <a:bodyPr>
            <a:normAutofit lnSpcReduction="10000"/>
          </a:bodyPr>
          <a:lstStyle/>
          <a:p>
            <a:r>
              <a:rPr lang="en-GB" dirty="0" smtClean="0"/>
              <a:t>Carron and </a:t>
            </a:r>
            <a:r>
              <a:rPr lang="en-GB" dirty="0" err="1" smtClean="0"/>
              <a:t>Eys</a:t>
            </a:r>
            <a:r>
              <a:rPr lang="en-GB" dirty="0" smtClean="0"/>
              <a:t> (2012) – “every group is like all other groups, like some other groups and like no other groups” – p12. </a:t>
            </a:r>
          </a:p>
          <a:p>
            <a:endParaRPr lang="en-GB" dirty="0"/>
          </a:p>
          <a:p>
            <a:r>
              <a:rPr lang="en-GB" dirty="0" smtClean="0"/>
              <a:t>What do they mean??</a:t>
            </a:r>
          </a:p>
          <a:p>
            <a:endParaRPr lang="en-GB" dirty="0"/>
          </a:p>
          <a:p>
            <a:r>
              <a:rPr lang="en-GB" dirty="0" smtClean="0"/>
              <a:t>Each group contains characteristics that are common to every other group…. But also possess characteristics that are unique to itself</a:t>
            </a:r>
            <a:endParaRPr lang="en-GB" dirty="0"/>
          </a:p>
        </p:txBody>
      </p:sp>
    </p:spTree>
    <p:extLst>
      <p:ext uri="{BB962C8B-B14F-4D97-AF65-F5344CB8AC3E}">
        <p14:creationId xmlns:p14="http://schemas.microsoft.com/office/powerpoint/2010/main" val="3056224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US" altLang="en-US" smtClean="0"/>
              <a:t>What Is a Group?</a:t>
            </a:r>
          </a:p>
        </p:txBody>
      </p:sp>
      <p:sp>
        <p:nvSpPr>
          <p:cNvPr id="6147" name="Content Placeholder 2"/>
          <p:cNvSpPr>
            <a:spLocks noGrp="1"/>
          </p:cNvSpPr>
          <p:nvPr>
            <p:ph idx="1"/>
          </p:nvPr>
        </p:nvSpPr>
        <p:spPr/>
        <p:txBody>
          <a:bodyPr>
            <a:normAutofit lnSpcReduction="10000"/>
          </a:bodyPr>
          <a:lstStyle/>
          <a:p>
            <a:r>
              <a:rPr lang="en-US" altLang="en-US" dirty="0" smtClean="0"/>
              <a:t>Group: Two or more people who interact and exert mutual influence on each other and share the following characteristics:</a:t>
            </a:r>
          </a:p>
          <a:p>
            <a:pPr lvl="1"/>
            <a:r>
              <a:rPr lang="en-US" altLang="en-US" dirty="0" smtClean="0"/>
              <a:t>A collective sense of identity</a:t>
            </a:r>
          </a:p>
          <a:p>
            <a:pPr lvl="1"/>
            <a:r>
              <a:rPr lang="en-US" altLang="en-US" dirty="0" smtClean="0"/>
              <a:t>Distinctive roles</a:t>
            </a:r>
          </a:p>
          <a:p>
            <a:pPr lvl="1"/>
            <a:r>
              <a:rPr lang="en-US" altLang="en-US" dirty="0" smtClean="0"/>
              <a:t>Structured modes of communication</a:t>
            </a:r>
          </a:p>
          <a:p>
            <a:pPr lvl="1"/>
            <a:r>
              <a:rPr lang="en-US" altLang="en-US" dirty="0" smtClean="0"/>
              <a:t>Group norms</a:t>
            </a:r>
          </a:p>
          <a:p>
            <a:pPr lvl="1"/>
            <a:endParaRPr lang="en-US" altLang="en-US" dirty="0"/>
          </a:p>
          <a:p>
            <a:pPr lvl="1"/>
            <a:r>
              <a:rPr lang="en-US" altLang="en-US" dirty="0" smtClean="0"/>
              <a:t>Weinberg and Gould (2011). </a:t>
            </a:r>
          </a:p>
        </p:txBody>
      </p:sp>
    </p:spTree>
    <p:extLst>
      <p:ext uri="{BB962C8B-B14F-4D97-AF65-F5344CB8AC3E}">
        <p14:creationId xmlns:p14="http://schemas.microsoft.com/office/powerpoint/2010/main" val="34045016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a Team differ from a Group?</a:t>
            </a:r>
            <a:endParaRPr lang="en-GB" dirty="0"/>
          </a:p>
        </p:txBody>
      </p:sp>
      <p:sp>
        <p:nvSpPr>
          <p:cNvPr id="3" name="Content Placeholder 2"/>
          <p:cNvSpPr>
            <a:spLocks noGrp="1"/>
          </p:cNvSpPr>
          <p:nvPr>
            <p:ph idx="1"/>
          </p:nvPr>
        </p:nvSpPr>
        <p:spPr/>
        <p:txBody>
          <a:bodyPr>
            <a:normAutofit/>
          </a:bodyPr>
          <a:lstStyle/>
          <a:p>
            <a:r>
              <a:rPr lang="en-GB" dirty="0" smtClean="0"/>
              <a:t>A team is any group of individuals who must interact with each other to accomplish common goals.</a:t>
            </a:r>
          </a:p>
          <a:p>
            <a:pPr marL="0" indent="0">
              <a:buNone/>
            </a:pPr>
            <a:endParaRPr lang="en-GB" dirty="0"/>
          </a:p>
          <a:p>
            <a:r>
              <a:rPr lang="en-GB" dirty="0" smtClean="0"/>
              <a:t>Team members have to depend on and support one another to accomplish shared objectives (they have interdependency and common goals).</a:t>
            </a:r>
          </a:p>
          <a:p>
            <a:endParaRPr lang="en-GB" dirty="0" smtClean="0"/>
          </a:p>
          <a:p>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3695736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Sports Group. </a:t>
            </a:r>
            <a:endParaRPr lang="en-GB" dirty="0"/>
          </a:p>
        </p:txBody>
      </p:sp>
      <p:sp>
        <p:nvSpPr>
          <p:cNvPr id="3" name="Content Placeholder 2"/>
          <p:cNvSpPr>
            <a:spLocks noGrp="1"/>
          </p:cNvSpPr>
          <p:nvPr>
            <p:ph idx="1"/>
          </p:nvPr>
        </p:nvSpPr>
        <p:spPr/>
        <p:txBody>
          <a:bodyPr>
            <a:normAutofit/>
          </a:bodyPr>
          <a:lstStyle/>
          <a:p>
            <a:r>
              <a:rPr lang="en-GB" dirty="0" smtClean="0"/>
              <a:t>“a collection of two or more individuals who possess a common identity, have common goals and objectives, share a common fate, exhibit structured patterns of interaction and modes of communication, hold common perceptions about group structure, are personally and instrumentally interdependent, reciprocate interpersonal attraction and consider themselves to be a group” (Carron and </a:t>
            </a:r>
            <a:r>
              <a:rPr lang="en-GB" dirty="0" err="1" smtClean="0"/>
              <a:t>Eys</a:t>
            </a:r>
            <a:r>
              <a:rPr lang="en-GB" dirty="0" smtClean="0"/>
              <a:t>, 2012, p 14). </a:t>
            </a:r>
            <a:endParaRPr lang="en-GB" dirty="0"/>
          </a:p>
        </p:txBody>
      </p:sp>
    </p:spTree>
    <p:extLst>
      <p:ext uri="{BB962C8B-B14F-4D97-AF65-F5344CB8AC3E}">
        <p14:creationId xmlns:p14="http://schemas.microsoft.com/office/powerpoint/2010/main" val="4439558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We can say with confidence that all groups are not necessarily teams. </a:t>
            </a:r>
          </a:p>
          <a:p>
            <a:pPr lvl="1"/>
            <a:r>
              <a:rPr lang="en-GB" dirty="0" smtClean="0"/>
              <a:t>E.g. Level 5 BSc Applied Psychology fit the criteria of a group, but not necessarily a team. </a:t>
            </a:r>
          </a:p>
          <a:p>
            <a:pPr lvl="1"/>
            <a:endParaRPr lang="en-GB" dirty="0"/>
          </a:p>
          <a:p>
            <a:r>
              <a:rPr lang="en-GB" dirty="0" smtClean="0"/>
              <a:t>But are all teams groups? </a:t>
            </a:r>
          </a:p>
          <a:p>
            <a:pPr lvl="1"/>
            <a:r>
              <a:rPr lang="en-GB" dirty="0" smtClean="0"/>
              <a:t>Weinberg and Gould (2011) – Yes. </a:t>
            </a:r>
          </a:p>
          <a:p>
            <a:pPr lvl="1"/>
            <a:r>
              <a:rPr lang="en-GB" dirty="0" smtClean="0"/>
              <a:t>Jarvis (2006) – Not necessarily. </a:t>
            </a:r>
          </a:p>
          <a:p>
            <a:pPr lvl="2"/>
            <a:r>
              <a:rPr lang="en-GB" dirty="0" smtClean="0"/>
              <a:t>Look at TEAM GB in the Olympics, they have common goals and class themselves as part of a team, yet might not have the interaction that is needed to be a group. </a:t>
            </a:r>
          </a:p>
        </p:txBody>
      </p:sp>
    </p:spTree>
    <p:extLst>
      <p:ext uri="{BB962C8B-B14F-4D97-AF65-F5344CB8AC3E}">
        <p14:creationId xmlns:p14="http://schemas.microsoft.com/office/powerpoint/2010/main" val="9837005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are Groups formed?</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 collection of individuals joining together does not necessarily create a group or a team?</a:t>
            </a:r>
          </a:p>
          <a:p>
            <a:endParaRPr lang="en-GB" dirty="0"/>
          </a:p>
          <a:p>
            <a:r>
              <a:rPr lang="en-GB" dirty="0" err="1" smtClean="0"/>
              <a:t>Tuckman</a:t>
            </a:r>
            <a:r>
              <a:rPr lang="en-GB" dirty="0" smtClean="0"/>
              <a:t> (1965) / </a:t>
            </a:r>
            <a:r>
              <a:rPr lang="en-GB" dirty="0" err="1" smtClean="0"/>
              <a:t>Tuckman</a:t>
            </a:r>
            <a:r>
              <a:rPr lang="en-GB" dirty="0" smtClean="0"/>
              <a:t> and Jensen (1977) – suggested that group formation goes through five distinct stages. </a:t>
            </a:r>
          </a:p>
          <a:p>
            <a:pPr lvl="1"/>
            <a:r>
              <a:rPr lang="en-GB" dirty="0" smtClean="0"/>
              <a:t>Known as the Lineal Perspective</a:t>
            </a:r>
          </a:p>
          <a:p>
            <a:pPr lvl="2"/>
            <a:r>
              <a:rPr lang="en-GB" dirty="0" smtClean="0"/>
              <a:t>Forming</a:t>
            </a:r>
          </a:p>
          <a:p>
            <a:pPr lvl="2"/>
            <a:r>
              <a:rPr lang="en-GB" dirty="0" smtClean="0"/>
              <a:t>Storming</a:t>
            </a:r>
          </a:p>
          <a:p>
            <a:pPr lvl="2"/>
            <a:r>
              <a:rPr lang="en-GB" dirty="0" smtClean="0"/>
              <a:t>Norming</a:t>
            </a:r>
          </a:p>
          <a:p>
            <a:pPr lvl="2"/>
            <a:r>
              <a:rPr lang="en-GB" dirty="0" smtClean="0"/>
              <a:t>Performing</a:t>
            </a:r>
          </a:p>
          <a:p>
            <a:pPr lvl="2"/>
            <a:r>
              <a:rPr lang="en-GB" dirty="0" smtClean="0"/>
              <a:t>Adjourning </a:t>
            </a:r>
            <a:endParaRPr lang="en-GB" dirty="0"/>
          </a:p>
        </p:txBody>
      </p:sp>
    </p:spTree>
    <p:extLst>
      <p:ext uri="{BB962C8B-B14F-4D97-AF65-F5344CB8AC3E}">
        <p14:creationId xmlns:p14="http://schemas.microsoft.com/office/powerpoint/2010/main" val="24324711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r>
              <a:rPr lang="en-US" altLang="en-US" dirty="0" smtClean="0"/>
              <a:t>The Linear Perspective (</a:t>
            </a:r>
            <a:r>
              <a:rPr lang="en-US" altLang="en-US" dirty="0" err="1" smtClean="0"/>
              <a:t>Tuckman</a:t>
            </a:r>
            <a:r>
              <a:rPr lang="en-US" altLang="en-US" dirty="0" smtClean="0"/>
              <a:t>, 1965 / </a:t>
            </a:r>
            <a:r>
              <a:rPr lang="en-US" altLang="en-US" dirty="0" err="1" smtClean="0"/>
              <a:t>Tuckman</a:t>
            </a:r>
            <a:r>
              <a:rPr lang="en-US" altLang="en-US" dirty="0" smtClean="0"/>
              <a:t> and Jensen, 1977).</a:t>
            </a:r>
          </a:p>
        </p:txBody>
      </p:sp>
      <p:sp>
        <p:nvSpPr>
          <p:cNvPr id="8195" name="Content Placeholder 2"/>
          <p:cNvSpPr>
            <a:spLocks noGrp="1"/>
          </p:cNvSpPr>
          <p:nvPr>
            <p:ph idx="1"/>
          </p:nvPr>
        </p:nvSpPr>
        <p:spPr/>
        <p:txBody>
          <a:bodyPr>
            <a:normAutofit/>
          </a:bodyPr>
          <a:lstStyle/>
          <a:p>
            <a:r>
              <a:rPr lang="en-US" altLang="en-US" dirty="0" smtClean="0"/>
              <a:t>Forming: </a:t>
            </a:r>
            <a:r>
              <a:rPr lang="en-US" altLang="en-US" dirty="0" err="1" smtClean="0"/>
              <a:t>Familiarisation</a:t>
            </a:r>
            <a:r>
              <a:rPr lang="en-US" altLang="en-US" dirty="0" smtClean="0"/>
              <a:t>, formation of interpersonal relationships, development of team structure</a:t>
            </a:r>
          </a:p>
          <a:p>
            <a:pPr lvl="1"/>
            <a:r>
              <a:rPr lang="en-US" altLang="en-US" dirty="0" smtClean="0"/>
              <a:t>Social Comparisons (particularly in a team environment) </a:t>
            </a:r>
          </a:p>
          <a:p>
            <a:pPr lvl="2"/>
            <a:r>
              <a:rPr lang="en-US" altLang="en-US" dirty="0" smtClean="0"/>
              <a:t>E.g. How much playing time am I having compared to…</a:t>
            </a:r>
          </a:p>
          <a:p>
            <a:pPr lvl="2"/>
            <a:r>
              <a:rPr lang="en-US" altLang="en-US" dirty="0" smtClean="0"/>
              <a:t>Do I belong in this group. </a:t>
            </a:r>
          </a:p>
        </p:txBody>
      </p:sp>
    </p:spTree>
    <p:extLst>
      <p:ext uri="{BB962C8B-B14F-4D97-AF65-F5344CB8AC3E}">
        <p14:creationId xmlns:p14="http://schemas.microsoft.com/office/powerpoint/2010/main" val="6385423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Lineal Perspective</a:t>
            </a:r>
            <a:endParaRPr lang="en-GB" dirty="0"/>
          </a:p>
        </p:txBody>
      </p:sp>
      <p:sp>
        <p:nvSpPr>
          <p:cNvPr id="3" name="Content Placeholder 2"/>
          <p:cNvSpPr>
            <a:spLocks noGrp="1"/>
          </p:cNvSpPr>
          <p:nvPr>
            <p:ph sz="half" idx="1"/>
          </p:nvPr>
        </p:nvSpPr>
        <p:spPr/>
        <p:txBody>
          <a:bodyPr>
            <a:normAutofit fontScale="62500" lnSpcReduction="20000"/>
          </a:bodyPr>
          <a:lstStyle/>
          <a:p>
            <a:r>
              <a:rPr lang="en-GB" dirty="0" smtClean="0"/>
              <a:t>Storming: Rebellion, resistance to the leader and to control by the group, interpersonal conflict</a:t>
            </a:r>
          </a:p>
          <a:p>
            <a:endParaRPr lang="en-GB" dirty="0"/>
          </a:p>
          <a:p>
            <a:r>
              <a:rPr lang="en-GB" dirty="0" smtClean="0"/>
              <a:t>Trying to learn a new team system.</a:t>
            </a:r>
          </a:p>
          <a:p>
            <a:endParaRPr lang="en-GB" dirty="0"/>
          </a:p>
          <a:p>
            <a:r>
              <a:rPr lang="en-GB" dirty="0" smtClean="0"/>
              <a:t>May have little in common with team mates</a:t>
            </a:r>
          </a:p>
          <a:p>
            <a:endParaRPr lang="en-GB" dirty="0" smtClean="0"/>
          </a:p>
          <a:p>
            <a:r>
              <a:rPr lang="en-GB" dirty="0" smtClean="0"/>
              <a:t>Characteristics</a:t>
            </a:r>
            <a:endParaRPr lang="en-GB" dirty="0"/>
          </a:p>
          <a:p>
            <a:pPr lvl="1"/>
            <a:r>
              <a:rPr lang="en-GB" dirty="0" smtClean="0"/>
              <a:t>Competition</a:t>
            </a:r>
          </a:p>
          <a:p>
            <a:pPr lvl="1"/>
            <a:r>
              <a:rPr lang="en-GB" dirty="0" smtClean="0"/>
              <a:t>Strained relationships</a:t>
            </a:r>
          </a:p>
          <a:p>
            <a:pPr lvl="1"/>
            <a:r>
              <a:rPr lang="en-GB" dirty="0" smtClean="0"/>
              <a:t>Leader is challenged</a:t>
            </a:r>
          </a:p>
          <a:p>
            <a:pPr lvl="1"/>
            <a:r>
              <a:rPr lang="en-GB" dirty="0" smtClean="0"/>
              <a:t>Tension and disunity</a:t>
            </a:r>
          </a:p>
          <a:p>
            <a:pPr lvl="1"/>
            <a:r>
              <a:rPr lang="en-GB" dirty="0" smtClean="0"/>
              <a:t>Differences are uncomfortable</a:t>
            </a:r>
          </a:p>
          <a:p>
            <a:pPr lvl="1"/>
            <a:r>
              <a:rPr lang="en-GB" dirty="0" smtClean="0"/>
              <a:t>Issues of autonomy vs. control, support vs. competition, influence, decision-making</a:t>
            </a:r>
          </a:p>
          <a:p>
            <a:endParaRPr lang="en-GB" dirty="0" smtClean="0"/>
          </a:p>
          <a:p>
            <a:endParaRPr lang="en-GB" dirty="0"/>
          </a:p>
        </p:txBody>
      </p:sp>
      <p:sp>
        <p:nvSpPr>
          <p:cNvPr id="4" name="Content Placeholder 3"/>
          <p:cNvSpPr>
            <a:spLocks noGrp="1"/>
          </p:cNvSpPr>
          <p:nvPr>
            <p:ph sz="half" idx="2"/>
          </p:nvPr>
        </p:nvSpPr>
        <p:spPr/>
        <p:txBody>
          <a:bodyPr>
            <a:normAutofit fontScale="62500" lnSpcReduction="20000"/>
          </a:bodyPr>
          <a:lstStyle/>
          <a:p>
            <a:endParaRPr lang="en-GB"/>
          </a:p>
        </p:txBody>
      </p:sp>
      <p:pic>
        <p:nvPicPr>
          <p:cNvPr id="2050" name="Picture 2" descr="http://c14608526.r26.cf2.rackcdn.com/75AE188B-29C1-4B32-BC80-527AA45EBEE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1569686"/>
            <a:ext cx="4171983" cy="3128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0419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Lineal Perspective</a:t>
            </a:r>
            <a:endParaRPr lang="en-GB" dirty="0"/>
          </a:p>
        </p:txBody>
      </p:sp>
      <p:sp>
        <p:nvSpPr>
          <p:cNvPr id="6" name="Content Placeholder 5"/>
          <p:cNvSpPr>
            <a:spLocks noGrp="1"/>
          </p:cNvSpPr>
          <p:nvPr>
            <p:ph sz="half" idx="1"/>
          </p:nvPr>
        </p:nvSpPr>
        <p:spPr/>
        <p:txBody>
          <a:bodyPr>
            <a:normAutofit fontScale="55000" lnSpcReduction="20000"/>
          </a:bodyPr>
          <a:lstStyle/>
          <a:p>
            <a:r>
              <a:rPr lang="en-GB" dirty="0" smtClean="0"/>
              <a:t>Norming – </a:t>
            </a:r>
          </a:p>
          <a:p>
            <a:r>
              <a:rPr lang="en-GB" dirty="0" smtClean="0"/>
              <a:t>Group conflicts resolved…. Hostility replaced with cooperation. Unity is formed. </a:t>
            </a:r>
          </a:p>
          <a:p>
            <a:endParaRPr lang="en-GB" dirty="0"/>
          </a:p>
          <a:p>
            <a:r>
              <a:rPr lang="en-GB" dirty="0" smtClean="0"/>
              <a:t>Working together to reach common goals. </a:t>
            </a:r>
          </a:p>
          <a:p>
            <a:endParaRPr lang="en-GB" dirty="0"/>
          </a:p>
          <a:p>
            <a:r>
              <a:rPr lang="en-GB" dirty="0" smtClean="0"/>
              <a:t>Not individual recognition, but task effectiveness. </a:t>
            </a:r>
          </a:p>
          <a:p>
            <a:endParaRPr lang="en-GB" dirty="0"/>
          </a:p>
          <a:p>
            <a:r>
              <a:rPr lang="en-GB" dirty="0" smtClean="0"/>
              <a:t>Attachment to the group. </a:t>
            </a:r>
          </a:p>
          <a:p>
            <a:endParaRPr lang="en-GB" dirty="0"/>
          </a:p>
          <a:p>
            <a:r>
              <a:rPr lang="en-GB" dirty="0" smtClean="0"/>
              <a:t>Characteristics</a:t>
            </a:r>
          </a:p>
          <a:p>
            <a:pPr lvl="1"/>
            <a:r>
              <a:rPr lang="en-GB" dirty="0" smtClean="0"/>
              <a:t>Increased cohesion</a:t>
            </a:r>
          </a:p>
          <a:p>
            <a:pPr lvl="1"/>
            <a:r>
              <a:rPr lang="en-GB" dirty="0" smtClean="0"/>
              <a:t>More collaboration</a:t>
            </a:r>
          </a:p>
          <a:p>
            <a:pPr lvl="1"/>
            <a:r>
              <a:rPr lang="en-GB" dirty="0" smtClean="0"/>
              <a:t>Emerging trust</a:t>
            </a:r>
          </a:p>
          <a:p>
            <a:pPr lvl="1"/>
            <a:r>
              <a:rPr lang="en-GB" dirty="0" smtClean="0"/>
              <a:t>Appreciation of differences</a:t>
            </a:r>
          </a:p>
          <a:p>
            <a:pPr lvl="1"/>
            <a:r>
              <a:rPr lang="en-GB" dirty="0" smtClean="0"/>
              <a:t>Issues of strengthening relationships, open communication, positive/constructive feedback</a:t>
            </a:r>
          </a:p>
          <a:p>
            <a:pPr lvl="1"/>
            <a:endParaRPr lang="en-GB" dirty="0"/>
          </a:p>
        </p:txBody>
      </p:sp>
      <p:sp>
        <p:nvSpPr>
          <p:cNvPr id="7" name="Content Placeholder 6"/>
          <p:cNvSpPr>
            <a:spLocks noGrp="1"/>
          </p:cNvSpPr>
          <p:nvPr>
            <p:ph sz="half" idx="2"/>
          </p:nvPr>
        </p:nvSpPr>
        <p:spPr/>
        <p:txBody>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9297" y="1340768"/>
            <a:ext cx="2743200" cy="259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4154442"/>
            <a:ext cx="3301710" cy="2422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4990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Lineal Perspective</a:t>
            </a:r>
            <a:endParaRPr lang="en-GB" dirty="0"/>
          </a:p>
        </p:txBody>
      </p:sp>
      <p:sp>
        <p:nvSpPr>
          <p:cNvPr id="6" name="Content Placeholder 5"/>
          <p:cNvSpPr>
            <a:spLocks noGrp="1"/>
          </p:cNvSpPr>
          <p:nvPr>
            <p:ph sz="half" idx="1"/>
          </p:nvPr>
        </p:nvSpPr>
        <p:spPr>
          <a:xfrm>
            <a:off x="457200" y="1600200"/>
            <a:ext cx="4038600" cy="4853136"/>
          </a:xfrm>
        </p:spPr>
        <p:txBody>
          <a:bodyPr>
            <a:normAutofit fontScale="62500" lnSpcReduction="20000"/>
          </a:bodyPr>
          <a:lstStyle/>
          <a:p>
            <a:r>
              <a:rPr lang="en-GB" dirty="0" smtClean="0"/>
              <a:t>Performing – </a:t>
            </a:r>
          </a:p>
          <a:p>
            <a:r>
              <a:rPr lang="en-GB" dirty="0" smtClean="0"/>
              <a:t>Ready to perform as a cohesive unit…. Channelling energies for team success…</a:t>
            </a:r>
          </a:p>
          <a:p>
            <a:endParaRPr lang="en-GB" dirty="0"/>
          </a:p>
          <a:p>
            <a:r>
              <a:rPr lang="en-GB" dirty="0" smtClean="0"/>
              <a:t>Attainment of goals, forming new group goals. </a:t>
            </a:r>
          </a:p>
          <a:p>
            <a:endParaRPr lang="en-GB" dirty="0"/>
          </a:p>
          <a:p>
            <a:r>
              <a:rPr lang="en-GB" dirty="0" smtClean="0"/>
              <a:t>Roles well defined, structural issues resolved. </a:t>
            </a:r>
          </a:p>
          <a:p>
            <a:endParaRPr lang="en-GB" dirty="0"/>
          </a:p>
          <a:p>
            <a:r>
              <a:rPr lang="en-GB" dirty="0" smtClean="0"/>
              <a:t>Characteristics</a:t>
            </a:r>
          </a:p>
          <a:p>
            <a:pPr lvl="1"/>
            <a:r>
              <a:rPr lang="en-GB" dirty="0" smtClean="0"/>
              <a:t>You have to go through the other stages to get here</a:t>
            </a:r>
          </a:p>
          <a:p>
            <a:pPr lvl="1"/>
            <a:r>
              <a:rPr lang="en-GB" dirty="0" smtClean="0"/>
              <a:t>Harmony</a:t>
            </a:r>
          </a:p>
          <a:p>
            <a:pPr lvl="1"/>
            <a:r>
              <a:rPr lang="en-GB" dirty="0" smtClean="0"/>
              <a:t>Productivity</a:t>
            </a:r>
          </a:p>
          <a:p>
            <a:pPr lvl="1"/>
            <a:r>
              <a:rPr lang="en-GB" dirty="0" smtClean="0"/>
              <a:t>Problem-solving</a:t>
            </a:r>
          </a:p>
          <a:p>
            <a:pPr lvl="1"/>
            <a:r>
              <a:rPr lang="en-GB" dirty="0" smtClean="0"/>
              <a:t>Shared and participative leadership</a:t>
            </a:r>
          </a:p>
          <a:p>
            <a:pPr lvl="1"/>
            <a:r>
              <a:rPr lang="en-GB" dirty="0" smtClean="0"/>
              <a:t>Full development of potential</a:t>
            </a:r>
          </a:p>
          <a:p>
            <a:pPr lvl="1"/>
            <a:endParaRPr lang="en-GB" dirty="0"/>
          </a:p>
        </p:txBody>
      </p:sp>
      <p:sp>
        <p:nvSpPr>
          <p:cNvPr id="7" name="Content Placeholder 6"/>
          <p:cNvSpPr>
            <a:spLocks noGrp="1"/>
          </p:cNvSpPr>
          <p:nvPr>
            <p:ph sz="half" idx="2"/>
          </p:nvPr>
        </p:nvSpPr>
        <p:spPr/>
        <p:txBody>
          <a:bodyPr>
            <a:normAutofit fontScale="62500" lnSpcReduction="20000"/>
          </a:bodyPr>
          <a:lstStyle/>
          <a:p>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1268760"/>
            <a:ext cx="4129827" cy="27946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descr="James Cracknell, Steve Redgrave, Tim Foster and Matthew Pins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4193102"/>
            <a:ext cx="3409603" cy="2267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28192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Lineal Perspective</a:t>
            </a:r>
            <a:endParaRPr lang="en-GB" dirty="0"/>
          </a:p>
        </p:txBody>
      </p:sp>
      <p:sp>
        <p:nvSpPr>
          <p:cNvPr id="6" name="Content Placeholder 5"/>
          <p:cNvSpPr>
            <a:spLocks noGrp="1"/>
          </p:cNvSpPr>
          <p:nvPr>
            <p:ph idx="1"/>
          </p:nvPr>
        </p:nvSpPr>
        <p:spPr/>
        <p:txBody>
          <a:bodyPr>
            <a:normAutofit fontScale="62500" lnSpcReduction="20000"/>
          </a:bodyPr>
          <a:lstStyle/>
          <a:p>
            <a:r>
              <a:rPr lang="en-GB" dirty="0" smtClean="0"/>
              <a:t>Adjourning. </a:t>
            </a:r>
          </a:p>
          <a:p>
            <a:endParaRPr lang="en-GB" dirty="0"/>
          </a:p>
          <a:p>
            <a:r>
              <a:rPr lang="en-GB" dirty="0" smtClean="0"/>
              <a:t>The tasks of the groups have been accomplished…. Group drifts apart. </a:t>
            </a:r>
          </a:p>
          <a:p>
            <a:endParaRPr lang="en-GB" dirty="0"/>
          </a:p>
          <a:p>
            <a:r>
              <a:rPr lang="en-GB" dirty="0" smtClean="0"/>
              <a:t>Might not necessarily occur in a sport/exercise setting, but often does. </a:t>
            </a:r>
          </a:p>
          <a:p>
            <a:pPr lvl="1"/>
            <a:r>
              <a:rPr lang="en-GB" dirty="0" smtClean="0"/>
              <a:t>Retirement of players, other players moving to different clubs</a:t>
            </a:r>
          </a:p>
          <a:p>
            <a:pPr lvl="1"/>
            <a:r>
              <a:rPr lang="en-GB" dirty="0" smtClean="0"/>
              <a:t>Restructuring of gym – meaning classes are now on different days. </a:t>
            </a:r>
          </a:p>
          <a:p>
            <a:endParaRPr lang="en-GB" dirty="0"/>
          </a:p>
          <a:p>
            <a:endParaRPr lang="en-GB" dirty="0" smtClean="0"/>
          </a:p>
          <a:p>
            <a:r>
              <a:rPr lang="en-GB" dirty="0" smtClean="0"/>
              <a:t>Also known in some texts as ‘Deforming’ and ‘Mourning’.</a:t>
            </a:r>
          </a:p>
          <a:p>
            <a:endParaRPr lang="en-GB" dirty="0"/>
          </a:p>
          <a:p>
            <a:r>
              <a:rPr lang="en-GB" dirty="0" smtClean="0"/>
              <a:t>Can be psychologically traumatic, especially if close personal bonds have been formed. </a:t>
            </a:r>
            <a:endParaRPr lang="en-GB" dirty="0"/>
          </a:p>
        </p:txBody>
      </p:sp>
    </p:spTree>
    <p:extLst>
      <p:ext uri="{BB962C8B-B14F-4D97-AF65-F5344CB8AC3E}">
        <p14:creationId xmlns:p14="http://schemas.microsoft.com/office/powerpoint/2010/main" val="28219196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Lineal Perspective and Applied and Research Implications. </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The timing of measuring team cohesiveness. </a:t>
            </a:r>
          </a:p>
          <a:p>
            <a:endParaRPr lang="en-GB" dirty="0"/>
          </a:p>
          <a:p>
            <a:r>
              <a:rPr lang="en-GB" dirty="0" smtClean="0"/>
              <a:t>Cox (2012) – Using </a:t>
            </a:r>
            <a:r>
              <a:rPr lang="en-GB" dirty="0" err="1" smtClean="0"/>
              <a:t>Tuckman’s</a:t>
            </a:r>
            <a:r>
              <a:rPr lang="en-GB" dirty="0" smtClean="0"/>
              <a:t> perspective – team cohesion should be at its lowest during the early stages. </a:t>
            </a:r>
          </a:p>
          <a:p>
            <a:endParaRPr lang="en-GB" dirty="0"/>
          </a:p>
          <a:p>
            <a:r>
              <a:rPr lang="en-GB" dirty="0" smtClean="0"/>
              <a:t>Consequently, this might impact on the findings of studies examining team cohesion. </a:t>
            </a:r>
          </a:p>
          <a:p>
            <a:endParaRPr lang="en-GB" dirty="0"/>
          </a:p>
          <a:p>
            <a:r>
              <a:rPr lang="en-GB" dirty="0" smtClean="0"/>
              <a:t>Cox (2012) – Should measure during norming or performing stage….if cohesion low then, can infer that team has not progressed as it should. </a:t>
            </a:r>
          </a:p>
          <a:p>
            <a:endParaRPr lang="en-GB" dirty="0"/>
          </a:p>
          <a:p>
            <a:r>
              <a:rPr lang="en-GB" dirty="0" smtClean="0"/>
              <a:t>But if cohesion is low, are the group at the performing stage? </a:t>
            </a:r>
          </a:p>
          <a:p>
            <a:pPr lvl="1"/>
            <a:r>
              <a:rPr lang="en-GB" dirty="0" smtClean="0"/>
              <a:t>NO! </a:t>
            </a:r>
          </a:p>
          <a:p>
            <a:pPr lvl="1"/>
            <a:r>
              <a:rPr lang="en-GB" dirty="0" smtClean="0"/>
              <a:t>BUT if still low and the group have been together for some time, then something needs to be done about it. </a:t>
            </a:r>
          </a:p>
          <a:p>
            <a:pPr lvl="2"/>
            <a:r>
              <a:rPr lang="en-GB" dirty="0" smtClean="0"/>
              <a:t>Team Building (Bloom, Stevens and </a:t>
            </a:r>
            <a:r>
              <a:rPr lang="en-GB" dirty="0" err="1" smtClean="0"/>
              <a:t>Wickwire</a:t>
            </a:r>
            <a:r>
              <a:rPr lang="en-GB" dirty="0" smtClean="0"/>
              <a:t>, 2003). </a:t>
            </a:r>
            <a:endParaRPr lang="en-GB" dirty="0"/>
          </a:p>
        </p:txBody>
      </p:sp>
    </p:spTree>
    <p:extLst>
      <p:ext uri="{BB962C8B-B14F-4D97-AF65-F5344CB8AC3E}">
        <p14:creationId xmlns:p14="http://schemas.microsoft.com/office/powerpoint/2010/main" val="10423332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lineal perspective in a sporting setting. </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Whilst a well known theory, that has been considered in social, occupational and sports psychology – the Lineal perspective has also received its critics. </a:t>
            </a:r>
          </a:p>
          <a:p>
            <a:endParaRPr lang="en-GB" dirty="0"/>
          </a:p>
          <a:p>
            <a:r>
              <a:rPr lang="en-GB" dirty="0" smtClean="0"/>
              <a:t>Is the perspective over simplistic? </a:t>
            </a:r>
          </a:p>
          <a:p>
            <a:r>
              <a:rPr lang="en-GB" dirty="0" smtClean="0"/>
              <a:t>Do all groups form in this manner (Sutton, 1994)?. </a:t>
            </a:r>
          </a:p>
          <a:p>
            <a:pPr lvl="1"/>
            <a:r>
              <a:rPr lang="en-GB" dirty="0" smtClean="0"/>
              <a:t>Aerobics classes – new members join weekly, other members leave weekly. It is rare for it to contain all its permanent members in week 1. </a:t>
            </a:r>
          </a:p>
          <a:p>
            <a:pPr lvl="1"/>
            <a:r>
              <a:rPr lang="en-GB" dirty="0" smtClean="0"/>
              <a:t>International Sport Teams – Members are dropped/ replaced/injured at practically every squad announcement. </a:t>
            </a:r>
          </a:p>
          <a:p>
            <a:pPr lvl="1"/>
            <a:r>
              <a:rPr lang="en-GB" dirty="0" smtClean="0"/>
              <a:t>Club Sports teams – players leave/retire, managers leave/retire/sacked </a:t>
            </a:r>
            <a:r>
              <a:rPr lang="en-GB" dirty="0" err="1" smtClean="0"/>
              <a:t>etc</a:t>
            </a:r>
            <a:r>
              <a:rPr lang="en-GB" dirty="0" smtClean="0"/>
              <a:t> – again very rare for it to contain all its permanent members in week 1.  </a:t>
            </a:r>
          </a:p>
          <a:p>
            <a:pPr lvl="1"/>
            <a:r>
              <a:rPr lang="en-GB" dirty="0" smtClean="0"/>
              <a:t>Individuals joining an existing team, do they go through these 4/5 stages and is it in this order? Jarvis (2006). </a:t>
            </a:r>
            <a:endParaRPr lang="en-GB" dirty="0"/>
          </a:p>
        </p:txBody>
      </p:sp>
    </p:spTree>
    <p:extLst>
      <p:ext uri="{BB962C8B-B14F-4D97-AF65-F5344CB8AC3E}">
        <p14:creationId xmlns:p14="http://schemas.microsoft.com/office/powerpoint/2010/main" val="8913001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US" altLang="en-US" smtClean="0"/>
              <a:t>The Pendular Perspective</a:t>
            </a:r>
          </a:p>
        </p:txBody>
      </p:sp>
      <p:sp>
        <p:nvSpPr>
          <p:cNvPr id="11267" name="Content Placeholder 2"/>
          <p:cNvSpPr>
            <a:spLocks noGrp="1"/>
          </p:cNvSpPr>
          <p:nvPr>
            <p:ph idx="1"/>
          </p:nvPr>
        </p:nvSpPr>
        <p:spPr/>
        <p:txBody>
          <a:bodyPr/>
          <a:lstStyle/>
          <a:p>
            <a:r>
              <a:rPr lang="en-US" altLang="en-US" dirty="0" smtClean="0"/>
              <a:t>Shifts occur in interpersonal relationships during the growth and development of groups.</a:t>
            </a:r>
          </a:p>
          <a:p>
            <a:endParaRPr lang="en-US" altLang="en-US" dirty="0"/>
          </a:p>
          <a:p>
            <a:r>
              <a:rPr lang="en-US" altLang="en-US" dirty="0" smtClean="0"/>
              <a:t>An advancement of the Lineal Perspective as suggests that the lineal phases of that perspective is too simplistic. </a:t>
            </a:r>
          </a:p>
          <a:p>
            <a:endParaRPr lang="en-US" altLang="en-US" dirty="0" smtClean="0"/>
          </a:p>
        </p:txBody>
      </p:sp>
      <p:sp>
        <p:nvSpPr>
          <p:cNvPr id="11268" name="Rectangle 3"/>
          <p:cNvSpPr>
            <a:spLocks noChangeArrowheads="1"/>
          </p:cNvSpPr>
          <p:nvPr/>
        </p:nvSpPr>
        <p:spPr bwMode="auto">
          <a:xfrm>
            <a:off x="6469063" y="6080125"/>
            <a:ext cx="2281237"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600" b="1">
                <a:solidFill>
                  <a:schemeClr val="accent2"/>
                </a:solidFill>
                <a:latin typeface="Arial" charset="0"/>
                <a:ea typeface="ＭＳ Ｐゴシック" pitchFamily="-105" charset="-128"/>
              </a:defRPr>
            </a:lvl1pPr>
            <a:lvl2pPr marL="742950" indent="-285750" eaLnBrk="0" hangingPunct="0">
              <a:defRPr sz="3600" b="1">
                <a:solidFill>
                  <a:schemeClr val="accent2"/>
                </a:solidFill>
                <a:latin typeface="Arial" charset="0"/>
                <a:ea typeface="ＭＳ Ｐゴシック" pitchFamily="-105" charset="-128"/>
              </a:defRPr>
            </a:lvl2pPr>
            <a:lvl3pPr marL="1143000" indent="-228600" eaLnBrk="0" hangingPunct="0">
              <a:defRPr sz="3600" b="1">
                <a:solidFill>
                  <a:schemeClr val="accent2"/>
                </a:solidFill>
                <a:latin typeface="Arial" charset="0"/>
                <a:ea typeface="ＭＳ Ｐゴシック" pitchFamily="-105" charset="-128"/>
              </a:defRPr>
            </a:lvl3pPr>
            <a:lvl4pPr marL="1600200" indent="-228600" eaLnBrk="0" hangingPunct="0">
              <a:defRPr sz="3600" b="1">
                <a:solidFill>
                  <a:schemeClr val="accent2"/>
                </a:solidFill>
                <a:latin typeface="Arial" charset="0"/>
                <a:ea typeface="ＭＳ Ｐゴシック" pitchFamily="-105" charset="-128"/>
              </a:defRPr>
            </a:lvl4pPr>
            <a:lvl5pPr marL="2057400" indent="-228600" eaLnBrk="0" hangingPunct="0">
              <a:defRPr sz="3600" b="1">
                <a:solidFill>
                  <a:schemeClr val="accent2"/>
                </a:solidFill>
                <a:latin typeface="Arial" charset="0"/>
                <a:ea typeface="ＭＳ Ｐゴシック" pitchFamily="-105" charset="-128"/>
              </a:defRPr>
            </a:lvl5pPr>
            <a:lvl6pPr marL="25146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29718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34290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38862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algn="r" eaLnBrk="1" hangingPunct="1"/>
            <a:endParaRPr lang="en-US" altLang="en-US" sz="1100" b="0" dirty="0">
              <a:solidFill>
                <a:schemeClr val="tx1"/>
              </a:solidFill>
            </a:endParaRPr>
          </a:p>
        </p:txBody>
      </p:sp>
    </p:spTree>
    <p:extLst>
      <p:ext uri="{BB962C8B-B14F-4D97-AF65-F5344CB8AC3E}">
        <p14:creationId xmlns:p14="http://schemas.microsoft.com/office/powerpoint/2010/main" val="26624496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a:bodyPr>
          <a:lstStyle/>
          <a:p>
            <a:r>
              <a:rPr lang="en-US" altLang="en-US" dirty="0" smtClean="0"/>
              <a:t>The </a:t>
            </a:r>
            <a:r>
              <a:rPr lang="en-US" altLang="en-US" dirty="0" err="1" smtClean="0"/>
              <a:t>Pendular</a:t>
            </a:r>
            <a:r>
              <a:rPr lang="en-US" altLang="en-US" dirty="0" smtClean="0"/>
              <a:t> Perspective.</a:t>
            </a:r>
          </a:p>
        </p:txBody>
      </p:sp>
      <p:sp>
        <p:nvSpPr>
          <p:cNvPr id="12291" name="Content Placeholder 2"/>
          <p:cNvSpPr>
            <a:spLocks noGrp="1"/>
          </p:cNvSpPr>
          <p:nvPr>
            <p:ph idx="1"/>
          </p:nvPr>
        </p:nvSpPr>
        <p:spPr/>
        <p:txBody>
          <a:bodyPr/>
          <a:lstStyle/>
          <a:p>
            <a:r>
              <a:rPr lang="en-US" altLang="en-US" dirty="0" smtClean="0"/>
              <a:t>Stages of group development</a:t>
            </a:r>
          </a:p>
          <a:p>
            <a:pPr lvl="1"/>
            <a:r>
              <a:rPr lang="en-US" altLang="en-US" dirty="0" smtClean="0"/>
              <a:t>Orientation</a:t>
            </a:r>
          </a:p>
          <a:p>
            <a:pPr lvl="1"/>
            <a:r>
              <a:rPr lang="en-US" altLang="en-US" dirty="0" smtClean="0"/>
              <a:t>Differentiation and conflict</a:t>
            </a:r>
          </a:p>
          <a:p>
            <a:pPr lvl="1"/>
            <a:r>
              <a:rPr lang="en-US" altLang="en-US" dirty="0" smtClean="0"/>
              <a:t>Resolution and cohesion</a:t>
            </a:r>
          </a:p>
          <a:p>
            <a:pPr lvl="1"/>
            <a:r>
              <a:rPr lang="en-US" altLang="en-US" dirty="0" smtClean="0"/>
              <a:t>Differentiation and conflict</a:t>
            </a:r>
          </a:p>
          <a:p>
            <a:pPr lvl="1"/>
            <a:r>
              <a:rPr lang="en-US" altLang="en-US" dirty="0" smtClean="0"/>
              <a:t>Termination</a:t>
            </a:r>
          </a:p>
        </p:txBody>
      </p:sp>
    </p:spTree>
    <p:extLst>
      <p:ext uri="{BB962C8B-B14F-4D97-AF65-F5344CB8AC3E}">
        <p14:creationId xmlns:p14="http://schemas.microsoft.com/office/powerpoint/2010/main" val="12870735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Size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Steiner (1972) – is it a case of “the more the merrier” or “too many cooks spoil the broth”. </a:t>
            </a:r>
          </a:p>
          <a:p>
            <a:endParaRPr lang="en-GB" dirty="0"/>
          </a:p>
          <a:p>
            <a:r>
              <a:rPr lang="en-GB" dirty="0" smtClean="0"/>
              <a:t>Steiner provided a framework to explain effects of group size on productivity. </a:t>
            </a:r>
          </a:p>
          <a:p>
            <a:endParaRPr lang="en-GB" dirty="0"/>
          </a:p>
          <a:p>
            <a:r>
              <a:rPr lang="en-GB" dirty="0" smtClean="0"/>
              <a:t>As number of members in a group increases, the </a:t>
            </a:r>
            <a:r>
              <a:rPr lang="en-GB" b="1" dirty="0" smtClean="0"/>
              <a:t>potential </a:t>
            </a:r>
            <a:r>
              <a:rPr lang="en-GB" dirty="0" smtClean="0"/>
              <a:t>for group productivity also increases. </a:t>
            </a:r>
          </a:p>
          <a:p>
            <a:pPr lvl="1"/>
            <a:r>
              <a:rPr lang="en-GB" dirty="0" smtClean="0"/>
              <a:t>Then reaches a plateau. </a:t>
            </a:r>
          </a:p>
          <a:p>
            <a:pPr lvl="2"/>
            <a:r>
              <a:rPr lang="en-GB" dirty="0" smtClean="0"/>
              <a:t>All expertise is needed to complete the mission is now available. </a:t>
            </a:r>
          </a:p>
          <a:p>
            <a:pPr lvl="3"/>
            <a:r>
              <a:rPr lang="en-GB" dirty="0" smtClean="0"/>
              <a:t>Adding new members does not increase productivity. </a:t>
            </a:r>
            <a:endParaRPr lang="en-GB" dirty="0"/>
          </a:p>
        </p:txBody>
      </p:sp>
    </p:spTree>
    <p:extLst>
      <p:ext uri="{BB962C8B-B14F-4D97-AF65-F5344CB8AC3E}">
        <p14:creationId xmlns:p14="http://schemas.microsoft.com/office/powerpoint/2010/main" val="8017856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Size (continued)</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Steiner’s framework (1972) – The influence of Group Size on Group Processes follows a very different pattern. </a:t>
            </a:r>
          </a:p>
          <a:p>
            <a:endParaRPr lang="en-GB" dirty="0"/>
          </a:p>
          <a:p>
            <a:r>
              <a:rPr lang="en-GB" dirty="0" smtClean="0"/>
              <a:t>Planning and coordinating each group member’s activities becomes more difficult with ever increasing numbers. </a:t>
            </a:r>
          </a:p>
          <a:p>
            <a:endParaRPr lang="en-GB" dirty="0"/>
          </a:p>
          <a:p>
            <a:r>
              <a:rPr lang="en-GB" dirty="0" smtClean="0"/>
              <a:t>Members also have more difficulty interacting and communicating about task and social concerns. </a:t>
            </a:r>
          </a:p>
          <a:p>
            <a:endParaRPr lang="en-GB" dirty="0"/>
          </a:p>
          <a:p>
            <a:r>
              <a:rPr lang="en-GB" dirty="0" smtClean="0"/>
              <a:t>Therefore Steiner framework hypothesised that a negative lineal relationship between group size and group processes. </a:t>
            </a:r>
          </a:p>
          <a:p>
            <a:pPr lvl="1"/>
            <a:r>
              <a:rPr lang="en-GB" dirty="0" smtClean="0"/>
              <a:t>The higher the number of group size, the lower the processes. </a:t>
            </a:r>
            <a:endParaRPr lang="en-GB" dirty="0"/>
          </a:p>
        </p:txBody>
      </p:sp>
    </p:spTree>
    <p:extLst>
      <p:ext uri="{BB962C8B-B14F-4D97-AF65-F5344CB8AC3E}">
        <p14:creationId xmlns:p14="http://schemas.microsoft.com/office/powerpoint/2010/main" val="7180801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Size Continued</a:t>
            </a:r>
            <a:endParaRPr lang="en-GB" dirty="0"/>
          </a:p>
        </p:txBody>
      </p:sp>
      <p:sp>
        <p:nvSpPr>
          <p:cNvPr id="3" name="Content Placeholder 2"/>
          <p:cNvSpPr>
            <a:spLocks noGrp="1"/>
          </p:cNvSpPr>
          <p:nvPr>
            <p:ph idx="1"/>
          </p:nvPr>
        </p:nvSpPr>
        <p:spPr/>
        <p:txBody>
          <a:bodyPr>
            <a:normAutofit fontScale="92500"/>
          </a:bodyPr>
          <a:lstStyle/>
          <a:p>
            <a:r>
              <a:rPr lang="en-GB" dirty="0" smtClean="0"/>
              <a:t>Steiner’s (1972) framework – relationship between group size and relative productivity of each member…..</a:t>
            </a:r>
          </a:p>
          <a:p>
            <a:r>
              <a:rPr lang="en-GB" dirty="0" smtClean="0"/>
              <a:t>Steiner – reaches a peak with small group size, plateaus and then declines. </a:t>
            </a:r>
          </a:p>
          <a:p>
            <a:r>
              <a:rPr lang="en-GB" dirty="0" smtClean="0"/>
              <a:t>Why?</a:t>
            </a:r>
          </a:p>
          <a:p>
            <a:pPr lvl="1"/>
            <a:r>
              <a:rPr lang="en-GB" dirty="0" smtClean="0"/>
              <a:t>1) Group Processes issues highlighted in previous slide</a:t>
            </a:r>
          </a:p>
          <a:p>
            <a:pPr lvl="1"/>
            <a:r>
              <a:rPr lang="en-GB" dirty="0" smtClean="0"/>
              <a:t>2) Social Loafing – In larger groups individuals do not give maximum effort. </a:t>
            </a:r>
            <a:endParaRPr lang="en-GB" dirty="0"/>
          </a:p>
        </p:txBody>
      </p:sp>
    </p:spTree>
    <p:extLst>
      <p:ext uri="{BB962C8B-B14F-4D97-AF65-F5344CB8AC3E}">
        <p14:creationId xmlns:p14="http://schemas.microsoft.com/office/powerpoint/2010/main" val="69774601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Steiner (1972; cited in Carron and Brawley, 2008)</a:t>
            </a:r>
            <a:endParaRPr lang="en-GB" dirty="0"/>
          </a:p>
        </p:txBody>
      </p:sp>
      <p:sp>
        <p:nvSpPr>
          <p:cNvPr id="8" name="Content Placeholder 7"/>
          <p:cNvSpPr>
            <a:spLocks noGrp="1"/>
          </p:cNvSpPr>
          <p:nvPr>
            <p:ph idx="1"/>
          </p:nvPr>
        </p:nvSpPr>
        <p:spPr/>
        <p:txBody>
          <a:bodyPr/>
          <a:lstStyle/>
          <a:p>
            <a:endParaRPr lang="en-GB"/>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916832"/>
            <a:ext cx="8342313" cy="392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781429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effect of Group Size in Sporting Performance… </a:t>
            </a:r>
            <a:endParaRPr lang="en-GB" dirty="0"/>
          </a:p>
        </p:txBody>
      </p:sp>
      <p:sp>
        <p:nvSpPr>
          <p:cNvPr id="3" name="Content Placeholder 2"/>
          <p:cNvSpPr>
            <a:spLocks noGrp="1"/>
          </p:cNvSpPr>
          <p:nvPr>
            <p:ph idx="1"/>
          </p:nvPr>
        </p:nvSpPr>
        <p:spPr/>
        <p:txBody>
          <a:bodyPr/>
          <a:lstStyle/>
          <a:p>
            <a:r>
              <a:rPr lang="en-GB" dirty="0" smtClean="0"/>
              <a:t>A fairly difficult (think ethics) aspect to research in the field. </a:t>
            </a:r>
          </a:p>
          <a:p>
            <a:endParaRPr lang="en-GB" dirty="0"/>
          </a:p>
          <a:p>
            <a:r>
              <a:rPr lang="en-GB" dirty="0" smtClean="0"/>
              <a:t>Why ethics? What would it do to the self-esteem and well-being of the individual participants if the findings suggested the team individually are not as committed or performing as well as individual members. </a:t>
            </a:r>
            <a:endParaRPr lang="en-GB" dirty="0"/>
          </a:p>
        </p:txBody>
      </p:sp>
    </p:spTree>
    <p:extLst>
      <p:ext uri="{BB962C8B-B14F-4D97-AF65-F5344CB8AC3E}">
        <p14:creationId xmlns:p14="http://schemas.microsoft.com/office/powerpoint/2010/main" val="333489099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Widemeyer</a:t>
            </a:r>
            <a:r>
              <a:rPr lang="en-GB" dirty="0" smtClean="0"/>
              <a:t> et al (1990)</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A two part study….. </a:t>
            </a:r>
          </a:p>
          <a:p>
            <a:endParaRPr lang="en-GB" dirty="0"/>
          </a:p>
          <a:p>
            <a:r>
              <a:rPr lang="en-GB" dirty="0" smtClean="0"/>
              <a:t>Study 2….. </a:t>
            </a:r>
          </a:p>
          <a:p>
            <a:endParaRPr lang="en-GB" dirty="0"/>
          </a:p>
          <a:p>
            <a:r>
              <a:rPr lang="en-GB" dirty="0" smtClean="0"/>
              <a:t>Recreational volleyball. </a:t>
            </a:r>
          </a:p>
          <a:p>
            <a:pPr lvl="1"/>
            <a:r>
              <a:rPr lang="en-GB" dirty="0" smtClean="0"/>
              <a:t>All participants played in a variety of volleyball “training” competitive matches. </a:t>
            </a:r>
          </a:p>
          <a:p>
            <a:pPr lvl="2"/>
            <a:r>
              <a:rPr lang="en-GB" dirty="0" smtClean="0"/>
              <a:t>3 vs 3</a:t>
            </a:r>
          </a:p>
          <a:p>
            <a:pPr lvl="2"/>
            <a:r>
              <a:rPr lang="en-GB" dirty="0" smtClean="0"/>
              <a:t>6 vs 6</a:t>
            </a:r>
          </a:p>
          <a:p>
            <a:pPr lvl="2"/>
            <a:r>
              <a:rPr lang="en-GB" dirty="0" smtClean="0"/>
              <a:t>12 vs 12. </a:t>
            </a:r>
            <a:endParaRPr lang="en-GB" dirty="0"/>
          </a:p>
        </p:txBody>
      </p:sp>
      <p:sp>
        <p:nvSpPr>
          <p:cNvPr id="4" name="Content Placeholder 3"/>
          <p:cNvSpPr>
            <a:spLocks noGrp="1"/>
          </p:cNvSpPr>
          <p:nvPr>
            <p:ph sz="half" idx="2"/>
          </p:nvPr>
        </p:nvSpPr>
        <p:spPr/>
        <p:txBody>
          <a:bodyPr/>
          <a:lstStyle/>
          <a:p>
            <a:endParaRPr lang="en-GB"/>
          </a:p>
        </p:txBody>
      </p:sp>
      <p:pic>
        <p:nvPicPr>
          <p:cNvPr id="2050" name="Picture 2" descr="http://www.bathymca.org/images/light-up-volleyball-set-25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132856"/>
            <a:ext cx="4020952" cy="273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21340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Widemeyer</a:t>
            </a:r>
            <a:r>
              <a:rPr lang="en-GB" dirty="0" smtClean="0"/>
              <a:t> et al (1990)</a:t>
            </a:r>
            <a:endParaRPr lang="en-GB" dirty="0"/>
          </a:p>
        </p:txBody>
      </p:sp>
      <p:sp>
        <p:nvSpPr>
          <p:cNvPr id="6" name="Content Placeholder 5"/>
          <p:cNvSpPr>
            <a:spLocks noGrp="1"/>
          </p:cNvSpPr>
          <p:nvPr>
            <p:ph idx="1"/>
          </p:nvPr>
        </p:nvSpPr>
        <p:spPr/>
        <p:txBody>
          <a:bodyPr>
            <a:normAutofit fontScale="92500" lnSpcReduction="20000"/>
          </a:bodyPr>
          <a:lstStyle/>
          <a:p>
            <a:r>
              <a:rPr lang="en-GB" dirty="0" smtClean="0"/>
              <a:t>Participants then evaluated the three situations in terms of: </a:t>
            </a:r>
          </a:p>
          <a:p>
            <a:endParaRPr lang="en-GB" dirty="0"/>
          </a:p>
          <a:p>
            <a:r>
              <a:rPr lang="en-GB" dirty="0" smtClean="0"/>
              <a:t>Sense of enjoyment</a:t>
            </a:r>
          </a:p>
          <a:p>
            <a:r>
              <a:rPr lang="en-GB" dirty="0" smtClean="0"/>
              <a:t>Perceptions of Cohesiveness</a:t>
            </a:r>
          </a:p>
          <a:p>
            <a:r>
              <a:rPr lang="en-GB" dirty="0" smtClean="0"/>
              <a:t>Feelings of exercise and fatigue</a:t>
            </a:r>
          </a:p>
          <a:p>
            <a:r>
              <a:rPr lang="en-GB" dirty="0" smtClean="0"/>
              <a:t>Influence and Responsibility</a:t>
            </a:r>
          </a:p>
          <a:p>
            <a:r>
              <a:rPr lang="en-GB" dirty="0" smtClean="0"/>
              <a:t>Organisation and using best strategies. </a:t>
            </a:r>
          </a:p>
          <a:p>
            <a:pPr lvl="1"/>
            <a:r>
              <a:rPr lang="en-GB" dirty="0" smtClean="0"/>
              <a:t>Greatest in all of these aspects in the 3 vs 3 situation, weakest in 12 vs 12 situation. </a:t>
            </a:r>
            <a:endParaRPr lang="en-GB" dirty="0"/>
          </a:p>
        </p:txBody>
      </p:sp>
    </p:spTree>
    <p:extLst>
      <p:ext uri="{BB962C8B-B14F-4D97-AF65-F5344CB8AC3E}">
        <p14:creationId xmlns:p14="http://schemas.microsoft.com/office/powerpoint/2010/main" val="13966410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Widemeyer</a:t>
            </a:r>
            <a:r>
              <a:rPr lang="en-GB" dirty="0" smtClean="0"/>
              <a:t> et al 1990</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In addition – </a:t>
            </a:r>
          </a:p>
          <a:p>
            <a:endParaRPr lang="en-GB" dirty="0"/>
          </a:p>
          <a:p>
            <a:r>
              <a:rPr lang="en-GB" dirty="0" smtClean="0"/>
              <a:t>Negative feelings – such “feeling crowded” was associated with being in the larger group.</a:t>
            </a:r>
          </a:p>
          <a:p>
            <a:pPr lvl="1"/>
            <a:r>
              <a:rPr lang="en-GB" dirty="0" smtClean="0"/>
              <a:t>Negative feelings progressively stronger the larger the group. </a:t>
            </a:r>
          </a:p>
          <a:p>
            <a:pPr lvl="2"/>
            <a:r>
              <a:rPr lang="en-GB" dirty="0" smtClean="0"/>
              <a:t>3 vs 3, less negative than 6 vs 6, less negative than 12 vs 12.  </a:t>
            </a:r>
          </a:p>
          <a:p>
            <a:endParaRPr lang="en-GB" dirty="0"/>
          </a:p>
          <a:p>
            <a:r>
              <a:rPr lang="en-GB" dirty="0" smtClean="0"/>
              <a:t>Conclusions – Group size has an effect on productivity, perceptions of individual contribution, attractiveness of the group and cohesion of the group. </a:t>
            </a:r>
            <a:endParaRPr lang="en-GB" dirty="0"/>
          </a:p>
        </p:txBody>
      </p:sp>
    </p:spTree>
    <p:extLst>
      <p:ext uri="{BB962C8B-B14F-4D97-AF65-F5344CB8AC3E}">
        <p14:creationId xmlns:p14="http://schemas.microsoft.com/office/powerpoint/2010/main" val="189617124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Ringelmann</a:t>
            </a:r>
            <a:r>
              <a:rPr lang="en-GB" dirty="0" smtClean="0"/>
              <a:t> (1913)</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Classic Rope Pulling (Tug of War) experiment….</a:t>
            </a:r>
          </a:p>
          <a:p>
            <a:endParaRPr lang="en-GB" dirty="0"/>
          </a:p>
          <a:p>
            <a:r>
              <a:rPr lang="en-GB" dirty="0" smtClean="0"/>
              <a:t>Found that when every time a new member was added they were performing less than their maximum potential. </a:t>
            </a:r>
          </a:p>
          <a:p>
            <a:endParaRPr lang="en-GB" dirty="0"/>
          </a:p>
          <a:p>
            <a:r>
              <a:rPr lang="en-GB" dirty="0" smtClean="0"/>
              <a:t>For example – If the first person (individually) was capable of pulling 63Kg, and the second person was also capable of pulling 63KG (individually) – their combined potential would be 126KG when working together….. What </a:t>
            </a:r>
            <a:r>
              <a:rPr lang="en-GB" dirty="0" err="1" smtClean="0"/>
              <a:t>Ringelmann</a:t>
            </a:r>
            <a:r>
              <a:rPr lang="en-GB" dirty="0" smtClean="0"/>
              <a:t> found was….  </a:t>
            </a:r>
            <a:endParaRPr lang="en-GB" dirty="0"/>
          </a:p>
        </p:txBody>
      </p:sp>
    </p:spTree>
    <p:extLst>
      <p:ext uri="{BB962C8B-B14F-4D97-AF65-F5344CB8AC3E}">
        <p14:creationId xmlns:p14="http://schemas.microsoft.com/office/powerpoint/2010/main" val="95362085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http://upload.wikimedia.org/wikipedia/en/3/3b/RingelmannExperimentResult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556792"/>
            <a:ext cx="7770917" cy="4975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724068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 is worth noting</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That </a:t>
            </a:r>
            <a:r>
              <a:rPr lang="en-GB" dirty="0" err="1" smtClean="0"/>
              <a:t>Ringelmann</a:t>
            </a:r>
            <a:r>
              <a:rPr lang="en-GB" dirty="0" smtClean="0"/>
              <a:t> himself stated that this might be due to coordination loses of pulling the rope as part of a team. </a:t>
            </a:r>
          </a:p>
          <a:p>
            <a:endParaRPr lang="en-GB" dirty="0"/>
          </a:p>
          <a:p>
            <a:r>
              <a:rPr lang="en-GB" dirty="0" smtClean="0"/>
              <a:t>However, he also stated that such a big decrease from their potential could also stem from motivational loses…… which leads to…..</a:t>
            </a:r>
          </a:p>
          <a:p>
            <a:endParaRPr lang="en-GB" dirty="0"/>
          </a:p>
          <a:p>
            <a:r>
              <a:rPr lang="en-GB" dirty="0"/>
              <a:t>http://www.youtube.com/watch?v=Dt9MuKZGOiA </a:t>
            </a:r>
          </a:p>
        </p:txBody>
      </p:sp>
    </p:spTree>
    <p:extLst>
      <p:ext uri="{BB962C8B-B14F-4D97-AF65-F5344CB8AC3E}">
        <p14:creationId xmlns:p14="http://schemas.microsoft.com/office/powerpoint/2010/main" val="357003727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Loafing</a:t>
            </a:r>
            <a:endParaRPr lang="en-GB" dirty="0"/>
          </a:p>
        </p:txBody>
      </p:sp>
      <p:sp>
        <p:nvSpPr>
          <p:cNvPr id="3" name="Content Placeholder 2"/>
          <p:cNvSpPr>
            <a:spLocks noGrp="1"/>
          </p:cNvSpPr>
          <p:nvPr>
            <p:ph idx="1"/>
          </p:nvPr>
        </p:nvSpPr>
        <p:spPr/>
        <p:txBody>
          <a:bodyPr/>
          <a:lstStyle/>
          <a:p>
            <a:r>
              <a:rPr lang="en-GB" dirty="0" smtClean="0"/>
              <a:t>Research in mainstream and sport/exercise psychology exploring productivity of groups has identified a phenomenon known as social loafing. </a:t>
            </a:r>
          </a:p>
          <a:p>
            <a:endParaRPr lang="en-GB" dirty="0"/>
          </a:p>
          <a:p>
            <a:r>
              <a:rPr lang="en-GB" dirty="0" err="1" smtClean="0"/>
              <a:t>Latane</a:t>
            </a:r>
            <a:r>
              <a:rPr lang="en-GB" dirty="0" smtClean="0"/>
              <a:t> et al (1979) – Reduction in Individual effort that occurs when people work collectively on a task. </a:t>
            </a:r>
            <a:endParaRPr lang="en-GB" dirty="0"/>
          </a:p>
        </p:txBody>
      </p:sp>
    </p:spTree>
    <p:extLst>
      <p:ext uri="{BB962C8B-B14F-4D97-AF65-F5344CB8AC3E}">
        <p14:creationId xmlns:p14="http://schemas.microsoft.com/office/powerpoint/2010/main" val="139123402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Loafing Research</a:t>
            </a:r>
            <a:endParaRPr lang="en-GB" dirty="0"/>
          </a:p>
        </p:txBody>
      </p:sp>
      <p:sp>
        <p:nvSpPr>
          <p:cNvPr id="3" name="Content Placeholder 2"/>
          <p:cNvSpPr>
            <a:spLocks noGrp="1"/>
          </p:cNvSpPr>
          <p:nvPr>
            <p:ph idx="1"/>
          </p:nvPr>
        </p:nvSpPr>
        <p:spPr/>
        <p:txBody>
          <a:bodyPr>
            <a:normAutofit lnSpcReduction="10000"/>
          </a:bodyPr>
          <a:lstStyle/>
          <a:p>
            <a:r>
              <a:rPr lang="en-GB" dirty="0" err="1" smtClean="0"/>
              <a:t>Karau</a:t>
            </a:r>
            <a:r>
              <a:rPr lang="en-GB" dirty="0" smtClean="0"/>
              <a:t> and Williams (1993) – Meta Analysis (over 80 studies). </a:t>
            </a:r>
          </a:p>
          <a:p>
            <a:endParaRPr lang="en-GB" dirty="0"/>
          </a:p>
          <a:p>
            <a:r>
              <a:rPr lang="en-GB" dirty="0" smtClean="0"/>
              <a:t>Reported that social loafing widely occurs across a wide cross section of situations, including sporting situations (e.g. Swimming). </a:t>
            </a:r>
          </a:p>
          <a:p>
            <a:endParaRPr lang="en-GB" dirty="0"/>
          </a:p>
          <a:p>
            <a:r>
              <a:rPr lang="en-GB" dirty="0" smtClean="0"/>
              <a:t>Not population or gender specific. </a:t>
            </a:r>
          </a:p>
          <a:p>
            <a:pPr lvl="1"/>
            <a:r>
              <a:rPr lang="en-GB" dirty="0" smtClean="0"/>
              <a:t>Interesting conclusions. </a:t>
            </a:r>
            <a:endParaRPr lang="en-GB" dirty="0"/>
          </a:p>
        </p:txBody>
      </p:sp>
    </p:spTree>
    <p:extLst>
      <p:ext uri="{BB962C8B-B14F-4D97-AF65-F5344CB8AC3E}">
        <p14:creationId xmlns:p14="http://schemas.microsoft.com/office/powerpoint/2010/main" val="278029228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Karau</a:t>
            </a:r>
            <a:r>
              <a:rPr lang="en-GB" dirty="0" smtClean="0"/>
              <a:t> and Williams (1993)</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Reported that a number of conditions that a likely to increase the probability that social loafing will occur. </a:t>
            </a:r>
          </a:p>
          <a:p>
            <a:pPr lvl="1"/>
            <a:r>
              <a:rPr lang="en-GB" dirty="0" smtClean="0"/>
              <a:t>Individuals output cannot be evaluated independently</a:t>
            </a:r>
          </a:p>
          <a:p>
            <a:pPr lvl="1"/>
            <a:r>
              <a:rPr lang="en-GB" dirty="0" smtClean="0"/>
              <a:t>Task low in </a:t>
            </a:r>
            <a:r>
              <a:rPr lang="en-GB" dirty="0" err="1" smtClean="0"/>
              <a:t>meaningfullness</a:t>
            </a:r>
            <a:r>
              <a:rPr lang="en-GB" dirty="0" smtClean="0"/>
              <a:t> (not important)</a:t>
            </a:r>
          </a:p>
          <a:p>
            <a:pPr lvl="1"/>
            <a:r>
              <a:rPr lang="en-GB" dirty="0" smtClean="0"/>
              <a:t>Individual’s personal involvement is low</a:t>
            </a:r>
          </a:p>
          <a:p>
            <a:pPr lvl="1"/>
            <a:r>
              <a:rPr lang="en-GB" dirty="0" smtClean="0"/>
              <a:t>Comparison of individual’s effort against group standards not possible</a:t>
            </a:r>
          </a:p>
          <a:p>
            <a:pPr lvl="1"/>
            <a:r>
              <a:rPr lang="en-GB" dirty="0" smtClean="0"/>
              <a:t>Individuals contributing to the task are strangers</a:t>
            </a:r>
          </a:p>
          <a:p>
            <a:pPr lvl="1"/>
            <a:r>
              <a:rPr lang="en-GB" dirty="0" smtClean="0"/>
              <a:t>Co-members are expected to do well (e.g. star players)</a:t>
            </a:r>
          </a:p>
          <a:p>
            <a:pPr lvl="1"/>
            <a:r>
              <a:rPr lang="en-GB" dirty="0" smtClean="0"/>
              <a:t>Belief that efforts to the outcome are redundant. </a:t>
            </a:r>
            <a:endParaRPr lang="en-GB" dirty="0"/>
          </a:p>
        </p:txBody>
      </p:sp>
    </p:spTree>
    <p:extLst>
      <p:ext uri="{BB962C8B-B14F-4D97-AF65-F5344CB8AC3E}">
        <p14:creationId xmlns:p14="http://schemas.microsoft.com/office/powerpoint/2010/main" val="304863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social loaf</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 number of proposals have been put forward (Harkins et al, 1980) </a:t>
            </a:r>
          </a:p>
          <a:p>
            <a:endParaRPr lang="en-GB" dirty="0"/>
          </a:p>
          <a:p>
            <a:r>
              <a:rPr lang="en-GB" dirty="0" smtClean="0"/>
              <a:t>1) The allocation strategy proposal (Harkins et al 1980) – People work hard in groups, but save best efforts for individual situations as most beneficial. </a:t>
            </a:r>
          </a:p>
          <a:p>
            <a:endParaRPr lang="en-GB" dirty="0"/>
          </a:p>
          <a:p>
            <a:r>
              <a:rPr lang="en-GB" dirty="0" smtClean="0"/>
              <a:t>2) Minimising strategy theory – People are motivated to get by with as little as possible. </a:t>
            </a:r>
          </a:p>
          <a:p>
            <a:pPr lvl="1"/>
            <a:r>
              <a:rPr lang="en-GB" dirty="0" smtClean="0"/>
              <a:t>Groups provide this opportunity (particularly larger groups). </a:t>
            </a:r>
            <a:endParaRPr lang="en-GB" dirty="0"/>
          </a:p>
        </p:txBody>
      </p:sp>
    </p:spTree>
    <p:extLst>
      <p:ext uri="{BB962C8B-B14F-4D97-AF65-F5344CB8AC3E}">
        <p14:creationId xmlns:p14="http://schemas.microsoft.com/office/powerpoint/2010/main" val="1458427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Social Loaf</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3) Free Rider proposal – People in groups reduce effort, go for a free ride – efforts not essential to outcome. </a:t>
            </a:r>
          </a:p>
          <a:p>
            <a:pPr lvl="1"/>
            <a:r>
              <a:rPr lang="en-GB" dirty="0" smtClean="0"/>
              <a:t>Example, scrum half in Rugby Union may make less tackles as he/she is confident that team mate will make crucial tackle at later date. </a:t>
            </a:r>
          </a:p>
          <a:p>
            <a:endParaRPr lang="en-GB" dirty="0"/>
          </a:p>
          <a:p>
            <a:r>
              <a:rPr lang="en-GB" dirty="0" smtClean="0"/>
              <a:t>4) Sucker effect proposal – Individual in groups produce less effort because they do not want to give others in group the free ride. </a:t>
            </a:r>
            <a:endParaRPr lang="en-GB" dirty="0"/>
          </a:p>
        </p:txBody>
      </p:sp>
    </p:spTree>
    <p:extLst>
      <p:ext uri="{BB962C8B-B14F-4D97-AF65-F5344CB8AC3E}">
        <p14:creationId xmlns:p14="http://schemas.microsoft.com/office/powerpoint/2010/main" val="181704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Collective Efficacy</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Bandura (1982) – “people do not live their lives as social isolates. Many of the challenges and difficulties they face reflect group problems requiring sustained collective effort to produce any significant change” (p. 143). </a:t>
            </a:r>
          </a:p>
          <a:p>
            <a:endParaRPr lang="en-GB" dirty="0"/>
          </a:p>
          <a:p>
            <a:r>
              <a:rPr lang="en-GB" dirty="0" smtClean="0"/>
              <a:t>Groups also vary in the strength of their belief that the group can achieve the desired outcome. </a:t>
            </a:r>
            <a:endParaRPr lang="en-GB" dirty="0"/>
          </a:p>
        </p:txBody>
      </p:sp>
      <p:sp>
        <p:nvSpPr>
          <p:cNvPr id="4" name="Content Placeholder 3"/>
          <p:cNvSpPr>
            <a:spLocks noGrp="1"/>
          </p:cNvSpPr>
          <p:nvPr>
            <p:ph sz="half" idx="2"/>
          </p:nvPr>
        </p:nvSpPr>
        <p:spPr/>
        <p:txBody>
          <a:bodyPr>
            <a:normAutofit fontScale="85000" lnSpcReduction="2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Albert Bandura (1925 -) </a:t>
            </a:r>
            <a:endParaRPr lang="en-GB" dirty="0"/>
          </a:p>
        </p:txBody>
      </p:sp>
      <p:pic>
        <p:nvPicPr>
          <p:cNvPr id="2050" name="Picture 2" descr="http://stanford.edu/dept/psychology/bandura/bandura-bio-pajares/Albert%20_Bandura%20_Biographical_Sketch_files/bandura-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1730375"/>
            <a:ext cx="28575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371682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Collective Efficacy</a:t>
            </a:r>
            <a:endParaRPr lang="en-GB" dirty="0"/>
          </a:p>
        </p:txBody>
      </p:sp>
      <p:sp>
        <p:nvSpPr>
          <p:cNvPr id="6" name="Content Placeholder 5"/>
          <p:cNvSpPr>
            <a:spLocks noGrp="1"/>
          </p:cNvSpPr>
          <p:nvPr>
            <p:ph sz="half" idx="1"/>
          </p:nvPr>
        </p:nvSpPr>
        <p:spPr/>
        <p:txBody>
          <a:bodyPr>
            <a:normAutofit fontScale="92500"/>
          </a:bodyPr>
          <a:lstStyle/>
          <a:p>
            <a:r>
              <a:rPr lang="en-GB" dirty="0" err="1" smtClean="0"/>
              <a:t>Zaccaro</a:t>
            </a:r>
            <a:r>
              <a:rPr lang="en-GB" dirty="0" smtClean="0"/>
              <a:t> et al (1995) defined Collective Efficacy as “a sense of collective competence shared among individuals when allocating, coordinating and integrating their resources in a successful concerted response to specific situational demands” (p 309). </a:t>
            </a:r>
            <a:endParaRPr lang="en-GB" dirty="0"/>
          </a:p>
        </p:txBody>
      </p:sp>
      <p:sp>
        <p:nvSpPr>
          <p:cNvPr id="7" name="Content Placeholder 6"/>
          <p:cNvSpPr>
            <a:spLocks noGrp="1"/>
          </p:cNvSpPr>
          <p:nvPr>
            <p:ph sz="half" idx="2"/>
          </p:nvPr>
        </p:nvSpPr>
        <p:spPr/>
        <p:txBody>
          <a:bodyPr>
            <a:normAutofit fontScale="92500"/>
          </a:bodyPr>
          <a:lstStyle/>
          <a:p>
            <a:endParaRPr lang="en-GB"/>
          </a:p>
        </p:txBody>
      </p:sp>
      <p:pic>
        <p:nvPicPr>
          <p:cNvPr id="3074" name="Picture 2" descr="http://2.bp.blogspot.com/-MTYkmmtdRDc/UUSW0PysuUI/AAAAAAAAABY/2CMetBo4tdg/s320/collective+efficac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1916833"/>
            <a:ext cx="3976780" cy="324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7889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of Collective Efficacy</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Carron and </a:t>
            </a:r>
            <a:r>
              <a:rPr lang="en-GB" dirty="0" err="1" smtClean="0"/>
              <a:t>Hausenblas</a:t>
            </a:r>
            <a:r>
              <a:rPr lang="en-GB" dirty="0" smtClean="0"/>
              <a:t> (1998) – Review of literature on Groups Dynamics suggested that collective efficacy can develop from a number of sources. </a:t>
            </a:r>
          </a:p>
          <a:p>
            <a:endParaRPr lang="en-GB" dirty="0"/>
          </a:p>
          <a:p>
            <a:r>
              <a:rPr lang="en-GB" dirty="0" smtClean="0"/>
              <a:t>A number of sources can influence perceptions of collective efficacy. These include. </a:t>
            </a:r>
          </a:p>
          <a:p>
            <a:pPr lvl="1"/>
            <a:r>
              <a:rPr lang="en-GB" dirty="0" smtClean="0"/>
              <a:t>Group Size</a:t>
            </a:r>
          </a:p>
          <a:p>
            <a:pPr lvl="1"/>
            <a:r>
              <a:rPr lang="en-GB" dirty="0" smtClean="0"/>
              <a:t>Vicarious experiences</a:t>
            </a:r>
          </a:p>
          <a:p>
            <a:pPr lvl="1"/>
            <a:r>
              <a:rPr lang="en-GB" dirty="0" smtClean="0"/>
              <a:t>Prior Performances </a:t>
            </a:r>
          </a:p>
          <a:p>
            <a:pPr lvl="2"/>
            <a:r>
              <a:rPr lang="en-GB" dirty="0" smtClean="0"/>
              <a:t>Ice Hockey (</a:t>
            </a:r>
            <a:r>
              <a:rPr lang="en-GB" dirty="0" err="1" smtClean="0"/>
              <a:t>Feltz</a:t>
            </a:r>
            <a:r>
              <a:rPr lang="en-GB" dirty="0" smtClean="0"/>
              <a:t> et al, 1988; </a:t>
            </a:r>
            <a:r>
              <a:rPr lang="en-GB" dirty="0" err="1" smtClean="0"/>
              <a:t>Feltz</a:t>
            </a:r>
            <a:r>
              <a:rPr lang="en-GB" dirty="0" smtClean="0"/>
              <a:t> et al 1989, </a:t>
            </a:r>
            <a:r>
              <a:rPr lang="en-GB" dirty="0" err="1" smtClean="0"/>
              <a:t>Feltz</a:t>
            </a:r>
            <a:r>
              <a:rPr lang="en-GB" dirty="0" smtClean="0"/>
              <a:t> and </a:t>
            </a:r>
            <a:r>
              <a:rPr lang="en-GB" dirty="0" err="1" smtClean="0"/>
              <a:t>Lirgg</a:t>
            </a:r>
            <a:r>
              <a:rPr lang="en-GB" dirty="0" smtClean="0"/>
              <a:t> 1988).</a:t>
            </a:r>
          </a:p>
          <a:p>
            <a:pPr lvl="2"/>
            <a:r>
              <a:rPr lang="en-GB" dirty="0" smtClean="0"/>
              <a:t>Volleyball (</a:t>
            </a:r>
            <a:r>
              <a:rPr lang="en-GB" dirty="0" err="1" smtClean="0"/>
              <a:t>Paskevich</a:t>
            </a:r>
            <a:r>
              <a:rPr lang="en-GB" dirty="0" smtClean="0"/>
              <a:t>, 1995; </a:t>
            </a:r>
            <a:r>
              <a:rPr lang="en-GB" dirty="0" err="1" smtClean="0"/>
              <a:t>Spink</a:t>
            </a:r>
            <a:r>
              <a:rPr lang="en-GB" dirty="0" smtClean="0"/>
              <a:t> 1990). </a:t>
            </a:r>
          </a:p>
          <a:p>
            <a:pPr lvl="1"/>
            <a:r>
              <a:rPr lang="en-GB" dirty="0" smtClean="0"/>
              <a:t>Group Cohesion</a:t>
            </a:r>
          </a:p>
          <a:p>
            <a:pPr lvl="1"/>
            <a:r>
              <a:rPr lang="en-GB" dirty="0" smtClean="0"/>
              <a:t>Group Leadership</a:t>
            </a:r>
          </a:p>
          <a:p>
            <a:pPr lvl="1"/>
            <a:r>
              <a:rPr lang="en-GB" dirty="0" smtClean="0"/>
              <a:t>Verbal Persuasion. </a:t>
            </a:r>
            <a:endParaRPr lang="en-GB" dirty="0"/>
          </a:p>
        </p:txBody>
      </p:sp>
    </p:spTree>
    <p:extLst>
      <p:ext uri="{BB962C8B-B14F-4D97-AF65-F5344CB8AC3E}">
        <p14:creationId xmlns:p14="http://schemas.microsoft.com/office/powerpoint/2010/main" val="351821971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Cohesion</a:t>
            </a:r>
            <a:endParaRPr lang="en-GB" dirty="0"/>
          </a:p>
        </p:txBody>
      </p:sp>
      <p:sp>
        <p:nvSpPr>
          <p:cNvPr id="3" name="Content Placeholder 2"/>
          <p:cNvSpPr>
            <a:spLocks noGrp="1"/>
          </p:cNvSpPr>
          <p:nvPr>
            <p:ph idx="1"/>
          </p:nvPr>
        </p:nvSpPr>
        <p:spPr>
          <a:xfrm>
            <a:off x="457200" y="1600200"/>
            <a:ext cx="8229600" cy="4781128"/>
          </a:xfrm>
        </p:spPr>
        <p:txBody>
          <a:bodyPr>
            <a:normAutofit fontScale="77500" lnSpcReduction="20000"/>
          </a:bodyPr>
          <a:lstStyle/>
          <a:p>
            <a:r>
              <a:rPr lang="en-GB" dirty="0" smtClean="0"/>
              <a:t>Issues with early research into Group Cohesion in a sports setting. </a:t>
            </a:r>
          </a:p>
          <a:p>
            <a:endParaRPr lang="en-GB" dirty="0"/>
          </a:p>
          <a:p>
            <a:r>
              <a:rPr lang="en-GB" dirty="0" err="1" smtClean="0"/>
              <a:t>Murdrack</a:t>
            </a:r>
            <a:r>
              <a:rPr lang="en-GB" dirty="0" smtClean="0"/>
              <a:t> (1989) – no clear definition of cohesion relating to sport and tools used to measure group cohesion were weak in terms of validity. </a:t>
            </a:r>
          </a:p>
          <a:p>
            <a:endParaRPr lang="en-GB" dirty="0"/>
          </a:p>
          <a:p>
            <a:r>
              <a:rPr lang="en-GB" dirty="0" smtClean="0"/>
              <a:t>Using measures from other fields of study, not exploring its validity in sports. </a:t>
            </a:r>
          </a:p>
          <a:p>
            <a:endParaRPr lang="en-GB" dirty="0"/>
          </a:p>
          <a:p>
            <a:r>
              <a:rPr lang="en-GB" dirty="0" smtClean="0"/>
              <a:t>Until Carron, </a:t>
            </a:r>
            <a:r>
              <a:rPr lang="en-GB" dirty="0" err="1" smtClean="0"/>
              <a:t>Widmeyer</a:t>
            </a:r>
            <a:r>
              <a:rPr lang="en-GB" dirty="0" smtClean="0"/>
              <a:t> and Brawley’s </a:t>
            </a:r>
            <a:r>
              <a:rPr lang="en-GB" dirty="0" err="1" smtClean="0"/>
              <a:t>groundbreaking</a:t>
            </a:r>
            <a:r>
              <a:rPr lang="en-GB" dirty="0" smtClean="0"/>
              <a:t> paper in this field in 1985. </a:t>
            </a:r>
          </a:p>
          <a:p>
            <a:pPr lvl="1"/>
            <a:r>
              <a:rPr lang="en-GB" dirty="0" smtClean="0"/>
              <a:t>On Moodle! </a:t>
            </a:r>
            <a:endParaRPr lang="en-GB" dirty="0"/>
          </a:p>
        </p:txBody>
      </p:sp>
    </p:spTree>
    <p:extLst>
      <p:ext uri="{BB962C8B-B14F-4D97-AF65-F5344CB8AC3E}">
        <p14:creationId xmlns:p14="http://schemas.microsoft.com/office/powerpoint/2010/main" val="362617400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Carron et al (1985)</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Group Environment Questionnaire (GEQ – Carron et al, 1985). </a:t>
            </a:r>
          </a:p>
          <a:p>
            <a:endParaRPr lang="en-GB" dirty="0"/>
          </a:p>
          <a:p>
            <a:r>
              <a:rPr lang="en-GB" dirty="0" smtClean="0"/>
              <a:t>Based on Carron’s (1982) definition of cohesion. </a:t>
            </a:r>
          </a:p>
          <a:p>
            <a:pPr lvl="1"/>
            <a:r>
              <a:rPr lang="en-GB" dirty="0" smtClean="0"/>
              <a:t>“A dynamic process that is reflected in the tendency for a group to stick together and remain united in pursuit of goals and objectives” – (p.124)</a:t>
            </a:r>
          </a:p>
          <a:p>
            <a:endParaRPr lang="en-GB" dirty="0"/>
          </a:p>
          <a:p>
            <a:r>
              <a:rPr lang="en-GB" dirty="0" smtClean="0"/>
              <a:t>A very thorough validation process of this questionnaire, using a population specific sample</a:t>
            </a:r>
            <a:endParaRPr lang="en-GB" dirty="0"/>
          </a:p>
        </p:txBody>
      </p:sp>
    </p:spTree>
    <p:extLst>
      <p:ext uri="{BB962C8B-B14F-4D97-AF65-F5344CB8AC3E}">
        <p14:creationId xmlns:p14="http://schemas.microsoft.com/office/powerpoint/2010/main" val="54462525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Carron et al 1985</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As part of their literature review, they saw that two major themes emerged. </a:t>
            </a:r>
          </a:p>
          <a:p>
            <a:endParaRPr lang="en-GB" dirty="0"/>
          </a:p>
          <a:p>
            <a:r>
              <a:rPr lang="en-GB" dirty="0" smtClean="0"/>
              <a:t>Distinction between task and social functions of groups….</a:t>
            </a:r>
          </a:p>
          <a:p>
            <a:endParaRPr lang="en-GB" dirty="0"/>
          </a:p>
          <a:p>
            <a:r>
              <a:rPr lang="en-GB" dirty="0" smtClean="0"/>
              <a:t>Why groups form and stay together? </a:t>
            </a:r>
          </a:p>
          <a:p>
            <a:pPr lvl="1"/>
            <a:r>
              <a:rPr lang="en-GB" dirty="0" smtClean="0"/>
              <a:t>Some groups (Sport and Exercise) pursue task related activities relative to their goals. </a:t>
            </a:r>
          </a:p>
          <a:p>
            <a:pPr lvl="1"/>
            <a:r>
              <a:rPr lang="en-GB" dirty="0" smtClean="0"/>
              <a:t>Other groups may form for social reason, set social goals and stay together to socialise regularly. </a:t>
            </a:r>
            <a:endParaRPr lang="en-GB" dirty="0"/>
          </a:p>
        </p:txBody>
      </p:sp>
    </p:spTree>
    <p:extLst>
      <p:ext uri="{BB962C8B-B14F-4D97-AF65-F5344CB8AC3E}">
        <p14:creationId xmlns:p14="http://schemas.microsoft.com/office/powerpoint/2010/main" val="15985508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Conceptual Model of Group Cohesion</a:t>
            </a:r>
            <a:endParaRPr lang="en-GB" dirty="0"/>
          </a:p>
        </p:txBody>
      </p:sp>
      <p:sp>
        <p:nvSpPr>
          <p:cNvPr id="3" name="Content Placeholder 2"/>
          <p:cNvSpPr>
            <a:spLocks noGrp="1"/>
          </p:cNvSpPr>
          <p:nvPr>
            <p:ph sz="half" idx="1"/>
          </p:nvPr>
        </p:nvSpPr>
        <p:spPr/>
        <p:txBody>
          <a:bodyPr/>
          <a:lstStyle/>
          <a:p>
            <a:r>
              <a:rPr lang="en-GB" dirty="0" smtClean="0"/>
              <a:t>Carron (1982) / Carron et al (1985) proposed a conceptual model that includes distinctions between groups (collectively) and individuals (as group members) and also between task and social reasons. </a:t>
            </a:r>
            <a:endParaRPr lang="en-GB" dirty="0"/>
          </a:p>
        </p:txBody>
      </p:sp>
      <p:sp>
        <p:nvSpPr>
          <p:cNvPr id="4" name="Content Placeholder 3"/>
          <p:cNvSpPr>
            <a:spLocks noGrp="1"/>
          </p:cNvSpPr>
          <p:nvPr>
            <p:ph sz="half" idx="2"/>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348880"/>
            <a:ext cx="4090667"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922185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Conceptual Model of Cohesion</a:t>
            </a:r>
            <a:endParaRPr lang="en-GB" dirty="0"/>
          </a:p>
        </p:txBody>
      </p:sp>
      <p:sp>
        <p:nvSpPr>
          <p:cNvPr id="6" name="Content Placeholder 5"/>
          <p:cNvSpPr>
            <a:spLocks noGrp="1"/>
          </p:cNvSpPr>
          <p:nvPr>
            <p:ph idx="1"/>
          </p:nvPr>
        </p:nvSpPr>
        <p:spPr/>
        <p:txBody>
          <a:bodyPr>
            <a:normAutofit fontScale="92500" lnSpcReduction="20000"/>
          </a:bodyPr>
          <a:lstStyle/>
          <a:p>
            <a:r>
              <a:rPr lang="en-GB" dirty="0" smtClean="0"/>
              <a:t>From this, there are three fundamental assumptions. </a:t>
            </a:r>
          </a:p>
          <a:p>
            <a:endParaRPr lang="en-GB" dirty="0"/>
          </a:p>
          <a:p>
            <a:r>
              <a:rPr lang="en-GB" dirty="0" smtClean="0"/>
              <a:t>1) Cohesion is a group property that can be measured by perceptions of individual members. </a:t>
            </a:r>
          </a:p>
          <a:p>
            <a:r>
              <a:rPr lang="en-GB" dirty="0" smtClean="0"/>
              <a:t>2) The nature of beliefs that members obtain through group experience reflect shared beliefs about the group. </a:t>
            </a:r>
          </a:p>
          <a:p>
            <a:r>
              <a:rPr lang="en-GB" dirty="0" smtClean="0"/>
              <a:t>3) Cohesion beliefs are both task and social – multidimensional. </a:t>
            </a:r>
            <a:endParaRPr lang="en-GB" dirty="0"/>
          </a:p>
        </p:txBody>
      </p:sp>
    </p:spTree>
    <p:extLst>
      <p:ext uri="{BB962C8B-B14F-4D97-AF65-F5344CB8AC3E}">
        <p14:creationId xmlns:p14="http://schemas.microsoft.com/office/powerpoint/2010/main" val="104457717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Conceptual Model of Cohesion</a:t>
            </a:r>
            <a:endParaRPr lang="en-GB" dirty="0"/>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628800"/>
            <a:ext cx="7685274"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936131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Environment Questionnaire</a:t>
            </a:r>
            <a:endParaRPr lang="en-GB" dirty="0"/>
          </a:p>
        </p:txBody>
      </p:sp>
      <p:sp>
        <p:nvSpPr>
          <p:cNvPr id="3" name="Content Placeholder 2"/>
          <p:cNvSpPr>
            <a:spLocks noGrp="1"/>
          </p:cNvSpPr>
          <p:nvPr>
            <p:ph idx="1"/>
          </p:nvPr>
        </p:nvSpPr>
        <p:spPr>
          <a:xfrm>
            <a:off x="457200" y="1600200"/>
            <a:ext cx="8229600" cy="4781128"/>
          </a:xfrm>
        </p:spPr>
        <p:txBody>
          <a:bodyPr>
            <a:noAutofit/>
          </a:bodyPr>
          <a:lstStyle/>
          <a:p>
            <a:r>
              <a:rPr lang="en-GB" sz="2000" dirty="0" smtClean="0"/>
              <a:t>Carron et al (1985) – Developed using team sport participants. </a:t>
            </a:r>
          </a:p>
          <a:p>
            <a:endParaRPr lang="en-GB" sz="2000" dirty="0"/>
          </a:p>
          <a:p>
            <a:r>
              <a:rPr lang="en-GB" sz="2000" dirty="0" smtClean="0"/>
              <a:t>How </a:t>
            </a:r>
            <a:r>
              <a:rPr lang="en-GB" sz="2000" dirty="0"/>
              <a:t>attractive the group is to the individual members and how the members perceive the group.</a:t>
            </a:r>
          </a:p>
          <a:p>
            <a:pPr marL="0" indent="0">
              <a:buNone/>
            </a:pPr>
            <a:endParaRPr lang="en-GB" sz="2000" dirty="0"/>
          </a:p>
          <a:p>
            <a:r>
              <a:rPr lang="en-GB" sz="2000" dirty="0" smtClean="0"/>
              <a:t>18 item, four scale instrument. </a:t>
            </a:r>
          </a:p>
          <a:p>
            <a:pPr marL="914400" lvl="2" indent="0">
              <a:buNone/>
            </a:pPr>
            <a:r>
              <a:rPr lang="en-GB" sz="2000" dirty="0" smtClean="0"/>
              <a:t>- Group </a:t>
            </a:r>
            <a:r>
              <a:rPr lang="en-GB" sz="2000" dirty="0"/>
              <a:t>interaction—task </a:t>
            </a:r>
            <a:br>
              <a:rPr lang="en-GB" sz="2000" dirty="0"/>
            </a:br>
            <a:r>
              <a:rPr lang="en-GB" sz="2000" dirty="0"/>
              <a:t>- Group integration—social </a:t>
            </a:r>
            <a:br>
              <a:rPr lang="en-GB" sz="2000" dirty="0"/>
            </a:br>
            <a:r>
              <a:rPr lang="en-GB" sz="2000" dirty="0"/>
              <a:t>- Individual attraction to group—task </a:t>
            </a:r>
            <a:br>
              <a:rPr lang="en-GB" sz="2000" dirty="0"/>
            </a:br>
            <a:r>
              <a:rPr lang="en-GB" sz="2000" dirty="0"/>
              <a:t>- Individual attraction to </a:t>
            </a:r>
            <a:r>
              <a:rPr lang="en-GB" sz="2000" dirty="0" smtClean="0"/>
              <a:t>group—social</a:t>
            </a:r>
          </a:p>
          <a:p>
            <a:endParaRPr lang="en-GB" sz="2000" dirty="0"/>
          </a:p>
          <a:p>
            <a:r>
              <a:rPr lang="en-GB" sz="2000" dirty="0" smtClean="0"/>
              <a:t>Major factor in the more recent research exploring group cohesion in sports. </a:t>
            </a:r>
            <a:endParaRPr lang="en-GB" sz="2000" dirty="0"/>
          </a:p>
        </p:txBody>
      </p:sp>
    </p:spTree>
    <p:extLst>
      <p:ext uri="{BB962C8B-B14F-4D97-AF65-F5344CB8AC3E}">
        <p14:creationId xmlns:p14="http://schemas.microsoft.com/office/powerpoint/2010/main" val="174392102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Correlates of Cohesiveness</a:t>
            </a:r>
            <a:endParaRPr lang="en-GB" dirty="0"/>
          </a:p>
        </p:txBody>
      </p:sp>
      <p:sp>
        <p:nvSpPr>
          <p:cNvPr id="3" name="Content Placeholder 2"/>
          <p:cNvSpPr>
            <a:spLocks noGrp="1"/>
          </p:cNvSpPr>
          <p:nvPr>
            <p:ph idx="1"/>
          </p:nvPr>
        </p:nvSpPr>
        <p:spPr/>
        <p:txBody>
          <a:bodyPr>
            <a:normAutofit fontScale="92500"/>
          </a:bodyPr>
          <a:lstStyle/>
          <a:p>
            <a:r>
              <a:rPr lang="en-GB" dirty="0" smtClean="0"/>
              <a:t>As a consequences of the GEQ, Carron and Colleagues have been empirically testing a framework that explores correlates of cohesiveness. </a:t>
            </a:r>
          </a:p>
          <a:p>
            <a:endParaRPr lang="en-GB" dirty="0"/>
          </a:p>
          <a:p>
            <a:r>
              <a:rPr lang="en-GB" dirty="0" smtClean="0"/>
              <a:t>In other words, more specific factors that are thought to influence to cohesiveness of sports times. </a:t>
            </a:r>
          </a:p>
          <a:p>
            <a:pPr lvl="1"/>
            <a:r>
              <a:rPr lang="en-GB" dirty="0" smtClean="0"/>
              <a:t>Type of cohesion. </a:t>
            </a:r>
          </a:p>
          <a:p>
            <a:pPr lvl="1"/>
            <a:r>
              <a:rPr lang="en-GB" dirty="0" smtClean="0"/>
              <a:t>And therefore performance. </a:t>
            </a:r>
            <a:endParaRPr lang="en-GB" dirty="0"/>
          </a:p>
        </p:txBody>
      </p:sp>
    </p:spTree>
    <p:extLst>
      <p:ext uri="{BB962C8B-B14F-4D97-AF65-F5344CB8AC3E}">
        <p14:creationId xmlns:p14="http://schemas.microsoft.com/office/powerpoint/2010/main" val="58629469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US" altLang="en-US" dirty="0" smtClean="0"/>
              <a:t>Carron, 1982</a:t>
            </a:r>
          </a:p>
        </p:txBody>
      </p:sp>
      <p:pic>
        <p:nvPicPr>
          <p:cNvPr id="21507" name="Picture 4" descr="fig08_01.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1425575"/>
            <a:ext cx="5688632" cy="489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63460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 Environmental Factors</a:t>
            </a:r>
            <a:endParaRPr lang="en-GB" dirty="0"/>
          </a:p>
        </p:txBody>
      </p:sp>
      <p:sp>
        <p:nvSpPr>
          <p:cNvPr id="3" name="Content Placeholder 2"/>
          <p:cNvSpPr>
            <a:spLocks noGrp="1"/>
          </p:cNvSpPr>
          <p:nvPr>
            <p:ph idx="1"/>
          </p:nvPr>
        </p:nvSpPr>
        <p:spPr/>
        <p:txBody>
          <a:bodyPr/>
          <a:lstStyle/>
          <a:p>
            <a:r>
              <a:rPr lang="en-GB" dirty="0" smtClean="0"/>
              <a:t>A number of situational / environmental factors may influence the level of cohesiveness in a team/group. </a:t>
            </a:r>
          </a:p>
          <a:p>
            <a:endParaRPr lang="en-GB" dirty="0"/>
          </a:p>
          <a:p>
            <a:pPr lvl="1"/>
            <a:r>
              <a:rPr lang="en-GB" dirty="0" smtClean="0"/>
              <a:t>Eligibility</a:t>
            </a:r>
          </a:p>
          <a:p>
            <a:pPr lvl="1"/>
            <a:r>
              <a:rPr lang="en-GB" dirty="0" smtClean="0"/>
              <a:t>Geographical restrictions</a:t>
            </a:r>
          </a:p>
          <a:p>
            <a:pPr lvl="1"/>
            <a:r>
              <a:rPr lang="en-GB" dirty="0" smtClean="0"/>
              <a:t>Legal constraints</a:t>
            </a:r>
          </a:p>
          <a:p>
            <a:pPr lvl="2"/>
            <a:r>
              <a:rPr lang="en-GB" dirty="0" smtClean="0"/>
              <a:t>Etc. </a:t>
            </a:r>
            <a:endParaRPr lang="en-GB" dirty="0"/>
          </a:p>
        </p:txBody>
      </p:sp>
    </p:spTree>
    <p:extLst>
      <p:ext uri="{BB962C8B-B14F-4D97-AF65-F5344CB8AC3E}">
        <p14:creationId xmlns:p14="http://schemas.microsoft.com/office/powerpoint/2010/main" val="3715649172"/>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err="1" smtClean="0"/>
              <a:t>Granito</a:t>
            </a:r>
            <a:r>
              <a:rPr lang="en-GB" dirty="0" smtClean="0"/>
              <a:t> and Rainey (1988) found social cohesion was greater in junior high school basketball teams than senior high school. </a:t>
            </a:r>
          </a:p>
          <a:p>
            <a:pPr lvl="1"/>
            <a:r>
              <a:rPr lang="en-GB" dirty="0" smtClean="0"/>
              <a:t>Due to environment. </a:t>
            </a:r>
          </a:p>
          <a:p>
            <a:endParaRPr lang="en-GB" dirty="0"/>
          </a:p>
          <a:p>
            <a:r>
              <a:rPr lang="en-GB" dirty="0" err="1" smtClean="0"/>
              <a:t>Spink</a:t>
            </a:r>
            <a:r>
              <a:rPr lang="en-GB" dirty="0" smtClean="0"/>
              <a:t> and Carron (1994) – Different exercise groups. </a:t>
            </a:r>
          </a:p>
          <a:p>
            <a:pPr lvl="1"/>
            <a:r>
              <a:rPr lang="en-GB" dirty="0" smtClean="0"/>
              <a:t>Task cohesion = University Setting</a:t>
            </a:r>
          </a:p>
          <a:p>
            <a:pPr lvl="1"/>
            <a:r>
              <a:rPr lang="en-GB" dirty="0" smtClean="0"/>
              <a:t>Social cohesion = private fitness clubs. </a:t>
            </a:r>
            <a:endParaRPr lang="en-GB" dirty="0"/>
          </a:p>
        </p:txBody>
      </p:sp>
      <p:sp>
        <p:nvSpPr>
          <p:cNvPr id="5" name="Content Placeholder 4"/>
          <p:cNvSpPr>
            <a:spLocks noGrp="1"/>
          </p:cNvSpPr>
          <p:nvPr>
            <p:ph sz="half" idx="2"/>
          </p:nvPr>
        </p:nvSpPr>
        <p:spPr/>
        <p:txBody>
          <a:bodyPr>
            <a:normAutofit fontScale="92500" lnSpcReduction="20000"/>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340768"/>
            <a:ext cx="3788877"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4142606"/>
            <a:ext cx="3544069" cy="23515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352380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Team Correlates </a:t>
            </a:r>
            <a:endParaRPr lang="en-GB" dirty="0"/>
          </a:p>
        </p:txBody>
      </p:sp>
      <p:sp>
        <p:nvSpPr>
          <p:cNvPr id="8" name="Content Placeholder 7"/>
          <p:cNvSpPr>
            <a:spLocks noGrp="1"/>
          </p:cNvSpPr>
          <p:nvPr>
            <p:ph idx="1"/>
          </p:nvPr>
        </p:nvSpPr>
        <p:spPr/>
        <p:txBody>
          <a:bodyPr>
            <a:normAutofit fontScale="85000" lnSpcReduction="20000"/>
          </a:bodyPr>
          <a:lstStyle/>
          <a:p>
            <a:r>
              <a:rPr lang="en-GB" dirty="0" smtClean="0"/>
              <a:t>Surely a critical factor on how cohesive the group / team is are their success….</a:t>
            </a:r>
          </a:p>
          <a:p>
            <a:endParaRPr lang="en-GB" dirty="0"/>
          </a:p>
          <a:p>
            <a:r>
              <a:rPr lang="en-GB" dirty="0" smtClean="0"/>
              <a:t>We very rarely hear of examples of teams that have done well not being cohesive units….</a:t>
            </a:r>
          </a:p>
          <a:p>
            <a:endParaRPr lang="en-GB" dirty="0"/>
          </a:p>
          <a:p>
            <a:r>
              <a:rPr lang="en-GB" dirty="0" smtClean="0"/>
              <a:t>It would APPEAR that team cohesion can occur rather rapidly if the team is successful.</a:t>
            </a:r>
          </a:p>
          <a:p>
            <a:endParaRPr lang="en-GB" dirty="0"/>
          </a:p>
          <a:p>
            <a:r>
              <a:rPr lang="en-GB" dirty="0" smtClean="0"/>
              <a:t>Remember Collective Efficacy – discussed earlier in the lecture.  </a:t>
            </a:r>
            <a:endParaRPr lang="en-GB" dirty="0"/>
          </a:p>
        </p:txBody>
      </p:sp>
    </p:spTree>
    <p:extLst>
      <p:ext uri="{BB962C8B-B14F-4D97-AF65-F5344CB8AC3E}">
        <p14:creationId xmlns:p14="http://schemas.microsoft.com/office/powerpoint/2010/main" val="211870756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Anecdotal Example</a:t>
            </a:r>
            <a:endParaRPr lang="en-GB" dirty="0"/>
          </a:p>
        </p:txBody>
      </p:sp>
      <p:sp>
        <p:nvSpPr>
          <p:cNvPr id="3" name="Content Placeholder 2"/>
          <p:cNvSpPr>
            <a:spLocks noGrp="1"/>
          </p:cNvSpPr>
          <p:nvPr>
            <p:ph sz="half" idx="1"/>
          </p:nvPr>
        </p:nvSpPr>
        <p:spPr>
          <a:xfrm>
            <a:off x="457200" y="1600200"/>
            <a:ext cx="4038600" cy="4925144"/>
          </a:xfrm>
        </p:spPr>
        <p:txBody>
          <a:bodyPr>
            <a:normAutofit fontScale="62500" lnSpcReduction="20000"/>
          </a:bodyPr>
          <a:lstStyle/>
          <a:p>
            <a:r>
              <a:rPr lang="en-GB" dirty="0" smtClean="0"/>
              <a:t>Chelsea football club…. </a:t>
            </a:r>
          </a:p>
          <a:p>
            <a:endParaRPr lang="en-GB" dirty="0"/>
          </a:p>
          <a:p>
            <a:r>
              <a:rPr lang="en-GB" dirty="0" smtClean="0"/>
              <a:t>A regular mid table side in the Premiership until bought by a company run by Roman </a:t>
            </a:r>
            <a:r>
              <a:rPr lang="en-GB" dirty="0" err="1" smtClean="0"/>
              <a:t>Abramovich</a:t>
            </a:r>
            <a:r>
              <a:rPr lang="en-GB" dirty="0" smtClean="0"/>
              <a:t> in 2003. </a:t>
            </a:r>
          </a:p>
          <a:p>
            <a:pPr lvl="1"/>
            <a:r>
              <a:rPr lang="en-GB" dirty="0" smtClean="0"/>
              <a:t>Net worth 14.6 Billion (April 2014). </a:t>
            </a:r>
          </a:p>
          <a:p>
            <a:endParaRPr lang="en-GB" dirty="0"/>
          </a:p>
          <a:p>
            <a:r>
              <a:rPr lang="en-GB" dirty="0" smtClean="0"/>
              <a:t>Appointed Jose </a:t>
            </a:r>
            <a:r>
              <a:rPr lang="en-GB" dirty="0" err="1" smtClean="0"/>
              <a:t>Mourinho</a:t>
            </a:r>
            <a:r>
              <a:rPr lang="en-GB" dirty="0" smtClean="0"/>
              <a:t> as manger in 2004. </a:t>
            </a:r>
          </a:p>
          <a:p>
            <a:pPr lvl="1"/>
            <a:r>
              <a:rPr lang="en-GB" dirty="0" smtClean="0"/>
              <a:t>Purchased some of the world best players and spent a record amount of money changing the squad. </a:t>
            </a:r>
          </a:p>
          <a:p>
            <a:endParaRPr lang="en-GB" dirty="0"/>
          </a:p>
          <a:p>
            <a:r>
              <a:rPr lang="en-GB" dirty="0" smtClean="0"/>
              <a:t>Won the Premiership title in 2004/2005. </a:t>
            </a:r>
          </a:p>
          <a:p>
            <a:endParaRPr lang="en-GB" dirty="0"/>
          </a:p>
          <a:p>
            <a:r>
              <a:rPr lang="en-GB" dirty="0" smtClean="0"/>
              <a:t>Anecdotal reports of great unity amongst the players and a fantastic team spirit. </a:t>
            </a:r>
            <a:endParaRPr lang="en-GB" dirty="0"/>
          </a:p>
        </p:txBody>
      </p:sp>
      <p:sp>
        <p:nvSpPr>
          <p:cNvPr id="4" name="Content Placeholder 3"/>
          <p:cNvSpPr>
            <a:spLocks noGrp="1"/>
          </p:cNvSpPr>
          <p:nvPr>
            <p:ph sz="half" idx="2"/>
          </p:nvPr>
        </p:nvSpPr>
        <p:spPr/>
        <p:txBody>
          <a:bodyPr>
            <a:normAutofit fontScale="62500" lnSpcReduction="20000"/>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3861048"/>
            <a:ext cx="3995936" cy="27563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1388585"/>
            <a:ext cx="2957314" cy="23895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279864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And yes….</a:t>
            </a:r>
            <a:endParaRPr lang="en-GB" dirty="0"/>
          </a:p>
        </p:txBody>
      </p:sp>
      <p:sp>
        <p:nvSpPr>
          <p:cNvPr id="6" name="Content Placeholder 5"/>
          <p:cNvSpPr>
            <a:spLocks noGrp="1"/>
          </p:cNvSpPr>
          <p:nvPr>
            <p:ph idx="1"/>
          </p:nvPr>
        </p:nvSpPr>
        <p:spPr/>
        <p:txBody>
          <a:bodyPr>
            <a:normAutofit fontScale="85000" lnSpcReduction="20000"/>
          </a:bodyPr>
          <a:lstStyle/>
          <a:p>
            <a:r>
              <a:rPr lang="en-GB" dirty="0" smtClean="0"/>
              <a:t>Remember back to the conceptual model….</a:t>
            </a:r>
          </a:p>
          <a:p>
            <a:endParaRPr lang="en-GB" dirty="0"/>
          </a:p>
          <a:p>
            <a:r>
              <a:rPr lang="en-GB" dirty="0" smtClean="0"/>
              <a:t>Individual attractions to the group – task is a dimension of cohesion…… </a:t>
            </a:r>
          </a:p>
          <a:p>
            <a:endParaRPr lang="en-GB" dirty="0"/>
          </a:p>
          <a:p>
            <a:r>
              <a:rPr lang="en-GB" dirty="0" smtClean="0"/>
              <a:t>So in the Chelsea example, the task was to be the best football team in Britain, the players all had the belief in the abilities of the team mates to accomplish the goal…… </a:t>
            </a:r>
          </a:p>
          <a:p>
            <a:pPr lvl="1"/>
            <a:r>
              <a:rPr lang="en-GB" dirty="0" smtClean="0"/>
              <a:t>Consequently task cohesion was high…..</a:t>
            </a:r>
          </a:p>
          <a:p>
            <a:pPr lvl="1"/>
            <a:r>
              <a:rPr lang="en-GB" dirty="0" smtClean="0"/>
              <a:t>Collective efficacy was also high </a:t>
            </a:r>
            <a:endParaRPr lang="en-GB" dirty="0"/>
          </a:p>
        </p:txBody>
      </p:sp>
    </p:spTree>
    <p:extLst>
      <p:ext uri="{BB962C8B-B14F-4D97-AF65-F5344CB8AC3E}">
        <p14:creationId xmlns:p14="http://schemas.microsoft.com/office/powerpoint/2010/main" val="419243239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Conceptual Model of Cohesion</a:t>
            </a:r>
            <a:endParaRPr lang="en-GB" dirty="0"/>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7074" y="1628800"/>
            <a:ext cx="7688263" cy="4395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943432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Studies exploring team success and cohesion. </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t>Spink</a:t>
            </a:r>
            <a:r>
              <a:rPr lang="en-GB" dirty="0" smtClean="0"/>
              <a:t> (1990) – Volleyball teams – Recreational and Elite Level Teams. </a:t>
            </a:r>
          </a:p>
          <a:p>
            <a:endParaRPr lang="en-GB" dirty="0"/>
          </a:p>
          <a:p>
            <a:r>
              <a:rPr lang="en-GB" dirty="0" smtClean="0"/>
              <a:t>Explored the relationship between Cohesion and Collective Efficacy. </a:t>
            </a:r>
          </a:p>
          <a:p>
            <a:pPr lvl="1"/>
            <a:r>
              <a:rPr lang="en-GB" dirty="0" smtClean="0"/>
              <a:t>Shared competence. </a:t>
            </a:r>
          </a:p>
          <a:p>
            <a:endParaRPr lang="en-GB" dirty="0"/>
          </a:p>
          <a:p>
            <a:r>
              <a:rPr lang="en-GB" dirty="0" smtClean="0"/>
              <a:t>Found that for elite level teams there was a positive correlation between Cohesion and Collective Efficacy. No such correlation for recreational level teams. </a:t>
            </a:r>
          </a:p>
          <a:p>
            <a:endParaRPr lang="en-GB" dirty="0"/>
          </a:p>
          <a:p>
            <a:r>
              <a:rPr lang="en-GB" dirty="0" smtClean="0"/>
              <a:t>For both task and social attraction to the group. </a:t>
            </a:r>
          </a:p>
        </p:txBody>
      </p:sp>
    </p:spTree>
    <p:extLst>
      <p:ext uri="{BB962C8B-B14F-4D97-AF65-F5344CB8AC3E}">
        <p14:creationId xmlns:p14="http://schemas.microsoft.com/office/powerpoint/2010/main" val="348167878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a:t>
            </a:r>
            <a:endParaRPr lang="en-GB" dirty="0"/>
          </a:p>
        </p:txBody>
      </p:sp>
      <p:sp>
        <p:nvSpPr>
          <p:cNvPr id="3" name="Content Placeholder 2"/>
          <p:cNvSpPr>
            <a:spLocks noGrp="1"/>
          </p:cNvSpPr>
          <p:nvPr>
            <p:ph idx="1"/>
          </p:nvPr>
        </p:nvSpPr>
        <p:spPr/>
        <p:txBody>
          <a:bodyPr>
            <a:normAutofit lnSpcReduction="10000"/>
          </a:bodyPr>
          <a:lstStyle/>
          <a:p>
            <a:r>
              <a:rPr lang="en-GB" dirty="0" smtClean="0"/>
              <a:t>It is not the only characteristic of group cohesion….</a:t>
            </a:r>
          </a:p>
          <a:p>
            <a:endParaRPr lang="en-GB" dirty="0"/>
          </a:p>
          <a:p>
            <a:r>
              <a:rPr lang="en-GB" dirty="0" err="1" smtClean="0"/>
              <a:t>Lenk</a:t>
            </a:r>
            <a:r>
              <a:rPr lang="en-GB" dirty="0" smtClean="0"/>
              <a:t> (1969) – Reported that team success did not go hand in hand with cohesiveness. </a:t>
            </a:r>
          </a:p>
          <a:p>
            <a:pPr lvl="1"/>
            <a:r>
              <a:rPr lang="en-GB" dirty="0" smtClean="0"/>
              <a:t>Elite German 8 man rowing squad. </a:t>
            </a:r>
          </a:p>
          <a:p>
            <a:pPr lvl="1"/>
            <a:r>
              <a:rPr lang="en-GB" dirty="0" smtClean="0"/>
              <a:t>Among the best in the world. </a:t>
            </a:r>
          </a:p>
          <a:p>
            <a:pPr lvl="1"/>
            <a:r>
              <a:rPr lang="en-GB" dirty="0" smtClean="0"/>
              <a:t>Often major fall outs and did not report high feelings of cohesion, despite the successes. </a:t>
            </a:r>
            <a:endParaRPr lang="en-GB" dirty="0"/>
          </a:p>
        </p:txBody>
      </p:sp>
    </p:spTree>
    <p:extLst>
      <p:ext uri="{BB962C8B-B14F-4D97-AF65-F5344CB8AC3E}">
        <p14:creationId xmlns:p14="http://schemas.microsoft.com/office/powerpoint/2010/main" val="309759308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addition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smtClean="0"/>
              <a:t>Widemeyer</a:t>
            </a:r>
            <a:r>
              <a:rPr lang="en-GB" dirty="0" smtClean="0"/>
              <a:t> et al (1990’s) study 1.</a:t>
            </a:r>
          </a:p>
          <a:p>
            <a:pPr lvl="1"/>
            <a:r>
              <a:rPr lang="en-GB" dirty="0" smtClean="0"/>
              <a:t>Recreational Basketball players used to playing 3 vs 3 basketball. </a:t>
            </a:r>
          </a:p>
          <a:p>
            <a:pPr lvl="2"/>
            <a:r>
              <a:rPr lang="en-GB" dirty="0" smtClean="0"/>
              <a:t>Researchers manipulated the team dynamics. </a:t>
            </a:r>
          </a:p>
          <a:p>
            <a:pPr lvl="3"/>
            <a:r>
              <a:rPr lang="en-GB" dirty="0" smtClean="0"/>
              <a:t>Sometimes played 6 vs 6, 9 vs 9 etc. </a:t>
            </a:r>
          </a:p>
          <a:p>
            <a:pPr lvl="3"/>
            <a:r>
              <a:rPr lang="en-GB" dirty="0" smtClean="0"/>
              <a:t>Greatly manipulated so sometimes you did not play with your regular team mates even in the 3 vs 3 situation.  </a:t>
            </a:r>
          </a:p>
          <a:p>
            <a:endParaRPr lang="en-GB" dirty="0"/>
          </a:p>
          <a:p>
            <a:endParaRPr lang="en-GB" dirty="0"/>
          </a:p>
          <a:p>
            <a:r>
              <a:rPr lang="en-GB" dirty="0" smtClean="0"/>
              <a:t>Greatest task cohesion…. Commitment to the task, higher on the 3 vs 3 situation, even though win/loss record wasn’t all the best. </a:t>
            </a:r>
          </a:p>
          <a:p>
            <a:pPr lvl="1"/>
            <a:r>
              <a:rPr lang="en-GB" dirty="0" smtClean="0"/>
              <a:t>Commitment to the group’s goals and objectives. </a:t>
            </a:r>
            <a:endParaRPr lang="en-GB" dirty="0"/>
          </a:p>
        </p:txBody>
      </p:sp>
    </p:spTree>
    <p:extLst>
      <p:ext uri="{BB962C8B-B14F-4D97-AF65-F5344CB8AC3E}">
        <p14:creationId xmlns:p14="http://schemas.microsoft.com/office/powerpoint/2010/main" val="398684575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Interestingly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In terms of social cohesion alone, it was not the necessarily the 3 vs 3 group that felt the most cohesive socially. </a:t>
            </a:r>
          </a:p>
          <a:p>
            <a:endParaRPr lang="en-GB" dirty="0"/>
          </a:p>
          <a:p>
            <a:r>
              <a:rPr lang="en-GB" dirty="0" smtClean="0"/>
              <a:t>Remember, when players went back to 3 vs 3 group they were not necessarily going back to their original team pre study commencing, they were randomly assigned 3 members.</a:t>
            </a:r>
          </a:p>
          <a:p>
            <a:pPr lvl="1"/>
            <a:r>
              <a:rPr lang="en-GB" dirty="0" smtClean="0"/>
              <a:t>So now competitors might have to quickly adjust to become team mates. </a:t>
            </a:r>
          </a:p>
          <a:p>
            <a:pPr lvl="2"/>
            <a:r>
              <a:rPr lang="en-GB" dirty="0" smtClean="0"/>
              <a:t>Task cohesion good, familiar with roles – team cohesion not so strong. </a:t>
            </a:r>
            <a:endParaRPr lang="en-GB" dirty="0"/>
          </a:p>
        </p:txBody>
      </p:sp>
    </p:spTree>
    <p:extLst>
      <p:ext uri="{BB962C8B-B14F-4D97-AF65-F5344CB8AC3E}">
        <p14:creationId xmlns:p14="http://schemas.microsoft.com/office/powerpoint/2010/main" val="394722753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team correlates</a:t>
            </a:r>
            <a:endParaRPr lang="en-GB" dirty="0"/>
          </a:p>
        </p:txBody>
      </p:sp>
      <p:sp>
        <p:nvSpPr>
          <p:cNvPr id="3" name="Content Placeholder 2"/>
          <p:cNvSpPr>
            <a:spLocks noGrp="1"/>
          </p:cNvSpPr>
          <p:nvPr>
            <p:ph idx="1"/>
          </p:nvPr>
        </p:nvSpPr>
        <p:spPr>
          <a:xfrm>
            <a:off x="457200" y="1340768"/>
            <a:ext cx="8229600" cy="5184576"/>
          </a:xfrm>
        </p:spPr>
        <p:txBody>
          <a:bodyPr>
            <a:normAutofit fontScale="77500" lnSpcReduction="20000"/>
          </a:bodyPr>
          <a:lstStyle/>
          <a:p>
            <a:r>
              <a:rPr lang="en-GB" dirty="0" smtClean="0"/>
              <a:t>Gender of team….</a:t>
            </a:r>
          </a:p>
          <a:p>
            <a:pPr lvl="1"/>
            <a:r>
              <a:rPr lang="en-GB" dirty="0" smtClean="0"/>
              <a:t>Carron et al (2005) – Review of literature suggested that the correlation between cohesion and performance greater for females than males. </a:t>
            </a:r>
          </a:p>
          <a:p>
            <a:r>
              <a:rPr lang="en-GB" dirty="0" smtClean="0"/>
              <a:t>Type of sport….</a:t>
            </a:r>
          </a:p>
          <a:p>
            <a:pPr lvl="1"/>
            <a:r>
              <a:rPr lang="en-GB" dirty="0" smtClean="0"/>
              <a:t>Early school of thought (Carron and </a:t>
            </a:r>
            <a:r>
              <a:rPr lang="en-GB" dirty="0" err="1" smtClean="0"/>
              <a:t>Chellandurai</a:t>
            </a:r>
            <a:r>
              <a:rPr lang="en-GB" dirty="0" smtClean="0"/>
              <a:t>, 1981) suggested that the correlation between cohesion and performance greater for team sports that require interaction (e.g. football, volleyball) than team sports that require limited interaction (e.g. Snooker doubles) – Landers and </a:t>
            </a:r>
            <a:r>
              <a:rPr lang="en-GB" dirty="0" err="1" smtClean="0"/>
              <a:t>Luschen</a:t>
            </a:r>
            <a:r>
              <a:rPr lang="en-GB" dirty="0" smtClean="0"/>
              <a:t>, 1974.  </a:t>
            </a:r>
          </a:p>
          <a:p>
            <a:pPr lvl="2"/>
            <a:r>
              <a:rPr lang="en-GB" dirty="0" smtClean="0"/>
              <a:t>However, Carron et </a:t>
            </a:r>
            <a:r>
              <a:rPr lang="en-GB" dirty="0" err="1" smtClean="0"/>
              <a:t>al’s</a:t>
            </a:r>
            <a:r>
              <a:rPr lang="en-GB" dirty="0" smtClean="0"/>
              <a:t> (2005) review suggest no such relationship – cohesion equally important for performance in coactive and interactive teams. </a:t>
            </a:r>
            <a:endParaRPr lang="en-GB" dirty="0"/>
          </a:p>
          <a:p>
            <a:r>
              <a:rPr lang="en-GB" dirty="0" smtClean="0"/>
              <a:t>Level of competition…..</a:t>
            </a:r>
          </a:p>
          <a:p>
            <a:pPr lvl="1"/>
            <a:r>
              <a:rPr lang="en-GB" dirty="0" smtClean="0"/>
              <a:t>Carron et </a:t>
            </a:r>
            <a:r>
              <a:rPr lang="en-GB" dirty="0" err="1" smtClean="0"/>
              <a:t>al’s</a:t>
            </a:r>
            <a:r>
              <a:rPr lang="en-GB" dirty="0" smtClean="0"/>
              <a:t> (2005) review = more research needed given the variety of different sporting levels (school, college, recreational, semi professional, elite etc.). </a:t>
            </a:r>
            <a:endParaRPr lang="en-GB" dirty="0"/>
          </a:p>
        </p:txBody>
      </p:sp>
    </p:spTree>
    <p:extLst>
      <p:ext uri="{BB962C8B-B14F-4D97-AF65-F5344CB8AC3E}">
        <p14:creationId xmlns:p14="http://schemas.microsoft.com/office/powerpoint/2010/main" val="117118478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Correlates</a:t>
            </a:r>
            <a:endParaRPr lang="en-GB" dirty="0"/>
          </a:p>
        </p:txBody>
      </p:sp>
      <p:sp>
        <p:nvSpPr>
          <p:cNvPr id="3" name="Content Placeholder 2"/>
          <p:cNvSpPr>
            <a:spLocks noGrp="1"/>
          </p:cNvSpPr>
          <p:nvPr>
            <p:ph idx="1"/>
          </p:nvPr>
        </p:nvSpPr>
        <p:spPr>
          <a:xfrm>
            <a:off x="457200" y="1340768"/>
            <a:ext cx="8229600" cy="5184576"/>
          </a:xfrm>
        </p:spPr>
        <p:txBody>
          <a:bodyPr>
            <a:normAutofit fontScale="77500" lnSpcReduction="20000"/>
          </a:bodyPr>
          <a:lstStyle/>
          <a:p>
            <a:r>
              <a:rPr lang="en-GB" dirty="0" smtClean="0"/>
              <a:t>Relationship with Social Cognitions. </a:t>
            </a:r>
          </a:p>
          <a:p>
            <a:pPr lvl="1"/>
            <a:r>
              <a:rPr lang="en-GB" dirty="0" smtClean="0"/>
              <a:t>Social Cognitions = Psychological variables that characterise daily reflections about ourselves, future actions etc. </a:t>
            </a:r>
          </a:p>
          <a:p>
            <a:pPr lvl="1"/>
            <a:r>
              <a:rPr lang="en-GB" dirty="0" smtClean="0"/>
              <a:t>In cohesive groups – individual members may share the same social cognitions about the group. </a:t>
            </a:r>
          </a:p>
          <a:p>
            <a:pPr marL="0" indent="0">
              <a:buNone/>
            </a:pPr>
            <a:endParaRPr lang="en-GB" dirty="0" smtClean="0"/>
          </a:p>
          <a:p>
            <a:r>
              <a:rPr lang="en-GB" dirty="0" smtClean="0"/>
              <a:t>Example, </a:t>
            </a:r>
          </a:p>
          <a:p>
            <a:endParaRPr lang="en-GB" dirty="0"/>
          </a:p>
          <a:p>
            <a:r>
              <a:rPr lang="en-GB" dirty="0" smtClean="0"/>
              <a:t>A youth Rugby Union team….</a:t>
            </a:r>
          </a:p>
          <a:p>
            <a:pPr lvl="1"/>
            <a:r>
              <a:rPr lang="en-GB" dirty="0" smtClean="0"/>
              <a:t>Some may participate as they have aspirations to play Rugby at a higher level. </a:t>
            </a:r>
          </a:p>
          <a:p>
            <a:pPr lvl="1"/>
            <a:r>
              <a:rPr lang="en-GB" dirty="0" smtClean="0"/>
              <a:t>Some may participate as they have nothing better to do. </a:t>
            </a:r>
          </a:p>
          <a:p>
            <a:pPr lvl="1"/>
            <a:r>
              <a:rPr lang="en-GB" dirty="0" smtClean="0"/>
              <a:t>Some may participate because their friend is playing</a:t>
            </a:r>
          </a:p>
          <a:p>
            <a:pPr lvl="1"/>
            <a:r>
              <a:rPr lang="en-GB" dirty="0" smtClean="0"/>
              <a:t>Some may participate as they enjoy the social aspect in training etc. </a:t>
            </a:r>
          </a:p>
          <a:p>
            <a:pPr lvl="1"/>
            <a:r>
              <a:rPr lang="en-GB" dirty="0" smtClean="0"/>
              <a:t>Some may participate for the after game activities. </a:t>
            </a:r>
            <a:endParaRPr lang="en-GB" dirty="0"/>
          </a:p>
        </p:txBody>
      </p:sp>
    </p:spTree>
    <p:extLst>
      <p:ext uri="{BB962C8B-B14F-4D97-AF65-F5344CB8AC3E}">
        <p14:creationId xmlns:p14="http://schemas.microsoft.com/office/powerpoint/2010/main" val="263699089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Correlates</a:t>
            </a:r>
            <a:endParaRPr lang="en-GB" dirty="0"/>
          </a:p>
        </p:txBody>
      </p:sp>
      <p:sp>
        <p:nvSpPr>
          <p:cNvPr id="3" name="Content Placeholder 2"/>
          <p:cNvSpPr>
            <a:spLocks noGrp="1"/>
          </p:cNvSpPr>
          <p:nvPr>
            <p:ph idx="1"/>
          </p:nvPr>
        </p:nvSpPr>
        <p:spPr/>
        <p:txBody>
          <a:bodyPr/>
          <a:lstStyle/>
          <a:p>
            <a:r>
              <a:rPr lang="en-GB" dirty="0"/>
              <a:t>Affective Relationships</a:t>
            </a:r>
          </a:p>
          <a:p>
            <a:pPr lvl="1"/>
            <a:r>
              <a:rPr lang="en-GB" dirty="0"/>
              <a:t>Being in a group = less anxiety than alone (Martens, 1990, Carron and </a:t>
            </a:r>
            <a:r>
              <a:rPr lang="en-GB" dirty="0" err="1"/>
              <a:t>Prapavessis</a:t>
            </a:r>
            <a:r>
              <a:rPr lang="en-GB" dirty="0"/>
              <a:t>, 1997). </a:t>
            </a:r>
            <a:endParaRPr lang="en-GB" dirty="0" smtClean="0"/>
          </a:p>
          <a:p>
            <a:pPr marL="457200" lvl="1" indent="0">
              <a:buNone/>
            </a:pPr>
            <a:endParaRPr lang="en-GB" dirty="0"/>
          </a:p>
          <a:p>
            <a:pPr marL="457200" lvl="1" indent="0">
              <a:buNone/>
            </a:pPr>
            <a:endParaRPr lang="en-GB" dirty="0"/>
          </a:p>
          <a:p>
            <a:r>
              <a:rPr lang="en-GB" dirty="0"/>
              <a:t>Behaviour</a:t>
            </a:r>
          </a:p>
          <a:p>
            <a:pPr lvl="1"/>
            <a:r>
              <a:rPr lang="en-GB" dirty="0"/>
              <a:t>Social Loafing</a:t>
            </a:r>
          </a:p>
          <a:p>
            <a:pPr lvl="1"/>
            <a:r>
              <a:rPr lang="en-GB" dirty="0"/>
              <a:t>Adherence etc. </a:t>
            </a:r>
          </a:p>
          <a:p>
            <a:endParaRPr lang="en-GB" dirty="0"/>
          </a:p>
        </p:txBody>
      </p:sp>
    </p:spTree>
    <p:extLst>
      <p:ext uri="{BB962C8B-B14F-4D97-AF65-F5344CB8AC3E}">
        <p14:creationId xmlns:p14="http://schemas.microsoft.com/office/powerpoint/2010/main" val="15359047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Correlates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Interaction between coach and players, influences the development of cohesion. </a:t>
            </a:r>
          </a:p>
          <a:p>
            <a:endParaRPr lang="en-GB" dirty="0"/>
          </a:p>
          <a:p>
            <a:r>
              <a:rPr lang="en-GB" dirty="0" smtClean="0"/>
              <a:t>Leadership Style. </a:t>
            </a:r>
          </a:p>
          <a:p>
            <a:pPr lvl="1"/>
            <a:r>
              <a:rPr lang="en-GB" dirty="0" smtClean="0"/>
              <a:t>More on this in the leadership lecture. </a:t>
            </a:r>
          </a:p>
          <a:p>
            <a:endParaRPr lang="en-GB" dirty="0"/>
          </a:p>
          <a:p>
            <a:r>
              <a:rPr lang="en-GB" dirty="0" smtClean="0"/>
              <a:t>Various studies have suggested that a participatory/democratic leadership style = linked to higher team cohesiveness.  </a:t>
            </a:r>
          </a:p>
          <a:p>
            <a:pPr lvl="1"/>
            <a:r>
              <a:rPr lang="en-GB" dirty="0" smtClean="0"/>
              <a:t>(Carron and </a:t>
            </a:r>
            <a:r>
              <a:rPr lang="en-GB" dirty="0" err="1" smtClean="0"/>
              <a:t>Chellandurai</a:t>
            </a:r>
            <a:r>
              <a:rPr lang="en-GB" dirty="0" smtClean="0"/>
              <a:t>, 1981, Lee et al, 1993; </a:t>
            </a:r>
            <a:r>
              <a:rPr lang="en-GB" dirty="0" err="1" smtClean="0"/>
              <a:t>Kozub</a:t>
            </a:r>
            <a:r>
              <a:rPr lang="en-GB" dirty="0" smtClean="0"/>
              <a:t>, 1993; </a:t>
            </a:r>
            <a:r>
              <a:rPr lang="en-GB" dirty="0" err="1" smtClean="0"/>
              <a:t>Westre</a:t>
            </a:r>
            <a:r>
              <a:rPr lang="en-GB" dirty="0" smtClean="0"/>
              <a:t> and Weiss, 1991). </a:t>
            </a:r>
            <a:endParaRPr lang="en-GB" dirty="0"/>
          </a:p>
        </p:txBody>
      </p:sp>
    </p:spTree>
    <p:extLst>
      <p:ext uri="{BB962C8B-B14F-4D97-AF65-F5344CB8AC3E}">
        <p14:creationId xmlns:p14="http://schemas.microsoft.com/office/powerpoint/2010/main" val="287621766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Correlates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But what about the role of the leader in the development of cohesiveness to newly formed teams? </a:t>
            </a:r>
          </a:p>
          <a:p>
            <a:pPr lvl="1"/>
            <a:r>
              <a:rPr lang="en-GB" dirty="0" err="1" smtClean="0"/>
              <a:t>Westre</a:t>
            </a:r>
            <a:r>
              <a:rPr lang="en-GB" dirty="0" smtClean="0"/>
              <a:t> and Weiss (1991)</a:t>
            </a:r>
          </a:p>
          <a:p>
            <a:pPr lvl="2"/>
            <a:r>
              <a:rPr lang="en-GB" dirty="0" smtClean="0"/>
              <a:t>High school football player = Social Support, Instruction, lots of training, positive feedback = ↑ Task Cohesion</a:t>
            </a:r>
          </a:p>
          <a:p>
            <a:pPr lvl="1"/>
            <a:r>
              <a:rPr lang="en-GB" dirty="0" err="1" smtClean="0"/>
              <a:t>Kozub</a:t>
            </a:r>
            <a:r>
              <a:rPr lang="en-GB" dirty="0" smtClean="0"/>
              <a:t> (1993)</a:t>
            </a:r>
          </a:p>
          <a:p>
            <a:pPr lvl="2"/>
            <a:r>
              <a:rPr lang="en-GB" dirty="0" smtClean="0"/>
              <a:t>Lots of training, Social Support, and Instruction  = ↑ Task Cohesion</a:t>
            </a:r>
          </a:p>
          <a:p>
            <a:endParaRPr lang="en-GB" dirty="0"/>
          </a:p>
          <a:p>
            <a:r>
              <a:rPr lang="en-GB" dirty="0" smtClean="0"/>
              <a:t>Jowett et al (2004). </a:t>
            </a:r>
          </a:p>
          <a:p>
            <a:pPr lvl="1"/>
            <a:r>
              <a:rPr lang="en-GB" dirty="0" smtClean="0"/>
              <a:t>Athletes PERCEPTIONS of the coach/athlete relationship is also critical. </a:t>
            </a:r>
          </a:p>
          <a:p>
            <a:pPr lvl="2"/>
            <a:r>
              <a:rPr lang="en-GB" dirty="0" smtClean="0"/>
              <a:t>If they </a:t>
            </a:r>
            <a:r>
              <a:rPr lang="en-GB" b="1" dirty="0" smtClean="0"/>
              <a:t>viewed</a:t>
            </a:r>
            <a:r>
              <a:rPr lang="en-GB" dirty="0" smtClean="0"/>
              <a:t> the coach as committed, complimentary and close to the team – close correlation to social cohesive than actual behaviours. </a:t>
            </a:r>
            <a:endParaRPr lang="en-GB" dirty="0"/>
          </a:p>
        </p:txBody>
      </p:sp>
    </p:spTree>
    <p:extLst>
      <p:ext uri="{BB962C8B-B14F-4D97-AF65-F5344CB8AC3E}">
        <p14:creationId xmlns:p14="http://schemas.microsoft.com/office/powerpoint/2010/main" val="367831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anim calcmode="lin" valueType="num">
                                      <p:cBhvr additive="base">
                                        <p:cTn id="1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 calcmode="lin" valueType="num">
                                      <p:cBhvr additive="base">
                                        <p:cTn id="1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ltLang="en-US" smtClean="0"/>
              <a:t>Building Cohesion</a:t>
            </a:r>
          </a:p>
        </p:txBody>
      </p:sp>
      <p:sp>
        <p:nvSpPr>
          <p:cNvPr id="34819" name="Content Placeholder 2"/>
          <p:cNvSpPr>
            <a:spLocks noGrp="1"/>
          </p:cNvSpPr>
          <p:nvPr>
            <p:ph idx="1"/>
          </p:nvPr>
        </p:nvSpPr>
        <p:spPr/>
        <p:txBody>
          <a:bodyPr/>
          <a:lstStyle/>
          <a:p>
            <a:r>
              <a:rPr lang="en-US" altLang="en-US" dirty="0" smtClean="0"/>
              <a:t>Exercise settings: Classes with feelings of high group cohesion have fewer dropouts and late arrivals than do classes low in cohesion.</a:t>
            </a:r>
          </a:p>
          <a:p>
            <a:endParaRPr lang="en-US" altLang="en-US" dirty="0" smtClean="0"/>
          </a:p>
          <a:p>
            <a:r>
              <a:rPr lang="en-US" altLang="en-US" dirty="0" smtClean="0"/>
              <a:t>Sport settings: Team-building exercises, clear and meaningful roles, team goals, communication, and personal sacrifice are related to increased cohesion.</a:t>
            </a:r>
          </a:p>
        </p:txBody>
      </p:sp>
    </p:spTree>
    <p:extLst>
      <p:ext uri="{BB962C8B-B14F-4D97-AF65-F5344CB8AC3E}">
        <p14:creationId xmlns:p14="http://schemas.microsoft.com/office/powerpoint/2010/main" val="41424836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fontScale="90000"/>
          </a:bodyPr>
          <a:lstStyle/>
          <a:p>
            <a:r>
              <a:rPr lang="en-US" altLang="en-US" smtClean="0"/>
              <a:t>The MAPS Approach </a:t>
            </a:r>
            <a:br>
              <a:rPr lang="en-US" altLang="en-US" smtClean="0"/>
            </a:br>
            <a:r>
              <a:rPr lang="en-US" altLang="en-US" smtClean="0"/>
              <a:t>to Team Building</a:t>
            </a:r>
          </a:p>
        </p:txBody>
      </p:sp>
      <p:sp>
        <p:nvSpPr>
          <p:cNvPr id="35843" name="Content Placeholder 2"/>
          <p:cNvSpPr>
            <a:spLocks noGrp="1"/>
          </p:cNvSpPr>
          <p:nvPr>
            <p:ph idx="1"/>
          </p:nvPr>
        </p:nvSpPr>
        <p:spPr/>
        <p:txBody>
          <a:bodyPr/>
          <a:lstStyle/>
          <a:p>
            <a:r>
              <a:rPr lang="en-US" altLang="en-US" smtClean="0"/>
              <a:t>Mission: Derive and clarify team mission.</a:t>
            </a:r>
          </a:p>
          <a:p>
            <a:r>
              <a:rPr lang="en-US" altLang="en-US" smtClean="0"/>
              <a:t>Assessment: Assess team strengths and areas needing improvement.</a:t>
            </a:r>
          </a:p>
          <a:p>
            <a:r>
              <a:rPr lang="en-US" altLang="en-US" smtClean="0"/>
              <a:t>Plan: Develop action plans to improve effort and commitment.</a:t>
            </a:r>
          </a:p>
          <a:p>
            <a:r>
              <a:rPr lang="en-US" altLang="en-US" smtClean="0"/>
              <a:t>Systematic evaluation: Reflect, review, and revise group goals and plans.</a:t>
            </a:r>
          </a:p>
        </p:txBody>
      </p:sp>
    </p:spTree>
    <p:extLst>
      <p:ext uri="{BB962C8B-B14F-4D97-AF65-F5344CB8AC3E}">
        <p14:creationId xmlns:p14="http://schemas.microsoft.com/office/powerpoint/2010/main" val="9790182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Teamwork design template">
  <a:themeElements>
    <a:clrScheme name="Office Theme 4">
      <a:dk1>
        <a:srgbClr val="006E6B"/>
      </a:dk1>
      <a:lt1>
        <a:srgbClr val="FFFFFF"/>
      </a:lt1>
      <a:dk2>
        <a:srgbClr val="006666"/>
      </a:dk2>
      <a:lt2>
        <a:srgbClr val="B9EFEE"/>
      </a:lt2>
      <a:accent1>
        <a:srgbClr val="33CCCC"/>
      </a:accent1>
      <a:accent2>
        <a:srgbClr val="6AB475"/>
      </a:accent2>
      <a:accent3>
        <a:srgbClr val="AAB8B8"/>
      </a:accent3>
      <a:accent4>
        <a:srgbClr val="DADADA"/>
      </a:accent4>
      <a:accent5>
        <a:srgbClr val="ADE2E2"/>
      </a:accent5>
      <a:accent6>
        <a:srgbClr val="5FA369"/>
      </a:accent6>
      <a:hlink>
        <a:srgbClr val="00FF99"/>
      </a:hlink>
      <a:folHlink>
        <a:srgbClr val="CCFF66"/>
      </a:folHlink>
    </a:clrScheme>
    <a:fontScheme name="Office Theme">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Garamond"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Garamond" pitchFamily="18" charset="0"/>
          </a:defRPr>
        </a:defPPr>
      </a:lstStyle>
    </a:lnDef>
  </a:objectDefaults>
  <a:extraClrSchemeLst>
    <a:extraClrScheme>
      <a:clrScheme name="Office Theme 1">
        <a:dk1>
          <a:srgbClr val="000078"/>
        </a:dk1>
        <a:lt1>
          <a:srgbClr val="FFFFFF"/>
        </a:lt1>
        <a:dk2>
          <a:srgbClr val="000066"/>
        </a:dk2>
        <a:lt2>
          <a:srgbClr val="CCECFF"/>
        </a:lt2>
        <a:accent1>
          <a:srgbClr val="0099CC"/>
        </a:accent1>
        <a:accent2>
          <a:srgbClr val="008080"/>
        </a:accent2>
        <a:accent3>
          <a:srgbClr val="AAAAB8"/>
        </a:accent3>
        <a:accent4>
          <a:srgbClr val="DADADA"/>
        </a:accent4>
        <a:accent5>
          <a:srgbClr val="AACAE2"/>
        </a:accent5>
        <a:accent6>
          <a:srgbClr val="007373"/>
        </a:accent6>
        <a:hlink>
          <a:srgbClr val="00FFCC"/>
        </a:hlink>
        <a:folHlink>
          <a:srgbClr val="6699FF"/>
        </a:folHlink>
      </a:clrScheme>
      <a:clrMap bg1="dk2" tx1="lt1" bg2="dk1" tx2="lt2" accent1="accent1" accent2="accent2" accent3="accent3" accent4="accent4" accent5="accent5" accent6="accent6" hlink="hlink" folHlink="folHlink"/>
    </a:extraClrScheme>
    <a:extraClrScheme>
      <a:clrScheme name="Office Theme 2">
        <a:dk1>
          <a:srgbClr val="0000A6"/>
        </a:dk1>
        <a:lt1>
          <a:srgbClr val="FFFFFF"/>
        </a:lt1>
        <a:dk2>
          <a:srgbClr val="000099"/>
        </a:dk2>
        <a:lt2>
          <a:srgbClr val="CCFFFF"/>
        </a:lt2>
        <a:accent1>
          <a:srgbClr val="00CCFF"/>
        </a:accent1>
        <a:accent2>
          <a:srgbClr val="FFE701"/>
        </a:accent2>
        <a:accent3>
          <a:srgbClr val="AAAACA"/>
        </a:accent3>
        <a:accent4>
          <a:srgbClr val="DADADA"/>
        </a:accent4>
        <a:accent5>
          <a:srgbClr val="AAE2FF"/>
        </a:accent5>
        <a:accent6>
          <a:srgbClr val="E7D101"/>
        </a:accent6>
        <a:hlink>
          <a:srgbClr val="FFCC66"/>
        </a:hlink>
        <a:folHlink>
          <a:srgbClr val="00CA00"/>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E0EBF6"/>
        </a:lt1>
        <a:dk2>
          <a:srgbClr val="77A4AF"/>
        </a:dk2>
        <a:lt2>
          <a:srgbClr val="F3F7FB"/>
        </a:lt2>
        <a:accent1>
          <a:srgbClr val="B9C4D7"/>
        </a:accent1>
        <a:accent2>
          <a:srgbClr val="B1A1C5"/>
        </a:accent2>
        <a:accent3>
          <a:srgbClr val="EDF3FA"/>
        </a:accent3>
        <a:accent4>
          <a:srgbClr val="000000"/>
        </a:accent4>
        <a:accent5>
          <a:srgbClr val="D9DEE8"/>
        </a:accent5>
        <a:accent6>
          <a:srgbClr val="A091B2"/>
        </a:accent6>
        <a:hlink>
          <a:srgbClr val="3F2FB5"/>
        </a:hlink>
        <a:folHlink>
          <a:srgbClr val="318944"/>
        </a:folHlink>
      </a:clrScheme>
      <a:clrMap bg1="lt1" tx1="dk1" bg2="lt2" tx2="dk2" accent1="accent1" accent2="accent2" accent3="accent3" accent4="accent4" accent5="accent5" accent6="accent6" hlink="hlink" folHlink="folHlink"/>
    </a:extraClrScheme>
    <a:extraClrScheme>
      <a:clrScheme name="Office Theme 4">
        <a:dk1>
          <a:srgbClr val="006E6B"/>
        </a:dk1>
        <a:lt1>
          <a:srgbClr val="FFFFFF"/>
        </a:lt1>
        <a:dk2>
          <a:srgbClr val="006666"/>
        </a:dk2>
        <a:lt2>
          <a:srgbClr val="B9EFEE"/>
        </a:lt2>
        <a:accent1>
          <a:srgbClr val="33CCCC"/>
        </a:accent1>
        <a:accent2>
          <a:srgbClr val="6AB475"/>
        </a:accent2>
        <a:accent3>
          <a:srgbClr val="AAB8B8"/>
        </a:accent3>
        <a:accent4>
          <a:srgbClr val="DADADA"/>
        </a:accent4>
        <a:accent5>
          <a:srgbClr val="ADE2E2"/>
        </a:accent5>
        <a:accent6>
          <a:srgbClr val="5FA369"/>
        </a:accent6>
        <a:hlink>
          <a:srgbClr val="00FF99"/>
        </a:hlink>
        <a:folHlink>
          <a:srgbClr val="CCFF66"/>
        </a:folHlink>
      </a:clrScheme>
      <a:clrMap bg1="dk2" tx1="lt1" bg2="dk1" tx2="lt2" accent1="accent1" accent2="accent2" accent3="accent3" accent4="accent4" accent5="accent5" accent6="accent6" hlink="hlink" folHlink="folHlink"/>
    </a:extraClrScheme>
    <a:extraClrScheme>
      <a:clrScheme name="Office Theme 5">
        <a:dk1>
          <a:srgbClr val="8ABA8D"/>
        </a:dk1>
        <a:lt1>
          <a:srgbClr val="FFFFFF"/>
        </a:lt1>
        <a:dk2>
          <a:srgbClr val="6FB56D"/>
        </a:dk2>
        <a:lt2>
          <a:srgbClr val="DCF1F4"/>
        </a:lt2>
        <a:accent1>
          <a:srgbClr val="2E7E2E"/>
        </a:accent1>
        <a:accent2>
          <a:srgbClr val="25735D"/>
        </a:accent2>
        <a:accent3>
          <a:srgbClr val="BBD7BA"/>
        </a:accent3>
        <a:accent4>
          <a:srgbClr val="DADADA"/>
        </a:accent4>
        <a:accent5>
          <a:srgbClr val="ADC0AD"/>
        </a:accent5>
        <a:accent6>
          <a:srgbClr val="206853"/>
        </a:accent6>
        <a:hlink>
          <a:srgbClr val="FFFF00"/>
        </a:hlink>
        <a:folHlink>
          <a:srgbClr val="FFF4BF"/>
        </a:folHlink>
      </a:clrScheme>
      <a:clrMap bg1="dk2" tx1="lt1" bg2="dk1" tx2="lt2" accent1="accent1" accent2="accent2" accent3="accent3" accent4="accent4" accent5="accent5" accent6="accent6" hlink="hlink" folHlink="folHlink"/>
    </a:extraClrScheme>
    <a:extraClrScheme>
      <a:clrScheme name="Office Theme 6">
        <a:dk1>
          <a:srgbClr val="005400"/>
        </a:dk1>
        <a:lt1>
          <a:srgbClr val="FFFFFF"/>
        </a:lt1>
        <a:dk2>
          <a:srgbClr val="004800"/>
        </a:dk2>
        <a:lt2>
          <a:srgbClr val="D6D8C0"/>
        </a:lt2>
        <a:accent1>
          <a:srgbClr val="339933"/>
        </a:accent1>
        <a:accent2>
          <a:srgbClr val="7D8C70"/>
        </a:accent2>
        <a:accent3>
          <a:srgbClr val="AAB1AA"/>
        </a:accent3>
        <a:accent4>
          <a:srgbClr val="DADADA"/>
        </a:accent4>
        <a:accent5>
          <a:srgbClr val="ADCAAD"/>
        </a:accent5>
        <a:accent6>
          <a:srgbClr val="717E65"/>
        </a:accent6>
        <a:hlink>
          <a:srgbClr val="CCCC00"/>
        </a:hlink>
        <a:folHlink>
          <a:srgbClr val="85B3B1"/>
        </a:folHlink>
      </a:clrScheme>
      <a:clrMap bg1="dk2" tx1="lt1" bg2="dk1" tx2="lt2" accent1="accent1" accent2="accent2" accent3="accent3" accent4="accent4" accent5="accent5" accent6="accent6" hlink="hlink" folHlink="folHlink"/>
    </a:extraClrScheme>
    <a:extraClrScheme>
      <a:clrScheme name="Office Theme 7">
        <a:dk1>
          <a:srgbClr val="000000"/>
        </a:dk1>
        <a:lt1>
          <a:srgbClr val="F5F0BD"/>
        </a:lt1>
        <a:dk2>
          <a:srgbClr val="BD9D69"/>
        </a:dk2>
        <a:lt2>
          <a:srgbClr val="FFFFCC"/>
        </a:lt2>
        <a:accent1>
          <a:srgbClr val="CDBB77"/>
        </a:accent1>
        <a:accent2>
          <a:srgbClr val="F8EBD0"/>
        </a:accent2>
        <a:accent3>
          <a:srgbClr val="F9F6DB"/>
        </a:accent3>
        <a:accent4>
          <a:srgbClr val="000000"/>
        </a:accent4>
        <a:accent5>
          <a:srgbClr val="E3DABD"/>
        </a:accent5>
        <a:accent6>
          <a:srgbClr val="E1D5BC"/>
        </a:accent6>
        <a:hlink>
          <a:srgbClr val="FF9900"/>
        </a:hlink>
        <a:folHlink>
          <a:srgbClr val="C64B00"/>
        </a:folHlink>
      </a:clrScheme>
      <a:clrMap bg1="lt1" tx1="dk1" bg2="lt2" tx2="dk2" accent1="accent1" accent2="accent2" accent3="accent3" accent4="accent4" accent5="accent5" accent6="accent6" hlink="hlink" folHlink="folHlink"/>
    </a:extraClrScheme>
    <a:extraClrScheme>
      <a:clrScheme name="Office Theme 8">
        <a:dk1>
          <a:srgbClr val="000000"/>
        </a:dk1>
        <a:lt1>
          <a:srgbClr val="E2DDD4"/>
        </a:lt1>
        <a:dk2>
          <a:srgbClr val="000000"/>
        </a:dk2>
        <a:lt2>
          <a:srgbClr val="EFEBE3"/>
        </a:lt2>
        <a:accent1>
          <a:srgbClr val="F2F2F2"/>
        </a:accent1>
        <a:accent2>
          <a:srgbClr val="C4AD74"/>
        </a:accent2>
        <a:accent3>
          <a:srgbClr val="EEEBE6"/>
        </a:accent3>
        <a:accent4>
          <a:srgbClr val="000000"/>
        </a:accent4>
        <a:accent5>
          <a:srgbClr val="F7F7F7"/>
        </a:accent5>
        <a:accent6>
          <a:srgbClr val="B19C68"/>
        </a:accent6>
        <a:hlink>
          <a:srgbClr val="A46032"/>
        </a:hlink>
        <a:folHlink>
          <a:srgbClr val="8F8E73"/>
        </a:folHlink>
      </a:clrScheme>
      <a:clrMap bg1="lt1" tx1="dk1" bg2="lt2" tx2="dk2" accent1="accent1" accent2="accent2" accent3="accent3" accent4="accent4" accent5="accent5" accent6="accent6" hlink="hlink" folHlink="folHlink"/>
    </a:extraClrScheme>
    <a:extraClrScheme>
      <a:clrScheme name="Office Theme 9">
        <a:dk1>
          <a:srgbClr val="8A0000"/>
        </a:dk1>
        <a:lt1>
          <a:srgbClr val="FFFFFF"/>
        </a:lt1>
        <a:dk2>
          <a:srgbClr val="800000"/>
        </a:dk2>
        <a:lt2>
          <a:srgbClr val="FFFFCC"/>
        </a:lt2>
        <a:accent1>
          <a:srgbClr val="FF5831"/>
        </a:accent1>
        <a:accent2>
          <a:srgbClr val="C5543D"/>
        </a:accent2>
        <a:accent3>
          <a:srgbClr val="C0AAAA"/>
        </a:accent3>
        <a:accent4>
          <a:srgbClr val="DADADA"/>
        </a:accent4>
        <a:accent5>
          <a:srgbClr val="FFB4AD"/>
        </a:accent5>
        <a:accent6>
          <a:srgbClr val="B24B36"/>
        </a:accent6>
        <a:hlink>
          <a:srgbClr val="FFFFCC"/>
        </a:hlink>
        <a:folHlink>
          <a:srgbClr val="FF990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Teamwork design template</Template>
  <TotalTime>18</TotalTime>
  <Words>3867</Words>
  <Application>Microsoft Office PowerPoint</Application>
  <PresentationFormat>On-screen Show (4:3)</PresentationFormat>
  <Paragraphs>470</Paragraphs>
  <Slides>64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64</vt:i4>
      </vt:variant>
    </vt:vector>
  </HeadingPairs>
  <TitlesOfParts>
    <vt:vector size="68" baseType="lpstr">
      <vt:lpstr>ＭＳ Ｐゴシック</vt:lpstr>
      <vt:lpstr>Arial</vt:lpstr>
      <vt:lpstr>Garamond</vt:lpstr>
      <vt:lpstr>Teamwork design template</vt:lpstr>
      <vt:lpstr>Group Dynamics and Cohesion in Sport and Exercise</vt:lpstr>
      <vt:lpstr>Aims of the Lecture</vt:lpstr>
      <vt:lpstr>Aims of the Lecture</vt:lpstr>
      <vt:lpstr>Introduction</vt:lpstr>
      <vt:lpstr>The Nature of Groups</vt:lpstr>
      <vt:lpstr>What Is a Group?</vt:lpstr>
      <vt:lpstr>Does a Team differ from a Group?</vt:lpstr>
      <vt:lpstr>Definition of Sports Group. </vt:lpstr>
      <vt:lpstr>Question</vt:lpstr>
      <vt:lpstr>How are Groups formed?</vt:lpstr>
      <vt:lpstr>The Linear Perspective (Tuckman, 1965 / Tuckman and Jensen, 1977).</vt:lpstr>
      <vt:lpstr>The Lineal Perspective</vt:lpstr>
      <vt:lpstr>The Lineal Perspective</vt:lpstr>
      <vt:lpstr>The Lineal Perspective</vt:lpstr>
      <vt:lpstr>The Lineal Perspective</vt:lpstr>
      <vt:lpstr>The Lineal Perspective and Applied and Research Implications. </vt:lpstr>
      <vt:lpstr>The lineal perspective in a sporting setting. </vt:lpstr>
      <vt:lpstr>The Pendular Perspective</vt:lpstr>
      <vt:lpstr>The Pendular Perspective.</vt:lpstr>
      <vt:lpstr>Group Size</vt:lpstr>
      <vt:lpstr>Group Size (continued)</vt:lpstr>
      <vt:lpstr>Group Size Continued</vt:lpstr>
      <vt:lpstr>Steiner (1972; cited in Carron and Brawley, 2008)</vt:lpstr>
      <vt:lpstr>The effect of Group Size in Sporting Performance… </vt:lpstr>
      <vt:lpstr>Widemeyer et al (1990)</vt:lpstr>
      <vt:lpstr>Widemeyer et al (1990)</vt:lpstr>
      <vt:lpstr>Widemeyer et al 1990</vt:lpstr>
      <vt:lpstr>Ringelmann (1913)</vt:lpstr>
      <vt:lpstr>PowerPoint Presentation</vt:lpstr>
      <vt:lpstr>It is worth noting</vt:lpstr>
      <vt:lpstr>Social Loafing</vt:lpstr>
      <vt:lpstr>Social Loafing Research</vt:lpstr>
      <vt:lpstr>Karau and Williams (1993)</vt:lpstr>
      <vt:lpstr>Why social loaf</vt:lpstr>
      <vt:lpstr>Why Social Loaf</vt:lpstr>
      <vt:lpstr>Collective Efficacy</vt:lpstr>
      <vt:lpstr>Collective Efficacy</vt:lpstr>
      <vt:lpstr>Development of Collective Efficacy</vt:lpstr>
      <vt:lpstr>Group Cohesion</vt:lpstr>
      <vt:lpstr>Carron et al (1985)</vt:lpstr>
      <vt:lpstr>Carron et al 1985</vt:lpstr>
      <vt:lpstr>Conceptual Model of Group Cohesion</vt:lpstr>
      <vt:lpstr>Conceptual Model of Cohesion</vt:lpstr>
      <vt:lpstr>Conceptual Model of Cohesion</vt:lpstr>
      <vt:lpstr>Group Environment Questionnaire</vt:lpstr>
      <vt:lpstr>Correlates of Cohesiveness</vt:lpstr>
      <vt:lpstr>Carron, 1982</vt:lpstr>
      <vt:lpstr>Situational / Environmental Factors</vt:lpstr>
      <vt:lpstr>Examples</vt:lpstr>
      <vt:lpstr>Team Correlates </vt:lpstr>
      <vt:lpstr>Anecdotal Example</vt:lpstr>
      <vt:lpstr>And yes….</vt:lpstr>
      <vt:lpstr>Conceptual Model of Cohesion</vt:lpstr>
      <vt:lpstr>Studies exploring team success and cohesion. </vt:lpstr>
      <vt:lpstr>BUT…… </vt:lpstr>
      <vt:lpstr>In addition</vt:lpstr>
      <vt:lpstr>Interestingly</vt:lpstr>
      <vt:lpstr>Other team correlates</vt:lpstr>
      <vt:lpstr>Personal Correlates</vt:lpstr>
      <vt:lpstr>Personal Correlates</vt:lpstr>
      <vt:lpstr>Leadership Correlates</vt:lpstr>
      <vt:lpstr>Leadership Correlates</vt:lpstr>
      <vt:lpstr>Building Cohesion</vt:lpstr>
      <vt:lpstr>The MAPS Approach  to Team Building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Dynamics and Cohesion in Sport and Exercise</dc:title>
  <dc:creator>standalone</dc:creator>
  <cp:lastModifiedBy>Stuart Jones</cp:lastModifiedBy>
  <cp:revision>3</cp:revision>
  <cp:lastPrinted>1601-01-01T00:00:00Z</cp:lastPrinted>
  <dcterms:created xsi:type="dcterms:W3CDTF">2014-11-16T21:09:19Z</dcterms:created>
  <dcterms:modified xsi:type="dcterms:W3CDTF">2016-04-27T13:04:24Z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TC102037961033</vt:lpwstr>
  </property>
</Properties>
</file>