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8"/>
  </p:notesMasterIdLst>
  <p:handoutMasterIdLst>
    <p:handoutMasterId r:id="rId19"/>
  </p:handoutMasterIdLst>
  <p:sldIdLst>
    <p:sldId id="329" r:id="rId2"/>
    <p:sldId id="395" r:id="rId3"/>
    <p:sldId id="393" r:id="rId4"/>
    <p:sldId id="404" r:id="rId5"/>
    <p:sldId id="407" r:id="rId6"/>
    <p:sldId id="396" r:id="rId7"/>
    <p:sldId id="398" r:id="rId8"/>
    <p:sldId id="399" r:id="rId9"/>
    <p:sldId id="400" r:id="rId10"/>
    <p:sldId id="397" r:id="rId11"/>
    <p:sldId id="401" r:id="rId12"/>
    <p:sldId id="402" r:id="rId13"/>
    <p:sldId id="403" r:id="rId14"/>
    <p:sldId id="394" r:id="rId15"/>
    <p:sldId id="405" r:id="rId16"/>
    <p:sldId id="406" r:id="rId17"/>
  </p:sldIdLst>
  <p:sldSz cx="12192000" cy="6858000"/>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062" autoAdjust="0"/>
    <p:restoredTop sz="81205" autoAdjust="0"/>
  </p:normalViewPr>
  <p:slideViewPr>
    <p:cSldViewPr>
      <p:cViewPr varScale="1">
        <p:scale>
          <a:sx n="82" d="100"/>
          <a:sy n="82" d="100"/>
        </p:scale>
        <p:origin x="42" y="549"/>
      </p:cViewPr>
      <p:guideLst>
        <p:guide orient="horz" pos="2160"/>
        <p:guide pos="3840"/>
      </p:guideLst>
    </p:cSldViewPr>
  </p:slideViewPr>
  <p:outlineViewPr>
    <p:cViewPr>
      <p:scale>
        <a:sx n="33" d="100"/>
        <a:sy n="33" d="100"/>
      </p:scale>
      <p:origin x="0" y="20640"/>
    </p:cViewPr>
  </p:outlineViewPr>
  <p:notesTextViewPr>
    <p:cViewPr>
      <p:scale>
        <a:sx n="100" d="100"/>
        <a:sy n="100" d="100"/>
      </p:scale>
      <p:origin x="0" y="0"/>
    </p:cViewPr>
  </p:notesTextViewPr>
  <p:sorterViewPr>
    <p:cViewPr>
      <p:scale>
        <a:sx n="100" d="100"/>
        <a:sy n="100" d="100"/>
      </p:scale>
      <p:origin x="0" y="6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552DF7E5-3D78-4922-93FE-85CB68D882DD}" type="datetimeFigureOut">
              <a:rPr lang="en-GB"/>
              <a:pPr>
                <a:defRPr/>
              </a:pPr>
              <a:t>04/11/2018</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A05F508-CFF1-40B0-8DCD-BFA9FE29D3A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D991AD5E-2163-4F63-A8AF-8B4823C6AAA0}" type="datetimeFigureOut">
              <a:rPr lang="en-GB"/>
              <a:pPr>
                <a:defRPr/>
              </a:pPr>
              <a:t>04/11/2018</a:t>
            </a:fld>
            <a:endParaRPr lang="en-GB" dirty="0"/>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pPr lvl="0"/>
            <a:endParaRPr lang="en-GB" noProof="0" dirty="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6B0B1FC-6AAC-42D4-803F-B610C01A4B0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F04177-8B69-4CD0-B24E-33C806A2547B}" type="slidenum">
              <a:rPr lang="en-GB" altLang="en-US" smtClean="0">
                <a:latin typeface="Calibri" panose="020F0502020204030204" pitchFamily="34" charset="0"/>
              </a:rPr>
              <a:pPr/>
              <a:t>1</a:t>
            </a:fld>
            <a:endParaRPr lang="en-GB" altLang="en-US" smtClean="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243388"/>
            <a:ext cx="8967788"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HD-ShadowShort.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112250" y="4243388"/>
            <a:ext cx="30765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bwMode="ltGray">
          <a:xfrm>
            <a:off x="0" y="2590800"/>
            <a:ext cx="8967788" cy="165893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9112250" y="2590800"/>
            <a:ext cx="3076575" cy="16589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8" name="Date Placeholder 3"/>
          <p:cNvSpPr>
            <a:spLocks noGrp="1"/>
          </p:cNvSpPr>
          <p:nvPr>
            <p:ph type="dt" sz="half" idx="10"/>
          </p:nvPr>
        </p:nvSpPr>
        <p:spPr/>
        <p:txBody>
          <a:bodyPr/>
          <a:lstStyle>
            <a:lvl1pPr>
              <a:defRPr/>
            </a:lvl1pPr>
          </a:lstStyle>
          <a:p>
            <a:pPr>
              <a:defRPr/>
            </a:pPr>
            <a:fld id="{C3B5278C-14CD-4BD3-AD9F-4596F718AE18}" type="datetimeFigureOut">
              <a:rPr lang="en-GB"/>
              <a:pPr>
                <a:defRPr/>
              </a:pPr>
              <a:t>04/11/2018</a:t>
            </a:fld>
            <a:endParaRPr lang="en-GB" dirty="0"/>
          </a:p>
        </p:txBody>
      </p:sp>
      <p:sp>
        <p:nvSpPr>
          <p:cNvPr id="9" name="Footer Placeholder 4"/>
          <p:cNvSpPr>
            <a:spLocks noGrp="1"/>
          </p:cNvSpPr>
          <p:nvPr>
            <p:ph type="ftr" sz="quarter" idx="11"/>
          </p:nvPr>
        </p:nvSpPr>
        <p:spPr/>
        <p:txBody>
          <a:bodyPr/>
          <a:lstStyle>
            <a:lvl1pPr>
              <a:defRPr/>
            </a:lvl1pPr>
          </a:lstStyle>
          <a:p>
            <a:pPr>
              <a:defRPr/>
            </a:pPr>
            <a:endParaRPr lang="en-GB"/>
          </a:p>
        </p:txBody>
      </p:sp>
      <p:sp>
        <p:nvSpPr>
          <p:cNvPr id="10" name="Slide Number Placeholder 5"/>
          <p:cNvSpPr>
            <a:spLocks noGrp="1"/>
          </p:cNvSpPr>
          <p:nvPr>
            <p:ph type="sldNum" sz="quarter" idx="12"/>
          </p:nvPr>
        </p:nvSpPr>
        <p:spPr>
          <a:xfrm>
            <a:off x="9255125" y="2749550"/>
            <a:ext cx="1171575" cy="1357313"/>
          </a:xfrm>
        </p:spPr>
        <p:txBody>
          <a:bodyPr/>
          <a:lstStyle>
            <a:lvl1pPr>
              <a:defRPr/>
            </a:lvl1pPr>
          </a:lstStyle>
          <a:p>
            <a:pPr>
              <a:defRPr/>
            </a:pPr>
            <a:fld id="{EAD1FB7B-3E89-482B-BDDC-210A1BB773AF}" type="slidenum">
              <a:rPr lang="en-GB" altLang="en-US"/>
              <a:pPr>
                <a:defRPr/>
              </a:pPr>
              <a:t>‹#›</a:t>
            </a:fld>
            <a:endParaRPr lang="en-GB" altLang="en-US"/>
          </a:p>
        </p:txBody>
      </p:sp>
    </p:spTree>
    <p:extLst>
      <p:ext uri="{BB962C8B-B14F-4D97-AF65-F5344CB8AC3E}">
        <p14:creationId xmlns:p14="http://schemas.microsoft.com/office/powerpoint/2010/main" val="1501550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3"/>
          <p:cNvSpPr>
            <a:spLocks noGrp="1"/>
          </p:cNvSpPr>
          <p:nvPr>
            <p:ph type="dt" sz="half" idx="10"/>
          </p:nvPr>
        </p:nvSpPr>
        <p:spPr/>
        <p:txBody>
          <a:bodyPr/>
          <a:lstStyle>
            <a:lvl1pPr>
              <a:defRPr/>
            </a:lvl1pPr>
          </a:lstStyle>
          <a:p>
            <a:pPr>
              <a:defRPr/>
            </a:pPr>
            <a:fld id="{C034F6AF-44E9-4AEC-BC62-F79E9A7B64E9}" type="datetimeFigureOut">
              <a:rPr lang="en-GB"/>
              <a:pPr>
                <a:defRPr/>
              </a:pPr>
              <a:t>04/11/2018</a:t>
            </a:fld>
            <a:endParaRPr lang="en-GB" dirty="0"/>
          </a:p>
        </p:txBody>
      </p:sp>
      <p:sp>
        <p:nvSpPr>
          <p:cNvPr id="9" name="Footer Placeholder 4"/>
          <p:cNvSpPr>
            <a:spLocks noGrp="1"/>
          </p:cNvSpPr>
          <p:nvPr>
            <p:ph type="ftr" sz="quarter" idx="11"/>
          </p:nvPr>
        </p:nvSpPr>
        <p:spPr/>
        <p:txBody>
          <a:bodyPr/>
          <a:lstStyle>
            <a:lvl1pPr>
              <a:defRPr/>
            </a:lvl1pPr>
          </a:lstStyle>
          <a:p>
            <a:pPr>
              <a:defRPr/>
            </a:pPr>
            <a:endParaRPr lang="en-GB"/>
          </a:p>
        </p:txBody>
      </p:sp>
      <p:sp>
        <p:nvSpPr>
          <p:cNvPr id="10" name="Slide Number Placeholder 5"/>
          <p:cNvSpPr>
            <a:spLocks noGrp="1"/>
          </p:cNvSpPr>
          <p:nvPr>
            <p:ph type="sldNum" sz="quarter" idx="12"/>
          </p:nvPr>
        </p:nvSpPr>
        <p:spPr/>
        <p:txBody>
          <a:bodyPr/>
          <a:lstStyle>
            <a:lvl1pPr>
              <a:defRPr/>
            </a:lvl1pPr>
          </a:lstStyle>
          <a:p>
            <a:pPr>
              <a:defRPr/>
            </a:pPr>
            <a:fld id="{C6D40EFB-3C14-4577-AFA9-8A6F7A5F3699}" type="slidenum">
              <a:rPr lang="en-GB" altLang="en-US"/>
              <a:pPr>
                <a:defRPr/>
              </a:pPr>
              <a:t>‹#›</a:t>
            </a:fld>
            <a:endParaRPr lang="en-GB" altLang="en-US"/>
          </a:p>
        </p:txBody>
      </p:sp>
    </p:spTree>
    <p:extLst>
      <p:ext uri="{BB962C8B-B14F-4D97-AF65-F5344CB8AC3E}">
        <p14:creationId xmlns:p14="http://schemas.microsoft.com/office/powerpoint/2010/main" val="3139265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086225"/>
            <a:ext cx="10437813" cy="32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4087813"/>
            <a:ext cx="1603375" cy="14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bwMode="ltGray">
          <a:xfrm>
            <a:off x="0" y="2725738"/>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10585450" y="2725738"/>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8" name="Date Placeholder 3"/>
          <p:cNvSpPr>
            <a:spLocks noGrp="1"/>
          </p:cNvSpPr>
          <p:nvPr>
            <p:ph type="dt" sz="half" idx="10"/>
          </p:nvPr>
        </p:nvSpPr>
        <p:spPr/>
        <p:txBody>
          <a:bodyPr/>
          <a:lstStyle>
            <a:lvl1pPr>
              <a:defRPr/>
            </a:lvl1pPr>
          </a:lstStyle>
          <a:p>
            <a:pPr>
              <a:defRPr/>
            </a:pPr>
            <a:fld id="{08F0215F-103D-4E36-BF9F-30A22C51B62F}" type="datetimeFigureOut">
              <a:rPr lang="en-GB"/>
              <a:pPr>
                <a:defRPr/>
              </a:pPr>
              <a:t>04/11/2018</a:t>
            </a:fld>
            <a:endParaRPr lang="en-GB" dirty="0"/>
          </a:p>
        </p:txBody>
      </p:sp>
      <p:sp>
        <p:nvSpPr>
          <p:cNvPr id="9" name="Footer Placeholder 4"/>
          <p:cNvSpPr>
            <a:spLocks noGrp="1"/>
          </p:cNvSpPr>
          <p:nvPr>
            <p:ph type="ftr" sz="quarter" idx="11"/>
          </p:nvPr>
        </p:nvSpPr>
        <p:spPr/>
        <p:txBody>
          <a:bodyPr/>
          <a:lstStyle>
            <a:lvl1pPr>
              <a:defRPr/>
            </a:lvl1pPr>
          </a:lstStyle>
          <a:p>
            <a:pPr>
              <a:defRPr/>
            </a:pPr>
            <a:endParaRPr lang="en-GB"/>
          </a:p>
        </p:txBody>
      </p:sp>
      <p:sp>
        <p:nvSpPr>
          <p:cNvPr id="10" name="Slide Number Placeholder 5"/>
          <p:cNvSpPr>
            <a:spLocks noGrp="1"/>
          </p:cNvSpPr>
          <p:nvPr>
            <p:ph type="sldNum" sz="quarter" idx="12"/>
          </p:nvPr>
        </p:nvSpPr>
        <p:spPr>
          <a:xfrm>
            <a:off x="10729913" y="2870200"/>
            <a:ext cx="1154112" cy="1090613"/>
          </a:xfrm>
        </p:spPr>
        <p:txBody>
          <a:bodyPr/>
          <a:lstStyle>
            <a:lvl1pPr>
              <a:defRPr/>
            </a:lvl1pPr>
          </a:lstStyle>
          <a:p>
            <a:pPr>
              <a:defRPr/>
            </a:pPr>
            <a:fld id="{08798A49-2E78-4D9D-A890-B42AF74B2460}" type="slidenum">
              <a:rPr lang="en-GB" altLang="en-US"/>
              <a:pPr>
                <a:defRPr/>
              </a:pPr>
              <a:t>‹#›</a:t>
            </a:fld>
            <a:endParaRPr lang="en-GB" altLang="en-US"/>
          </a:p>
        </p:txBody>
      </p:sp>
    </p:spTree>
    <p:extLst>
      <p:ext uri="{BB962C8B-B14F-4D97-AF65-F5344CB8AC3E}">
        <p14:creationId xmlns:p14="http://schemas.microsoft.com/office/powerpoint/2010/main" val="333080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Date Placeholder 4"/>
          <p:cNvSpPr>
            <a:spLocks noGrp="1"/>
          </p:cNvSpPr>
          <p:nvPr>
            <p:ph type="dt" sz="half" idx="10"/>
          </p:nvPr>
        </p:nvSpPr>
        <p:spPr/>
        <p:txBody>
          <a:bodyPr/>
          <a:lstStyle>
            <a:lvl1pPr>
              <a:defRPr/>
            </a:lvl1pPr>
          </a:lstStyle>
          <a:p>
            <a:pPr>
              <a:defRPr/>
            </a:pPr>
            <a:fld id="{4B8829D2-8F02-422D-B357-6ADB1ECB9930}"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p:txBody>
          <a:bodyPr/>
          <a:lstStyle>
            <a:lvl1pPr>
              <a:defRPr/>
            </a:lvl1pPr>
          </a:lstStyle>
          <a:p>
            <a:pPr>
              <a:defRPr/>
            </a:pPr>
            <a:fld id="{1A4424D1-57D1-49D9-9127-0005E9C1E8DD}" type="slidenum">
              <a:rPr lang="en-GB" altLang="en-US"/>
              <a:pPr>
                <a:defRPr/>
              </a:pPr>
              <a:t>‹#›</a:t>
            </a:fld>
            <a:endParaRPr lang="en-GB" altLang="en-US"/>
          </a:p>
        </p:txBody>
      </p:sp>
    </p:spTree>
    <p:extLst>
      <p:ext uri="{BB962C8B-B14F-4D97-AF65-F5344CB8AC3E}">
        <p14:creationId xmlns:p14="http://schemas.microsoft.com/office/powerpoint/2010/main" val="2563309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Date Placeholder 6"/>
          <p:cNvSpPr>
            <a:spLocks noGrp="1"/>
          </p:cNvSpPr>
          <p:nvPr>
            <p:ph type="dt" sz="half" idx="10"/>
          </p:nvPr>
        </p:nvSpPr>
        <p:spPr/>
        <p:txBody>
          <a:bodyPr/>
          <a:lstStyle>
            <a:lvl1pPr>
              <a:defRPr/>
            </a:lvl1pPr>
          </a:lstStyle>
          <a:p>
            <a:pPr>
              <a:defRPr/>
            </a:pPr>
            <a:fld id="{46CF7E4A-92EB-45CF-AAC8-0CE3540C2474}" type="datetimeFigureOut">
              <a:rPr lang="en-GB"/>
              <a:pPr>
                <a:defRPr/>
              </a:pPr>
              <a:t>04/11/2018</a:t>
            </a:fld>
            <a:endParaRPr lang="en-GB" dirty="0"/>
          </a:p>
        </p:txBody>
      </p:sp>
      <p:sp>
        <p:nvSpPr>
          <p:cNvPr id="12" name="Footer Placeholder 7"/>
          <p:cNvSpPr>
            <a:spLocks noGrp="1"/>
          </p:cNvSpPr>
          <p:nvPr>
            <p:ph type="ftr" sz="quarter" idx="11"/>
          </p:nvPr>
        </p:nvSpPr>
        <p:spPr/>
        <p:txBody>
          <a:bodyPr/>
          <a:lstStyle>
            <a:lvl1pPr>
              <a:defRPr/>
            </a:lvl1pPr>
          </a:lstStyle>
          <a:p>
            <a:pPr>
              <a:defRPr/>
            </a:pPr>
            <a:endParaRPr lang="en-GB"/>
          </a:p>
        </p:txBody>
      </p:sp>
      <p:sp>
        <p:nvSpPr>
          <p:cNvPr id="13" name="Slide Number Placeholder 8"/>
          <p:cNvSpPr>
            <a:spLocks noGrp="1"/>
          </p:cNvSpPr>
          <p:nvPr>
            <p:ph type="sldNum" sz="quarter" idx="12"/>
          </p:nvPr>
        </p:nvSpPr>
        <p:spPr/>
        <p:txBody>
          <a:bodyPr/>
          <a:lstStyle>
            <a:lvl1pPr>
              <a:defRPr/>
            </a:lvl1pPr>
          </a:lstStyle>
          <a:p>
            <a:pPr>
              <a:defRPr/>
            </a:pPr>
            <a:fld id="{92CE47C8-E5B1-4EEE-97A3-DB9625D5E181}" type="slidenum">
              <a:rPr lang="en-GB" altLang="en-US"/>
              <a:pPr>
                <a:defRPr/>
              </a:pPr>
              <a:t>‹#›</a:t>
            </a:fld>
            <a:endParaRPr lang="en-GB" altLang="en-US"/>
          </a:p>
        </p:txBody>
      </p:sp>
    </p:spTree>
    <p:extLst>
      <p:ext uri="{BB962C8B-B14F-4D97-AF65-F5344CB8AC3E}">
        <p14:creationId xmlns:p14="http://schemas.microsoft.com/office/powerpoint/2010/main" val="256220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lvl1pPr>
              <a:defRPr/>
            </a:lvl1pPr>
          </a:lstStyle>
          <a:p>
            <a:pPr>
              <a:defRPr/>
            </a:pPr>
            <a:fld id="{8022093A-D627-4A48-AB8F-8591A01C7A3A}" type="datetimeFigureOut">
              <a:rPr lang="en-GB"/>
              <a:pPr>
                <a:defRPr/>
              </a:pPr>
              <a:t>04/11/2018</a:t>
            </a:fld>
            <a:endParaRPr lang="en-GB" dirty="0"/>
          </a:p>
        </p:txBody>
      </p:sp>
      <p:sp>
        <p:nvSpPr>
          <p:cNvPr id="8" name="Footer Placeholder 3"/>
          <p:cNvSpPr>
            <a:spLocks noGrp="1"/>
          </p:cNvSpPr>
          <p:nvPr>
            <p:ph type="ftr" sz="quarter" idx="11"/>
          </p:nvPr>
        </p:nvSpPr>
        <p:spPr/>
        <p:txBody>
          <a:bodyPr/>
          <a:lstStyle>
            <a:lvl1pPr>
              <a:defRPr/>
            </a:lvl1pPr>
          </a:lstStyle>
          <a:p>
            <a:pPr>
              <a:defRPr/>
            </a:pPr>
            <a:endParaRPr lang="en-GB"/>
          </a:p>
        </p:txBody>
      </p:sp>
      <p:sp>
        <p:nvSpPr>
          <p:cNvPr id="9" name="Slide Number Placeholder 4"/>
          <p:cNvSpPr>
            <a:spLocks noGrp="1"/>
          </p:cNvSpPr>
          <p:nvPr>
            <p:ph type="sldNum" sz="quarter" idx="12"/>
          </p:nvPr>
        </p:nvSpPr>
        <p:spPr/>
        <p:txBody>
          <a:bodyPr/>
          <a:lstStyle>
            <a:lvl1pPr>
              <a:defRPr/>
            </a:lvl1pPr>
          </a:lstStyle>
          <a:p>
            <a:pPr>
              <a:defRPr/>
            </a:pPr>
            <a:fld id="{5F6E745E-0208-483D-A772-C7BCBEA1F806}" type="slidenum">
              <a:rPr lang="en-GB" altLang="en-US"/>
              <a:pPr>
                <a:defRPr/>
              </a:pPr>
              <a:t>‹#›</a:t>
            </a:fld>
            <a:endParaRPr lang="en-GB" altLang="en-US"/>
          </a:p>
        </p:txBody>
      </p:sp>
    </p:spTree>
    <p:extLst>
      <p:ext uri="{BB962C8B-B14F-4D97-AF65-F5344CB8AC3E}">
        <p14:creationId xmlns:p14="http://schemas.microsoft.com/office/powerpoint/2010/main" val="2366095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7" descr="HD-ShadowShort.pn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Date Placeholder 1"/>
          <p:cNvSpPr>
            <a:spLocks noGrp="1"/>
          </p:cNvSpPr>
          <p:nvPr>
            <p:ph type="dt" sz="half" idx="10"/>
          </p:nvPr>
        </p:nvSpPr>
        <p:spPr/>
        <p:txBody>
          <a:bodyPr/>
          <a:lstStyle>
            <a:lvl1pPr>
              <a:defRPr/>
            </a:lvl1pPr>
          </a:lstStyle>
          <a:p>
            <a:pPr>
              <a:defRPr/>
            </a:pPr>
            <a:fld id="{5CC3E5A3-6440-49ED-B692-BBFEE9FBC71B}" type="datetimeFigureOut">
              <a:rPr lang="en-GB"/>
              <a:pPr>
                <a:defRPr/>
              </a:pPr>
              <a:t>04/11/2018</a:t>
            </a:fld>
            <a:endParaRPr lang="en-GB" dirty="0"/>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3"/>
          <p:cNvSpPr>
            <a:spLocks noGrp="1"/>
          </p:cNvSpPr>
          <p:nvPr>
            <p:ph type="sldNum" sz="quarter" idx="12"/>
          </p:nvPr>
        </p:nvSpPr>
        <p:spPr/>
        <p:txBody>
          <a:bodyPr/>
          <a:lstStyle>
            <a:lvl1pPr>
              <a:defRPr/>
            </a:lvl1pPr>
          </a:lstStyle>
          <a:p>
            <a:pPr>
              <a:defRPr/>
            </a:pPr>
            <a:fld id="{0DB68AD4-6066-4D20-A574-5FF1BBDC4306}" type="slidenum">
              <a:rPr lang="en-GB" altLang="en-US"/>
              <a:pPr>
                <a:defRPr/>
              </a:pPr>
              <a:t>‹#›</a:t>
            </a:fld>
            <a:endParaRPr lang="en-GB" altLang="en-US"/>
          </a:p>
        </p:txBody>
      </p:sp>
    </p:spTree>
    <p:extLst>
      <p:ext uri="{BB962C8B-B14F-4D97-AF65-F5344CB8AC3E}">
        <p14:creationId xmlns:p14="http://schemas.microsoft.com/office/powerpoint/2010/main" val="1781422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fld id="{ADB9BDEC-794C-4BFA-81A3-3BB890BBD7C2}"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p:txBody>
          <a:bodyPr/>
          <a:lstStyle>
            <a:lvl1pPr>
              <a:defRPr/>
            </a:lvl1pPr>
          </a:lstStyle>
          <a:p>
            <a:pPr>
              <a:defRPr/>
            </a:pPr>
            <a:fld id="{BF7152C5-C486-4777-B466-992AD93EF5EB}" type="slidenum">
              <a:rPr lang="en-GB" altLang="en-US"/>
              <a:pPr>
                <a:defRPr/>
              </a:pPr>
              <a:t>‹#›</a:t>
            </a:fld>
            <a:endParaRPr lang="en-GB" altLang="en-US"/>
          </a:p>
        </p:txBody>
      </p:sp>
    </p:spTree>
    <p:extLst>
      <p:ext uri="{BB962C8B-B14F-4D97-AF65-F5344CB8AC3E}">
        <p14:creationId xmlns:p14="http://schemas.microsoft.com/office/powerpoint/2010/main" val="349972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endParaRPr lang="en-US" noProof="0"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fld id="{F3D9655E-D987-412E-A00D-2DD5BBDFB2F3}"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p:txBody>
          <a:bodyPr/>
          <a:lstStyle>
            <a:lvl1pPr>
              <a:defRPr/>
            </a:lvl1pPr>
          </a:lstStyle>
          <a:p>
            <a:pPr>
              <a:defRPr/>
            </a:pPr>
            <a:fld id="{FD540891-1803-4A29-95E2-4D1FF59FBBEB}" type="slidenum">
              <a:rPr lang="en-GB" altLang="en-US"/>
              <a:pPr>
                <a:defRPr/>
              </a:pPr>
              <a:t>‹#›</a:t>
            </a:fld>
            <a:endParaRPr lang="en-GB" altLang="en-US"/>
          </a:p>
        </p:txBody>
      </p:sp>
    </p:spTree>
    <p:extLst>
      <p:ext uri="{BB962C8B-B14F-4D97-AF65-F5344CB8AC3E}">
        <p14:creationId xmlns:p14="http://schemas.microsoft.com/office/powerpoint/2010/main" val="773450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929313"/>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5929313"/>
            <a:ext cx="1603375" cy="14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4567238"/>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4567238"/>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endParaRPr lang="en-US" noProof="0"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fld id="{AA74AB67-74FB-4E35-B3D8-5BF73F776808}"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10729913" y="4711700"/>
            <a:ext cx="1154112" cy="1090613"/>
          </a:xfrm>
        </p:spPr>
        <p:txBody>
          <a:bodyPr/>
          <a:lstStyle>
            <a:lvl1pPr>
              <a:defRPr/>
            </a:lvl1pPr>
          </a:lstStyle>
          <a:p>
            <a:pPr>
              <a:defRPr/>
            </a:pPr>
            <a:fld id="{C9992530-D6AB-48AB-96F0-BDBDDB19E872}" type="slidenum">
              <a:rPr lang="en-GB" altLang="en-US"/>
              <a:pPr>
                <a:defRPr/>
              </a:pPr>
              <a:t>‹#›</a:t>
            </a:fld>
            <a:endParaRPr lang="en-GB" altLang="en-US"/>
          </a:p>
        </p:txBody>
      </p:sp>
    </p:spTree>
    <p:extLst>
      <p:ext uri="{BB962C8B-B14F-4D97-AF65-F5344CB8AC3E}">
        <p14:creationId xmlns:p14="http://schemas.microsoft.com/office/powerpoint/2010/main" val="326961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929313"/>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5929313"/>
            <a:ext cx="1603375" cy="14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4567238"/>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4567238"/>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fld id="{3C4D3F17-9EA7-4F93-AED6-4339B4B9C3DB}"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10729913" y="4711700"/>
            <a:ext cx="1154112" cy="1090613"/>
          </a:xfrm>
        </p:spPr>
        <p:txBody>
          <a:bodyPr/>
          <a:lstStyle>
            <a:lvl1pPr>
              <a:defRPr/>
            </a:lvl1pPr>
          </a:lstStyle>
          <a:p>
            <a:pPr>
              <a:defRPr/>
            </a:pPr>
            <a:fld id="{3141D125-7CB9-4EE2-A079-634545F29348}" type="slidenum">
              <a:rPr lang="en-GB" altLang="en-US"/>
              <a:pPr>
                <a:defRPr/>
              </a:pPr>
              <a:t>‹#›</a:t>
            </a:fld>
            <a:endParaRPr lang="en-GB" altLang="en-US"/>
          </a:p>
        </p:txBody>
      </p:sp>
    </p:spTree>
    <p:extLst>
      <p:ext uri="{BB962C8B-B14F-4D97-AF65-F5344CB8AC3E}">
        <p14:creationId xmlns:p14="http://schemas.microsoft.com/office/powerpoint/2010/main" val="23588178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929313"/>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5929313"/>
            <a:ext cx="1603375" cy="14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4567238"/>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4567238"/>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584200" y="747713"/>
            <a:ext cx="609600" cy="585787"/>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defRPr/>
            </a:pPr>
            <a:r>
              <a:rPr lang="en-US" sz="7200" dirty="0">
                <a:effectLst/>
              </a:rPr>
              <a:t>“</a:t>
            </a:r>
          </a:p>
        </p:txBody>
      </p:sp>
      <p:sp>
        <p:nvSpPr>
          <p:cNvPr id="10" name="TextBox 9"/>
          <p:cNvSpPr txBox="1"/>
          <p:nvPr/>
        </p:nvSpPr>
        <p:spPr>
          <a:xfrm>
            <a:off x="9663113" y="3033713"/>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a:defRPr/>
            </a:pPr>
            <a:r>
              <a:rPr lang="en-US" sz="7200" dirty="0">
                <a:effectLst/>
              </a:rPr>
              <a:t>”</a:t>
            </a:r>
          </a:p>
        </p:txBody>
      </p:sp>
      <p:sp>
        <p:nvSpPr>
          <p:cNvPr id="2" name="Title 1"/>
          <p:cNvSpPr>
            <a:spLocks noGrp="1"/>
          </p:cNvSpPr>
          <p:nvPr>
            <p:ph type="title"/>
          </p:nvPr>
        </p:nvSpPr>
        <p:spPr>
          <a:xfrm>
            <a:off x="1127856" y="609598"/>
            <a:ext cx="8718877" cy="3036061"/>
          </a:xfrm>
        </p:spPr>
        <p:txBody>
          <a:bodyP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11" name="Date Placeholder 4"/>
          <p:cNvSpPr>
            <a:spLocks noGrp="1"/>
          </p:cNvSpPr>
          <p:nvPr>
            <p:ph type="dt" sz="half" idx="14"/>
          </p:nvPr>
        </p:nvSpPr>
        <p:spPr/>
        <p:txBody>
          <a:bodyPr/>
          <a:lstStyle>
            <a:lvl1pPr>
              <a:defRPr/>
            </a:lvl1pPr>
          </a:lstStyle>
          <a:p>
            <a:pPr>
              <a:defRPr/>
            </a:pPr>
            <a:fld id="{5B5C679A-A4A3-4108-99D1-65A9D386DDBB}" type="datetimeFigureOut">
              <a:rPr lang="en-GB"/>
              <a:pPr>
                <a:defRPr/>
              </a:pPr>
              <a:t>04/11/2018</a:t>
            </a:fld>
            <a:endParaRPr lang="en-GB" dirty="0"/>
          </a:p>
        </p:txBody>
      </p:sp>
      <p:sp>
        <p:nvSpPr>
          <p:cNvPr id="13" name="Footer Placeholder 5"/>
          <p:cNvSpPr>
            <a:spLocks noGrp="1"/>
          </p:cNvSpPr>
          <p:nvPr>
            <p:ph type="ftr" sz="quarter" idx="15"/>
          </p:nvPr>
        </p:nvSpPr>
        <p:spPr/>
        <p:txBody>
          <a:bodyPr/>
          <a:lstStyle>
            <a:lvl1pPr>
              <a:defRPr/>
            </a:lvl1pPr>
          </a:lstStyle>
          <a:p>
            <a:pPr>
              <a:defRPr/>
            </a:pPr>
            <a:endParaRPr lang="en-GB"/>
          </a:p>
        </p:txBody>
      </p:sp>
      <p:sp>
        <p:nvSpPr>
          <p:cNvPr id="14" name="Slide Number Placeholder 6"/>
          <p:cNvSpPr>
            <a:spLocks noGrp="1"/>
          </p:cNvSpPr>
          <p:nvPr>
            <p:ph type="sldNum" sz="quarter" idx="16"/>
          </p:nvPr>
        </p:nvSpPr>
        <p:spPr>
          <a:xfrm>
            <a:off x="10729913" y="4710113"/>
            <a:ext cx="1154112" cy="1090612"/>
          </a:xfrm>
        </p:spPr>
        <p:txBody>
          <a:bodyPr/>
          <a:lstStyle>
            <a:lvl1pPr>
              <a:defRPr/>
            </a:lvl1pPr>
          </a:lstStyle>
          <a:p>
            <a:pPr>
              <a:defRPr/>
            </a:pPr>
            <a:fld id="{16F6FB0B-7370-45AD-89BD-0CE318B39FD1}" type="slidenum">
              <a:rPr lang="en-GB" altLang="en-US"/>
              <a:pPr>
                <a:defRPr/>
              </a:pPr>
              <a:t>‹#›</a:t>
            </a:fld>
            <a:endParaRPr lang="en-GB" altLang="en-US"/>
          </a:p>
        </p:txBody>
      </p:sp>
    </p:spTree>
    <p:extLst>
      <p:ext uri="{BB962C8B-B14F-4D97-AF65-F5344CB8AC3E}">
        <p14:creationId xmlns:p14="http://schemas.microsoft.com/office/powerpoint/2010/main" val="2646867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5"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5929313"/>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5929313"/>
            <a:ext cx="1603375" cy="14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bwMode="ltGray">
          <a:xfrm>
            <a:off x="0" y="4567238"/>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0585450" y="4567238"/>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fld id="{58BF857A-121A-4463-931C-B3217034CF1B}" type="datetimeFigureOut">
              <a:rPr lang="en-GB"/>
              <a:pPr>
                <a:defRPr/>
              </a:pPr>
              <a:t>04/11/2018</a:t>
            </a:fld>
            <a:endParaRPr lang="en-GB" dirty="0"/>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10729913" y="4710113"/>
            <a:ext cx="1154112" cy="1090612"/>
          </a:xfrm>
        </p:spPr>
        <p:txBody>
          <a:bodyPr/>
          <a:lstStyle>
            <a:lvl1pPr>
              <a:defRPr/>
            </a:lvl1pPr>
          </a:lstStyle>
          <a:p>
            <a:pPr>
              <a:defRPr/>
            </a:pPr>
            <a:fld id="{FD80D880-18A0-4235-BD81-FFDC216D77E9}" type="slidenum">
              <a:rPr lang="en-GB" altLang="en-US"/>
              <a:pPr>
                <a:defRPr/>
              </a:pPr>
              <a:t>‹#›</a:t>
            </a:fld>
            <a:endParaRPr lang="en-GB" altLang="en-US"/>
          </a:p>
        </p:txBody>
      </p:sp>
    </p:spTree>
    <p:extLst>
      <p:ext uri="{BB962C8B-B14F-4D97-AF65-F5344CB8AC3E}">
        <p14:creationId xmlns:p14="http://schemas.microsoft.com/office/powerpoint/2010/main" val="2486469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15"/>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8" name="Date Placeholder 2"/>
          <p:cNvSpPr>
            <a:spLocks noGrp="1"/>
          </p:cNvSpPr>
          <p:nvPr>
            <p:ph type="dt" sz="half" idx="18"/>
          </p:nvPr>
        </p:nvSpPr>
        <p:spPr/>
        <p:txBody>
          <a:bodyPr/>
          <a:lstStyle>
            <a:lvl1pPr>
              <a:defRPr/>
            </a:lvl1pPr>
          </a:lstStyle>
          <a:p>
            <a:pPr>
              <a:defRPr/>
            </a:pPr>
            <a:fld id="{CEDE217D-D9A7-4ED4-9646-5D7455CAACF3}" type="datetimeFigureOut">
              <a:rPr lang="en-GB"/>
              <a:pPr>
                <a:defRPr/>
              </a:pPr>
              <a:t>04/11/2018</a:t>
            </a:fld>
            <a:endParaRPr lang="en-GB" dirty="0"/>
          </a:p>
        </p:txBody>
      </p:sp>
      <p:sp>
        <p:nvSpPr>
          <p:cNvPr id="19" name="Footer Placeholder 3"/>
          <p:cNvSpPr>
            <a:spLocks noGrp="1"/>
          </p:cNvSpPr>
          <p:nvPr>
            <p:ph type="ftr" sz="quarter" idx="19"/>
          </p:nvPr>
        </p:nvSpPr>
        <p:spPr/>
        <p:txBody>
          <a:bodyPr/>
          <a:lstStyle>
            <a:lvl1pPr>
              <a:defRPr/>
            </a:lvl1pPr>
          </a:lstStyle>
          <a:p>
            <a:pPr>
              <a:defRPr/>
            </a:pPr>
            <a:endParaRPr lang="en-GB"/>
          </a:p>
        </p:txBody>
      </p:sp>
      <p:sp>
        <p:nvSpPr>
          <p:cNvPr id="20" name="Slide Number Placeholder 4"/>
          <p:cNvSpPr>
            <a:spLocks noGrp="1"/>
          </p:cNvSpPr>
          <p:nvPr>
            <p:ph type="sldNum" sz="quarter" idx="20"/>
          </p:nvPr>
        </p:nvSpPr>
        <p:spPr/>
        <p:txBody>
          <a:bodyPr/>
          <a:lstStyle>
            <a:lvl1pPr>
              <a:defRPr/>
            </a:lvl1pPr>
          </a:lstStyle>
          <a:p>
            <a:pPr>
              <a:defRPr/>
            </a:pPr>
            <a:fld id="{E5E01E07-F6D4-4033-A2BB-FC6676E2887F}" type="slidenum">
              <a:rPr lang="en-GB" altLang="en-US"/>
              <a:pPr>
                <a:defRPr/>
              </a:pPr>
              <a:t>‹#›</a:t>
            </a:fld>
            <a:endParaRPr lang="en-GB" altLang="en-US"/>
          </a:p>
        </p:txBody>
      </p:sp>
    </p:spTree>
    <p:extLst>
      <p:ext uri="{BB962C8B-B14F-4D97-AF65-F5344CB8AC3E}">
        <p14:creationId xmlns:p14="http://schemas.microsoft.com/office/powerpoint/2010/main" val="2307829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2"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dirty="0" smtClean="0"/>
              <a:t>Click icon to add picture</a:t>
            </a:r>
            <a:endParaRPr lang="en-US" noProof="0" dirty="0"/>
          </a:p>
        </p:txBody>
      </p:sp>
      <p:sp>
        <p:nvSpPr>
          <p:cNvPr id="21" name="Text Placeholder 3"/>
          <p:cNvSpPr>
            <a:spLocks noGrp="1"/>
          </p:cNvSpPr>
          <p:nvPr>
            <p:ph type="body" sz="half" idx="18"/>
          </p:nvPr>
        </p:nvSpPr>
        <p:spPr>
          <a:xfrm>
            <a:off x="680318" y="4873765"/>
            <a:ext cx="3049705" cy="106242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dirty="0" smtClean="0"/>
              <a:t>Click icon to add picture</a:t>
            </a:r>
            <a:endParaRPr lang="en-US" noProof="0" dirty="0"/>
          </a:p>
        </p:txBody>
      </p:sp>
      <p:sp>
        <p:nvSpPr>
          <p:cNvPr id="24" name="Text Placeholder 3"/>
          <p:cNvSpPr>
            <a:spLocks noGrp="1"/>
          </p:cNvSpPr>
          <p:nvPr>
            <p:ph type="body" sz="half" idx="19"/>
          </p:nvPr>
        </p:nvSpPr>
        <p:spPr>
          <a:xfrm>
            <a:off x="3944117" y="4873764"/>
            <a:ext cx="3067297" cy="106242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dirty="0" smtClean="0"/>
              <a:t>Click icon to add picture</a:t>
            </a:r>
            <a:endParaRPr lang="en-US" noProof="0" dirty="0"/>
          </a:p>
        </p:txBody>
      </p:sp>
      <p:sp>
        <p:nvSpPr>
          <p:cNvPr id="27" name="Text Placeholder 3"/>
          <p:cNvSpPr>
            <a:spLocks noGrp="1"/>
          </p:cNvSpPr>
          <p:nvPr>
            <p:ph type="body" sz="half" idx="20"/>
          </p:nvPr>
        </p:nvSpPr>
        <p:spPr>
          <a:xfrm>
            <a:off x="7230553" y="4873762"/>
            <a:ext cx="3067563" cy="106242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Date Placeholder 2"/>
          <p:cNvSpPr>
            <a:spLocks noGrp="1"/>
          </p:cNvSpPr>
          <p:nvPr>
            <p:ph type="dt" sz="half" idx="23"/>
          </p:nvPr>
        </p:nvSpPr>
        <p:spPr/>
        <p:txBody>
          <a:bodyPr/>
          <a:lstStyle>
            <a:lvl1pPr>
              <a:defRPr/>
            </a:lvl1pPr>
          </a:lstStyle>
          <a:p>
            <a:pPr>
              <a:defRPr/>
            </a:pPr>
            <a:fld id="{85794F13-B00F-403C-A619-E3C6E1903EEB}" type="datetimeFigureOut">
              <a:rPr lang="en-GB"/>
              <a:pPr>
                <a:defRPr/>
              </a:pPr>
              <a:t>04/11/2018</a:t>
            </a:fld>
            <a:endParaRPr lang="en-GB" dirty="0"/>
          </a:p>
        </p:txBody>
      </p:sp>
      <p:sp>
        <p:nvSpPr>
          <p:cNvPr id="17" name="Footer Placeholder 3"/>
          <p:cNvSpPr>
            <a:spLocks noGrp="1"/>
          </p:cNvSpPr>
          <p:nvPr>
            <p:ph type="ftr" sz="quarter" idx="24"/>
          </p:nvPr>
        </p:nvSpPr>
        <p:spPr/>
        <p:txBody>
          <a:bodyPr/>
          <a:lstStyle>
            <a:lvl1pPr>
              <a:defRPr/>
            </a:lvl1pPr>
          </a:lstStyle>
          <a:p>
            <a:pPr>
              <a:defRPr/>
            </a:pPr>
            <a:endParaRPr lang="en-GB"/>
          </a:p>
        </p:txBody>
      </p:sp>
      <p:sp>
        <p:nvSpPr>
          <p:cNvPr id="18" name="Slide Number Placeholder 4"/>
          <p:cNvSpPr>
            <a:spLocks noGrp="1"/>
          </p:cNvSpPr>
          <p:nvPr>
            <p:ph type="sldNum" sz="quarter" idx="25"/>
          </p:nvPr>
        </p:nvSpPr>
        <p:spPr/>
        <p:txBody>
          <a:bodyPr/>
          <a:lstStyle>
            <a:lvl1pPr>
              <a:defRPr/>
            </a:lvl1pPr>
          </a:lstStyle>
          <a:p>
            <a:pPr>
              <a:defRPr/>
            </a:pPr>
            <a:fld id="{BF389F28-843A-4DBE-A645-136CB525DD1C}" type="slidenum">
              <a:rPr lang="en-GB" altLang="en-US"/>
              <a:pPr>
                <a:defRPr/>
              </a:pPr>
              <a:t>‹#›</a:t>
            </a:fld>
            <a:endParaRPr lang="en-GB" altLang="en-US"/>
          </a:p>
        </p:txBody>
      </p:sp>
    </p:spTree>
    <p:extLst>
      <p:ext uri="{BB962C8B-B14F-4D97-AF65-F5344CB8AC3E}">
        <p14:creationId xmlns:p14="http://schemas.microsoft.com/office/powerpoint/2010/main" val="325246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4" name="Picture 7" descr="HD-ShadowLon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70088"/>
            <a:ext cx="10437813"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85450" y="1971675"/>
            <a:ext cx="1603375" cy="144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bwMode="ltGray">
          <a:xfrm>
            <a:off x="0" y="609600"/>
            <a:ext cx="10437813"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10585450" y="6096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3"/>
          <p:cNvSpPr>
            <a:spLocks noGrp="1"/>
          </p:cNvSpPr>
          <p:nvPr>
            <p:ph type="dt" sz="half" idx="10"/>
          </p:nvPr>
        </p:nvSpPr>
        <p:spPr/>
        <p:txBody>
          <a:bodyPr/>
          <a:lstStyle>
            <a:lvl1pPr>
              <a:defRPr/>
            </a:lvl1pPr>
          </a:lstStyle>
          <a:p>
            <a:pPr>
              <a:defRPr/>
            </a:pPr>
            <a:fld id="{2CB2A454-D0E2-45BC-A910-2BAAD25BF18A}" type="datetimeFigureOut">
              <a:rPr lang="en-GB"/>
              <a:pPr>
                <a:defRPr/>
              </a:pPr>
              <a:t>04/11/2018</a:t>
            </a:fld>
            <a:endParaRPr lang="en-GB" dirty="0"/>
          </a:p>
        </p:txBody>
      </p:sp>
      <p:sp>
        <p:nvSpPr>
          <p:cNvPr id="9" name="Footer Placeholder 4"/>
          <p:cNvSpPr>
            <a:spLocks noGrp="1"/>
          </p:cNvSpPr>
          <p:nvPr>
            <p:ph type="ftr" sz="quarter" idx="11"/>
          </p:nvPr>
        </p:nvSpPr>
        <p:spPr/>
        <p:txBody>
          <a:bodyPr/>
          <a:lstStyle>
            <a:lvl1pPr>
              <a:defRPr/>
            </a:lvl1pPr>
          </a:lstStyle>
          <a:p>
            <a:pPr>
              <a:defRPr/>
            </a:pPr>
            <a:endParaRPr lang="en-GB"/>
          </a:p>
        </p:txBody>
      </p:sp>
      <p:sp>
        <p:nvSpPr>
          <p:cNvPr id="10" name="Slide Number Placeholder 5"/>
          <p:cNvSpPr>
            <a:spLocks noGrp="1"/>
          </p:cNvSpPr>
          <p:nvPr>
            <p:ph type="sldNum" sz="quarter" idx="12"/>
          </p:nvPr>
        </p:nvSpPr>
        <p:spPr/>
        <p:txBody>
          <a:bodyPr/>
          <a:lstStyle>
            <a:lvl1pPr>
              <a:defRPr/>
            </a:lvl1pPr>
          </a:lstStyle>
          <a:p>
            <a:pPr>
              <a:defRPr/>
            </a:pPr>
            <a:fld id="{7C0D5C10-CD06-4CD2-8336-724227935BD9}" type="slidenum">
              <a:rPr lang="en-GB" altLang="en-US"/>
              <a:pPr>
                <a:defRPr/>
              </a:pPr>
              <a:t>‹#›</a:t>
            </a:fld>
            <a:endParaRPr lang="en-GB" altLang="en-US"/>
          </a:p>
        </p:txBody>
      </p:sp>
    </p:spTree>
    <p:extLst>
      <p:ext uri="{BB962C8B-B14F-4D97-AF65-F5344CB8AC3E}">
        <p14:creationId xmlns:p14="http://schemas.microsoft.com/office/powerpoint/2010/main" val="1928252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ltGray">
          <a:xfrm rot="5400000">
            <a:off x="8116094" y="1869281"/>
            <a:ext cx="5106988" cy="136842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p:cNvSpPr/>
          <p:nvPr/>
        </p:nvSpPr>
        <p:spPr>
          <a:xfrm rot="5400000">
            <a:off x="9867900" y="5372100"/>
            <a:ext cx="1603375" cy="13684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Date Placeholder 3"/>
          <p:cNvSpPr>
            <a:spLocks noGrp="1"/>
          </p:cNvSpPr>
          <p:nvPr>
            <p:ph type="dt" sz="half" idx="10"/>
          </p:nvPr>
        </p:nvSpPr>
        <p:spPr>
          <a:xfrm>
            <a:off x="6807200" y="5935663"/>
            <a:ext cx="2743200" cy="365125"/>
          </a:xfrm>
        </p:spPr>
        <p:txBody>
          <a:bodyPr/>
          <a:lstStyle>
            <a:lvl1pPr>
              <a:defRPr/>
            </a:lvl1pPr>
          </a:lstStyle>
          <a:p>
            <a:pPr>
              <a:defRPr/>
            </a:pPr>
            <a:fld id="{30D284D8-6D62-446F-93C8-B90BA38DBA30}" type="datetimeFigureOut">
              <a:rPr lang="en-GB"/>
              <a:pPr>
                <a:defRPr/>
              </a:pPr>
              <a:t>04/11/2018</a:t>
            </a:fld>
            <a:endParaRPr lang="en-GB" dirty="0"/>
          </a:p>
        </p:txBody>
      </p:sp>
      <p:sp>
        <p:nvSpPr>
          <p:cNvPr id="7" name="Footer Placeholder 4"/>
          <p:cNvSpPr>
            <a:spLocks noGrp="1"/>
          </p:cNvSpPr>
          <p:nvPr>
            <p:ph type="ftr" sz="quarter" idx="11"/>
          </p:nvPr>
        </p:nvSpPr>
        <p:spPr>
          <a:xfrm>
            <a:off x="681038" y="5935663"/>
            <a:ext cx="6126162"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a:xfrm>
            <a:off x="10098088" y="5399088"/>
            <a:ext cx="1154112" cy="1090612"/>
          </a:xfrm>
        </p:spPr>
        <p:txBody>
          <a:bodyPr anchor="t"/>
          <a:lstStyle>
            <a:lvl1pPr algn="ctr">
              <a:defRPr/>
            </a:lvl1pPr>
          </a:lstStyle>
          <a:p>
            <a:pPr>
              <a:defRPr/>
            </a:pPr>
            <a:fld id="{F7473890-EB98-405C-BD0E-17CA837D2235}" type="slidenum">
              <a:rPr lang="en-GB" altLang="en-US"/>
              <a:pPr>
                <a:defRPr/>
              </a:pPr>
              <a:t>‹#›</a:t>
            </a:fld>
            <a:endParaRPr lang="en-GB" altLang="en-US"/>
          </a:p>
        </p:txBody>
      </p:sp>
    </p:spTree>
    <p:extLst>
      <p:ext uri="{BB962C8B-B14F-4D97-AF65-F5344CB8AC3E}">
        <p14:creationId xmlns:p14="http://schemas.microsoft.com/office/powerpoint/2010/main" val="1109785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2FE9DF"/>
            </a:gs>
            <a:gs pos="50000">
              <a:srgbClr val="21ABC8"/>
            </a:gs>
            <a:gs pos="100000">
              <a:srgbClr val="0B2262"/>
            </a:gs>
          </a:gsLst>
          <a:lin ang="2520000"/>
        </a:gradFill>
        <a:effectLst/>
      </p:bgPr>
    </p:bg>
    <p:spTree>
      <p:nvGrpSpPr>
        <p:cNvPr id="1" name=""/>
        <p:cNvGrpSpPr/>
        <p:nvPr/>
      </p:nvGrpSpPr>
      <p:grpSpPr>
        <a:xfrm>
          <a:off x="0" y="0"/>
          <a:ext cx="0" cy="0"/>
          <a:chOff x="0" y="0"/>
          <a:chExt cx="0" cy="0"/>
        </a:xfrm>
      </p:grpSpPr>
      <p:pic>
        <p:nvPicPr>
          <p:cNvPr id="1026" name="Picture 6" descr="hashOverlay-FullResolve.png"/>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Title Placeholder 1"/>
          <p:cNvSpPr>
            <a:spLocks noGrp="1"/>
          </p:cNvSpPr>
          <p:nvPr>
            <p:ph type="title"/>
          </p:nvPr>
        </p:nvSpPr>
        <p:spPr bwMode="auto">
          <a:xfrm>
            <a:off x="681038" y="752475"/>
            <a:ext cx="9613900"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Text Placeholder 2"/>
          <p:cNvSpPr>
            <a:spLocks noGrp="1"/>
          </p:cNvSpPr>
          <p:nvPr>
            <p:ph type="body" idx="1"/>
          </p:nvPr>
        </p:nvSpPr>
        <p:spPr bwMode="auto">
          <a:xfrm>
            <a:off x="681038" y="2336800"/>
            <a:ext cx="9613900" cy="359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7551738" y="5935663"/>
            <a:ext cx="2743200" cy="365125"/>
          </a:xfrm>
          <a:prstGeom prst="rect">
            <a:avLst/>
          </a:prstGeom>
        </p:spPr>
        <p:txBody>
          <a:bodyPr vert="horz" lIns="91440" tIns="45720" rIns="91440" bIns="45720" rtlCol="0" anchor="ctr"/>
          <a:lstStyle>
            <a:lvl1pPr algn="r">
              <a:defRPr sz="1050">
                <a:solidFill>
                  <a:schemeClr val="tx1">
                    <a:tint val="75000"/>
                  </a:schemeClr>
                </a:solidFill>
                <a:latin typeface="Arial" panose="020B0604020202020204" pitchFamily="34" charset="0"/>
                <a:cs typeface="Arial" panose="020B0604020202020204" pitchFamily="34" charset="0"/>
              </a:defRPr>
            </a:lvl1pPr>
          </a:lstStyle>
          <a:p>
            <a:pPr>
              <a:defRPr/>
            </a:pPr>
            <a:fld id="{8F9401C6-1BB2-4C5A-9E68-FAC9398AD46E}" type="datetimeFigureOut">
              <a:rPr lang="en-GB"/>
              <a:pPr>
                <a:defRPr/>
              </a:pPr>
              <a:t>04/11/2018</a:t>
            </a:fld>
            <a:endParaRPr lang="en-GB" dirty="0"/>
          </a:p>
        </p:txBody>
      </p:sp>
      <p:sp>
        <p:nvSpPr>
          <p:cNvPr id="5" name="Footer Placeholder 4"/>
          <p:cNvSpPr>
            <a:spLocks noGrp="1"/>
          </p:cNvSpPr>
          <p:nvPr>
            <p:ph type="ftr" sz="quarter" idx="3"/>
          </p:nvPr>
        </p:nvSpPr>
        <p:spPr>
          <a:xfrm>
            <a:off x="681038" y="5935663"/>
            <a:ext cx="6870700" cy="365125"/>
          </a:xfrm>
          <a:prstGeom prst="rect">
            <a:avLst/>
          </a:prstGeom>
        </p:spPr>
        <p:txBody>
          <a:bodyPr vert="horz" lIns="91440" tIns="45720" rIns="91440" bIns="45720" rtlCol="0" anchor="ctr"/>
          <a:lstStyle>
            <a:lvl1pPr algn="l">
              <a:defRPr sz="1050">
                <a:solidFill>
                  <a:schemeClr val="tx1">
                    <a:tint val="75000"/>
                  </a:schemeClr>
                </a:solidFill>
                <a:latin typeface="Arial" panose="020B0604020202020204" pitchFamily="34" charset="0"/>
                <a:cs typeface="Arial" panose="020B0604020202020204" pitchFamily="34" charset="0"/>
              </a:defRPr>
            </a:lvl1pPr>
          </a:lstStyle>
          <a:p>
            <a:pPr>
              <a:defRPr/>
            </a:pPr>
            <a:endParaRPr lang="en-GB"/>
          </a:p>
        </p:txBody>
      </p:sp>
      <p:sp>
        <p:nvSpPr>
          <p:cNvPr id="6" name="Slide Number Placeholder 5"/>
          <p:cNvSpPr>
            <a:spLocks noGrp="1"/>
          </p:cNvSpPr>
          <p:nvPr>
            <p:ph type="sldNum" sz="quarter" idx="4"/>
          </p:nvPr>
        </p:nvSpPr>
        <p:spPr>
          <a:xfrm>
            <a:off x="10729913" y="752475"/>
            <a:ext cx="1154112" cy="1092200"/>
          </a:xfrm>
          <a:prstGeom prst="rect">
            <a:avLst/>
          </a:prstGeom>
        </p:spPr>
        <p:txBody>
          <a:bodyPr vert="horz" wrap="square" lIns="91440" tIns="45720" rIns="91440" bIns="45720" numCol="1" anchor="ctr" anchorCtr="0" compatLnSpc="1">
            <a:prstTxWarp prst="textNoShape">
              <a:avLst/>
            </a:prstTxWarp>
          </a:bodyPr>
          <a:lstStyle>
            <a:lvl1pPr>
              <a:defRPr sz="3600">
                <a:solidFill>
                  <a:srgbClr val="FFFFFF"/>
                </a:solidFill>
              </a:defRPr>
            </a:lvl1pPr>
          </a:lstStyle>
          <a:p>
            <a:pPr>
              <a:defRPr/>
            </a:pPr>
            <a:fld id="{F41DA65D-B509-4C67-9C76-F454FD4C8294}"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4809" r:id="rId1"/>
    <p:sldLayoutId id="2147484810" r:id="rId2"/>
    <p:sldLayoutId id="2147484811" r:id="rId3"/>
    <p:sldLayoutId id="2147484812" r:id="rId4"/>
    <p:sldLayoutId id="2147484813" r:id="rId5"/>
    <p:sldLayoutId id="2147484814" r:id="rId6"/>
    <p:sldLayoutId id="2147484815" r:id="rId7"/>
    <p:sldLayoutId id="2147484816" r:id="rId8"/>
    <p:sldLayoutId id="2147484817" r:id="rId9"/>
    <p:sldLayoutId id="2147484818" r:id="rId10"/>
    <p:sldLayoutId id="2147484819" r:id="rId11"/>
    <p:sldLayoutId id="2147484820" r:id="rId12"/>
    <p:sldLayoutId id="2147484821" r:id="rId13"/>
    <p:sldLayoutId id="2147484822" r:id="rId14"/>
    <p:sldLayoutId id="2147484823" r:id="rId15"/>
    <p:sldLayoutId id="2147484824" r:id="rId16"/>
    <p:sldLayoutId id="2147484825" r:id="rId17"/>
  </p:sldLayoutIdLst>
  <p:txStyles>
    <p:titleStyle>
      <a:lvl1pPr algn="l" rtl="0" eaLnBrk="0" fontAlgn="base" hangingPunct="0">
        <a:lnSpc>
          <a:spcPct val="90000"/>
        </a:lnSpc>
        <a:spcBef>
          <a:spcPct val="0"/>
        </a:spcBef>
        <a:spcAft>
          <a:spcPct val="0"/>
        </a:spcAft>
        <a:defRPr sz="3600" kern="1200">
          <a:solidFill>
            <a:schemeClr val="tx1"/>
          </a:solidFill>
          <a:latin typeface="+mj-lt"/>
          <a:ea typeface="+mj-ea"/>
          <a:cs typeface="+mj-cs"/>
        </a:defRPr>
      </a:lvl1pPr>
      <a:lvl2pPr algn="l" rtl="0" eaLnBrk="0" fontAlgn="base" hangingPunct="0">
        <a:lnSpc>
          <a:spcPct val="90000"/>
        </a:lnSpc>
        <a:spcBef>
          <a:spcPct val="0"/>
        </a:spcBef>
        <a:spcAft>
          <a:spcPct val="0"/>
        </a:spcAft>
        <a:defRPr sz="3600">
          <a:solidFill>
            <a:schemeClr val="tx1"/>
          </a:solidFill>
          <a:latin typeface="Trebuchet MS" panose="020B0603020202020204" pitchFamily="34" charset="0"/>
        </a:defRPr>
      </a:lvl2pPr>
      <a:lvl3pPr algn="l" rtl="0" eaLnBrk="0" fontAlgn="base" hangingPunct="0">
        <a:lnSpc>
          <a:spcPct val="90000"/>
        </a:lnSpc>
        <a:spcBef>
          <a:spcPct val="0"/>
        </a:spcBef>
        <a:spcAft>
          <a:spcPct val="0"/>
        </a:spcAft>
        <a:defRPr sz="3600">
          <a:solidFill>
            <a:schemeClr val="tx1"/>
          </a:solidFill>
          <a:latin typeface="Trebuchet MS" panose="020B0603020202020204" pitchFamily="34" charset="0"/>
        </a:defRPr>
      </a:lvl3pPr>
      <a:lvl4pPr algn="l" rtl="0" eaLnBrk="0" fontAlgn="base" hangingPunct="0">
        <a:lnSpc>
          <a:spcPct val="90000"/>
        </a:lnSpc>
        <a:spcBef>
          <a:spcPct val="0"/>
        </a:spcBef>
        <a:spcAft>
          <a:spcPct val="0"/>
        </a:spcAft>
        <a:defRPr sz="3600">
          <a:solidFill>
            <a:schemeClr val="tx1"/>
          </a:solidFill>
          <a:latin typeface="Trebuchet MS" panose="020B0603020202020204" pitchFamily="34" charset="0"/>
        </a:defRPr>
      </a:lvl4pPr>
      <a:lvl5pPr algn="l" rtl="0" eaLnBrk="0" fontAlgn="base" hangingPunct="0">
        <a:lnSpc>
          <a:spcPct val="90000"/>
        </a:lnSpc>
        <a:spcBef>
          <a:spcPct val="0"/>
        </a:spcBef>
        <a:spcAft>
          <a:spcPct val="0"/>
        </a:spcAft>
        <a:defRPr sz="3600">
          <a:solidFill>
            <a:schemeClr val="tx1"/>
          </a:solidFill>
          <a:latin typeface="Trebuchet MS" panose="020B0603020202020204" pitchFamily="34" charset="0"/>
        </a:defRPr>
      </a:lvl5pPr>
      <a:lvl6pPr marL="457200" algn="l" rtl="0" fontAlgn="base">
        <a:lnSpc>
          <a:spcPct val="90000"/>
        </a:lnSpc>
        <a:spcBef>
          <a:spcPct val="0"/>
        </a:spcBef>
        <a:spcAft>
          <a:spcPct val="0"/>
        </a:spcAft>
        <a:defRPr sz="3600">
          <a:solidFill>
            <a:schemeClr val="tx1"/>
          </a:solidFill>
          <a:latin typeface="Trebuchet MS" panose="020B0603020202020204" pitchFamily="34" charset="0"/>
        </a:defRPr>
      </a:lvl6pPr>
      <a:lvl7pPr marL="914400" algn="l" rtl="0" fontAlgn="base">
        <a:lnSpc>
          <a:spcPct val="90000"/>
        </a:lnSpc>
        <a:spcBef>
          <a:spcPct val="0"/>
        </a:spcBef>
        <a:spcAft>
          <a:spcPct val="0"/>
        </a:spcAft>
        <a:defRPr sz="3600">
          <a:solidFill>
            <a:schemeClr val="tx1"/>
          </a:solidFill>
          <a:latin typeface="Trebuchet MS" panose="020B0603020202020204" pitchFamily="34" charset="0"/>
        </a:defRPr>
      </a:lvl7pPr>
      <a:lvl8pPr marL="1371600" algn="l" rtl="0" fontAlgn="base">
        <a:lnSpc>
          <a:spcPct val="90000"/>
        </a:lnSpc>
        <a:spcBef>
          <a:spcPct val="0"/>
        </a:spcBef>
        <a:spcAft>
          <a:spcPct val="0"/>
        </a:spcAft>
        <a:defRPr sz="3600">
          <a:solidFill>
            <a:schemeClr val="tx1"/>
          </a:solidFill>
          <a:latin typeface="Trebuchet MS" panose="020B0603020202020204" pitchFamily="34" charset="0"/>
        </a:defRPr>
      </a:lvl8pPr>
      <a:lvl9pPr marL="1828800" algn="l" rtl="0" fontAlgn="base">
        <a:lnSpc>
          <a:spcPct val="90000"/>
        </a:lnSpc>
        <a:spcBef>
          <a:spcPct val="0"/>
        </a:spcBef>
        <a:spcAft>
          <a:spcPct val="0"/>
        </a:spcAft>
        <a:defRPr sz="3600">
          <a:solidFill>
            <a:schemeClr val="tx1"/>
          </a:solidFill>
          <a:latin typeface="Trebuchet MS" panose="020B0603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4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jrf.org.uk/report/we-can-solve-poverty-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jrf.org.uk/report/destitution-uk" TargetMode="External"/><Relationship Id="rId2" Type="http://schemas.openxmlformats.org/officeDocument/2006/relationships/hyperlink" Target="https://www.jrf.org.uk/income-benefits/minimum-income-standard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ing.com/videos/search?q=you+tube+homelessness+in+Wales&amp;view=detail&amp;mid=56216B15CC2B8133387656216B15CC2B81333876&amp;FORM=VIRE" TargetMode="External"/><Relationship Id="rId2" Type="http://schemas.openxmlformats.org/officeDocument/2006/relationships/hyperlink" Target="https://sheltercymru.org.uk/get-advice/homelessness/help-from-the-council/what-will-the-council-check/what-is-the-legal-definition-of-homelessnes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ctrTitle"/>
          </p:nvPr>
        </p:nvSpPr>
        <p:spPr>
          <a:xfrm>
            <a:off x="681038" y="2733675"/>
            <a:ext cx="8143875" cy="1373188"/>
          </a:xfrm>
        </p:spPr>
        <p:txBody>
          <a:bodyPr/>
          <a:lstStyle/>
          <a:p>
            <a:pPr algn="l"/>
            <a:r>
              <a:rPr lang="en-GB" altLang="en-US" sz="4000" dirty="0" smtClean="0"/>
              <a:t>Supporting Human Flourishing </a:t>
            </a:r>
            <a:br>
              <a:rPr lang="en-GB" altLang="en-US" sz="4000" dirty="0" smtClean="0"/>
            </a:br>
            <a:r>
              <a:rPr lang="en-GB" altLang="en-US" sz="4000" dirty="0" smtClean="0"/>
              <a:t>Week </a:t>
            </a:r>
            <a:r>
              <a:rPr lang="en-GB" altLang="en-US" sz="4000" dirty="0" smtClean="0"/>
              <a:t>6</a:t>
            </a:r>
            <a:endParaRPr lang="en-GB" altLang="en-US" sz="4000" dirty="0" smtClean="0"/>
          </a:p>
        </p:txBody>
      </p:sp>
      <p:sp>
        <p:nvSpPr>
          <p:cNvPr id="21507" name="Subtitle 2"/>
          <p:cNvSpPr>
            <a:spLocks noGrp="1"/>
          </p:cNvSpPr>
          <p:nvPr>
            <p:ph type="subTitle" idx="1"/>
          </p:nvPr>
        </p:nvSpPr>
        <p:spPr>
          <a:xfrm>
            <a:off x="681038" y="4394200"/>
            <a:ext cx="8143875" cy="1117600"/>
          </a:xfrm>
        </p:spPr>
        <p:txBody>
          <a:bodyPr>
            <a:normAutofit fontScale="92500" lnSpcReduction="10000"/>
          </a:bodyPr>
          <a:lstStyle/>
          <a:p>
            <a:pPr algn="l"/>
            <a:r>
              <a:rPr lang="en-GB" altLang="en-US" sz="4400" b="1" i="1" dirty="0" smtClean="0"/>
              <a:t>Dignity – Poverty and Homelessness</a:t>
            </a:r>
            <a:endParaRPr lang="en-GB" altLang="en-US" sz="4400" b="1" i="1" dirty="0" smtClean="0"/>
          </a:p>
        </p:txBody>
      </p:sp>
      <p:pic>
        <p:nvPicPr>
          <p:cNvPr id="2" name="Picture 1"/>
          <p:cNvPicPr>
            <a:picLocks noChangeAspect="1"/>
          </p:cNvPicPr>
          <p:nvPr/>
        </p:nvPicPr>
        <p:blipFill>
          <a:blip r:embed="rId3"/>
          <a:stretch>
            <a:fillRect/>
          </a:stretch>
        </p:blipFill>
        <p:spPr>
          <a:xfrm>
            <a:off x="8693864" y="1124744"/>
            <a:ext cx="3486150" cy="340995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Session</a:t>
            </a:r>
            <a:endParaRPr lang="en-GB" dirty="0"/>
          </a:p>
        </p:txBody>
      </p:sp>
      <p:sp>
        <p:nvSpPr>
          <p:cNvPr id="3" name="Content Placeholder 2"/>
          <p:cNvSpPr>
            <a:spLocks noGrp="1"/>
          </p:cNvSpPr>
          <p:nvPr>
            <p:ph idx="1"/>
          </p:nvPr>
        </p:nvSpPr>
        <p:spPr/>
        <p:txBody>
          <a:bodyPr/>
          <a:lstStyle/>
          <a:p>
            <a:r>
              <a:rPr lang="en-GB" sz="4000" dirty="0" smtClean="0"/>
              <a:t>Flip Learning Sessions – Working with your group &amp; 15 minute Presentations</a:t>
            </a:r>
          </a:p>
          <a:p>
            <a:r>
              <a:rPr lang="en-GB" sz="4000" dirty="0" smtClean="0"/>
              <a:t>Definitions Dignity, Poverty, Homelessness</a:t>
            </a:r>
          </a:p>
          <a:p>
            <a:r>
              <a:rPr lang="en-GB" sz="4000" dirty="0" smtClean="0"/>
              <a:t>Further Resources and Understanding</a:t>
            </a:r>
            <a:endParaRPr lang="en-GB" sz="4000" dirty="0"/>
          </a:p>
        </p:txBody>
      </p:sp>
    </p:spTree>
    <p:extLst>
      <p:ext uri="{BB962C8B-B14F-4D97-AF65-F5344CB8AC3E}">
        <p14:creationId xmlns:p14="http://schemas.microsoft.com/office/powerpoint/2010/main" val="4096852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dirty="0" smtClean="0"/>
              <a:t>Group Work</a:t>
            </a:r>
            <a:endParaRPr lang="en-GB" altLang="en-US" dirty="0" smtClean="0"/>
          </a:p>
        </p:txBody>
      </p:sp>
      <p:sp>
        <p:nvSpPr>
          <p:cNvPr id="41987" name="Content Placeholder 2"/>
          <p:cNvSpPr>
            <a:spLocks noGrp="1"/>
          </p:cNvSpPr>
          <p:nvPr>
            <p:ph idx="1"/>
          </p:nvPr>
        </p:nvSpPr>
        <p:spPr>
          <a:xfrm>
            <a:off x="191344" y="1772816"/>
            <a:ext cx="11881320" cy="4174927"/>
          </a:xfrm>
        </p:spPr>
        <p:txBody>
          <a:bodyPr/>
          <a:lstStyle/>
          <a:p>
            <a:pPr marL="0" indent="0">
              <a:buNone/>
            </a:pPr>
            <a:endParaRPr lang="en-GB" altLang="en-US" b="1" dirty="0" smtClean="0"/>
          </a:p>
          <a:p>
            <a:pPr marL="0" indent="0">
              <a:buNone/>
            </a:pPr>
            <a:r>
              <a:rPr lang="en-GB" altLang="en-US" sz="3600" b="1" dirty="0" smtClean="0"/>
              <a:t>Flip Learning – Mini Presentations</a:t>
            </a:r>
          </a:p>
          <a:p>
            <a:pPr marL="0" indent="0">
              <a:buNone/>
            </a:pPr>
            <a:endParaRPr lang="en-GB" altLang="en-US" sz="3600" b="1" dirty="0" smtClean="0"/>
          </a:p>
          <a:p>
            <a:r>
              <a:rPr lang="en-GB" altLang="en-US" sz="3600" b="1" dirty="0" smtClean="0"/>
              <a:t>November </a:t>
            </a:r>
            <a:r>
              <a:rPr lang="en-GB" altLang="en-US" sz="3600" b="1" dirty="0" smtClean="0"/>
              <a:t>6</a:t>
            </a:r>
            <a:r>
              <a:rPr lang="en-GB" altLang="en-US" sz="3600" b="1" baseline="30000" dirty="0" smtClean="0"/>
              <a:t>th</a:t>
            </a:r>
            <a:r>
              <a:rPr lang="en-GB" altLang="en-US" sz="3600" b="1" dirty="0" smtClean="0"/>
              <a:t>  Dignity, Poverty – Child Poverty /Homelessness</a:t>
            </a:r>
          </a:p>
          <a:p>
            <a:r>
              <a:rPr lang="en-GB" altLang="en-US" sz="3600" b="1" dirty="0" smtClean="0"/>
              <a:t>November 13</a:t>
            </a:r>
            <a:r>
              <a:rPr lang="en-GB" altLang="en-US" sz="3600" b="1" baseline="30000" dirty="0" smtClean="0"/>
              <a:t>th</a:t>
            </a:r>
            <a:r>
              <a:rPr lang="en-GB" altLang="en-US" sz="3600" b="1" dirty="0" smtClean="0"/>
              <a:t> Dignity, Domestic Violence – Refugees</a:t>
            </a:r>
          </a:p>
          <a:p>
            <a:r>
              <a:rPr lang="en-GB" altLang="en-US" sz="3600" b="1" dirty="0" smtClean="0"/>
              <a:t>November 20</a:t>
            </a:r>
            <a:r>
              <a:rPr lang="en-GB" altLang="en-US" sz="3600" b="1" baseline="30000" dirty="0" smtClean="0"/>
              <a:t>th</a:t>
            </a:r>
            <a:r>
              <a:rPr lang="en-GB" altLang="en-US" sz="3600" b="1" dirty="0" smtClean="0"/>
              <a:t> Dignity, Dementia </a:t>
            </a:r>
            <a:r>
              <a:rPr lang="en-GB" altLang="en-US" sz="3600" b="1" dirty="0" smtClean="0"/>
              <a:t>Care</a:t>
            </a:r>
            <a:endParaRPr lang="en-GB" altLang="en-US" sz="3600" b="1"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20250" y="11789"/>
            <a:ext cx="2571750" cy="192405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 of Dignity</a:t>
            </a:r>
            <a:endParaRPr lang="en-GB" dirty="0"/>
          </a:p>
        </p:txBody>
      </p:sp>
      <p:sp>
        <p:nvSpPr>
          <p:cNvPr id="3" name="Content Placeholder 2"/>
          <p:cNvSpPr>
            <a:spLocks noGrp="1"/>
          </p:cNvSpPr>
          <p:nvPr>
            <p:ph idx="1"/>
          </p:nvPr>
        </p:nvSpPr>
        <p:spPr>
          <a:xfrm>
            <a:off x="681038" y="2132856"/>
            <a:ext cx="10815562" cy="4018831"/>
          </a:xfrm>
        </p:spPr>
        <p:txBody>
          <a:bodyPr/>
          <a:lstStyle/>
          <a:p>
            <a:pPr marL="0" indent="0">
              <a:buNone/>
            </a:pPr>
            <a:r>
              <a:rPr lang="en-GB" dirty="0" err="1" smtClean="0"/>
              <a:t>Nordenfelt</a:t>
            </a:r>
            <a:r>
              <a:rPr lang="en-GB" dirty="0" smtClean="0"/>
              <a:t> </a:t>
            </a:r>
            <a:r>
              <a:rPr lang="en-GB" dirty="0"/>
              <a:t>(2003) describes human dignity as a complex multi-faceted </a:t>
            </a:r>
            <a:r>
              <a:rPr lang="en-GB" dirty="0" smtClean="0"/>
              <a:t>concept </a:t>
            </a:r>
            <a:r>
              <a:rPr lang="en-GB" dirty="0"/>
              <a:t>with four distinct constructs, namely: </a:t>
            </a:r>
          </a:p>
          <a:p>
            <a:pPr marL="457200" indent="-457200">
              <a:buFont typeface="+mj-lt"/>
              <a:buAutoNum type="arabicPeriod"/>
            </a:pPr>
            <a:r>
              <a:rPr lang="en-GB" dirty="0" smtClean="0"/>
              <a:t>Universal </a:t>
            </a:r>
            <a:r>
              <a:rPr lang="en-GB" dirty="0"/>
              <a:t>human value </a:t>
            </a:r>
          </a:p>
          <a:p>
            <a:pPr marL="457200" indent="-457200">
              <a:buFont typeface="+mj-lt"/>
              <a:buAutoNum type="arabicPeriod"/>
            </a:pPr>
            <a:r>
              <a:rPr lang="en-GB" dirty="0" smtClean="0"/>
              <a:t>Dignity </a:t>
            </a:r>
            <a:r>
              <a:rPr lang="en-GB" dirty="0"/>
              <a:t>as merit </a:t>
            </a:r>
          </a:p>
          <a:p>
            <a:pPr marL="457200" indent="-457200">
              <a:buFont typeface="+mj-lt"/>
              <a:buAutoNum type="arabicPeriod"/>
            </a:pPr>
            <a:r>
              <a:rPr lang="en-GB" dirty="0" smtClean="0"/>
              <a:t>Dignity </a:t>
            </a:r>
            <a:r>
              <a:rPr lang="en-GB" dirty="0"/>
              <a:t>as moral stature </a:t>
            </a:r>
          </a:p>
          <a:p>
            <a:pPr marL="457200" indent="-457200">
              <a:buFont typeface="+mj-lt"/>
              <a:buAutoNum type="arabicPeriod"/>
            </a:pPr>
            <a:r>
              <a:rPr lang="en-GB" dirty="0" smtClean="0"/>
              <a:t>Dignity </a:t>
            </a:r>
            <a:r>
              <a:rPr lang="en-GB" dirty="0"/>
              <a:t>of personal identity, including sense of self and sense of social </a:t>
            </a:r>
            <a:r>
              <a:rPr lang="en-GB" dirty="0" smtClean="0"/>
              <a:t>recognition </a:t>
            </a:r>
          </a:p>
          <a:p>
            <a:pPr marL="0" indent="0">
              <a:buNone/>
            </a:pPr>
            <a:r>
              <a:rPr lang="en-GB" dirty="0" err="1"/>
              <a:t>Nordenfelt</a:t>
            </a:r>
            <a:r>
              <a:rPr lang="en-GB" dirty="0"/>
              <a:t>  L (2003) Dignity of the elderly: an introduction. Medicine, Health </a:t>
            </a:r>
            <a:r>
              <a:rPr lang="en-GB" dirty="0" smtClean="0"/>
              <a:t>and </a:t>
            </a:r>
            <a:r>
              <a:rPr lang="en-GB" dirty="0"/>
              <a:t>Philosophy 6, 99-101. </a:t>
            </a:r>
          </a:p>
        </p:txBody>
      </p:sp>
    </p:spTree>
    <p:extLst>
      <p:ext uri="{BB962C8B-B14F-4D97-AF65-F5344CB8AC3E}">
        <p14:creationId xmlns:p14="http://schemas.microsoft.com/office/powerpoint/2010/main" val="2238242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a:t>
            </a:r>
            <a:endParaRPr lang="en-GB" dirty="0"/>
          </a:p>
        </p:txBody>
      </p:sp>
      <p:sp>
        <p:nvSpPr>
          <p:cNvPr id="3" name="Content Placeholder 2"/>
          <p:cNvSpPr>
            <a:spLocks noGrp="1"/>
          </p:cNvSpPr>
          <p:nvPr>
            <p:ph idx="1"/>
          </p:nvPr>
        </p:nvSpPr>
        <p:spPr/>
        <p:txBody>
          <a:bodyPr/>
          <a:lstStyle/>
          <a:p>
            <a:r>
              <a:rPr lang="en-GB" sz="3600" dirty="0"/>
              <a:t>The </a:t>
            </a:r>
            <a:r>
              <a:rPr lang="en-GB" sz="3600" b="1" dirty="0"/>
              <a:t>United</a:t>
            </a:r>
            <a:r>
              <a:rPr lang="en-GB" sz="3600" dirty="0"/>
              <a:t> </a:t>
            </a:r>
            <a:r>
              <a:rPr lang="en-GB" sz="3600" b="1" dirty="0"/>
              <a:t>Nations</a:t>
            </a:r>
            <a:r>
              <a:rPr lang="en-GB" sz="3600" dirty="0"/>
              <a:t> has defined absolute </a:t>
            </a:r>
            <a:r>
              <a:rPr lang="en-GB" sz="3600" b="1" dirty="0"/>
              <a:t>poverty</a:t>
            </a:r>
            <a:r>
              <a:rPr lang="en-GB" sz="3600" dirty="0"/>
              <a:t> as ‘a condition charac­terized by severe deprivation of basic human needs, including food, safe drinking water, sanitation facilities, health, shelter, education and informa­tion’.</a:t>
            </a:r>
            <a:endParaRPr lang="en-GB" sz="3600" dirty="0"/>
          </a:p>
        </p:txBody>
      </p:sp>
    </p:spTree>
    <p:extLst>
      <p:ext uri="{BB962C8B-B14F-4D97-AF65-F5344CB8AC3E}">
        <p14:creationId xmlns:p14="http://schemas.microsoft.com/office/powerpoint/2010/main" val="3294508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908720"/>
            <a:ext cx="9613900" cy="1081088"/>
          </a:xfrm>
        </p:spPr>
        <p:txBody>
          <a:bodyPr/>
          <a:lstStyle/>
          <a:p>
            <a:r>
              <a:rPr lang="en-GB" sz="3200" dirty="0" smtClean="0"/>
              <a:t>According to Joseph Rowntree Foundation: </a:t>
            </a:r>
            <a:r>
              <a:rPr lang="en-GB" sz="3200" dirty="0"/>
              <a:t>https://www.jrf.org.uk/our-work/what-is-poverty</a:t>
            </a:r>
          </a:p>
        </p:txBody>
      </p:sp>
      <p:sp>
        <p:nvSpPr>
          <p:cNvPr id="3" name="Content Placeholder 2"/>
          <p:cNvSpPr>
            <a:spLocks noGrp="1"/>
          </p:cNvSpPr>
          <p:nvPr>
            <p:ph idx="1"/>
          </p:nvPr>
        </p:nvSpPr>
        <p:spPr>
          <a:xfrm>
            <a:off x="681038" y="2132856"/>
            <a:ext cx="11247610" cy="3814887"/>
          </a:xfrm>
        </p:spPr>
        <p:txBody>
          <a:bodyPr/>
          <a:lstStyle/>
          <a:p>
            <a:endParaRPr lang="en-GB" dirty="0" smtClean="0"/>
          </a:p>
          <a:p>
            <a:r>
              <a:rPr lang="en-GB" dirty="0" smtClean="0"/>
              <a:t>Poverty is when your resources are well below your minimum needs</a:t>
            </a:r>
          </a:p>
          <a:p>
            <a:endParaRPr lang="en-GB" dirty="0" smtClean="0"/>
          </a:p>
          <a:p>
            <a:r>
              <a:rPr lang="en-GB" dirty="0" smtClean="0"/>
              <a:t>Poverty affects millions of people in the UK. Poverty means not being able to heat your home, pay your rent, or buy the essentials for your children. It means waking up every day facing insecurity, uncertainty, and impossible decisions about money. It means facing marginalisation – and even discrimination – because of your financial circumstances. The constant stress it causes can lead to problems that deprive people of the chance to play a full part in society.</a:t>
            </a:r>
            <a:endParaRPr lang="en-GB" dirty="0"/>
          </a:p>
        </p:txBody>
      </p:sp>
    </p:spTree>
    <p:extLst>
      <p:ext uri="{BB962C8B-B14F-4D97-AF65-F5344CB8AC3E}">
        <p14:creationId xmlns:p14="http://schemas.microsoft.com/office/powerpoint/2010/main" val="1301039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r>
            <a:br>
              <a:rPr lang="en-GB" dirty="0"/>
            </a:br>
            <a:r>
              <a:rPr lang="en-GB" dirty="0"/>
              <a:t>How is poverty measured in the UK?</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smtClean="0"/>
              <a:t>There </a:t>
            </a:r>
            <a:r>
              <a:rPr lang="en-GB" dirty="0"/>
              <a:t>is no single best measure of poverty. It is a complex problem that needs a range of measures telling us different things.</a:t>
            </a:r>
          </a:p>
          <a:p>
            <a:pPr marL="0" indent="0">
              <a:buNone/>
            </a:pPr>
            <a:r>
              <a:rPr lang="en-GB" dirty="0"/>
              <a:t>JRF has launched a comprehensive strategy to </a:t>
            </a:r>
            <a:r>
              <a:rPr lang="en-GB" dirty="0">
                <a:hlinkClick r:id="rId2"/>
              </a:rPr>
              <a:t>Solve Poverty</a:t>
            </a:r>
            <a:r>
              <a:rPr lang="en-GB" dirty="0"/>
              <a:t> for all ages and places in the UK. We have set out a long-term and wide-ranging approach that looks beyond temporary political change, aiming for a major shift in attitudes, society and the economy</a:t>
            </a:r>
            <a:r>
              <a:rPr lang="en-GB" dirty="0" smtClean="0"/>
              <a:t>.</a:t>
            </a:r>
          </a:p>
          <a:p>
            <a:pPr marL="0" indent="0">
              <a:buNone/>
            </a:pPr>
            <a:r>
              <a:rPr lang="en-GB" dirty="0"/>
              <a:t>https://www.jrf.org.uk/our-work/what-is-poverty</a:t>
            </a:r>
            <a:endParaRPr lang="en-GB" dirty="0"/>
          </a:p>
          <a:p>
            <a:endParaRPr lang="en-GB" dirty="0"/>
          </a:p>
        </p:txBody>
      </p:sp>
    </p:spTree>
    <p:extLst>
      <p:ext uri="{BB962C8B-B14F-4D97-AF65-F5344CB8AC3E}">
        <p14:creationId xmlns:p14="http://schemas.microsoft.com/office/powerpoint/2010/main" val="3379770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JRF’s </a:t>
            </a:r>
            <a:r>
              <a:rPr lang="en-GB" dirty="0">
                <a:hlinkClick r:id="rId2"/>
              </a:rPr>
              <a:t>Minimum Income Standard (MIS)</a:t>
            </a:r>
            <a:r>
              <a:rPr lang="en-GB" dirty="0"/>
              <a:t> – MIS itself is not a measure of poverty, but is what the public has told us is sufficient income to afford a minimum acceptable standard of living</a:t>
            </a:r>
          </a:p>
          <a:p>
            <a:r>
              <a:rPr lang="en-GB" dirty="0"/>
              <a:t>relative income poverty, where households have less than 60% of contemporary median income</a:t>
            </a:r>
          </a:p>
          <a:p>
            <a:r>
              <a:rPr lang="en-GB" dirty="0"/>
              <a:t>absolute income poverty, where households have less than 60% of the median income in 2010/11, uprated by inflation</a:t>
            </a:r>
          </a:p>
          <a:p>
            <a:r>
              <a:rPr lang="en-GB" dirty="0"/>
              <a:t>material deprivation, where you can’t afford certain essential items and activities</a:t>
            </a:r>
          </a:p>
          <a:p>
            <a:r>
              <a:rPr lang="en-GB" dirty="0">
                <a:hlinkClick r:id="rId3"/>
              </a:rPr>
              <a:t>destitution</a:t>
            </a:r>
            <a:r>
              <a:rPr lang="en-GB" dirty="0"/>
              <a:t>, where you can’t afford basics such as shelter, heating and </a:t>
            </a:r>
            <a:r>
              <a:rPr lang="en-GB" dirty="0" smtClean="0"/>
              <a:t>clothing</a:t>
            </a:r>
            <a:endParaRPr lang="en-GB" dirty="0"/>
          </a:p>
        </p:txBody>
      </p:sp>
    </p:spTree>
    <p:extLst>
      <p:ext uri="{BB962C8B-B14F-4D97-AF65-F5344CB8AC3E}">
        <p14:creationId xmlns:p14="http://schemas.microsoft.com/office/powerpoint/2010/main" val="2324217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Relative and absolute poverty can be presented before and after housing costs (these include rent or mortgage interest, buildings insurance and water rates) and are presented after direct taxes and National Insurance, including Council Tax.</a:t>
            </a:r>
            <a:endParaRPr lang="en-GB" dirty="0"/>
          </a:p>
        </p:txBody>
      </p:sp>
    </p:spTree>
    <p:extLst>
      <p:ext uri="{BB962C8B-B14F-4D97-AF65-F5344CB8AC3E}">
        <p14:creationId xmlns:p14="http://schemas.microsoft.com/office/powerpoint/2010/main" val="129697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038" y="260648"/>
            <a:ext cx="9613900" cy="1368151"/>
          </a:xfrm>
        </p:spPr>
        <p:txBody>
          <a:bodyPr/>
          <a:lstStyle/>
          <a:p>
            <a:r>
              <a:rPr lang="en-GB" dirty="0" smtClean="0"/>
              <a:t>LEVELS OF POVERTY</a:t>
            </a:r>
            <a:endParaRPr lang="en-GB" dirty="0"/>
          </a:p>
        </p:txBody>
      </p:sp>
      <p:sp>
        <p:nvSpPr>
          <p:cNvPr id="3" name="Content Placeholder 2"/>
          <p:cNvSpPr>
            <a:spLocks noGrp="1"/>
          </p:cNvSpPr>
          <p:nvPr>
            <p:ph idx="1"/>
          </p:nvPr>
        </p:nvSpPr>
        <p:spPr>
          <a:xfrm>
            <a:off x="1377390" y="3788238"/>
            <a:ext cx="9613900" cy="3812714"/>
          </a:xfrm>
        </p:spPr>
        <p:txBody>
          <a:bodyPr/>
          <a:lstStyle/>
          <a:p>
            <a:endParaRPr lang="en-GB" dirty="0"/>
          </a:p>
        </p:txBody>
      </p:sp>
      <p:sp>
        <p:nvSpPr>
          <p:cNvPr id="4" name="Rectangle 1"/>
          <p:cNvSpPr>
            <a:spLocks noChangeArrowheads="1"/>
          </p:cNvSpPr>
          <p:nvPr/>
        </p:nvSpPr>
        <p:spPr bwMode="auto">
          <a:xfrm>
            <a:off x="696352" y="16652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12677"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700" b="0" i="0" u="none" strike="noStrike" cap="none" normalizeH="0" baseline="0" smtClean="0">
                <a:ln>
                  <a:noFill/>
                </a:ln>
                <a:solidFill>
                  <a:srgbClr val="313131"/>
                </a:solidFill>
                <a:effectLst/>
                <a:latin typeface="HouschkaAltPro-Light"/>
              </a:rPr>
              <a:t>Levels of poverty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500" b="0" i="0" u="none" strike="noStrike" cap="none" normalizeH="0" baseline="0" smtClean="0">
                <a:ln>
                  <a:noFill/>
                </a:ln>
                <a:solidFill>
                  <a:schemeClr val="tx1"/>
                </a:solidFill>
                <a:effectLst/>
              </a:rPr>
              <a:t>  </a:t>
            </a:r>
            <a:endParaRPr kumimoji="0" lang="en-US" altLang="en-US" sz="29300" b="0" i="0" u="none" strike="noStrike" cap="none" normalizeH="0" baseline="0" smtClean="0">
              <a:ln>
                <a:noFill/>
              </a:ln>
              <a:solidFill>
                <a:schemeClr val="tx1"/>
              </a:solidFill>
              <a:effectLst/>
              <a:latin typeface="Arial" panose="020B0604020202020204" pitchFamily="34" charset="0"/>
            </a:endParaRPr>
          </a:p>
        </p:txBody>
      </p:sp>
      <p:pic>
        <p:nvPicPr>
          <p:cNvPr id="1026" name="Picture 2" descr="Levels of pover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88" y="1556792"/>
            <a:ext cx="12385376" cy="5301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429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causes poverty?</a:t>
            </a:r>
            <a:endParaRPr lang="en-GB" dirty="0"/>
          </a:p>
        </p:txBody>
      </p:sp>
      <p:sp>
        <p:nvSpPr>
          <p:cNvPr id="3" name="Content Placeholder 2"/>
          <p:cNvSpPr>
            <a:spLocks noGrp="1"/>
          </p:cNvSpPr>
          <p:nvPr>
            <p:ph idx="1"/>
          </p:nvPr>
        </p:nvSpPr>
        <p:spPr/>
        <p:txBody>
          <a:bodyPr/>
          <a:lstStyle/>
          <a:p>
            <a:r>
              <a:rPr lang="en-GB" dirty="0"/>
              <a:t>The causes of poverty are things that reduce your resources or increase your needs and the costs of meeting them. Some of these causes can also be consequences, creating a cycle that traps you. </a:t>
            </a:r>
            <a:endParaRPr lang="en-GB" dirty="0" smtClean="0"/>
          </a:p>
          <a:p>
            <a:endParaRPr lang="en-GB" dirty="0"/>
          </a:p>
          <a:p>
            <a:r>
              <a:rPr lang="en-GB" dirty="0" smtClean="0"/>
              <a:t>Life </a:t>
            </a:r>
            <a:r>
              <a:rPr lang="en-GB" dirty="0"/>
              <a:t>events and moments of transition – getting sick, bereavement, redundancy or relationship breakdown – are common triggers for poverty</a:t>
            </a:r>
            <a:r>
              <a:rPr lang="en-GB" dirty="0" smtClean="0"/>
              <a:t>.</a:t>
            </a:r>
          </a:p>
          <a:p>
            <a:endParaRPr lang="en-GB" dirty="0"/>
          </a:p>
        </p:txBody>
      </p:sp>
    </p:spTree>
    <p:extLst>
      <p:ext uri="{BB962C8B-B14F-4D97-AF65-F5344CB8AC3E}">
        <p14:creationId xmlns:p14="http://schemas.microsoft.com/office/powerpoint/2010/main" val="9743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smtClean="0"/>
              <a:t>Unemployment </a:t>
            </a:r>
            <a:r>
              <a:rPr lang="en-GB" b="1" dirty="0"/>
              <a:t>and low-paid jobs lacking prospects and security (or a lack of jobs</a:t>
            </a:r>
            <a:r>
              <a:rPr lang="en-GB" b="1" dirty="0" smtClean="0"/>
              <a:t>)</a:t>
            </a:r>
          </a:p>
          <a:p>
            <a:r>
              <a:rPr lang="en-GB" b="1" dirty="0"/>
              <a:t>L</a:t>
            </a:r>
            <a:r>
              <a:rPr lang="en-GB" b="1" dirty="0" smtClean="0"/>
              <a:t>ow </a:t>
            </a:r>
            <a:r>
              <a:rPr lang="en-GB" b="1" dirty="0"/>
              <a:t>levels of skills or education</a:t>
            </a:r>
            <a:r>
              <a:rPr lang="en-GB" dirty="0"/>
              <a:t>: </a:t>
            </a:r>
            <a:endParaRPr lang="en-GB" dirty="0" smtClean="0"/>
          </a:p>
          <a:p>
            <a:r>
              <a:rPr lang="en-GB" dirty="0" smtClean="0"/>
              <a:t>An ineffective benefit system</a:t>
            </a:r>
          </a:p>
          <a:p>
            <a:r>
              <a:rPr lang="en-GB" dirty="0" smtClean="0"/>
              <a:t>High cost – housing, essential goods and services</a:t>
            </a:r>
          </a:p>
          <a:p>
            <a:r>
              <a:rPr lang="en-GB" b="1" dirty="0"/>
              <a:t>D</a:t>
            </a:r>
            <a:r>
              <a:rPr lang="en-GB" b="1" dirty="0" smtClean="0"/>
              <a:t>iscrimination</a:t>
            </a:r>
            <a:r>
              <a:rPr lang="en-GB" dirty="0" smtClean="0"/>
              <a:t>:</a:t>
            </a:r>
          </a:p>
          <a:p>
            <a:r>
              <a:rPr lang="en-GB" dirty="0" smtClean="0"/>
              <a:t>Weak relationships</a:t>
            </a:r>
          </a:p>
          <a:p>
            <a:r>
              <a:rPr lang="en-GB" dirty="0" smtClean="0"/>
              <a:t>Abuse, trauma, and chaotic lives</a:t>
            </a:r>
          </a:p>
          <a:p>
            <a:endParaRPr lang="en-GB" dirty="0" smtClean="0"/>
          </a:p>
          <a:p>
            <a:endParaRPr lang="en-GB" dirty="0" smtClean="0"/>
          </a:p>
          <a:p>
            <a:endParaRPr lang="en-GB" dirty="0"/>
          </a:p>
        </p:txBody>
      </p:sp>
    </p:spTree>
    <p:extLst>
      <p:ext uri="{BB962C8B-B14F-4D97-AF65-F5344CB8AC3E}">
        <p14:creationId xmlns:p14="http://schemas.microsoft.com/office/powerpoint/2010/main" val="3600907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of the Consequences of Poverty</a:t>
            </a:r>
            <a:endParaRPr lang="en-GB" dirty="0"/>
          </a:p>
        </p:txBody>
      </p:sp>
      <p:sp>
        <p:nvSpPr>
          <p:cNvPr id="3" name="Content Placeholder 2"/>
          <p:cNvSpPr>
            <a:spLocks noGrp="1"/>
          </p:cNvSpPr>
          <p:nvPr>
            <p:ph idx="1"/>
          </p:nvPr>
        </p:nvSpPr>
        <p:spPr>
          <a:xfrm>
            <a:off x="681038" y="1988840"/>
            <a:ext cx="11175602" cy="3946823"/>
          </a:xfrm>
        </p:spPr>
        <p:txBody>
          <a:bodyPr/>
          <a:lstStyle/>
          <a:p>
            <a:r>
              <a:rPr lang="en-GB" sz="2000" b="1" dirty="0" smtClean="0"/>
              <a:t>health </a:t>
            </a:r>
            <a:r>
              <a:rPr lang="en-GB" sz="2000" b="1" dirty="0"/>
              <a:t>problems</a:t>
            </a:r>
          </a:p>
          <a:p>
            <a:r>
              <a:rPr lang="en-GB" sz="2000" b="1" dirty="0"/>
              <a:t>housing problems</a:t>
            </a:r>
          </a:p>
          <a:p>
            <a:r>
              <a:rPr lang="en-GB" sz="2000" b="1" dirty="0"/>
              <a:t>being a victim or perpetrator of crime</a:t>
            </a:r>
          </a:p>
          <a:p>
            <a:r>
              <a:rPr lang="en-GB" sz="2000" b="1" dirty="0"/>
              <a:t>drug or alcohol problems</a:t>
            </a:r>
          </a:p>
          <a:p>
            <a:r>
              <a:rPr lang="en-GB" sz="2000" b="1" dirty="0"/>
              <a:t>lower educational achievement</a:t>
            </a:r>
          </a:p>
          <a:p>
            <a:r>
              <a:rPr lang="en-GB" sz="2000" b="1" dirty="0"/>
              <a:t>poverty itself – poverty in childhood increases the risk of unemployment and low pay in adulthood, and lower savings in later life</a:t>
            </a:r>
          </a:p>
          <a:p>
            <a:r>
              <a:rPr lang="en-GB" sz="2000" b="1" dirty="0"/>
              <a:t>homelessness</a:t>
            </a:r>
          </a:p>
          <a:p>
            <a:r>
              <a:rPr lang="en-GB" sz="2000" b="1" dirty="0"/>
              <a:t>teenage parenthood</a:t>
            </a:r>
          </a:p>
          <a:p>
            <a:r>
              <a:rPr lang="en-GB" sz="2000" b="1" dirty="0"/>
              <a:t>relationship and family problems</a:t>
            </a:r>
          </a:p>
          <a:p>
            <a:r>
              <a:rPr lang="en-GB" sz="2000" b="1" dirty="0"/>
              <a:t>biological effects – poverty early in a child’s life can have a harmful effect on their brain development</a:t>
            </a:r>
          </a:p>
        </p:txBody>
      </p:sp>
    </p:spTree>
    <p:extLst>
      <p:ext uri="{BB962C8B-B14F-4D97-AF65-F5344CB8AC3E}">
        <p14:creationId xmlns:p14="http://schemas.microsoft.com/office/powerpoint/2010/main" val="3081757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Joseph Rowntree Foundation JRF 2018 </a:t>
            </a:r>
            <a:endParaRPr lang="en-GB" dirty="0"/>
          </a:p>
        </p:txBody>
      </p:sp>
      <p:sp>
        <p:nvSpPr>
          <p:cNvPr id="3" name="Content Placeholder 2"/>
          <p:cNvSpPr>
            <a:spLocks noGrp="1"/>
          </p:cNvSpPr>
          <p:nvPr>
            <p:ph idx="1"/>
          </p:nvPr>
        </p:nvSpPr>
        <p:spPr>
          <a:xfrm>
            <a:off x="681038" y="2336800"/>
            <a:ext cx="11103594" cy="3598863"/>
          </a:xfrm>
        </p:spPr>
        <p:txBody>
          <a:bodyPr/>
          <a:lstStyle/>
          <a:p>
            <a:r>
              <a:rPr lang="en-GB" dirty="0"/>
              <a:t>The proportion of households living in income poverty in Wales has fallen over the last 20 years, especially among pensioners and lone parents, but remains higher than in England, Scotland and Northern Ireland.</a:t>
            </a:r>
          </a:p>
          <a:p>
            <a:r>
              <a:rPr lang="en-GB" dirty="0"/>
              <a:t>In the three-year period 1994/97, 27% of people in Wales lived in poverty; compared to 23% for the last few years.</a:t>
            </a:r>
          </a:p>
          <a:p>
            <a:r>
              <a:rPr lang="en-GB" dirty="0"/>
              <a:t>Poverty among pensioners has fallen, but by less than in England, Scotland and Northern Ireland. In 1994/97, pensioner poverty, after housing costs, was similar to England and lower than Scotland; by 2013/16 it was higher.</a:t>
            </a:r>
          </a:p>
          <a:p>
            <a:r>
              <a:rPr lang="en-GB" dirty="0"/>
              <a:t>Poverty among couples with children has been rising since 2003/06.</a:t>
            </a:r>
            <a:br>
              <a:rPr lang="en-GB" dirty="0"/>
            </a:br>
            <a:r>
              <a:rPr lang="en-GB" dirty="0"/>
              <a:t> </a:t>
            </a:r>
          </a:p>
          <a:p>
            <a:r>
              <a:rPr lang="en-GB" dirty="0"/>
              <a:t>https://www.jrf.org.uk/report/poverty-wales-2018</a:t>
            </a:r>
          </a:p>
        </p:txBody>
      </p:sp>
    </p:spTree>
    <p:extLst>
      <p:ext uri="{BB962C8B-B14F-4D97-AF65-F5344CB8AC3E}">
        <p14:creationId xmlns:p14="http://schemas.microsoft.com/office/powerpoint/2010/main" val="2901306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Homelessness – Shelter </a:t>
            </a:r>
            <a:r>
              <a:rPr lang="en-GB" dirty="0" err="1" smtClean="0"/>
              <a:t>Cymru</a:t>
            </a:r>
            <a:endParaRPr lang="en-GB" dirty="0"/>
          </a:p>
        </p:txBody>
      </p:sp>
      <p:sp>
        <p:nvSpPr>
          <p:cNvPr id="3" name="Content Placeholder 2"/>
          <p:cNvSpPr>
            <a:spLocks noGrp="1"/>
          </p:cNvSpPr>
          <p:nvPr>
            <p:ph idx="1"/>
          </p:nvPr>
        </p:nvSpPr>
        <p:spPr>
          <a:xfrm>
            <a:off x="681038" y="2336800"/>
            <a:ext cx="10887570" cy="3598863"/>
          </a:xfrm>
        </p:spPr>
        <p:txBody>
          <a:bodyPr/>
          <a:lstStyle/>
          <a:p>
            <a:pPr marL="0" indent="0">
              <a:buNone/>
            </a:pPr>
            <a:r>
              <a:rPr lang="en-GB" dirty="0" smtClean="0">
                <a:hlinkClick r:id="rId2"/>
              </a:rPr>
              <a:t>https</a:t>
            </a:r>
            <a:r>
              <a:rPr lang="en-GB" dirty="0">
                <a:hlinkClick r:id="rId2"/>
              </a:rPr>
              <a:t>://</a:t>
            </a:r>
            <a:r>
              <a:rPr lang="en-GB" dirty="0" smtClean="0">
                <a:hlinkClick r:id="rId2"/>
              </a:rPr>
              <a:t>sheltercymru.org.uk/get-advice/homelessness/help-from-the-council/what-will-the-council-check/what-is-the-legal-definition-of-homelessness/</a:t>
            </a:r>
            <a:endParaRPr lang="en-GB" dirty="0" smtClean="0"/>
          </a:p>
          <a:p>
            <a:r>
              <a:rPr lang="en-GB" dirty="0" smtClean="0"/>
              <a:t>The </a:t>
            </a:r>
            <a:r>
              <a:rPr lang="en-GB" dirty="0"/>
              <a:t>council should consider you to be </a:t>
            </a:r>
            <a:r>
              <a:rPr lang="en-GB" b="1" dirty="0"/>
              <a:t>homeless</a:t>
            </a:r>
            <a:r>
              <a:rPr lang="en-GB" dirty="0"/>
              <a:t> if you can’t live in your accommodation with everyone who normally lives with you. The council should also consider </a:t>
            </a:r>
            <a:r>
              <a:rPr lang="en-GB" dirty="0" smtClean="0"/>
              <a:t>...</a:t>
            </a:r>
          </a:p>
          <a:p>
            <a:pPr marL="0" indent="0">
              <a:buNone/>
            </a:pPr>
            <a:r>
              <a:rPr lang="en-GB" dirty="0" smtClean="0"/>
              <a:t>First Minister – Ending Youth Homelessness </a:t>
            </a:r>
            <a:endParaRPr lang="en-GB" dirty="0"/>
          </a:p>
          <a:p>
            <a:pPr marL="0" indent="0">
              <a:buNone/>
            </a:pPr>
            <a:r>
              <a:rPr lang="en-GB" dirty="0" smtClean="0">
                <a:hlinkClick r:id="rId3"/>
              </a:rPr>
              <a:t>https</a:t>
            </a:r>
            <a:r>
              <a:rPr lang="en-GB" dirty="0">
                <a:hlinkClick r:id="rId3"/>
              </a:rPr>
              <a:t>://</a:t>
            </a:r>
            <a:r>
              <a:rPr lang="en-GB" dirty="0" smtClean="0">
                <a:hlinkClick r:id="rId3"/>
              </a:rPr>
              <a:t>www.bing.com/videos/search?q=you+tube+homelessness+in+Wales&amp;view=detail&amp;mid=56216B15CC2B8133387656216B15CC2B81333876&amp;FORM=VIRE</a:t>
            </a:r>
            <a:endParaRPr lang="en-GB" dirty="0" smtClean="0"/>
          </a:p>
          <a:p>
            <a:pPr marL="0" indent="0">
              <a:buNone/>
            </a:pPr>
            <a:endParaRPr lang="en-GB" dirty="0"/>
          </a:p>
        </p:txBody>
      </p:sp>
    </p:spTree>
    <p:extLst>
      <p:ext uri="{BB962C8B-B14F-4D97-AF65-F5344CB8AC3E}">
        <p14:creationId xmlns:p14="http://schemas.microsoft.com/office/powerpoint/2010/main" val="16046736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a:xfrm>
            <a:off x="551384" y="2492896"/>
            <a:ext cx="9613900" cy="3598863"/>
          </a:xfrm>
        </p:spPr>
        <p:txBody>
          <a:bodyPr/>
          <a:lstStyle/>
          <a:p>
            <a:r>
              <a:rPr lang="en-GB" altLang="en-US" b="1" dirty="0"/>
              <a:t>November 13</a:t>
            </a:r>
            <a:r>
              <a:rPr lang="en-GB" altLang="en-US" b="1" baseline="30000" dirty="0"/>
              <a:t>th</a:t>
            </a:r>
            <a:r>
              <a:rPr lang="en-GB" altLang="en-US" b="1" dirty="0"/>
              <a:t> Dignity, Domestic Violence – Refugees</a:t>
            </a:r>
          </a:p>
        </p:txBody>
      </p:sp>
    </p:spTree>
    <p:extLst>
      <p:ext uri="{BB962C8B-B14F-4D97-AF65-F5344CB8AC3E}">
        <p14:creationId xmlns:p14="http://schemas.microsoft.com/office/powerpoint/2010/main" val="2665637889"/>
      </p:ext>
    </p:extLst>
  </p:cSld>
  <p:clrMapOvr>
    <a:masterClrMapping/>
  </p:clrMapOvr>
</p:sld>
</file>

<file path=ppt/theme/theme1.xml><?xml version="1.0" encoding="utf-8"?>
<a:theme xmlns:a="http://schemas.openxmlformats.org/drawingml/2006/main" name="Berl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11318</TotalTime>
  <Words>858</Words>
  <Application>Microsoft Office PowerPoint</Application>
  <PresentationFormat>Widescreen</PresentationFormat>
  <Paragraphs>77</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HouschkaAltPro-Light</vt:lpstr>
      <vt:lpstr>Trebuchet MS</vt:lpstr>
      <vt:lpstr>Berlin</vt:lpstr>
      <vt:lpstr>Supporting Human Flourishing  Week 6</vt:lpstr>
      <vt:lpstr>Aim of Session</vt:lpstr>
      <vt:lpstr>Group Work</vt:lpstr>
      <vt:lpstr>Concept of Dignity</vt:lpstr>
      <vt:lpstr>Poverty</vt:lpstr>
      <vt:lpstr>According to Joseph Rowntree Foundation: https://www.jrf.org.uk/our-work/what-is-poverty</vt:lpstr>
      <vt:lpstr> How is poverty measured in the UK? </vt:lpstr>
      <vt:lpstr>PowerPoint Presentation</vt:lpstr>
      <vt:lpstr>PowerPoint Presentation</vt:lpstr>
      <vt:lpstr>LEVELS OF POVERTY</vt:lpstr>
      <vt:lpstr>What causes poverty?</vt:lpstr>
      <vt:lpstr>PowerPoint Presentation</vt:lpstr>
      <vt:lpstr>Some of the Consequences of Poverty</vt:lpstr>
      <vt:lpstr>Joseph Rowntree Foundation JRF 2018 </vt:lpstr>
      <vt:lpstr>Homelessness – Shelter Cymru</vt:lpstr>
      <vt:lpstr>NEXT WEEK</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ungoed</dc:creator>
  <cp:lastModifiedBy>Ruth Groff</cp:lastModifiedBy>
  <cp:revision>230</cp:revision>
  <cp:lastPrinted>2016-03-17T11:29:42Z</cp:lastPrinted>
  <dcterms:created xsi:type="dcterms:W3CDTF">2011-02-06T17:06:32Z</dcterms:created>
  <dcterms:modified xsi:type="dcterms:W3CDTF">2018-11-04T17:28:29Z</dcterms:modified>
</cp:coreProperties>
</file>