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BA4539-FABD-EC94-B9E8-BF6208072362}" v="84" dt="2025-11-11T19:51:34.6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82034" autoAdjust="0"/>
  </p:normalViewPr>
  <p:slideViewPr>
    <p:cSldViewPr snapToGrid="0">
      <p:cViewPr varScale="1">
        <p:scale>
          <a:sx n="52" d="100"/>
          <a:sy n="52" d="100"/>
        </p:scale>
        <p:origin x="1040"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950809-5462-4094-9097-45019BB363AA}" type="datetimeFigureOut">
              <a:t>11/14/2025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D9AA85-061B-4182-9C62-AADB79F5FB94}" type="slidenum">
              <a:t>‹#›</a:t>
            </a:fld>
            <a:endParaRPr lang="en-US"/>
          </a:p>
        </p:txBody>
      </p:sp>
    </p:spTree>
    <p:extLst>
      <p:ext uri="{BB962C8B-B14F-4D97-AF65-F5344CB8AC3E}">
        <p14:creationId xmlns:p14="http://schemas.microsoft.com/office/powerpoint/2010/main" val="2552727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Successful intercultural communication is among the pillars in the quest of multinational companies, in the multi-cultural environment in the modern context of global business (Srivastava et al., 2020). The case under consideration in the current presentation is that of British Petroleum (BP) which is a UK-based power company that has found its way into the India with an investment of over 12 billion dollars, with its interest in natural gas and the sphere of renewable (Projects Today, 2025). It is analyzed, however, through the Geert Hofstede theory of cultural dimensions, which is among the key models that underlie cross-national surveys (Sent and Kroese, 2020), to compare the BP joint ventures with the UK perception of egalitarian communication and the Indian spirit of hierarchy.</a:t>
            </a:r>
            <a:endParaRPr lang="en-US" dirty="0"/>
          </a:p>
        </p:txBody>
      </p:sp>
      <p:sp>
        <p:nvSpPr>
          <p:cNvPr id="4" name="Slide Number Placeholder 3"/>
          <p:cNvSpPr>
            <a:spLocks noGrp="1"/>
          </p:cNvSpPr>
          <p:nvPr>
            <p:ph type="sldNum" sz="quarter" idx="5"/>
          </p:nvPr>
        </p:nvSpPr>
        <p:spPr/>
        <p:txBody>
          <a:bodyPr/>
          <a:lstStyle/>
          <a:p>
            <a:fld id="{1ED9AA85-061B-4182-9C62-AADB79F5FB94}" type="slidenum">
              <a:t>2</a:t>
            </a:fld>
            <a:endParaRPr lang="en-US"/>
          </a:p>
        </p:txBody>
      </p:sp>
    </p:spTree>
    <p:extLst>
      <p:ext uri="{BB962C8B-B14F-4D97-AF65-F5344CB8AC3E}">
        <p14:creationId xmlns:p14="http://schemas.microsoft.com/office/powerpoint/2010/main" val="17863966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widely used tool to study intercultural communication in a global business is the cultural dimensions theory created by Geert Hofstede, which was based on comprehensive surveys of the IBM personnel in over 70 countries surveys conducted in the 1970s to the 1980s (Sent and Kroese, 2020). This empirical approach measures country cultures across six dimensions, having a 0-100 scale in each of the dimensions, to explain the behavioural patterns without stereotyping people and help managers to predict the workplace dynamics (</a:t>
            </a:r>
            <a:r>
              <a:rPr lang="en-GB" dirty="0" err="1"/>
              <a:t>Danylova</a:t>
            </a:r>
            <a:r>
              <a:rPr lang="en-GB" dirty="0"/>
              <a:t> and Budegay, 2021). The UK-India aspect of BP activities is especially pertinent in three dimensions: Power Distance Index (PDI), which measures the level of benefits of hierarchical relations; Individualism versus Collectivism (IDV), which defines the preferences between self-related and group-devotion; and Masculinity versus Femininity (MAS), between rivalry and harmony.</a:t>
            </a:r>
            <a:endParaRPr lang="en-US" dirty="0"/>
          </a:p>
          <a:p>
            <a:r>
              <a:rPr lang="en-GB" dirty="0"/>
              <a:t>United Kingdom has low PDI (35) to encourage egalitarian systems and direct communication; high IDV (89) to encourage individual initiative; and moderate-high MAS (66) to focus on performance (Gerlach and Eriksson, 2021). However, India scores high on PDI (77) which implies deference to authority, moderate on IDV (48), which is collective decision and similar MAS (56), but with the accent on interpersonal relationships. Although the model is applauded by scholars as cross-culturally applicable to strategy formulation (Gallego-Alvarez and Pucheta-Martinez, 2020), scholars have criticized the model due to its possible oversimplification of variations within particular cultures as recent validations demonstrate (Minkov and Kaasa, 2020). </a:t>
            </a:r>
            <a:endParaRPr lang="en-US" dirty="0"/>
          </a:p>
        </p:txBody>
      </p:sp>
      <p:sp>
        <p:nvSpPr>
          <p:cNvPr id="4" name="Slide Number Placeholder 3"/>
          <p:cNvSpPr>
            <a:spLocks noGrp="1"/>
          </p:cNvSpPr>
          <p:nvPr>
            <p:ph type="sldNum" sz="quarter" idx="5"/>
          </p:nvPr>
        </p:nvSpPr>
        <p:spPr/>
        <p:txBody>
          <a:bodyPr/>
          <a:lstStyle/>
          <a:p>
            <a:fld id="{1ED9AA85-061B-4182-9C62-AADB79F5FB94}" type="slidenum">
              <a:t>3</a:t>
            </a:fld>
            <a:endParaRPr lang="en-US"/>
          </a:p>
        </p:txBody>
      </p:sp>
    </p:spTree>
    <p:extLst>
      <p:ext uri="{BB962C8B-B14F-4D97-AF65-F5344CB8AC3E}">
        <p14:creationId xmlns:p14="http://schemas.microsoft.com/office/powerpoint/2010/main" val="2921342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use of Hofstede as Power Distance Index (PDI) in the context of BP activities in the UK and India exposes some deep insights into the problems of hierarchies in communication where low PDI scores (35) in the UK (BP) supports egalitarianism and open-minded dialogue in India (BP) with high scores (77) and promotion to power (BP) (</a:t>
            </a:r>
            <a:r>
              <a:rPr lang="en-GB" dirty="0" err="1"/>
              <a:t>Danylova</a:t>
            </a:r>
            <a:r>
              <a:rPr lang="en-GB" dirty="0"/>
              <a:t> and Budegay, 2021). At BP in the UK head-quarter, this is seen in the flat organisational charts and open loops of feedback, which allow him to take fast decisions in an agile group since the reforms introduced in 2010. On the other hand, the cultural code of India cannot be neglected because it enforces respectful attitude towards those in high positions by using titles and consensus-making, which may halt the negotiation in case they are ignored.</a:t>
            </a:r>
            <a:endParaRPr lang="en-US" dirty="0"/>
          </a:p>
          <a:p>
            <a:r>
              <a:rPr lang="en-GB" dirty="0"/>
              <a:t>An example in the real world is that in February 2025, BP signed a Memorandum of Understanding (MoU) with Oil and Natural Gas Corporation (ONGC) to explore and produce in India (BP Global, 2025). The initial direct proposal by the UK executives conflicted with the hierarchical expectations of the Indians, and had the risk of alienating during the negotiations on the findings of BP as the Technical Services Provider in rejuvenating the Mumbai High oilfield, the largest in India, which has over 200,000 barrels per day production. Altering through premature involvement of senior ONGC executives and official procedures reduced time loss by BP, which is an example of the impact of PDI on the effectiveness of joint ventures (Choudhary et al., 2025). </a:t>
            </a:r>
            <a:endParaRPr lang="en-US" dirty="0"/>
          </a:p>
        </p:txBody>
      </p:sp>
      <p:sp>
        <p:nvSpPr>
          <p:cNvPr id="4" name="Slide Number Placeholder 3"/>
          <p:cNvSpPr>
            <a:spLocks noGrp="1"/>
          </p:cNvSpPr>
          <p:nvPr>
            <p:ph type="sldNum" sz="quarter" idx="5"/>
          </p:nvPr>
        </p:nvSpPr>
        <p:spPr/>
        <p:txBody>
          <a:bodyPr/>
          <a:lstStyle/>
          <a:p>
            <a:fld id="{1ED9AA85-061B-4182-9C62-AADB79F5FB94}" type="slidenum">
              <a:t>4</a:t>
            </a:fld>
            <a:endParaRPr lang="en-US"/>
          </a:p>
        </p:txBody>
      </p:sp>
    </p:spTree>
    <p:extLst>
      <p:ext uri="{BB962C8B-B14F-4D97-AF65-F5344CB8AC3E}">
        <p14:creationId xmlns:p14="http://schemas.microsoft.com/office/powerpoint/2010/main" val="36635389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further use of Hofstede to Individualism versus Collectivism (IDV) and Masculinity versus Femininity (MAS) throws more light on the differences in BP communications between the UK and India, where the UK has scored high in IDV (89) to promote self-reliance and merit-based input, and India in the middle (48) to promote harmony and agreement within the group (Gerlach and Eriksson, 2021). This individualism within the UK is at the core of BP innovation-driven pods at London, where the main emphasis on personal accountability in the forming of strategies is taken. The collectivist beliefs in India require one to include everyone in discussions to maintain a sense of equity in relations, which may slow down and strengthen the partnership in joint ventures.</a:t>
            </a:r>
            <a:endParaRPr lang="en-US" dirty="0"/>
          </a:p>
          <a:p>
            <a:r>
              <a:rPr lang="en-GB" dirty="0"/>
              <a:t>An example is the Saurashtra Basin exploration contract (worth 4 billion) between the UK teams (BP) and the Indian company Reliance Industries Limited (RIL) (ONGC) in July 2025, in which the individualistic proposals of the UK teams initially interrupted discussions of the Indian group (S&amp;P Global, 2025). Trust was developed within BP by introducing interactive brainstorming which hastened the seismic surveys of undiscovered reserves.</a:t>
            </a:r>
            <a:endParaRPr lang="en-US" dirty="0"/>
          </a:p>
          <a:p>
            <a:r>
              <a:rPr lang="en-GB" dirty="0"/>
              <a:t>Likewise, MAS with the rating of 66 in UK on innovative success and 56 in India on even-handed success and relational tendance influence the motif of negotiations (</a:t>
            </a:r>
            <a:r>
              <a:rPr lang="en-GB" dirty="0" err="1"/>
              <a:t>Danylova</a:t>
            </a:r>
            <a:r>
              <a:rPr lang="en-GB" dirty="0"/>
              <a:t> and </a:t>
            </a:r>
            <a:r>
              <a:rPr lang="en-GB" dirty="0" err="1"/>
              <a:t>Budegay</a:t>
            </a:r>
            <a:r>
              <a:rPr lang="en-GB" dirty="0"/>
              <a:t>, 2021). The partnership of BP and Bharat Petroleum Corporation Limited (BPCL) and RIL-Jio BP Mobility in October 2025 City Gas Distribution saw UK as its exclusively assertive deal-closing side, India as its rituals of rapport-building, including social engagements before contracts, in action, a demonstration of increased CNG infrastructure during energy transitions (Faulkner, 2025). </a:t>
            </a:r>
            <a:endParaRPr lang="en-US" dirty="0"/>
          </a:p>
        </p:txBody>
      </p:sp>
      <p:sp>
        <p:nvSpPr>
          <p:cNvPr id="4" name="Slide Number Placeholder 3"/>
          <p:cNvSpPr>
            <a:spLocks noGrp="1"/>
          </p:cNvSpPr>
          <p:nvPr>
            <p:ph type="sldNum" sz="quarter" idx="5"/>
          </p:nvPr>
        </p:nvSpPr>
        <p:spPr/>
        <p:txBody>
          <a:bodyPr/>
          <a:lstStyle/>
          <a:p>
            <a:fld id="{1ED9AA85-061B-4182-9C62-AADB79F5FB94}" type="slidenum">
              <a:t>5</a:t>
            </a:fld>
            <a:endParaRPr lang="en-US"/>
          </a:p>
        </p:txBody>
      </p:sp>
    </p:spTree>
    <p:extLst>
      <p:ext uri="{BB962C8B-B14F-4D97-AF65-F5344CB8AC3E}">
        <p14:creationId xmlns:p14="http://schemas.microsoft.com/office/powerpoint/2010/main" val="3498809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Hofstede dimensions analysis of the UK-India operations of BP reveals a set of challenges and opportunities which are intertwined and beg to have adaptive intercultural approaches. In case of Power Distance Index (PDI), the low level of the UK also promotes directness that is construed as insubordination in India, leading to hierarchical delays in the project implementation of ONGC and encouraging enhancing the project cost by 20 percent in the joint venture (Bilokoz and Voronova, 2025). On the other hand, this difference provides avenues to systematic conformity, which fastens performance in Mumbai High renovation with the help of respect-based procedures that improve the longevity of partnership.</a:t>
            </a:r>
            <a:endParaRPr lang="en-US" dirty="0"/>
          </a:p>
          <a:p>
            <a:r>
              <a:rPr lang="en-GB" dirty="0"/>
              <a:t>In terms of Individualism (IDV), the self-reliance of the UK conflicts with the collectivism in India, which contributes to the appearance of solo credit attributions breaking the harmony of the group in RIL-ONGC teams, and thus to the destruction of trust and innovation in distributed agile teams (</a:t>
            </a:r>
            <a:r>
              <a:rPr lang="en-GB" dirty="0" err="1"/>
              <a:t>Bastiaansen</a:t>
            </a:r>
            <a:r>
              <a:rPr lang="en-GB" dirty="0"/>
              <a:t> and </a:t>
            </a:r>
            <a:r>
              <a:rPr lang="en-GB" dirty="0" err="1"/>
              <a:t>Wilderom</a:t>
            </a:r>
            <a:r>
              <a:rPr lang="en-GB" dirty="0"/>
              <a:t>, 2021). However, the moderate IDV has varied inputs, which complement the Net-Zero efforts by BP with the joint views of Indian stakeholders, reducing the threats associated with the fluctuating energy markets.</a:t>
            </a:r>
            <a:endParaRPr lang="en-US" dirty="0"/>
          </a:p>
          <a:p>
            <a:r>
              <a:rPr lang="en-GB" dirty="0"/>
              <a:t>Masculinity (MAS) is assertive UK pacing which strains the relational balance in CNG negotiations, which can lead to relational discontinuity during transitions in 2025 (Hwang, 2024). Accidents present in both hybrid strategies, tension between competition and empathy to build strong partnerships which can be seen in the increased infrastructure agreements of BP. More importantly, the fact that Hofstede model is predictive does not provide regional variations that occur in India, which suggests that dynamic assessments are required to convert these frictions into a competitive edge of international companies such as BP (Choudhary et al., 2025; Panda, 2024).</a:t>
            </a:r>
            <a:endParaRPr lang="en-US" dirty="0"/>
          </a:p>
        </p:txBody>
      </p:sp>
      <p:sp>
        <p:nvSpPr>
          <p:cNvPr id="4" name="Slide Number Placeholder 3"/>
          <p:cNvSpPr>
            <a:spLocks noGrp="1"/>
          </p:cNvSpPr>
          <p:nvPr>
            <p:ph type="sldNum" sz="quarter" idx="5"/>
          </p:nvPr>
        </p:nvSpPr>
        <p:spPr/>
        <p:txBody>
          <a:bodyPr/>
          <a:lstStyle/>
          <a:p>
            <a:fld id="{1ED9AA85-061B-4182-9C62-AADB79F5FB94}" type="slidenum">
              <a:t>6</a:t>
            </a:fld>
            <a:endParaRPr lang="en-US"/>
          </a:p>
        </p:txBody>
      </p:sp>
    </p:spTree>
    <p:extLst>
      <p:ext uri="{BB962C8B-B14F-4D97-AF65-F5344CB8AC3E}">
        <p14:creationId xmlns:p14="http://schemas.microsoft.com/office/powerpoint/2010/main" val="2721431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combat the Hofstede cultural dimensions underlying the UK-India operations of BP, international managers should employ the specific recommendations aimed at eliminating the differences between PDI, IDV and MAS to ensure the communications and operation synergies (Moran et al., 2023). Originally, to make formal procedures high PDI in India, such practices as the obligatory use of titles and subordination between hierarchical relationships in interactions in ONGC will also be recommended, which, combined with cross-cultural training courses, will help to reduce the negotiation delay by refining deference without inhibiting innovation (Šmite et al., 2021).</a:t>
            </a:r>
            <a:endParaRPr lang="en-US" dirty="0"/>
          </a:p>
          <a:p>
            <a:r>
              <a:rPr lang="en-GB" dirty="0"/>
              <a:t>Second, mitigate IDV contrast, introduce hybrid rituals of the team, start RIL-ONGC meetings with collective rapport-building activities via joint virtual agendas integrating the UK individualism and Indian consensus-building cultures, and encourage team building and trust in exploring projects worth billions of dollars (Panda, 2024). Third, equilibrium MAS by balancing achievement strategies through empathy with achieving organizational goals via publicizing the milestone of group accomplishments within CNG infrastructure projects with BPCL with setting as well as achieving goals without sacrificing relationship communication in lasting partnerships (Hwang, 2024).</a:t>
            </a:r>
            <a:endParaRPr lang="en-US" dirty="0"/>
          </a:p>
          <a:p>
            <a:r>
              <a:rPr lang="en-GB" dirty="0"/>
              <a:t>Last but not the least, incorporate technology as a course of continuous adaptation, implement simulation tools that help an expatriate become immersed in the collectivist interaction dynamics of India, which is confirmed in the multinationals where research and development play a vital role (Gallego-Álvarez and Pucheta-Martinez, 2020). Empirically connected with 25-30% of increases in cross-border efficacy, these measures will enable BP managers to transform cross-border cultural issues into strategic resources that will guarantee global energy leadership resiliency (Srivastava et al., 2020).</a:t>
            </a:r>
            <a:endParaRPr lang="en-US" dirty="0"/>
          </a:p>
        </p:txBody>
      </p:sp>
      <p:sp>
        <p:nvSpPr>
          <p:cNvPr id="4" name="Slide Number Placeholder 3"/>
          <p:cNvSpPr>
            <a:spLocks noGrp="1"/>
          </p:cNvSpPr>
          <p:nvPr>
            <p:ph type="sldNum" sz="quarter" idx="5"/>
          </p:nvPr>
        </p:nvSpPr>
        <p:spPr/>
        <p:txBody>
          <a:bodyPr/>
          <a:lstStyle/>
          <a:p>
            <a:fld id="{1ED9AA85-061B-4182-9C62-AADB79F5FB94}" type="slidenum">
              <a:t>7</a:t>
            </a:fld>
            <a:endParaRPr lang="en-US"/>
          </a:p>
        </p:txBody>
      </p:sp>
    </p:spTree>
    <p:extLst>
      <p:ext uri="{BB962C8B-B14F-4D97-AF65-F5344CB8AC3E}">
        <p14:creationId xmlns:p14="http://schemas.microsoft.com/office/powerpoint/2010/main" val="41999404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noProof="0" dirty="0"/>
              <a:t>Altogether, the Hofstede PDI, IDV, and MAS dimensions can explain cultural differences that determine BP communications between UK and India, which can be traced in ONGC MoU franchise and RIL agreements (BP Global, 2025; S&amp;P Global, 2025). Lessons learned include gradation of deference towards PDI efficacy, balancing of hybrids towards IDV synergy, and relationship balance towards MAS resilience, scaffolding, and decreasing the number of challenges and increasing the prospects in $12 billion deals.</a:t>
            </a:r>
          </a:p>
        </p:txBody>
      </p:sp>
      <p:sp>
        <p:nvSpPr>
          <p:cNvPr id="4" name="Slide Number Placeholder 3"/>
          <p:cNvSpPr>
            <a:spLocks noGrp="1"/>
          </p:cNvSpPr>
          <p:nvPr>
            <p:ph type="sldNum" sz="quarter" idx="5"/>
          </p:nvPr>
        </p:nvSpPr>
        <p:spPr/>
        <p:txBody>
          <a:bodyPr/>
          <a:lstStyle/>
          <a:p>
            <a:fld id="{1ED9AA85-061B-4182-9C62-AADB79F5FB94}" type="slidenum">
              <a:t>8</a:t>
            </a:fld>
            <a:endParaRPr lang="en-US"/>
          </a:p>
        </p:txBody>
      </p:sp>
    </p:spTree>
    <p:extLst>
      <p:ext uri="{BB962C8B-B14F-4D97-AF65-F5344CB8AC3E}">
        <p14:creationId xmlns:p14="http://schemas.microsoft.com/office/powerpoint/2010/main" val="864873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chemanalyst.com/NewsAndDeals/NewsDetails/bpcl-and-reliance-bp-mobility-forge-strategic-partnership-to-strengthen-city-39612" TargetMode="External"/><Relationship Id="rId2" Type="http://schemas.openxmlformats.org/officeDocument/2006/relationships/hyperlink" Target="https://www.bp.com/en/global/corporate/news-and-insights/press-releases/ongc-and-bp-to-explore-collaboration-in-exploration-and-production-trading-and-other-energy-vectors-in-india-and-internationally.html" TargetMode="External"/><Relationship Id="rId1" Type="http://schemas.openxmlformats.org/officeDocument/2006/relationships/slideLayout" Target="../slideLayouts/slideLayout2.xml"/><Relationship Id="rId6" Type="http://schemas.openxmlformats.org/officeDocument/2006/relationships/hyperlink" Target="https://www.spglobal.com/commodity-insights/en/news-research/latest-news/crude-oil/073025-reliance-signs-agreement-with-bp-ongc-to-pursue-oil-gas-exploration-in-saurashtra-basin-block" TargetMode="External"/><Relationship Id="rId5" Type="http://schemas.openxmlformats.org/officeDocument/2006/relationships/hyperlink" Target="https://www.projectstoday.com/News/BP-to-boost-investments-in-Indias-energy-sector-with-focus-on-natural-gas-renewables" TargetMode="External"/><Relationship Id="rId4" Type="http://schemas.openxmlformats.org/officeDocument/2006/relationships/hyperlink" Target="https://www.emerald.com/insight/content/doi/10.1108/ccsm-05-2020-0120/ful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Rectangle 9">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ctrTitle"/>
          </p:nvPr>
        </p:nvSpPr>
        <p:spPr>
          <a:xfrm>
            <a:off x="1255060" y="5279511"/>
            <a:ext cx="9681882" cy="739880"/>
          </a:xfrm>
        </p:spPr>
        <p:txBody>
          <a:bodyPr anchor="b">
            <a:normAutofit/>
          </a:bodyPr>
          <a:lstStyle/>
          <a:p>
            <a:r>
              <a:rPr lang="en-GB" sz="3600" noProof="0">
                <a:solidFill>
                  <a:schemeClr val="tx1">
                    <a:lumMod val="85000"/>
                    <a:lumOff val="15000"/>
                  </a:schemeClr>
                </a:solidFill>
                <a:latin typeface="Times New Roman" panose="02020603050405020304" pitchFamily="18" charset="0"/>
                <a:ea typeface="+mj-lt"/>
                <a:cs typeface="Times New Roman" panose="02020603050405020304" pitchFamily="18" charset="0"/>
              </a:rPr>
              <a:t>International Business </a:t>
            </a:r>
            <a:r>
              <a:rPr lang="en-GB" sz="3600" noProof="0" dirty="0">
                <a:solidFill>
                  <a:schemeClr val="tx1">
                    <a:lumMod val="85000"/>
                    <a:lumOff val="15000"/>
                  </a:schemeClr>
                </a:solidFill>
                <a:latin typeface="Times New Roman" panose="02020603050405020304" pitchFamily="18" charset="0"/>
                <a:ea typeface="+mj-lt"/>
                <a:cs typeface="Times New Roman" panose="02020603050405020304" pitchFamily="18" charset="0"/>
              </a:rPr>
              <a:t>Communications</a:t>
            </a:r>
            <a:endParaRPr lang="en-GB" sz="3600" noProof="0"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pic>
        <p:nvPicPr>
          <p:cNvPr id="4" name="Picture 3" descr="Top shot of a representation of networks with stick figures.">
            <a:extLst>
              <a:ext uri="{FF2B5EF4-FFF2-40B4-BE49-F238E27FC236}">
                <a16:creationId xmlns:a16="http://schemas.microsoft.com/office/drawing/2014/main" id="{BA032C6C-2186-6E68-B696-1F3FB184077D}"/>
              </a:ext>
            </a:extLst>
          </p:cNvPr>
          <p:cNvPicPr>
            <a:picLocks noChangeAspect="1"/>
          </p:cNvPicPr>
          <p:nvPr/>
        </p:nvPicPr>
        <p:blipFill>
          <a:blip r:embed="rId2"/>
          <a:srcRect t="17385" r="-2" b="10067"/>
          <a:stretch>
            <a:fillRect/>
          </a:stretch>
        </p:blipFill>
        <p:spPr>
          <a:xfrm>
            <a:off x="0" y="217883"/>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pic>
        <p:nvPicPr>
          <p:cNvPr id="3" name="Picture 2" descr="A close-up of a sign&#10;&#10;Description automatically generated">
            <a:extLst>
              <a:ext uri="{FF2B5EF4-FFF2-40B4-BE49-F238E27FC236}">
                <a16:creationId xmlns:a16="http://schemas.microsoft.com/office/drawing/2014/main" id="{6A1FD039-5CFC-8183-BB92-1741479CF51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456" y="0"/>
            <a:ext cx="3838489" cy="1403350"/>
          </a:xfrm>
          <a:prstGeom prst="rect">
            <a:avLst/>
          </a:prstGeom>
          <a:noFill/>
          <a:ln>
            <a:noFill/>
          </a:ln>
        </p:spPr>
      </p:pic>
      <p:sp>
        <p:nvSpPr>
          <p:cNvPr id="6" name="TextBox 5">
            <a:extLst>
              <a:ext uri="{FF2B5EF4-FFF2-40B4-BE49-F238E27FC236}">
                <a16:creationId xmlns:a16="http://schemas.microsoft.com/office/drawing/2014/main" id="{CFCF89B7-B0C7-EED3-706A-F3F4216AD360}"/>
              </a:ext>
            </a:extLst>
          </p:cNvPr>
          <p:cNvSpPr txBox="1"/>
          <p:nvPr/>
        </p:nvSpPr>
        <p:spPr>
          <a:xfrm>
            <a:off x="506627" y="2322886"/>
            <a:ext cx="6725164" cy="2178353"/>
          </a:xfrm>
          <a:prstGeom prst="rect">
            <a:avLst/>
          </a:prstGeom>
          <a:noFill/>
        </p:spPr>
        <p:txBody>
          <a:bodyPr wrap="square">
            <a:spAutoFit/>
          </a:bodyPr>
          <a:lstStyle/>
          <a:p>
            <a:pPr>
              <a:lnSpc>
                <a:spcPct val="107000"/>
              </a:lnSpc>
              <a:spcBef>
                <a:spcPts val="1200"/>
              </a:spcBef>
              <a:buNone/>
            </a:pPr>
            <a:r>
              <a:rPr lang="en-GB" sz="2000" b="1" dirty="0">
                <a:effectLst/>
                <a:latin typeface="Times New Roman" panose="02020603050405020304" pitchFamily="18" charset="0"/>
                <a:ea typeface="Aptos" panose="020B0004020202020204" pitchFamily="34" charset="0"/>
                <a:cs typeface="Arial" panose="020B0604020202020204" pitchFamily="34" charset="0"/>
              </a:rPr>
              <a:t>Module name: INTERNATIONAL BUSINESS COMMUNICATION</a:t>
            </a:r>
            <a:endParaRPr lang="en-GB" sz="2000" dirty="0">
              <a:effectLst/>
              <a:latin typeface="Times New Roman" panose="02020603050405020304" pitchFamily="18" charset="0"/>
              <a:ea typeface="Aptos" panose="020B0004020202020204" pitchFamily="34" charset="0"/>
              <a:cs typeface="Arial" panose="020B0604020202020204" pitchFamily="34" charset="0"/>
            </a:endParaRPr>
          </a:p>
          <a:p>
            <a:pPr>
              <a:lnSpc>
                <a:spcPct val="107000"/>
              </a:lnSpc>
              <a:spcBef>
                <a:spcPts val="1200"/>
              </a:spcBef>
              <a:buNone/>
            </a:pPr>
            <a:r>
              <a:rPr lang="en-GB" sz="2000" b="1" dirty="0">
                <a:effectLst/>
                <a:latin typeface="Times New Roman" panose="02020603050405020304" pitchFamily="18" charset="0"/>
                <a:ea typeface="Aptos" panose="020B0004020202020204" pitchFamily="34" charset="0"/>
                <a:cs typeface="Arial" panose="020B0604020202020204" pitchFamily="34" charset="0"/>
              </a:rPr>
              <a:t>Module Code: LCBB6023_LON</a:t>
            </a:r>
            <a:endParaRPr lang="en-GB" sz="2000" dirty="0">
              <a:effectLst/>
              <a:latin typeface="Times New Roman" panose="02020603050405020304" pitchFamily="18" charset="0"/>
              <a:ea typeface="Aptos" panose="020B0004020202020204" pitchFamily="34" charset="0"/>
              <a:cs typeface="Arial" panose="020B0604020202020204" pitchFamily="34" charset="0"/>
            </a:endParaRPr>
          </a:p>
          <a:p>
            <a:pPr>
              <a:lnSpc>
                <a:spcPct val="107000"/>
              </a:lnSpc>
              <a:spcBef>
                <a:spcPts val="1200"/>
              </a:spcBef>
              <a:buNone/>
            </a:pPr>
            <a:r>
              <a:rPr lang="en-GB" sz="2000" b="1" dirty="0">
                <a:effectLst/>
                <a:latin typeface="Times New Roman" panose="02020603050405020304" pitchFamily="18" charset="0"/>
                <a:ea typeface="Aptos" panose="020B0004020202020204" pitchFamily="34" charset="0"/>
                <a:cs typeface="Arial" panose="020B0604020202020204" pitchFamily="34" charset="0"/>
              </a:rPr>
              <a:t>Student name: GEORGE POPA</a:t>
            </a:r>
            <a:endParaRPr lang="en-GB" sz="2000" dirty="0">
              <a:effectLst/>
              <a:latin typeface="Times New Roman" panose="02020603050405020304" pitchFamily="18" charset="0"/>
              <a:ea typeface="Aptos" panose="020B0004020202020204" pitchFamily="34" charset="0"/>
              <a:cs typeface="Arial" panose="020B0604020202020204" pitchFamily="34" charset="0"/>
            </a:endParaRPr>
          </a:p>
          <a:p>
            <a:pPr>
              <a:lnSpc>
                <a:spcPct val="107000"/>
              </a:lnSpc>
              <a:spcBef>
                <a:spcPts val="1200"/>
              </a:spcBef>
              <a:buNone/>
            </a:pPr>
            <a:r>
              <a:rPr lang="en-GB" sz="2000" b="1" dirty="0">
                <a:effectLst/>
                <a:latin typeface="Times New Roman" panose="02020603050405020304" pitchFamily="18" charset="0"/>
                <a:ea typeface="Aptos" panose="020B0004020202020204" pitchFamily="34" charset="0"/>
                <a:cs typeface="Arial" panose="020B0604020202020204" pitchFamily="34" charset="0"/>
              </a:rPr>
              <a:t>Student ID: 2219838</a:t>
            </a:r>
            <a:endParaRPr lang="en-GB" sz="2000" dirty="0">
              <a:effectLst/>
              <a:latin typeface="Times New Roman" panose="02020603050405020304" pitchFamily="18"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6E4236FC-C6D9-3553-6E68-41DA7ABCABB8}"/>
              </a:ext>
            </a:extLst>
          </p:cNvPr>
          <p:cNvSpPr>
            <a:spLocks noGrp="1"/>
          </p:cNvSpPr>
          <p:nvPr>
            <p:ph type="title"/>
          </p:nvPr>
        </p:nvSpPr>
        <p:spPr>
          <a:xfrm>
            <a:off x="871442" y="685800"/>
            <a:ext cx="4353116" cy="1474666"/>
          </a:xfrm>
        </p:spPr>
        <p:txBody>
          <a:bodyPr anchor="b">
            <a:normAutofit/>
          </a:bodyPr>
          <a:lstStyle/>
          <a:p>
            <a:pPr algn="just"/>
            <a:r>
              <a:rPr lang="en-GB" sz="3200" noProof="0" dirty="0">
                <a:solidFill>
                  <a:srgbClr val="595959"/>
                </a:solidFill>
                <a:latin typeface="Times New Roman" panose="02020603050405020304" pitchFamily="18" charset="0"/>
                <a:ea typeface="+mj-lt"/>
                <a:cs typeface="Times New Roman" panose="02020603050405020304" pitchFamily="18" charset="0"/>
              </a:rPr>
              <a:t>Introduction</a:t>
            </a:r>
            <a:endParaRPr lang="en-GB" sz="3200" noProof="0" dirty="0">
              <a:solidFill>
                <a:srgbClr val="595959"/>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EE678E8-C208-3241-1D76-C31DE238477E}"/>
              </a:ext>
            </a:extLst>
          </p:cNvPr>
          <p:cNvSpPr>
            <a:spLocks noGrp="1"/>
          </p:cNvSpPr>
          <p:nvPr>
            <p:ph idx="1"/>
          </p:nvPr>
        </p:nvSpPr>
        <p:spPr>
          <a:xfrm>
            <a:off x="871442" y="2447337"/>
            <a:ext cx="4353116" cy="3770434"/>
          </a:xfrm>
        </p:spPr>
        <p:txBody>
          <a:bodyPr vert="horz" lIns="91440" tIns="45720" rIns="91440" bIns="45720" rtlCol="0" anchor="t">
            <a:normAutofit/>
          </a:bodyPr>
          <a:lstStyle/>
          <a:p>
            <a:pPr algn="just"/>
            <a:r>
              <a:rPr lang="en-GB" sz="1700" noProof="0" dirty="0">
                <a:solidFill>
                  <a:srgbClr val="595959"/>
                </a:solidFill>
                <a:latin typeface="Times New Roman" panose="02020603050405020304" pitchFamily="18" charset="0"/>
                <a:ea typeface="+mn-lt"/>
                <a:cs typeface="Times New Roman" panose="02020603050405020304" pitchFamily="18" charset="0"/>
              </a:rPr>
              <a:t>Intercultural communication is crucial for global business success (Srivastava et al., 2020).</a:t>
            </a:r>
            <a:endParaRPr lang="en-GB" sz="1700" noProof="0" dirty="0">
              <a:solidFill>
                <a:srgbClr val="595959"/>
              </a:solidFill>
              <a:latin typeface="Times New Roman" panose="02020603050405020304" pitchFamily="18" charset="0"/>
              <a:cs typeface="Times New Roman" panose="02020603050405020304" pitchFamily="18" charset="0"/>
            </a:endParaRPr>
          </a:p>
          <a:p>
            <a:pPr algn="just"/>
            <a:r>
              <a:rPr lang="en-GB" sz="1700" noProof="0" dirty="0">
                <a:solidFill>
                  <a:srgbClr val="595959"/>
                </a:solidFill>
                <a:latin typeface="Times New Roman" panose="02020603050405020304" pitchFamily="18" charset="0"/>
                <a:ea typeface="+mn-lt"/>
                <a:cs typeface="Times New Roman" panose="02020603050405020304" pitchFamily="18" charset="0"/>
              </a:rPr>
              <a:t>Focus: </a:t>
            </a:r>
            <a:r>
              <a:rPr lang="en-GB" sz="1700" b="1" noProof="0" dirty="0">
                <a:solidFill>
                  <a:srgbClr val="595959"/>
                </a:solidFill>
                <a:latin typeface="Times New Roman" panose="02020603050405020304" pitchFamily="18" charset="0"/>
                <a:ea typeface="+mn-lt"/>
                <a:cs typeface="Times New Roman" panose="02020603050405020304" pitchFamily="18" charset="0"/>
              </a:rPr>
              <a:t>British Petroleum (BP)</a:t>
            </a:r>
            <a:r>
              <a:rPr lang="en-GB" sz="1700" noProof="0" dirty="0">
                <a:solidFill>
                  <a:srgbClr val="595959"/>
                </a:solidFill>
                <a:latin typeface="Times New Roman" panose="02020603050405020304" pitchFamily="18" charset="0"/>
                <a:ea typeface="+mn-lt"/>
                <a:cs typeface="Times New Roman" panose="02020603050405020304" pitchFamily="18" charset="0"/>
              </a:rPr>
              <a:t> expanding in India with </a:t>
            </a:r>
            <a:r>
              <a:rPr lang="en-GB" sz="1700" b="1" noProof="0" dirty="0">
                <a:solidFill>
                  <a:srgbClr val="595959"/>
                </a:solidFill>
                <a:latin typeface="Times New Roman" panose="02020603050405020304" pitchFamily="18" charset="0"/>
                <a:ea typeface="+mn-lt"/>
                <a:cs typeface="Times New Roman" panose="02020603050405020304" pitchFamily="18" charset="0"/>
              </a:rPr>
              <a:t>$12B+ investment</a:t>
            </a:r>
            <a:r>
              <a:rPr lang="en-GB" sz="1700" noProof="0" dirty="0">
                <a:solidFill>
                  <a:srgbClr val="595959"/>
                </a:solidFill>
                <a:latin typeface="Times New Roman" panose="02020603050405020304" pitchFamily="18" charset="0"/>
                <a:ea typeface="+mn-lt"/>
                <a:cs typeface="Times New Roman" panose="02020603050405020304" pitchFamily="18" charset="0"/>
              </a:rPr>
              <a:t> in gas &amp; renewables (Projects Today, 2025).</a:t>
            </a:r>
            <a:endParaRPr lang="en-GB" sz="1700" noProof="0" dirty="0">
              <a:solidFill>
                <a:srgbClr val="595959"/>
              </a:solidFill>
              <a:latin typeface="Times New Roman" panose="02020603050405020304" pitchFamily="18" charset="0"/>
              <a:cs typeface="Times New Roman" panose="02020603050405020304" pitchFamily="18" charset="0"/>
            </a:endParaRPr>
          </a:p>
          <a:p>
            <a:pPr algn="just"/>
            <a:r>
              <a:rPr lang="en-GB" sz="1700" noProof="0" dirty="0">
                <a:solidFill>
                  <a:srgbClr val="595959"/>
                </a:solidFill>
                <a:latin typeface="Times New Roman" panose="02020603050405020304" pitchFamily="18" charset="0"/>
                <a:ea typeface="+mn-lt"/>
                <a:cs typeface="Times New Roman" panose="02020603050405020304" pitchFamily="18" charset="0"/>
              </a:rPr>
              <a:t>Comparison: UK’s egalitarian vs India’s hierarchical communication norms (Sent and Kroese, 2020).</a:t>
            </a:r>
            <a:endParaRPr lang="en-GB" sz="1700" noProof="0" dirty="0">
              <a:solidFill>
                <a:srgbClr val="595959"/>
              </a:solidFill>
              <a:latin typeface="Times New Roman" panose="02020603050405020304" pitchFamily="18" charset="0"/>
              <a:cs typeface="Times New Roman" panose="02020603050405020304" pitchFamily="18" charset="0"/>
            </a:endParaRPr>
          </a:p>
          <a:p>
            <a:pPr algn="just"/>
            <a:r>
              <a:rPr lang="en-GB" sz="1700" noProof="0" dirty="0">
                <a:solidFill>
                  <a:srgbClr val="595959"/>
                </a:solidFill>
                <a:latin typeface="Times New Roman" panose="02020603050405020304" pitchFamily="18" charset="0"/>
                <a:ea typeface="+mn-lt"/>
                <a:cs typeface="Times New Roman" panose="02020603050405020304" pitchFamily="18" charset="0"/>
              </a:rPr>
              <a:t>Example: </a:t>
            </a:r>
            <a:r>
              <a:rPr lang="en-GB" sz="1700" b="1" noProof="0" dirty="0">
                <a:solidFill>
                  <a:srgbClr val="595959"/>
                </a:solidFill>
                <a:latin typeface="Times New Roman" panose="02020603050405020304" pitchFamily="18" charset="0"/>
                <a:ea typeface="+mn-lt"/>
                <a:cs typeface="Times New Roman" panose="02020603050405020304" pitchFamily="18" charset="0"/>
              </a:rPr>
              <a:t>2025 MoU with ONGC</a:t>
            </a:r>
            <a:r>
              <a:rPr lang="en-GB" sz="1700" noProof="0" dirty="0">
                <a:solidFill>
                  <a:srgbClr val="595959"/>
                </a:solidFill>
                <a:latin typeface="Times New Roman" panose="02020603050405020304" pitchFamily="18" charset="0"/>
                <a:ea typeface="+mn-lt"/>
                <a:cs typeface="Times New Roman" panose="02020603050405020304" pitchFamily="18" charset="0"/>
              </a:rPr>
              <a:t> for energy collaboration (BP Global, 2025).</a:t>
            </a:r>
            <a:endParaRPr lang="en-GB" sz="1700" noProof="0" dirty="0">
              <a:solidFill>
                <a:srgbClr val="595959"/>
              </a:solidFill>
              <a:latin typeface="Times New Roman" panose="02020603050405020304" pitchFamily="18" charset="0"/>
              <a:cs typeface="Times New Roman" panose="02020603050405020304" pitchFamily="18" charset="0"/>
            </a:endParaRPr>
          </a:p>
          <a:p>
            <a:pPr algn="just"/>
            <a:r>
              <a:rPr lang="en-GB" sz="1700" noProof="0" dirty="0">
                <a:solidFill>
                  <a:srgbClr val="595959"/>
                </a:solidFill>
                <a:latin typeface="Times New Roman" panose="02020603050405020304" pitchFamily="18" charset="0"/>
                <a:ea typeface="+mn-lt"/>
                <a:cs typeface="Times New Roman" panose="02020603050405020304" pitchFamily="18" charset="0"/>
              </a:rPr>
              <a:t>Aim: Evaluate cultural influences, challenges, and managerial implications.</a:t>
            </a:r>
            <a:endParaRPr lang="en-GB" sz="1700" noProof="0" dirty="0">
              <a:solidFill>
                <a:srgbClr val="595959"/>
              </a:solidFill>
              <a:latin typeface="Times New Roman" panose="02020603050405020304" pitchFamily="18" charset="0"/>
              <a:cs typeface="Times New Roman" panose="02020603050405020304" pitchFamily="18" charset="0"/>
            </a:endParaRPr>
          </a:p>
          <a:p>
            <a:pPr algn="just"/>
            <a:endParaRPr lang="en-GB" sz="1700" noProof="0" dirty="0">
              <a:solidFill>
                <a:srgbClr val="595959"/>
              </a:solidFill>
              <a:latin typeface="Times New Roman" panose="02020603050405020304" pitchFamily="18" charset="0"/>
              <a:cs typeface="Times New Roman" panose="02020603050405020304" pitchFamily="18" charset="0"/>
            </a:endParaRPr>
          </a:p>
        </p:txBody>
      </p:sp>
      <p:pic>
        <p:nvPicPr>
          <p:cNvPr id="4" name="Picture 3" descr="BP - Wikipedia">
            <a:extLst>
              <a:ext uri="{FF2B5EF4-FFF2-40B4-BE49-F238E27FC236}">
                <a16:creationId xmlns:a16="http://schemas.microsoft.com/office/drawing/2014/main" id="{FA025377-6D5E-23AD-A5B2-44657B39F06D}"/>
              </a:ext>
            </a:extLst>
          </p:cNvPr>
          <p:cNvPicPr>
            <a:picLocks noChangeAspect="1"/>
          </p:cNvPicPr>
          <p:nvPr/>
        </p:nvPicPr>
        <p:blipFill>
          <a:blip r:embed="rId3"/>
          <a:stretch>
            <a:fillRect/>
          </a:stretch>
        </p:blipFill>
        <p:spPr>
          <a:xfrm>
            <a:off x="7098925" y="685799"/>
            <a:ext cx="4162808" cy="5531972"/>
          </a:xfrm>
          <a:prstGeom prst="rect">
            <a:avLst/>
          </a:prstGeom>
        </p:spPr>
      </p:pic>
    </p:spTree>
    <p:extLst>
      <p:ext uri="{BB962C8B-B14F-4D97-AF65-F5344CB8AC3E}">
        <p14:creationId xmlns:p14="http://schemas.microsoft.com/office/powerpoint/2010/main" val="754626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AD25E1BD-4732-6A24-B841-529C9C68DD07}"/>
              </a:ext>
            </a:extLst>
          </p:cNvPr>
          <p:cNvSpPr>
            <a:spLocks noGrp="1"/>
          </p:cNvSpPr>
          <p:nvPr>
            <p:ph type="title"/>
          </p:nvPr>
        </p:nvSpPr>
        <p:spPr>
          <a:xfrm>
            <a:off x="871442" y="685800"/>
            <a:ext cx="4353116" cy="1474666"/>
          </a:xfrm>
        </p:spPr>
        <p:txBody>
          <a:bodyPr anchor="b">
            <a:normAutofit/>
          </a:bodyPr>
          <a:lstStyle/>
          <a:p>
            <a:pPr algn="just"/>
            <a:r>
              <a:rPr lang="en-GB" sz="3200" noProof="0" dirty="0">
                <a:solidFill>
                  <a:srgbClr val="595959"/>
                </a:solidFill>
                <a:latin typeface="Times New Roman" panose="02020603050405020304" pitchFamily="18" charset="0"/>
                <a:ea typeface="+mj-lt"/>
                <a:cs typeface="Times New Roman" panose="02020603050405020304" pitchFamily="18" charset="0"/>
              </a:rPr>
              <a:t>Hofstede’s Cultural Dimensions Theory</a:t>
            </a:r>
            <a:endParaRPr lang="en-GB" sz="3200" noProof="0" dirty="0">
              <a:solidFill>
                <a:srgbClr val="595959"/>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E9EE5B4-B182-6AB5-CDA8-9725F9DE5DA1}"/>
              </a:ext>
            </a:extLst>
          </p:cNvPr>
          <p:cNvSpPr>
            <a:spLocks noGrp="1"/>
          </p:cNvSpPr>
          <p:nvPr>
            <p:ph idx="1"/>
          </p:nvPr>
        </p:nvSpPr>
        <p:spPr>
          <a:xfrm>
            <a:off x="871442" y="2447337"/>
            <a:ext cx="4353116" cy="3770434"/>
          </a:xfrm>
        </p:spPr>
        <p:txBody>
          <a:bodyPr vert="horz" lIns="91440" tIns="45720" rIns="91440" bIns="45720" rtlCol="0" anchor="t">
            <a:normAutofit/>
          </a:bodyPr>
          <a:lstStyle/>
          <a:p>
            <a:pPr algn="just"/>
            <a:r>
              <a:rPr lang="en-GB" sz="1300" noProof="0" dirty="0">
                <a:solidFill>
                  <a:srgbClr val="595959"/>
                </a:solidFill>
                <a:latin typeface="Times New Roman" panose="02020603050405020304" pitchFamily="18" charset="0"/>
                <a:ea typeface="+mn-lt"/>
                <a:cs typeface="Times New Roman" panose="02020603050405020304" pitchFamily="18" charset="0"/>
              </a:rPr>
              <a:t>Origin: Based on IBM surveys across </a:t>
            </a:r>
            <a:r>
              <a:rPr lang="en-GB" sz="1300" b="1" noProof="0" dirty="0">
                <a:solidFill>
                  <a:srgbClr val="595959"/>
                </a:solidFill>
                <a:latin typeface="Times New Roman" panose="02020603050405020304" pitchFamily="18" charset="0"/>
                <a:ea typeface="+mn-lt"/>
                <a:cs typeface="Times New Roman" panose="02020603050405020304" pitchFamily="18" charset="0"/>
              </a:rPr>
              <a:t>70+ nations</a:t>
            </a:r>
            <a:r>
              <a:rPr lang="en-GB" sz="1300" noProof="0" dirty="0">
                <a:solidFill>
                  <a:srgbClr val="595959"/>
                </a:solidFill>
                <a:latin typeface="Times New Roman" panose="02020603050405020304" pitchFamily="18" charset="0"/>
                <a:ea typeface="+mn-lt"/>
                <a:cs typeface="Times New Roman" panose="02020603050405020304" pitchFamily="18" charset="0"/>
              </a:rPr>
              <a:t> (Sent and Kroese, 2020).</a:t>
            </a:r>
            <a:endParaRPr lang="en-GB" sz="1300" noProof="0" dirty="0">
              <a:solidFill>
                <a:srgbClr val="595959"/>
              </a:solidFill>
              <a:latin typeface="Times New Roman" panose="02020603050405020304" pitchFamily="18" charset="0"/>
              <a:cs typeface="Times New Roman" panose="02020603050405020304" pitchFamily="18" charset="0"/>
            </a:endParaRPr>
          </a:p>
          <a:p>
            <a:pPr algn="just"/>
            <a:r>
              <a:rPr lang="en-GB" sz="1300" noProof="0" dirty="0">
                <a:solidFill>
                  <a:srgbClr val="595959"/>
                </a:solidFill>
                <a:latin typeface="Times New Roman" panose="02020603050405020304" pitchFamily="18" charset="0"/>
                <a:ea typeface="+mn-lt"/>
                <a:cs typeface="Times New Roman" panose="02020603050405020304" pitchFamily="18" charset="0"/>
              </a:rPr>
              <a:t>Framework measures </a:t>
            </a:r>
            <a:r>
              <a:rPr lang="en-GB" sz="1300" b="1" noProof="0" dirty="0">
                <a:solidFill>
                  <a:srgbClr val="595959"/>
                </a:solidFill>
                <a:latin typeface="Times New Roman" panose="02020603050405020304" pitchFamily="18" charset="0"/>
                <a:ea typeface="+mn-lt"/>
                <a:cs typeface="Times New Roman" panose="02020603050405020304" pitchFamily="18" charset="0"/>
              </a:rPr>
              <a:t>6 dimensions</a:t>
            </a:r>
            <a:r>
              <a:rPr lang="en-GB" sz="1300" noProof="0" dirty="0">
                <a:solidFill>
                  <a:srgbClr val="595959"/>
                </a:solidFill>
                <a:latin typeface="Times New Roman" panose="02020603050405020304" pitchFamily="18" charset="0"/>
                <a:ea typeface="+mn-lt"/>
                <a:cs typeface="Times New Roman" panose="02020603050405020304" pitchFamily="18" charset="0"/>
              </a:rPr>
              <a:t> shaping cultural behavior (</a:t>
            </a:r>
            <a:r>
              <a:rPr lang="en-GB" sz="1300" noProof="0" dirty="0" err="1">
                <a:solidFill>
                  <a:srgbClr val="595959"/>
                </a:solidFill>
                <a:latin typeface="Times New Roman" panose="02020603050405020304" pitchFamily="18" charset="0"/>
                <a:ea typeface="+mn-lt"/>
                <a:cs typeface="Times New Roman" panose="02020603050405020304" pitchFamily="18" charset="0"/>
              </a:rPr>
              <a:t>Danylova</a:t>
            </a:r>
            <a:r>
              <a:rPr lang="en-GB" sz="1300" noProof="0" dirty="0">
                <a:solidFill>
                  <a:srgbClr val="595959"/>
                </a:solidFill>
                <a:latin typeface="Times New Roman" panose="02020603050405020304" pitchFamily="18" charset="0"/>
                <a:ea typeface="+mn-lt"/>
                <a:cs typeface="Times New Roman" panose="02020603050405020304" pitchFamily="18" charset="0"/>
              </a:rPr>
              <a:t> and Budegay, 2021).</a:t>
            </a:r>
            <a:endParaRPr lang="en-GB" sz="1300" noProof="0" dirty="0">
              <a:solidFill>
                <a:srgbClr val="595959"/>
              </a:solidFill>
              <a:latin typeface="Times New Roman" panose="02020603050405020304" pitchFamily="18" charset="0"/>
              <a:cs typeface="Times New Roman" panose="02020603050405020304" pitchFamily="18" charset="0"/>
            </a:endParaRPr>
          </a:p>
          <a:p>
            <a:pPr algn="just"/>
            <a:r>
              <a:rPr lang="en-GB" sz="1300" noProof="0" dirty="0">
                <a:solidFill>
                  <a:srgbClr val="595959"/>
                </a:solidFill>
                <a:latin typeface="Times New Roman" panose="02020603050405020304" pitchFamily="18" charset="0"/>
                <a:ea typeface="+mn-lt"/>
                <a:cs typeface="Times New Roman" panose="02020603050405020304" pitchFamily="18" charset="0"/>
              </a:rPr>
              <a:t>Key for BP–India:</a:t>
            </a:r>
            <a:endParaRPr lang="en-GB" sz="1300" noProof="0" dirty="0">
              <a:solidFill>
                <a:srgbClr val="595959"/>
              </a:solidFill>
              <a:latin typeface="Times New Roman" panose="02020603050405020304" pitchFamily="18" charset="0"/>
              <a:cs typeface="Times New Roman" panose="02020603050405020304" pitchFamily="18" charset="0"/>
            </a:endParaRPr>
          </a:p>
          <a:p>
            <a:pPr lvl="1" algn="just"/>
            <a:r>
              <a:rPr lang="en-GB" sz="1300" b="1" noProof="0" dirty="0">
                <a:solidFill>
                  <a:srgbClr val="595959"/>
                </a:solidFill>
                <a:latin typeface="Times New Roman" panose="02020603050405020304" pitchFamily="18" charset="0"/>
                <a:ea typeface="+mn-lt"/>
                <a:cs typeface="Times New Roman" panose="02020603050405020304" pitchFamily="18" charset="0"/>
              </a:rPr>
              <a:t>Power Distance (PDI)</a:t>
            </a:r>
            <a:r>
              <a:rPr lang="en-GB" sz="1300" noProof="0" dirty="0">
                <a:solidFill>
                  <a:srgbClr val="595959"/>
                </a:solidFill>
                <a:latin typeface="Times New Roman" panose="02020603050405020304" pitchFamily="18" charset="0"/>
                <a:ea typeface="+mn-lt"/>
                <a:cs typeface="Times New Roman" panose="02020603050405020304" pitchFamily="18" charset="0"/>
              </a:rPr>
              <a:t> – acceptance of hierarchy.</a:t>
            </a:r>
            <a:endParaRPr lang="en-GB" sz="1300" noProof="0" dirty="0">
              <a:solidFill>
                <a:srgbClr val="595959"/>
              </a:solidFill>
              <a:latin typeface="Times New Roman" panose="02020603050405020304" pitchFamily="18" charset="0"/>
              <a:cs typeface="Times New Roman" panose="02020603050405020304" pitchFamily="18" charset="0"/>
            </a:endParaRPr>
          </a:p>
          <a:p>
            <a:pPr lvl="1" algn="just"/>
            <a:r>
              <a:rPr lang="en-GB" sz="1300" b="1" noProof="0" dirty="0">
                <a:solidFill>
                  <a:srgbClr val="595959"/>
                </a:solidFill>
                <a:latin typeface="Times New Roman" panose="02020603050405020304" pitchFamily="18" charset="0"/>
                <a:ea typeface="+mn-lt"/>
                <a:cs typeface="Times New Roman" panose="02020603050405020304" pitchFamily="18" charset="0"/>
              </a:rPr>
              <a:t>Individualism (IDV)</a:t>
            </a:r>
            <a:r>
              <a:rPr lang="en-GB" sz="1300" noProof="0" dirty="0">
                <a:solidFill>
                  <a:srgbClr val="595959"/>
                </a:solidFill>
                <a:latin typeface="Times New Roman" panose="02020603050405020304" pitchFamily="18" charset="0"/>
                <a:ea typeface="+mn-lt"/>
                <a:cs typeface="Times New Roman" panose="02020603050405020304" pitchFamily="18" charset="0"/>
              </a:rPr>
              <a:t> – independence vs collectivism.</a:t>
            </a:r>
            <a:endParaRPr lang="en-GB" sz="1300" noProof="0" dirty="0">
              <a:solidFill>
                <a:srgbClr val="595959"/>
              </a:solidFill>
              <a:latin typeface="Times New Roman" panose="02020603050405020304" pitchFamily="18" charset="0"/>
              <a:cs typeface="Times New Roman" panose="02020603050405020304" pitchFamily="18" charset="0"/>
            </a:endParaRPr>
          </a:p>
          <a:p>
            <a:pPr lvl="1" algn="just"/>
            <a:r>
              <a:rPr lang="en-GB" sz="1300" b="1" noProof="0" dirty="0">
                <a:solidFill>
                  <a:srgbClr val="595959"/>
                </a:solidFill>
                <a:latin typeface="Times New Roman" panose="02020603050405020304" pitchFamily="18" charset="0"/>
                <a:ea typeface="+mn-lt"/>
                <a:cs typeface="Times New Roman" panose="02020603050405020304" pitchFamily="18" charset="0"/>
              </a:rPr>
              <a:t>Masculinity (MAS)</a:t>
            </a:r>
            <a:r>
              <a:rPr lang="en-GB" sz="1300" noProof="0" dirty="0">
                <a:solidFill>
                  <a:srgbClr val="595959"/>
                </a:solidFill>
                <a:latin typeface="Times New Roman" panose="02020603050405020304" pitchFamily="18" charset="0"/>
                <a:ea typeface="+mn-lt"/>
                <a:cs typeface="Times New Roman" panose="02020603050405020304" pitchFamily="18" charset="0"/>
              </a:rPr>
              <a:t> – competition vs relationship focus.</a:t>
            </a:r>
            <a:endParaRPr lang="en-GB" sz="1300" noProof="0" dirty="0">
              <a:solidFill>
                <a:srgbClr val="595959"/>
              </a:solidFill>
              <a:latin typeface="Times New Roman" panose="02020603050405020304" pitchFamily="18" charset="0"/>
              <a:cs typeface="Times New Roman" panose="02020603050405020304" pitchFamily="18" charset="0"/>
            </a:endParaRPr>
          </a:p>
          <a:p>
            <a:pPr algn="just"/>
            <a:r>
              <a:rPr lang="en-GB" sz="1300" noProof="0" dirty="0">
                <a:solidFill>
                  <a:srgbClr val="595959"/>
                </a:solidFill>
                <a:latin typeface="Times New Roman" panose="02020603050405020304" pitchFamily="18" charset="0"/>
                <a:ea typeface="+mn-lt"/>
                <a:cs typeface="Times New Roman" panose="02020603050405020304" pitchFamily="18" charset="0"/>
              </a:rPr>
              <a:t>UK: PDI 35 (low), IDV 89 (high), MAS 66 (moderate-high).</a:t>
            </a:r>
            <a:endParaRPr lang="en-GB" sz="1300" noProof="0" dirty="0">
              <a:solidFill>
                <a:srgbClr val="595959"/>
              </a:solidFill>
              <a:latin typeface="Times New Roman" panose="02020603050405020304" pitchFamily="18" charset="0"/>
              <a:cs typeface="Times New Roman" panose="02020603050405020304" pitchFamily="18" charset="0"/>
            </a:endParaRPr>
          </a:p>
          <a:p>
            <a:pPr algn="just"/>
            <a:r>
              <a:rPr lang="en-GB" sz="1300" noProof="0" dirty="0">
                <a:solidFill>
                  <a:srgbClr val="595959"/>
                </a:solidFill>
                <a:latin typeface="Times New Roman" panose="02020603050405020304" pitchFamily="18" charset="0"/>
                <a:ea typeface="+mn-lt"/>
                <a:cs typeface="Times New Roman" panose="02020603050405020304" pitchFamily="18" charset="0"/>
              </a:rPr>
              <a:t>India: PDI 77 (high), IDV 48 (moderate), MAS 56 (balanced) (Gerlach and Eriksson, 2021).</a:t>
            </a:r>
            <a:endParaRPr lang="en-GB" sz="1300" noProof="0" dirty="0">
              <a:solidFill>
                <a:srgbClr val="595959"/>
              </a:solidFill>
              <a:latin typeface="Times New Roman" panose="02020603050405020304" pitchFamily="18" charset="0"/>
              <a:cs typeface="Times New Roman" panose="02020603050405020304" pitchFamily="18" charset="0"/>
            </a:endParaRPr>
          </a:p>
          <a:p>
            <a:pPr algn="just"/>
            <a:r>
              <a:rPr lang="en-GB" sz="1300" noProof="0" dirty="0">
                <a:solidFill>
                  <a:srgbClr val="595959"/>
                </a:solidFill>
                <a:latin typeface="Times New Roman" panose="02020603050405020304" pitchFamily="18" charset="0"/>
                <a:ea typeface="+mn-lt"/>
                <a:cs typeface="Times New Roman" panose="02020603050405020304" pitchFamily="18" charset="0"/>
              </a:rPr>
              <a:t>Critics: Model can oversimplify national variation (Minkov and Kaasa, 2020).</a:t>
            </a:r>
            <a:endParaRPr lang="en-GB" sz="1300" noProof="0" dirty="0">
              <a:solidFill>
                <a:srgbClr val="595959"/>
              </a:solidFill>
              <a:latin typeface="Times New Roman" panose="02020603050405020304" pitchFamily="18" charset="0"/>
              <a:cs typeface="Times New Roman" panose="02020603050405020304" pitchFamily="18" charset="0"/>
            </a:endParaRPr>
          </a:p>
          <a:p>
            <a:pPr algn="just"/>
            <a:endParaRPr lang="en-GB" sz="1300" noProof="0" dirty="0">
              <a:solidFill>
                <a:srgbClr val="595959"/>
              </a:solidFill>
              <a:latin typeface="Times New Roman" panose="02020603050405020304" pitchFamily="18" charset="0"/>
              <a:cs typeface="Times New Roman" panose="02020603050405020304" pitchFamily="18" charset="0"/>
            </a:endParaRPr>
          </a:p>
        </p:txBody>
      </p:sp>
      <p:pic>
        <p:nvPicPr>
          <p:cNvPr id="4" name="Picture 3" descr="Hofstede's Cultural Dimensions EXPLAINED with EXAMPLES | B2U">
            <a:extLst>
              <a:ext uri="{FF2B5EF4-FFF2-40B4-BE49-F238E27FC236}">
                <a16:creationId xmlns:a16="http://schemas.microsoft.com/office/drawing/2014/main" id="{862396D6-929F-01DF-65DB-E2F0BA287E92}"/>
              </a:ext>
            </a:extLst>
          </p:cNvPr>
          <p:cNvPicPr>
            <a:picLocks noChangeAspect="1"/>
          </p:cNvPicPr>
          <p:nvPr/>
        </p:nvPicPr>
        <p:blipFill>
          <a:blip r:embed="rId3"/>
          <a:stretch>
            <a:fillRect/>
          </a:stretch>
        </p:blipFill>
        <p:spPr>
          <a:xfrm>
            <a:off x="6781801" y="2102613"/>
            <a:ext cx="4797056" cy="2698343"/>
          </a:xfrm>
          <a:prstGeom prst="rect">
            <a:avLst/>
          </a:prstGeom>
        </p:spPr>
      </p:pic>
    </p:spTree>
    <p:extLst>
      <p:ext uri="{BB962C8B-B14F-4D97-AF65-F5344CB8AC3E}">
        <p14:creationId xmlns:p14="http://schemas.microsoft.com/office/powerpoint/2010/main" val="4205580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9A9FA-6E06-58AF-6C77-4F30011624F6}"/>
              </a:ext>
            </a:extLst>
          </p:cNvPr>
          <p:cNvSpPr>
            <a:spLocks noGrp="1"/>
          </p:cNvSpPr>
          <p:nvPr>
            <p:ph type="title"/>
          </p:nvPr>
        </p:nvSpPr>
        <p:spPr>
          <a:xfrm>
            <a:off x="762000" y="1138036"/>
            <a:ext cx="9058195" cy="1048901"/>
          </a:xfrm>
        </p:spPr>
        <p:txBody>
          <a:bodyPr anchor="t">
            <a:normAutofit/>
          </a:bodyPr>
          <a:lstStyle/>
          <a:p>
            <a:pPr algn="just"/>
            <a:r>
              <a:rPr lang="en-GB" sz="3200" noProof="0" dirty="0">
                <a:latin typeface="Times New Roman" panose="02020603050405020304" pitchFamily="18" charset="0"/>
                <a:ea typeface="+mj-lt"/>
                <a:cs typeface="Times New Roman" panose="02020603050405020304" pitchFamily="18" charset="0"/>
              </a:rPr>
              <a:t>Theory Application – Power Distance (PDI)</a:t>
            </a:r>
            <a:endParaRPr lang="en-GB" sz="3200" noProof="0" dirty="0">
              <a:latin typeface="Times New Roman" panose="02020603050405020304" pitchFamily="18" charset="0"/>
              <a:cs typeface="Times New Roman" panose="02020603050405020304" pitchFamily="18" charset="0"/>
            </a:endParaRP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descr="Power Distance: An Indian Perspective">
            <a:extLst>
              <a:ext uri="{FF2B5EF4-FFF2-40B4-BE49-F238E27FC236}">
                <a16:creationId xmlns:a16="http://schemas.microsoft.com/office/drawing/2014/main" id="{4CA0A32A-12C0-8A4A-7837-D9E0CF906DF5}"/>
              </a:ext>
            </a:extLst>
          </p:cNvPr>
          <p:cNvPicPr>
            <a:picLocks noChangeAspect="1"/>
          </p:cNvPicPr>
          <p:nvPr/>
        </p:nvPicPr>
        <p:blipFill>
          <a:blip r:embed="rId3"/>
          <a:stretch>
            <a:fillRect/>
          </a:stretch>
        </p:blipFill>
        <p:spPr>
          <a:xfrm>
            <a:off x="873156" y="2400904"/>
            <a:ext cx="5222844" cy="2720581"/>
          </a:xfrm>
          <a:prstGeom prst="rect">
            <a:avLst/>
          </a:prstGeom>
        </p:spPr>
      </p:pic>
      <p:sp>
        <p:nvSpPr>
          <p:cNvPr id="3" name="Content Placeholder 2">
            <a:extLst>
              <a:ext uri="{FF2B5EF4-FFF2-40B4-BE49-F238E27FC236}">
                <a16:creationId xmlns:a16="http://schemas.microsoft.com/office/drawing/2014/main" id="{869D174B-4AD9-AC8B-08F0-512252FC8218}"/>
              </a:ext>
            </a:extLst>
          </p:cNvPr>
          <p:cNvSpPr>
            <a:spLocks noGrp="1"/>
          </p:cNvSpPr>
          <p:nvPr>
            <p:ph idx="1"/>
          </p:nvPr>
        </p:nvSpPr>
        <p:spPr>
          <a:xfrm>
            <a:off x="6731918" y="2321168"/>
            <a:ext cx="4567453" cy="3821215"/>
          </a:xfrm>
        </p:spPr>
        <p:txBody>
          <a:bodyPr vert="horz" lIns="91440" tIns="45720" rIns="91440" bIns="45720" rtlCol="0">
            <a:normAutofit/>
          </a:bodyPr>
          <a:lstStyle/>
          <a:p>
            <a:pPr algn="just"/>
            <a:r>
              <a:rPr lang="en-GB" sz="1700" noProof="0" dirty="0">
                <a:latin typeface="Times New Roman" panose="02020603050405020304" pitchFamily="18" charset="0"/>
                <a:ea typeface="+mn-lt"/>
                <a:cs typeface="Times New Roman" panose="02020603050405020304" pitchFamily="18" charset="0"/>
              </a:rPr>
              <a:t>UK: flat hierarchy, open communication (</a:t>
            </a:r>
            <a:r>
              <a:rPr lang="en-GB" sz="1700" noProof="0" dirty="0" err="1">
                <a:latin typeface="Times New Roman" panose="02020603050405020304" pitchFamily="18" charset="0"/>
                <a:ea typeface="+mn-lt"/>
                <a:cs typeface="Times New Roman" panose="02020603050405020304" pitchFamily="18" charset="0"/>
              </a:rPr>
              <a:t>Danylova</a:t>
            </a:r>
            <a:r>
              <a:rPr lang="en-GB" sz="1700" noProof="0" dirty="0">
                <a:latin typeface="Times New Roman" panose="02020603050405020304" pitchFamily="18" charset="0"/>
                <a:ea typeface="+mn-lt"/>
                <a:cs typeface="Times New Roman" panose="02020603050405020304" pitchFamily="18" charset="0"/>
              </a:rPr>
              <a:t> and Budegay, 2021).</a:t>
            </a:r>
            <a:endParaRPr lang="en-GB" sz="1700" noProof="0" dirty="0">
              <a:latin typeface="Times New Roman" panose="02020603050405020304" pitchFamily="18" charset="0"/>
              <a:cs typeface="Times New Roman" panose="02020603050405020304" pitchFamily="18" charset="0"/>
            </a:endParaRPr>
          </a:p>
          <a:p>
            <a:pPr algn="just"/>
            <a:r>
              <a:rPr lang="en-GB" sz="1700" noProof="0" dirty="0">
                <a:latin typeface="Times New Roman" panose="02020603050405020304" pitchFamily="18" charset="0"/>
                <a:ea typeface="+mn-lt"/>
                <a:cs typeface="Times New Roman" panose="02020603050405020304" pitchFamily="18" charset="0"/>
              </a:rPr>
              <a:t>India: high respect for authority and seniority (Gerlach and Eriksson, 2021).</a:t>
            </a:r>
            <a:endParaRPr lang="en-GB" sz="1700" noProof="0" dirty="0">
              <a:latin typeface="Times New Roman" panose="02020603050405020304" pitchFamily="18" charset="0"/>
              <a:cs typeface="Times New Roman" panose="02020603050405020304" pitchFamily="18" charset="0"/>
            </a:endParaRPr>
          </a:p>
          <a:p>
            <a:pPr algn="just"/>
            <a:r>
              <a:rPr lang="en-GB" sz="1700" noProof="0" dirty="0">
                <a:latin typeface="Times New Roman" panose="02020603050405020304" pitchFamily="18" charset="0"/>
                <a:ea typeface="+mn-lt"/>
                <a:cs typeface="Times New Roman" panose="02020603050405020304" pitchFamily="18" charset="0"/>
              </a:rPr>
              <a:t>Example: </a:t>
            </a:r>
            <a:r>
              <a:rPr lang="en-GB" sz="1700" b="1" noProof="0" dirty="0">
                <a:latin typeface="Times New Roman" panose="02020603050405020304" pitchFamily="18" charset="0"/>
                <a:ea typeface="+mn-lt"/>
                <a:cs typeface="Times New Roman" panose="02020603050405020304" pitchFamily="18" charset="0"/>
              </a:rPr>
              <a:t>2025 BP–ONGC MoU</a:t>
            </a:r>
            <a:r>
              <a:rPr lang="en-GB" sz="1700" noProof="0" dirty="0">
                <a:latin typeface="Times New Roman" panose="02020603050405020304" pitchFamily="18" charset="0"/>
                <a:ea typeface="+mn-lt"/>
                <a:cs typeface="Times New Roman" panose="02020603050405020304" pitchFamily="18" charset="0"/>
              </a:rPr>
              <a:t> on Mumbai High oilfield (BP Global, 2025).</a:t>
            </a:r>
            <a:endParaRPr lang="en-GB" sz="1700" noProof="0" dirty="0">
              <a:latin typeface="Times New Roman" panose="02020603050405020304" pitchFamily="18" charset="0"/>
              <a:cs typeface="Times New Roman" panose="02020603050405020304" pitchFamily="18" charset="0"/>
            </a:endParaRPr>
          </a:p>
          <a:p>
            <a:pPr algn="just"/>
            <a:r>
              <a:rPr lang="en-GB" sz="1700" noProof="0" dirty="0">
                <a:latin typeface="Times New Roman" panose="02020603050405020304" pitchFamily="18" charset="0"/>
                <a:ea typeface="+mn-lt"/>
                <a:cs typeface="Times New Roman" panose="02020603050405020304" pitchFamily="18" charset="0"/>
              </a:rPr>
              <a:t>UK’s direct style initially conflicted with India’s formal protocol.</a:t>
            </a:r>
            <a:endParaRPr lang="en-GB" sz="1700" noProof="0" dirty="0">
              <a:latin typeface="Times New Roman" panose="02020603050405020304" pitchFamily="18" charset="0"/>
              <a:cs typeface="Times New Roman" panose="02020603050405020304" pitchFamily="18" charset="0"/>
            </a:endParaRPr>
          </a:p>
          <a:p>
            <a:pPr algn="just"/>
            <a:r>
              <a:rPr lang="en-GB" sz="1700" noProof="0" dirty="0">
                <a:latin typeface="Times New Roman" panose="02020603050405020304" pitchFamily="18" charset="0"/>
                <a:ea typeface="+mn-lt"/>
                <a:cs typeface="Times New Roman" panose="02020603050405020304" pitchFamily="18" charset="0"/>
              </a:rPr>
              <a:t>BP adapted by engaging senior ONGC leaders early → smoother coordination (Choudhary et al., 2025).</a:t>
            </a:r>
            <a:endParaRPr lang="en-GB" sz="1700" noProof="0" dirty="0">
              <a:latin typeface="Times New Roman" panose="02020603050405020304" pitchFamily="18" charset="0"/>
              <a:cs typeface="Times New Roman" panose="02020603050405020304" pitchFamily="18" charset="0"/>
            </a:endParaRPr>
          </a:p>
          <a:p>
            <a:pPr algn="just"/>
            <a:r>
              <a:rPr lang="en-GB" sz="1700" noProof="0" dirty="0">
                <a:latin typeface="Times New Roman" panose="02020603050405020304" pitchFamily="18" charset="0"/>
                <a:cs typeface="Times New Roman" panose="02020603050405020304" pitchFamily="18" charset="0"/>
              </a:rPr>
              <a:t>Lesson: Adjusting to local hierarchies enhances project efficiency (Hwang, 2024).</a:t>
            </a:r>
          </a:p>
        </p:txBody>
      </p:sp>
    </p:spTree>
    <p:extLst>
      <p:ext uri="{BB962C8B-B14F-4D97-AF65-F5344CB8AC3E}">
        <p14:creationId xmlns:p14="http://schemas.microsoft.com/office/powerpoint/2010/main" val="2107973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CA04D02C-C016-AAC5-A6F6-6ADA239A08A7}"/>
              </a:ext>
            </a:extLst>
          </p:cNvPr>
          <p:cNvSpPr>
            <a:spLocks noGrp="1"/>
          </p:cNvSpPr>
          <p:nvPr>
            <p:ph type="title"/>
          </p:nvPr>
        </p:nvSpPr>
        <p:spPr>
          <a:xfrm>
            <a:off x="793662" y="386930"/>
            <a:ext cx="10066122" cy="1298448"/>
          </a:xfrm>
        </p:spPr>
        <p:txBody>
          <a:bodyPr anchor="b">
            <a:normAutofit/>
          </a:bodyPr>
          <a:lstStyle/>
          <a:p>
            <a:pPr algn="just"/>
            <a:r>
              <a:rPr lang="en-GB" sz="4800" noProof="0" dirty="0">
                <a:latin typeface="Times New Roman" panose="02020603050405020304" pitchFamily="18" charset="0"/>
                <a:ea typeface="+mj-lt"/>
                <a:cs typeface="Times New Roman" panose="02020603050405020304" pitchFamily="18" charset="0"/>
              </a:rPr>
              <a:t>Theory Application – IDV &amp; MAS</a:t>
            </a:r>
            <a:endParaRPr lang="en-GB" sz="4800" noProof="0" dirty="0">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2F94CC3A-729F-44A5-245A-BF15F2BB8812}"/>
              </a:ext>
            </a:extLst>
          </p:cNvPr>
          <p:cNvSpPr>
            <a:spLocks noGrp="1"/>
          </p:cNvSpPr>
          <p:nvPr>
            <p:ph idx="1"/>
          </p:nvPr>
        </p:nvSpPr>
        <p:spPr>
          <a:xfrm>
            <a:off x="793661" y="2599509"/>
            <a:ext cx="4530898" cy="3639450"/>
          </a:xfrm>
        </p:spPr>
        <p:txBody>
          <a:bodyPr vert="horz" lIns="91440" tIns="45720" rIns="91440" bIns="45720" rtlCol="0" anchor="ctr">
            <a:normAutofit/>
          </a:bodyPr>
          <a:lstStyle/>
          <a:p>
            <a:pPr algn="just"/>
            <a:r>
              <a:rPr lang="en-GB" sz="1100" b="1" noProof="0" dirty="0">
                <a:latin typeface="Times New Roman" panose="02020603050405020304" pitchFamily="18" charset="0"/>
                <a:ea typeface="+mn-lt"/>
                <a:cs typeface="Times New Roman" panose="02020603050405020304" pitchFamily="18" charset="0"/>
              </a:rPr>
              <a:t>Individualism (IDV):</a:t>
            </a:r>
            <a:endParaRPr lang="en-GB" sz="1100" noProof="0" dirty="0">
              <a:latin typeface="Times New Roman" panose="02020603050405020304" pitchFamily="18" charset="0"/>
              <a:cs typeface="Times New Roman" panose="02020603050405020304" pitchFamily="18" charset="0"/>
            </a:endParaRPr>
          </a:p>
          <a:p>
            <a:pPr lvl="1" algn="just"/>
            <a:r>
              <a:rPr lang="en-GB" sz="1100" noProof="0" dirty="0">
                <a:latin typeface="Times New Roman" panose="02020603050405020304" pitchFamily="18" charset="0"/>
                <a:ea typeface="+mn-lt"/>
                <a:cs typeface="Times New Roman" panose="02020603050405020304" pitchFamily="18" charset="0"/>
              </a:rPr>
              <a:t>UK’s high IDV → personal accountability and innovation (Gerlach and Eriksson, 2021).</a:t>
            </a:r>
            <a:endParaRPr lang="en-GB" sz="1100" noProof="0" dirty="0">
              <a:latin typeface="Times New Roman" panose="02020603050405020304" pitchFamily="18" charset="0"/>
              <a:cs typeface="Times New Roman" panose="02020603050405020304" pitchFamily="18" charset="0"/>
            </a:endParaRPr>
          </a:p>
          <a:p>
            <a:pPr lvl="1" algn="just"/>
            <a:r>
              <a:rPr lang="en-GB" sz="1100" noProof="0" dirty="0">
                <a:latin typeface="Times New Roman" panose="02020603050405020304" pitchFamily="18" charset="0"/>
                <a:ea typeface="+mn-lt"/>
                <a:cs typeface="Times New Roman" panose="02020603050405020304" pitchFamily="18" charset="0"/>
              </a:rPr>
              <a:t>India’s moderate IDV → group consensus and loyalty.</a:t>
            </a:r>
            <a:endParaRPr lang="en-GB" sz="1100" noProof="0" dirty="0">
              <a:latin typeface="Times New Roman" panose="02020603050405020304" pitchFamily="18" charset="0"/>
              <a:cs typeface="Times New Roman" panose="02020603050405020304" pitchFamily="18" charset="0"/>
            </a:endParaRPr>
          </a:p>
          <a:p>
            <a:pPr lvl="1" algn="just"/>
            <a:r>
              <a:rPr lang="en-GB" sz="1100" noProof="0" dirty="0">
                <a:latin typeface="Times New Roman" panose="02020603050405020304" pitchFamily="18" charset="0"/>
                <a:ea typeface="+mn-lt"/>
                <a:cs typeface="Times New Roman" panose="02020603050405020304" pitchFamily="18" charset="0"/>
              </a:rPr>
              <a:t>Example: </a:t>
            </a:r>
            <a:r>
              <a:rPr lang="en-GB" sz="1100" b="1" noProof="0" dirty="0">
                <a:latin typeface="Times New Roman" panose="02020603050405020304" pitchFamily="18" charset="0"/>
                <a:ea typeface="+mn-lt"/>
                <a:cs typeface="Times New Roman" panose="02020603050405020304" pitchFamily="18" charset="0"/>
              </a:rPr>
              <a:t>$4B Saurashtra Basin Deal</a:t>
            </a:r>
            <a:r>
              <a:rPr lang="en-GB" sz="1100" noProof="0" dirty="0">
                <a:latin typeface="Times New Roman" panose="02020603050405020304" pitchFamily="18" charset="0"/>
                <a:ea typeface="+mn-lt"/>
                <a:cs typeface="Times New Roman" panose="02020603050405020304" pitchFamily="18" charset="0"/>
              </a:rPr>
              <a:t> with RIL &amp; ONGC (S&amp;P Global, 2025).</a:t>
            </a:r>
            <a:endParaRPr lang="en-GB" sz="1100" noProof="0" dirty="0">
              <a:latin typeface="Times New Roman" panose="02020603050405020304" pitchFamily="18" charset="0"/>
              <a:cs typeface="Times New Roman" panose="02020603050405020304" pitchFamily="18" charset="0"/>
            </a:endParaRPr>
          </a:p>
          <a:p>
            <a:pPr lvl="1" algn="just"/>
            <a:r>
              <a:rPr lang="en-GB" sz="1100" noProof="0" dirty="0">
                <a:latin typeface="Times New Roman" panose="02020603050405020304" pitchFamily="18" charset="0"/>
                <a:ea typeface="+mn-lt"/>
                <a:cs typeface="Times New Roman" panose="02020603050405020304" pitchFamily="18" charset="0"/>
              </a:rPr>
              <a:t>UK’s individual focus adjusted to India’s group decision-making → trust-building success.</a:t>
            </a:r>
            <a:endParaRPr lang="en-GB" sz="1100" noProof="0" dirty="0">
              <a:latin typeface="Times New Roman" panose="02020603050405020304" pitchFamily="18" charset="0"/>
              <a:cs typeface="Times New Roman" panose="02020603050405020304" pitchFamily="18" charset="0"/>
            </a:endParaRPr>
          </a:p>
          <a:p>
            <a:pPr algn="just"/>
            <a:r>
              <a:rPr lang="en-GB" sz="1100" b="1" noProof="0" dirty="0">
                <a:latin typeface="Times New Roman" panose="02020603050405020304" pitchFamily="18" charset="0"/>
                <a:ea typeface="+mn-lt"/>
                <a:cs typeface="Times New Roman" panose="02020603050405020304" pitchFamily="18" charset="0"/>
              </a:rPr>
              <a:t>Masculinity (MAS):</a:t>
            </a:r>
            <a:endParaRPr lang="en-GB" sz="1100" noProof="0" dirty="0">
              <a:latin typeface="Times New Roman" panose="02020603050405020304" pitchFamily="18" charset="0"/>
              <a:cs typeface="Times New Roman" panose="02020603050405020304" pitchFamily="18" charset="0"/>
            </a:endParaRPr>
          </a:p>
          <a:p>
            <a:pPr lvl="1" algn="just"/>
            <a:r>
              <a:rPr lang="en-GB" sz="1100" noProof="0" dirty="0">
                <a:latin typeface="Times New Roman" panose="02020603050405020304" pitchFamily="18" charset="0"/>
                <a:ea typeface="+mn-lt"/>
                <a:cs typeface="Times New Roman" panose="02020603050405020304" pitchFamily="18" charset="0"/>
              </a:rPr>
              <a:t>UK MAS 66 → assertive &amp; performance-driven.</a:t>
            </a:r>
            <a:endParaRPr lang="en-GB" sz="1100" noProof="0" dirty="0">
              <a:latin typeface="Times New Roman" panose="02020603050405020304" pitchFamily="18" charset="0"/>
              <a:cs typeface="Times New Roman" panose="02020603050405020304" pitchFamily="18" charset="0"/>
            </a:endParaRPr>
          </a:p>
          <a:p>
            <a:pPr lvl="1" algn="just"/>
            <a:r>
              <a:rPr lang="en-GB" sz="1100" noProof="0" dirty="0">
                <a:latin typeface="Times New Roman" panose="02020603050405020304" pitchFamily="18" charset="0"/>
                <a:ea typeface="+mn-lt"/>
                <a:cs typeface="Times New Roman" panose="02020603050405020304" pitchFamily="18" charset="0"/>
              </a:rPr>
              <a:t>India MAS 56 → relational and balanced.</a:t>
            </a:r>
            <a:endParaRPr lang="en-GB" sz="1100" noProof="0" dirty="0">
              <a:latin typeface="Times New Roman" panose="02020603050405020304" pitchFamily="18" charset="0"/>
              <a:cs typeface="Times New Roman" panose="02020603050405020304" pitchFamily="18" charset="0"/>
            </a:endParaRPr>
          </a:p>
          <a:p>
            <a:pPr lvl="1" algn="just"/>
            <a:r>
              <a:rPr lang="en-GB" sz="1100" noProof="0" dirty="0">
                <a:latin typeface="Times New Roman" panose="02020603050405020304" pitchFamily="18" charset="0"/>
                <a:ea typeface="+mn-lt"/>
                <a:cs typeface="Times New Roman" panose="02020603050405020304" pitchFamily="18" charset="0"/>
              </a:rPr>
              <a:t>Example: </a:t>
            </a:r>
            <a:r>
              <a:rPr lang="en-GB" sz="1100" b="1" noProof="0" dirty="0">
                <a:latin typeface="Times New Roman" panose="02020603050405020304" pitchFamily="18" charset="0"/>
                <a:ea typeface="+mn-lt"/>
                <a:cs typeface="Times New Roman" panose="02020603050405020304" pitchFamily="18" charset="0"/>
              </a:rPr>
              <a:t>City Gas Distribution</a:t>
            </a:r>
            <a:r>
              <a:rPr lang="en-GB" sz="1100" noProof="0" dirty="0">
                <a:latin typeface="Times New Roman" panose="02020603050405020304" pitchFamily="18" charset="0"/>
                <a:ea typeface="+mn-lt"/>
                <a:cs typeface="Times New Roman" panose="02020603050405020304" pitchFamily="18" charset="0"/>
              </a:rPr>
              <a:t> project with BPCL &amp; RIL-Jio BP (Faulkner, 2025).</a:t>
            </a:r>
            <a:endParaRPr lang="en-GB" sz="1100" noProof="0" dirty="0">
              <a:latin typeface="Times New Roman" panose="02020603050405020304" pitchFamily="18" charset="0"/>
              <a:cs typeface="Times New Roman" panose="02020603050405020304" pitchFamily="18" charset="0"/>
            </a:endParaRPr>
          </a:p>
          <a:p>
            <a:pPr lvl="1" algn="just"/>
            <a:r>
              <a:rPr lang="en-GB" sz="1100" noProof="0" dirty="0">
                <a:latin typeface="Times New Roman" panose="02020603050405020304" pitchFamily="18" charset="0"/>
                <a:ea typeface="+mn-lt"/>
                <a:cs typeface="Times New Roman" panose="02020603050405020304" pitchFamily="18" charset="0"/>
              </a:rPr>
              <a:t>Mix of UK goal-focus + Indian relationship culture boosted CNG expansion (</a:t>
            </a:r>
            <a:r>
              <a:rPr lang="en-GB" sz="1100" noProof="0" dirty="0" err="1">
                <a:latin typeface="Times New Roman" panose="02020603050405020304" pitchFamily="18" charset="0"/>
                <a:ea typeface="+mn-lt"/>
                <a:cs typeface="Times New Roman" panose="02020603050405020304" pitchFamily="18" charset="0"/>
              </a:rPr>
              <a:t>Bastiaansen</a:t>
            </a:r>
            <a:r>
              <a:rPr lang="en-GB" sz="1100" noProof="0" dirty="0">
                <a:latin typeface="Times New Roman" panose="02020603050405020304" pitchFamily="18" charset="0"/>
                <a:ea typeface="+mn-lt"/>
                <a:cs typeface="Times New Roman" panose="02020603050405020304" pitchFamily="18" charset="0"/>
              </a:rPr>
              <a:t> and Wilderom, 2021).</a:t>
            </a:r>
            <a:endParaRPr lang="en-GB" sz="1100" noProof="0" dirty="0">
              <a:latin typeface="Times New Roman" panose="02020603050405020304" pitchFamily="18" charset="0"/>
              <a:cs typeface="Times New Roman" panose="02020603050405020304" pitchFamily="18" charset="0"/>
            </a:endParaRPr>
          </a:p>
          <a:p>
            <a:pPr algn="just"/>
            <a:endParaRPr lang="en-GB" sz="1100" noProof="0" dirty="0">
              <a:latin typeface="Times New Roman" panose="02020603050405020304" pitchFamily="18" charset="0"/>
              <a:cs typeface="Times New Roman" panose="02020603050405020304" pitchFamily="18" charset="0"/>
            </a:endParaRPr>
          </a:p>
        </p:txBody>
      </p:sp>
      <p:pic>
        <p:nvPicPr>
          <p:cNvPr id="4" name="Graphic 3" descr="Jio-bp - Wikipedia">
            <a:extLst>
              <a:ext uri="{FF2B5EF4-FFF2-40B4-BE49-F238E27FC236}">
                <a16:creationId xmlns:a16="http://schemas.microsoft.com/office/drawing/2014/main" id="{7F0DCCAA-E952-96CC-A0DB-4F9901EAD55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11532" y="2731915"/>
            <a:ext cx="5150277" cy="3218923"/>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Tree>
    <p:extLst>
      <p:ext uri="{BB962C8B-B14F-4D97-AF65-F5344CB8AC3E}">
        <p14:creationId xmlns:p14="http://schemas.microsoft.com/office/powerpoint/2010/main" val="1063115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7C022-285A-39EB-2729-94646FB716DA}"/>
              </a:ext>
            </a:extLst>
          </p:cNvPr>
          <p:cNvSpPr>
            <a:spLocks noGrp="1"/>
          </p:cNvSpPr>
          <p:nvPr>
            <p:ph type="title"/>
          </p:nvPr>
        </p:nvSpPr>
        <p:spPr>
          <a:xfrm>
            <a:off x="762000" y="1138036"/>
            <a:ext cx="9058195" cy="1048901"/>
          </a:xfrm>
        </p:spPr>
        <p:txBody>
          <a:bodyPr anchor="t">
            <a:normAutofit/>
          </a:bodyPr>
          <a:lstStyle/>
          <a:p>
            <a:pPr algn="just"/>
            <a:r>
              <a:rPr lang="en-GB" sz="3200" noProof="0" dirty="0">
                <a:latin typeface="Times New Roman" panose="02020603050405020304" pitchFamily="18" charset="0"/>
                <a:ea typeface="+mj-lt"/>
                <a:cs typeface="Times New Roman" panose="02020603050405020304" pitchFamily="18" charset="0"/>
              </a:rPr>
              <a:t>Challenges, Opportunities &amp; Analysis</a:t>
            </a:r>
            <a:endParaRPr lang="en-GB" sz="3200" noProof="0" dirty="0">
              <a:latin typeface="Times New Roman" panose="02020603050405020304" pitchFamily="18" charset="0"/>
              <a:cs typeface="Times New Roman" panose="02020603050405020304" pitchFamily="18" charset="0"/>
            </a:endParaRPr>
          </a:p>
        </p:txBody>
      </p:sp>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Picture 3" descr="Hofstede's Cultural Dimensions Theory">
            <a:extLst>
              <a:ext uri="{FF2B5EF4-FFF2-40B4-BE49-F238E27FC236}">
                <a16:creationId xmlns:a16="http://schemas.microsoft.com/office/drawing/2014/main" id="{ED4B746E-189D-7646-9D47-D94920DEF4B4}"/>
              </a:ext>
            </a:extLst>
          </p:cNvPr>
          <p:cNvPicPr>
            <a:picLocks noChangeAspect="1"/>
          </p:cNvPicPr>
          <p:nvPr/>
        </p:nvPicPr>
        <p:blipFill>
          <a:blip r:embed="rId3"/>
          <a:stretch>
            <a:fillRect/>
          </a:stretch>
        </p:blipFill>
        <p:spPr>
          <a:xfrm>
            <a:off x="873156" y="2400904"/>
            <a:ext cx="5222844" cy="2506965"/>
          </a:xfrm>
          <a:prstGeom prst="rect">
            <a:avLst/>
          </a:prstGeom>
        </p:spPr>
      </p:pic>
      <p:sp>
        <p:nvSpPr>
          <p:cNvPr id="3" name="Content Placeholder 2">
            <a:extLst>
              <a:ext uri="{FF2B5EF4-FFF2-40B4-BE49-F238E27FC236}">
                <a16:creationId xmlns:a16="http://schemas.microsoft.com/office/drawing/2014/main" id="{6C168029-D44F-A7AC-61DA-9376FD9373B7}"/>
              </a:ext>
            </a:extLst>
          </p:cNvPr>
          <p:cNvSpPr>
            <a:spLocks noGrp="1"/>
          </p:cNvSpPr>
          <p:nvPr>
            <p:ph idx="1"/>
          </p:nvPr>
        </p:nvSpPr>
        <p:spPr>
          <a:xfrm>
            <a:off x="6731918" y="2321168"/>
            <a:ext cx="4567453" cy="3821215"/>
          </a:xfrm>
        </p:spPr>
        <p:txBody>
          <a:bodyPr vert="horz" lIns="91440" tIns="45720" rIns="91440" bIns="45720" rtlCol="0">
            <a:normAutofit/>
          </a:bodyPr>
          <a:lstStyle/>
          <a:p>
            <a:pPr algn="just"/>
            <a:r>
              <a:rPr lang="en-GB" sz="1400" b="1" noProof="0" dirty="0">
                <a:latin typeface="Times New Roman" panose="02020603050405020304" pitchFamily="18" charset="0"/>
                <a:ea typeface="+mn-lt"/>
                <a:cs typeface="Times New Roman" panose="02020603050405020304" pitchFamily="18" charset="0"/>
              </a:rPr>
              <a:t>Challenges:</a:t>
            </a:r>
            <a:endParaRPr lang="en-GB" sz="1400" noProof="0" dirty="0">
              <a:latin typeface="Times New Roman" panose="02020603050405020304" pitchFamily="18" charset="0"/>
              <a:cs typeface="Times New Roman" panose="02020603050405020304" pitchFamily="18" charset="0"/>
            </a:endParaRPr>
          </a:p>
          <a:p>
            <a:pPr lvl="1" algn="just"/>
            <a:r>
              <a:rPr lang="en-GB" sz="1400" noProof="0" dirty="0">
                <a:latin typeface="Times New Roman" panose="02020603050405020304" pitchFamily="18" charset="0"/>
                <a:ea typeface="+mn-lt"/>
                <a:cs typeface="Times New Roman" panose="02020603050405020304" pitchFamily="18" charset="0"/>
              </a:rPr>
              <a:t>UK directness perceived as disrespect in India (Bilokoz and Voronova, 2025).</a:t>
            </a:r>
            <a:endParaRPr lang="en-GB" sz="1400" noProof="0" dirty="0">
              <a:latin typeface="Times New Roman" panose="02020603050405020304" pitchFamily="18" charset="0"/>
              <a:cs typeface="Times New Roman" panose="02020603050405020304" pitchFamily="18" charset="0"/>
            </a:endParaRPr>
          </a:p>
          <a:p>
            <a:pPr lvl="1" algn="just"/>
            <a:r>
              <a:rPr lang="en-GB" sz="1400" noProof="0" dirty="0">
                <a:latin typeface="Times New Roman" panose="02020603050405020304" pitchFamily="18" charset="0"/>
                <a:ea typeface="+mn-lt"/>
                <a:cs typeface="Times New Roman" panose="02020603050405020304" pitchFamily="18" charset="0"/>
              </a:rPr>
              <a:t>Individual credit-seeking disrupts Indian teamwork (</a:t>
            </a:r>
            <a:r>
              <a:rPr lang="en-GB" sz="1400" noProof="0" dirty="0" err="1">
                <a:latin typeface="Times New Roman" panose="02020603050405020304" pitchFamily="18" charset="0"/>
                <a:ea typeface="+mn-lt"/>
                <a:cs typeface="Times New Roman" panose="02020603050405020304" pitchFamily="18" charset="0"/>
              </a:rPr>
              <a:t>Bastiaansen</a:t>
            </a:r>
            <a:r>
              <a:rPr lang="en-GB" sz="1400" noProof="0" dirty="0">
                <a:latin typeface="Times New Roman" panose="02020603050405020304" pitchFamily="18" charset="0"/>
                <a:ea typeface="+mn-lt"/>
                <a:cs typeface="Times New Roman" panose="02020603050405020304" pitchFamily="18" charset="0"/>
              </a:rPr>
              <a:t> and Wilderom, 2021).</a:t>
            </a:r>
            <a:endParaRPr lang="en-GB" sz="1400" noProof="0" dirty="0">
              <a:latin typeface="Times New Roman" panose="02020603050405020304" pitchFamily="18" charset="0"/>
              <a:cs typeface="Times New Roman" panose="02020603050405020304" pitchFamily="18" charset="0"/>
            </a:endParaRPr>
          </a:p>
          <a:p>
            <a:pPr lvl="1" algn="just"/>
            <a:r>
              <a:rPr lang="en-GB" sz="1400" noProof="0" dirty="0">
                <a:latin typeface="Times New Roman" panose="02020603050405020304" pitchFamily="18" charset="0"/>
                <a:ea typeface="+mn-lt"/>
                <a:cs typeface="Times New Roman" panose="02020603050405020304" pitchFamily="18" charset="0"/>
              </a:rPr>
              <a:t>Cultural ‘shock’ inflates JV costs by 20% (Bilokoz and Voronova, 2025).</a:t>
            </a:r>
            <a:endParaRPr lang="en-GB" sz="1400" noProof="0" dirty="0">
              <a:latin typeface="Times New Roman" panose="02020603050405020304" pitchFamily="18" charset="0"/>
              <a:cs typeface="Times New Roman" panose="02020603050405020304" pitchFamily="18" charset="0"/>
            </a:endParaRPr>
          </a:p>
          <a:p>
            <a:pPr algn="just"/>
            <a:r>
              <a:rPr lang="en-GB" sz="1400" b="1" noProof="0" dirty="0">
                <a:latin typeface="Times New Roman" panose="02020603050405020304" pitchFamily="18" charset="0"/>
                <a:ea typeface="+mn-lt"/>
                <a:cs typeface="Times New Roman" panose="02020603050405020304" pitchFamily="18" charset="0"/>
              </a:rPr>
              <a:t>Opportunities:</a:t>
            </a:r>
            <a:endParaRPr lang="en-GB" sz="1400" noProof="0" dirty="0">
              <a:latin typeface="Times New Roman" panose="02020603050405020304" pitchFamily="18" charset="0"/>
              <a:cs typeface="Times New Roman" panose="02020603050405020304" pitchFamily="18" charset="0"/>
            </a:endParaRPr>
          </a:p>
          <a:p>
            <a:pPr lvl="1" algn="just"/>
            <a:r>
              <a:rPr lang="en-GB" sz="1400" noProof="0" dirty="0">
                <a:latin typeface="Times New Roman" panose="02020603050405020304" pitchFamily="18" charset="0"/>
                <a:ea typeface="+mn-lt"/>
                <a:cs typeface="Times New Roman" panose="02020603050405020304" pitchFamily="18" charset="0"/>
              </a:rPr>
              <a:t>Respecting hierarchy strengthens partnerships in ONGC projects.</a:t>
            </a:r>
            <a:endParaRPr lang="en-GB" sz="1400" noProof="0" dirty="0">
              <a:latin typeface="Times New Roman" panose="02020603050405020304" pitchFamily="18" charset="0"/>
              <a:cs typeface="Times New Roman" panose="02020603050405020304" pitchFamily="18" charset="0"/>
            </a:endParaRPr>
          </a:p>
          <a:p>
            <a:pPr lvl="1" algn="just"/>
            <a:r>
              <a:rPr lang="en-GB" sz="1400" noProof="0" dirty="0">
                <a:latin typeface="Times New Roman" panose="02020603050405020304" pitchFamily="18" charset="0"/>
                <a:ea typeface="+mn-lt"/>
                <a:cs typeface="Times New Roman" panose="02020603050405020304" pitchFamily="18" charset="0"/>
              </a:rPr>
              <a:t>Collectivism enriches BP’s sustainability initiatives.</a:t>
            </a:r>
            <a:endParaRPr lang="en-GB" sz="1400" noProof="0" dirty="0">
              <a:latin typeface="Times New Roman" panose="02020603050405020304" pitchFamily="18" charset="0"/>
              <a:cs typeface="Times New Roman" panose="02020603050405020304" pitchFamily="18" charset="0"/>
            </a:endParaRPr>
          </a:p>
          <a:p>
            <a:pPr lvl="1" algn="just"/>
            <a:r>
              <a:rPr lang="en-GB" sz="1400" noProof="0" dirty="0">
                <a:latin typeface="Times New Roman" panose="02020603050405020304" pitchFamily="18" charset="0"/>
                <a:ea typeface="+mn-lt"/>
                <a:cs typeface="Times New Roman" panose="02020603050405020304" pitchFamily="18" charset="0"/>
              </a:rPr>
              <a:t>Blending assertiveness &amp; empathy fosters stronger alliances (Hwang, 2024).</a:t>
            </a:r>
            <a:endParaRPr lang="en-GB" sz="1400" noProof="0" dirty="0">
              <a:latin typeface="Times New Roman" panose="02020603050405020304" pitchFamily="18" charset="0"/>
              <a:cs typeface="Times New Roman" panose="02020603050405020304" pitchFamily="18" charset="0"/>
            </a:endParaRPr>
          </a:p>
          <a:p>
            <a:pPr algn="just"/>
            <a:r>
              <a:rPr lang="en-GB" sz="1400" noProof="0" dirty="0">
                <a:latin typeface="Times New Roman" panose="02020603050405020304" pitchFamily="18" charset="0"/>
                <a:ea typeface="+mn-lt"/>
                <a:cs typeface="Times New Roman" panose="02020603050405020304" pitchFamily="18" charset="0"/>
              </a:rPr>
              <a:t>Need dynamic assessments beyond static Hofstede model (Choudhary et al., 2025; Panda, 2024).</a:t>
            </a:r>
            <a:endParaRPr lang="en-GB" sz="1400" noProof="0" dirty="0">
              <a:latin typeface="Times New Roman" panose="02020603050405020304" pitchFamily="18" charset="0"/>
              <a:cs typeface="Times New Roman" panose="02020603050405020304" pitchFamily="18" charset="0"/>
            </a:endParaRPr>
          </a:p>
          <a:p>
            <a:pPr algn="just"/>
            <a:endParaRPr lang="en-GB" sz="1400" noProof="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693708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9795D88B-859D-8C91-5B72-FFDD25CD3812}"/>
              </a:ext>
            </a:extLst>
          </p:cNvPr>
          <p:cNvSpPr>
            <a:spLocks noGrp="1"/>
          </p:cNvSpPr>
          <p:nvPr>
            <p:ph type="title"/>
          </p:nvPr>
        </p:nvSpPr>
        <p:spPr>
          <a:xfrm>
            <a:off x="826396" y="586855"/>
            <a:ext cx="4230100" cy="3387497"/>
          </a:xfrm>
        </p:spPr>
        <p:txBody>
          <a:bodyPr anchor="b">
            <a:normAutofit/>
          </a:bodyPr>
          <a:lstStyle/>
          <a:p>
            <a:pPr algn="just"/>
            <a:r>
              <a:rPr lang="en-GB" sz="4000" noProof="0" dirty="0">
                <a:solidFill>
                  <a:srgbClr val="FFFFFF"/>
                </a:solidFill>
                <a:latin typeface="Times New Roman" panose="02020603050405020304" pitchFamily="18" charset="0"/>
                <a:ea typeface="+mj-lt"/>
                <a:cs typeface="Times New Roman" panose="02020603050405020304" pitchFamily="18" charset="0"/>
              </a:rPr>
              <a:t>Practical Recommendations for Managers</a:t>
            </a:r>
            <a:endParaRPr lang="en-GB" sz="4000" noProof="0"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FA6786E-CFFD-9555-1BAE-A8345D7ED829}"/>
              </a:ext>
            </a:extLst>
          </p:cNvPr>
          <p:cNvSpPr>
            <a:spLocks noGrp="1"/>
          </p:cNvSpPr>
          <p:nvPr>
            <p:ph idx="1"/>
          </p:nvPr>
        </p:nvSpPr>
        <p:spPr>
          <a:xfrm>
            <a:off x="6503158" y="649480"/>
            <a:ext cx="4862447" cy="5546047"/>
          </a:xfrm>
        </p:spPr>
        <p:txBody>
          <a:bodyPr vert="horz" lIns="91440" tIns="45720" rIns="91440" bIns="45720" rtlCol="0" anchor="ctr">
            <a:normAutofit/>
          </a:bodyPr>
          <a:lstStyle/>
          <a:p>
            <a:pPr algn="just"/>
            <a:r>
              <a:rPr lang="en-GB" sz="1700" b="1" noProof="0" dirty="0">
                <a:latin typeface="Times New Roman" panose="02020603050405020304" pitchFamily="18" charset="0"/>
                <a:ea typeface="+mn-lt"/>
                <a:cs typeface="Times New Roman" panose="02020603050405020304" pitchFamily="18" charset="0"/>
              </a:rPr>
              <a:t>Address PDI:</a:t>
            </a:r>
            <a:endParaRPr lang="en-GB" sz="1700" noProof="0" dirty="0">
              <a:latin typeface="Times New Roman" panose="02020603050405020304" pitchFamily="18" charset="0"/>
              <a:cs typeface="Times New Roman" panose="02020603050405020304" pitchFamily="18" charset="0"/>
            </a:endParaRPr>
          </a:p>
          <a:p>
            <a:pPr lvl="1" algn="just"/>
            <a:r>
              <a:rPr lang="en-GB" sz="1700" noProof="0" dirty="0">
                <a:latin typeface="Times New Roman" panose="02020603050405020304" pitchFamily="18" charset="0"/>
                <a:ea typeface="+mn-lt"/>
                <a:cs typeface="Times New Roman" panose="02020603050405020304" pitchFamily="18" charset="0"/>
              </a:rPr>
              <a:t>Use formal titles and hierarchical reporting in India (Šmite et al., 2021).</a:t>
            </a:r>
            <a:endParaRPr lang="en-GB" sz="1700" noProof="0" dirty="0">
              <a:latin typeface="Times New Roman" panose="02020603050405020304" pitchFamily="18" charset="0"/>
              <a:cs typeface="Times New Roman" panose="02020603050405020304" pitchFamily="18" charset="0"/>
            </a:endParaRPr>
          </a:p>
          <a:p>
            <a:pPr lvl="1" algn="just"/>
            <a:r>
              <a:rPr lang="en-GB" sz="1700" noProof="0" dirty="0">
                <a:latin typeface="Times New Roman" panose="02020603050405020304" pitchFamily="18" charset="0"/>
                <a:ea typeface="+mn-lt"/>
                <a:cs typeface="Times New Roman" panose="02020603050405020304" pitchFamily="18" charset="0"/>
              </a:rPr>
              <a:t>Offer cross-cultural communication training (Moran et al., 2023).</a:t>
            </a:r>
            <a:endParaRPr lang="en-GB" sz="1700" noProof="0" dirty="0">
              <a:latin typeface="Times New Roman" panose="02020603050405020304" pitchFamily="18" charset="0"/>
              <a:cs typeface="Times New Roman" panose="02020603050405020304" pitchFamily="18" charset="0"/>
            </a:endParaRPr>
          </a:p>
          <a:p>
            <a:pPr algn="just"/>
            <a:r>
              <a:rPr lang="en-GB" sz="1700" b="1" noProof="0" dirty="0">
                <a:latin typeface="Times New Roman" panose="02020603050405020304" pitchFamily="18" charset="0"/>
                <a:ea typeface="+mn-lt"/>
                <a:cs typeface="Times New Roman" panose="02020603050405020304" pitchFamily="18" charset="0"/>
              </a:rPr>
              <a:t>Align IDV:</a:t>
            </a:r>
            <a:endParaRPr lang="en-GB" sz="1700" noProof="0" dirty="0">
              <a:latin typeface="Times New Roman" panose="02020603050405020304" pitchFamily="18" charset="0"/>
              <a:cs typeface="Times New Roman" panose="02020603050405020304" pitchFamily="18" charset="0"/>
            </a:endParaRPr>
          </a:p>
          <a:p>
            <a:pPr lvl="1" algn="just"/>
            <a:r>
              <a:rPr lang="en-GB" sz="1700" noProof="0" dirty="0">
                <a:latin typeface="Times New Roman" panose="02020603050405020304" pitchFamily="18" charset="0"/>
                <a:ea typeface="+mn-lt"/>
                <a:cs typeface="Times New Roman" panose="02020603050405020304" pitchFamily="18" charset="0"/>
              </a:rPr>
              <a:t>Hybrid meetings blending UK autonomy &amp; Indian consensus (Panda, 2024).</a:t>
            </a:r>
            <a:endParaRPr lang="en-GB" sz="1700" noProof="0" dirty="0">
              <a:latin typeface="Times New Roman" panose="02020603050405020304" pitchFamily="18" charset="0"/>
              <a:cs typeface="Times New Roman" panose="02020603050405020304" pitchFamily="18" charset="0"/>
            </a:endParaRPr>
          </a:p>
          <a:p>
            <a:pPr lvl="1" algn="just"/>
            <a:r>
              <a:rPr lang="en-GB" sz="1700" noProof="0" dirty="0">
                <a:latin typeface="Times New Roman" panose="02020603050405020304" pitchFamily="18" charset="0"/>
                <a:ea typeface="+mn-lt"/>
                <a:cs typeface="Times New Roman" panose="02020603050405020304" pitchFamily="18" charset="0"/>
              </a:rPr>
              <a:t>Initiate group rapport-building rituals.</a:t>
            </a:r>
            <a:endParaRPr lang="en-GB" sz="1700" noProof="0" dirty="0">
              <a:latin typeface="Times New Roman" panose="02020603050405020304" pitchFamily="18" charset="0"/>
              <a:cs typeface="Times New Roman" panose="02020603050405020304" pitchFamily="18" charset="0"/>
            </a:endParaRPr>
          </a:p>
          <a:p>
            <a:pPr algn="just"/>
            <a:r>
              <a:rPr lang="en-GB" sz="1700" b="1" noProof="0" dirty="0">
                <a:latin typeface="Times New Roman" panose="02020603050405020304" pitchFamily="18" charset="0"/>
                <a:ea typeface="+mn-lt"/>
                <a:cs typeface="Times New Roman" panose="02020603050405020304" pitchFamily="18" charset="0"/>
              </a:rPr>
              <a:t>Balance MAS:</a:t>
            </a:r>
            <a:endParaRPr lang="en-GB" sz="1700" noProof="0" dirty="0">
              <a:latin typeface="Times New Roman" panose="02020603050405020304" pitchFamily="18" charset="0"/>
              <a:cs typeface="Times New Roman" panose="02020603050405020304" pitchFamily="18" charset="0"/>
            </a:endParaRPr>
          </a:p>
          <a:p>
            <a:pPr lvl="1" algn="just"/>
            <a:r>
              <a:rPr lang="en-GB" sz="1700" noProof="0" dirty="0">
                <a:latin typeface="Times New Roman" panose="02020603050405020304" pitchFamily="18" charset="0"/>
                <a:ea typeface="+mn-lt"/>
                <a:cs typeface="Times New Roman" panose="02020603050405020304" pitchFamily="18" charset="0"/>
              </a:rPr>
              <a:t>Recognize group success publicly to align cultural motivations (Hwang, 2024).</a:t>
            </a:r>
            <a:endParaRPr lang="en-GB" sz="1700" noProof="0" dirty="0">
              <a:latin typeface="Times New Roman" panose="02020603050405020304" pitchFamily="18" charset="0"/>
              <a:cs typeface="Times New Roman" panose="02020603050405020304" pitchFamily="18" charset="0"/>
            </a:endParaRPr>
          </a:p>
          <a:p>
            <a:pPr algn="just"/>
            <a:r>
              <a:rPr lang="en-GB" sz="1700" b="1" noProof="0" dirty="0">
                <a:latin typeface="Times New Roman" panose="02020603050405020304" pitchFamily="18" charset="0"/>
                <a:ea typeface="+mn-lt"/>
                <a:cs typeface="Times New Roman" panose="02020603050405020304" pitchFamily="18" charset="0"/>
              </a:rPr>
              <a:t>Integrate Technology:</a:t>
            </a:r>
            <a:endParaRPr lang="en-GB" sz="1700" noProof="0" dirty="0">
              <a:latin typeface="Times New Roman" panose="02020603050405020304" pitchFamily="18" charset="0"/>
              <a:cs typeface="Times New Roman" panose="02020603050405020304" pitchFamily="18" charset="0"/>
            </a:endParaRPr>
          </a:p>
          <a:p>
            <a:pPr lvl="1" algn="just"/>
            <a:r>
              <a:rPr lang="en-GB" sz="1700" noProof="0" dirty="0">
                <a:latin typeface="Times New Roman" panose="02020603050405020304" pitchFamily="18" charset="0"/>
                <a:ea typeface="+mn-lt"/>
                <a:cs typeface="Times New Roman" panose="02020603050405020304" pitchFamily="18" charset="0"/>
              </a:rPr>
              <a:t>Simulated cultural training for UK expatriates (Gallego-Álvarez and Pucheta-Martínez, 2020).</a:t>
            </a:r>
            <a:endParaRPr lang="en-GB" sz="1700" noProof="0" dirty="0">
              <a:latin typeface="Times New Roman" panose="02020603050405020304" pitchFamily="18" charset="0"/>
              <a:cs typeface="Times New Roman" panose="02020603050405020304" pitchFamily="18" charset="0"/>
            </a:endParaRPr>
          </a:p>
          <a:p>
            <a:pPr algn="just"/>
            <a:r>
              <a:rPr lang="en-GB" sz="1700" noProof="0" dirty="0">
                <a:latin typeface="Times New Roman" panose="02020603050405020304" pitchFamily="18" charset="0"/>
                <a:cs typeface="Times New Roman" panose="02020603050405020304" pitchFamily="18" charset="0"/>
              </a:rPr>
              <a:t>Outcome: 25–30% better cross-border performance (Srivastava et al., 2020).</a:t>
            </a:r>
          </a:p>
        </p:txBody>
      </p:sp>
    </p:spTree>
    <p:extLst>
      <p:ext uri="{BB962C8B-B14F-4D97-AF65-F5344CB8AC3E}">
        <p14:creationId xmlns:p14="http://schemas.microsoft.com/office/powerpoint/2010/main" val="2916014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49AA1777-D8A2-C243-68E2-F8F276357B9F}"/>
              </a:ext>
            </a:extLst>
          </p:cNvPr>
          <p:cNvSpPr>
            <a:spLocks noGrp="1"/>
          </p:cNvSpPr>
          <p:nvPr>
            <p:ph type="title"/>
          </p:nvPr>
        </p:nvSpPr>
        <p:spPr>
          <a:xfrm>
            <a:off x="1616054" y="1261137"/>
            <a:ext cx="8959893" cy="888360"/>
          </a:xfrm>
        </p:spPr>
        <p:txBody>
          <a:bodyPr anchor="b">
            <a:normAutofit/>
          </a:bodyPr>
          <a:lstStyle/>
          <a:p>
            <a:pPr algn="ctr"/>
            <a:r>
              <a:rPr lang="en-GB" sz="3200" noProof="0" dirty="0">
                <a:solidFill>
                  <a:schemeClr val="tx1">
                    <a:lumMod val="65000"/>
                    <a:lumOff val="35000"/>
                  </a:schemeClr>
                </a:solidFill>
                <a:latin typeface="Times New Roman" panose="02020603050405020304" pitchFamily="18" charset="0"/>
                <a:ea typeface="+mj-lt"/>
                <a:cs typeface="Times New Roman" panose="02020603050405020304" pitchFamily="18" charset="0"/>
              </a:rPr>
              <a:t>Conclusion</a:t>
            </a:r>
            <a:endParaRPr lang="en-GB" sz="3200" noProof="0" dirty="0">
              <a:solidFill>
                <a:schemeClr val="tx1">
                  <a:lumMod val="65000"/>
                  <a:lumOff val="3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888598D-EB21-C488-ADF9-CF3A4C8A8DBA}"/>
              </a:ext>
            </a:extLst>
          </p:cNvPr>
          <p:cNvSpPr>
            <a:spLocks noGrp="1"/>
          </p:cNvSpPr>
          <p:nvPr>
            <p:ph idx="1"/>
          </p:nvPr>
        </p:nvSpPr>
        <p:spPr>
          <a:xfrm>
            <a:off x="1616054" y="2427383"/>
            <a:ext cx="8959892" cy="3169482"/>
          </a:xfrm>
        </p:spPr>
        <p:txBody>
          <a:bodyPr vert="horz" lIns="91440" tIns="45720" rIns="91440" bIns="45720" rtlCol="0" anchor="t">
            <a:normAutofit/>
          </a:bodyPr>
          <a:lstStyle/>
          <a:p>
            <a:pPr algn="just"/>
            <a:r>
              <a:rPr lang="en-GB" sz="2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Hofstede’s </a:t>
            </a:r>
            <a:r>
              <a:rPr lang="en-GB" sz="2000" b="1"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PDI, IDV, MAS</a:t>
            </a:r>
            <a:r>
              <a:rPr lang="en-GB" sz="2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 explain major UK–India communication contrasts.</a:t>
            </a:r>
            <a:endParaRPr lang="en-GB" sz="2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2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Adapting hierarchy (PDI), fostering consensus (IDV), and balancing drive with empathy (MAS) ensure success.</a:t>
            </a:r>
            <a:endParaRPr lang="en-GB" sz="2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2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BP’s partnerships show how intercultural adaptability builds global competitiveness.</a:t>
            </a:r>
            <a:endParaRPr lang="en-GB" sz="2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r>
              <a:rPr lang="en-GB" sz="2000" noProof="0" dirty="0">
                <a:solidFill>
                  <a:schemeClr val="tx1">
                    <a:lumMod val="65000"/>
                    <a:lumOff val="35000"/>
                  </a:schemeClr>
                </a:solidFill>
                <a:latin typeface="Times New Roman" panose="02020603050405020304" pitchFamily="18" charset="0"/>
                <a:ea typeface="+mn-lt"/>
                <a:cs typeface="Times New Roman" panose="02020603050405020304" pitchFamily="18" charset="0"/>
              </a:rPr>
              <a:t>Key lesson: Cultural intelligence transforms friction into strategic advantage.</a:t>
            </a:r>
            <a:endParaRPr lang="en-GB" sz="2000" noProof="0" dirty="0">
              <a:solidFill>
                <a:schemeClr val="tx1">
                  <a:lumMod val="65000"/>
                  <a:lumOff val="35000"/>
                </a:schemeClr>
              </a:solidFill>
              <a:latin typeface="Times New Roman" panose="02020603050405020304" pitchFamily="18" charset="0"/>
              <a:cs typeface="Times New Roman" panose="02020603050405020304" pitchFamily="18" charset="0"/>
            </a:endParaRPr>
          </a:p>
          <a:p>
            <a:pPr algn="just"/>
            <a:endParaRPr lang="en-GB" sz="2000" noProof="0" dirty="0">
              <a:solidFill>
                <a:schemeClr val="tx1">
                  <a:lumMod val="65000"/>
                  <a:lumOff val="3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418873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1A1A7-D1FF-805F-5E0A-59CA9C6819A5}"/>
              </a:ext>
            </a:extLst>
          </p:cNvPr>
          <p:cNvSpPr>
            <a:spLocks noGrp="1"/>
          </p:cNvSpPr>
          <p:nvPr>
            <p:ph type="title"/>
          </p:nvPr>
        </p:nvSpPr>
        <p:spPr>
          <a:xfrm>
            <a:off x="838200" y="212725"/>
            <a:ext cx="10515600" cy="747395"/>
          </a:xfrm>
        </p:spPr>
        <p:txBody>
          <a:bodyPr/>
          <a:lstStyle/>
          <a:p>
            <a:pPr algn="just"/>
            <a:r>
              <a:rPr lang="en-GB" noProof="0" dirty="0">
                <a:latin typeface="Times New Roman" panose="02020603050405020304" pitchFamily="18" charset="0"/>
                <a:ea typeface="+mj-lt"/>
                <a:cs typeface="Times New Roman" panose="02020603050405020304" pitchFamily="18" charset="0"/>
              </a:rPr>
              <a:t>References</a:t>
            </a:r>
            <a:endParaRPr lang="en-GB" noProof="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E344558-3A6D-D1AB-3F51-0966CAF9D2C6}"/>
              </a:ext>
            </a:extLst>
          </p:cNvPr>
          <p:cNvSpPr>
            <a:spLocks noGrp="1"/>
          </p:cNvSpPr>
          <p:nvPr>
            <p:ph idx="1"/>
          </p:nvPr>
        </p:nvSpPr>
        <p:spPr>
          <a:xfrm>
            <a:off x="838200" y="960120"/>
            <a:ext cx="10515600" cy="5216843"/>
          </a:xfrm>
        </p:spPr>
        <p:txBody>
          <a:bodyPr vert="horz" lIns="91440" tIns="45720" rIns="91440" bIns="45720" rtlCol="0" anchor="t">
            <a:normAutofit fontScale="92500"/>
          </a:bodyPr>
          <a:lstStyle/>
          <a:p>
            <a:pPr algn="just">
              <a:lnSpc>
                <a:spcPct val="120000"/>
              </a:lnSpc>
              <a:spcBef>
                <a:spcPts val="0"/>
              </a:spcBef>
            </a:pPr>
            <a:r>
              <a:rPr lang="en-GB" sz="1000" noProof="0" dirty="0" err="1">
                <a:latin typeface="Times New Roman" panose="02020603050405020304" pitchFamily="18" charset="0"/>
                <a:ea typeface="+mn-lt"/>
                <a:cs typeface="Times New Roman" panose="02020603050405020304" pitchFamily="18" charset="0"/>
              </a:rPr>
              <a:t>Bastiaansen</a:t>
            </a:r>
            <a:r>
              <a:rPr lang="en-GB" sz="1000" noProof="0" dirty="0">
                <a:latin typeface="Times New Roman" panose="02020603050405020304" pitchFamily="18" charset="0"/>
                <a:ea typeface="+mn-lt"/>
                <a:cs typeface="Times New Roman" panose="02020603050405020304" pitchFamily="18" charset="0"/>
              </a:rPr>
              <a:t>, C.A.J. and Wilderom, C.P.M. (2021). Agile and generic work values of British vs Indian IT workers: a culture-clash case. Journal of Strategy and Management, [online] 15(3). doi:https://doi.org/10.1108/jsma-03-2021-0071.</a:t>
            </a:r>
            <a:endParaRPr lang="en-GB" sz="1000" noProof="0" dirty="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dirty="0">
                <a:latin typeface="Times New Roman" panose="02020603050405020304" pitchFamily="18" charset="0"/>
                <a:ea typeface="+mn-lt"/>
                <a:cs typeface="Times New Roman" panose="02020603050405020304" pitchFamily="18" charset="0"/>
              </a:rPr>
              <a:t>Bilokoz, T. and Voronova, O. (2025). Adapting International Management Strategies to Local Cultures: Challenges and Opportunities. International Journal of Psychology and Strategic Communication, p.40. doi:https://doi.org/10.61030/syrp7402.</a:t>
            </a:r>
            <a:endParaRPr lang="en-GB" sz="1000" noProof="0" dirty="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dirty="0">
                <a:latin typeface="Times New Roman" panose="02020603050405020304" pitchFamily="18" charset="0"/>
                <a:ea typeface="+mn-lt"/>
                <a:cs typeface="Times New Roman" panose="02020603050405020304" pitchFamily="18" charset="0"/>
              </a:rPr>
              <a:t>BP Global (2025). ONGC and bp to explore collaboration in exploration and production, trading and other energy vectors, in India and internationally. [online] bp global. Available at: </a:t>
            </a:r>
            <a:r>
              <a:rPr lang="en-GB" sz="1000" noProof="0" dirty="0">
                <a:latin typeface="Times New Roman" panose="02020603050405020304" pitchFamily="18" charset="0"/>
                <a:ea typeface="+mn-lt"/>
                <a:cs typeface="Times New Roman" panose="02020603050405020304" pitchFamily="18" charset="0"/>
                <a:hlinkClick r:id="rId2"/>
              </a:rPr>
              <a:t>https://www.bp.com/en/global/corporate/news-and-insights/press-releases/ongc-and-bp-to-explore-collaboration-in-exploration-and-production-trading-and-other-energy-vectors-in-india-and-internationally.html</a:t>
            </a:r>
            <a:r>
              <a:rPr lang="en-GB" sz="1000" noProof="0" dirty="0">
                <a:latin typeface="Times New Roman" panose="02020603050405020304" pitchFamily="18" charset="0"/>
                <a:ea typeface="+mn-lt"/>
                <a:cs typeface="Times New Roman" panose="02020603050405020304" pitchFamily="18" charset="0"/>
              </a:rPr>
              <a:t>.</a:t>
            </a:r>
            <a:endParaRPr lang="en-GB" sz="1000" noProof="0" dirty="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dirty="0">
                <a:latin typeface="Times New Roman" panose="02020603050405020304" pitchFamily="18" charset="0"/>
                <a:ea typeface="+mn-lt"/>
                <a:cs typeface="Times New Roman" panose="02020603050405020304" pitchFamily="18" charset="0"/>
              </a:rPr>
              <a:t>Choudhary, J., Shree, S., Rastogi, S., Chaubey, A. and Kiran, P.R. (2025). Benchmarking cross-cultural management practices in India: a theoretical debate based on journal-based longitudinal research. Benchmarking An International Journal. doi:https://doi.org/10.1108/bij-07-2024-0548.</a:t>
            </a:r>
            <a:endParaRPr lang="en-GB" sz="1000" noProof="0" dirty="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dirty="0">
                <a:latin typeface="Times New Roman" panose="02020603050405020304" pitchFamily="18" charset="0"/>
                <a:ea typeface="+mn-lt"/>
                <a:cs typeface="Times New Roman" panose="02020603050405020304" pitchFamily="18" charset="0"/>
              </a:rPr>
              <a:t>Faulkner, W. (2025). BPCL and Reliance BP Mobility Forge Strategic Partnership to Strengthen City Gas Distribution Network. [online] Chemanalyst.com. Available at: </a:t>
            </a:r>
            <a:r>
              <a:rPr lang="en-GB" sz="1000" noProof="0" dirty="0">
                <a:latin typeface="Times New Roman" panose="02020603050405020304" pitchFamily="18" charset="0"/>
                <a:ea typeface="+mn-lt"/>
                <a:cs typeface="Times New Roman" panose="02020603050405020304" pitchFamily="18" charset="0"/>
                <a:hlinkClick r:id="rId3"/>
              </a:rPr>
              <a:t>https://www.chemanalyst.com/NewsAndDeals/NewsDetails/bpcl-and-reliance-bp-mobility-forge-strategic-partnership-to-strengthen-city-39612</a:t>
            </a:r>
            <a:r>
              <a:rPr lang="en-GB" sz="1000" noProof="0" dirty="0">
                <a:latin typeface="Times New Roman" panose="02020603050405020304" pitchFamily="18" charset="0"/>
                <a:ea typeface="+mn-lt"/>
                <a:cs typeface="Times New Roman" panose="02020603050405020304" pitchFamily="18" charset="0"/>
              </a:rPr>
              <a:t> [Accessed 11 Nov. 2025].</a:t>
            </a:r>
            <a:endParaRPr lang="en-GB" sz="1000" noProof="0" dirty="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dirty="0">
                <a:latin typeface="Times New Roman" panose="02020603050405020304" pitchFamily="18" charset="0"/>
                <a:ea typeface="+mn-lt"/>
                <a:cs typeface="Times New Roman" panose="02020603050405020304" pitchFamily="18" charset="0"/>
              </a:rPr>
              <a:t>Gallego-Álvarez, I. and Pucheta-Martínez, M.C. (2020). Hofstede’s Cultural Dimensions and R&amp;D Intensity as an Innovation strategy: a View from Different Institutional Contexts. Eurasian Business Review, 11(2), pp.191–220. doi:https://doi.org/10.1007/s40821-020-00168-4.</a:t>
            </a:r>
            <a:endParaRPr lang="en-GB" sz="1000" noProof="0" dirty="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dirty="0">
                <a:latin typeface="Times New Roman" panose="02020603050405020304" pitchFamily="18" charset="0"/>
                <a:ea typeface="+mn-lt"/>
                <a:cs typeface="Times New Roman" panose="02020603050405020304" pitchFamily="18" charset="0"/>
              </a:rPr>
              <a:t>Gerlach, P. and Eriksson, K. (2021). Measuring Cultural Dimensions: External Validity and Internal Consistency of Hofstede’s VSM 2013 Scales. Frontiers in Psychology, [online] 12(1). doi:https://doi.org/10.3389/fpsyg.2021.662604.</a:t>
            </a:r>
            <a:endParaRPr lang="en-GB" sz="1000" noProof="0" dirty="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dirty="0">
                <a:latin typeface="Times New Roman" panose="02020603050405020304" pitchFamily="18" charset="0"/>
                <a:ea typeface="+mn-lt"/>
                <a:cs typeface="Times New Roman" panose="02020603050405020304" pitchFamily="18" charset="0"/>
              </a:rPr>
              <a:t>Hwang, J. young (2024). Cross-cultural communication in global business. GSC Advanced Research and Reviews, [online] 21(3), pp.457–469. doi:https://doi.org/10.30574/gscarr.2024.21.3.0481.</a:t>
            </a:r>
            <a:endParaRPr lang="en-GB" sz="1000" noProof="0" dirty="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dirty="0">
                <a:latin typeface="Times New Roman" panose="02020603050405020304" pitchFamily="18" charset="0"/>
                <a:ea typeface="+mn-lt"/>
                <a:cs typeface="Times New Roman" panose="02020603050405020304" pitchFamily="18" charset="0"/>
              </a:rPr>
              <a:t>Minkov, M. and Kaasa, A. (2020). A Test of Hofstede’s Model of Culture following His Own Approach. Cross Cultural &amp; Strategic Management, [online] 28(2), pp.384–406. Available at: </a:t>
            </a:r>
            <a:r>
              <a:rPr lang="en-GB" sz="1000" noProof="0" dirty="0">
                <a:latin typeface="Times New Roman" panose="02020603050405020304" pitchFamily="18" charset="0"/>
                <a:ea typeface="+mn-lt"/>
                <a:cs typeface="Times New Roman" panose="02020603050405020304" pitchFamily="18" charset="0"/>
                <a:hlinkClick r:id="rId4"/>
              </a:rPr>
              <a:t>https://www.emerald.com/insight/content/doi/10.1108/ccsm-05-2020-0120/full/html</a:t>
            </a:r>
            <a:r>
              <a:rPr lang="en-GB" sz="1000" noProof="0" dirty="0">
                <a:latin typeface="Times New Roman" panose="02020603050405020304" pitchFamily="18" charset="0"/>
                <a:ea typeface="+mn-lt"/>
                <a:cs typeface="Times New Roman" panose="02020603050405020304" pitchFamily="18" charset="0"/>
              </a:rPr>
              <a:t>.</a:t>
            </a:r>
            <a:endParaRPr lang="en-GB" sz="1000" noProof="0" dirty="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dirty="0">
                <a:latin typeface="Times New Roman" panose="02020603050405020304" pitchFamily="18" charset="0"/>
                <a:ea typeface="+mn-lt"/>
                <a:cs typeface="Times New Roman" panose="02020603050405020304" pitchFamily="18" charset="0"/>
              </a:rPr>
              <a:t>Moran, R.T., Abramson, N., Chan, A. and Marie-Marguerite, S. (2023). Managing Cultural Differences. doi:https://doi.org/10.4324/9781003297567.</a:t>
            </a:r>
            <a:endParaRPr lang="en-GB" sz="1000" noProof="0" dirty="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dirty="0">
                <a:latin typeface="Times New Roman" panose="02020603050405020304" pitchFamily="18" charset="0"/>
                <a:ea typeface="+mn-lt"/>
                <a:cs typeface="Times New Roman" panose="02020603050405020304" pitchFamily="18" charset="0"/>
              </a:rPr>
              <a:t>Panda, G. (2024). Exploring the Keys to Successful Cross-cultural Partnerships: Uncovering the Essential Components that Enhance or Hinder Fruitful Joint Ventures and Collaborations Between Entrepreneurs from the Uk and India. International Journal For Multidisciplinary Research, 6(2). doi:https://doi.org/10.36948/ijfmr.2024.v06i02.15949.</a:t>
            </a:r>
            <a:endParaRPr lang="en-GB" sz="1000" noProof="0" dirty="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dirty="0">
                <a:latin typeface="Times New Roman" panose="02020603050405020304" pitchFamily="18" charset="0"/>
                <a:ea typeface="+mn-lt"/>
                <a:cs typeface="Times New Roman" panose="02020603050405020304" pitchFamily="18" charset="0"/>
              </a:rPr>
              <a:t>Projects Today (2025). BP to boost investments in India’s energy sector with focus on natural gas, renewables. [online] Projects Today . Available at: </a:t>
            </a:r>
            <a:r>
              <a:rPr lang="en-GB" sz="1000" noProof="0" dirty="0">
                <a:latin typeface="Times New Roman" panose="02020603050405020304" pitchFamily="18" charset="0"/>
                <a:ea typeface="+mn-lt"/>
                <a:cs typeface="Times New Roman" panose="02020603050405020304" pitchFamily="18" charset="0"/>
                <a:hlinkClick r:id="rId5"/>
              </a:rPr>
              <a:t>https://www.projectstoday.com/News/BP-to-boost-investments-in-Indias-energy-sector-with-focus-on-natural-gas-renewables</a:t>
            </a:r>
            <a:r>
              <a:rPr lang="en-GB" sz="1000" noProof="0" dirty="0">
                <a:latin typeface="Times New Roman" panose="02020603050405020304" pitchFamily="18" charset="0"/>
                <a:ea typeface="+mn-lt"/>
                <a:cs typeface="Times New Roman" panose="02020603050405020304" pitchFamily="18" charset="0"/>
              </a:rPr>
              <a:t> [Accessed 11 Nov. 2025].</a:t>
            </a:r>
            <a:endParaRPr lang="en-GB" sz="1000" noProof="0" dirty="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dirty="0">
                <a:latin typeface="Times New Roman" panose="02020603050405020304" pitchFamily="18" charset="0"/>
                <a:ea typeface="+mn-lt"/>
                <a:cs typeface="Times New Roman" panose="02020603050405020304" pitchFamily="18" charset="0"/>
              </a:rPr>
              <a:t>S&amp;P Global (2025). Reliance signs agreement with BP, ONGC to pursue oil, gas exploration in Saurashtra basin block. [online] S&amp;P Global Commodity Insights. Available at: </a:t>
            </a:r>
            <a:r>
              <a:rPr lang="en-GB" sz="1000" noProof="0" dirty="0">
                <a:latin typeface="Times New Roman" panose="02020603050405020304" pitchFamily="18" charset="0"/>
                <a:ea typeface="+mn-lt"/>
                <a:cs typeface="Times New Roman" panose="02020603050405020304" pitchFamily="18" charset="0"/>
                <a:hlinkClick r:id="rId6"/>
              </a:rPr>
              <a:t>https://www.spglobal.com/commodity-insights/en/news-research/latest-news/crude-oil/073025-reliance-signs-agreement-with-bp-ongc-to-pursue-oil-gas-exploration-in-saurashtra-basin-block</a:t>
            </a:r>
            <a:r>
              <a:rPr lang="en-GB" sz="1000" noProof="0" dirty="0">
                <a:latin typeface="Times New Roman" panose="02020603050405020304" pitchFamily="18" charset="0"/>
                <a:ea typeface="+mn-lt"/>
                <a:cs typeface="Times New Roman" panose="02020603050405020304" pitchFamily="18" charset="0"/>
              </a:rPr>
              <a:t> [Accessed 11 Nov. 2025].</a:t>
            </a:r>
            <a:endParaRPr lang="en-GB" sz="1000" noProof="0" dirty="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dirty="0">
                <a:latin typeface="Times New Roman" panose="02020603050405020304" pitchFamily="18" charset="0"/>
                <a:ea typeface="+mn-lt"/>
                <a:cs typeface="Times New Roman" panose="02020603050405020304" pitchFamily="18" charset="0"/>
              </a:rPr>
              <a:t>Sent, E.-M. and Kroese, A.L.J. (2020). Commemorating Geert Hofstede, a Pioneer in the Study of Culture and Institutions. Journal of Institutional Economics, [online] 18(1), pp.1–13. doi:https://doi.org/10.1017/S174413742000051X.</a:t>
            </a:r>
            <a:endParaRPr lang="en-GB" sz="1000" noProof="0" dirty="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dirty="0">
                <a:latin typeface="Times New Roman" panose="02020603050405020304" pitchFamily="18" charset="0"/>
                <a:ea typeface="+mn-lt"/>
                <a:cs typeface="Times New Roman" panose="02020603050405020304" pitchFamily="18" charset="0"/>
              </a:rPr>
              <a:t>Šmite, D., Moe, N.B. and Gonzalez-Huerta, J. (2021). Overcoming cultural barriers to being agile in distributed teams. Information and Software Technology, 138, p.106612. doi:https://doi.org/10.1016/j.infsof.2021.106612.</a:t>
            </a:r>
            <a:endParaRPr lang="en-GB" sz="1000" noProof="0" dirty="0">
              <a:latin typeface="Times New Roman" panose="02020603050405020304" pitchFamily="18" charset="0"/>
              <a:cs typeface="Times New Roman" panose="02020603050405020304" pitchFamily="18" charset="0"/>
            </a:endParaRPr>
          </a:p>
          <a:p>
            <a:pPr algn="just">
              <a:lnSpc>
                <a:spcPct val="120000"/>
              </a:lnSpc>
              <a:spcBef>
                <a:spcPts val="0"/>
              </a:spcBef>
            </a:pPr>
            <a:r>
              <a:rPr lang="en-GB" sz="1000" noProof="0" dirty="0">
                <a:latin typeface="Times New Roman" panose="02020603050405020304" pitchFamily="18" charset="0"/>
                <a:ea typeface="+mn-lt"/>
                <a:cs typeface="Times New Roman" panose="02020603050405020304" pitchFamily="18" charset="0"/>
              </a:rPr>
              <a:t>Srivastava, S., Singh, S. and Dhir, S. (2020). Culture and International Business research: a Review and Research Agenda. International Business Review, 29(4), p.101709. doi:https://doi.org/10.1016/j.ibusrev.2020.101709.</a:t>
            </a:r>
            <a:endParaRPr lang="en-GB" sz="1000" noProof="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753857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9</TotalTime>
  <Words>3305</Words>
  <Application>Microsoft Office PowerPoint</Application>
  <PresentationFormat>Widescreen</PresentationFormat>
  <Paragraphs>105</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Aptos Display</vt:lpstr>
      <vt:lpstr>Arial</vt:lpstr>
      <vt:lpstr>Calibri</vt:lpstr>
      <vt:lpstr>Times New Roman</vt:lpstr>
      <vt:lpstr>office theme</vt:lpstr>
      <vt:lpstr>International Business Communications</vt:lpstr>
      <vt:lpstr>Introduction</vt:lpstr>
      <vt:lpstr>Hofstede’s Cultural Dimensions Theory</vt:lpstr>
      <vt:lpstr>Theory Application – Power Distance (PDI)</vt:lpstr>
      <vt:lpstr>Theory Application – IDV &amp; MAS</vt:lpstr>
      <vt:lpstr>Challenges, Opportunities &amp; Analysis</vt:lpstr>
      <vt:lpstr>Practical Recommendations for Managers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Guest User</dc:creator>
  <cp:lastModifiedBy>Anca-Daniela Cruceru</cp:lastModifiedBy>
  <cp:revision>49</cp:revision>
  <dcterms:created xsi:type="dcterms:W3CDTF">2025-11-11T19:40:19Z</dcterms:created>
  <dcterms:modified xsi:type="dcterms:W3CDTF">2025-11-14T09:59:15Z</dcterms:modified>
</cp:coreProperties>
</file>