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56" r:id="rId2"/>
    <p:sldId id="257" r:id="rId3"/>
    <p:sldId id="258" r:id="rId4"/>
    <p:sldId id="259" r:id="rId5"/>
    <p:sldId id="264"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A715D49-E28A-4458-B785-9B34781288BC}" type="datetimeFigureOut">
              <a:rPr lang="en-GB" smtClean="0"/>
              <a:t>22/08/2018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78A16B-B085-43EC-B14C-5EFEA28BB9C6}" type="slidenum">
              <a:rPr lang="en-GB" smtClean="0"/>
              <a:t>‹#›</a:t>
            </a:fld>
            <a:endParaRPr lang="en-GB"/>
          </a:p>
        </p:txBody>
      </p:sp>
    </p:spTree>
    <p:extLst>
      <p:ext uri="{BB962C8B-B14F-4D97-AF65-F5344CB8AC3E}">
        <p14:creationId xmlns:p14="http://schemas.microsoft.com/office/powerpoint/2010/main" val="3245431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really happy to have this opportunity to implement</a:t>
            </a:r>
            <a:r>
              <a:rPr lang="en-GB" baseline="0" dirty="0"/>
              <a:t> team working </a:t>
            </a:r>
            <a:endParaRPr lang="en-GB" dirty="0"/>
          </a:p>
        </p:txBody>
      </p:sp>
      <p:sp>
        <p:nvSpPr>
          <p:cNvPr id="4" name="Slide Number Placeholder 3"/>
          <p:cNvSpPr>
            <a:spLocks noGrp="1"/>
          </p:cNvSpPr>
          <p:nvPr>
            <p:ph type="sldNum" sz="quarter" idx="10"/>
          </p:nvPr>
        </p:nvSpPr>
        <p:spPr/>
        <p:txBody>
          <a:bodyPr/>
          <a:lstStyle/>
          <a:p>
            <a:fld id="{FC78A16B-B085-43EC-B14C-5EFEA28BB9C6}" type="slidenum">
              <a:rPr lang="en-GB" smtClean="0"/>
              <a:t>1</a:t>
            </a:fld>
            <a:endParaRPr lang="en-GB"/>
          </a:p>
        </p:txBody>
      </p:sp>
    </p:spTree>
    <p:extLst>
      <p:ext uri="{BB962C8B-B14F-4D97-AF65-F5344CB8AC3E}">
        <p14:creationId xmlns:p14="http://schemas.microsoft.com/office/powerpoint/2010/main" val="16834405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I’m sure you all must of heard of the saying “Two heads are better than one” so what does working together really do for you?</a:t>
            </a:r>
          </a:p>
          <a:p>
            <a:r>
              <a:rPr lang="en-GB" dirty="0"/>
              <a:t>I will now briefly talk about 5 benefits of team work in the workplace</a:t>
            </a:r>
          </a:p>
          <a:p>
            <a:r>
              <a:rPr lang="en-GB" dirty="0"/>
              <a:t>1. Fosters Creativity and Learning</a:t>
            </a:r>
          </a:p>
          <a:p>
            <a:r>
              <a:rPr lang="en-GB" dirty="0"/>
              <a:t>Creativity thrives when people work together on a team. In most cases you come out with better ideas as a group than you would working alone. Teamwork also maximizes shared knowledge in the workplace and helps you to learn new skills.</a:t>
            </a:r>
          </a:p>
          <a:p>
            <a:r>
              <a:rPr lang="en-GB" dirty="0"/>
              <a:t>2. Blends Strengths</a:t>
            </a:r>
          </a:p>
          <a:p>
            <a:r>
              <a:rPr lang="en-GB" dirty="0"/>
              <a:t> Everyone’s has different strengths. Your strength may be creative thinking, where as another team mates might be organization and planning. Don’t be shy to share your strengths with the team. </a:t>
            </a:r>
          </a:p>
          <a:p>
            <a:r>
              <a:rPr lang="en-GB" dirty="0"/>
              <a:t>Often, a team works well together because team members rely on each other to bring individual talents to the table. By observing the process behind these skills, you can learn how to combine your talents and become a stronger team.</a:t>
            </a:r>
          </a:p>
          <a:p>
            <a:r>
              <a:rPr lang="en-GB" dirty="0"/>
              <a:t>3. Builds Trust</a:t>
            </a:r>
          </a:p>
          <a:p>
            <a:r>
              <a:rPr lang="en-GB" dirty="0"/>
              <a:t>Relying on other people builds trust and working together forms strong relationships with other members. an effective team enjoys working together and shares a strong bond despite occasional disagreements.</a:t>
            </a:r>
          </a:p>
          <a:p>
            <a:r>
              <a:rPr lang="en-GB" dirty="0"/>
              <a:t>Trusting your teammates also provides a feeling of safety that allows ideas to emerge. It helps employees to open up and to encourage each other.</a:t>
            </a:r>
          </a:p>
          <a:p>
            <a:r>
              <a:rPr lang="en-GB" dirty="0"/>
              <a:t>Without trust, a team crumbles and cannot succeed on any given projects.</a:t>
            </a:r>
          </a:p>
          <a:p>
            <a:r>
              <a:rPr lang="en-GB" dirty="0"/>
              <a:t>4. Teaches Conflict Resolution Skills</a:t>
            </a:r>
          </a:p>
          <a:p>
            <a:r>
              <a:rPr lang="en-GB" dirty="0"/>
              <a:t>You will definitely face conflicts when you put a group of unique people together. Employees come from varied backgrounds and have different work styles and habits. While these unique viewpoints create the most successful work, they can also have disagreements that quickly turn into conflict. When conflict arises in teamwork, employees are usually told to resolve the conflicts themselves instead of turning to management.</a:t>
            </a:r>
          </a:p>
          <a:p>
            <a:r>
              <a:rPr lang="en-GB" dirty="0"/>
              <a:t>5. Promotes a Wider Sense of Ownership</a:t>
            </a:r>
          </a:p>
          <a:p>
            <a:r>
              <a:rPr lang="en-GB" dirty="0"/>
              <a:t>Team projects encourage employees to feel proud of their contributions. Tackling obstacles and creating good work together makes team members feel happy. Working towards achieving company goals allows employees to feel connected to the company.</a:t>
            </a:r>
          </a:p>
          <a:p>
            <a:r>
              <a:rPr lang="en-GB" dirty="0"/>
              <a:t>Teamwork is not just helpful for employees. It also benefits the employer in the long run as well. Employees that connect directly with their workplace are more likely to stay with the company. Teamwork allows people to engage with the company and add to the bigger picture.</a:t>
            </a:r>
          </a:p>
          <a:p>
            <a:endParaRPr lang="en-GB" dirty="0"/>
          </a:p>
        </p:txBody>
      </p:sp>
      <p:sp>
        <p:nvSpPr>
          <p:cNvPr id="4" name="Slide Number Placeholder 3"/>
          <p:cNvSpPr>
            <a:spLocks noGrp="1"/>
          </p:cNvSpPr>
          <p:nvPr>
            <p:ph type="sldNum" sz="quarter" idx="10"/>
          </p:nvPr>
        </p:nvSpPr>
        <p:spPr/>
        <p:txBody>
          <a:bodyPr/>
          <a:lstStyle/>
          <a:p>
            <a:fld id="{FC78A16B-B085-43EC-B14C-5EFEA28BB9C6}" type="slidenum">
              <a:rPr lang="en-GB" smtClean="0"/>
              <a:t>3</a:t>
            </a:fld>
            <a:endParaRPr lang="en-GB"/>
          </a:p>
        </p:txBody>
      </p:sp>
    </p:spTree>
    <p:extLst>
      <p:ext uri="{BB962C8B-B14F-4D97-AF65-F5344CB8AC3E}">
        <p14:creationId xmlns:p14="http://schemas.microsoft.com/office/powerpoint/2010/main" val="3962308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NOTES ON TEAM ROLES</a:t>
            </a:r>
          </a:p>
          <a:p>
            <a:endParaRPr lang="en-GB" dirty="0"/>
          </a:p>
          <a:p>
            <a:r>
              <a:rPr lang="en-GB" dirty="0"/>
              <a:t>When we create teams in your company, each team member has a role.</a:t>
            </a:r>
          </a:p>
          <a:p>
            <a:endParaRPr lang="en-GB" dirty="0"/>
          </a:p>
          <a:p>
            <a:r>
              <a:rPr lang="en-GB" dirty="0"/>
              <a:t>RESOURCE INVESTIGATOR </a:t>
            </a:r>
          </a:p>
          <a:p>
            <a:r>
              <a:rPr lang="en-GB" dirty="0"/>
              <a:t>Uses their inquisitive nature to find ideas to bring back to the teams.</a:t>
            </a:r>
          </a:p>
          <a:p>
            <a:r>
              <a:rPr lang="en-GB" dirty="0"/>
              <a:t>TEAM WORKER</a:t>
            </a:r>
          </a:p>
          <a:p>
            <a:r>
              <a:rPr lang="en-GB" dirty="0"/>
              <a:t>Helps the team to gel, using their versatility to identify the work required and complete it on behalf of the team.</a:t>
            </a:r>
          </a:p>
          <a:p>
            <a:r>
              <a:rPr lang="en-GB" dirty="0"/>
              <a:t>IMPLEMENTER</a:t>
            </a:r>
          </a:p>
          <a:p>
            <a:r>
              <a:rPr lang="en-GB" dirty="0"/>
              <a:t>Needed to plan a workable strategy and carry it out as efficiently as possible.</a:t>
            </a:r>
          </a:p>
          <a:p>
            <a:r>
              <a:rPr lang="en-GB" dirty="0"/>
              <a:t>CO-ORDINATOR</a:t>
            </a:r>
          </a:p>
          <a:p>
            <a:r>
              <a:rPr lang="en-GB" dirty="0"/>
              <a:t>Needed to focus on the team objective, draw out team members and delegate work appropriately.</a:t>
            </a:r>
          </a:p>
          <a:p>
            <a:r>
              <a:rPr lang="en-GB" dirty="0"/>
              <a:t>PLANT</a:t>
            </a:r>
          </a:p>
          <a:p>
            <a:r>
              <a:rPr lang="en-GB" dirty="0"/>
              <a:t>Tends to be highly creative and good at solving problems in unconventional ways.</a:t>
            </a:r>
          </a:p>
          <a:p>
            <a:r>
              <a:rPr lang="en-GB" dirty="0"/>
              <a:t>MONITOR EVALUATOR</a:t>
            </a:r>
          </a:p>
          <a:p>
            <a:r>
              <a:rPr lang="en-GB" dirty="0"/>
              <a:t>Provides a logical eye making impartial judgement when required and weighs up to the team’s option in a dispassionate way.</a:t>
            </a:r>
          </a:p>
          <a:p>
            <a:r>
              <a:rPr lang="en-GB" dirty="0"/>
              <a:t>SPECIALIST</a:t>
            </a:r>
          </a:p>
          <a:p>
            <a:r>
              <a:rPr lang="en-GB" dirty="0"/>
              <a:t>Brings in-depth knowledge of a key area to the team.</a:t>
            </a:r>
          </a:p>
          <a:p>
            <a:r>
              <a:rPr lang="en-GB" dirty="0"/>
              <a:t>SHAPER</a:t>
            </a:r>
          </a:p>
          <a:p>
            <a:r>
              <a:rPr lang="en-GB" dirty="0"/>
              <a:t>Provides the necessary drive to ensure that the team keeps moving and dose not lose focus on momentum. </a:t>
            </a:r>
          </a:p>
          <a:p>
            <a:r>
              <a:rPr lang="en-GB" dirty="0"/>
              <a:t>COMPLETER FINISHER	</a:t>
            </a:r>
          </a:p>
          <a:p>
            <a:r>
              <a:rPr lang="en-GB" dirty="0"/>
              <a:t>Most effectively used at the end of tasks to polish and scrutinise the work for errors, subjecting it to the highest standards of quality control.</a:t>
            </a:r>
          </a:p>
          <a:p>
            <a:endParaRPr lang="en-GB" dirty="0"/>
          </a:p>
          <a:p>
            <a:r>
              <a:rPr lang="en-GB" dirty="0"/>
              <a:t>•	There are no good or bad team roles.</a:t>
            </a:r>
          </a:p>
          <a:p>
            <a:r>
              <a:rPr lang="en-GB" dirty="0"/>
              <a:t>•	Each team has its strengths and weaknesses.</a:t>
            </a:r>
          </a:p>
          <a:p>
            <a:r>
              <a:rPr lang="en-GB" dirty="0"/>
              <a:t>•	Each has equal importance.</a:t>
            </a:r>
          </a:p>
          <a:p>
            <a:r>
              <a:rPr lang="en-GB" dirty="0"/>
              <a:t>•	Not all required at the same time.</a:t>
            </a:r>
          </a:p>
          <a:p>
            <a:r>
              <a:rPr lang="en-GB" dirty="0"/>
              <a:t>•	It is important first to look at the team objectives.</a:t>
            </a:r>
          </a:p>
          <a:p>
            <a:r>
              <a:rPr lang="en-GB" dirty="0"/>
              <a:t>•	Work out which task need to be undertaken.</a:t>
            </a:r>
          </a:p>
          <a:p>
            <a:r>
              <a:rPr lang="en-GB" dirty="0"/>
              <a:t>•	Discussions can take place regarding which and when each team role behaviour should be utilised</a:t>
            </a:r>
          </a:p>
          <a:p>
            <a:r>
              <a:rPr lang="en-GB" dirty="0"/>
              <a:t>•	None of this is possible without an individual completing a Belbin self-perception inventory and asking for feedbacks from their colleagues.</a:t>
            </a:r>
          </a:p>
          <a:p>
            <a:endParaRPr lang="en-GB" dirty="0"/>
          </a:p>
        </p:txBody>
      </p:sp>
      <p:sp>
        <p:nvSpPr>
          <p:cNvPr id="4" name="Slide Number Placeholder 3"/>
          <p:cNvSpPr>
            <a:spLocks noGrp="1"/>
          </p:cNvSpPr>
          <p:nvPr>
            <p:ph type="sldNum" sz="quarter" idx="10"/>
          </p:nvPr>
        </p:nvSpPr>
        <p:spPr/>
        <p:txBody>
          <a:bodyPr/>
          <a:lstStyle/>
          <a:p>
            <a:fld id="{FC78A16B-B085-43EC-B14C-5EFEA28BB9C6}" type="slidenum">
              <a:rPr lang="en-GB" smtClean="0"/>
              <a:t>5</a:t>
            </a:fld>
            <a:endParaRPr lang="en-GB"/>
          </a:p>
        </p:txBody>
      </p:sp>
    </p:spTree>
    <p:extLst>
      <p:ext uri="{BB962C8B-B14F-4D97-AF65-F5344CB8AC3E}">
        <p14:creationId xmlns:p14="http://schemas.microsoft.com/office/powerpoint/2010/main" val="1204265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a:t>
            </a:r>
            <a:r>
              <a:rPr lang="en-US" baseline="0" dirty="0"/>
              <a:t> team development is arranging weekly meetings for employees if they have anything to address. Communicating with our team on a regular basis, Ongoing training is always available to our team members, we have different incentives every month for the team Such as gift vouchers and time off </a:t>
            </a:r>
            <a:r>
              <a:rPr lang="en-US" baseline="0" dirty="0" err="1"/>
              <a:t>etc</a:t>
            </a:r>
            <a:r>
              <a:rPr lang="en-US" baseline="0" dirty="0"/>
              <a:t>, this enables our team to work harder and motivates them. Recognizing individuals for hard work and effort. Motivating the team on a regular basis, always have a can do work attitude, to be honest reliable and trustworthy is key in our business, Set ground rules for employees what we expect as a business and what rules that need to be abided by. Setting ground rules brings structure for employees and </a:t>
            </a:r>
            <a:r>
              <a:rPr lang="en-US" baseline="0" dirty="0" err="1"/>
              <a:t>organisation</a:t>
            </a:r>
            <a:r>
              <a:rPr lang="en-US" baseline="0" dirty="0"/>
              <a:t>.</a:t>
            </a:r>
            <a:endParaRPr lang="en-US" dirty="0"/>
          </a:p>
        </p:txBody>
      </p:sp>
      <p:sp>
        <p:nvSpPr>
          <p:cNvPr id="4" name="Slide Number Placeholder 3"/>
          <p:cNvSpPr>
            <a:spLocks noGrp="1"/>
          </p:cNvSpPr>
          <p:nvPr>
            <p:ph type="sldNum" sz="quarter" idx="10"/>
          </p:nvPr>
        </p:nvSpPr>
        <p:spPr/>
        <p:txBody>
          <a:bodyPr/>
          <a:lstStyle/>
          <a:p>
            <a:fld id="{FC78A16B-B085-43EC-B14C-5EFEA28BB9C6}" type="slidenum">
              <a:rPr lang="en-GB" smtClean="0"/>
              <a:t>6</a:t>
            </a:fld>
            <a:endParaRPr lang="en-GB"/>
          </a:p>
        </p:txBody>
      </p:sp>
    </p:spTree>
    <p:extLst>
      <p:ext uri="{BB962C8B-B14F-4D97-AF65-F5344CB8AC3E}">
        <p14:creationId xmlns:p14="http://schemas.microsoft.com/office/powerpoint/2010/main" val="3058522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 conflicts can</a:t>
            </a:r>
            <a:r>
              <a:rPr lang="en-GB" baseline="0" dirty="0"/>
              <a:t> effect the business because if the team are constantly arguing it can effect the businesses income due to the lack of communication and lack of work getting done.</a:t>
            </a:r>
            <a:endParaRPr lang="en-GB" dirty="0"/>
          </a:p>
        </p:txBody>
      </p:sp>
      <p:sp>
        <p:nvSpPr>
          <p:cNvPr id="4" name="Slide Number Placeholder 3"/>
          <p:cNvSpPr>
            <a:spLocks noGrp="1"/>
          </p:cNvSpPr>
          <p:nvPr>
            <p:ph type="sldNum" sz="quarter" idx="10"/>
          </p:nvPr>
        </p:nvSpPr>
        <p:spPr/>
        <p:txBody>
          <a:bodyPr/>
          <a:lstStyle/>
          <a:p>
            <a:fld id="{FC78A16B-B085-43EC-B14C-5EFEA28BB9C6}" type="slidenum">
              <a:rPr lang="en-GB" smtClean="0"/>
              <a:t>7</a:t>
            </a:fld>
            <a:endParaRPr lang="en-GB"/>
          </a:p>
        </p:txBody>
      </p:sp>
    </p:spTree>
    <p:extLst>
      <p:ext uri="{BB962C8B-B14F-4D97-AF65-F5344CB8AC3E}">
        <p14:creationId xmlns:p14="http://schemas.microsoft.com/office/powerpoint/2010/main" val="4041775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639DAA-52F3-4F94-9232-BB377DBAF11E}"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2215563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39DAA-52F3-4F94-9232-BB377DBAF11E}"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314563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4639DAA-52F3-4F94-9232-BB377DBAF11E}"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16835317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639DAA-52F3-4F94-9232-BB377DBAF11E}" type="datetimeFigureOut">
              <a:rPr lang="en-GB" smtClean="0"/>
              <a:t>22/08/2018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2722245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639DAA-52F3-4F94-9232-BB377DBAF11E}" type="datetimeFigureOut">
              <a:rPr lang="en-GB" smtClean="0"/>
              <a:t>22/08/2018</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953074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639DAA-52F3-4F94-9232-BB377DBAF11E}" type="datetimeFigureOut">
              <a:rPr lang="en-GB" smtClean="0"/>
              <a:t>22/08/2018</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1451740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639DAA-52F3-4F94-9232-BB377DBAF11E}" type="datetimeFigureOut">
              <a:rPr lang="en-GB" smtClean="0"/>
              <a:t>22/08/2018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1003875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4639DAA-52F3-4F94-9232-BB377DBAF11E}" type="datetimeFigureOut">
              <a:rPr lang="en-GB" smtClean="0"/>
              <a:t>22/08/2018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8387487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4639DAA-52F3-4F94-9232-BB377DBAF11E}" type="datetimeFigureOut">
              <a:rPr lang="en-GB" smtClean="0"/>
              <a:t>22/08/2018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3028710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4639DAA-52F3-4F94-9232-BB377DBAF11E}"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1349720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4639DAA-52F3-4F94-9232-BB377DBAF11E}"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32446BC0-5A5D-484B-A1ED-E5ECC53C5563}" type="slidenum">
              <a:rPr lang="en-GB" smtClean="0"/>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151653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14639DAA-52F3-4F94-9232-BB377DBAF11E}" type="datetimeFigureOut">
              <a:rPr lang="en-GB" smtClean="0"/>
              <a:t>22/08/2018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2221261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14639DAA-52F3-4F94-9232-BB377DBAF11E}" type="datetimeFigureOut">
              <a:rPr lang="en-GB" smtClean="0"/>
              <a:t>22/08/2018</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32446BC0-5A5D-484B-A1ED-E5ECC53C5563}" type="slidenum">
              <a:rPr lang="en-GB" smtClean="0"/>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124778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14639DAA-52F3-4F94-9232-BB377DBAF11E}" type="datetimeFigureOut">
              <a:rPr lang="en-GB" smtClean="0"/>
              <a:t>22/08/2018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1802030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39DAA-52F3-4F94-9232-BB377DBAF11E}"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829429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639DAA-52F3-4F94-9232-BB377DBAF11E}" type="datetimeFigureOut">
              <a:rPr lang="en-GB" smtClean="0"/>
              <a:t>22/08/2018</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2446BC0-5A5D-484B-A1ED-E5ECC53C5563}" type="slidenum">
              <a:rPr lang="en-GB" smtClean="0"/>
              <a:t>‹#›</a:t>
            </a:fld>
            <a:endParaRPr lang="en-GB"/>
          </a:p>
        </p:txBody>
      </p:sp>
    </p:spTree>
    <p:extLst>
      <p:ext uri="{BB962C8B-B14F-4D97-AF65-F5344CB8AC3E}">
        <p14:creationId xmlns:p14="http://schemas.microsoft.com/office/powerpoint/2010/main" val="2262186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14639DAA-52F3-4F94-9232-BB377DBAF11E}" type="datetimeFigureOut">
              <a:rPr lang="en-GB" smtClean="0"/>
              <a:t>22/08/2018</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32446BC0-5A5D-484B-A1ED-E5ECC53C5563}" type="slidenum">
              <a:rPr lang="en-GB" smtClean="0"/>
              <a:t>‹#›</a:t>
            </a:fld>
            <a:endParaRPr lang="en-GB"/>
          </a:p>
        </p:txBody>
      </p:sp>
    </p:spTree>
    <p:extLst>
      <p:ext uri="{BB962C8B-B14F-4D97-AF65-F5344CB8AC3E}">
        <p14:creationId xmlns:p14="http://schemas.microsoft.com/office/powerpoint/2010/main" val="7996818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hyperlink" Target="https://www.sandler.com/blog/6-benefits-of-teamwork-in-the-workpla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47800"/>
            <a:ext cx="7772400" cy="2152651"/>
          </a:xfrm>
        </p:spPr>
        <p:txBody>
          <a:bodyPr/>
          <a:lstStyle/>
          <a:p>
            <a:r>
              <a:rPr lang="en-US" b="1" dirty="0">
                <a:latin typeface="Algerian" panose="04020705040A02060702" pitchFamily="82" charset="0"/>
              </a:rPr>
              <a:t>Round a pound </a:t>
            </a:r>
            <a:endParaRPr lang="en-GB" b="1" dirty="0">
              <a:latin typeface="Algerian" panose="04020705040A02060702" pitchFamily="82" charset="0"/>
            </a:endParaRPr>
          </a:p>
        </p:txBody>
      </p:sp>
      <p:sp>
        <p:nvSpPr>
          <p:cNvPr id="3" name="Subtitle 2"/>
          <p:cNvSpPr>
            <a:spLocks noGrp="1"/>
          </p:cNvSpPr>
          <p:nvPr>
            <p:ph type="subTitle" idx="1"/>
          </p:nvPr>
        </p:nvSpPr>
        <p:spPr/>
        <p:txBody>
          <a:bodyPr/>
          <a:lstStyle/>
          <a:p>
            <a:r>
              <a:rPr lang="en-US" dirty="0"/>
              <a:t>Consulting RK Fashion</a:t>
            </a:r>
          </a:p>
          <a:p>
            <a:r>
              <a:rPr lang="en-US" dirty="0"/>
              <a:t>Implementing Team Work</a:t>
            </a:r>
          </a:p>
          <a:p>
            <a:endParaRPr lang="en-US" dirty="0"/>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6972" y="242838"/>
            <a:ext cx="3429000" cy="175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39691" y="268287"/>
            <a:ext cx="3048000" cy="1749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42213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747490"/>
          </a:xfrm>
        </p:spPr>
        <p:txBody>
          <a:bodyPr/>
          <a:lstStyle/>
          <a:p>
            <a:r>
              <a:rPr lang="en-US" b="1" i="1" u="sng" dirty="0"/>
              <a:t>Contents Page</a:t>
            </a:r>
            <a:endParaRPr lang="en-GB" b="1" i="1" u="sng" dirty="0"/>
          </a:p>
        </p:txBody>
      </p:sp>
      <p:sp>
        <p:nvSpPr>
          <p:cNvPr id="3" name="Content Placeholder 2"/>
          <p:cNvSpPr>
            <a:spLocks noGrp="1"/>
          </p:cNvSpPr>
          <p:nvPr>
            <p:ph idx="1"/>
          </p:nvPr>
        </p:nvSpPr>
        <p:spPr>
          <a:xfrm>
            <a:off x="609600" y="2133600"/>
            <a:ext cx="8534400" cy="3777622"/>
          </a:xfrm>
        </p:spPr>
        <p:txBody>
          <a:bodyPr>
            <a:normAutofit/>
          </a:bodyPr>
          <a:lstStyle/>
          <a:p>
            <a:r>
              <a:rPr lang="en-US" sz="3200" dirty="0"/>
              <a:t>Benefits of Team Working- </a:t>
            </a:r>
            <a:r>
              <a:rPr lang="en-US" sz="1400" dirty="0">
                <a:solidFill>
                  <a:schemeClr val="tx1">
                    <a:lumMod val="95000"/>
                    <a:lumOff val="5000"/>
                  </a:schemeClr>
                </a:solidFill>
              </a:rPr>
              <a:t>By Razia Khanom Miah</a:t>
            </a:r>
          </a:p>
          <a:p>
            <a:r>
              <a:rPr lang="en-US" sz="3200" dirty="0"/>
              <a:t>Stages of Team Development- </a:t>
            </a:r>
            <a:r>
              <a:rPr lang="en-US" sz="1600" dirty="0">
                <a:solidFill>
                  <a:schemeClr val="tx1"/>
                </a:solidFill>
              </a:rPr>
              <a:t>By Joshua Anthony Francis</a:t>
            </a:r>
          </a:p>
          <a:p>
            <a:r>
              <a:rPr lang="en-US" sz="3200" dirty="0"/>
              <a:t>Team Roles- </a:t>
            </a:r>
            <a:r>
              <a:rPr lang="en-US" sz="1600" dirty="0">
                <a:solidFill>
                  <a:schemeClr val="tx1"/>
                </a:solidFill>
              </a:rPr>
              <a:t>By Husnara Begum</a:t>
            </a:r>
          </a:p>
          <a:p>
            <a:r>
              <a:rPr lang="en-US" sz="3200" dirty="0"/>
              <a:t>Successful Team Development- </a:t>
            </a:r>
            <a:r>
              <a:rPr lang="en-US" sz="1600" dirty="0">
                <a:solidFill>
                  <a:schemeClr val="tx1"/>
                </a:solidFill>
              </a:rPr>
              <a:t>By Kirsty Michelle Wells</a:t>
            </a:r>
          </a:p>
          <a:p>
            <a:r>
              <a:rPr lang="en-US" sz="3200" dirty="0"/>
              <a:t>Managing Conflict- </a:t>
            </a:r>
            <a:r>
              <a:rPr lang="en-US" sz="1600" dirty="0">
                <a:solidFill>
                  <a:schemeClr val="tx1"/>
                </a:solidFill>
              </a:rPr>
              <a:t>By Umair Rehman</a:t>
            </a:r>
          </a:p>
          <a:p>
            <a:endParaRPr lang="en-GB" dirty="0"/>
          </a:p>
        </p:txBody>
      </p:sp>
    </p:spTree>
    <p:extLst>
      <p:ext uri="{BB962C8B-B14F-4D97-AF65-F5344CB8AC3E}">
        <p14:creationId xmlns:p14="http://schemas.microsoft.com/office/powerpoint/2010/main" val="904829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a:t>Benefits of Team Working</a:t>
            </a:r>
            <a:endParaRPr lang="en-GB" b="1" i="1" u="sng" dirty="0"/>
          </a:p>
        </p:txBody>
      </p:sp>
      <p:sp>
        <p:nvSpPr>
          <p:cNvPr id="3" name="Content Placeholder 2"/>
          <p:cNvSpPr>
            <a:spLocks noGrp="1"/>
          </p:cNvSpPr>
          <p:nvPr>
            <p:ph idx="1"/>
          </p:nvPr>
        </p:nvSpPr>
        <p:spPr>
          <a:xfrm>
            <a:off x="1029408" y="1997388"/>
            <a:ext cx="6591985" cy="3777622"/>
          </a:xfrm>
        </p:spPr>
        <p:txBody>
          <a:bodyPr>
            <a:normAutofit/>
          </a:bodyPr>
          <a:lstStyle/>
          <a:p>
            <a:endParaRPr lang="en-GB" dirty="0"/>
          </a:p>
          <a:p>
            <a:r>
              <a:rPr lang="en-GB" sz="2800" dirty="0"/>
              <a:t>Fosters Creativity &amp; Learning</a:t>
            </a:r>
          </a:p>
          <a:p>
            <a:r>
              <a:rPr lang="en-GB" sz="2800" dirty="0"/>
              <a:t>Blends Strengths</a:t>
            </a:r>
          </a:p>
          <a:p>
            <a:r>
              <a:rPr lang="en-GB" sz="2800" dirty="0"/>
              <a:t>Builds Trust</a:t>
            </a:r>
          </a:p>
          <a:p>
            <a:r>
              <a:rPr lang="en-GB" sz="2800" dirty="0"/>
              <a:t>Teaches Conflict Resolution Skills</a:t>
            </a:r>
          </a:p>
          <a:p>
            <a:r>
              <a:rPr lang="en-GB" sz="2800" dirty="0"/>
              <a:t>Promotes a Wider Sense of Ownership</a:t>
            </a:r>
          </a:p>
        </p:txBody>
      </p:sp>
      <p:pic>
        <p:nvPicPr>
          <p:cNvPr id="4" name="Picture 3" descr="Teamwork Team Together Collaboration People Holding Concept"/>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54592" y="1555210"/>
            <a:ext cx="2284607" cy="2407190"/>
          </a:xfrm>
          <a:prstGeom prst="rect">
            <a:avLst/>
          </a:prstGeom>
          <a:noFill/>
          <a:ln>
            <a:noFill/>
          </a:ln>
        </p:spPr>
      </p:pic>
    </p:spTree>
    <p:extLst>
      <p:ext uri="{BB962C8B-B14F-4D97-AF65-F5344CB8AC3E}">
        <p14:creationId xmlns:p14="http://schemas.microsoft.com/office/powerpoint/2010/main" val="327702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u="sng" dirty="0"/>
              <a:t>Stages Of Group Development</a:t>
            </a:r>
          </a:p>
        </p:txBody>
      </p:sp>
      <p:sp>
        <p:nvSpPr>
          <p:cNvPr id="3" name="Content Placeholder 2"/>
          <p:cNvSpPr>
            <a:spLocks noGrp="1"/>
          </p:cNvSpPr>
          <p:nvPr>
            <p:ph idx="1"/>
          </p:nvPr>
        </p:nvSpPr>
        <p:spPr>
          <a:xfrm>
            <a:off x="914400" y="2057003"/>
            <a:ext cx="6591985" cy="3777622"/>
          </a:xfrm>
        </p:spPr>
        <p:txBody>
          <a:bodyPr>
            <a:normAutofit/>
          </a:bodyPr>
          <a:lstStyle/>
          <a:p>
            <a:pPr marL="0" indent="0">
              <a:buNone/>
            </a:pPr>
            <a:r>
              <a:rPr lang="en-GB" sz="2800" b="1" dirty="0"/>
              <a:t>Tuckman’s Modal </a:t>
            </a:r>
          </a:p>
          <a:p>
            <a:r>
              <a:rPr lang="en-GB" sz="2800" dirty="0"/>
              <a:t>Forming</a:t>
            </a:r>
          </a:p>
          <a:p>
            <a:r>
              <a:rPr lang="en-GB" sz="2800" dirty="0"/>
              <a:t>Storming</a:t>
            </a:r>
          </a:p>
          <a:p>
            <a:r>
              <a:rPr lang="en-GB" sz="2800" dirty="0"/>
              <a:t>Norming</a:t>
            </a:r>
          </a:p>
          <a:p>
            <a:r>
              <a:rPr lang="en-GB" sz="2800" dirty="0"/>
              <a:t>Performing</a:t>
            </a:r>
          </a:p>
          <a:p>
            <a:r>
              <a:rPr lang="en-GB" sz="2800" dirty="0"/>
              <a:t>Adjourning</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2573817"/>
            <a:ext cx="4114800" cy="2743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0596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747489"/>
          </a:xfrm>
        </p:spPr>
        <p:txBody>
          <a:bodyPr/>
          <a:lstStyle/>
          <a:p>
            <a:r>
              <a:rPr lang="en-GB" b="1" i="1" u="sng" dirty="0"/>
              <a:t>Team Roles</a:t>
            </a:r>
          </a:p>
        </p:txBody>
      </p:sp>
      <p:sp>
        <p:nvSpPr>
          <p:cNvPr id="3" name="Content Placeholder 2"/>
          <p:cNvSpPr>
            <a:spLocks noGrp="1"/>
          </p:cNvSpPr>
          <p:nvPr>
            <p:ph idx="1"/>
          </p:nvPr>
        </p:nvSpPr>
        <p:spPr>
          <a:xfrm>
            <a:off x="1276007" y="1743670"/>
            <a:ext cx="6591985" cy="4343400"/>
          </a:xfrm>
        </p:spPr>
        <p:txBody>
          <a:bodyPr>
            <a:normAutofit fontScale="55000" lnSpcReduction="20000"/>
          </a:bodyPr>
          <a:lstStyle/>
          <a:p>
            <a:pPr marL="0" indent="0">
              <a:buNone/>
            </a:pPr>
            <a:r>
              <a:rPr lang="en-GB" sz="4400" b="1" dirty="0"/>
              <a:t>Belbin has identified 9 Team Roles</a:t>
            </a:r>
          </a:p>
          <a:p>
            <a:r>
              <a:rPr lang="en-GB" sz="4400" dirty="0"/>
              <a:t>Resource Investigator</a:t>
            </a:r>
          </a:p>
          <a:p>
            <a:r>
              <a:rPr lang="en-GB" sz="4400" dirty="0"/>
              <a:t>Team Worker</a:t>
            </a:r>
          </a:p>
          <a:p>
            <a:r>
              <a:rPr lang="en-GB" sz="4400" dirty="0"/>
              <a:t>Implementer</a:t>
            </a:r>
          </a:p>
          <a:p>
            <a:r>
              <a:rPr lang="en-GB" sz="4400" dirty="0"/>
              <a:t>Co-ordinator</a:t>
            </a:r>
          </a:p>
          <a:p>
            <a:r>
              <a:rPr lang="en-GB" sz="4400" dirty="0"/>
              <a:t>Plant</a:t>
            </a:r>
          </a:p>
          <a:p>
            <a:r>
              <a:rPr lang="en-GB" sz="4400" dirty="0"/>
              <a:t>Monitor Evaluator</a:t>
            </a:r>
          </a:p>
          <a:p>
            <a:r>
              <a:rPr lang="en-GB" sz="4400" dirty="0"/>
              <a:t>Specialist</a:t>
            </a:r>
          </a:p>
          <a:p>
            <a:r>
              <a:rPr lang="en-GB" sz="4400" dirty="0"/>
              <a:t>Shaper</a:t>
            </a:r>
          </a:p>
          <a:p>
            <a:r>
              <a:rPr lang="en-GB" sz="4400" dirty="0"/>
              <a:t>Completer Finisher</a:t>
            </a: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2590800"/>
            <a:ext cx="3810000" cy="2819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5719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a:t>Successful Team Development</a:t>
            </a:r>
            <a:endParaRPr lang="en-GB" b="1" i="1" u="sng" dirty="0"/>
          </a:p>
        </p:txBody>
      </p:sp>
      <p:sp>
        <p:nvSpPr>
          <p:cNvPr id="3" name="Content Placeholder 2"/>
          <p:cNvSpPr>
            <a:spLocks noGrp="1"/>
          </p:cNvSpPr>
          <p:nvPr>
            <p:ph idx="1"/>
          </p:nvPr>
        </p:nvSpPr>
        <p:spPr>
          <a:xfrm>
            <a:off x="1066800" y="2133600"/>
            <a:ext cx="6591985" cy="4343400"/>
          </a:xfrm>
        </p:spPr>
        <p:txBody>
          <a:bodyPr>
            <a:noAutofit/>
          </a:bodyPr>
          <a:lstStyle/>
          <a:p>
            <a:r>
              <a:rPr lang="en-US" sz="2400" dirty="0"/>
              <a:t>Arrange Team Meetings</a:t>
            </a:r>
          </a:p>
          <a:p>
            <a:r>
              <a:rPr lang="en-US" sz="2400" dirty="0"/>
              <a:t>Ongoing Training</a:t>
            </a:r>
          </a:p>
          <a:p>
            <a:r>
              <a:rPr lang="en-US" sz="2400" dirty="0"/>
              <a:t>Incentives</a:t>
            </a:r>
          </a:p>
          <a:p>
            <a:r>
              <a:rPr lang="en-US" sz="2400" dirty="0"/>
              <a:t>Recognition</a:t>
            </a:r>
          </a:p>
          <a:p>
            <a:r>
              <a:rPr lang="en-US" sz="2400" dirty="0"/>
              <a:t>Attitude</a:t>
            </a:r>
          </a:p>
          <a:p>
            <a:r>
              <a:rPr lang="en-US" sz="2400" dirty="0"/>
              <a:t>Open with Team and Honest</a:t>
            </a:r>
          </a:p>
          <a:p>
            <a:r>
              <a:rPr lang="en-US" sz="2400" dirty="0"/>
              <a:t>Ground Rules</a:t>
            </a:r>
          </a:p>
          <a:p>
            <a:r>
              <a:rPr lang="en-US" sz="2400" dirty="0"/>
              <a:t>Build Relationships</a:t>
            </a:r>
          </a:p>
          <a:p>
            <a:r>
              <a:rPr lang="en-US" sz="2400" dirty="0"/>
              <a:t>Can Do Attitude </a:t>
            </a:r>
            <a:endParaRPr lang="en-GB" sz="24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400" y="2133600"/>
            <a:ext cx="2690327" cy="350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40750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865962"/>
          </a:xfrm>
        </p:spPr>
        <p:txBody>
          <a:bodyPr/>
          <a:lstStyle/>
          <a:p>
            <a:r>
              <a:rPr lang="en-GB" b="1" i="1" u="sng" dirty="0"/>
              <a:t>Managing Team Conflicts</a:t>
            </a:r>
          </a:p>
        </p:txBody>
      </p:sp>
      <p:sp>
        <p:nvSpPr>
          <p:cNvPr id="3" name="Content Placeholder 2"/>
          <p:cNvSpPr>
            <a:spLocks noGrp="1"/>
          </p:cNvSpPr>
          <p:nvPr>
            <p:ph idx="1"/>
          </p:nvPr>
        </p:nvSpPr>
        <p:spPr>
          <a:xfrm>
            <a:off x="1104557" y="2456268"/>
            <a:ext cx="6591985" cy="3777622"/>
          </a:xfrm>
        </p:spPr>
        <p:txBody>
          <a:bodyPr>
            <a:normAutofit/>
          </a:bodyPr>
          <a:lstStyle/>
          <a:p>
            <a:endParaRPr lang="en-GB" dirty="0"/>
          </a:p>
          <a:p>
            <a:endParaRPr lang="en-GB" dirty="0"/>
          </a:p>
          <a:p>
            <a:r>
              <a:rPr lang="en-GB" sz="2400" dirty="0"/>
              <a:t>Step 1 Prepare for resolution</a:t>
            </a:r>
          </a:p>
          <a:p>
            <a:pPr marL="0" indent="0">
              <a:buNone/>
            </a:pPr>
            <a:r>
              <a:rPr lang="en-GB" sz="2400" dirty="0"/>
              <a:t>Acknowledge the conflict</a:t>
            </a:r>
          </a:p>
          <a:p>
            <a:r>
              <a:rPr lang="en-GB" sz="2400" dirty="0"/>
              <a:t>Step 2 Understand the situation</a:t>
            </a:r>
          </a:p>
          <a:p>
            <a:pPr marL="0" indent="0">
              <a:buNone/>
            </a:pPr>
            <a:r>
              <a:rPr lang="en-GB" sz="2400" dirty="0"/>
              <a:t>Ready to reach an agreement</a:t>
            </a:r>
          </a:p>
          <a:p>
            <a:r>
              <a:rPr lang="en-GB" sz="2400" dirty="0"/>
              <a:t>Step 3 Reach an agreement</a:t>
            </a:r>
          </a:p>
          <a:p>
            <a:pPr marL="0" indent="0">
              <a:buNone/>
            </a:pPr>
            <a:r>
              <a:rPr lang="en-GB" sz="2400" dirty="0"/>
              <a:t>Understand their own team positions</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199" y="1600200"/>
            <a:ext cx="3314700" cy="1381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4479" y="3733800"/>
            <a:ext cx="2524125" cy="15716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3987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671290"/>
          </a:xfrm>
        </p:spPr>
        <p:txBody>
          <a:bodyPr/>
          <a:lstStyle/>
          <a:p>
            <a:r>
              <a:rPr lang="en-GB" b="1" i="1" u="sng" dirty="0"/>
              <a:t>References</a:t>
            </a:r>
            <a:r>
              <a:rPr lang="en-GB" dirty="0"/>
              <a:t> </a:t>
            </a:r>
          </a:p>
        </p:txBody>
      </p:sp>
      <p:sp>
        <p:nvSpPr>
          <p:cNvPr id="3" name="Content Placeholder 2"/>
          <p:cNvSpPr>
            <a:spLocks noGrp="1"/>
          </p:cNvSpPr>
          <p:nvPr>
            <p:ph idx="1"/>
          </p:nvPr>
        </p:nvSpPr>
        <p:spPr/>
        <p:txBody>
          <a:bodyPr/>
          <a:lstStyle/>
          <a:p>
            <a:pPr marL="0" indent="0">
              <a:buNone/>
            </a:pPr>
            <a:r>
              <a:rPr lang="en-GB" sz="2400" dirty="0"/>
              <a:t>Mattson, D (2018) Available at:</a:t>
            </a:r>
          </a:p>
          <a:p>
            <a:pPr marL="0" indent="0">
              <a:buNone/>
            </a:pPr>
            <a:r>
              <a:rPr lang="en-GB" sz="2400" dirty="0">
                <a:hlinkClick r:id="rId2"/>
              </a:rPr>
              <a:t>https://www.sandler.com/blog/6-benefits-of-teamwork-in-the-workplace</a:t>
            </a:r>
            <a:r>
              <a:rPr lang="en-GB" sz="2400" dirty="0"/>
              <a:t> (Accessed: 13 August 2018).</a:t>
            </a:r>
          </a:p>
          <a:p>
            <a:pPr marL="0" indent="0">
              <a:buNone/>
            </a:pPr>
            <a:r>
              <a:rPr lang="en-GB" sz="2400" dirty="0"/>
              <a:t>Belbin, R.M (2018) Available at: </a:t>
            </a:r>
            <a:r>
              <a:rPr lang="en-GB" sz="2400" dirty="0">
                <a:hlinkClick r:id="rId3"/>
              </a:rPr>
              <a:t>https://www.belbin.com/about/belbin-team-roles/</a:t>
            </a:r>
            <a:r>
              <a:rPr lang="en-GB" sz="2400" dirty="0"/>
              <a:t> (Accessed: 15 August 2018).</a:t>
            </a:r>
          </a:p>
          <a:p>
            <a:pPr marL="0" indent="0">
              <a:buNone/>
            </a:pPr>
            <a:endParaRPr lang="en-GB" dirty="0"/>
          </a:p>
        </p:txBody>
      </p:sp>
    </p:spTree>
    <p:extLst>
      <p:ext uri="{BB962C8B-B14F-4D97-AF65-F5344CB8AC3E}">
        <p14:creationId xmlns:p14="http://schemas.microsoft.com/office/powerpoint/2010/main" val="256980118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226</TotalTime>
  <Words>981</Words>
  <Application>Microsoft Office PowerPoint</Application>
  <PresentationFormat>On-screen Show (4:3)</PresentationFormat>
  <Paragraphs>112</Paragraphs>
  <Slides>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Algerian</vt:lpstr>
      <vt:lpstr>Arial</vt:lpstr>
      <vt:lpstr>Calibri</vt:lpstr>
      <vt:lpstr>Century Gothic</vt:lpstr>
      <vt:lpstr>Wingdings 3</vt:lpstr>
      <vt:lpstr>Wisp</vt:lpstr>
      <vt:lpstr>Round a pound </vt:lpstr>
      <vt:lpstr>Contents Page</vt:lpstr>
      <vt:lpstr>Benefits of Team Working</vt:lpstr>
      <vt:lpstr>Stages Of Group Development</vt:lpstr>
      <vt:lpstr>Team Roles</vt:lpstr>
      <vt:lpstr>Successful Team Development</vt:lpstr>
      <vt:lpstr>Managing Team Conflicts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7</dc:creator>
  <cp:lastModifiedBy>Razia Miah (1714113)</cp:lastModifiedBy>
  <cp:revision>31</cp:revision>
  <dcterms:created xsi:type="dcterms:W3CDTF">2018-08-22T15:29:34Z</dcterms:created>
  <dcterms:modified xsi:type="dcterms:W3CDTF">2018-08-22T22:27:21Z</dcterms:modified>
</cp:coreProperties>
</file>