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>
        <p:scale>
          <a:sx n="94" d="100"/>
          <a:sy n="94" d="100"/>
        </p:scale>
        <p:origin x="11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athan Wyatt" userId="c3e1212f-7374-4739-8e9f-f13855138211" providerId="ADAL" clId="{EBBE8D78-A078-4DBC-8848-CE30C0299687}"/>
    <pc:docChg chg="modSld">
      <pc:chgData name="Jonathan Wyatt" userId="c3e1212f-7374-4739-8e9f-f13855138211" providerId="ADAL" clId="{EBBE8D78-A078-4DBC-8848-CE30C0299687}" dt="2026-08-04T10:19:50.473" v="1" actId="20577"/>
      <pc:docMkLst>
        <pc:docMk/>
      </pc:docMkLst>
      <pc:sldChg chg="modSp mod">
        <pc:chgData name="Jonathan Wyatt" userId="c3e1212f-7374-4739-8e9f-f13855138211" providerId="ADAL" clId="{EBBE8D78-A078-4DBC-8848-CE30C0299687}" dt="2026-08-04T10:19:50.473" v="1" actId="20577"/>
        <pc:sldMkLst>
          <pc:docMk/>
          <pc:sldMk cId="3259391487" sldId="260"/>
        </pc:sldMkLst>
        <pc:spChg chg="mod">
          <ac:chgData name="Jonathan Wyatt" userId="c3e1212f-7374-4739-8e9f-f13855138211" providerId="ADAL" clId="{EBBE8D78-A078-4DBC-8848-CE30C0299687}" dt="2026-08-04T10:19:50.473" v="1" actId="20577"/>
          <ac:spMkLst>
            <pc:docMk/>
            <pc:sldMk cId="3259391487" sldId="260"/>
            <ac:spMk id="3" creationId="{1C6C09B5-D6D7-B2BD-C666-12785E7DD5E9}"/>
          </ac:spMkLst>
        </pc:spChg>
      </pc:sldChg>
      <pc:sldChg chg="modSp mod">
        <pc:chgData name="Jonathan Wyatt" userId="c3e1212f-7374-4739-8e9f-f13855138211" providerId="ADAL" clId="{EBBE8D78-A078-4DBC-8848-CE30C0299687}" dt="2026-08-04T10:19:46.732" v="0" actId="20577"/>
        <pc:sldMkLst>
          <pc:docMk/>
          <pc:sldMk cId="915421508" sldId="261"/>
        </pc:sldMkLst>
        <pc:spChg chg="mod">
          <ac:chgData name="Jonathan Wyatt" userId="c3e1212f-7374-4739-8e9f-f13855138211" providerId="ADAL" clId="{EBBE8D78-A078-4DBC-8848-CE30C0299687}" dt="2026-08-04T10:19:46.732" v="0" actId="20577"/>
          <ac:spMkLst>
            <pc:docMk/>
            <pc:sldMk cId="915421508" sldId="261"/>
            <ac:spMk id="3" creationId="{3923CBF2-CDAA-4D77-D25D-77565F3F3B3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8D29B8-8884-4A46-BD34-3268EA784EF1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F03038-9947-44F5-9852-1F8140FB3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2609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will need to be given a copy of the Harvard Referencing Guidebook and a hints and tips sheet to help them. </a:t>
            </a:r>
          </a:p>
          <a:p>
            <a:r>
              <a:rPr lang="en-GB" dirty="0"/>
              <a:t>Students will also have 1 opportunity to ask their line manager (the lecturer) for help and further guidance.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F03038-9947-44F5-9852-1F8140FB322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5942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will need to download the activity worksheet before the task starts. </a:t>
            </a:r>
          </a:p>
          <a:p>
            <a:r>
              <a:rPr lang="en-GB" dirty="0"/>
              <a:t>Students will have copies of the CRAAP test to guide them in this activity. </a:t>
            </a:r>
          </a:p>
          <a:p>
            <a:r>
              <a:rPr lang="en-GB" dirty="0"/>
              <a:t>Students will have 1 opportunity to ask their line manager for additional help and guidance.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F03038-9947-44F5-9852-1F8140FB322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2524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will need to download the task document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F03038-9947-44F5-9852-1F8140FB322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5314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Additional questions to be asked as a collective: What felt authentic?</a:t>
            </a:r>
          </a:p>
          <a:p>
            <a:pPr marL="0" indent="0">
              <a:buNone/>
            </a:pPr>
            <a:r>
              <a:rPr lang="en-GB" dirty="0"/>
              <a:t>How did academic skills support consultancy work?</a:t>
            </a:r>
          </a:p>
          <a:p>
            <a:pPr marL="0" indent="0">
              <a:buNone/>
            </a:pPr>
            <a:r>
              <a:rPr lang="en-GB" dirty="0"/>
              <a:t>What will students take forward into their assessment?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F03038-9947-44F5-9852-1F8140FB322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0142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462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7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6085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470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210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0620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104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933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2366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82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654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8/4/2026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962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7E2F724-2FB3-4D1D-A730-739B8654C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Pen placed on top of a signature line">
            <a:extLst>
              <a:ext uri="{FF2B5EF4-FFF2-40B4-BE49-F238E27FC236}">
                <a16:creationId xmlns:a16="http://schemas.microsoft.com/office/drawing/2014/main" id="{CB4E9E55-821A-88EF-06DE-878EC2132B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15730"/>
          <a:stretch>
            <a:fillRect/>
          </a:stretch>
        </p:blipFill>
        <p:spPr>
          <a:xfrm>
            <a:off x="-2" y="-2"/>
            <a:ext cx="12192001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D840345-CFEE-41E3-ABAE-921F148241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7"/>
            <a:ext cx="5021182" cy="3290107"/>
          </a:xfrm>
        </p:spPr>
        <p:txBody>
          <a:bodyPr anchor="t">
            <a:normAutofit/>
          </a:bodyPr>
          <a:lstStyle/>
          <a:p>
            <a:r>
              <a:rPr lang="en-GB" sz="6000">
                <a:solidFill>
                  <a:srgbClr val="FFFFFF"/>
                </a:solidFill>
              </a:rPr>
              <a:t>Assessment Preparation Week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B2F810-392D-61A9-D2FE-0E20BB6C57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70" y="4482450"/>
            <a:ext cx="5040785" cy="1724029"/>
          </a:xfrm>
        </p:spPr>
        <p:txBody>
          <a:bodyPr anchor="t"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Role Play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70933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082E5AA-6E5F-4FCC-8C41-11E32F833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CC81A4-FD9E-C090-1577-977A0DE92F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102352" cy="1664208"/>
          </a:xfrm>
        </p:spPr>
        <p:txBody>
          <a:bodyPr>
            <a:normAutofit/>
          </a:bodyPr>
          <a:lstStyle/>
          <a:p>
            <a:r>
              <a:rPr lang="en-GB" dirty="0"/>
              <a:t>Lecture Aims and Objectives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5622" y="612648"/>
            <a:ext cx="551383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Teacher">
            <a:extLst>
              <a:ext uri="{FF2B5EF4-FFF2-40B4-BE49-F238E27FC236}">
                <a16:creationId xmlns:a16="http://schemas.microsoft.com/office/drawing/2014/main" id="{95956D84-E0FF-B282-387B-8AB701717E3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318419" y="2834640"/>
            <a:ext cx="3511296" cy="351129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C97597-B376-F9E9-B39B-37BE40124E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3056" y="978408"/>
            <a:ext cx="5504688" cy="53675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Aim: </a:t>
            </a:r>
          </a:p>
          <a:p>
            <a:pPr marL="0" indent="0">
              <a:buNone/>
            </a:pPr>
            <a:r>
              <a:rPr lang="en-GB" dirty="0"/>
              <a:t>The aim of this lecture is to prepare students for their upcoming assessments (1 and 2) in week 7 </a:t>
            </a:r>
          </a:p>
          <a:p>
            <a:pPr marL="0" indent="0">
              <a:buNone/>
            </a:pPr>
            <a:r>
              <a:rPr lang="en-GB" b="1" dirty="0"/>
              <a:t>Objectives:</a:t>
            </a:r>
          </a:p>
          <a:p>
            <a:pPr marL="0" indent="0">
              <a:buNone/>
            </a:pPr>
            <a:r>
              <a:rPr lang="en-GB" dirty="0"/>
              <a:t> By the end of the lecture, students should be able to: </a:t>
            </a:r>
          </a:p>
          <a:p>
            <a:r>
              <a:rPr lang="en-GB" dirty="0"/>
              <a:t>Identify and correct incorrect Harvard citations</a:t>
            </a:r>
          </a:p>
          <a:p>
            <a:r>
              <a:rPr lang="en-GB" dirty="0"/>
              <a:t>Construct an accurate reference list</a:t>
            </a:r>
          </a:p>
          <a:p>
            <a:r>
              <a:rPr lang="en-GB" dirty="0"/>
              <a:t>Locate and select an appropriate academic source</a:t>
            </a:r>
          </a:p>
          <a:p>
            <a:r>
              <a:rPr lang="en-GB" dirty="0"/>
              <a:t>Apply the CRAAP Test to evaluate source quality</a:t>
            </a:r>
          </a:p>
          <a:p>
            <a:r>
              <a:rPr lang="en-GB" dirty="0"/>
              <a:t>Analyse a source to identify strengths and weaknesses</a:t>
            </a:r>
          </a:p>
          <a:p>
            <a:r>
              <a:rPr lang="en-GB" dirty="0"/>
              <a:t>Communicate academic decisions in a professional business context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90807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AA62A6-29EE-D6AC-F69A-4CC8B107E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Setting the Scene 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71C7B6E-36F0-BC19-7C36-5B4CE60921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868" y="2453765"/>
            <a:ext cx="5639091" cy="3764093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30F3157-AFE2-52F7-1B93-6F8326BD95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7104" y="2304288"/>
            <a:ext cx="5129784" cy="4050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dirty="0"/>
              <a:t>You are junior analysts at </a:t>
            </a:r>
            <a:r>
              <a:rPr lang="en-GB" sz="1700" b="1" dirty="0"/>
              <a:t>BrightPath Consulting</a:t>
            </a:r>
            <a:r>
              <a:rPr lang="en-GB" sz="1700" dirty="0"/>
              <a:t>, a firm hired by </a:t>
            </a:r>
            <a:r>
              <a:rPr lang="en-GB" sz="1700" b="1" dirty="0"/>
              <a:t>Horizon Retail Group (HRG)</a:t>
            </a:r>
            <a:r>
              <a:rPr lang="en-GB" sz="1700" dirty="0"/>
              <a:t>, a mid‑sized business struggling with poor internal communication, weak evidence use, and inconsistent referencing in their reports.</a:t>
            </a:r>
          </a:p>
          <a:p>
            <a:pPr marL="0" indent="0">
              <a:buNone/>
            </a:pPr>
            <a:r>
              <a:rPr lang="en-GB" sz="1700" dirty="0"/>
              <a:t>As interns, you have been assigned into teams to produce a short evidence‑informed briefing for the client by completing three mini‑tasks in teams: </a:t>
            </a:r>
          </a:p>
          <a:p>
            <a:pPr marL="0" indent="0">
              <a:buNone/>
            </a:pPr>
            <a:r>
              <a:rPr lang="en-GB" sz="1700" dirty="0"/>
              <a:t>Identifying and correct incorrect citations and references in a report </a:t>
            </a:r>
          </a:p>
          <a:p>
            <a:pPr marL="0" indent="0">
              <a:buNone/>
            </a:pPr>
            <a:r>
              <a:rPr lang="en-GB" sz="1700" dirty="0"/>
              <a:t>Find, use and evaluate information </a:t>
            </a:r>
          </a:p>
          <a:p>
            <a:pPr marL="0" indent="0">
              <a:buNone/>
            </a:pPr>
            <a:r>
              <a:rPr lang="en-GB" sz="1700" dirty="0"/>
              <a:t>Source Analysis </a:t>
            </a:r>
          </a:p>
          <a:p>
            <a:pPr marL="0" indent="0">
              <a:buNone/>
            </a:pPr>
            <a:endParaRPr lang="en-GB" sz="1700" dirty="0"/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2973374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955B49-358C-E401-03F2-5E494F11D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dirty="0"/>
              <a:t>Task 1:Harvard Referencing Audit (45 minutes)</a:t>
            </a:r>
            <a:br>
              <a:rPr lang="en-GB" sz="3700" dirty="0"/>
            </a:br>
            <a:endParaRPr lang="en-GB" sz="370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516C52-7F0B-E0E0-EC1C-A7B7EBC3E0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868" y="2453765"/>
            <a:ext cx="5639091" cy="376409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6E919-86C3-52BE-881B-491E626C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7104" y="2304288"/>
            <a:ext cx="5129784" cy="4050792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dirty="0"/>
              <a:t>The Horizon Retail Group has submitted a messy section of their report. Teams </a:t>
            </a:r>
            <a:r>
              <a:rPr lang="en-GB" dirty="0" err="1"/>
              <a:t>hact</a:t>
            </a:r>
            <a:r>
              <a:rPr lang="en-GB" dirty="0"/>
              <a:t> as consultants reviewing the evidence section. You will ave 45 minuets to </a:t>
            </a:r>
          </a:p>
          <a:p>
            <a:pPr lvl="0">
              <a:lnSpc>
                <a:spcPct val="100000"/>
              </a:lnSpc>
            </a:pPr>
            <a:r>
              <a:rPr lang="en-GB" dirty="0"/>
              <a:t>Identify all citation and referencing errors </a:t>
            </a:r>
          </a:p>
          <a:p>
            <a:pPr lvl="0">
              <a:lnSpc>
                <a:spcPct val="100000"/>
              </a:lnSpc>
            </a:pPr>
            <a:r>
              <a:rPr lang="en-GB" dirty="0"/>
              <a:t>Correct each citation using Harvard Referencing System</a:t>
            </a:r>
          </a:p>
          <a:p>
            <a:pPr lvl="0">
              <a:lnSpc>
                <a:spcPct val="100000"/>
              </a:lnSpc>
            </a:pPr>
            <a:r>
              <a:rPr lang="en-GB" dirty="0"/>
              <a:t>Rebuild the reference list correctly using the Harvard Referencing System </a:t>
            </a:r>
          </a:p>
          <a:p>
            <a:pPr lvl="0">
              <a:lnSpc>
                <a:spcPct val="100000"/>
              </a:lnSpc>
            </a:pPr>
            <a:r>
              <a:rPr lang="en-GB" dirty="0"/>
              <a:t>Your liaison officer in the team will present each of your teams' corrections to the line manager (the lecturer) </a:t>
            </a:r>
          </a:p>
        </p:txBody>
      </p:sp>
    </p:spTree>
    <p:extLst>
      <p:ext uri="{BB962C8B-B14F-4D97-AF65-F5344CB8AC3E}">
        <p14:creationId xmlns:p14="http://schemas.microsoft.com/office/powerpoint/2010/main" val="31118293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2D50F4-8DB2-24D3-F47A-E0113E81D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Task 2: : Finding &amp; Evaluating a Source (45 mins minutes)</a:t>
            </a:r>
            <a:br>
              <a:rPr lang="en-GB" sz="3100" dirty="0"/>
            </a:br>
            <a:endParaRPr lang="en-GB" sz="310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EB782A-F9B4-2D65-D257-A27AE17212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868" y="2453765"/>
            <a:ext cx="5639091" cy="376409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6C09B5-D6D7-B2BD-C666-12785E7DD5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7103" y="1635777"/>
            <a:ext cx="5639091" cy="5222218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200" dirty="0"/>
              <a:t>Horizon Retail Group wants evidence for the question: </a:t>
            </a:r>
            <a:r>
              <a:rPr lang="en-GB" sz="1200" b="1" dirty="0"/>
              <a:t>“What employability skills do business graduates need to succeed in the modern workplace?” </a:t>
            </a:r>
            <a:r>
              <a:rPr lang="en-GB" sz="1200" dirty="0"/>
              <a:t>They ask your consultancy team to find </a:t>
            </a:r>
            <a:r>
              <a:rPr lang="en-GB" sz="1200" b="1" dirty="0"/>
              <a:t>one strong source</a:t>
            </a:r>
            <a:r>
              <a:rPr lang="en-GB" sz="1200" dirty="0"/>
              <a:t> (journal article preferred).</a:t>
            </a:r>
          </a:p>
          <a:p>
            <a:pPr lvl="0">
              <a:lnSpc>
                <a:spcPct val="100000"/>
              </a:lnSpc>
            </a:pPr>
            <a:r>
              <a:rPr lang="en-GB" sz="1200" dirty="0"/>
              <a:t>Each member of the team must do the following: </a:t>
            </a:r>
          </a:p>
          <a:p>
            <a:pPr lvl="0">
              <a:lnSpc>
                <a:spcPct val="100000"/>
              </a:lnSpc>
            </a:pPr>
            <a:r>
              <a:rPr lang="en-GB" sz="1200" dirty="0"/>
              <a:t>Identify keywords from the question.</a:t>
            </a:r>
          </a:p>
          <a:p>
            <a:pPr lvl="0">
              <a:lnSpc>
                <a:spcPct val="100000"/>
              </a:lnSpc>
            </a:pPr>
            <a:r>
              <a:rPr lang="en-GB" sz="1200" dirty="0"/>
              <a:t>Search for one appropriate source (UWTSD Library/ AI Research Assistant Tool) </a:t>
            </a:r>
          </a:p>
          <a:p>
            <a:pPr marL="0" lvl="0" indent="0">
              <a:lnSpc>
                <a:spcPct val="100000"/>
              </a:lnSpc>
              <a:buNone/>
            </a:pPr>
            <a:r>
              <a:rPr lang="en-GB" sz="1200" dirty="0"/>
              <a:t>Apply the </a:t>
            </a:r>
            <a:r>
              <a:rPr lang="en-GB" sz="1200" b="1" dirty="0"/>
              <a:t>CRAAP Test</a:t>
            </a:r>
            <a:r>
              <a:rPr lang="en-GB" sz="1200" dirty="0"/>
              <a:t> in full:</a:t>
            </a:r>
          </a:p>
          <a:p>
            <a:pPr lvl="1">
              <a:lnSpc>
                <a:spcPct val="100000"/>
              </a:lnSpc>
            </a:pPr>
            <a:r>
              <a:rPr lang="en-GB" sz="1200" b="1" dirty="0"/>
              <a:t>Currency</a:t>
            </a:r>
            <a:r>
              <a:rPr lang="en-GB" sz="1200" dirty="0"/>
              <a:t>:  How recent? Why does recency matter for employability?</a:t>
            </a:r>
          </a:p>
          <a:p>
            <a:pPr lvl="1">
              <a:lnSpc>
                <a:spcPct val="100000"/>
              </a:lnSpc>
            </a:pPr>
            <a:r>
              <a:rPr lang="en-GB" sz="1200" b="1" dirty="0"/>
              <a:t>Relevance</a:t>
            </a:r>
            <a:r>
              <a:rPr lang="en-GB" sz="1200" dirty="0"/>
              <a:t>:  How directly does it answer the client’s question?</a:t>
            </a:r>
          </a:p>
          <a:p>
            <a:pPr lvl="1">
              <a:lnSpc>
                <a:spcPct val="100000"/>
              </a:lnSpc>
            </a:pPr>
            <a:r>
              <a:rPr lang="en-GB" sz="1200" b="1" dirty="0"/>
              <a:t>Authority</a:t>
            </a:r>
            <a:r>
              <a:rPr lang="en-GB" sz="1200" dirty="0"/>
              <a:t>:  Who wrote it? Why are they credible?</a:t>
            </a:r>
          </a:p>
          <a:p>
            <a:pPr lvl="1">
              <a:lnSpc>
                <a:spcPct val="100000"/>
              </a:lnSpc>
            </a:pPr>
            <a:r>
              <a:rPr lang="en-GB" sz="1200" b="1" dirty="0"/>
              <a:t>Accuracy</a:t>
            </a:r>
            <a:r>
              <a:rPr lang="en-GB" sz="1200" dirty="0"/>
              <a:t>: Is the evidence trustworthy?</a:t>
            </a:r>
          </a:p>
          <a:p>
            <a:pPr lvl="1">
              <a:lnSpc>
                <a:spcPct val="100000"/>
              </a:lnSpc>
            </a:pPr>
            <a:r>
              <a:rPr lang="en-GB" sz="1200" b="1" dirty="0"/>
              <a:t>Purpose</a:t>
            </a:r>
            <a:r>
              <a:rPr lang="en-GB" sz="1200" dirty="0"/>
              <a:t>:  Why was it written? Does this affect usefulness?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/>
              <a:t>Your Liaison Officer of the Team must present all the teams work and explain whether the source should be used in Horizon’s strategic report.</a:t>
            </a:r>
          </a:p>
          <a:p>
            <a:pPr>
              <a:lnSpc>
                <a:spcPct val="100000"/>
              </a:lnSpc>
            </a:pPr>
            <a:endParaRPr lang="en-GB" sz="1100" dirty="0"/>
          </a:p>
          <a:p>
            <a:pPr>
              <a:lnSpc>
                <a:spcPct val="100000"/>
              </a:lnSpc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2593914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1F73ED-486A-706F-A59F-4913EDFAF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Task 3: Analysing a Source (30 minutes)</a:t>
            </a:r>
            <a:br>
              <a:rPr lang="en-GB" sz="3700"/>
            </a:br>
            <a:endParaRPr lang="en-GB" sz="37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039D8B-D3DC-F202-DE83-A5D76DE874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868" y="2453765"/>
            <a:ext cx="5639091" cy="376409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3CBF2-CDAA-4D77-D25D-77565F3F3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7104" y="2304288"/>
            <a:ext cx="5129784" cy="4050792"/>
          </a:xfrm>
        </p:spPr>
        <p:txBody>
          <a:bodyPr>
            <a:normAutofit/>
          </a:bodyPr>
          <a:lstStyle/>
          <a:p>
            <a:r>
              <a:rPr lang="en-GB" dirty="0"/>
              <a:t>Horizon Retail Group wants to understand the strengths and limitations of the evidence they plan to use. In your Teams, each of your will have to conduct a source analysis by doing the following: </a:t>
            </a:r>
          </a:p>
          <a:p>
            <a:pPr lvl="0"/>
            <a:r>
              <a:rPr lang="en-GB" b="1" dirty="0"/>
              <a:t>One strength</a:t>
            </a:r>
            <a:endParaRPr lang="en-GB" dirty="0"/>
          </a:p>
          <a:p>
            <a:pPr lvl="0"/>
            <a:r>
              <a:rPr lang="en-GB" b="1" dirty="0"/>
              <a:t>One weakness</a:t>
            </a:r>
            <a:endParaRPr lang="en-GB" dirty="0"/>
          </a:p>
          <a:p>
            <a:pPr lvl="0"/>
            <a:r>
              <a:rPr lang="en-GB" b="1" dirty="0"/>
              <a:t>Clear explanation of WHY each matters</a:t>
            </a:r>
            <a:r>
              <a:rPr lang="en-GB" dirty="0"/>
              <a:t> in a business decision‑making context.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4215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79DFFA-65FA-CB31-15E8-EDAB5AAACD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248" y="978408"/>
            <a:ext cx="6263640" cy="1463040"/>
          </a:xfrm>
        </p:spPr>
        <p:txBody>
          <a:bodyPr>
            <a:normAutofit/>
          </a:bodyPr>
          <a:lstStyle/>
          <a:p>
            <a:r>
              <a:rPr lang="en-GB" dirty="0"/>
              <a:t>Task 4: Reflection Debrief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CB74662-A210-144A-3166-0E0E2570A8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869" y="976160"/>
            <a:ext cx="4454725" cy="495728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BB40F3-51E6-3E09-9017-81A8AADDF1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3248" y="2578608"/>
            <a:ext cx="6263640" cy="37673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Now you have completed all task, your line manager (the lecturer) is asking you to conduct a debrief by conducting a reflection based on your performance in all 3 tasks: </a:t>
            </a:r>
          </a:p>
          <a:p>
            <a:pPr marL="0" indent="0">
              <a:buNone/>
            </a:pPr>
            <a:r>
              <a:rPr lang="en-GB" dirty="0"/>
              <a:t>What went well? </a:t>
            </a:r>
          </a:p>
          <a:p>
            <a:pPr marL="0" indent="0">
              <a:buNone/>
            </a:pPr>
            <a:r>
              <a:rPr lang="en-GB" dirty="0"/>
              <a:t>What did not go well? </a:t>
            </a:r>
          </a:p>
          <a:p>
            <a:pPr marL="0" indent="0">
              <a:buNone/>
            </a:pPr>
            <a:r>
              <a:rPr lang="en-GB" dirty="0"/>
              <a:t>Why did things go well? </a:t>
            </a:r>
          </a:p>
          <a:p>
            <a:pPr marL="0" indent="0">
              <a:buNone/>
            </a:pPr>
            <a:r>
              <a:rPr lang="en-GB" dirty="0"/>
              <a:t>Why did thing  not go well? </a:t>
            </a:r>
          </a:p>
          <a:p>
            <a:pPr marL="0" indent="0">
              <a:buNone/>
            </a:pPr>
            <a:r>
              <a:rPr lang="en-GB" dirty="0"/>
              <a:t>What can you do to prepare for next weeks assessments?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85284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70DEBA-F769-E35D-C0AE-D283E9CD5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lstStyle/>
          <a:p>
            <a:r>
              <a:rPr lang="en-GB" dirty="0"/>
              <a:t>Additional Notes</a:t>
            </a:r>
            <a:endParaRPr lang="en-GB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95F709-7AD7-2BE0-2E64-A78B1A3040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868" y="2453765"/>
            <a:ext cx="5639091" cy="376409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D5827B-8E63-4502-E8EC-D5B7F04697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7104" y="2304288"/>
            <a:ext cx="5129784" cy="405079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/>
              <a:t>Students will have 1 ‘Call Card’ for each task, which can be used to receive support form their line manager </a:t>
            </a:r>
            <a:endParaRPr lang="en-GB"/>
          </a:p>
          <a:p>
            <a:pPr>
              <a:lnSpc>
                <a:spcPct val="100000"/>
              </a:lnSpc>
            </a:pPr>
            <a:r>
              <a:rPr lang="en-GB" dirty="0"/>
              <a:t>NO AI can be used for TASK 1, TASK 2 (CRAPP TEST), TASK 3. </a:t>
            </a:r>
            <a:endParaRPr lang="en-GB"/>
          </a:p>
          <a:p>
            <a:pPr>
              <a:lnSpc>
                <a:spcPct val="100000"/>
              </a:lnSpc>
            </a:pPr>
            <a:r>
              <a:rPr lang="en-GB" dirty="0"/>
              <a:t>THE USE in AI will result in a formal warning and shown a Yellow Card, 2 Warnings, and a Red car will be shown, meaning the </a:t>
            </a:r>
            <a:r>
              <a:rPr lang="en-GB" dirty="0" err="1"/>
              <a:t>forefit</a:t>
            </a:r>
            <a:r>
              <a:rPr lang="en-GB" dirty="0"/>
              <a:t> of the task. </a:t>
            </a:r>
            <a:endParaRPr lang="en-GB"/>
          </a:p>
          <a:p>
            <a:pPr>
              <a:lnSpc>
                <a:spcPct val="100000"/>
              </a:lnSpc>
            </a:pPr>
            <a:r>
              <a:rPr lang="en-GB" dirty="0"/>
              <a:t>Each Task presented will receive a mark of 10 (individually) and added to together to get a team total </a:t>
            </a:r>
            <a:endParaRPr lang="en-GB"/>
          </a:p>
          <a:p>
            <a:pPr>
              <a:lnSpc>
                <a:spcPct val="100000"/>
              </a:lnSpc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102105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800</Words>
  <Application>Microsoft Office PowerPoint</Application>
  <PresentationFormat>Widescreen</PresentationFormat>
  <Paragraphs>68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Arial</vt:lpstr>
      <vt:lpstr>Bierstadt</vt:lpstr>
      <vt:lpstr>GestaltVTI</vt:lpstr>
      <vt:lpstr>Assessment Preparation Week</vt:lpstr>
      <vt:lpstr>Lecture Aims and Objectives </vt:lpstr>
      <vt:lpstr>Setting the Scene </vt:lpstr>
      <vt:lpstr>Task 1:Harvard Referencing Audit (45 minutes) </vt:lpstr>
      <vt:lpstr>Task 2: : Finding &amp; Evaluating a Source (45 mins minutes) </vt:lpstr>
      <vt:lpstr>Task 3: Analysing a Source (30 minutes) </vt:lpstr>
      <vt:lpstr>Task 4: Reflection Debrief </vt:lpstr>
      <vt:lpstr>Additional Notes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Jonathan Wyatt</dc:creator>
  <cp:lastModifiedBy>Jonathan Wyatt</cp:lastModifiedBy>
  <cp:revision>1</cp:revision>
  <dcterms:created xsi:type="dcterms:W3CDTF">2026-08-04T09:41:57Z</dcterms:created>
  <dcterms:modified xsi:type="dcterms:W3CDTF">2026-08-04T10:19:55Z</dcterms:modified>
</cp:coreProperties>
</file>