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7" r:id="rId2"/>
    <p:sldId id="284" r:id="rId3"/>
    <p:sldId id="261" r:id="rId4"/>
    <p:sldId id="281" r:id="rId5"/>
    <p:sldId id="283" r:id="rId6"/>
    <p:sldId id="262" r:id="rId7"/>
    <p:sldId id="263" r:id="rId8"/>
    <p:sldId id="264" r:id="rId9"/>
    <p:sldId id="271" r:id="rId10"/>
    <p:sldId id="274" r:id="rId11"/>
    <p:sldId id="276" r:id="rId12"/>
    <p:sldId id="277" r:id="rId13"/>
    <p:sldId id="278" r:id="rId14"/>
    <p:sldId id="265" r:id="rId15"/>
    <p:sldId id="266" r:id="rId16"/>
    <p:sldId id="267" r:id="rId17"/>
    <p:sldId id="269" r:id="rId18"/>
    <p:sldId id="270" r:id="rId19"/>
    <p:sldId id="275" r:id="rId20"/>
    <p:sldId id="272" r:id="rId21"/>
    <p:sldId id="285" r:id="rId22"/>
    <p:sldId id="273" r:id="rId23"/>
    <p:sldId id="279" r:id="rId24"/>
    <p:sldId id="280" r:id="rId25"/>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E586C2-CEE1-4DA9-9A5D-C4D912178680}" type="doc">
      <dgm:prSet loTypeId="urn:microsoft.com/office/officeart/2008/layout/RadialCluster" loCatId="relationship" qsTypeId="urn:microsoft.com/office/officeart/2005/8/quickstyle/simple1" qsCatId="simple" csTypeId="urn:microsoft.com/office/officeart/2005/8/colors/colorful2" csCatId="colorful" phldr="1"/>
      <dgm:spPr/>
      <dgm:t>
        <a:bodyPr/>
        <a:lstStyle/>
        <a:p>
          <a:endParaRPr lang="en-GB"/>
        </a:p>
      </dgm:t>
    </dgm:pt>
    <dgm:pt modelId="{074A12D0-20AB-40E8-B46E-81274EF48C59}">
      <dgm:prSet phldrT="[Text]"/>
      <dgm:spPr/>
      <dgm:t>
        <a:bodyPr/>
        <a:lstStyle/>
        <a:p>
          <a:r>
            <a:rPr lang="en-GB" dirty="0" smtClean="0"/>
            <a:t>Impact on the child</a:t>
          </a:r>
          <a:endParaRPr lang="en-GB" dirty="0"/>
        </a:p>
      </dgm:t>
    </dgm:pt>
    <dgm:pt modelId="{0A4EA1B4-F402-4813-B1A5-D8529D698491}" type="parTrans" cxnId="{7701E21A-96AD-4370-898C-3C5FE6D87392}">
      <dgm:prSet/>
      <dgm:spPr/>
      <dgm:t>
        <a:bodyPr/>
        <a:lstStyle/>
        <a:p>
          <a:endParaRPr lang="en-GB"/>
        </a:p>
      </dgm:t>
    </dgm:pt>
    <dgm:pt modelId="{F3DDB2F8-5A68-4DA4-ACB1-DC28D3DE706D}" type="sibTrans" cxnId="{7701E21A-96AD-4370-898C-3C5FE6D87392}">
      <dgm:prSet/>
      <dgm:spPr/>
      <dgm:t>
        <a:bodyPr/>
        <a:lstStyle/>
        <a:p>
          <a:endParaRPr lang="en-GB"/>
        </a:p>
      </dgm:t>
    </dgm:pt>
    <dgm:pt modelId="{3771464F-7703-44E0-9CBB-A3819E2F0FC2}">
      <dgm:prSet phldrT="[Text]"/>
      <dgm:spPr/>
      <dgm:t>
        <a:bodyPr/>
        <a:lstStyle/>
        <a:p>
          <a:r>
            <a:rPr lang="en-GB" dirty="0" smtClean="0"/>
            <a:t>Inclusive Practice</a:t>
          </a:r>
          <a:endParaRPr lang="en-GB" dirty="0"/>
        </a:p>
      </dgm:t>
    </dgm:pt>
    <dgm:pt modelId="{AA522965-76B7-45CA-9A64-A327874D3BFF}" type="parTrans" cxnId="{A0FA0CAB-F20A-43D3-B61B-213F017FA5FB}">
      <dgm:prSet/>
      <dgm:spPr/>
      <dgm:t>
        <a:bodyPr/>
        <a:lstStyle/>
        <a:p>
          <a:endParaRPr lang="en-GB"/>
        </a:p>
      </dgm:t>
    </dgm:pt>
    <dgm:pt modelId="{27726667-1D32-4E89-B596-48B8A0E949D1}" type="sibTrans" cxnId="{A0FA0CAB-F20A-43D3-B61B-213F017FA5FB}">
      <dgm:prSet/>
      <dgm:spPr/>
      <dgm:t>
        <a:bodyPr/>
        <a:lstStyle/>
        <a:p>
          <a:endParaRPr lang="en-GB"/>
        </a:p>
      </dgm:t>
    </dgm:pt>
    <dgm:pt modelId="{F0419055-9FA9-48F4-B527-603BFBF2D45D}">
      <dgm:prSet phldrT="[Text]"/>
      <dgm:spPr/>
      <dgm:t>
        <a:bodyPr/>
        <a:lstStyle/>
        <a:p>
          <a:r>
            <a:rPr lang="en-GB" dirty="0" smtClean="0"/>
            <a:t>Inclusive Culture</a:t>
          </a:r>
          <a:endParaRPr lang="en-GB" dirty="0"/>
        </a:p>
      </dgm:t>
    </dgm:pt>
    <dgm:pt modelId="{21F01A81-EE73-4DE2-821E-0437735AC00A}" type="parTrans" cxnId="{9E9429A1-3EBC-4761-9320-19A66D07F173}">
      <dgm:prSet/>
      <dgm:spPr/>
      <dgm:t>
        <a:bodyPr/>
        <a:lstStyle/>
        <a:p>
          <a:endParaRPr lang="en-GB"/>
        </a:p>
      </dgm:t>
    </dgm:pt>
    <dgm:pt modelId="{CD8662A5-DB44-4FC1-8B51-07EC65E2AB21}" type="sibTrans" cxnId="{9E9429A1-3EBC-4761-9320-19A66D07F173}">
      <dgm:prSet/>
      <dgm:spPr/>
      <dgm:t>
        <a:bodyPr/>
        <a:lstStyle/>
        <a:p>
          <a:endParaRPr lang="en-GB"/>
        </a:p>
      </dgm:t>
    </dgm:pt>
    <dgm:pt modelId="{A3B5F0C1-F201-425A-9EAB-7203368BD9B8}">
      <dgm:prSet phldrT="[Text]"/>
      <dgm:spPr/>
      <dgm:t>
        <a:bodyPr/>
        <a:lstStyle/>
        <a:p>
          <a:r>
            <a:rPr lang="en-GB" dirty="0" smtClean="0"/>
            <a:t>Inclusive Policies</a:t>
          </a:r>
          <a:endParaRPr lang="en-GB" dirty="0"/>
        </a:p>
      </dgm:t>
    </dgm:pt>
    <dgm:pt modelId="{2C1E2EC3-9DCB-4F96-9C15-5C5A66E0B4D1}" type="parTrans" cxnId="{A848AE4C-C7E8-4BDF-85EF-D69746F9257F}">
      <dgm:prSet/>
      <dgm:spPr/>
      <dgm:t>
        <a:bodyPr/>
        <a:lstStyle/>
        <a:p>
          <a:endParaRPr lang="en-GB"/>
        </a:p>
      </dgm:t>
    </dgm:pt>
    <dgm:pt modelId="{35BBC0DC-E393-42B6-A7BB-5CB906E1F605}" type="sibTrans" cxnId="{A848AE4C-C7E8-4BDF-85EF-D69746F9257F}">
      <dgm:prSet/>
      <dgm:spPr/>
      <dgm:t>
        <a:bodyPr/>
        <a:lstStyle/>
        <a:p>
          <a:endParaRPr lang="en-GB"/>
        </a:p>
      </dgm:t>
    </dgm:pt>
    <dgm:pt modelId="{1F80DC36-E0C4-4B7B-9CEE-22449B811D2E}" type="pres">
      <dgm:prSet presAssocID="{90E586C2-CEE1-4DA9-9A5D-C4D912178680}" presName="Name0" presStyleCnt="0">
        <dgm:presLayoutVars>
          <dgm:chMax val="1"/>
          <dgm:chPref val="1"/>
          <dgm:dir/>
          <dgm:animOne val="branch"/>
          <dgm:animLvl val="lvl"/>
        </dgm:presLayoutVars>
      </dgm:prSet>
      <dgm:spPr/>
      <dgm:t>
        <a:bodyPr/>
        <a:lstStyle/>
        <a:p>
          <a:endParaRPr lang="en-GB"/>
        </a:p>
      </dgm:t>
    </dgm:pt>
    <dgm:pt modelId="{E07DAB4F-E024-47D8-9D2C-C2B3DED19E1E}" type="pres">
      <dgm:prSet presAssocID="{074A12D0-20AB-40E8-B46E-81274EF48C59}" presName="singleCycle" presStyleCnt="0"/>
      <dgm:spPr/>
    </dgm:pt>
    <dgm:pt modelId="{A127E500-B7C1-4B8F-9FA0-6964E66162CC}" type="pres">
      <dgm:prSet presAssocID="{074A12D0-20AB-40E8-B46E-81274EF48C59}" presName="singleCenter" presStyleLbl="node1" presStyleIdx="0" presStyleCnt="4">
        <dgm:presLayoutVars>
          <dgm:chMax val="7"/>
          <dgm:chPref val="7"/>
        </dgm:presLayoutVars>
      </dgm:prSet>
      <dgm:spPr/>
      <dgm:t>
        <a:bodyPr/>
        <a:lstStyle/>
        <a:p>
          <a:endParaRPr lang="en-GB"/>
        </a:p>
      </dgm:t>
    </dgm:pt>
    <dgm:pt modelId="{A568A83A-44C7-4554-9778-E5D26B15F040}" type="pres">
      <dgm:prSet presAssocID="{AA522965-76B7-45CA-9A64-A327874D3BFF}" presName="Name56" presStyleLbl="parChTrans1D2" presStyleIdx="0" presStyleCnt="3"/>
      <dgm:spPr/>
      <dgm:t>
        <a:bodyPr/>
        <a:lstStyle/>
        <a:p>
          <a:endParaRPr lang="en-GB"/>
        </a:p>
      </dgm:t>
    </dgm:pt>
    <dgm:pt modelId="{5E64E24A-B247-47CD-8666-F21390A9E290}" type="pres">
      <dgm:prSet presAssocID="{3771464F-7703-44E0-9CBB-A3819E2F0FC2}" presName="text0" presStyleLbl="node1" presStyleIdx="1" presStyleCnt="4">
        <dgm:presLayoutVars>
          <dgm:bulletEnabled val="1"/>
        </dgm:presLayoutVars>
      </dgm:prSet>
      <dgm:spPr/>
      <dgm:t>
        <a:bodyPr/>
        <a:lstStyle/>
        <a:p>
          <a:endParaRPr lang="en-GB"/>
        </a:p>
      </dgm:t>
    </dgm:pt>
    <dgm:pt modelId="{33431FA2-85F0-4CFD-8E58-5AA17E50C6B5}" type="pres">
      <dgm:prSet presAssocID="{21F01A81-EE73-4DE2-821E-0437735AC00A}" presName="Name56" presStyleLbl="parChTrans1D2" presStyleIdx="1" presStyleCnt="3"/>
      <dgm:spPr/>
      <dgm:t>
        <a:bodyPr/>
        <a:lstStyle/>
        <a:p>
          <a:endParaRPr lang="en-GB"/>
        </a:p>
      </dgm:t>
    </dgm:pt>
    <dgm:pt modelId="{E395CD07-C4A3-46B2-AFB3-FD9A87AB9652}" type="pres">
      <dgm:prSet presAssocID="{F0419055-9FA9-48F4-B527-603BFBF2D45D}" presName="text0" presStyleLbl="node1" presStyleIdx="2" presStyleCnt="4">
        <dgm:presLayoutVars>
          <dgm:bulletEnabled val="1"/>
        </dgm:presLayoutVars>
      </dgm:prSet>
      <dgm:spPr/>
      <dgm:t>
        <a:bodyPr/>
        <a:lstStyle/>
        <a:p>
          <a:endParaRPr lang="en-GB"/>
        </a:p>
      </dgm:t>
    </dgm:pt>
    <dgm:pt modelId="{FE2A7269-F179-439C-B072-0A59AD072303}" type="pres">
      <dgm:prSet presAssocID="{2C1E2EC3-9DCB-4F96-9C15-5C5A66E0B4D1}" presName="Name56" presStyleLbl="parChTrans1D2" presStyleIdx="2" presStyleCnt="3"/>
      <dgm:spPr/>
      <dgm:t>
        <a:bodyPr/>
        <a:lstStyle/>
        <a:p>
          <a:endParaRPr lang="en-GB"/>
        </a:p>
      </dgm:t>
    </dgm:pt>
    <dgm:pt modelId="{7604A506-E931-427A-9937-3E7FC8424DA0}" type="pres">
      <dgm:prSet presAssocID="{A3B5F0C1-F201-425A-9EAB-7203368BD9B8}" presName="text0" presStyleLbl="node1" presStyleIdx="3" presStyleCnt="4">
        <dgm:presLayoutVars>
          <dgm:bulletEnabled val="1"/>
        </dgm:presLayoutVars>
      </dgm:prSet>
      <dgm:spPr/>
      <dgm:t>
        <a:bodyPr/>
        <a:lstStyle/>
        <a:p>
          <a:endParaRPr lang="en-GB"/>
        </a:p>
      </dgm:t>
    </dgm:pt>
  </dgm:ptLst>
  <dgm:cxnLst>
    <dgm:cxn modelId="{7701E21A-96AD-4370-898C-3C5FE6D87392}" srcId="{90E586C2-CEE1-4DA9-9A5D-C4D912178680}" destId="{074A12D0-20AB-40E8-B46E-81274EF48C59}" srcOrd="0" destOrd="0" parTransId="{0A4EA1B4-F402-4813-B1A5-D8529D698491}" sibTransId="{F3DDB2F8-5A68-4DA4-ACB1-DC28D3DE706D}"/>
    <dgm:cxn modelId="{A848AE4C-C7E8-4BDF-85EF-D69746F9257F}" srcId="{074A12D0-20AB-40E8-B46E-81274EF48C59}" destId="{A3B5F0C1-F201-425A-9EAB-7203368BD9B8}" srcOrd="2" destOrd="0" parTransId="{2C1E2EC3-9DCB-4F96-9C15-5C5A66E0B4D1}" sibTransId="{35BBC0DC-E393-42B6-A7BB-5CB906E1F605}"/>
    <dgm:cxn modelId="{130CA02B-DFD8-4DE4-872D-0650C13F9314}" type="presOf" srcId="{2C1E2EC3-9DCB-4F96-9C15-5C5A66E0B4D1}" destId="{FE2A7269-F179-439C-B072-0A59AD072303}" srcOrd="0" destOrd="0" presId="urn:microsoft.com/office/officeart/2008/layout/RadialCluster"/>
    <dgm:cxn modelId="{9E9429A1-3EBC-4761-9320-19A66D07F173}" srcId="{074A12D0-20AB-40E8-B46E-81274EF48C59}" destId="{F0419055-9FA9-48F4-B527-603BFBF2D45D}" srcOrd="1" destOrd="0" parTransId="{21F01A81-EE73-4DE2-821E-0437735AC00A}" sibTransId="{CD8662A5-DB44-4FC1-8B51-07EC65E2AB21}"/>
    <dgm:cxn modelId="{491F5D3B-E8D0-4D73-9893-FB01E88966EC}" type="presOf" srcId="{A3B5F0C1-F201-425A-9EAB-7203368BD9B8}" destId="{7604A506-E931-427A-9937-3E7FC8424DA0}" srcOrd="0" destOrd="0" presId="urn:microsoft.com/office/officeart/2008/layout/RadialCluster"/>
    <dgm:cxn modelId="{97B129D3-1990-4036-971B-F64D4034AB2A}" type="presOf" srcId="{074A12D0-20AB-40E8-B46E-81274EF48C59}" destId="{A127E500-B7C1-4B8F-9FA0-6964E66162CC}" srcOrd="0" destOrd="0" presId="urn:microsoft.com/office/officeart/2008/layout/RadialCluster"/>
    <dgm:cxn modelId="{157C4B94-FFD9-42D8-9462-18AE0C84912F}" type="presOf" srcId="{21F01A81-EE73-4DE2-821E-0437735AC00A}" destId="{33431FA2-85F0-4CFD-8E58-5AA17E50C6B5}" srcOrd="0" destOrd="0" presId="urn:microsoft.com/office/officeart/2008/layout/RadialCluster"/>
    <dgm:cxn modelId="{4D3D8AF7-B224-4E13-B946-B375B02A5632}" type="presOf" srcId="{3771464F-7703-44E0-9CBB-A3819E2F0FC2}" destId="{5E64E24A-B247-47CD-8666-F21390A9E290}" srcOrd="0" destOrd="0" presId="urn:microsoft.com/office/officeart/2008/layout/RadialCluster"/>
    <dgm:cxn modelId="{E120C16E-ED64-40D4-909F-13804AB46867}" type="presOf" srcId="{AA522965-76B7-45CA-9A64-A327874D3BFF}" destId="{A568A83A-44C7-4554-9778-E5D26B15F040}" srcOrd="0" destOrd="0" presId="urn:microsoft.com/office/officeart/2008/layout/RadialCluster"/>
    <dgm:cxn modelId="{E7C20857-FEF8-41A3-84EB-BEE2462E16EC}" type="presOf" srcId="{90E586C2-CEE1-4DA9-9A5D-C4D912178680}" destId="{1F80DC36-E0C4-4B7B-9CEE-22449B811D2E}" srcOrd="0" destOrd="0" presId="urn:microsoft.com/office/officeart/2008/layout/RadialCluster"/>
    <dgm:cxn modelId="{6E1077B9-730B-48C1-885D-F152A408D57B}" type="presOf" srcId="{F0419055-9FA9-48F4-B527-603BFBF2D45D}" destId="{E395CD07-C4A3-46B2-AFB3-FD9A87AB9652}" srcOrd="0" destOrd="0" presId="urn:microsoft.com/office/officeart/2008/layout/RadialCluster"/>
    <dgm:cxn modelId="{A0FA0CAB-F20A-43D3-B61B-213F017FA5FB}" srcId="{074A12D0-20AB-40E8-B46E-81274EF48C59}" destId="{3771464F-7703-44E0-9CBB-A3819E2F0FC2}" srcOrd="0" destOrd="0" parTransId="{AA522965-76B7-45CA-9A64-A327874D3BFF}" sibTransId="{27726667-1D32-4E89-B596-48B8A0E949D1}"/>
    <dgm:cxn modelId="{F73988A0-CB77-4E9E-B93A-37654A1038E1}" type="presParOf" srcId="{1F80DC36-E0C4-4B7B-9CEE-22449B811D2E}" destId="{E07DAB4F-E024-47D8-9D2C-C2B3DED19E1E}" srcOrd="0" destOrd="0" presId="urn:microsoft.com/office/officeart/2008/layout/RadialCluster"/>
    <dgm:cxn modelId="{7818886C-7639-4ADA-8593-B485C412572E}" type="presParOf" srcId="{E07DAB4F-E024-47D8-9D2C-C2B3DED19E1E}" destId="{A127E500-B7C1-4B8F-9FA0-6964E66162CC}" srcOrd="0" destOrd="0" presId="urn:microsoft.com/office/officeart/2008/layout/RadialCluster"/>
    <dgm:cxn modelId="{AC35EEBB-624B-4734-82B8-81A4A33AE00D}" type="presParOf" srcId="{E07DAB4F-E024-47D8-9D2C-C2B3DED19E1E}" destId="{A568A83A-44C7-4554-9778-E5D26B15F040}" srcOrd="1" destOrd="0" presId="urn:microsoft.com/office/officeart/2008/layout/RadialCluster"/>
    <dgm:cxn modelId="{2EDABB87-F15F-43DD-899E-4B7E89B5FEA0}" type="presParOf" srcId="{E07DAB4F-E024-47D8-9D2C-C2B3DED19E1E}" destId="{5E64E24A-B247-47CD-8666-F21390A9E290}" srcOrd="2" destOrd="0" presId="urn:microsoft.com/office/officeart/2008/layout/RadialCluster"/>
    <dgm:cxn modelId="{FD1A4810-545C-4260-AF2A-14D8B2FE9F1C}" type="presParOf" srcId="{E07DAB4F-E024-47D8-9D2C-C2B3DED19E1E}" destId="{33431FA2-85F0-4CFD-8E58-5AA17E50C6B5}" srcOrd="3" destOrd="0" presId="urn:microsoft.com/office/officeart/2008/layout/RadialCluster"/>
    <dgm:cxn modelId="{2A128CE0-E23A-4D4A-9EEA-73029C5E1F13}" type="presParOf" srcId="{E07DAB4F-E024-47D8-9D2C-C2B3DED19E1E}" destId="{E395CD07-C4A3-46B2-AFB3-FD9A87AB9652}" srcOrd="4" destOrd="0" presId="urn:microsoft.com/office/officeart/2008/layout/RadialCluster"/>
    <dgm:cxn modelId="{EBD57186-0C06-411F-8344-7A6B17B25023}" type="presParOf" srcId="{E07DAB4F-E024-47D8-9D2C-C2B3DED19E1E}" destId="{FE2A7269-F179-439C-B072-0A59AD072303}" srcOrd="5" destOrd="0" presId="urn:microsoft.com/office/officeart/2008/layout/RadialCluster"/>
    <dgm:cxn modelId="{72EF2409-3EBB-4255-AC10-AA5CE0CC34EC}" type="presParOf" srcId="{E07DAB4F-E024-47D8-9D2C-C2B3DED19E1E}" destId="{7604A506-E931-427A-9937-3E7FC8424DA0}"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7E500-B7C1-4B8F-9FA0-6964E66162CC}">
      <dsp:nvSpPr>
        <dsp:cNvPr id="0" name=""/>
        <dsp:cNvSpPr/>
      </dsp:nvSpPr>
      <dsp:spPr>
        <a:xfrm>
          <a:off x="3451389" y="2583868"/>
          <a:ext cx="1666172" cy="166617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lvl="0" algn="ctr" defTabSz="1422400">
            <a:lnSpc>
              <a:spcPct val="90000"/>
            </a:lnSpc>
            <a:spcBef>
              <a:spcPct val="0"/>
            </a:spcBef>
            <a:spcAft>
              <a:spcPct val="35000"/>
            </a:spcAft>
          </a:pPr>
          <a:r>
            <a:rPr lang="en-GB" sz="3200" kern="1200" dirty="0" smtClean="0"/>
            <a:t>Impact on the child</a:t>
          </a:r>
          <a:endParaRPr lang="en-GB" sz="3200" kern="1200" dirty="0"/>
        </a:p>
      </dsp:txBody>
      <dsp:txXfrm>
        <a:off x="3532725" y="2665204"/>
        <a:ext cx="1503500" cy="1503500"/>
      </dsp:txXfrm>
    </dsp:sp>
    <dsp:sp modelId="{A568A83A-44C7-4554-9778-E5D26B15F040}">
      <dsp:nvSpPr>
        <dsp:cNvPr id="0" name=""/>
        <dsp:cNvSpPr/>
      </dsp:nvSpPr>
      <dsp:spPr>
        <a:xfrm rot="16200000">
          <a:off x="3700100" y="1999493"/>
          <a:ext cx="1168750" cy="0"/>
        </a:xfrm>
        <a:custGeom>
          <a:avLst/>
          <a:gdLst/>
          <a:ahLst/>
          <a:cxnLst/>
          <a:rect l="0" t="0" r="0" b="0"/>
          <a:pathLst>
            <a:path>
              <a:moveTo>
                <a:pt x="0" y="0"/>
              </a:moveTo>
              <a:lnTo>
                <a:pt x="1168750"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64E24A-B247-47CD-8666-F21390A9E290}">
      <dsp:nvSpPr>
        <dsp:cNvPr id="0" name=""/>
        <dsp:cNvSpPr/>
      </dsp:nvSpPr>
      <dsp:spPr>
        <a:xfrm>
          <a:off x="3726308" y="298782"/>
          <a:ext cx="1116335" cy="1116335"/>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pPr>
          <a:r>
            <a:rPr lang="en-GB" sz="2000" kern="1200" dirty="0" smtClean="0"/>
            <a:t>Inclusive Practice</a:t>
          </a:r>
          <a:endParaRPr lang="en-GB" sz="2000" kern="1200" dirty="0"/>
        </a:p>
      </dsp:txBody>
      <dsp:txXfrm>
        <a:off x="3780803" y="353277"/>
        <a:ext cx="1007345" cy="1007345"/>
      </dsp:txXfrm>
    </dsp:sp>
    <dsp:sp modelId="{33431FA2-85F0-4CFD-8E58-5AA17E50C6B5}">
      <dsp:nvSpPr>
        <dsp:cNvPr id="0" name=""/>
        <dsp:cNvSpPr/>
      </dsp:nvSpPr>
      <dsp:spPr>
        <a:xfrm rot="1800000">
          <a:off x="5053688" y="4136318"/>
          <a:ext cx="953522" cy="0"/>
        </a:xfrm>
        <a:custGeom>
          <a:avLst/>
          <a:gdLst/>
          <a:ahLst/>
          <a:cxnLst/>
          <a:rect l="0" t="0" r="0" b="0"/>
          <a:pathLst>
            <a:path>
              <a:moveTo>
                <a:pt x="0" y="0"/>
              </a:moveTo>
              <a:lnTo>
                <a:pt x="953522"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95CD07-C4A3-46B2-AFB3-FD9A87AB9652}">
      <dsp:nvSpPr>
        <dsp:cNvPr id="0" name=""/>
        <dsp:cNvSpPr/>
      </dsp:nvSpPr>
      <dsp:spPr>
        <a:xfrm>
          <a:off x="5943337" y="4138789"/>
          <a:ext cx="1116335" cy="1116335"/>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pPr>
          <a:r>
            <a:rPr lang="en-GB" sz="2000" kern="1200" dirty="0" smtClean="0"/>
            <a:t>Inclusive Culture</a:t>
          </a:r>
          <a:endParaRPr lang="en-GB" sz="2000" kern="1200" dirty="0"/>
        </a:p>
      </dsp:txBody>
      <dsp:txXfrm>
        <a:off x="5997832" y="4193284"/>
        <a:ext cx="1007345" cy="1007345"/>
      </dsp:txXfrm>
    </dsp:sp>
    <dsp:sp modelId="{FE2A7269-F179-439C-B072-0A59AD072303}">
      <dsp:nvSpPr>
        <dsp:cNvPr id="0" name=""/>
        <dsp:cNvSpPr/>
      </dsp:nvSpPr>
      <dsp:spPr>
        <a:xfrm rot="9000000">
          <a:off x="2561740" y="4136318"/>
          <a:ext cx="953522" cy="0"/>
        </a:xfrm>
        <a:custGeom>
          <a:avLst/>
          <a:gdLst/>
          <a:ahLst/>
          <a:cxnLst/>
          <a:rect l="0" t="0" r="0" b="0"/>
          <a:pathLst>
            <a:path>
              <a:moveTo>
                <a:pt x="0" y="0"/>
              </a:moveTo>
              <a:lnTo>
                <a:pt x="953522"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04A506-E931-427A-9937-3E7FC8424DA0}">
      <dsp:nvSpPr>
        <dsp:cNvPr id="0" name=""/>
        <dsp:cNvSpPr/>
      </dsp:nvSpPr>
      <dsp:spPr>
        <a:xfrm>
          <a:off x="1509279" y="4138789"/>
          <a:ext cx="1116335" cy="111633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pPr>
          <a:r>
            <a:rPr lang="en-GB" sz="2000" kern="1200" dirty="0" smtClean="0"/>
            <a:t>Inclusive Policies</a:t>
          </a:r>
          <a:endParaRPr lang="en-GB" sz="2000" kern="1200" dirty="0"/>
        </a:p>
      </dsp:txBody>
      <dsp:txXfrm>
        <a:off x="1563774" y="4193284"/>
        <a:ext cx="1007345" cy="10073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04/10/2018</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04/10/2018</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04/10/2018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mailto:ken.dicks@uwtsd.ac.uk" TargetMode="External"/><Relationship Id="rId7"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Session%201%20Recap.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xml"/><Relationship Id="rId1" Type="http://schemas.openxmlformats.org/officeDocument/2006/relationships/tags" Target="../tags/tag2.xml"/><Relationship Id="rId5" Type="http://schemas.openxmlformats.org/officeDocument/2006/relationships/image" Target="../media/image9.png"/><Relationship Id="rId4" Type="http://schemas.openxmlformats.org/officeDocument/2006/relationships/hyperlink" Target="What%20is%20disability.docx"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1.png"/><Relationship Id="rId2" Type="http://schemas.openxmlformats.org/officeDocument/2006/relationships/slideLayout" Target="../slideLayouts/slideLayout1.xml"/><Relationship Id="rId1" Type="http://schemas.openxmlformats.org/officeDocument/2006/relationships/tags" Target="../tags/tag3.xml"/><Relationship Id="rId6" Type="http://schemas.openxmlformats.org/officeDocument/2006/relationships/hyperlink" Target="Special%20Educational%20Needs%20-%20Additional%20Learning%20Needs.docx" TargetMode="External"/><Relationship Id="rId5" Type="http://schemas.openxmlformats.org/officeDocument/2006/relationships/image" Target="../media/image10.png"/><Relationship Id="rId4" Type="http://schemas.openxmlformats.org/officeDocument/2006/relationships/hyperlink" Target="../SJSI5017%20Equality%20and%20Disability%20in%20Education/Special%20Educational%20Needs%20-%20Additional%20Learning%20Needs.docx"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dera.ioe.ac.uk/23945/7/15-025_Redacted.pdf" TargetMode="Externa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hyperlink" Target="What%20were%20the%20faults%20with%20SEN.docx" TargetMode="Externa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hyperlink" Target="http://www.ombudsman.org.uk/"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hyperlink" Target="Medical%20model%20group%20discussion.docx" TargetMode="Externa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hyperlink" Target="Negative%20press.pptx" TargetMode="Externa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16.png"/><Relationship Id="rId5" Type="http://schemas.openxmlformats.org/officeDocument/2006/relationships/hyperlink" Target="Social%20model%20group%20discussion.docx" TargetMode="Externa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Which%20model%20promotes%20social%20inclusion.docx"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ombudsman.org.uk/__data/assets/pdf_file/0019/33337/FDN-218144-Introduction-to-the-Social-and-Medical-Models-of-Disability.pdf" TargetMode="External"/><Relationship Id="rId2" Type="http://schemas.openxmlformats.org/officeDocument/2006/relationships/hyperlink" Target="https://assemblyinbrief.wordpress.com/2015/10/14/committee-to-carry-out-pre-legislative-scrutiny-of-draft-aln-bil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scope.org.uk/support/professionals/learning-together/inclusive-learning/schools" TargetMode="External"/><Relationship Id="rId2" Type="http://schemas.openxmlformats.org/officeDocument/2006/relationships/hyperlink" Target="http://webarchive.nationalarchives.gov.uk/+/http:/www.cabinetoffice.gov.uk/media/cabinetoffice/strategy/assets/disability.pdf" TargetMode="External"/><Relationship Id="rId1" Type="http://schemas.openxmlformats.org/officeDocument/2006/relationships/slideLayout" Target="../slideLayouts/slideLayout2.xml"/><Relationship Id="rId4" Type="http://schemas.openxmlformats.org/officeDocument/2006/relationships/hyperlink" Target="https://www.gov.uk/definition-of-disability-under-equality-act-2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408315" y="5072510"/>
            <a:ext cx="8712968" cy="891530"/>
          </a:xfrm>
        </p:spPr>
        <p:txBody>
          <a:bodyPr>
            <a:normAutofit fontScale="90000"/>
          </a:bodyPr>
          <a:lstStyle/>
          <a:p>
            <a:r>
              <a:rPr lang="en-GB" sz="4000" b="1" dirty="0" smtClean="0"/>
              <a:t>SJSI5017: Equality and Disability in Education</a:t>
            </a:r>
            <a:endParaRPr lang="en-US" sz="4000" b="1" dirty="0"/>
          </a:p>
        </p:txBody>
      </p:sp>
      <p:sp>
        <p:nvSpPr>
          <p:cNvPr id="5" name="TextBox 4"/>
          <p:cNvSpPr txBox="1"/>
          <p:nvPr/>
        </p:nvSpPr>
        <p:spPr>
          <a:xfrm>
            <a:off x="2555776" y="6002124"/>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7" name="Picture 6"/>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318499" y="520781"/>
            <a:ext cx="2141933" cy="1606450"/>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384711" y="2694308"/>
            <a:ext cx="3166665" cy="1871551"/>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997960" y="2542592"/>
            <a:ext cx="1412776" cy="1412776"/>
          </a:xfrm>
          <a:prstGeom prst="rect">
            <a:avLst/>
          </a:prstGeom>
        </p:spPr>
      </p:pic>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smtClean="0"/>
              <a:t>Recap of last session</a:t>
            </a:r>
            <a:endParaRPr lang="en-GB" sz="4000" b="1" dirty="0"/>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406952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11560" y="332656"/>
            <a:ext cx="7848872" cy="646331"/>
          </a:xfrm>
          <a:prstGeom prst="rect">
            <a:avLst/>
          </a:prstGeom>
          <a:noFill/>
        </p:spPr>
        <p:txBody>
          <a:bodyPr wrap="square" rtlCol="0">
            <a:spAutoFit/>
          </a:bodyPr>
          <a:lstStyle/>
          <a:p>
            <a:pPr algn="ctr"/>
            <a:r>
              <a:rPr lang="en-GB" sz="3600" b="1" dirty="0" smtClean="0"/>
              <a:t>Key Phrases and Concepts</a:t>
            </a:r>
            <a:endParaRPr lang="en-GB" sz="3600" b="1" dirty="0"/>
          </a:p>
        </p:txBody>
      </p:sp>
      <p:sp>
        <p:nvSpPr>
          <p:cNvPr id="7" name="TextBox 6"/>
          <p:cNvSpPr txBox="1"/>
          <p:nvPr/>
        </p:nvSpPr>
        <p:spPr>
          <a:xfrm>
            <a:off x="611560" y="1052736"/>
            <a:ext cx="7848872" cy="523220"/>
          </a:xfrm>
          <a:prstGeom prst="rect">
            <a:avLst/>
          </a:prstGeom>
          <a:noFill/>
        </p:spPr>
        <p:txBody>
          <a:bodyPr wrap="square" rtlCol="0">
            <a:spAutoFit/>
          </a:bodyPr>
          <a:lstStyle/>
          <a:p>
            <a:pPr algn="ctr"/>
            <a:r>
              <a:rPr lang="en-GB" sz="2800" i="1" dirty="0" smtClean="0"/>
              <a:t>In small groups discuss the following:</a:t>
            </a:r>
            <a:endParaRPr lang="en-GB" sz="2800" i="1"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67944" y="1628800"/>
            <a:ext cx="968732" cy="729398"/>
          </a:xfrm>
          <a:prstGeom prst="rect">
            <a:avLst/>
          </a:prstGeom>
        </p:spPr>
      </p:pic>
      <p:sp>
        <p:nvSpPr>
          <p:cNvPr id="9" name="TextBox 8"/>
          <p:cNvSpPr txBox="1"/>
          <p:nvPr/>
        </p:nvSpPr>
        <p:spPr>
          <a:xfrm>
            <a:off x="683568" y="2492896"/>
            <a:ext cx="7848872" cy="523220"/>
          </a:xfrm>
          <a:prstGeom prst="rect">
            <a:avLst/>
          </a:prstGeom>
          <a:noFill/>
        </p:spPr>
        <p:txBody>
          <a:bodyPr wrap="square" rtlCol="0">
            <a:spAutoFit/>
          </a:bodyPr>
          <a:lstStyle/>
          <a:p>
            <a:r>
              <a:rPr lang="en-GB" sz="2800" dirty="0" smtClean="0"/>
              <a:t>What do we consider the term disability to mean?</a:t>
            </a:r>
            <a:endParaRPr lang="en-GB" sz="2800" dirty="0"/>
          </a:p>
        </p:txBody>
      </p:sp>
      <p:pic>
        <p:nvPicPr>
          <p:cNvPr id="10" name="Picture 9">
            <a:hlinkClick r:id="rId4" action="ppaction://hlinkfile"/>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216037" y="2420888"/>
            <a:ext cx="604435" cy="604435"/>
          </a:xfrm>
          <a:prstGeom prst="rect">
            <a:avLst/>
          </a:prstGeom>
        </p:spPr>
      </p:pic>
      <p:sp>
        <p:nvSpPr>
          <p:cNvPr id="11" name="TextBox 10"/>
          <p:cNvSpPr txBox="1"/>
          <p:nvPr/>
        </p:nvSpPr>
        <p:spPr>
          <a:xfrm>
            <a:off x="539552" y="3284983"/>
            <a:ext cx="8136904" cy="830997"/>
          </a:xfrm>
          <a:prstGeom prst="rect">
            <a:avLst/>
          </a:prstGeom>
          <a:noFill/>
        </p:spPr>
        <p:txBody>
          <a:bodyPr wrap="square" rtlCol="0">
            <a:spAutoFit/>
          </a:bodyPr>
          <a:lstStyle/>
          <a:p>
            <a:r>
              <a:rPr lang="en-GB" sz="2400" dirty="0" smtClean="0"/>
              <a:t>“ a physical or mental condition [usually permanent] that limits a person’s movements, activities or senses”</a:t>
            </a:r>
            <a:endParaRPr lang="en-GB" sz="2400" dirty="0"/>
          </a:p>
        </p:txBody>
      </p:sp>
      <p:sp>
        <p:nvSpPr>
          <p:cNvPr id="12" name="TextBox 11"/>
          <p:cNvSpPr txBox="1"/>
          <p:nvPr/>
        </p:nvSpPr>
        <p:spPr>
          <a:xfrm>
            <a:off x="5468724" y="4139788"/>
            <a:ext cx="3351748" cy="369332"/>
          </a:xfrm>
          <a:prstGeom prst="rect">
            <a:avLst/>
          </a:prstGeom>
          <a:noFill/>
        </p:spPr>
        <p:txBody>
          <a:bodyPr wrap="square" rtlCol="0">
            <a:spAutoFit/>
          </a:bodyPr>
          <a:lstStyle/>
          <a:p>
            <a:r>
              <a:rPr lang="en-GB" dirty="0" smtClean="0"/>
              <a:t>Shorter Oxford English Dictionary</a:t>
            </a:r>
            <a:endParaRPr lang="en-GB" dirty="0"/>
          </a:p>
        </p:txBody>
      </p:sp>
      <p:sp>
        <p:nvSpPr>
          <p:cNvPr id="13" name="TextBox 12"/>
          <p:cNvSpPr txBox="1"/>
          <p:nvPr/>
        </p:nvSpPr>
        <p:spPr>
          <a:xfrm>
            <a:off x="539552" y="4581128"/>
            <a:ext cx="8424936" cy="1200329"/>
          </a:xfrm>
          <a:prstGeom prst="rect">
            <a:avLst/>
          </a:prstGeom>
          <a:noFill/>
        </p:spPr>
        <p:txBody>
          <a:bodyPr wrap="square" rtlCol="0">
            <a:spAutoFit/>
          </a:bodyPr>
          <a:lstStyle/>
          <a:p>
            <a:r>
              <a:rPr lang="en-GB" sz="2400" dirty="0"/>
              <a:t> 'a physical or mental impairment which has a substantial and long-term adverse effect on your ability to carry out normal day-to-day activities'</a:t>
            </a:r>
          </a:p>
        </p:txBody>
      </p:sp>
      <p:sp>
        <p:nvSpPr>
          <p:cNvPr id="14" name="TextBox 13"/>
          <p:cNvSpPr txBox="1"/>
          <p:nvPr/>
        </p:nvSpPr>
        <p:spPr>
          <a:xfrm>
            <a:off x="5468724" y="5579948"/>
            <a:ext cx="3351748" cy="369332"/>
          </a:xfrm>
          <a:prstGeom prst="rect">
            <a:avLst/>
          </a:prstGeom>
          <a:noFill/>
        </p:spPr>
        <p:txBody>
          <a:bodyPr wrap="square" rtlCol="0">
            <a:spAutoFit/>
          </a:bodyPr>
          <a:lstStyle/>
          <a:p>
            <a:r>
              <a:rPr lang="en-GB" dirty="0" smtClean="0"/>
              <a:t>Equality Act 2010</a:t>
            </a:r>
            <a:endParaRPr lang="en-GB"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P spid="12" grpId="0"/>
      <p:bldP spid="13"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11560" y="332656"/>
            <a:ext cx="7848872" cy="646331"/>
          </a:xfrm>
          <a:prstGeom prst="rect">
            <a:avLst/>
          </a:prstGeom>
          <a:noFill/>
        </p:spPr>
        <p:txBody>
          <a:bodyPr wrap="square" rtlCol="0">
            <a:spAutoFit/>
          </a:bodyPr>
          <a:lstStyle/>
          <a:p>
            <a:pPr algn="ctr"/>
            <a:r>
              <a:rPr lang="en-GB" sz="3600" b="1" dirty="0" smtClean="0"/>
              <a:t>Key Phrases and Concepts</a:t>
            </a:r>
            <a:endParaRPr lang="en-GB" sz="3600" b="1" dirty="0"/>
          </a:p>
        </p:txBody>
      </p:sp>
      <p:sp>
        <p:nvSpPr>
          <p:cNvPr id="7" name="TextBox 6"/>
          <p:cNvSpPr txBox="1"/>
          <p:nvPr/>
        </p:nvSpPr>
        <p:spPr>
          <a:xfrm>
            <a:off x="611560" y="1052736"/>
            <a:ext cx="7848872" cy="523220"/>
          </a:xfrm>
          <a:prstGeom prst="rect">
            <a:avLst/>
          </a:prstGeom>
          <a:noFill/>
        </p:spPr>
        <p:txBody>
          <a:bodyPr wrap="square" rtlCol="0">
            <a:spAutoFit/>
          </a:bodyPr>
          <a:lstStyle/>
          <a:p>
            <a:pPr algn="ctr"/>
            <a:r>
              <a:rPr lang="en-GB" sz="2800" i="1" dirty="0" smtClean="0"/>
              <a:t>In small groups discuss the following:</a:t>
            </a:r>
            <a:endParaRPr lang="en-GB" sz="2800" i="1"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67944" y="1628800"/>
            <a:ext cx="968732" cy="729398"/>
          </a:xfrm>
          <a:prstGeom prst="rect">
            <a:avLst/>
          </a:prstGeom>
        </p:spPr>
      </p:pic>
      <p:sp>
        <p:nvSpPr>
          <p:cNvPr id="9" name="TextBox 8"/>
          <p:cNvSpPr txBox="1"/>
          <p:nvPr/>
        </p:nvSpPr>
        <p:spPr>
          <a:xfrm>
            <a:off x="683568" y="2636912"/>
            <a:ext cx="8136904"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What do we consider the phrase special educational needs to mean?</a:t>
            </a:r>
          </a:p>
          <a:p>
            <a:pPr marL="457200" indent="-457200">
              <a:buFont typeface="Arial" panose="020B0604020202020204" pitchFamily="34" charset="0"/>
              <a:buChar char="•"/>
            </a:pPr>
            <a:r>
              <a:rPr lang="en-GB" sz="2800" dirty="0" smtClean="0"/>
              <a:t>What do we consider the phrase additional learning needs to mean?</a:t>
            </a:r>
          </a:p>
          <a:p>
            <a:pPr marL="457200" indent="-457200">
              <a:buFont typeface="Arial" panose="020B0604020202020204" pitchFamily="34" charset="0"/>
              <a:buChar char="•"/>
            </a:pPr>
            <a:r>
              <a:rPr lang="en-GB" sz="2800" dirty="0" smtClean="0"/>
              <a:t>Do they mean the same thing?</a:t>
            </a:r>
            <a:endParaRPr lang="en-GB" sz="2800" dirty="0"/>
          </a:p>
        </p:txBody>
      </p:sp>
      <p:pic>
        <p:nvPicPr>
          <p:cNvPr id="2" name="Picture 1">
            <a:hlinkClick r:id="rId4" action="ppaction://hlinkfile"/>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139952" y="5157192"/>
            <a:ext cx="989569" cy="989569"/>
          </a:xfrm>
          <a:prstGeom prst="rect">
            <a:avLst/>
          </a:prstGeom>
        </p:spPr>
      </p:pic>
      <p:sp>
        <p:nvSpPr>
          <p:cNvPr id="5" name="TextBox 4"/>
          <p:cNvSpPr txBox="1"/>
          <p:nvPr/>
        </p:nvSpPr>
        <p:spPr>
          <a:xfrm>
            <a:off x="6516216" y="6125319"/>
            <a:ext cx="1944216" cy="369332"/>
          </a:xfrm>
          <a:prstGeom prst="rect">
            <a:avLst/>
          </a:prstGeom>
          <a:noFill/>
        </p:spPr>
        <p:txBody>
          <a:bodyPr wrap="square" rtlCol="0">
            <a:spAutoFit/>
          </a:bodyPr>
          <a:lstStyle/>
          <a:p>
            <a:endParaRPr lang="en-GB" i="1" dirty="0"/>
          </a:p>
        </p:txBody>
      </p:sp>
      <p:pic>
        <p:nvPicPr>
          <p:cNvPr id="3" name="Picture 2">
            <a:hlinkClick r:id="rId6" action="ppaction://hlinkfile"/>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27898" y="5314476"/>
            <a:ext cx="748451" cy="748451"/>
          </a:xfrm>
          <a:prstGeom prst="rect">
            <a:avLst/>
          </a:prstGeom>
        </p:spPr>
      </p:pic>
    </p:spTree>
    <p:custDataLst>
      <p:tags r:id="rId1"/>
    </p:custDataLst>
    <p:extLst>
      <p:ext uri="{BB962C8B-B14F-4D97-AF65-F5344CB8AC3E}">
        <p14:creationId xmlns:p14="http://schemas.microsoft.com/office/powerpoint/2010/main" val="67804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lstStyle/>
          <a:p>
            <a:r>
              <a:rPr lang="en-GB" dirty="0" smtClean="0"/>
              <a:t>Additional Learning Needs</a:t>
            </a:r>
            <a:endParaRPr lang="en-GB" dirty="0"/>
          </a:p>
        </p:txBody>
      </p:sp>
      <p:sp>
        <p:nvSpPr>
          <p:cNvPr id="3" name="TextBox 2"/>
          <p:cNvSpPr txBox="1"/>
          <p:nvPr/>
        </p:nvSpPr>
        <p:spPr>
          <a:xfrm>
            <a:off x="729916" y="1196752"/>
            <a:ext cx="7560840" cy="1815882"/>
          </a:xfrm>
          <a:prstGeom prst="rect">
            <a:avLst/>
          </a:prstGeom>
          <a:noFill/>
        </p:spPr>
        <p:txBody>
          <a:bodyPr wrap="square" rtlCol="0">
            <a:spAutoFit/>
          </a:bodyPr>
          <a:lstStyle/>
          <a:p>
            <a:pPr algn="ctr"/>
            <a:r>
              <a:rPr lang="en-GB" sz="2800" dirty="0" smtClean="0"/>
              <a:t>Welsh Government is </a:t>
            </a:r>
            <a:r>
              <a:rPr lang="en-GB" sz="2800" dirty="0" smtClean="0"/>
              <a:t>changing </a:t>
            </a:r>
            <a:r>
              <a:rPr lang="en-GB" sz="2800" dirty="0" smtClean="0"/>
              <a:t>the framewor</a:t>
            </a:r>
            <a:r>
              <a:rPr lang="en-GB" sz="2400" dirty="0" smtClean="0"/>
              <a:t>k</a:t>
            </a:r>
            <a:r>
              <a:rPr lang="en-GB" sz="2800" dirty="0" smtClean="0"/>
              <a:t> for Special Educational Needs to one for Additional Learning Needs as </a:t>
            </a:r>
            <a:r>
              <a:rPr lang="en-GB" sz="2800" dirty="0" smtClean="0"/>
              <a:t>outlined </a:t>
            </a:r>
            <a:r>
              <a:rPr lang="en-GB" sz="2800" dirty="0" smtClean="0"/>
              <a:t>in a Research paper published in June 2015</a:t>
            </a:r>
            <a:endParaRPr lang="en-GB" sz="2800" dirty="0"/>
          </a:p>
        </p:txBody>
      </p:sp>
      <p:pic>
        <p:nvPicPr>
          <p:cNvPr id="4" name="Picture 3">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51920" y="2996952"/>
            <a:ext cx="978562" cy="971950"/>
          </a:xfrm>
          <a:prstGeom prst="rect">
            <a:avLst/>
          </a:prstGeom>
        </p:spPr>
      </p:pic>
      <p:sp>
        <p:nvSpPr>
          <p:cNvPr id="5" name="TextBox 4"/>
          <p:cNvSpPr txBox="1"/>
          <p:nvPr/>
        </p:nvSpPr>
        <p:spPr>
          <a:xfrm>
            <a:off x="539552" y="4077072"/>
            <a:ext cx="8085584" cy="1200329"/>
          </a:xfrm>
          <a:prstGeom prst="rect">
            <a:avLst/>
          </a:prstGeom>
          <a:noFill/>
        </p:spPr>
        <p:txBody>
          <a:bodyPr wrap="square" rtlCol="0">
            <a:spAutoFit/>
          </a:bodyPr>
          <a:lstStyle/>
          <a:p>
            <a:pPr algn="ctr"/>
            <a:r>
              <a:rPr lang="en-GB" sz="2400" i="1" dirty="0" smtClean="0"/>
              <a:t>Read through the following extract and in groups discuss what the faults were with the previous system and what improvements the Government intends to make.</a:t>
            </a:r>
            <a:endParaRPr lang="en-GB" sz="2400" i="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131840" y="5385571"/>
            <a:ext cx="994471" cy="968127"/>
          </a:xfrm>
          <a:prstGeom prst="rect">
            <a:avLst/>
          </a:prstGeom>
        </p:spPr>
      </p:pic>
      <p:pic>
        <p:nvPicPr>
          <p:cNvPr id="7" name="Picture 6">
            <a:hlinkClick r:id="rId5" action="ppaction://hlinkfile"/>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424142" y="5385571"/>
            <a:ext cx="939946" cy="939946"/>
          </a:xfrm>
          <a:prstGeom prst="rect">
            <a:avLst/>
          </a:prstGeom>
        </p:spPr>
      </p:pic>
    </p:spTree>
    <p:extLst>
      <p:ext uri="{BB962C8B-B14F-4D97-AF65-F5344CB8AC3E}">
        <p14:creationId xmlns:p14="http://schemas.microsoft.com/office/powerpoint/2010/main" val="74033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85686" y="2348880"/>
            <a:ext cx="5976664" cy="3658411"/>
          </a:xfrm>
        </p:spPr>
        <p:txBody>
          <a:bodyPr>
            <a:normAutofit/>
          </a:bodyPr>
          <a:lstStyle/>
          <a:p>
            <a:r>
              <a:rPr lang="en-US" sz="2800" dirty="0" smtClean="0"/>
              <a:t>Medical model of disability </a:t>
            </a:r>
          </a:p>
          <a:p>
            <a:endParaRPr lang="en-US" sz="2800" dirty="0" smtClean="0"/>
          </a:p>
          <a:p>
            <a:r>
              <a:rPr lang="en-US" sz="2800" dirty="0" smtClean="0"/>
              <a:t>Social model of disability </a:t>
            </a:r>
          </a:p>
          <a:p>
            <a:endParaRPr lang="en-US" sz="2800" dirty="0" smtClean="0"/>
          </a:p>
          <a:p>
            <a:r>
              <a:rPr lang="en-US" sz="2800" dirty="0" smtClean="0"/>
              <a:t>Implications for Policy and Practice </a:t>
            </a:r>
          </a:p>
          <a:p>
            <a:endParaRPr lang="en-US" sz="2800" dirty="0" smtClean="0"/>
          </a:p>
          <a:p>
            <a:r>
              <a:rPr lang="en-US" sz="2800" dirty="0" smtClean="0"/>
              <a:t>Links to inclusive practice </a:t>
            </a:r>
          </a:p>
          <a:p>
            <a:endParaRPr lang="en-US" sz="2800" dirty="0"/>
          </a:p>
        </p:txBody>
      </p:sp>
      <p:sp>
        <p:nvSpPr>
          <p:cNvPr id="5" name="Subtitle 4"/>
          <p:cNvSpPr txBox="1">
            <a:spLocks/>
          </p:cNvSpPr>
          <p:nvPr/>
        </p:nvSpPr>
        <p:spPr>
          <a:xfrm>
            <a:off x="1331640" y="332656"/>
            <a:ext cx="6400800" cy="9109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4400" b="1" dirty="0" smtClean="0"/>
              <a:t>Models of Disability</a:t>
            </a:r>
            <a:endParaRPr lang="en-US" sz="4400" b="1" dirty="0"/>
          </a:p>
        </p:txBody>
      </p:sp>
      <p:sp>
        <p:nvSpPr>
          <p:cNvPr id="6" name="TextBox 5"/>
          <p:cNvSpPr txBox="1"/>
          <p:nvPr/>
        </p:nvSpPr>
        <p:spPr>
          <a:xfrm>
            <a:off x="611560" y="1243608"/>
            <a:ext cx="7848872" cy="954107"/>
          </a:xfrm>
          <a:prstGeom prst="rect">
            <a:avLst/>
          </a:prstGeom>
          <a:noFill/>
        </p:spPr>
        <p:txBody>
          <a:bodyPr wrap="square" rtlCol="0">
            <a:spAutoFit/>
          </a:bodyPr>
          <a:lstStyle/>
          <a:p>
            <a:r>
              <a:rPr lang="en-GB" sz="2800" b="1" dirty="0" smtClean="0"/>
              <a:t>Models of disability define the way that disability is seen and treated within society and organisations.</a:t>
            </a:r>
            <a:endParaRPr lang="en-GB" sz="2800" b="1" dirty="0"/>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88224" y="5373215"/>
            <a:ext cx="994471" cy="968127"/>
          </a:xfrm>
          <a:prstGeom prst="rect">
            <a:avLst/>
          </a:prstGeom>
        </p:spPr>
      </p:pic>
      <p:pic>
        <p:nvPicPr>
          <p:cNvPr id="8" name="Picture 7">
            <a:hlinkClick r:id="rId3"/>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762351" y="5358608"/>
            <a:ext cx="1004124" cy="9973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55576" y="1556792"/>
            <a:ext cx="7848872" cy="3456384"/>
          </a:xfrm>
        </p:spPr>
        <p:txBody>
          <a:bodyPr>
            <a:normAutofit/>
          </a:bodyPr>
          <a:lstStyle/>
          <a:p>
            <a:r>
              <a:rPr lang="en-US" sz="3200" dirty="0" smtClean="0"/>
              <a:t>Individualistic model</a:t>
            </a:r>
          </a:p>
          <a:p>
            <a:r>
              <a:rPr lang="en-US" sz="3200" dirty="0" smtClean="0"/>
              <a:t>Deficit approach </a:t>
            </a:r>
          </a:p>
          <a:p>
            <a:r>
              <a:rPr lang="en-US" sz="3200" dirty="0" smtClean="0"/>
              <a:t>Emphasis on the impairment rather than the person </a:t>
            </a:r>
          </a:p>
          <a:p>
            <a:r>
              <a:rPr lang="en-US" sz="3200" dirty="0" smtClean="0"/>
              <a:t>Passive receivers of services </a:t>
            </a:r>
          </a:p>
          <a:p>
            <a:r>
              <a:rPr lang="en-US" sz="3200" dirty="0" smtClean="0"/>
              <a:t>Dependent on medical care </a:t>
            </a:r>
          </a:p>
        </p:txBody>
      </p:sp>
      <p:sp>
        <p:nvSpPr>
          <p:cNvPr id="3" name="Title 2"/>
          <p:cNvSpPr>
            <a:spLocks noGrp="1"/>
          </p:cNvSpPr>
          <p:nvPr>
            <p:ph type="title"/>
          </p:nvPr>
        </p:nvSpPr>
        <p:spPr/>
        <p:txBody>
          <a:bodyPr>
            <a:normAutofit/>
          </a:bodyPr>
          <a:lstStyle/>
          <a:p>
            <a:pPr algn="ctr"/>
            <a:r>
              <a:rPr lang="en-US" sz="4900" b="1" dirty="0" smtClean="0">
                <a:effectLst/>
              </a:rPr>
              <a:t>Medical Model </a:t>
            </a:r>
            <a:endParaRPr lang="en-US" sz="4900" b="1" dirty="0">
              <a:effectLst/>
            </a:endParaRPr>
          </a:p>
        </p:txBody>
      </p:sp>
      <p:sp>
        <p:nvSpPr>
          <p:cNvPr id="4" name="TextBox 3"/>
          <p:cNvSpPr txBox="1"/>
          <p:nvPr/>
        </p:nvSpPr>
        <p:spPr>
          <a:xfrm>
            <a:off x="4932040" y="5013176"/>
            <a:ext cx="3960440" cy="369332"/>
          </a:xfrm>
          <a:prstGeom prst="rect">
            <a:avLst/>
          </a:prstGeom>
          <a:noFill/>
        </p:spPr>
        <p:txBody>
          <a:bodyPr wrap="square" rtlCol="0">
            <a:spAutoFit/>
          </a:bodyPr>
          <a:lstStyle/>
          <a:p>
            <a:r>
              <a:rPr lang="en-US" dirty="0"/>
              <a:t>(Adapted from Larkin, 2011: 34-35</a:t>
            </a:r>
            <a:r>
              <a:rPr lang="en-US" dirty="0" smtClean="0"/>
              <a:t>)</a:t>
            </a:r>
            <a:endParaRPr lang="en-US" dirty="0"/>
          </a:p>
        </p:txBody>
      </p:sp>
      <p:sp>
        <p:nvSpPr>
          <p:cNvPr id="5" name="TextBox 4"/>
          <p:cNvSpPr txBox="1"/>
          <p:nvPr/>
        </p:nvSpPr>
        <p:spPr>
          <a:xfrm>
            <a:off x="2411760" y="5733256"/>
            <a:ext cx="5544616" cy="830997"/>
          </a:xfrm>
          <a:prstGeom prst="rect">
            <a:avLst/>
          </a:prstGeom>
          <a:noFill/>
        </p:spPr>
        <p:txBody>
          <a:bodyPr wrap="square" rtlCol="0">
            <a:spAutoFit/>
          </a:bodyPr>
          <a:lstStyle/>
          <a:p>
            <a:r>
              <a:rPr lang="en-GB" sz="2400" b="1" i="1" dirty="0" smtClean="0"/>
              <a:t>What are advantages and disadvantages of a medical model of disability? </a:t>
            </a:r>
            <a:endParaRPr lang="en-GB" sz="2400" b="1" i="1" dirty="0"/>
          </a:p>
        </p:txBody>
      </p:sp>
      <p:pic>
        <p:nvPicPr>
          <p:cNvPr id="6" name="Picture 5">
            <a:hlinkClick r:id="rId3" action="ppaction://hlinkfile"/>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91998" y="5810532"/>
            <a:ext cx="676443" cy="676443"/>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6632"/>
            <a:ext cx="8229600" cy="1143000"/>
          </a:xfrm>
        </p:spPr>
        <p:txBody>
          <a:bodyPr>
            <a:normAutofit/>
          </a:bodyPr>
          <a:lstStyle/>
          <a:p>
            <a:pPr algn="ctr"/>
            <a:r>
              <a:rPr lang="en-US" sz="4900" b="1" dirty="0" smtClean="0">
                <a:effectLst/>
              </a:rPr>
              <a:t>Social Model </a:t>
            </a:r>
            <a:endParaRPr lang="en-US" sz="4900" b="1" dirty="0">
              <a:effectLst/>
            </a:endParaRPr>
          </a:p>
        </p:txBody>
      </p:sp>
      <p:sp>
        <p:nvSpPr>
          <p:cNvPr id="4" name="TextBox 3"/>
          <p:cNvSpPr txBox="1"/>
          <p:nvPr/>
        </p:nvSpPr>
        <p:spPr>
          <a:xfrm>
            <a:off x="899592" y="1196752"/>
            <a:ext cx="7344816"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Changes the focus away from the limitations caused by the impairment</a:t>
            </a:r>
          </a:p>
          <a:p>
            <a:pPr marL="457200" indent="-457200">
              <a:buFont typeface="Arial" panose="020B0604020202020204" pitchFamily="34" charset="0"/>
              <a:buChar char="•"/>
            </a:pPr>
            <a:r>
              <a:rPr lang="en-GB" sz="2800" dirty="0" smtClean="0"/>
              <a:t>Looks instead at the way that society creates disabling environments and barriers to participation</a:t>
            </a:r>
          </a:p>
          <a:p>
            <a:pPr marL="457200" indent="-457200">
              <a:buFont typeface="Arial" panose="020B0604020202020204" pitchFamily="34" charset="0"/>
              <a:buChar char="•"/>
            </a:pPr>
            <a:r>
              <a:rPr lang="en-GB" sz="2800" dirty="0" smtClean="0"/>
              <a:t>This includes:</a:t>
            </a:r>
            <a:endParaRPr lang="en-GB" sz="2800" dirty="0"/>
          </a:p>
        </p:txBody>
      </p:sp>
      <p:sp>
        <p:nvSpPr>
          <p:cNvPr id="6" name="TextBox 5"/>
          <p:cNvSpPr txBox="1"/>
          <p:nvPr/>
        </p:nvSpPr>
        <p:spPr>
          <a:xfrm>
            <a:off x="1835696" y="3717032"/>
            <a:ext cx="6984776"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Inaccessible education </a:t>
            </a:r>
          </a:p>
          <a:p>
            <a:pPr marL="457200" indent="-457200">
              <a:buFont typeface="Arial" panose="020B0604020202020204" pitchFamily="34" charset="0"/>
              <a:buChar char="•"/>
            </a:pPr>
            <a:r>
              <a:rPr lang="en-GB" sz="2800" dirty="0" smtClean="0"/>
              <a:t>Inaccessible working </a:t>
            </a:r>
            <a:r>
              <a:rPr lang="en-GB" sz="2800" dirty="0"/>
              <a:t>environments </a:t>
            </a:r>
          </a:p>
          <a:p>
            <a:pPr marL="457200" indent="-457200">
              <a:buFont typeface="Arial" panose="020B0604020202020204" pitchFamily="34" charset="0"/>
              <a:buChar char="•"/>
            </a:pPr>
            <a:r>
              <a:rPr lang="en-GB" sz="2800" dirty="0"/>
              <a:t>Inaccessible transport &amp; public buildings </a:t>
            </a:r>
          </a:p>
          <a:p>
            <a:pPr marL="457200" indent="-457200">
              <a:buFont typeface="Arial" panose="020B0604020202020204" pitchFamily="34" charset="0"/>
              <a:buChar char="•"/>
            </a:pPr>
            <a:r>
              <a:rPr lang="en-GB" sz="2800" dirty="0"/>
              <a:t>Negative images in the media </a:t>
            </a:r>
          </a:p>
        </p:txBody>
      </p:sp>
      <p:pic>
        <p:nvPicPr>
          <p:cNvPr id="7" name="Picture 6">
            <a:hlinkClick r:id="rId3" action="ppaction://hlinkpres?slideindex=1&amp;slidetitle="/>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244408" y="4912797"/>
            <a:ext cx="676443" cy="676443"/>
          </a:xfrm>
          <a:prstGeom prst="rect">
            <a:avLst/>
          </a:prstGeom>
        </p:spPr>
      </p:pic>
      <p:sp>
        <p:nvSpPr>
          <p:cNvPr id="8" name="TextBox 7"/>
          <p:cNvSpPr txBox="1"/>
          <p:nvPr/>
        </p:nvSpPr>
        <p:spPr>
          <a:xfrm>
            <a:off x="2411760" y="5733256"/>
            <a:ext cx="5544616" cy="830997"/>
          </a:xfrm>
          <a:prstGeom prst="rect">
            <a:avLst/>
          </a:prstGeom>
          <a:noFill/>
        </p:spPr>
        <p:txBody>
          <a:bodyPr wrap="square" rtlCol="0">
            <a:spAutoFit/>
          </a:bodyPr>
          <a:lstStyle/>
          <a:p>
            <a:r>
              <a:rPr lang="en-GB" sz="2400" b="1" i="1" dirty="0" smtClean="0"/>
              <a:t>What are advantages and disadvantages of a social model of disability? </a:t>
            </a:r>
            <a:endParaRPr lang="en-GB" sz="2400" b="1" i="1" dirty="0"/>
          </a:p>
        </p:txBody>
      </p:sp>
      <p:pic>
        <p:nvPicPr>
          <p:cNvPr id="9" name="Picture 8">
            <a:hlinkClick r:id="rId5" action="ppaction://hlinkfile"/>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991998" y="5810532"/>
            <a:ext cx="676443" cy="676443"/>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525963"/>
          </a:xfrm>
        </p:spPr>
        <p:txBody>
          <a:bodyPr>
            <a:normAutofit/>
          </a:bodyPr>
          <a:lstStyle/>
          <a:p>
            <a:r>
              <a:rPr lang="en-US" dirty="0" smtClean="0"/>
              <a:t>Voice of individuals heard </a:t>
            </a:r>
          </a:p>
          <a:p>
            <a:r>
              <a:rPr lang="en-US" dirty="0" smtClean="0"/>
              <a:t>Collective responsibility of society to address disabling environments </a:t>
            </a:r>
          </a:p>
          <a:p>
            <a:pPr>
              <a:buFont typeface="Courier New" pitchFamily="49" charset="0"/>
              <a:buChar char="o"/>
            </a:pPr>
            <a:r>
              <a:rPr lang="en-US" sz="2400" dirty="0" smtClean="0"/>
              <a:t>Transport </a:t>
            </a:r>
          </a:p>
          <a:p>
            <a:pPr>
              <a:buFont typeface="Courier New" pitchFamily="49" charset="0"/>
              <a:buChar char="o"/>
            </a:pPr>
            <a:r>
              <a:rPr lang="en-US" sz="2400" dirty="0" smtClean="0"/>
              <a:t>Built environment </a:t>
            </a:r>
          </a:p>
          <a:p>
            <a:pPr>
              <a:buFont typeface="Courier New" pitchFamily="49" charset="0"/>
              <a:buChar char="o"/>
            </a:pPr>
            <a:r>
              <a:rPr lang="en-US" sz="2400" dirty="0" smtClean="0"/>
              <a:t>Attitudes, beliefs and values </a:t>
            </a:r>
          </a:p>
          <a:p>
            <a:r>
              <a:rPr lang="en-US" dirty="0" smtClean="0"/>
              <a:t>Self defined goals </a:t>
            </a:r>
          </a:p>
          <a:p>
            <a:r>
              <a:rPr lang="en-US" dirty="0" err="1" smtClean="0"/>
              <a:t>Emancipatory</a:t>
            </a:r>
            <a:r>
              <a:rPr lang="en-US" dirty="0" smtClean="0"/>
              <a:t> </a:t>
            </a:r>
          </a:p>
          <a:p>
            <a:pPr>
              <a:buNone/>
            </a:pPr>
            <a:endParaRPr lang="en-US" sz="2200" dirty="0" smtClean="0"/>
          </a:p>
        </p:txBody>
      </p:sp>
      <p:sp>
        <p:nvSpPr>
          <p:cNvPr id="5" name="Title 2"/>
          <p:cNvSpPr>
            <a:spLocks noGrp="1"/>
          </p:cNvSpPr>
          <p:nvPr>
            <p:ph type="title"/>
          </p:nvPr>
        </p:nvSpPr>
        <p:spPr>
          <a:xfrm>
            <a:off x="457200" y="116632"/>
            <a:ext cx="8229600" cy="1143000"/>
          </a:xfrm>
        </p:spPr>
        <p:txBody>
          <a:bodyPr>
            <a:normAutofit/>
          </a:bodyPr>
          <a:lstStyle/>
          <a:p>
            <a:pPr algn="ctr"/>
            <a:r>
              <a:rPr lang="en-US" sz="4900" b="1" dirty="0" smtClean="0">
                <a:effectLst/>
              </a:rPr>
              <a:t>Social Model </a:t>
            </a:r>
            <a:endParaRPr lang="en-US" sz="4900" b="1" dirty="0">
              <a:effectLst/>
            </a:endParaRPr>
          </a:p>
        </p:txBody>
      </p:sp>
      <p:sp>
        <p:nvSpPr>
          <p:cNvPr id="6" name="TextBox 5"/>
          <p:cNvSpPr txBox="1"/>
          <p:nvPr/>
        </p:nvSpPr>
        <p:spPr>
          <a:xfrm>
            <a:off x="4644008" y="5980638"/>
            <a:ext cx="3816424" cy="369332"/>
          </a:xfrm>
          <a:prstGeom prst="rect">
            <a:avLst/>
          </a:prstGeom>
          <a:noFill/>
        </p:spPr>
        <p:txBody>
          <a:bodyPr wrap="square" rtlCol="0">
            <a:spAutoFit/>
          </a:bodyPr>
          <a:lstStyle/>
          <a:p>
            <a:r>
              <a:rPr lang="en-US" dirty="0"/>
              <a:t>(Adapted from Larkin, 2011: 46)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0"/>
            <a:ext cx="8229600" cy="4525963"/>
          </a:xfrm>
        </p:spPr>
        <p:txBody>
          <a:bodyPr>
            <a:normAutofit/>
          </a:bodyPr>
          <a:lstStyle/>
          <a:p>
            <a:endParaRPr lang="en-GB" dirty="0" smtClean="0"/>
          </a:p>
          <a:p>
            <a:r>
              <a:rPr lang="en-US" dirty="0" smtClean="0"/>
              <a:t>Should be integral to government policy </a:t>
            </a:r>
          </a:p>
          <a:p>
            <a:r>
              <a:rPr lang="en-US" dirty="0" smtClean="0"/>
              <a:t>Not a denial of the value of appropriate medical intervention </a:t>
            </a:r>
          </a:p>
          <a:p>
            <a:r>
              <a:rPr lang="en-US" dirty="0" smtClean="0"/>
              <a:t>Draws attention to the limitations of individually based interventions in terms of empowerment and inclusion </a:t>
            </a:r>
          </a:p>
          <a:p>
            <a:pPr>
              <a:buNone/>
            </a:pPr>
            <a:endParaRPr lang="en-US" dirty="0" smtClean="0"/>
          </a:p>
          <a:p>
            <a:pPr>
              <a:buNone/>
            </a:pPr>
            <a:endParaRPr lang="en-US" dirty="0" smtClean="0"/>
          </a:p>
        </p:txBody>
      </p:sp>
      <p:sp>
        <p:nvSpPr>
          <p:cNvPr id="5" name="Title 2"/>
          <p:cNvSpPr>
            <a:spLocks noGrp="1"/>
          </p:cNvSpPr>
          <p:nvPr>
            <p:ph type="title"/>
          </p:nvPr>
        </p:nvSpPr>
        <p:spPr>
          <a:xfrm>
            <a:off x="457200" y="116632"/>
            <a:ext cx="8229600" cy="1143000"/>
          </a:xfrm>
        </p:spPr>
        <p:txBody>
          <a:bodyPr>
            <a:normAutofit/>
          </a:bodyPr>
          <a:lstStyle/>
          <a:p>
            <a:pPr algn="ctr"/>
            <a:r>
              <a:rPr lang="en-US" sz="4900" b="1" dirty="0" smtClean="0">
                <a:effectLst/>
              </a:rPr>
              <a:t>Social Model </a:t>
            </a:r>
            <a:endParaRPr lang="en-US" sz="4900" b="1" dirty="0">
              <a:effectLst/>
            </a:endParaRPr>
          </a:p>
        </p:txBody>
      </p:sp>
      <p:sp>
        <p:nvSpPr>
          <p:cNvPr id="6" name="TextBox 5"/>
          <p:cNvSpPr txBox="1"/>
          <p:nvPr/>
        </p:nvSpPr>
        <p:spPr>
          <a:xfrm>
            <a:off x="5148064" y="5661248"/>
            <a:ext cx="3456384" cy="369332"/>
          </a:xfrm>
          <a:prstGeom prst="rect">
            <a:avLst/>
          </a:prstGeom>
          <a:noFill/>
        </p:spPr>
        <p:txBody>
          <a:bodyPr wrap="square" rtlCol="0">
            <a:spAutoFit/>
          </a:bodyPr>
          <a:lstStyle/>
          <a:p>
            <a:r>
              <a:rPr lang="en-US" dirty="0"/>
              <a:t>Barnes 2007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620688"/>
            <a:ext cx="8229600" cy="1872207"/>
          </a:xfrm>
        </p:spPr>
        <p:txBody>
          <a:bodyPr>
            <a:normAutofit/>
          </a:bodyPr>
          <a:lstStyle/>
          <a:p>
            <a:pPr algn="ctr">
              <a:buNone/>
            </a:pPr>
            <a:r>
              <a:rPr lang="en-GB" sz="5400" b="1" dirty="0" smtClean="0"/>
              <a:t>Additional Learning Needs in Context</a:t>
            </a:r>
          </a:p>
        </p:txBody>
      </p:sp>
      <p:sp>
        <p:nvSpPr>
          <p:cNvPr id="4" name="TextBox 3"/>
          <p:cNvSpPr txBox="1"/>
          <p:nvPr/>
        </p:nvSpPr>
        <p:spPr>
          <a:xfrm>
            <a:off x="1331640" y="3272586"/>
            <a:ext cx="6696744" cy="830997"/>
          </a:xfrm>
          <a:prstGeom prst="rect">
            <a:avLst/>
          </a:prstGeom>
          <a:noFill/>
        </p:spPr>
        <p:txBody>
          <a:bodyPr wrap="square" rtlCol="0">
            <a:spAutoFit/>
          </a:bodyPr>
          <a:lstStyle/>
          <a:p>
            <a:pPr algn="ctr"/>
            <a:r>
              <a:rPr lang="en-GB" sz="4800" b="1" dirty="0" smtClean="0"/>
              <a:t>EDUCATION</a:t>
            </a:r>
            <a:endParaRPr lang="en-GB" sz="4800"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p:cNvSpPr>
            <a:spLocks noGrp="1"/>
          </p:cNvSpPr>
          <p:nvPr>
            <p:ph idx="1"/>
          </p:nvPr>
        </p:nvSpPr>
        <p:spPr>
          <a:xfrm>
            <a:off x="467544" y="980728"/>
            <a:ext cx="8229600" cy="4525963"/>
          </a:xfrm>
        </p:spPr>
        <p:txBody>
          <a:bodyPr>
            <a:normAutofit fontScale="25000" lnSpcReduction="20000"/>
          </a:bodyPr>
          <a:lstStyle/>
          <a:p>
            <a:endParaRPr lang="en-US" dirty="0" smtClean="0"/>
          </a:p>
          <a:p>
            <a:pPr>
              <a:buNone/>
            </a:pPr>
            <a:r>
              <a:rPr lang="en-US" b="1" dirty="0" smtClean="0"/>
              <a:t>   </a:t>
            </a:r>
            <a:r>
              <a:rPr lang="en-US" sz="8000" b="1" dirty="0" smtClean="0"/>
              <a:t>Medical Model</a:t>
            </a:r>
          </a:p>
          <a:p>
            <a:r>
              <a:rPr lang="en-US" sz="8000" dirty="0" smtClean="0"/>
              <a:t>Diagnosis </a:t>
            </a:r>
          </a:p>
          <a:p>
            <a:r>
              <a:rPr lang="en-US" sz="8000" dirty="0" err="1" smtClean="0"/>
              <a:t>Labelling</a:t>
            </a:r>
            <a:r>
              <a:rPr lang="en-US" sz="8000" dirty="0" smtClean="0"/>
              <a:t> </a:t>
            </a:r>
          </a:p>
          <a:p>
            <a:r>
              <a:rPr lang="en-US" sz="8000" dirty="0" smtClean="0"/>
              <a:t>Focus on the impairment</a:t>
            </a:r>
          </a:p>
          <a:p>
            <a:r>
              <a:rPr lang="en-US" sz="8000" dirty="0" smtClean="0"/>
              <a:t>Assessment, monitoring, </a:t>
            </a:r>
            <a:r>
              <a:rPr lang="en-US" sz="8000" dirty="0" err="1" smtClean="0"/>
              <a:t>programmes</a:t>
            </a:r>
            <a:r>
              <a:rPr lang="en-US" sz="8000" dirty="0" smtClean="0"/>
              <a:t> of therapy </a:t>
            </a:r>
          </a:p>
          <a:p>
            <a:r>
              <a:rPr lang="en-US" sz="8000" dirty="0" smtClean="0"/>
              <a:t>Alternative services, alternative schools</a:t>
            </a:r>
          </a:p>
          <a:p>
            <a:r>
              <a:rPr lang="en-US" sz="8000" dirty="0" smtClean="0"/>
              <a:t>Society remains unchanged </a:t>
            </a:r>
          </a:p>
          <a:p>
            <a:pPr>
              <a:buNone/>
            </a:pPr>
            <a:r>
              <a:rPr lang="en-GB" sz="8000" b="1" dirty="0" smtClean="0"/>
              <a:t>   Social Model</a:t>
            </a:r>
            <a:endParaRPr lang="en-US" sz="8000" b="1" dirty="0" smtClean="0"/>
          </a:p>
          <a:p>
            <a:r>
              <a:rPr lang="en-US" sz="8000" dirty="0" smtClean="0"/>
              <a:t>Learner is valued </a:t>
            </a:r>
          </a:p>
          <a:p>
            <a:r>
              <a:rPr lang="en-US" sz="8000" dirty="0" smtClean="0"/>
              <a:t>Strengths and needs defined by self and others </a:t>
            </a:r>
          </a:p>
          <a:p>
            <a:r>
              <a:rPr lang="en-US" sz="8000" dirty="0" smtClean="0"/>
              <a:t>Identify barriers and develop solutions </a:t>
            </a:r>
          </a:p>
          <a:p>
            <a:r>
              <a:rPr lang="en-US" sz="8000" dirty="0" smtClean="0"/>
              <a:t>Resource allocation </a:t>
            </a:r>
          </a:p>
          <a:p>
            <a:r>
              <a:rPr lang="en-US" sz="8000" dirty="0" smtClean="0"/>
              <a:t>Diversity welcomed </a:t>
            </a:r>
          </a:p>
          <a:p>
            <a:r>
              <a:rPr lang="en-US" sz="8000" dirty="0" smtClean="0"/>
              <a:t>Inclusive education </a:t>
            </a:r>
          </a:p>
          <a:p>
            <a:r>
              <a:rPr lang="en-US" sz="8000" dirty="0" smtClean="0"/>
              <a:t>Promotes social change</a:t>
            </a:r>
            <a:endParaRPr lang="en-US" sz="800" dirty="0" smtClean="0"/>
          </a:p>
          <a:p>
            <a:r>
              <a:rPr lang="en-US" sz="800" dirty="0" smtClean="0"/>
              <a:t>A</a:t>
            </a:r>
            <a:endParaRPr lang="en-US" dirty="0"/>
          </a:p>
        </p:txBody>
      </p:sp>
      <p:sp>
        <p:nvSpPr>
          <p:cNvPr id="2" name="TextBox 1"/>
          <p:cNvSpPr txBox="1"/>
          <p:nvPr/>
        </p:nvSpPr>
        <p:spPr>
          <a:xfrm>
            <a:off x="3635896" y="6093296"/>
            <a:ext cx="4536504" cy="369332"/>
          </a:xfrm>
          <a:prstGeom prst="rect">
            <a:avLst/>
          </a:prstGeom>
          <a:noFill/>
        </p:spPr>
        <p:txBody>
          <a:bodyPr wrap="square" rtlCol="0">
            <a:spAutoFit/>
          </a:bodyPr>
          <a:lstStyle/>
          <a:p>
            <a:r>
              <a:rPr lang="en-US" dirty="0"/>
              <a:t>Adapted from Mason 1994 &amp; </a:t>
            </a:r>
            <a:r>
              <a:rPr lang="en-US" dirty="0" err="1"/>
              <a:t>Rieser</a:t>
            </a:r>
            <a:r>
              <a:rPr lang="en-US" dirty="0"/>
              <a:t> 2000</a:t>
            </a:r>
            <a:r>
              <a:rPr lang="en-US" dirty="0" smtClean="0"/>
              <a:t>.</a:t>
            </a:r>
            <a:endParaRPr lang="en-US" dirty="0"/>
          </a:p>
        </p:txBody>
      </p:sp>
      <p:sp>
        <p:nvSpPr>
          <p:cNvPr id="3" name="TextBox 2"/>
          <p:cNvSpPr txBox="1"/>
          <p:nvPr/>
        </p:nvSpPr>
        <p:spPr>
          <a:xfrm>
            <a:off x="323528" y="260648"/>
            <a:ext cx="8424936" cy="584775"/>
          </a:xfrm>
          <a:prstGeom prst="rect">
            <a:avLst/>
          </a:prstGeom>
          <a:noFill/>
        </p:spPr>
        <p:txBody>
          <a:bodyPr wrap="square" rtlCol="0">
            <a:spAutoFit/>
          </a:bodyPr>
          <a:lstStyle/>
          <a:p>
            <a:pPr algn="ctr"/>
            <a:r>
              <a:rPr lang="en-GB" sz="3200" b="1" dirty="0" smtClean="0"/>
              <a:t>The two models in Education</a:t>
            </a:r>
            <a:endParaRPr lang="en-GB" sz="32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3">
                                            <p:txEl>
                                              <p:pRg st="15" end="1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3">
                                            <p:txEl>
                                              <p:pRg st="16" end="16"/>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normAutofit/>
          </a:bodyPr>
          <a:lstStyle/>
          <a:p>
            <a:pPr algn="ctr"/>
            <a:r>
              <a:rPr lang="en-GB" sz="4400" b="1" dirty="0" smtClean="0">
                <a:effectLst/>
              </a:rPr>
              <a:t>Model of Inclusion</a:t>
            </a:r>
            <a:endParaRPr lang="en-US" sz="4400" b="1" dirty="0">
              <a:effectLst/>
            </a:endParaRPr>
          </a:p>
        </p:txBody>
      </p:sp>
      <p:sp>
        <p:nvSpPr>
          <p:cNvPr id="4" name="TextBox 3"/>
          <p:cNvSpPr txBox="1"/>
          <p:nvPr/>
        </p:nvSpPr>
        <p:spPr>
          <a:xfrm>
            <a:off x="5148064" y="6165304"/>
            <a:ext cx="3240360" cy="369332"/>
          </a:xfrm>
          <a:prstGeom prst="rect">
            <a:avLst/>
          </a:prstGeom>
          <a:noFill/>
        </p:spPr>
        <p:txBody>
          <a:bodyPr wrap="square" rtlCol="0">
            <a:spAutoFit/>
          </a:bodyPr>
          <a:lstStyle/>
          <a:p>
            <a:r>
              <a:rPr lang="en-US" dirty="0"/>
              <a:t>(Booth and </a:t>
            </a:r>
            <a:r>
              <a:rPr lang="en-US" dirty="0" err="1"/>
              <a:t>Ainscow</a:t>
            </a:r>
            <a:r>
              <a:rPr lang="en-US" dirty="0"/>
              <a:t>, 2002: 6</a:t>
            </a:r>
            <a:r>
              <a:rPr lang="en-US" dirty="0" smtClean="0"/>
              <a:t>)</a:t>
            </a:r>
            <a:endParaRPr lang="en-US" dirty="0"/>
          </a:p>
        </p:txBody>
      </p:sp>
      <p:graphicFrame>
        <p:nvGraphicFramePr>
          <p:cNvPr id="6" name="Diagram 5"/>
          <p:cNvGraphicFramePr/>
          <p:nvPr>
            <p:extLst>
              <p:ext uri="{D42A27DB-BD31-4B8C-83A1-F6EECF244321}">
                <p14:modId xmlns:p14="http://schemas.microsoft.com/office/powerpoint/2010/main" val="2298408213"/>
              </p:ext>
            </p:extLst>
          </p:nvPr>
        </p:nvGraphicFramePr>
        <p:xfrm>
          <a:off x="179512" y="611396"/>
          <a:ext cx="8568952" cy="5553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A127E500-B7C1-4B8F-9FA0-6964E66162C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A568A83A-44C7-4554-9778-E5D26B15F040}"/>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graphicEl>
                                              <a:dgm id="{5E64E24A-B247-47CD-8666-F21390A9E290}"/>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graphicEl>
                                              <a:dgm id="{33431FA2-85F0-4CFD-8E58-5AA17E50C6B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graphicEl>
                                              <a:dgm id="{E395CD07-C4A3-46B2-AFB3-FD9A87AB965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FE2A7269-F179-439C-B072-0A59AD07230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graphicEl>
                                              <a:dgm id="{7604A506-E931-427A-9937-3E7FC8424DA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38871"/>
            <a:ext cx="5472608" cy="2016224"/>
          </a:xfrm>
        </p:spPr>
        <p:txBody>
          <a:bodyPr>
            <a:normAutofit fontScale="85000" lnSpcReduction="10000"/>
          </a:bodyPr>
          <a:lstStyle/>
          <a:p>
            <a:r>
              <a:rPr lang="en-GB" sz="2800" dirty="0"/>
              <a:t>This Code is all about removing barriers to participation and learning. </a:t>
            </a:r>
            <a:endParaRPr lang="en-GB" sz="2800" dirty="0" smtClean="0"/>
          </a:p>
          <a:p>
            <a:r>
              <a:rPr lang="en-GB" sz="2800" dirty="0" smtClean="0"/>
              <a:t>The key principle </a:t>
            </a:r>
            <a:r>
              <a:rPr lang="en-GB" sz="2800" dirty="0"/>
              <a:t>is that children with special educational needs should have their </a:t>
            </a:r>
            <a:r>
              <a:rPr lang="en-GB" sz="2800" dirty="0" smtClean="0"/>
              <a:t>needs met</a:t>
            </a:r>
            <a:r>
              <a:rPr lang="en-GB" sz="2800" dirty="0"/>
              <a:t>. </a:t>
            </a:r>
            <a:endParaRPr lang="en-GB" sz="2800" dirty="0" smtClean="0"/>
          </a:p>
        </p:txBody>
      </p:sp>
      <p:sp>
        <p:nvSpPr>
          <p:cNvPr id="3" name="Title 2"/>
          <p:cNvSpPr>
            <a:spLocks noGrp="1"/>
          </p:cNvSpPr>
          <p:nvPr>
            <p:ph type="title"/>
          </p:nvPr>
        </p:nvSpPr>
        <p:spPr>
          <a:xfrm>
            <a:off x="755576" y="116632"/>
            <a:ext cx="7488832" cy="1143000"/>
          </a:xfrm>
        </p:spPr>
        <p:txBody>
          <a:bodyPr>
            <a:noAutofit/>
          </a:bodyPr>
          <a:lstStyle/>
          <a:p>
            <a:pPr algn="ctr"/>
            <a:r>
              <a:rPr lang="en-GB" dirty="0" smtClean="0"/>
              <a:t>SEN Code of Practice (2002)</a:t>
            </a:r>
            <a:endParaRPr lang="en-GB" dirty="0"/>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11311" y="1457253"/>
            <a:ext cx="2694594" cy="3795684"/>
          </a:xfrm>
          <a:prstGeom prst="rect">
            <a:avLst/>
          </a:prstGeom>
        </p:spPr>
      </p:pic>
      <p:sp>
        <p:nvSpPr>
          <p:cNvPr id="5" name="TextBox 4"/>
          <p:cNvSpPr txBox="1"/>
          <p:nvPr/>
        </p:nvSpPr>
        <p:spPr>
          <a:xfrm>
            <a:off x="373120" y="3197843"/>
            <a:ext cx="5904655" cy="2677656"/>
          </a:xfrm>
          <a:prstGeom prst="rect">
            <a:avLst/>
          </a:prstGeom>
          <a:noFill/>
        </p:spPr>
        <p:txBody>
          <a:bodyPr wrap="square" rtlCol="0">
            <a:spAutoFit/>
          </a:bodyPr>
          <a:lstStyle/>
          <a:p>
            <a:r>
              <a:rPr lang="en-GB" sz="2400" dirty="0" smtClean="0"/>
              <a:t>“This </a:t>
            </a:r>
            <a:r>
              <a:rPr lang="en-GB" sz="2400" dirty="0"/>
              <a:t>Code is all about removing barriers to participation and learning. The </a:t>
            </a:r>
            <a:r>
              <a:rPr lang="en-GB" sz="2400" dirty="0" smtClean="0"/>
              <a:t>key principle </a:t>
            </a:r>
            <a:r>
              <a:rPr lang="en-GB" sz="2400" dirty="0"/>
              <a:t>is that children with special educational </a:t>
            </a:r>
            <a:r>
              <a:rPr lang="en-GB" sz="2400" dirty="0" smtClean="0"/>
              <a:t>needs should </a:t>
            </a:r>
            <a:r>
              <a:rPr lang="en-GB" sz="2400" dirty="0"/>
              <a:t>have their </a:t>
            </a:r>
            <a:r>
              <a:rPr lang="en-GB" sz="2400" dirty="0" smtClean="0"/>
              <a:t>needs met</a:t>
            </a:r>
            <a:r>
              <a:rPr lang="en-GB" sz="2400" dirty="0"/>
              <a:t>. </a:t>
            </a:r>
            <a:r>
              <a:rPr lang="en-GB" sz="2400" dirty="0" smtClean="0"/>
              <a:t>Providing effective </a:t>
            </a:r>
            <a:r>
              <a:rPr lang="en-GB" sz="2400" dirty="0"/>
              <a:t>support for children with </a:t>
            </a:r>
            <a:r>
              <a:rPr lang="en-GB" sz="2400" dirty="0" smtClean="0"/>
              <a:t>special educational </a:t>
            </a:r>
            <a:r>
              <a:rPr lang="en-GB" sz="2400" dirty="0"/>
              <a:t>needs is </a:t>
            </a:r>
            <a:r>
              <a:rPr lang="en-GB" sz="2400" dirty="0" smtClean="0"/>
              <a:t>an essential </a:t>
            </a:r>
            <a:r>
              <a:rPr lang="en-GB" sz="2400" dirty="0"/>
              <a:t>feature </a:t>
            </a:r>
            <a:r>
              <a:rPr lang="en-GB" sz="2400" dirty="0" smtClean="0"/>
              <a:t>of effective schools”.</a:t>
            </a:r>
            <a:endParaRPr lang="en-GB" sz="2400" dirty="0"/>
          </a:p>
        </p:txBody>
      </p:sp>
      <p:sp>
        <p:nvSpPr>
          <p:cNvPr id="6" name="TextBox 5"/>
          <p:cNvSpPr txBox="1"/>
          <p:nvPr/>
        </p:nvSpPr>
        <p:spPr>
          <a:xfrm>
            <a:off x="2915816" y="5875499"/>
            <a:ext cx="5544616" cy="369332"/>
          </a:xfrm>
          <a:prstGeom prst="rect">
            <a:avLst/>
          </a:prstGeom>
          <a:noFill/>
        </p:spPr>
        <p:txBody>
          <a:bodyPr wrap="square" rtlCol="0">
            <a:spAutoFit/>
          </a:bodyPr>
          <a:lstStyle/>
          <a:p>
            <a:r>
              <a:rPr lang="en-GB" dirty="0" smtClean="0"/>
              <a:t>Jane Davidson </a:t>
            </a:r>
            <a:r>
              <a:rPr lang="en-GB" i="1" dirty="0" smtClean="0"/>
              <a:t>Foreword to the Code of Practice 2002</a:t>
            </a:r>
            <a:endParaRPr lang="en-GB" dirty="0"/>
          </a:p>
        </p:txBody>
      </p:sp>
    </p:spTree>
    <p:custDataLst>
      <p:tags r:id="rId1"/>
    </p:custDataLst>
    <p:extLst>
      <p:ext uri="{BB962C8B-B14F-4D97-AF65-F5344CB8AC3E}">
        <p14:creationId xmlns:p14="http://schemas.microsoft.com/office/powerpoint/2010/main" val="670678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3816424"/>
          </a:xfrm>
        </p:spPr>
        <p:txBody>
          <a:bodyPr>
            <a:noAutofit/>
          </a:bodyPr>
          <a:lstStyle/>
          <a:p>
            <a:r>
              <a:rPr lang="en-US" sz="2400" i="1" dirty="0" smtClean="0"/>
              <a:t>The level of </a:t>
            </a:r>
            <a:r>
              <a:rPr lang="en-US" sz="2400" i="1" dirty="0" err="1" smtClean="0"/>
              <a:t>DDA</a:t>
            </a:r>
            <a:r>
              <a:rPr lang="en-US" sz="2400" i="1" dirty="0" smtClean="0"/>
              <a:t>* disability in Wales in 2010 was around one fifth of the working age population </a:t>
            </a:r>
          </a:p>
          <a:p>
            <a:r>
              <a:rPr lang="en-US" sz="2400" i="1" dirty="0" smtClean="0"/>
              <a:t>In 2010 around three-quarters of DDA disabled people were also work-limiting disabled </a:t>
            </a:r>
          </a:p>
          <a:p>
            <a:r>
              <a:rPr lang="en-US" sz="2400" i="1" dirty="0" smtClean="0"/>
              <a:t>The percentage of DDA disabled people generally increased with age. In 2010 over one third of people between the ages of 55 years and pensionable age in Wales had a DDA disability </a:t>
            </a:r>
          </a:p>
          <a:p>
            <a:r>
              <a:rPr lang="en-US" sz="2400" i="1" dirty="0" smtClean="0"/>
              <a:t>Employment rates for DDA disabled people were consistently low compared to the non-disabled population </a:t>
            </a:r>
          </a:p>
          <a:p>
            <a:pPr>
              <a:buNone/>
            </a:pPr>
            <a:r>
              <a:rPr lang="en-US" sz="2400" dirty="0" smtClean="0"/>
              <a:t>                                                                               </a:t>
            </a:r>
            <a:endParaRPr lang="en-US" sz="2400" dirty="0"/>
          </a:p>
        </p:txBody>
      </p:sp>
      <p:sp>
        <p:nvSpPr>
          <p:cNvPr id="3" name="Title 2"/>
          <p:cNvSpPr>
            <a:spLocks noGrp="1"/>
          </p:cNvSpPr>
          <p:nvPr>
            <p:ph type="title"/>
          </p:nvPr>
        </p:nvSpPr>
        <p:spPr>
          <a:xfrm>
            <a:off x="457200" y="274638"/>
            <a:ext cx="8229600" cy="922114"/>
          </a:xfrm>
        </p:spPr>
        <p:txBody>
          <a:bodyPr>
            <a:normAutofit/>
          </a:bodyPr>
          <a:lstStyle/>
          <a:p>
            <a:pPr algn="ctr"/>
            <a:r>
              <a:rPr lang="en-US" sz="4900" b="1" dirty="0" smtClean="0">
                <a:effectLst/>
              </a:rPr>
              <a:t>Disability in Wales</a:t>
            </a:r>
            <a:endParaRPr lang="en-US" sz="4900" b="1" dirty="0">
              <a:effectLst/>
            </a:endParaRPr>
          </a:p>
        </p:txBody>
      </p:sp>
      <p:sp>
        <p:nvSpPr>
          <p:cNvPr id="4" name="TextBox 3"/>
          <p:cNvSpPr txBox="1"/>
          <p:nvPr/>
        </p:nvSpPr>
        <p:spPr>
          <a:xfrm>
            <a:off x="251520" y="1124744"/>
            <a:ext cx="8496944" cy="400110"/>
          </a:xfrm>
          <a:prstGeom prst="rect">
            <a:avLst/>
          </a:prstGeom>
          <a:noFill/>
        </p:spPr>
        <p:txBody>
          <a:bodyPr wrap="square" rtlCol="0">
            <a:spAutoFit/>
          </a:bodyPr>
          <a:lstStyle/>
          <a:p>
            <a:pPr algn="ctr"/>
            <a:r>
              <a:rPr lang="en-GB" sz="2000" dirty="0" smtClean="0"/>
              <a:t>N.B. These are the most recent figures available</a:t>
            </a:r>
            <a:endParaRPr lang="en-GB" sz="2000" dirty="0"/>
          </a:p>
        </p:txBody>
      </p:sp>
      <p:sp>
        <p:nvSpPr>
          <p:cNvPr id="5" name="TextBox 4"/>
          <p:cNvSpPr txBox="1"/>
          <p:nvPr/>
        </p:nvSpPr>
        <p:spPr>
          <a:xfrm>
            <a:off x="4499992" y="5445224"/>
            <a:ext cx="4248472" cy="369332"/>
          </a:xfrm>
          <a:prstGeom prst="rect">
            <a:avLst/>
          </a:prstGeom>
          <a:noFill/>
        </p:spPr>
        <p:txBody>
          <a:bodyPr wrap="square" rtlCol="0">
            <a:spAutoFit/>
          </a:bodyPr>
          <a:lstStyle/>
          <a:p>
            <a:r>
              <a:rPr lang="en-GB" dirty="0" smtClean="0"/>
              <a:t>(Welsh Government, 2011)</a:t>
            </a:r>
            <a:endParaRPr lang="en-GB" dirty="0"/>
          </a:p>
        </p:txBody>
      </p:sp>
      <p:sp>
        <p:nvSpPr>
          <p:cNvPr id="6" name="TextBox 5"/>
          <p:cNvSpPr txBox="1"/>
          <p:nvPr/>
        </p:nvSpPr>
        <p:spPr>
          <a:xfrm>
            <a:off x="2915816" y="5949280"/>
            <a:ext cx="5832648" cy="369332"/>
          </a:xfrm>
          <a:prstGeom prst="rect">
            <a:avLst/>
          </a:prstGeom>
          <a:noFill/>
        </p:spPr>
        <p:txBody>
          <a:bodyPr wrap="square" rtlCol="0">
            <a:spAutoFit/>
          </a:bodyPr>
          <a:lstStyle/>
          <a:p>
            <a:r>
              <a:rPr lang="en-GB" dirty="0" smtClean="0"/>
              <a:t>Disability Discrimination Act 1995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8229600" cy="1143000"/>
          </a:xfrm>
        </p:spPr>
        <p:txBody>
          <a:bodyPr>
            <a:normAutofit/>
          </a:bodyPr>
          <a:lstStyle/>
          <a:p>
            <a:pPr algn="ctr"/>
            <a:r>
              <a:rPr lang="en-US" sz="4900" b="1" dirty="0" smtClean="0">
                <a:effectLst/>
              </a:rPr>
              <a:t>Equality Act 2010 </a:t>
            </a:r>
            <a:endParaRPr lang="en-US" sz="4900" b="1" dirty="0">
              <a:effectLst/>
            </a:endParaRPr>
          </a:p>
        </p:txBody>
      </p:sp>
      <p:sp>
        <p:nvSpPr>
          <p:cNvPr id="5" name="TextBox 4"/>
          <p:cNvSpPr txBox="1"/>
          <p:nvPr/>
        </p:nvSpPr>
        <p:spPr>
          <a:xfrm>
            <a:off x="683568" y="1268760"/>
            <a:ext cx="7776864" cy="1569660"/>
          </a:xfrm>
          <a:prstGeom prst="rect">
            <a:avLst/>
          </a:prstGeom>
          <a:noFill/>
        </p:spPr>
        <p:txBody>
          <a:bodyPr wrap="square" rtlCol="0">
            <a:spAutoFit/>
          </a:bodyPr>
          <a:lstStyle/>
          <a:p>
            <a:r>
              <a:rPr lang="en-GB" sz="2400" dirty="0" smtClean="0"/>
              <a:t>“You’re </a:t>
            </a:r>
            <a:r>
              <a:rPr lang="en-GB" sz="2400" dirty="0"/>
              <a:t>disabled under the Equality Act 2010 if you have a physical or mental impairment that has a ‘substantial’ and ‘long-term’ negative effect on your ability to do normal daily </a:t>
            </a:r>
            <a:r>
              <a:rPr lang="en-GB" sz="2400" dirty="0" smtClean="0"/>
              <a:t>activities”.</a:t>
            </a:r>
            <a:endParaRPr lang="en-GB" sz="2400" dirty="0"/>
          </a:p>
        </p:txBody>
      </p:sp>
      <p:sp>
        <p:nvSpPr>
          <p:cNvPr id="6" name="TextBox 5"/>
          <p:cNvSpPr txBox="1"/>
          <p:nvPr/>
        </p:nvSpPr>
        <p:spPr>
          <a:xfrm>
            <a:off x="683568" y="3645024"/>
            <a:ext cx="813690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a:t>
            </a:r>
            <a:r>
              <a:rPr lang="en-GB" sz="2400" dirty="0"/>
              <a:t>substantial’ is more than minor or trivial, </a:t>
            </a:r>
            <a:r>
              <a:rPr lang="en-GB" sz="2400" dirty="0" smtClean="0"/>
              <a:t>e.g. </a:t>
            </a:r>
            <a:r>
              <a:rPr lang="en-GB" sz="2400" dirty="0"/>
              <a:t>it takes much longer than it usually would to complete a daily task like getting </a:t>
            </a:r>
            <a:r>
              <a:rPr lang="en-GB" sz="2400" dirty="0" smtClean="0"/>
              <a:t>dressed</a:t>
            </a:r>
          </a:p>
          <a:p>
            <a:pPr marL="342900" indent="-342900">
              <a:buFont typeface="Arial" panose="020B0604020202020204" pitchFamily="34" charset="0"/>
              <a:buChar char="•"/>
            </a:pPr>
            <a:r>
              <a:rPr lang="en-GB" sz="2400" dirty="0" smtClean="0"/>
              <a:t>‘long-term</a:t>
            </a:r>
            <a:r>
              <a:rPr lang="en-GB" sz="2400" dirty="0"/>
              <a:t>’ means 12 months or more, </a:t>
            </a:r>
            <a:r>
              <a:rPr lang="en-GB" sz="2400" dirty="0" smtClean="0"/>
              <a:t>e.g. </a:t>
            </a:r>
            <a:r>
              <a:rPr lang="en-GB" sz="2400" dirty="0"/>
              <a:t>a breathing condition that develops as a result of a lung infection</a:t>
            </a:r>
          </a:p>
        </p:txBody>
      </p:sp>
      <p:sp>
        <p:nvSpPr>
          <p:cNvPr id="7" name="TextBox 6"/>
          <p:cNvSpPr txBox="1"/>
          <p:nvPr/>
        </p:nvSpPr>
        <p:spPr>
          <a:xfrm>
            <a:off x="539552" y="3068960"/>
            <a:ext cx="6336704" cy="461665"/>
          </a:xfrm>
          <a:prstGeom prst="rect">
            <a:avLst/>
          </a:prstGeom>
          <a:noFill/>
        </p:spPr>
        <p:txBody>
          <a:bodyPr wrap="square" rtlCol="0">
            <a:spAutoFit/>
          </a:bodyPr>
          <a:lstStyle/>
          <a:p>
            <a:r>
              <a:rPr lang="en-GB" sz="2400" b="1" dirty="0"/>
              <a:t>What ‘substantial’ and ‘long-term’ mean</a:t>
            </a:r>
          </a:p>
        </p:txBody>
      </p:sp>
      <p:sp>
        <p:nvSpPr>
          <p:cNvPr id="8" name="TextBox 7"/>
          <p:cNvSpPr txBox="1"/>
          <p:nvPr/>
        </p:nvSpPr>
        <p:spPr>
          <a:xfrm>
            <a:off x="4211960" y="5949280"/>
            <a:ext cx="4032448" cy="369332"/>
          </a:xfrm>
          <a:prstGeom prst="rect">
            <a:avLst/>
          </a:prstGeom>
          <a:noFill/>
        </p:spPr>
        <p:txBody>
          <a:bodyPr wrap="square" rtlCol="0">
            <a:spAutoFit/>
          </a:bodyPr>
          <a:lstStyle/>
          <a:p>
            <a:r>
              <a:rPr lang="en-GB" dirty="0" smtClean="0"/>
              <a:t>(UK Government, 2016)</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3917032"/>
          </a:xfrm>
        </p:spPr>
        <p:txBody>
          <a:bodyPr>
            <a:normAutofit fontScale="92500" lnSpcReduction="20000"/>
          </a:bodyPr>
          <a:lstStyle/>
          <a:p>
            <a:r>
              <a:rPr lang="en-US" b="1" dirty="0" smtClean="0"/>
              <a:t>Impairment</a:t>
            </a:r>
            <a:r>
              <a:rPr lang="en-US" dirty="0" smtClean="0"/>
              <a:t> is the loss or limitation of physical, mental or sensory function on a long term, or permanent basis </a:t>
            </a:r>
          </a:p>
          <a:p>
            <a:endParaRPr lang="en-US" b="1" dirty="0" smtClean="0"/>
          </a:p>
          <a:p>
            <a:r>
              <a:rPr lang="en-US" b="1" dirty="0" smtClean="0"/>
              <a:t>Disablement </a:t>
            </a:r>
            <a:r>
              <a:rPr lang="en-US" dirty="0" smtClean="0"/>
              <a:t>is the loss or limitation of opportunities to take part in the normal life of the community on an equal level with others due to the physical and social barriers </a:t>
            </a:r>
          </a:p>
          <a:p>
            <a:pPr>
              <a:buNone/>
            </a:pPr>
            <a:r>
              <a:rPr lang="en-US" dirty="0" smtClean="0"/>
              <a:t>   </a:t>
            </a:r>
          </a:p>
          <a:p>
            <a:pPr>
              <a:buNone/>
            </a:pPr>
            <a:endParaRPr lang="en-US" sz="2000" dirty="0"/>
          </a:p>
        </p:txBody>
      </p:sp>
      <p:sp>
        <p:nvSpPr>
          <p:cNvPr id="3" name="Title 2"/>
          <p:cNvSpPr>
            <a:spLocks noGrp="1"/>
          </p:cNvSpPr>
          <p:nvPr>
            <p:ph type="title"/>
          </p:nvPr>
        </p:nvSpPr>
        <p:spPr/>
        <p:txBody>
          <a:bodyPr>
            <a:normAutofit/>
          </a:bodyPr>
          <a:lstStyle/>
          <a:p>
            <a:pPr algn="ctr"/>
            <a:r>
              <a:rPr lang="en-US" sz="4000" b="1" dirty="0" smtClean="0"/>
              <a:t>Key concepts and phrases</a:t>
            </a:r>
            <a:r>
              <a:rPr lang="en-US" sz="4000" b="1" dirty="0" smtClean="0">
                <a:effectLst/>
              </a:rPr>
              <a:t> </a:t>
            </a:r>
            <a:endParaRPr lang="en-US" sz="4000" b="1" dirty="0">
              <a:effectLst/>
            </a:endParaRPr>
          </a:p>
        </p:txBody>
      </p:sp>
      <p:sp>
        <p:nvSpPr>
          <p:cNvPr id="4" name="TextBox 3"/>
          <p:cNvSpPr txBox="1"/>
          <p:nvPr/>
        </p:nvSpPr>
        <p:spPr>
          <a:xfrm>
            <a:off x="2915816" y="5373216"/>
            <a:ext cx="5760640" cy="369332"/>
          </a:xfrm>
          <a:prstGeom prst="rect">
            <a:avLst/>
          </a:prstGeom>
          <a:noFill/>
        </p:spPr>
        <p:txBody>
          <a:bodyPr wrap="square" rtlCol="0">
            <a:spAutoFit/>
          </a:bodyPr>
          <a:lstStyle/>
          <a:p>
            <a:r>
              <a:rPr lang="en-US" dirty="0"/>
              <a:t>(Disabled People’s International 1981 </a:t>
            </a:r>
            <a:r>
              <a:rPr lang="en-US" i="1" dirty="0"/>
              <a:t>cited in </a:t>
            </a:r>
            <a:r>
              <a:rPr lang="en-US" i="1" dirty="0" err="1"/>
              <a:t>Rieser</a:t>
            </a:r>
            <a:r>
              <a:rPr lang="en-US" i="1" dirty="0"/>
              <a:t> 2003)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495325"/>
            <a:ext cx="8352928" cy="4525963"/>
          </a:xfrm>
        </p:spPr>
        <p:txBody>
          <a:bodyPr>
            <a:normAutofit/>
          </a:bodyPr>
          <a:lstStyle/>
          <a:p>
            <a:r>
              <a:rPr lang="en-US" sz="2800" dirty="0" smtClean="0"/>
              <a:t>Choice may be limited in meeting housing needs (i.e. can only live where there is suitable accommodation)</a:t>
            </a:r>
          </a:p>
          <a:p>
            <a:r>
              <a:rPr lang="en-US" sz="2800" dirty="0" smtClean="0"/>
              <a:t>More likely to be engaged in part time work </a:t>
            </a:r>
          </a:p>
          <a:p>
            <a:r>
              <a:rPr lang="en-US" sz="2800" dirty="0" smtClean="0"/>
              <a:t>Less job security </a:t>
            </a:r>
          </a:p>
          <a:p>
            <a:r>
              <a:rPr lang="en-US" sz="2800" dirty="0" smtClean="0"/>
              <a:t>Impact on status and pay </a:t>
            </a:r>
          </a:p>
          <a:p>
            <a:r>
              <a:rPr lang="en-US" sz="2800" dirty="0" smtClean="0"/>
              <a:t>Lower educational attainment </a:t>
            </a:r>
          </a:p>
          <a:p>
            <a:r>
              <a:rPr lang="en-US" sz="2800" dirty="0" smtClean="0"/>
              <a:t>Limited social interaction</a:t>
            </a:r>
          </a:p>
          <a:p>
            <a:r>
              <a:rPr lang="en-US" sz="2800" dirty="0" smtClean="0"/>
              <a:t>Reliance on others can lead to a feeling of helplessness</a:t>
            </a:r>
          </a:p>
          <a:p>
            <a:endParaRPr lang="en-US" sz="2800" dirty="0" smtClean="0"/>
          </a:p>
          <a:p>
            <a:endParaRPr lang="en-US" sz="2800" dirty="0"/>
          </a:p>
        </p:txBody>
      </p:sp>
      <p:sp>
        <p:nvSpPr>
          <p:cNvPr id="3" name="Title 2"/>
          <p:cNvSpPr>
            <a:spLocks noGrp="1"/>
          </p:cNvSpPr>
          <p:nvPr>
            <p:ph type="title"/>
          </p:nvPr>
        </p:nvSpPr>
        <p:spPr>
          <a:xfrm>
            <a:off x="395536" y="188640"/>
            <a:ext cx="8229600" cy="1143000"/>
          </a:xfrm>
        </p:spPr>
        <p:txBody>
          <a:bodyPr>
            <a:normAutofit/>
          </a:bodyPr>
          <a:lstStyle/>
          <a:p>
            <a:pPr algn="ctr"/>
            <a:r>
              <a:rPr lang="en-US" sz="4900" b="1" dirty="0" smtClean="0">
                <a:effectLst/>
              </a:rPr>
              <a:t>The Lived Experience </a:t>
            </a:r>
            <a:endParaRPr lang="en-US" sz="4900" b="1" dirty="0">
              <a:effectLst/>
            </a:endParaRPr>
          </a:p>
        </p:txBody>
      </p:sp>
      <p:sp>
        <p:nvSpPr>
          <p:cNvPr id="5" name="TextBox 4"/>
          <p:cNvSpPr txBox="1"/>
          <p:nvPr/>
        </p:nvSpPr>
        <p:spPr>
          <a:xfrm>
            <a:off x="6012160" y="5894071"/>
            <a:ext cx="2484276" cy="369332"/>
          </a:xfrm>
          <a:prstGeom prst="rect">
            <a:avLst/>
          </a:prstGeom>
          <a:noFill/>
        </p:spPr>
        <p:txBody>
          <a:bodyPr wrap="square" rtlCol="0">
            <a:spAutoFit/>
          </a:bodyPr>
          <a:lstStyle/>
          <a:p>
            <a:r>
              <a:rPr lang="en-GB" dirty="0" smtClean="0"/>
              <a:t>Based on Larkin 2011</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3484984"/>
          </a:xfrm>
        </p:spPr>
        <p:txBody>
          <a:bodyPr>
            <a:normAutofit/>
          </a:bodyPr>
          <a:lstStyle/>
          <a:p>
            <a:r>
              <a:rPr lang="en-US" dirty="0" smtClean="0"/>
              <a:t>Enhanced inclusion of disabled people in policy forums </a:t>
            </a:r>
          </a:p>
          <a:p>
            <a:r>
              <a:rPr lang="en-US" dirty="0" smtClean="0"/>
              <a:t>Continued development of the social model of disability </a:t>
            </a:r>
          </a:p>
          <a:p>
            <a:r>
              <a:rPr lang="en-US" dirty="0" smtClean="0"/>
              <a:t>Challenging disabling attitude </a:t>
            </a:r>
          </a:p>
          <a:p>
            <a:r>
              <a:rPr lang="en-US" dirty="0" smtClean="0"/>
              <a:t>Sustained promotion of inclusive practice </a:t>
            </a:r>
          </a:p>
          <a:p>
            <a:pPr>
              <a:buNone/>
            </a:pPr>
            <a:endParaRPr lang="en-US" dirty="0" smtClean="0"/>
          </a:p>
        </p:txBody>
      </p:sp>
      <p:sp>
        <p:nvSpPr>
          <p:cNvPr id="3" name="Title 2"/>
          <p:cNvSpPr>
            <a:spLocks noGrp="1"/>
          </p:cNvSpPr>
          <p:nvPr>
            <p:ph type="title"/>
          </p:nvPr>
        </p:nvSpPr>
        <p:spPr/>
        <p:txBody>
          <a:bodyPr>
            <a:normAutofit/>
          </a:bodyPr>
          <a:lstStyle/>
          <a:p>
            <a:pPr algn="ctr"/>
            <a:r>
              <a:rPr lang="en-US" b="1" dirty="0" smtClean="0"/>
              <a:t> </a:t>
            </a:r>
            <a:r>
              <a:rPr lang="en-US" sz="4900" b="1" dirty="0" smtClean="0"/>
              <a:t>The F</a:t>
            </a:r>
            <a:r>
              <a:rPr lang="en-US" sz="4900" b="1" dirty="0" smtClean="0">
                <a:effectLst/>
              </a:rPr>
              <a:t>uture Direction? </a:t>
            </a:r>
            <a:endParaRPr lang="en-US" sz="4900" b="1" dirty="0">
              <a:effectLst/>
            </a:endParaRPr>
          </a:p>
        </p:txBody>
      </p:sp>
      <p:sp>
        <p:nvSpPr>
          <p:cNvPr id="4" name="TextBox 3"/>
          <p:cNvSpPr txBox="1"/>
          <p:nvPr/>
        </p:nvSpPr>
        <p:spPr>
          <a:xfrm>
            <a:off x="6084168" y="5517232"/>
            <a:ext cx="2016224" cy="369332"/>
          </a:xfrm>
          <a:prstGeom prst="rect">
            <a:avLst/>
          </a:prstGeom>
          <a:noFill/>
        </p:spPr>
        <p:txBody>
          <a:bodyPr wrap="square" rtlCol="0">
            <a:spAutoFit/>
          </a:bodyPr>
          <a:lstStyle/>
          <a:p>
            <a:r>
              <a:rPr lang="en-US" dirty="0"/>
              <a:t>(Larkin, 2011: 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276872"/>
            <a:ext cx="8229600" cy="2188840"/>
          </a:xfrm>
        </p:spPr>
        <p:txBody>
          <a:bodyPr>
            <a:noAutofit/>
          </a:bodyPr>
          <a:lstStyle/>
          <a:p>
            <a:pPr marL="0" indent="0">
              <a:buNone/>
            </a:pPr>
            <a:r>
              <a:rPr lang="en-US" sz="3600" dirty="0" smtClean="0"/>
              <a:t>‘by 2025 disabled people have full opportunities and choices to improve their quality of life and be included and be respected as equal members of society’ </a:t>
            </a:r>
          </a:p>
          <a:p>
            <a:pPr>
              <a:buNone/>
            </a:pPr>
            <a:endParaRPr lang="en-US" sz="3600" dirty="0" smtClean="0"/>
          </a:p>
        </p:txBody>
      </p:sp>
      <p:sp>
        <p:nvSpPr>
          <p:cNvPr id="4" name="TextBox 3"/>
          <p:cNvSpPr txBox="1"/>
          <p:nvPr/>
        </p:nvSpPr>
        <p:spPr>
          <a:xfrm>
            <a:off x="4572000" y="5454634"/>
            <a:ext cx="3672408" cy="646331"/>
          </a:xfrm>
          <a:prstGeom prst="rect">
            <a:avLst/>
          </a:prstGeom>
          <a:noFill/>
        </p:spPr>
        <p:txBody>
          <a:bodyPr wrap="square" rtlCol="0">
            <a:spAutoFit/>
          </a:bodyPr>
          <a:lstStyle/>
          <a:p>
            <a:r>
              <a:rPr lang="en-US" dirty="0" smtClean="0"/>
              <a:t>Prime Minister’s Strategy Unit 2005 p.6 </a:t>
            </a:r>
            <a:r>
              <a:rPr lang="en-US" i="1" dirty="0"/>
              <a:t>cited in Barnes </a:t>
            </a:r>
            <a:r>
              <a:rPr lang="en-US" i="1" dirty="0" smtClean="0"/>
              <a:t>2007 p.7 </a:t>
            </a:r>
            <a:endParaRPr lang="en-US" i="1" dirty="0"/>
          </a:p>
        </p:txBody>
      </p:sp>
      <p:sp>
        <p:nvSpPr>
          <p:cNvPr id="6" name="Title 2"/>
          <p:cNvSpPr>
            <a:spLocks noGrp="1"/>
          </p:cNvSpPr>
          <p:nvPr>
            <p:ph type="title"/>
          </p:nvPr>
        </p:nvSpPr>
        <p:spPr>
          <a:xfrm>
            <a:off x="457200" y="274638"/>
            <a:ext cx="8229600" cy="1282154"/>
          </a:xfrm>
        </p:spPr>
        <p:txBody>
          <a:bodyPr>
            <a:normAutofit/>
          </a:bodyPr>
          <a:lstStyle/>
          <a:p>
            <a:pPr algn="ctr"/>
            <a:r>
              <a:rPr lang="en-US" b="1" dirty="0" smtClean="0"/>
              <a:t> </a:t>
            </a:r>
            <a:r>
              <a:rPr lang="en-US" sz="4900" b="1" dirty="0" smtClean="0"/>
              <a:t>The F</a:t>
            </a:r>
            <a:r>
              <a:rPr lang="en-US" sz="4900" b="1" dirty="0" smtClean="0">
                <a:effectLst/>
              </a:rPr>
              <a:t>uture Direction? </a:t>
            </a:r>
            <a:endParaRPr lang="en-US" sz="4900" b="1" dirty="0">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ALN and Education Tribunal (Wales) Act 2018</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t>The Additional Learning Needs and Education Tribunal (Wales) Act 2018 received Royal Assent in January 2018. The Act introduces the definition of Additional Learning Needs and creates a single legislative framework for learners from 0-25. </a:t>
            </a:r>
            <a:endParaRPr lang="en-GB" dirty="0" smtClean="0"/>
          </a:p>
          <a:p>
            <a:pPr marL="0" indent="0">
              <a:buNone/>
            </a:pPr>
            <a:endParaRPr lang="en-GB" dirty="0"/>
          </a:p>
          <a:p>
            <a:pPr marL="0" indent="0">
              <a:buNone/>
            </a:pPr>
            <a:r>
              <a:rPr lang="en-GB" dirty="0" smtClean="0"/>
              <a:t>The </a:t>
            </a:r>
            <a:r>
              <a:rPr lang="en-GB" dirty="0"/>
              <a:t>Act will be supported by regulations and a code which will include statutory guidance and mandatory requirements. These are in the first phase of development. The Welsh Government has said that the practical implementation of the Act is due to start in 2020 and be completed in full by 2023. </a:t>
            </a:r>
            <a:endParaRPr lang="en-GB" dirty="0" smtClean="0"/>
          </a:p>
          <a:p>
            <a:pPr marL="0" indent="0">
              <a:buNone/>
            </a:pPr>
            <a:endParaRPr lang="en-GB" dirty="0"/>
          </a:p>
          <a:p>
            <a:pPr marL="0" indent="0">
              <a:buNone/>
            </a:pPr>
            <a:r>
              <a:rPr lang="en-GB" dirty="0" smtClean="0"/>
              <a:t>In </a:t>
            </a:r>
            <a:r>
              <a:rPr lang="en-GB" dirty="0"/>
              <a:t>the meantime the Education Act 1996, the relevant regulations in respect of Special Educational Needs and the 2004 SEN Codes of Practice remain in place. The Code of Practice provides the detail in respect of current transition planning which should start at the child’s review in year 9 (the mid point in secondary school).</a:t>
            </a:r>
          </a:p>
        </p:txBody>
      </p:sp>
    </p:spTree>
    <p:extLst>
      <p:ext uri="{BB962C8B-B14F-4D97-AF65-F5344CB8AC3E}">
        <p14:creationId xmlns:p14="http://schemas.microsoft.com/office/powerpoint/2010/main" val="1403740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dirty="0" smtClean="0"/>
              <a:t/>
            </a:r>
            <a:br>
              <a:rPr lang="en-US" dirty="0" smtClean="0"/>
            </a:br>
            <a:r>
              <a:rPr lang="en-US" dirty="0" smtClean="0"/>
              <a:t/>
            </a:r>
            <a:br>
              <a:rPr lang="en-US" dirty="0" smtClean="0"/>
            </a:br>
            <a:r>
              <a:rPr lang="en-US" sz="4900" b="1" dirty="0" smtClean="0">
                <a:effectLst/>
              </a:rPr>
              <a:t>Discussion Point </a:t>
            </a:r>
            <a:r>
              <a:rPr lang="en-US" sz="4900" dirty="0" smtClean="0">
                <a:effectLst/>
              </a:rPr>
              <a:t/>
            </a:r>
            <a:br>
              <a:rPr lang="en-US" sz="4900" dirty="0" smtClean="0">
                <a:effectLst/>
              </a:rPr>
            </a:br>
            <a:r>
              <a:rPr lang="en-US" dirty="0" smtClean="0"/>
              <a:t/>
            </a:r>
            <a:br>
              <a:rPr lang="en-US" dirty="0" smtClean="0"/>
            </a:br>
            <a:endParaRPr lang="en-US"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67944" y="1628800"/>
            <a:ext cx="968732" cy="729398"/>
          </a:xfrm>
          <a:prstGeom prst="rect">
            <a:avLst/>
          </a:prstGeom>
        </p:spPr>
      </p:pic>
      <p:sp>
        <p:nvSpPr>
          <p:cNvPr id="6" name="TextBox 5"/>
          <p:cNvSpPr txBox="1"/>
          <p:nvPr/>
        </p:nvSpPr>
        <p:spPr>
          <a:xfrm>
            <a:off x="971600" y="2708920"/>
            <a:ext cx="7488832" cy="1569660"/>
          </a:xfrm>
          <a:prstGeom prst="rect">
            <a:avLst/>
          </a:prstGeom>
          <a:noFill/>
        </p:spPr>
        <p:txBody>
          <a:bodyPr wrap="square" rtlCol="0">
            <a:spAutoFit/>
          </a:bodyPr>
          <a:lstStyle/>
          <a:p>
            <a:pPr algn="ctr"/>
            <a:r>
              <a:rPr lang="en-GB" sz="3200" i="1" dirty="0" smtClean="0"/>
              <a:t>Which model of disability do you think is most likely to promote social inclusion and why?</a:t>
            </a:r>
            <a:endParaRPr lang="en-GB" sz="3200" i="1" dirty="0"/>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95519" y="4581128"/>
            <a:ext cx="1640994" cy="1640994"/>
          </a:xfrm>
          <a:prstGeom prst="rect">
            <a:avLst/>
          </a:prstGeom>
        </p:spPr>
      </p:pic>
      <p:pic>
        <p:nvPicPr>
          <p:cNvPr id="2" name="Picture 1">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24128" y="4946867"/>
            <a:ext cx="628269" cy="62826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66738"/>
            <a:ext cx="8229600" cy="4525963"/>
          </a:xfrm>
        </p:spPr>
        <p:txBody>
          <a:bodyPr>
            <a:noAutofit/>
          </a:bodyPr>
          <a:lstStyle/>
          <a:p>
            <a:r>
              <a:rPr lang="en-US" sz="1800" dirty="0" smtClean="0"/>
              <a:t>Barnes C, (2007) </a:t>
            </a:r>
            <a:r>
              <a:rPr lang="en-US" sz="1800" i="1" dirty="0" smtClean="0"/>
              <a:t>Disability and Higher Education: Shaping the Future, Conference Presentation, Centre for Disability Studies </a:t>
            </a:r>
            <a:endParaRPr lang="en-US" sz="1800" dirty="0" smtClean="0"/>
          </a:p>
          <a:p>
            <a:r>
              <a:rPr lang="en-US" sz="1800" dirty="0" smtClean="0"/>
              <a:t>Booth T &amp; </a:t>
            </a:r>
            <a:r>
              <a:rPr lang="en-US" sz="1800" dirty="0" err="1" smtClean="0"/>
              <a:t>Ainscow</a:t>
            </a:r>
            <a:r>
              <a:rPr lang="en-US" sz="1800" dirty="0" smtClean="0"/>
              <a:t>. M, (2002) </a:t>
            </a:r>
            <a:r>
              <a:rPr lang="en-US" sz="1800" i="1" dirty="0" smtClean="0"/>
              <a:t>Index for Inclusion Bristol: </a:t>
            </a:r>
            <a:r>
              <a:rPr lang="en-US" sz="1800" i="1" dirty="0" err="1" smtClean="0"/>
              <a:t>CSIE</a:t>
            </a:r>
            <a:r>
              <a:rPr lang="en-US" sz="1800" i="1" dirty="0" smtClean="0"/>
              <a:t> </a:t>
            </a:r>
          </a:p>
          <a:p>
            <a:r>
              <a:rPr lang="en-US" sz="1800" dirty="0" err="1" smtClean="0"/>
              <a:t>Dauncey</a:t>
            </a:r>
            <a:r>
              <a:rPr lang="en-US" sz="1800" dirty="0" smtClean="0"/>
              <a:t>, M (2015) </a:t>
            </a:r>
            <a:r>
              <a:rPr lang="en-GB" sz="1800" i="1" dirty="0"/>
              <a:t>Committee to carry out pre-legislative scrutiny of Draft ALN </a:t>
            </a:r>
            <a:r>
              <a:rPr lang="en-GB" sz="1800" i="1" dirty="0" smtClean="0"/>
              <a:t>Bill </a:t>
            </a:r>
            <a:r>
              <a:rPr lang="en-GB" sz="1800" dirty="0"/>
              <a:t>Available at </a:t>
            </a:r>
            <a:r>
              <a:rPr lang="en-GB" sz="1800" dirty="0">
                <a:hlinkClick r:id="rId2"/>
              </a:rPr>
              <a:t>https://assemblyinbrief.wordpress.com/2015/10/14/committee-to-carry-out-pre-legislative-scrutiny-of-draft-aln-bill</a:t>
            </a:r>
            <a:r>
              <a:rPr lang="en-GB" sz="1800" dirty="0" smtClean="0">
                <a:hlinkClick r:id="rId2"/>
              </a:rPr>
              <a:t>/</a:t>
            </a:r>
            <a:r>
              <a:rPr lang="en-GB" sz="1800" dirty="0" smtClean="0"/>
              <a:t> [Accessed 28/10/2016]</a:t>
            </a:r>
            <a:endParaRPr lang="en-US" sz="1800" i="1" dirty="0" smtClean="0"/>
          </a:p>
          <a:p>
            <a:r>
              <a:rPr lang="en-US" sz="1800" dirty="0" smtClean="0"/>
              <a:t>Larkin, M (2011) </a:t>
            </a:r>
            <a:r>
              <a:rPr lang="en-US" sz="1800" i="1" dirty="0" smtClean="0"/>
              <a:t>Vulnerable Groups in Health and Social Care</a:t>
            </a:r>
            <a:r>
              <a:rPr lang="en-US" sz="1800" dirty="0" smtClean="0"/>
              <a:t>, London: Sage</a:t>
            </a:r>
          </a:p>
          <a:p>
            <a:r>
              <a:rPr lang="en-US" sz="1800" dirty="0" smtClean="0"/>
              <a:t>National Assembly for Wales (2015) </a:t>
            </a:r>
            <a:r>
              <a:rPr lang="en-GB" sz="1800" i="1" dirty="0" smtClean="0"/>
              <a:t>Special </a:t>
            </a:r>
            <a:r>
              <a:rPr lang="en-GB" sz="1800" i="1" dirty="0"/>
              <a:t>Educational Needs (SEN)/Additional Learning Needs (ALN) in Wales </a:t>
            </a:r>
            <a:r>
              <a:rPr lang="en-GB" sz="1800" dirty="0" smtClean="0"/>
              <a:t>Cardiff: June 2015</a:t>
            </a:r>
          </a:p>
          <a:p>
            <a:r>
              <a:rPr lang="en-US" sz="1800" dirty="0" smtClean="0"/>
              <a:t>Parliamentary and Health Service Ombudsman  (No Date) </a:t>
            </a:r>
            <a:r>
              <a:rPr lang="en-US" sz="1800" i="1" dirty="0" smtClean="0"/>
              <a:t>Introduction to the Social and Medical Models of Disability </a:t>
            </a:r>
            <a:r>
              <a:rPr lang="en-US" sz="1800" dirty="0"/>
              <a:t>Available at </a:t>
            </a:r>
            <a:r>
              <a:rPr lang="en-US" sz="1800" dirty="0">
                <a:hlinkClick r:id="rId3"/>
              </a:rPr>
              <a:t>http://www.ombudsman.org.uk/__</a:t>
            </a:r>
            <a:r>
              <a:rPr lang="en-US" sz="1800" dirty="0" smtClean="0">
                <a:hlinkClick r:id="rId3"/>
              </a:rPr>
              <a:t>data/assets/pdf_file/0019/33337/FDN-218144-Introduction-to-the-Social-and-Medical-Models-of-Disability.pdf</a:t>
            </a:r>
            <a:r>
              <a:rPr lang="en-US" sz="1800" dirty="0" smtClean="0"/>
              <a:t> [Accessed 12/11/2016]</a:t>
            </a:r>
            <a:endParaRPr lang="en-US" sz="1800" dirty="0"/>
          </a:p>
        </p:txBody>
      </p:sp>
      <p:sp>
        <p:nvSpPr>
          <p:cNvPr id="3" name="Title 2"/>
          <p:cNvSpPr>
            <a:spLocks noGrp="1"/>
          </p:cNvSpPr>
          <p:nvPr>
            <p:ph type="title"/>
          </p:nvPr>
        </p:nvSpPr>
        <p:spPr>
          <a:xfrm>
            <a:off x="457200" y="-27384"/>
            <a:ext cx="8229600" cy="1143000"/>
          </a:xfrm>
        </p:spPr>
        <p:txBody>
          <a:bodyPr>
            <a:normAutofit fontScale="90000"/>
          </a:bodyPr>
          <a:lstStyle/>
          <a:p>
            <a:pPr algn="ctr"/>
            <a:r>
              <a:rPr lang="en-US" dirty="0" smtClean="0"/>
              <a:t/>
            </a:r>
            <a:br>
              <a:rPr lang="en-US" dirty="0" smtClean="0"/>
            </a:br>
            <a:r>
              <a:rPr lang="en-US" dirty="0" smtClean="0"/>
              <a:t>References </a:t>
            </a:r>
            <a:r>
              <a:rPr lang="en-US" sz="4400" dirty="0" smtClean="0">
                <a:effectLst/>
              </a:rPr>
              <a:t/>
            </a:r>
            <a:br>
              <a:rPr lang="en-US" sz="4400" dirty="0" smtClean="0">
                <a:effectLst/>
              </a:rPr>
            </a:br>
            <a:endParaRPr lang="en-US"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92500" lnSpcReduction="10000"/>
          </a:bodyPr>
          <a:lstStyle/>
          <a:p>
            <a:r>
              <a:rPr lang="en-US" sz="2000" dirty="0"/>
              <a:t>Prime Minister’s Strategy Unit (2005) </a:t>
            </a:r>
            <a:r>
              <a:rPr lang="en-GB" sz="2000" i="1" dirty="0"/>
              <a:t>Improving the life chances of disabled people </a:t>
            </a:r>
            <a:r>
              <a:rPr lang="en-GB" sz="2000" dirty="0"/>
              <a:t>Available at </a:t>
            </a:r>
            <a:r>
              <a:rPr lang="en-GB" sz="2000" dirty="0">
                <a:hlinkClick r:id="rId2"/>
              </a:rPr>
              <a:t>http://webarchive.nationalarchives.gov.uk/+/http:/www.cabinetoffice.gov.uk/media/cabinetoffice/strategy/assets/disability.pdf</a:t>
            </a:r>
            <a:r>
              <a:rPr lang="en-GB" sz="2000" dirty="0"/>
              <a:t> [Accessed 28/10/2016</a:t>
            </a:r>
            <a:r>
              <a:rPr lang="en-GB" sz="2000" dirty="0" smtClean="0"/>
              <a:t>]</a:t>
            </a:r>
            <a:endParaRPr lang="en-US" sz="2000" dirty="0" smtClean="0"/>
          </a:p>
          <a:p>
            <a:r>
              <a:rPr lang="en-US" sz="2000" dirty="0" err="1" smtClean="0"/>
              <a:t>Rieser</a:t>
            </a:r>
            <a:r>
              <a:rPr lang="en-US" sz="2000" dirty="0" smtClean="0"/>
              <a:t> R, (2002) </a:t>
            </a:r>
            <a:r>
              <a:rPr lang="en-US" sz="2000" i="1" dirty="0" smtClean="0"/>
              <a:t>Everybody In: Good Practice in the Identification and Inclusion of Disabled Children and those with SEN, London: Disability, Equality and Education &amp; UK Disability for European Affairs </a:t>
            </a:r>
          </a:p>
          <a:p>
            <a:r>
              <a:rPr lang="en-US" sz="2000" dirty="0" smtClean="0"/>
              <a:t>SCOPE (No Date) </a:t>
            </a:r>
            <a:r>
              <a:rPr lang="en-US" sz="2000" i="1" dirty="0" smtClean="0"/>
              <a:t>Inclusive Learning</a:t>
            </a:r>
            <a:r>
              <a:rPr lang="en-US" sz="2000" dirty="0"/>
              <a:t> Available at </a:t>
            </a:r>
            <a:r>
              <a:rPr lang="en-US" sz="2000" dirty="0">
                <a:hlinkClick r:id="rId3"/>
              </a:rPr>
              <a:t>http://</a:t>
            </a:r>
            <a:r>
              <a:rPr lang="en-US" sz="2000" dirty="0" smtClean="0">
                <a:hlinkClick r:id="rId3"/>
              </a:rPr>
              <a:t>www.scope.org.uk/support/professionals/learning-together/inclusive-learning/schools</a:t>
            </a:r>
            <a:r>
              <a:rPr lang="en-US" sz="2000" dirty="0" smtClean="0"/>
              <a:t> [Accessed 28/10/2016]</a:t>
            </a:r>
          </a:p>
          <a:p>
            <a:r>
              <a:rPr lang="en-US" sz="2000" dirty="0" smtClean="0"/>
              <a:t>UK</a:t>
            </a:r>
            <a:r>
              <a:rPr lang="en-US" sz="2000" dirty="0"/>
              <a:t> </a:t>
            </a:r>
            <a:r>
              <a:rPr lang="en-US" sz="2000" dirty="0" smtClean="0"/>
              <a:t>Government (updated 2016) ‘Definition of disability under the Equality Act’ Available at </a:t>
            </a:r>
            <a:r>
              <a:rPr lang="en-US" sz="2000" dirty="0" smtClean="0">
                <a:hlinkClick r:id="rId4"/>
              </a:rPr>
              <a:t>https://www.gov.uk/definition-of-disability-under-equality-act-2010</a:t>
            </a:r>
            <a:r>
              <a:rPr lang="en-US" sz="2000" dirty="0" smtClean="0"/>
              <a:t>  [Accessed 28/10/2106] </a:t>
            </a:r>
          </a:p>
          <a:p>
            <a:r>
              <a:rPr lang="en-US" sz="2000" dirty="0" smtClean="0"/>
              <a:t>Welsh Government (2011) </a:t>
            </a:r>
            <a:r>
              <a:rPr lang="en-US" sz="2000" i="1" dirty="0" smtClean="0"/>
              <a:t>Prevalence of disability in Wales, 2007-2010</a:t>
            </a:r>
            <a:r>
              <a:rPr lang="en-US" sz="2000" dirty="0" smtClean="0"/>
              <a:t>, Cardiff: Welsh Government</a:t>
            </a:r>
          </a:p>
          <a:p>
            <a:endParaRPr lang="en-US" sz="2000" dirty="0"/>
          </a:p>
        </p:txBody>
      </p:sp>
      <p:sp>
        <p:nvSpPr>
          <p:cNvPr id="3" name="Title 2"/>
          <p:cNvSpPr>
            <a:spLocks noGrp="1"/>
          </p:cNvSpPr>
          <p:nvPr>
            <p:ph type="title"/>
          </p:nvPr>
        </p:nvSpPr>
        <p:spPr/>
        <p:txBody>
          <a:bodyPr>
            <a:normAutofit fontScale="90000"/>
          </a:bodyPr>
          <a:lstStyle/>
          <a:p>
            <a:pPr algn="ctr"/>
            <a:r>
              <a:rPr lang="en-US" dirty="0" smtClean="0"/>
              <a:t/>
            </a:r>
            <a:br>
              <a:rPr lang="en-US" dirty="0" smtClean="0"/>
            </a:br>
            <a:r>
              <a:rPr lang="en-US" dirty="0" smtClean="0"/>
              <a:t/>
            </a:r>
            <a:br>
              <a:rPr lang="en-US" dirty="0" smtClean="0"/>
            </a:br>
            <a:r>
              <a:rPr lang="en-US" sz="4900" dirty="0" smtClean="0">
                <a:effectLst/>
              </a:rPr>
              <a:t>References </a:t>
            </a:r>
            <a:br>
              <a:rPr lang="en-US" sz="4900" dirty="0" smtClean="0">
                <a:effectLst/>
              </a:rPr>
            </a:br>
            <a:r>
              <a:rPr lang="en-US" dirty="0" smtClean="0"/>
              <a:t/>
            </a:r>
            <a:br>
              <a:rPr lang="en-US" dirty="0" smtClean="0"/>
            </a:br>
            <a:endParaRPr lang="en-US" dirty="0"/>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867</TotalTime>
  <Words>1445</Words>
  <Application>Microsoft Office PowerPoint</Application>
  <PresentationFormat>On-screen Show (4:3)</PresentationFormat>
  <Paragraphs>153</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Courier New</vt:lpstr>
      <vt:lpstr>UWTSD PPT Template (lectures)</vt:lpstr>
      <vt:lpstr>SJSI5017: Equality and Disability in Education</vt:lpstr>
      <vt:lpstr>Recap of last session</vt:lpstr>
      <vt:lpstr>PowerPoint Presentation</vt:lpstr>
      <vt:lpstr>PowerPoint Presentation</vt:lpstr>
      <vt:lpstr>Additional Learning Needs</vt:lpstr>
      <vt:lpstr>PowerPoint Presentation</vt:lpstr>
      <vt:lpstr>Medical Model </vt:lpstr>
      <vt:lpstr>Social Model </vt:lpstr>
      <vt:lpstr>Social Model </vt:lpstr>
      <vt:lpstr>Social Model </vt:lpstr>
      <vt:lpstr>PowerPoint Presentation</vt:lpstr>
      <vt:lpstr>PowerPoint Presentation</vt:lpstr>
      <vt:lpstr>Model of Inclusion</vt:lpstr>
      <vt:lpstr>SEN Code of Practice (2002)</vt:lpstr>
      <vt:lpstr>Disability in Wales</vt:lpstr>
      <vt:lpstr>Equality Act 2010 </vt:lpstr>
      <vt:lpstr>Key concepts and phrases </vt:lpstr>
      <vt:lpstr>The Lived Experience </vt:lpstr>
      <vt:lpstr> The Future Direction? </vt:lpstr>
      <vt:lpstr> The Future Direction? </vt:lpstr>
      <vt:lpstr>The ALN and Education Tribunal (Wales) Act 2018</vt:lpstr>
      <vt:lpstr>  Discussion Point   </vt:lpstr>
      <vt:lpstr> References  </vt:lpstr>
      <vt:lpstr>  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Jessica Pitman</cp:lastModifiedBy>
  <cp:revision>45</cp:revision>
  <cp:lastPrinted>2016-11-12T10:46:07Z</cp:lastPrinted>
  <dcterms:created xsi:type="dcterms:W3CDTF">2016-10-28T11:34:04Z</dcterms:created>
  <dcterms:modified xsi:type="dcterms:W3CDTF">2018-10-04T07:33:03Z</dcterms:modified>
</cp:coreProperties>
</file>