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7" r:id="rId2"/>
  </p:sldIdLst>
  <p:sldSz cx="32918400" cy="21945600"/>
  <p:notesSz cx="14357350"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hmed, Awais" initials="AA" lastIdx="1" clrIdx="0">
    <p:extLst>
      <p:ext uri="{19B8F6BF-5375-455C-9EA6-DF929625EA0E}">
        <p15:presenceInfo xmlns:p15="http://schemas.microsoft.com/office/powerpoint/2012/main" userId="S::awais.ahmed@uk.enersys.com::b285daff-e4df-477b-a94c-190435149e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F7FA"/>
    <a:srgbClr val="FFCBFF"/>
    <a:srgbClr val="FFE5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78AD3D-5E4F-4D7E-AA69-CFD8BBA209FC}" v="1" dt="2023-06-02T17:16:40.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1416" y="38"/>
      </p:cViewPr>
      <p:guideLst>
        <p:guide orient="horz" pos="6912"/>
        <p:guide pos="103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8880" y="3591562"/>
            <a:ext cx="27980640" cy="7640320"/>
          </a:xfrm>
        </p:spPr>
        <p:txBody>
          <a:bodyPr anchor="b"/>
          <a:lstStyle>
            <a:lvl1pPr algn="ctr">
              <a:defRPr sz="19200"/>
            </a:lvl1pPr>
          </a:lstStyle>
          <a:p>
            <a:r>
              <a:rPr lang="en-US"/>
              <a:t>Click to edit Master title style</a:t>
            </a:r>
            <a:endParaRPr lang="en-US" dirty="0"/>
          </a:p>
        </p:txBody>
      </p:sp>
      <p:sp>
        <p:nvSpPr>
          <p:cNvPr id="3" name="Subtitle 2"/>
          <p:cNvSpPr>
            <a:spLocks noGrp="1"/>
          </p:cNvSpPr>
          <p:nvPr>
            <p:ph type="subTitle" idx="1"/>
          </p:nvPr>
        </p:nvSpPr>
        <p:spPr>
          <a:xfrm>
            <a:off x="4114800" y="11526522"/>
            <a:ext cx="24688800" cy="5298438"/>
          </a:xfrm>
        </p:spPr>
        <p:txBody>
          <a:bodyPr/>
          <a:lstStyle>
            <a:lvl1pPr marL="0" indent="0" algn="ctr">
              <a:buNone/>
              <a:defRPr sz="7680"/>
            </a:lvl1pPr>
            <a:lvl2pPr marL="1463040" indent="0" algn="ctr">
              <a:buNone/>
              <a:defRPr sz="6400"/>
            </a:lvl2pPr>
            <a:lvl3pPr marL="2926080" indent="0" algn="ctr">
              <a:buNone/>
              <a:defRPr sz="5760"/>
            </a:lvl3pPr>
            <a:lvl4pPr marL="4389120" indent="0" algn="ctr">
              <a:buNone/>
              <a:defRPr sz="5120"/>
            </a:lvl4pPr>
            <a:lvl5pPr marL="5852160" indent="0" algn="ctr">
              <a:buNone/>
              <a:defRPr sz="5120"/>
            </a:lvl5pPr>
            <a:lvl6pPr marL="7315200" indent="0" algn="ctr">
              <a:buNone/>
              <a:defRPr sz="5120"/>
            </a:lvl6pPr>
            <a:lvl7pPr marL="8778240" indent="0" algn="ctr">
              <a:buNone/>
              <a:defRPr sz="5120"/>
            </a:lvl7pPr>
            <a:lvl8pPr marL="10241280" indent="0" algn="ctr">
              <a:buNone/>
              <a:defRPr sz="5120"/>
            </a:lvl8pPr>
            <a:lvl9pPr marL="11704320" indent="0" algn="ctr">
              <a:buNone/>
              <a:defRPr sz="51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7233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468728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5471167"/>
            <a:ext cx="28392120" cy="9128758"/>
          </a:xfrm>
        </p:spPr>
        <p:txBody>
          <a:bodyPr anchor="b"/>
          <a:lstStyle>
            <a:lvl1pPr>
              <a:defRPr sz="19200"/>
            </a:lvl1pPr>
          </a:lstStyle>
          <a:p>
            <a:r>
              <a:rPr lang="en-US"/>
              <a:t>Click to edit Master title style</a:t>
            </a:r>
            <a:endParaRPr lang="en-US" dirty="0"/>
          </a:p>
        </p:txBody>
      </p:sp>
      <p:sp>
        <p:nvSpPr>
          <p:cNvPr id="3" name="Text Placeholder 2"/>
          <p:cNvSpPr>
            <a:spLocks noGrp="1"/>
          </p:cNvSpPr>
          <p:nvPr>
            <p:ph type="body" idx="1"/>
          </p:nvPr>
        </p:nvSpPr>
        <p:spPr>
          <a:xfrm>
            <a:off x="2245997" y="14686287"/>
            <a:ext cx="28392120" cy="4800598"/>
          </a:xfrm>
        </p:spPr>
        <p:txBody>
          <a:bodyPr/>
          <a:lstStyle>
            <a:lvl1pPr marL="0" indent="0">
              <a:buNone/>
              <a:defRPr sz="7680">
                <a:solidFill>
                  <a:schemeClr val="tx1"/>
                </a:solidFill>
              </a:defRPr>
            </a:lvl1pPr>
            <a:lvl2pPr marL="1463040" indent="0">
              <a:buNone/>
              <a:defRPr sz="6400">
                <a:solidFill>
                  <a:schemeClr val="tx1">
                    <a:tint val="75000"/>
                  </a:schemeClr>
                </a:solidFill>
              </a:defRPr>
            </a:lvl2pPr>
            <a:lvl3pPr marL="2926080" indent="0">
              <a:buNone/>
              <a:defRPr sz="5760">
                <a:solidFill>
                  <a:schemeClr val="tx1">
                    <a:tint val="75000"/>
                  </a:schemeClr>
                </a:solidFill>
              </a:defRPr>
            </a:lvl3pPr>
            <a:lvl4pPr marL="4389120" indent="0">
              <a:buNone/>
              <a:defRPr sz="5120">
                <a:solidFill>
                  <a:schemeClr val="tx1">
                    <a:tint val="75000"/>
                  </a:schemeClr>
                </a:solidFill>
              </a:defRPr>
            </a:lvl4pPr>
            <a:lvl5pPr marL="5852160" indent="0">
              <a:buNone/>
              <a:defRPr sz="5120">
                <a:solidFill>
                  <a:schemeClr val="tx1">
                    <a:tint val="75000"/>
                  </a:schemeClr>
                </a:solidFill>
              </a:defRPr>
            </a:lvl5pPr>
            <a:lvl6pPr marL="7315200" indent="0">
              <a:buNone/>
              <a:defRPr sz="5120">
                <a:solidFill>
                  <a:schemeClr val="tx1">
                    <a:tint val="75000"/>
                  </a:schemeClr>
                </a:solidFill>
              </a:defRPr>
            </a:lvl6pPr>
            <a:lvl7pPr marL="8778240" indent="0">
              <a:buNone/>
              <a:defRPr sz="5120">
                <a:solidFill>
                  <a:schemeClr val="tx1">
                    <a:tint val="75000"/>
                  </a:schemeClr>
                </a:solidFill>
              </a:defRPr>
            </a:lvl7pPr>
            <a:lvl8pPr marL="10241280" indent="0">
              <a:buNone/>
              <a:defRPr sz="5120">
                <a:solidFill>
                  <a:schemeClr val="tx1">
                    <a:tint val="75000"/>
                  </a:schemeClr>
                </a:solidFill>
              </a:defRPr>
            </a:lvl8pPr>
            <a:lvl9pPr marL="11704320" indent="0">
              <a:buNone/>
              <a:defRPr sz="51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999957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82150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5"/>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31" y="5379722"/>
            <a:ext cx="13926024"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4" name="Content Placeholder 3"/>
          <p:cNvSpPr>
            <a:spLocks noGrp="1"/>
          </p:cNvSpPr>
          <p:nvPr>
            <p:ph sz="half" idx="2"/>
          </p:nvPr>
        </p:nvSpPr>
        <p:spPr>
          <a:xfrm>
            <a:off x="2267431" y="8016240"/>
            <a:ext cx="13926024"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2" y="5379722"/>
            <a:ext cx="13994608"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6" name="Content Placeholder 5"/>
          <p:cNvSpPr>
            <a:spLocks noGrp="1"/>
          </p:cNvSpPr>
          <p:nvPr>
            <p:ph sz="quarter" idx="4"/>
          </p:nvPr>
        </p:nvSpPr>
        <p:spPr>
          <a:xfrm>
            <a:off x="16664942" y="8016240"/>
            <a:ext cx="1399460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534666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560742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087755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Content Placeholder 2"/>
          <p:cNvSpPr>
            <a:spLocks noGrp="1"/>
          </p:cNvSpPr>
          <p:nvPr>
            <p:ph idx="1"/>
          </p:nvPr>
        </p:nvSpPr>
        <p:spPr>
          <a:xfrm>
            <a:off x="13994608" y="3159765"/>
            <a:ext cx="16664940" cy="15595600"/>
          </a:xfrm>
        </p:spPr>
        <p:txBody>
          <a:bodyPr/>
          <a:lstStyle>
            <a:lvl1pPr>
              <a:defRPr sz="10240"/>
            </a:lvl1pPr>
            <a:lvl2pPr>
              <a:defRPr sz="8960"/>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7271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8" y="3159765"/>
            <a:ext cx="16664940" cy="15595600"/>
          </a:xfrm>
        </p:spPr>
        <p:txBody>
          <a:bodyPr anchor="t"/>
          <a:lstStyle>
            <a:lvl1pPr marL="0" indent="0">
              <a:buNone/>
              <a:defRPr sz="10240"/>
            </a:lvl1pPr>
            <a:lvl2pPr marL="1463040" indent="0">
              <a:buNone/>
              <a:defRPr sz="8960"/>
            </a:lvl2pPr>
            <a:lvl3pPr marL="2926080" indent="0">
              <a:buNone/>
              <a:defRPr sz="7680"/>
            </a:lvl3pPr>
            <a:lvl4pPr marL="4389120" indent="0">
              <a:buNone/>
              <a:defRPr sz="6400"/>
            </a:lvl4pPr>
            <a:lvl5pPr marL="5852160" indent="0">
              <a:buNone/>
              <a:defRPr sz="6400"/>
            </a:lvl5pPr>
            <a:lvl6pPr marL="7315200" indent="0">
              <a:buNone/>
              <a:defRPr sz="6400"/>
            </a:lvl6pPr>
            <a:lvl7pPr marL="8778240" indent="0">
              <a:buNone/>
              <a:defRPr sz="6400"/>
            </a:lvl7pPr>
            <a:lvl8pPr marL="10241280" indent="0">
              <a:buNone/>
              <a:defRPr sz="6400"/>
            </a:lvl8pPr>
            <a:lvl9pPr marL="11704320"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36784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90823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1168400"/>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2" y="1168400"/>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801586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5"/>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5"/>
            <a:ext cx="7406640" cy="1168400"/>
          </a:xfrm>
          <a:prstGeom prst="rect">
            <a:avLst/>
          </a:prstGeom>
        </p:spPr>
        <p:txBody>
          <a:bodyPr vert="horz" lIns="91440" tIns="45720" rIns="91440" bIns="45720" rtlCol="0" anchor="ctr"/>
          <a:lstStyle>
            <a:lvl1pPr algn="l">
              <a:defRPr sz="3840">
                <a:solidFill>
                  <a:schemeClr val="tx1">
                    <a:tint val="75000"/>
                  </a:schemeClr>
                </a:solidFill>
              </a:defRPr>
            </a:lvl1pPr>
          </a:lstStyle>
          <a:p>
            <a:fld id="{4C99151A-8971-494A-BD27-0348896E2E92}" type="datetimeFigureOut">
              <a:rPr lang="en-US" smtClean="0"/>
              <a:t>6/2/2023</a:t>
            </a:fld>
            <a:endParaRPr lang="en-US"/>
          </a:p>
        </p:txBody>
      </p:sp>
      <p:sp>
        <p:nvSpPr>
          <p:cNvPr id="5" name="Footer Placeholder 4"/>
          <p:cNvSpPr>
            <a:spLocks noGrp="1"/>
          </p:cNvSpPr>
          <p:nvPr>
            <p:ph type="ftr" sz="quarter" idx="3"/>
          </p:nvPr>
        </p:nvSpPr>
        <p:spPr>
          <a:xfrm>
            <a:off x="10904220" y="20340325"/>
            <a:ext cx="11109960" cy="1168400"/>
          </a:xfrm>
          <a:prstGeom prst="rect">
            <a:avLst/>
          </a:prstGeom>
        </p:spPr>
        <p:txBody>
          <a:bodyPr vert="horz" lIns="91440" tIns="45720" rIns="91440" bIns="45720" rtlCol="0" anchor="ctr"/>
          <a:lstStyle>
            <a:lvl1pPr algn="ctr">
              <a:defRPr sz="38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3248620" y="20340325"/>
            <a:ext cx="7406640" cy="1168400"/>
          </a:xfrm>
          <a:prstGeom prst="rect">
            <a:avLst/>
          </a:prstGeom>
        </p:spPr>
        <p:txBody>
          <a:bodyPr vert="horz" lIns="91440" tIns="45720" rIns="91440" bIns="45720" rtlCol="0" anchor="ctr"/>
          <a:lstStyle>
            <a:lvl1pPr algn="r">
              <a:defRPr sz="3840">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13133463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926080"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520" indent="-731520" algn="l" defTabSz="2926080" rtl="0" eaLnBrk="1" latinLnBrk="0" hangingPunct="1">
        <a:lnSpc>
          <a:spcPct val="90000"/>
        </a:lnSpc>
        <a:spcBef>
          <a:spcPts val="3200"/>
        </a:spcBef>
        <a:buFont typeface="Arial" panose="020B0604020202020204" pitchFamily="34" charset="0"/>
        <a:buChar char="•"/>
        <a:defRPr sz="8960" kern="1200">
          <a:solidFill>
            <a:schemeClr val="tx1"/>
          </a:solidFill>
          <a:latin typeface="+mn-lt"/>
          <a:ea typeface="+mn-ea"/>
          <a:cs typeface="+mn-cs"/>
        </a:defRPr>
      </a:lvl1pPr>
      <a:lvl2pPr marL="2194560" indent="-731520" algn="l" defTabSz="2926080"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600" indent="-731520" algn="l" defTabSz="2926080"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6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68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72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76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80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8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6080" rtl="0" eaLnBrk="1" latinLnBrk="0" hangingPunct="1">
        <a:defRPr sz="5760" kern="1200">
          <a:solidFill>
            <a:schemeClr val="tx1"/>
          </a:solidFill>
          <a:latin typeface="+mn-lt"/>
          <a:ea typeface="+mn-ea"/>
          <a:cs typeface="+mn-cs"/>
        </a:defRPr>
      </a:lvl1pPr>
      <a:lvl2pPr marL="1463040" algn="l" defTabSz="2926080" rtl="0" eaLnBrk="1" latinLnBrk="0" hangingPunct="1">
        <a:defRPr sz="5760" kern="1200">
          <a:solidFill>
            <a:schemeClr val="tx1"/>
          </a:solidFill>
          <a:latin typeface="+mn-lt"/>
          <a:ea typeface="+mn-ea"/>
          <a:cs typeface="+mn-cs"/>
        </a:defRPr>
      </a:lvl2pPr>
      <a:lvl3pPr marL="2926080" algn="l" defTabSz="2926080" rtl="0" eaLnBrk="1" latinLnBrk="0" hangingPunct="1">
        <a:defRPr sz="5760" kern="1200">
          <a:solidFill>
            <a:schemeClr val="tx1"/>
          </a:solidFill>
          <a:latin typeface="+mn-lt"/>
          <a:ea typeface="+mn-ea"/>
          <a:cs typeface="+mn-cs"/>
        </a:defRPr>
      </a:lvl3pPr>
      <a:lvl4pPr marL="4389120" algn="l" defTabSz="2926080" rtl="0" eaLnBrk="1" latinLnBrk="0" hangingPunct="1">
        <a:defRPr sz="5760" kern="1200">
          <a:solidFill>
            <a:schemeClr val="tx1"/>
          </a:solidFill>
          <a:latin typeface="+mn-lt"/>
          <a:ea typeface="+mn-ea"/>
          <a:cs typeface="+mn-cs"/>
        </a:defRPr>
      </a:lvl4pPr>
      <a:lvl5pPr marL="5852160" algn="l" defTabSz="2926080" rtl="0" eaLnBrk="1" latinLnBrk="0" hangingPunct="1">
        <a:defRPr sz="5760" kern="1200">
          <a:solidFill>
            <a:schemeClr val="tx1"/>
          </a:solidFill>
          <a:latin typeface="+mn-lt"/>
          <a:ea typeface="+mn-ea"/>
          <a:cs typeface="+mn-cs"/>
        </a:defRPr>
      </a:lvl5pPr>
      <a:lvl6pPr marL="7315200" algn="l" defTabSz="2926080" rtl="0" eaLnBrk="1" latinLnBrk="0" hangingPunct="1">
        <a:defRPr sz="5760" kern="1200">
          <a:solidFill>
            <a:schemeClr val="tx1"/>
          </a:solidFill>
          <a:latin typeface="+mn-lt"/>
          <a:ea typeface="+mn-ea"/>
          <a:cs typeface="+mn-cs"/>
        </a:defRPr>
      </a:lvl6pPr>
      <a:lvl7pPr marL="8778240" algn="l" defTabSz="2926080" rtl="0" eaLnBrk="1" latinLnBrk="0" hangingPunct="1">
        <a:defRPr sz="5760" kern="1200">
          <a:solidFill>
            <a:schemeClr val="tx1"/>
          </a:solidFill>
          <a:latin typeface="+mn-lt"/>
          <a:ea typeface="+mn-ea"/>
          <a:cs typeface="+mn-cs"/>
        </a:defRPr>
      </a:lvl7pPr>
      <a:lvl8pPr marL="10241280" algn="l" defTabSz="2926080" rtl="0" eaLnBrk="1" latinLnBrk="0" hangingPunct="1">
        <a:defRPr sz="5760" kern="1200">
          <a:solidFill>
            <a:schemeClr val="tx1"/>
          </a:solidFill>
          <a:latin typeface="+mn-lt"/>
          <a:ea typeface="+mn-ea"/>
          <a:cs typeface="+mn-cs"/>
        </a:defRPr>
      </a:lvl8pPr>
      <a:lvl9pPr marL="11704320" algn="l" defTabSz="2926080"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emf"/><Relationship Id="rId11" Type="http://schemas.openxmlformats.org/officeDocument/2006/relationships/image" Target="../media/image10.png"/><Relationship Id="rId5" Type="http://schemas.openxmlformats.org/officeDocument/2006/relationships/image" Target="../media/image4.emf"/><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C05C22EB-12FD-7671-C1C1-AADA07319292}"/>
              </a:ext>
            </a:extLst>
          </p:cNvPr>
          <p:cNvSpPr/>
          <p:nvPr/>
        </p:nvSpPr>
        <p:spPr>
          <a:xfrm>
            <a:off x="83081" y="107576"/>
            <a:ext cx="32780811" cy="2082856"/>
          </a:xfrm>
          <a:prstGeom prst="rect">
            <a:avLst/>
          </a:prstGeom>
          <a:solidFill>
            <a:srgbClr val="BEF7F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866AFE44-0306-EABF-14C9-703DA1662FE5}"/>
              </a:ext>
            </a:extLst>
          </p:cNvPr>
          <p:cNvSpPr/>
          <p:nvPr/>
        </p:nvSpPr>
        <p:spPr>
          <a:xfrm>
            <a:off x="26666750" y="2174718"/>
            <a:ext cx="6197142" cy="18652496"/>
          </a:xfrm>
          <a:prstGeom prst="rect">
            <a:avLst/>
          </a:prstGeom>
          <a:solidFill>
            <a:srgbClr val="FFE5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Rectangle 41">
            <a:extLst>
              <a:ext uri="{FF2B5EF4-FFF2-40B4-BE49-F238E27FC236}">
                <a16:creationId xmlns:a16="http://schemas.microsoft.com/office/drawing/2014/main" id="{08DCA9D8-072D-4B0F-6DD2-871837657CEB}"/>
              </a:ext>
            </a:extLst>
          </p:cNvPr>
          <p:cNvSpPr/>
          <p:nvPr/>
        </p:nvSpPr>
        <p:spPr>
          <a:xfrm>
            <a:off x="83081" y="2174718"/>
            <a:ext cx="6175817" cy="1959985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a:extLst>
              <a:ext uri="{FF2B5EF4-FFF2-40B4-BE49-F238E27FC236}">
                <a16:creationId xmlns:a16="http://schemas.microsoft.com/office/drawing/2014/main" id="{BC85EC19-4F9A-F189-9AD6-FDEE1B1F7456}"/>
              </a:ext>
            </a:extLst>
          </p:cNvPr>
          <p:cNvSpPr/>
          <p:nvPr/>
        </p:nvSpPr>
        <p:spPr>
          <a:xfrm>
            <a:off x="6344344" y="2174718"/>
            <a:ext cx="6428068" cy="19694307"/>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Rectangle 38">
            <a:extLst>
              <a:ext uri="{FF2B5EF4-FFF2-40B4-BE49-F238E27FC236}">
                <a16:creationId xmlns:a16="http://schemas.microsoft.com/office/drawing/2014/main" id="{D34DB0FB-30BF-280D-34AB-051235FC08E3}"/>
              </a:ext>
            </a:extLst>
          </p:cNvPr>
          <p:cNvSpPr/>
          <p:nvPr/>
        </p:nvSpPr>
        <p:spPr>
          <a:xfrm>
            <a:off x="12832600" y="2177263"/>
            <a:ext cx="13781371" cy="19654498"/>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a:spLocks noChangeArrowheads="1"/>
          </p:cNvSpPr>
          <p:nvPr/>
        </p:nvSpPr>
        <p:spPr bwMode="auto">
          <a:xfrm>
            <a:off x="5063056" y="-159510"/>
            <a:ext cx="22728865" cy="2507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51222" tIns="75611" rIns="151222" bIns="75611"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b="1" dirty="0">
                <a:solidFill>
                  <a:srgbClr val="002060"/>
                </a:solidFill>
                <a:latin typeface="Arial" panose="020B0604020202020204" pitchFamily="34" charset="0"/>
                <a:ea typeface="Calibri" charset="0"/>
                <a:cs typeface="Arial" panose="020B0604020202020204" pitchFamily="34" charset="0"/>
              </a:rPr>
              <a:t>Development of a handle for an automotive battery due to supply issues</a:t>
            </a:r>
          </a:p>
          <a:p>
            <a:pPr>
              <a:lnSpc>
                <a:spcPct val="110000"/>
              </a:lnSpc>
              <a:spcBef>
                <a:spcPct val="0"/>
              </a:spcBef>
              <a:buNone/>
            </a:pPr>
            <a:r>
              <a:rPr lang="en-GB" altLang="en-US" sz="4000" b="1" dirty="0">
                <a:solidFill>
                  <a:srgbClr val="002060"/>
                </a:solidFill>
                <a:latin typeface="Arial" panose="020B0604020202020204" pitchFamily="34" charset="0"/>
                <a:ea typeface="Calibri" charset="0"/>
                <a:cs typeface="Arial" panose="020B0604020202020204" pitchFamily="34" charset="0"/>
              </a:rPr>
              <a:t>Student - Awais Ahmed                                               </a:t>
            </a:r>
            <a:r>
              <a:rPr lang="en-GB" altLang="en-US" sz="3600" dirty="0">
                <a:solidFill>
                  <a:srgbClr val="002060"/>
                </a:solidFill>
                <a:latin typeface="Arial" panose="020B0604020202020204" pitchFamily="34" charset="0"/>
                <a:ea typeface="Calibri" charset="0"/>
                <a:cs typeface="Arial" panose="020B0604020202020204" pitchFamily="34" charset="0"/>
              </a:rPr>
              <a:t>School</a:t>
            </a:r>
            <a:r>
              <a:rPr lang="en-GB" altLang="en-US" sz="3600" dirty="0">
                <a:solidFill>
                  <a:srgbClr val="002060"/>
                </a:solidFill>
                <a:latin typeface="Arial" panose="020B0604020202020204" pitchFamily="34" charset="0"/>
                <a:cs typeface="Arial" panose="020B0604020202020204" pitchFamily="34" charset="0"/>
              </a:rPr>
              <a:t> </a:t>
            </a:r>
            <a:r>
              <a:rPr lang="en-GB" altLang="en-US" sz="3600" i="1" dirty="0">
                <a:solidFill>
                  <a:srgbClr val="002060"/>
                </a:solidFill>
                <a:latin typeface="Arial" panose="020B0604020202020204" pitchFamily="34" charset="0"/>
                <a:cs typeface="Arial" panose="020B0604020202020204" pitchFamily="34" charset="0"/>
              </a:rPr>
              <a:t>of</a:t>
            </a:r>
            <a:r>
              <a:rPr lang="en-GB" altLang="en-US" sz="3600" dirty="0">
                <a:solidFill>
                  <a:srgbClr val="002060"/>
                </a:solidFill>
                <a:latin typeface="Arial" panose="020B0604020202020204" pitchFamily="34" charset="0"/>
                <a:cs typeface="Arial" panose="020B0604020202020204" pitchFamily="34" charset="0"/>
              </a:rPr>
              <a:t> </a:t>
            </a:r>
            <a:r>
              <a:rPr lang="en-GB" altLang="en-US" sz="3600" b="1" dirty="0">
                <a:solidFill>
                  <a:srgbClr val="002060"/>
                </a:solidFill>
                <a:latin typeface="Arial" panose="020B0604020202020204" pitchFamily="34" charset="0"/>
                <a:ea typeface="Calibri" charset="0"/>
                <a:cs typeface="Arial" panose="020B0604020202020204" pitchFamily="34" charset="0"/>
              </a:rPr>
              <a:t>Engineering</a:t>
            </a:r>
            <a:endParaRPr lang="en-GB" altLang="en-US" sz="3600" dirty="0">
              <a:solidFill>
                <a:srgbClr val="002060"/>
              </a:solidFill>
              <a:latin typeface="Arial" panose="020B0604020202020204" pitchFamily="34" charset="0"/>
              <a:ea typeface="Calibri" charset="0"/>
              <a:cs typeface="Arial" panose="020B0604020202020204" pitchFamily="34" charset="0"/>
            </a:endParaRP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Supervisor - Kelvin Lake                                                          BEng (Hons) Mechanical &amp; Manufacturing Engineering</a:t>
            </a:r>
            <a:endParaRPr lang="en-US" altLang="zh-CN" sz="3600" dirty="0">
              <a:solidFill>
                <a:srgbClr val="002060"/>
              </a:solidFill>
              <a:latin typeface="Arial" panose="020B0604020202020204" pitchFamily="34" charset="0"/>
              <a:ea typeface="Calibri" charset="0"/>
              <a:cs typeface="Arial" panose="020B0604020202020204" pitchFamily="34"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312" y="283750"/>
            <a:ext cx="2653116" cy="927804"/>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680969" y="283750"/>
            <a:ext cx="1029461" cy="1142701"/>
          </a:xfrm>
          <a:prstGeom prst="rect">
            <a:avLst/>
          </a:prstGeom>
        </p:spPr>
      </p:pic>
      <p:sp>
        <p:nvSpPr>
          <p:cNvPr id="9" name="Text Box 6"/>
          <p:cNvSpPr txBox="1">
            <a:spLocks noChangeArrowheads="1"/>
          </p:cNvSpPr>
          <p:nvPr/>
        </p:nvSpPr>
        <p:spPr bwMode="auto">
          <a:xfrm>
            <a:off x="5147" y="2038075"/>
            <a:ext cx="6477691" cy="7011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GB" sz="2800" dirty="0">
                <a:latin typeface="Arial" panose="020B0604020202020204" pitchFamily="34" charset="0"/>
                <a:ea typeface="Calibri" panose="020F0502020204030204" pitchFamily="34" charset="0"/>
                <a:cs typeface="Times New Roman" panose="02020603050405020304" pitchFamily="18" charset="0"/>
              </a:rPr>
              <a:t>Following routine tensile testing of a rope handle performed by EnerSys France, it was found that the strength of the handles in the latest batch of samples is significantly lower than previously received batches. All failure modes occurred at the end moulding. </a:t>
            </a:r>
          </a:p>
          <a:p>
            <a:pPr>
              <a:spcBef>
                <a:spcPct val="50000"/>
              </a:spcBef>
            </a:pPr>
            <a:r>
              <a:rPr lang="en-GB" sz="2800" dirty="0">
                <a:latin typeface="Arial" panose="020B0604020202020204" pitchFamily="34" charset="0"/>
                <a:ea typeface="Calibri" panose="020F0502020204030204" pitchFamily="34" charset="0"/>
                <a:cs typeface="Times New Roman" panose="02020603050405020304" pitchFamily="18" charset="0"/>
              </a:rPr>
              <a:t>EnerSys Newport has been tasked with determining the root cause and ensure that supplied samples meet the relevant standards. Until this has been completed production is on hold.</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spcBef>
                <a:spcPct val="50000"/>
              </a:spcBef>
            </a:pPr>
            <a:endParaRPr lang="en-US" altLang="en-US" sz="2030" dirty="0"/>
          </a:p>
        </p:txBody>
      </p:sp>
      <p:sp>
        <p:nvSpPr>
          <p:cNvPr id="30" name="Rectangle 29"/>
          <p:cNvSpPr>
            <a:spLocks noChangeArrowheads="1"/>
          </p:cNvSpPr>
          <p:nvPr/>
        </p:nvSpPr>
        <p:spPr bwMode="auto">
          <a:xfrm>
            <a:off x="19367668" y="13656584"/>
            <a:ext cx="4468963" cy="1014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51222" tIns="75611" rIns="151222" bIns="75611"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348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9028180" y="12408992"/>
            <a:ext cx="3436829" cy="1014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151222" tIns="75611" rIns="151222" bIns="75611"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3480" b="1" dirty="0">
              <a:solidFill>
                <a:srgbClr val="002060"/>
              </a:solidFill>
              <a:latin typeface="Calibri" charset="0"/>
              <a:ea typeface="Calibri" charset="0"/>
              <a:cs typeface="Calibri" charset="0"/>
            </a:endParaRPr>
          </a:p>
        </p:txBody>
      </p:sp>
      <p:cxnSp>
        <p:nvCxnSpPr>
          <p:cNvPr id="36" name="Straight Connector 35"/>
          <p:cNvCxnSpPr>
            <a:cxnSpLocks/>
          </p:cNvCxnSpPr>
          <p:nvPr/>
        </p:nvCxnSpPr>
        <p:spPr>
          <a:xfrm>
            <a:off x="26978892" y="20902131"/>
            <a:ext cx="5654133"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26694434" y="21382406"/>
            <a:ext cx="3259010" cy="449354"/>
          </a:xfrm>
          <a:prstGeom prst="rect">
            <a:avLst/>
          </a:prstGeom>
          <a:noFill/>
        </p:spPr>
        <p:txBody>
          <a:bodyPr wrap="square" rtlCol="0">
            <a:spAutoFit/>
          </a:bodyPr>
          <a:lstStyle/>
          <a:p>
            <a:pPr algn="r"/>
            <a:r>
              <a:rPr lang="en-GB" altLang="en-US" sz="2320" dirty="0">
                <a:solidFill>
                  <a:srgbClr val="002060"/>
                </a:solidFill>
                <a:latin typeface="Calibri" charset="0"/>
                <a:ea typeface="Calibri" charset="0"/>
                <a:cs typeface="Calibri" charset="0"/>
              </a:rPr>
              <a:t>School</a:t>
            </a:r>
            <a:r>
              <a:rPr lang="en-GB" altLang="en-US" sz="2320" dirty="0">
                <a:solidFill>
                  <a:srgbClr val="002060"/>
                </a:solidFill>
                <a:latin typeface="Georgia" charset="0"/>
              </a:rPr>
              <a:t> </a:t>
            </a:r>
            <a:r>
              <a:rPr lang="en-GB" altLang="en-US" sz="2320" i="1" dirty="0">
                <a:solidFill>
                  <a:srgbClr val="002060"/>
                </a:solidFill>
                <a:latin typeface="Georgia" charset="0"/>
              </a:rPr>
              <a:t>of</a:t>
            </a:r>
            <a:r>
              <a:rPr lang="en-GB" altLang="en-US" sz="2320" dirty="0">
                <a:solidFill>
                  <a:srgbClr val="002060"/>
                </a:solidFill>
                <a:latin typeface="Georgia" charset="0"/>
              </a:rPr>
              <a:t> </a:t>
            </a:r>
            <a:r>
              <a:rPr lang="en-GB" altLang="en-US" sz="2320" b="1" dirty="0">
                <a:solidFill>
                  <a:srgbClr val="002060"/>
                </a:solidFill>
                <a:latin typeface="Calibri" charset="0"/>
                <a:ea typeface="Calibri" charset="0"/>
                <a:cs typeface="Calibri" charset="0"/>
              </a:rPr>
              <a:t>Engineering</a:t>
            </a:r>
            <a:endParaRPr lang="en-GB" sz="2320" dirty="0"/>
          </a:p>
        </p:txBody>
      </p:sp>
      <p:sp>
        <p:nvSpPr>
          <p:cNvPr id="44" name="Text Box 6"/>
          <p:cNvSpPr txBox="1">
            <a:spLocks noChangeArrowheads="1"/>
          </p:cNvSpPr>
          <p:nvPr/>
        </p:nvSpPr>
        <p:spPr bwMode="auto">
          <a:xfrm>
            <a:off x="-19268" y="8244965"/>
            <a:ext cx="6412896" cy="9084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Objectives/Aims</a:t>
            </a:r>
          </a:p>
          <a:p>
            <a:pPr marL="331410" indent="-331410">
              <a:buFont typeface="Arial" panose="020B0604020202020204" pitchFamily="34" charset="0"/>
              <a:buChar char="•"/>
            </a:pPr>
            <a:r>
              <a:rPr lang="en-GB" sz="2800" dirty="0">
                <a:latin typeface="Arial" panose="020B0604020202020204" pitchFamily="34" charset="0"/>
                <a:ea typeface="Calibri" panose="020F0502020204030204" pitchFamily="34" charset="0"/>
              </a:rPr>
              <a:t>Determine whether the latest batch of handles comply with the relevant standards (Daimler &amp; EN standards</a:t>
            </a:r>
            <a:r>
              <a:rPr lang="en-GB" sz="2800" dirty="0">
                <a:latin typeface="Arial" panose="020B0604020202020204" pitchFamily="34" charset="0"/>
                <a:ea typeface="Calibri" panose="020F0502020204030204" pitchFamily="34" charset="0"/>
                <a:cs typeface="Arial" panose="020B0604020202020204" pitchFamily="34" charset="0"/>
              </a:rPr>
              <a:t> </a:t>
            </a:r>
            <a:r>
              <a:rPr lang="en-GB" sz="2800" b="0" i="0" u="none" strike="noStrike" dirty="0">
                <a:solidFill>
                  <a:srgbClr val="000000"/>
                </a:solidFill>
                <a:effectLst/>
                <a:latin typeface="Arial" panose="020B0604020202020204" pitchFamily="34" charset="0"/>
                <a:cs typeface="Arial" panose="020B0604020202020204" pitchFamily="34" charset="0"/>
              </a:rPr>
              <a:t>(</a:t>
            </a:r>
            <a:r>
              <a:rPr lang="en-GB" sz="2800" b="0" i="0" u="none" strike="noStrike" dirty="0" err="1">
                <a:solidFill>
                  <a:srgbClr val="000000"/>
                </a:solidFill>
                <a:effectLst/>
                <a:latin typeface="Arial" panose="020B0604020202020204" pitchFamily="34" charset="0"/>
                <a:cs typeface="Arial" panose="020B0604020202020204" pitchFamily="34" charset="0"/>
              </a:rPr>
              <a:t>EuropeanStandards</a:t>
            </a:r>
            <a:r>
              <a:rPr lang="en-GB" sz="2800" b="0" i="0" u="none" strike="noStrike" dirty="0">
                <a:solidFill>
                  <a:srgbClr val="000000"/>
                </a:solidFill>
                <a:effectLst/>
                <a:latin typeface="Arial" panose="020B0604020202020204" pitchFamily="34" charset="0"/>
                <a:cs typeface="Arial" panose="020B0604020202020204" pitchFamily="34" charset="0"/>
              </a:rPr>
              <a:t>, 2010)</a:t>
            </a:r>
            <a:r>
              <a:rPr lang="en-GB" sz="2800" dirty="0">
                <a:latin typeface="Arial" panose="020B0604020202020204" pitchFamily="34" charset="0"/>
                <a:ea typeface="Calibri" panose="020F0502020204030204" pitchFamily="34" charset="0"/>
                <a:cs typeface="Arial" panose="020B0604020202020204" pitchFamily="34" charset="0"/>
              </a:rPr>
              <a:t>.</a:t>
            </a:r>
          </a:p>
          <a:p>
            <a:pPr marL="331410" indent="-331410">
              <a:buFont typeface="Arial" panose="020B0604020202020204" pitchFamily="34" charset="0"/>
              <a:buChar char="•"/>
            </a:pPr>
            <a:r>
              <a:rPr lang="en-GB" sz="2800" dirty="0">
                <a:solidFill>
                  <a:srgbClr val="0E101A"/>
                </a:solidFill>
                <a:latin typeface="Arial" panose="020B0604020202020204" pitchFamily="34" charset="0"/>
                <a:ea typeface="Times New Roman" panose="02020603050405020304" pitchFamily="18" charset="0"/>
              </a:rPr>
              <a:t>Determine the root cause.</a:t>
            </a:r>
          </a:p>
          <a:p>
            <a:pPr marL="331410" indent="-331410">
              <a:buFont typeface="Arial" panose="020B0604020202020204" pitchFamily="34" charset="0"/>
              <a:buChar char="•"/>
            </a:pPr>
            <a:r>
              <a:rPr lang="en-GB" sz="2800" dirty="0">
                <a:latin typeface="Arial" panose="020B0604020202020204" pitchFamily="34" charset="0"/>
                <a:ea typeface="Calibri" panose="020F0502020204030204" pitchFamily="34" charset="0"/>
              </a:rPr>
              <a:t>Determine whether the handles are acceptable for use under a concession. </a:t>
            </a:r>
            <a:endParaRPr lang="en-GB" sz="2800" dirty="0">
              <a:solidFill>
                <a:srgbClr val="0E101A"/>
              </a:solidFill>
              <a:latin typeface="Arial" panose="020B0604020202020204" pitchFamily="34" charset="0"/>
              <a:ea typeface="Calibri" panose="020F0502020204030204" pitchFamily="34" charset="0"/>
            </a:endParaRPr>
          </a:p>
          <a:p>
            <a:pPr marL="331410" indent="-331410">
              <a:buFont typeface="Arial" panose="020B0604020202020204" pitchFamily="34" charset="0"/>
              <a:buChar char="•"/>
            </a:pPr>
            <a:r>
              <a:rPr lang="en-GB" sz="2800" dirty="0">
                <a:latin typeface="Arial" panose="020B0604020202020204" pitchFamily="34" charset="0"/>
                <a:ea typeface="Calibri" panose="020F0502020204030204" pitchFamily="34" charset="0"/>
              </a:rPr>
              <a:t>Produce a forward plan for a long-term solution.</a:t>
            </a:r>
            <a:endParaRPr lang="en-GB" sz="2800" dirty="0">
              <a:solidFill>
                <a:srgbClr val="0E101A"/>
              </a:solidFill>
              <a:latin typeface="Arial" panose="020B0604020202020204" pitchFamily="34" charset="0"/>
              <a:ea typeface="Calibri" panose="020F0502020204030204" pitchFamily="34" charset="0"/>
            </a:endParaRPr>
          </a:p>
          <a:p>
            <a:pPr marL="331410" indent="-331410">
              <a:buFont typeface="Arial" panose="020B0604020202020204" pitchFamily="34" charset="0"/>
              <a:buChar char="•"/>
            </a:pPr>
            <a:r>
              <a:rPr lang="en-GB" sz="2800" dirty="0">
                <a:latin typeface="Arial" panose="020B0604020202020204" pitchFamily="34" charset="0"/>
                <a:ea typeface="Calibri" panose="020F0502020204030204" pitchFamily="34" charset="0"/>
              </a:rPr>
              <a:t>Understand how to stop a supply issue such as this from reoccurring.</a:t>
            </a:r>
            <a:endParaRPr lang="en-GB" sz="2800" dirty="0">
              <a:latin typeface="Arial" panose="020B0604020202020204" pitchFamily="34" charset="0"/>
              <a:ea typeface="Calibri" panose="020F0502020204030204" pitchFamily="34" charset="0"/>
              <a:cs typeface="Times New Roman" panose="02020603050405020304" pitchFamily="18" charset="0"/>
            </a:endParaRPr>
          </a:p>
          <a:p>
            <a:pPr marL="331410" indent="-331410">
              <a:buFont typeface="Arial" panose="020B0604020202020204" pitchFamily="34" charset="0"/>
              <a:buChar char="•"/>
            </a:pPr>
            <a:r>
              <a:rPr lang="en-GB" sz="2800" dirty="0">
                <a:latin typeface="Arial" panose="020B0604020202020204" pitchFamily="34" charset="0"/>
                <a:ea typeface="Calibri" panose="020F0502020204030204" pitchFamily="34" charset="0"/>
                <a:cs typeface="Times New Roman" panose="02020603050405020304" pitchFamily="18" charset="0"/>
              </a:rPr>
              <a:t>To maintain a supply of battery handles that comply with Daimler's specifications with a sufficient and consistent safety factor until a long-term solution has been put in place.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spcBef>
                <a:spcPct val="50000"/>
              </a:spcBef>
            </a:pPr>
            <a:endParaRPr lang="en-AU" altLang="en-US" sz="2610" b="1" dirty="0">
              <a:latin typeface="Arial" panose="020B0604020202020204" pitchFamily="34" charset="0"/>
              <a:cs typeface="Arial" panose="020B0604020202020204" pitchFamily="34" charset="0"/>
            </a:endParaRPr>
          </a:p>
        </p:txBody>
      </p:sp>
      <p:sp>
        <p:nvSpPr>
          <p:cNvPr id="46" name="Text Box 6"/>
          <p:cNvSpPr txBox="1">
            <a:spLocks noChangeArrowheads="1"/>
          </p:cNvSpPr>
          <p:nvPr/>
        </p:nvSpPr>
        <p:spPr bwMode="auto">
          <a:xfrm>
            <a:off x="6280832" y="2077485"/>
            <a:ext cx="6669537" cy="20331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AU" altLang="en-US" sz="2800" dirty="0">
                <a:latin typeface="Arial" panose="020B0604020202020204" pitchFamily="34" charset="0"/>
                <a:cs typeface="Arial" panose="020B0604020202020204" pitchFamily="34" charset="0"/>
              </a:rPr>
              <a:t>1 –  Test methods were aligned between all parties to account for flaws present in the original test methods. </a:t>
            </a:r>
          </a:p>
          <a:p>
            <a:pPr>
              <a:spcBef>
                <a:spcPct val="50000"/>
              </a:spcBef>
            </a:pPr>
            <a:r>
              <a:rPr lang="en-AU" altLang="en-US" sz="2800" dirty="0">
                <a:latin typeface="Arial" panose="020B0604020202020204" pitchFamily="34" charset="0"/>
                <a:cs typeface="Arial" panose="020B0604020202020204" pitchFamily="34" charset="0"/>
              </a:rPr>
              <a:t>2- Baseline requirements were established. The highest requirement from the relevant standards was found to be a 250N load at the locking mechanism </a:t>
            </a:r>
            <a:r>
              <a:rPr lang="en-GB" sz="2800" b="0" i="0" dirty="0">
                <a:solidFill>
                  <a:srgbClr val="000000"/>
                </a:solidFill>
                <a:effectLst/>
                <a:latin typeface="Arial" panose="020B0604020202020204" pitchFamily="34" charset="0"/>
                <a:cs typeface="Arial" panose="020B0604020202020204" pitchFamily="34" charset="0"/>
              </a:rPr>
              <a:t>(Daimler, 2020)</a:t>
            </a:r>
            <a:r>
              <a:rPr lang="en-AU" altLang="en-US" sz="2800" dirty="0">
                <a:latin typeface="Arial" panose="020B0604020202020204" pitchFamily="34" charset="0"/>
                <a:cs typeface="Arial" panose="020B0604020202020204" pitchFamily="34" charset="0"/>
              </a:rPr>
              <a:t> from hand calculations and physical experiments</a:t>
            </a:r>
            <a:r>
              <a:rPr lang="en-US" altLang="en-US" sz="2800" dirty="0">
                <a:latin typeface="Arial" panose="020B0604020202020204" pitchFamily="34" charset="0"/>
                <a:cs typeface="Arial" panose="020B0604020202020204" pitchFamily="34" charset="0"/>
              </a:rPr>
              <a:t>; however</a:t>
            </a:r>
            <a:r>
              <a:rPr lang="en-AU" altLang="en-US" sz="2800" dirty="0">
                <a:latin typeface="Arial" panose="020B0604020202020204" pitchFamily="34" charset="0"/>
                <a:cs typeface="Arial" panose="020B0604020202020204" pitchFamily="34" charset="0"/>
              </a:rPr>
              <a:t>, to meet EnerSys’ factor of safety of 3, a 634N load is the baseline. </a:t>
            </a:r>
          </a:p>
          <a:p>
            <a:pPr>
              <a:spcBef>
                <a:spcPct val="50000"/>
              </a:spcBef>
            </a:pPr>
            <a:r>
              <a:rPr lang="en-AU" altLang="en-US" sz="2800" dirty="0">
                <a:latin typeface="Arial" panose="020B0604020202020204" pitchFamily="34" charset="0"/>
                <a:cs typeface="Arial" panose="020B0604020202020204" pitchFamily="34" charset="0"/>
              </a:rPr>
              <a:t>3 – 30 samples were tested, and capability analysis was performed and compared with the newly supplied and previously supplied handles.</a:t>
            </a:r>
          </a:p>
          <a:p>
            <a:pPr>
              <a:spcBef>
                <a:spcPct val="50000"/>
              </a:spcBef>
            </a:pPr>
            <a:r>
              <a:rPr lang="en-AU" altLang="en-US" sz="2800" dirty="0">
                <a:latin typeface="Arial" panose="020B0604020202020204" pitchFamily="34" charset="0"/>
                <a:cs typeface="Arial" panose="020B0604020202020204" pitchFamily="34" charset="0"/>
              </a:rPr>
              <a:t>4 – Main contributors to over-moulding were found through research and discussed with the supplier. It was found that there was a change in supplier for the rope.</a:t>
            </a:r>
          </a:p>
          <a:p>
            <a:pPr>
              <a:spcBef>
                <a:spcPct val="50000"/>
              </a:spcBef>
            </a:pPr>
            <a:r>
              <a:rPr lang="en-AU" altLang="en-US" sz="2800" dirty="0">
                <a:latin typeface="Arial" panose="020B0604020202020204" pitchFamily="34" charset="0"/>
                <a:cs typeface="Arial" panose="020B0604020202020204" pitchFamily="34" charset="0"/>
              </a:rPr>
              <a:t>5 – After determining the likely contributor to the root cause of the reduction in strength (change in rope supplier), measurements were taken, and stress analysis was performed to show how the change in rope supplier affects the strength of the part. </a:t>
            </a:r>
          </a:p>
          <a:p>
            <a:pPr>
              <a:spcBef>
                <a:spcPct val="50000"/>
              </a:spcBef>
            </a:pPr>
            <a:r>
              <a:rPr lang="en-AU" altLang="en-US" sz="2800" dirty="0">
                <a:latin typeface="Arial" panose="020B0604020202020204" pitchFamily="34" charset="0"/>
                <a:cs typeface="Arial" panose="020B0604020202020204" pitchFamily="34" charset="0"/>
              </a:rPr>
              <a:t> 6 – A quality control document which involves screening samples to a visual standard was established to control sample quality variation. </a:t>
            </a:r>
          </a:p>
          <a:p>
            <a:pPr>
              <a:spcBef>
                <a:spcPct val="50000"/>
              </a:spcBef>
            </a:pPr>
            <a:r>
              <a:rPr lang="en-AU" altLang="en-US" sz="2800" dirty="0">
                <a:latin typeface="Arial" panose="020B0604020202020204" pitchFamily="34" charset="0"/>
                <a:cs typeface="Arial" panose="020B0604020202020204" pitchFamily="34" charset="0"/>
              </a:rPr>
              <a:t>7 – 30 samples after screening were tested, and a capability study was produced and compared with initial testing results to validate the screening method.</a:t>
            </a:r>
          </a:p>
          <a:p>
            <a:pPr>
              <a:spcBef>
                <a:spcPct val="50000"/>
              </a:spcBef>
            </a:pPr>
            <a:r>
              <a:rPr lang="en-AU" altLang="en-US" sz="2800" dirty="0">
                <a:latin typeface="Arial" panose="020B0604020202020204" pitchFamily="34" charset="0"/>
                <a:cs typeface="Arial" panose="020B0604020202020204" pitchFamily="34" charset="0"/>
              </a:rPr>
              <a:t>8 - FEA analysis was performed on a Prototype handle design from an alternative supplier (LER) for use as a potential alternative.</a:t>
            </a:r>
          </a:p>
        </p:txBody>
      </p:sp>
      <p:sp>
        <p:nvSpPr>
          <p:cNvPr id="48" name="Text Box 6"/>
          <p:cNvSpPr txBox="1">
            <a:spLocks noChangeArrowheads="1"/>
          </p:cNvSpPr>
          <p:nvPr/>
        </p:nvSpPr>
        <p:spPr bwMode="auto">
          <a:xfrm>
            <a:off x="26536499" y="2041998"/>
            <a:ext cx="6420476" cy="10636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Conclusions/Further Works</a:t>
            </a:r>
          </a:p>
          <a:p>
            <a:pPr>
              <a:spcBef>
                <a:spcPct val="50000"/>
              </a:spcBef>
            </a:pPr>
            <a:r>
              <a:rPr lang="en-AU" altLang="en-US" sz="2800" dirty="0">
                <a:latin typeface="Arial" panose="020B0604020202020204" pitchFamily="34" charset="0"/>
                <a:cs typeface="Arial" panose="020B0604020202020204" pitchFamily="34" charset="0"/>
              </a:rPr>
              <a:t>The majority of the project objectives have been met, such as determining whether samples meet the relevant standards, determining the root cause and implementing a short-term control method. However, due to the project being put on hold, implementation of a long-term solution is still underway.</a:t>
            </a:r>
          </a:p>
          <a:p>
            <a:r>
              <a:rPr lang="en-GB" sz="2800" b="1" dirty="0">
                <a:latin typeface="Arial" panose="020B0604020202020204" pitchFamily="34" charset="0"/>
                <a:ea typeface="Calibri" panose="020F0502020204030204" pitchFamily="34" charset="0"/>
                <a:cs typeface="Arial" panose="020B0604020202020204" pitchFamily="34" charset="0"/>
              </a:rPr>
              <a:t>Short-Term Goals</a:t>
            </a:r>
          </a:p>
          <a:p>
            <a:r>
              <a:rPr lang="en-GB" sz="2800" dirty="0">
                <a:latin typeface="Arial" panose="020B0604020202020204" pitchFamily="34" charset="0"/>
                <a:ea typeface="Calibri" panose="020F0502020204030204" pitchFamily="34" charset="0"/>
                <a:cs typeface="Arial" panose="020B0604020202020204" pitchFamily="34" charset="0"/>
              </a:rPr>
              <a:t>Proceed with approval of LER prototype design and alternative rope suppliers for the current supplier. </a:t>
            </a:r>
          </a:p>
          <a:p>
            <a:r>
              <a:rPr lang="en-GB" sz="2800" b="1" dirty="0">
                <a:latin typeface="Arial" panose="020B0604020202020204" pitchFamily="34" charset="0"/>
                <a:cs typeface="Arial" panose="020B0604020202020204" pitchFamily="34" charset="0"/>
              </a:rPr>
              <a:t>Mid-Term Goals</a:t>
            </a:r>
          </a:p>
          <a:p>
            <a:r>
              <a:rPr lang="en-GB" sz="2800" dirty="0">
                <a:latin typeface="Arial" panose="020B0604020202020204" pitchFamily="34" charset="0"/>
                <a:ea typeface="Calibri" panose="020F0502020204030204" pitchFamily="34" charset="0"/>
                <a:cs typeface="Arial" panose="020B0604020202020204" pitchFamily="34" charset="0"/>
              </a:rPr>
              <a:t>Complete a production parts approval process for the current and alternative suppliers.</a:t>
            </a:r>
          </a:p>
          <a:p>
            <a:r>
              <a:rPr lang="en-GB" sz="2800" b="1" dirty="0">
                <a:latin typeface="Arial" panose="020B0604020202020204" pitchFamily="34" charset="0"/>
                <a:cs typeface="Arial" panose="020B0604020202020204" pitchFamily="34" charset="0"/>
              </a:rPr>
              <a:t>Long-Term Goals</a:t>
            </a:r>
          </a:p>
          <a:p>
            <a:r>
              <a:rPr lang="en-GB" sz="2800" dirty="0">
                <a:latin typeface="Arial" panose="020B0604020202020204" pitchFamily="34" charset="0"/>
                <a:ea typeface="Calibri" panose="020F0502020204030204" pitchFamily="34" charset="0"/>
                <a:cs typeface="Arial" panose="020B0604020202020204" pitchFamily="34" charset="0"/>
              </a:rPr>
              <a:t>This project highlights the importance of establishing multiple supply chains. The long-term priority will be to ensure that every product across the site has multiple sources of supply.</a:t>
            </a:r>
            <a:endParaRPr lang="en-US" altLang="en-US" sz="2030" dirty="0"/>
          </a:p>
        </p:txBody>
      </p:sp>
      <p:pic>
        <p:nvPicPr>
          <p:cNvPr id="10" name="Picture 9">
            <a:extLst>
              <a:ext uri="{FF2B5EF4-FFF2-40B4-BE49-F238E27FC236}">
                <a16:creationId xmlns:a16="http://schemas.microsoft.com/office/drawing/2014/main" id="{F76FCC9E-4F58-8F43-3C00-58AABFDFE77B}"/>
              </a:ext>
            </a:extLst>
          </p:cNvPr>
          <p:cNvPicPr>
            <a:picLocks noChangeAspect="1"/>
          </p:cNvPicPr>
          <p:nvPr/>
        </p:nvPicPr>
        <p:blipFill>
          <a:blip r:embed="rId4"/>
          <a:stretch>
            <a:fillRect/>
          </a:stretch>
        </p:blipFill>
        <p:spPr>
          <a:xfrm>
            <a:off x="277427" y="16940618"/>
            <a:ext cx="5934799" cy="4293612"/>
          </a:xfrm>
          <a:prstGeom prst="rect">
            <a:avLst/>
          </a:prstGeom>
        </p:spPr>
      </p:pic>
      <p:sp>
        <p:nvSpPr>
          <p:cNvPr id="11" name="Text Box 6">
            <a:extLst>
              <a:ext uri="{FF2B5EF4-FFF2-40B4-BE49-F238E27FC236}">
                <a16:creationId xmlns:a16="http://schemas.microsoft.com/office/drawing/2014/main" id="{992CFC87-82DE-32BB-325B-3B998CD65092}"/>
              </a:ext>
            </a:extLst>
          </p:cNvPr>
          <p:cNvSpPr txBox="1">
            <a:spLocks noChangeArrowheads="1"/>
          </p:cNvSpPr>
          <p:nvPr/>
        </p:nvSpPr>
        <p:spPr bwMode="auto">
          <a:xfrm>
            <a:off x="244898" y="16148505"/>
            <a:ext cx="4650106" cy="941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Handle Assembly </a:t>
            </a:r>
          </a:p>
        </p:txBody>
      </p:sp>
      <p:pic>
        <p:nvPicPr>
          <p:cNvPr id="14" name="Picture 13">
            <a:extLst>
              <a:ext uri="{FF2B5EF4-FFF2-40B4-BE49-F238E27FC236}">
                <a16:creationId xmlns:a16="http://schemas.microsoft.com/office/drawing/2014/main" id="{54D315FB-96DE-FC75-8878-7718AEE3DE12}"/>
              </a:ext>
            </a:extLst>
          </p:cNvPr>
          <p:cNvPicPr>
            <a:picLocks noChangeAspect="1"/>
          </p:cNvPicPr>
          <p:nvPr/>
        </p:nvPicPr>
        <p:blipFill rotWithShape="1">
          <a:blip r:embed="rId5"/>
          <a:srcRect r="50581" b="38038"/>
          <a:stretch/>
        </p:blipFill>
        <p:spPr>
          <a:xfrm>
            <a:off x="13149521" y="2793507"/>
            <a:ext cx="6462507" cy="4100055"/>
          </a:xfrm>
          <a:prstGeom prst="rect">
            <a:avLst/>
          </a:prstGeom>
        </p:spPr>
      </p:pic>
      <p:pic>
        <p:nvPicPr>
          <p:cNvPr id="15" name="Picture 14">
            <a:extLst>
              <a:ext uri="{FF2B5EF4-FFF2-40B4-BE49-F238E27FC236}">
                <a16:creationId xmlns:a16="http://schemas.microsoft.com/office/drawing/2014/main" id="{49006BC2-E828-B92D-5CCD-D8CDEBFBE40F}"/>
              </a:ext>
            </a:extLst>
          </p:cNvPr>
          <p:cNvPicPr>
            <a:picLocks noChangeAspect="1"/>
          </p:cNvPicPr>
          <p:nvPr/>
        </p:nvPicPr>
        <p:blipFill rotWithShape="1">
          <a:blip r:embed="rId5"/>
          <a:srcRect l="50591" r="-10" b="38375"/>
          <a:stretch/>
        </p:blipFill>
        <p:spPr>
          <a:xfrm>
            <a:off x="19789467" y="2794186"/>
            <a:ext cx="6496792" cy="4099375"/>
          </a:xfrm>
          <a:prstGeom prst="rect">
            <a:avLst/>
          </a:prstGeom>
        </p:spPr>
      </p:pic>
      <p:pic>
        <p:nvPicPr>
          <p:cNvPr id="18" name="Picture 17">
            <a:extLst>
              <a:ext uri="{FF2B5EF4-FFF2-40B4-BE49-F238E27FC236}">
                <a16:creationId xmlns:a16="http://schemas.microsoft.com/office/drawing/2014/main" id="{DB36130D-0C8E-8393-2DF1-9DECA09F9D78}"/>
              </a:ext>
            </a:extLst>
          </p:cNvPr>
          <p:cNvPicPr>
            <a:picLocks noChangeAspect="1"/>
          </p:cNvPicPr>
          <p:nvPr/>
        </p:nvPicPr>
        <p:blipFill rotWithShape="1">
          <a:blip r:embed="rId6"/>
          <a:srcRect l="49550" t="-1" b="39747"/>
          <a:stretch/>
        </p:blipFill>
        <p:spPr>
          <a:xfrm>
            <a:off x="12922522" y="15161931"/>
            <a:ext cx="6775394" cy="4352339"/>
          </a:xfrm>
          <a:prstGeom prst="rect">
            <a:avLst/>
          </a:prstGeom>
        </p:spPr>
      </p:pic>
      <p:pic>
        <p:nvPicPr>
          <p:cNvPr id="20" name="Picture 19" descr="Surface chart&#10;&#10;Description automatically generated">
            <a:extLst>
              <a:ext uri="{FF2B5EF4-FFF2-40B4-BE49-F238E27FC236}">
                <a16:creationId xmlns:a16="http://schemas.microsoft.com/office/drawing/2014/main" id="{C9ADF88B-E5EE-71B0-8725-07701450DC7A}"/>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378" t="2953" r="26435" b="24220"/>
          <a:stretch/>
        </p:blipFill>
        <p:spPr bwMode="auto">
          <a:xfrm>
            <a:off x="20335856" y="14135403"/>
            <a:ext cx="5325325" cy="3295120"/>
          </a:xfrm>
          <a:prstGeom prst="rect">
            <a:avLst/>
          </a:prstGeom>
          <a:ln>
            <a:noFill/>
          </a:ln>
          <a:extLst>
            <a:ext uri="{53640926-AAD7-44D8-BBD7-CCE9431645EC}">
              <a14:shadowObscured xmlns:a14="http://schemas.microsoft.com/office/drawing/2010/main"/>
            </a:ext>
          </a:extLst>
        </p:spPr>
      </p:pic>
      <p:sp>
        <p:nvSpPr>
          <p:cNvPr id="29" name="Text Box 6">
            <a:extLst>
              <a:ext uri="{FF2B5EF4-FFF2-40B4-BE49-F238E27FC236}">
                <a16:creationId xmlns:a16="http://schemas.microsoft.com/office/drawing/2014/main" id="{C2C0D572-3E72-7056-AE60-76082CFF846A}"/>
              </a:ext>
            </a:extLst>
          </p:cNvPr>
          <p:cNvSpPr txBox="1">
            <a:spLocks noChangeArrowheads="1"/>
          </p:cNvSpPr>
          <p:nvPr/>
        </p:nvSpPr>
        <p:spPr bwMode="auto">
          <a:xfrm>
            <a:off x="12834477" y="2053775"/>
            <a:ext cx="6316262" cy="1772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3600" b="1" dirty="0">
              <a:latin typeface="Arial" panose="020B0604020202020204" pitchFamily="34" charset="0"/>
              <a:cs typeface="Arial" panose="020B0604020202020204" pitchFamily="34" charset="0"/>
            </a:endParaRPr>
          </a:p>
        </p:txBody>
      </p:sp>
      <p:grpSp>
        <p:nvGrpSpPr>
          <p:cNvPr id="41" name="Group 40">
            <a:extLst>
              <a:ext uri="{FF2B5EF4-FFF2-40B4-BE49-F238E27FC236}">
                <a16:creationId xmlns:a16="http://schemas.microsoft.com/office/drawing/2014/main" id="{4233F3F7-400F-2717-32B5-C887DACE63E0}"/>
              </a:ext>
            </a:extLst>
          </p:cNvPr>
          <p:cNvGrpSpPr/>
          <p:nvPr/>
        </p:nvGrpSpPr>
        <p:grpSpPr>
          <a:xfrm>
            <a:off x="12954494" y="9100450"/>
            <a:ext cx="6592302" cy="3711401"/>
            <a:chOff x="7845422" y="1514009"/>
            <a:chExt cx="4339987" cy="2415112"/>
          </a:xfrm>
        </p:grpSpPr>
        <p:pic>
          <p:nvPicPr>
            <p:cNvPr id="55" name="Picture 54">
              <a:extLst>
                <a:ext uri="{FF2B5EF4-FFF2-40B4-BE49-F238E27FC236}">
                  <a16:creationId xmlns:a16="http://schemas.microsoft.com/office/drawing/2014/main" id="{8C0E2FDB-4CF8-5E99-62DE-F31D8AB620A4}"/>
                </a:ext>
              </a:extLst>
            </p:cNvPr>
            <p:cNvPicPr>
              <a:picLocks noChangeAspect="1"/>
            </p:cNvPicPr>
            <p:nvPr/>
          </p:nvPicPr>
          <p:blipFill rotWithShape="1">
            <a:blip r:embed="rId8"/>
            <a:srcRect l="44558" t="2089" b="54590"/>
            <a:stretch/>
          </p:blipFill>
          <p:spPr>
            <a:xfrm>
              <a:off x="7845422" y="1514009"/>
              <a:ext cx="4339987" cy="1861916"/>
            </a:xfrm>
            <a:prstGeom prst="rect">
              <a:avLst/>
            </a:prstGeom>
            <a:solidFill>
              <a:schemeClr val="bg1"/>
            </a:solidFill>
          </p:spPr>
        </p:pic>
        <p:pic>
          <p:nvPicPr>
            <p:cNvPr id="57" name="Picture 56">
              <a:extLst>
                <a:ext uri="{FF2B5EF4-FFF2-40B4-BE49-F238E27FC236}">
                  <a16:creationId xmlns:a16="http://schemas.microsoft.com/office/drawing/2014/main" id="{70F19D7C-A5A4-E8E5-FB57-3E45D1E676F9}"/>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2871" t="63546" r="51205" b="27237"/>
            <a:stretch/>
          </p:blipFill>
          <p:spPr bwMode="auto">
            <a:xfrm>
              <a:off x="7976135" y="3220686"/>
              <a:ext cx="3996058" cy="708435"/>
            </a:xfrm>
            <a:prstGeom prst="rect">
              <a:avLst/>
            </a:prstGeom>
            <a:solidFill>
              <a:schemeClr val="bg1"/>
            </a:solidFill>
            <a:ln>
              <a:noFill/>
            </a:ln>
          </p:spPr>
        </p:pic>
      </p:grpSp>
      <p:sp>
        <p:nvSpPr>
          <p:cNvPr id="4" name="Text Box 21">
            <a:extLst>
              <a:ext uri="{FF2B5EF4-FFF2-40B4-BE49-F238E27FC236}">
                <a16:creationId xmlns:a16="http://schemas.microsoft.com/office/drawing/2014/main" id="{B98E3E46-2DD1-016C-1CA4-E523AFE2EF0F}"/>
              </a:ext>
            </a:extLst>
          </p:cNvPr>
          <p:cNvSpPr txBox="1">
            <a:spLocks noChangeArrowheads="1"/>
          </p:cNvSpPr>
          <p:nvPr/>
        </p:nvSpPr>
        <p:spPr bwMode="auto">
          <a:xfrm>
            <a:off x="13163308" y="6890060"/>
            <a:ext cx="6500471" cy="501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[2] 3 – Capability Study for Newly Supplied Samples</a:t>
            </a:r>
          </a:p>
        </p:txBody>
      </p:sp>
      <p:sp>
        <p:nvSpPr>
          <p:cNvPr id="5" name="Text Box 21">
            <a:extLst>
              <a:ext uri="{FF2B5EF4-FFF2-40B4-BE49-F238E27FC236}">
                <a16:creationId xmlns:a16="http://schemas.microsoft.com/office/drawing/2014/main" id="{33A70D90-D411-FF47-B5CF-5482006FDDCF}"/>
              </a:ext>
            </a:extLst>
          </p:cNvPr>
          <p:cNvSpPr txBox="1">
            <a:spLocks noChangeArrowheads="1"/>
          </p:cNvSpPr>
          <p:nvPr/>
        </p:nvSpPr>
        <p:spPr bwMode="auto">
          <a:xfrm>
            <a:off x="19868760" y="6871973"/>
            <a:ext cx="6500471" cy="501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[3] 3 – Capability Study for Previously Supplied Samples</a:t>
            </a:r>
          </a:p>
        </p:txBody>
      </p:sp>
      <p:sp>
        <p:nvSpPr>
          <p:cNvPr id="12" name="Text Box 6">
            <a:extLst>
              <a:ext uri="{FF2B5EF4-FFF2-40B4-BE49-F238E27FC236}">
                <a16:creationId xmlns:a16="http://schemas.microsoft.com/office/drawing/2014/main" id="{F5AA17BE-E395-1C38-9663-298A4A586B6E}"/>
              </a:ext>
            </a:extLst>
          </p:cNvPr>
          <p:cNvSpPr txBox="1">
            <a:spLocks noChangeArrowheads="1"/>
          </p:cNvSpPr>
          <p:nvPr/>
        </p:nvSpPr>
        <p:spPr bwMode="auto">
          <a:xfrm>
            <a:off x="12797296" y="7172931"/>
            <a:ext cx="13897137" cy="2111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3- </a:t>
            </a:r>
            <a:r>
              <a:rPr lang="en-AU" altLang="en-US" sz="2800" dirty="0" err="1">
                <a:latin typeface="Arial" panose="020B0604020202020204" pitchFamily="34" charset="0"/>
                <a:cs typeface="Arial" panose="020B0604020202020204" pitchFamily="34" charset="0"/>
              </a:rPr>
              <a:t>Cpk</a:t>
            </a:r>
            <a:r>
              <a:rPr lang="en-AU" altLang="en-US" sz="2800" dirty="0">
                <a:latin typeface="Arial" panose="020B0604020202020204" pitchFamily="34" charset="0"/>
                <a:cs typeface="Arial" panose="020B0604020202020204" pitchFamily="34" charset="0"/>
              </a:rPr>
              <a:t> value decreases from 1.82 [3] to 0.56 [2] between the previously and newly supplied samples, indicating a larger variation in sample quality (a </a:t>
            </a:r>
            <a:r>
              <a:rPr lang="en-AU" altLang="en-US" sz="2800" dirty="0" err="1">
                <a:latin typeface="Arial" panose="020B0604020202020204" pitchFamily="34" charset="0"/>
                <a:cs typeface="Arial" panose="020B0604020202020204" pitchFamily="34" charset="0"/>
              </a:rPr>
              <a:t>Cpk</a:t>
            </a:r>
            <a:r>
              <a:rPr lang="en-AU" altLang="en-US" sz="2800" dirty="0">
                <a:latin typeface="Arial" panose="020B0604020202020204" pitchFamily="34" charset="0"/>
                <a:cs typeface="Arial" panose="020B0604020202020204" pitchFamily="34" charset="0"/>
              </a:rPr>
              <a:t> value above 1.33 is generally considered capable (Minitab, 2017)). The samples still meet the customers but not EnerSys’s standards; therefore, a deviation request was signed off. </a:t>
            </a:r>
          </a:p>
        </p:txBody>
      </p:sp>
      <p:sp>
        <p:nvSpPr>
          <p:cNvPr id="21" name="Text Box 21">
            <a:extLst>
              <a:ext uri="{FF2B5EF4-FFF2-40B4-BE49-F238E27FC236}">
                <a16:creationId xmlns:a16="http://schemas.microsoft.com/office/drawing/2014/main" id="{570487C1-0EA9-EE9E-6C5B-2A2832B31FF5}"/>
              </a:ext>
            </a:extLst>
          </p:cNvPr>
          <p:cNvSpPr txBox="1">
            <a:spLocks noChangeArrowheads="1"/>
          </p:cNvSpPr>
          <p:nvPr/>
        </p:nvSpPr>
        <p:spPr bwMode="auto">
          <a:xfrm>
            <a:off x="19868760" y="12733454"/>
            <a:ext cx="6500471" cy="470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1800" i="1" dirty="0">
                <a:latin typeface="Times New Roman" charset="0"/>
              </a:rPr>
              <a:t>[5] 6 – Quality Control Criteria</a:t>
            </a:r>
          </a:p>
        </p:txBody>
      </p:sp>
      <p:sp>
        <p:nvSpPr>
          <p:cNvPr id="22" name="Text Box 6">
            <a:extLst>
              <a:ext uri="{FF2B5EF4-FFF2-40B4-BE49-F238E27FC236}">
                <a16:creationId xmlns:a16="http://schemas.microsoft.com/office/drawing/2014/main" id="{A8B7A057-40FE-229E-130A-BE982D64D786}"/>
              </a:ext>
            </a:extLst>
          </p:cNvPr>
          <p:cNvSpPr txBox="1">
            <a:spLocks noChangeArrowheads="1"/>
          </p:cNvSpPr>
          <p:nvPr/>
        </p:nvSpPr>
        <p:spPr bwMode="auto">
          <a:xfrm>
            <a:off x="19742139" y="12993759"/>
            <a:ext cx="6533937" cy="1249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6 – </a:t>
            </a:r>
            <a:r>
              <a:rPr lang="en-US" altLang="en-US" sz="2800" dirty="0">
                <a:latin typeface="Arial" panose="020B0604020202020204" pitchFamily="34" charset="0"/>
                <a:cs typeface="Arial" panose="020B0604020202020204" pitchFamily="34" charset="0"/>
              </a:rPr>
              <a:t>All samples are currently 100% screened to control sample quality</a:t>
            </a:r>
            <a:r>
              <a:rPr lang="en-AU" altLang="en-US" sz="2800" dirty="0">
                <a:latin typeface="Arial" panose="020B0604020202020204" pitchFamily="34" charset="0"/>
                <a:cs typeface="Arial" panose="020B0604020202020204" pitchFamily="34" charset="0"/>
              </a:rPr>
              <a:t>. </a:t>
            </a:r>
          </a:p>
        </p:txBody>
      </p:sp>
      <p:sp>
        <p:nvSpPr>
          <p:cNvPr id="24" name="Text Box 21">
            <a:extLst>
              <a:ext uri="{FF2B5EF4-FFF2-40B4-BE49-F238E27FC236}">
                <a16:creationId xmlns:a16="http://schemas.microsoft.com/office/drawing/2014/main" id="{DDAD69CE-0F7E-826A-1365-B0653A722C02}"/>
              </a:ext>
            </a:extLst>
          </p:cNvPr>
          <p:cNvSpPr txBox="1">
            <a:spLocks noChangeArrowheads="1"/>
          </p:cNvSpPr>
          <p:nvPr/>
        </p:nvSpPr>
        <p:spPr bwMode="auto">
          <a:xfrm>
            <a:off x="12775011" y="19502449"/>
            <a:ext cx="7304956" cy="501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[6] 7– Capability Study for Newly Supplied Samples Post-Screening</a:t>
            </a:r>
          </a:p>
        </p:txBody>
      </p:sp>
      <p:sp>
        <p:nvSpPr>
          <p:cNvPr id="25" name="Text Box 21">
            <a:extLst>
              <a:ext uri="{FF2B5EF4-FFF2-40B4-BE49-F238E27FC236}">
                <a16:creationId xmlns:a16="http://schemas.microsoft.com/office/drawing/2014/main" id="{4ABCEC7C-FFC0-60A0-A174-EA595FE7B39F}"/>
              </a:ext>
            </a:extLst>
          </p:cNvPr>
          <p:cNvSpPr txBox="1">
            <a:spLocks noChangeArrowheads="1"/>
          </p:cNvSpPr>
          <p:nvPr/>
        </p:nvSpPr>
        <p:spPr bwMode="auto">
          <a:xfrm>
            <a:off x="12954494" y="12753855"/>
            <a:ext cx="6709285" cy="501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[4] 5 – Route Cause - Stress Analysis </a:t>
            </a:r>
            <a:r>
              <a:rPr lang="en-GB" sz="2000" b="0" i="1" dirty="0">
                <a:solidFill>
                  <a:srgbClr val="2C3E50"/>
                </a:solidFill>
                <a:effectLst/>
                <a:latin typeface="Times New Roman" panose="02020603050405020304" pitchFamily="18" charset="0"/>
                <a:cs typeface="Times New Roman" panose="02020603050405020304" pitchFamily="18" charset="0"/>
              </a:rPr>
              <a:t>(</a:t>
            </a:r>
            <a:r>
              <a:rPr lang="en-GB" sz="2000" b="0" i="1" dirty="0" err="1">
                <a:solidFill>
                  <a:srgbClr val="2C3E50"/>
                </a:solidFill>
                <a:effectLst/>
                <a:latin typeface="Times New Roman" panose="02020603050405020304" pitchFamily="18" charset="0"/>
                <a:cs typeface="Times New Roman" panose="02020603050405020304" pitchFamily="18" charset="0"/>
              </a:rPr>
              <a:t>pinnaclepolymers</a:t>
            </a:r>
            <a:r>
              <a:rPr lang="en-GB" sz="2000" b="0" i="1" dirty="0">
                <a:solidFill>
                  <a:srgbClr val="2C3E50"/>
                </a:solidFill>
                <a:effectLst/>
                <a:latin typeface="Times New Roman" panose="02020603050405020304" pitchFamily="18" charset="0"/>
                <a:cs typeface="Times New Roman" panose="02020603050405020304" pitchFamily="18" charset="0"/>
              </a:rPr>
              <a:t>, 2010)</a:t>
            </a:r>
            <a:endParaRPr lang="en-AU" altLang="en-US" sz="2000" i="1" dirty="0">
              <a:latin typeface="Times New Roman" panose="02020603050405020304" pitchFamily="18" charset="0"/>
              <a:cs typeface="Times New Roman" panose="02020603050405020304" pitchFamily="18" charset="0"/>
            </a:endParaRPr>
          </a:p>
        </p:txBody>
      </p:sp>
      <p:sp>
        <p:nvSpPr>
          <p:cNvPr id="26" name="Text Box 6">
            <a:extLst>
              <a:ext uri="{FF2B5EF4-FFF2-40B4-BE49-F238E27FC236}">
                <a16:creationId xmlns:a16="http://schemas.microsoft.com/office/drawing/2014/main" id="{F94243EF-D607-3524-F735-12AE39DB93E8}"/>
              </a:ext>
            </a:extLst>
          </p:cNvPr>
          <p:cNvSpPr txBox="1">
            <a:spLocks noChangeArrowheads="1"/>
          </p:cNvSpPr>
          <p:nvPr/>
        </p:nvSpPr>
        <p:spPr bwMode="auto">
          <a:xfrm>
            <a:off x="12797297" y="12967866"/>
            <a:ext cx="7077943" cy="254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5 – Due to the new rope having a 0.6mm larger diameter, there is a smaller cross-sectional area of plastic at the end moulding, which from hand calculations results in a 42.1% loss of strength [4].</a:t>
            </a:r>
          </a:p>
        </p:txBody>
      </p:sp>
      <p:sp>
        <p:nvSpPr>
          <p:cNvPr id="27" name="Text Box 6">
            <a:extLst>
              <a:ext uri="{FF2B5EF4-FFF2-40B4-BE49-F238E27FC236}">
                <a16:creationId xmlns:a16="http://schemas.microsoft.com/office/drawing/2014/main" id="{C3E8111C-1B6C-93A5-ABA1-807D5ED55C3C}"/>
              </a:ext>
            </a:extLst>
          </p:cNvPr>
          <p:cNvSpPr txBox="1">
            <a:spLocks noChangeArrowheads="1"/>
          </p:cNvSpPr>
          <p:nvPr/>
        </p:nvSpPr>
        <p:spPr bwMode="auto">
          <a:xfrm>
            <a:off x="19694690" y="17780198"/>
            <a:ext cx="6999744" cy="4265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8 – FEA analysis results showed that the prototype design will fail at the thin section shown above (tensile strength of the material is 48MPa </a:t>
            </a:r>
            <a:r>
              <a:rPr lang="en-GB" sz="2800" dirty="0">
                <a:effectLst/>
                <a:latin typeface="Arial" panose="020B0604020202020204" pitchFamily="34" charset="0"/>
                <a:ea typeface="Calibri" panose="020F0502020204030204" pitchFamily="34" charset="0"/>
                <a:cs typeface="Arial" panose="020B0604020202020204" pitchFamily="34" charset="0"/>
              </a:rPr>
              <a:t>(3dsystems, 2016)</a:t>
            </a:r>
            <a:r>
              <a:rPr lang="en-AU" altLang="en-US" sz="2800" dirty="0">
                <a:latin typeface="Arial" panose="020B0604020202020204" pitchFamily="34" charset="0"/>
                <a:cs typeface="Arial" panose="020B0604020202020204" pitchFamily="34" charset="0"/>
              </a:rPr>
              <a:t>, max stress result when a factor of safety of 3 is applied is 130MPa [7]). However, physical experiment results have shown that the sample can withstand a factor of safety of 3 without damage to the handle. </a:t>
            </a:r>
          </a:p>
        </p:txBody>
      </p:sp>
      <p:sp>
        <p:nvSpPr>
          <p:cNvPr id="13" name="Text Box 6">
            <a:extLst>
              <a:ext uri="{FF2B5EF4-FFF2-40B4-BE49-F238E27FC236}">
                <a16:creationId xmlns:a16="http://schemas.microsoft.com/office/drawing/2014/main" id="{41ABA82D-FF6B-B664-BB4E-16E28174B526}"/>
              </a:ext>
            </a:extLst>
          </p:cNvPr>
          <p:cNvSpPr txBox="1">
            <a:spLocks noChangeArrowheads="1"/>
          </p:cNvSpPr>
          <p:nvPr/>
        </p:nvSpPr>
        <p:spPr bwMode="auto">
          <a:xfrm>
            <a:off x="12722232" y="19763343"/>
            <a:ext cx="7230686" cy="2111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7 – Data above shows that screening is an effective method to filter out low-performing samples. </a:t>
            </a:r>
            <a:r>
              <a:rPr lang="en-AU" altLang="en-US" sz="2800" dirty="0" err="1">
                <a:latin typeface="Arial" panose="020B0604020202020204" pitchFamily="34" charset="0"/>
                <a:cs typeface="Arial" panose="020B0604020202020204" pitchFamily="34" charset="0"/>
              </a:rPr>
              <a:t>Cpk</a:t>
            </a:r>
            <a:r>
              <a:rPr lang="en-AU" altLang="en-US" sz="2800" dirty="0">
                <a:latin typeface="Arial" panose="020B0604020202020204" pitchFamily="34" charset="0"/>
                <a:cs typeface="Arial" panose="020B0604020202020204" pitchFamily="34" charset="0"/>
              </a:rPr>
              <a:t> has improved from 0.56 [2] to 1.35 [6], which is deemed capable. </a:t>
            </a:r>
          </a:p>
        </p:txBody>
      </p:sp>
      <p:sp>
        <p:nvSpPr>
          <p:cNvPr id="17" name="Text Box 21">
            <a:extLst>
              <a:ext uri="{FF2B5EF4-FFF2-40B4-BE49-F238E27FC236}">
                <a16:creationId xmlns:a16="http://schemas.microsoft.com/office/drawing/2014/main" id="{DD9EB651-D387-FBCE-B4E5-DDA607112F87}"/>
              </a:ext>
            </a:extLst>
          </p:cNvPr>
          <p:cNvSpPr txBox="1">
            <a:spLocks noChangeArrowheads="1"/>
          </p:cNvSpPr>
          <p:nvPr/>
        </p:nvSpPr>
        <p:spPr bwMode="auto">
          <a:xfrm>
            <a:off x="887319" y="21222529"/>
            <a:ext cx="6500471" cy="501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[1] Handle Assembled into Daimler Battery </a:t>
            </a:r>
          </a:p>
        </p:txBody>
      </p:sp>
      <p:sp>
        <p:nvSpPr>
          <p:cNvPr id="19" name="Text Box 21">
            <a:extLst>
              <a:ext uri="{FF2B5EF4-FFF2-40B4-BE49-F238E27FC236}">
                <a16:creationId xmlns:a16="http://schemas.microsoft.com/office/drawing/2014/main" id="{99895810-19E9-0461-2B37-0C351BBC5BC0}"/>
              </a:ext>
            </a:extLst>
          </p:cNvPr>
          <p:cNvSpPr txBox="1">
            <a:spLocks noChangeArrowheads="1"/>
          </p:cNvSpPr>
          <p:nvPr/>
        </p:nvSpPr>
        <p:spPr bwMode="auto">
          <a:xfrm>
            <a:off x="20599441" y="17444719"/>
            <a:ext cx="6873931" cy="5015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5952" tIns="95952" rIns="95952" bIns="9595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[7] 8 – FEA Analysis Result of Prototype Design </a:t>
            </a:r>
          </a:p>
        </p:txBody>
      </p:sp>
      <p:sp>
        <p:nvSpPr>
          <p:cNvPr id="28" name="Text Box 6">
            <a:extLst>
              <a:ext uri="{FF2B5EF4-FFF2-40B4-BE49-F238E27FC236}">
                <a16:creationId xmlns:a16="http://schemas.microsoft.com/office/drawing/2014/main" id="{DF1F35F3-E40F-64F0-F52D-A662C9728E23}"/>
              </a:ext>
            </a:extLst>
          </p:cNvPr>
          <p:cNvSpPr txBox="1">
            <a:spLocks noChangeArrowheads="1"/>
          </p:cNvSpPr>
          <p:nvPr/>
        </p:nvSpPr>
        <p:spPr bwMode="auto">
          <a:xfrm>
            <a:off x="26589344" y="12735455"/>
            <a:ext cx="6274548" cy="4173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Acknowledgements </a:t>
            </a:r>
          </a:p>
          <a:p>
            <a:pPr>
              <a:spcBef>
                <a:spcPct val="50000"/>
              </a:spcBef>
            </a:pPr>
            <a:r>
              <a:rPr lang="en-AU" altLang="en-US" sz="2800" dirty="0"/>
              <a:t>I would like to express my greatest gratitude to Roger Knight – Design Manager at EnerSys Newport, for allowing me to be a part of the project team and all members of the EnerSys France and Supplier teams who contributed to this project. </a:t>
            </a:r>
          </a:p>
        </p:txBody>
      </p:sp>
      <p:grpSp>
        <p:nvGrpSpPr>
          <p:cNvPr id="38" name="Group 37">
            <a:extLst>
              <a:ext uri="{FF2B5EF4-FFF2-40B4-BE49-F238E27FC236}">
                <a16:creationId xmlns:a16="http://schemas.microsoft.com/office/drawing/2014/main" id="{870C8E51-2005-D63E-39FD-42270A4ADEF3}"/>
              </a:ext>
            </a:extLst>
          </p:cNvPr>
          <p:cNvGrpSpPr/>
          <p:nvPr/>
        </p:nvGrpSpPr>
        <p:grpSpPr>
          <a:xfrm>
            <a:off x="19539921" y="9136653"/>
            <a:ext cx="7022395" cy="3676097"/>
            <a:chOff x="19539921" y="8691595"/>
            <a:chExt cx="7022395" cy="3676097"/>
          </a:xfrm>
        </p:grpSpPr>
        <p:pic>
          <p:nvPicPr>
            <p:cNvPr id="33" name="Picture 32">
              <a:extLst>
                <a:ext uri="{FF2B5EF4-FFF2-40B4-BE49-F238E27FC236}">
                  <a16:creationId xmlns:a16="http://schemas.microsoft.com/office/drawing/2014/main" id="{F12BC4ED-5260-7B4B-64C4-314DB4ADC201}"/>
                </a:ext>
              </a:extLst>
            </p:cNvPr>
            <p:cNvPicPr>
              <a:picLocks noChangeAspect="1"/>
            </p:cNvPicPr>
            <p:nvPr/>
          </p:nvPicPr>
          <p:blipFill rotWithShape="1">
            <a:blip r:embed="rId10">
              <a:extLst>
                <a:ext uri="{28A0092B-C50C-407E-A947-70E740481C1C}">
                  <a14:useLocalDpi xmlns:a14="http://schemas.microsoft.com/office/drawing/2010/main" val="0"/>
                </a:ext>
              </a:extLst>
            </a:blip>
            <a:srcRect l="7659" t="2896" r="9833" b="67101"/>
            <a:stretch/>
          </p:blipFill>
          <p:spPr bwMode="auto">
            <a:xfrm>
              <a:off x="19671243" y="8691595"/>
              <a:ext cx="6891073" cy="1255703"/>
            </a:xfrm>
            <a:prstGeom prst="rect">
              <a:avLst/>
            </a:prstGeom>
            <a:noFill/>
            <a:ln>
              <a:noFill/>
            </a:ln>
          </p:spPr>
        </p:pic>
        <p:pic>
          <p:nvPicPr>
            <p:cNvPr id="32" name="Picture 31">
              <a:extLst>
                <a:ext uri="{FF2B5EF4-FFF2-40B4-BE49-F238E27FC236}">
                  <a16:creationId xmlns:a16="http://schemas.microsoft.com/office/drawing/2014/main" id="{4BF036FB-7F08-3CB5-C151-8A96ADC60248}"/>
                </a:ext>
              </a:extLst>
            </p:cNvPr>
            <p:cNvPicPr>
              <a:picLocks noChangeAspect="1"/>
            </p:cNvPicPr>
            <p:nvPr/>
          </p:nvPicPr>
          <p:blipFill rotWithShape="1">
            <a:blip r:embed="rId10">
              <a:extLst>
                <a:ext uri="{28A0092B-C50C-407E-A947-70E740481C1C}">
                  <a14:useLocalDpi xmlns:a14="http://schemas.microsoft.com/office/drawing/2010/main" val="0"/>
                </a:ext>
              </a:extLst>
            </a:blip>
            <a:srcRect l="9810" t="33201" r="2355"/>
            <a:stretch/>
          </p:blipFill>
          <p:spPr bwMode="auto">
            <a:xfrm>
              <a:off x="19775677" y="9911220"/>
              <a:ext cx="6445685" cy="2456472"/>
            </a:xfrm>
            <a:prstGeom prst="rect">
              <a:avLst/>
            </a:prstGeom>
            <a:noFill/>
            <a:ln>
              <a:noFill/>
            </a:ln>
          </p:spPr>
        </p:pic>
        <p:pic>
          <p:nvPicPr>
            <p:cNvPr id="34" name="Picture 33">
              <a:extLst>
                <a:ext uri="{FF2B5EF4-FFF2-40B4-BE49-F238E27FC236}">
                  <a16:creationId xmlns:a16="http://schemas.microsoft.com/office/drawing/2014/main" id="{F993A9E6-A9C5-6CB8-B4E4-E38B2035C224}"/>
                </a:ext>
              </a:extLst>
            </p:cNvPr>
            <p:cNvPicPr>
              <a:picLocks noChangeAspect="1"/>
            </p:cNvPicPr>
            <p:nvPr/>
          </p:nvPicPr>
          <p:blipFill rotWithShape="1">
            <a:blip r:embed="rId10">
              <a:extLst>
                <a:ext uri="{28A0092B-C50C-407E-A947-70E740481C1C}">
                  <a14:useLocalDpi xmlns:a14="http://schemas.microsoft.com/office/drawing/2010/main" val="0"/>
                </a:ext>
              </a:extLst>
            </a:blip>
            <a:srcRect l="5993" t="34813" r="69645" b="59717"/>
            <a:stretch/>
          </p:blipFill>
          <p:spPr bwMode="auto">
            <a:xfrm>
              <a:off x="19539921" y="9994967"/>
              <a:ext cx="2119040" cy="238438"/>
            </a:xfrm>
            <a:prstGeom prst="rect">
              <a:avLst/>
            </a:prstGeom>
            <a:noFill/>
            <a:ln>
              <a:noFill/>
            </a:ln>
          </p:spPr>
        </p:pic>
      </p:grpSp>
      <p:sp>
        <p:nvSpPr>
          <p:cNvPr id="47" name="AutoShape 2" descr="EnerSys Logo PNG Vector (SVG) Free Download">
            <a:extLst>
              <a:ext uri="{FF2B5EF4-FFF2-40B4-BE49-F238E27FC236}">
                <a16:creationId xmlns:a16="http://schemas.microsoft.com/office/drawing/2014/main" id="{E836E6FC-2646-1894-3F6A-CEF64A51ADC2}"/>
              </a:ext>
            </a:extLst>
          </p:cNvPr>
          <p:cNvSpPr>
            <a:spLocks noChangeAspect="1" noChangeArrowheads="1"/>
          </p:cNvSpPr>
          <p:nvPr/>
        </p:nvSpPr>
        <p:spPr bwMode="auto">
          <a:xfrm>
            <a:off x="16306800" y="10820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9" name="Picture 48">
            <a:extLst>
              <a:ext uri="{FF2B5EF4-FFF2-40B4-BE49-F238E27FC236}">
                <a16:creationId xmlns:a16="http://schemas.microsoft.com/office/drawing/2014/main" id="{64CCF1DF-5A65-BBD4-23FC-594F2F49E064}"/>
              </a:ext>
            </a:extLst>
          </p:cNvPr>
          <p:cNvPicPr>
            <a:picLocks noChangeAspect="1"/>
          </p:cNvPicPr>
          <p:nvPr/>
        </p:nvPicPr>
        <p:blipFill>
          <a:blip r:embed="rId11"/>
          <a:stretch>
            <a:fillRect/>
          </a:stretch>
        </p:blipFill>
        <p:spPr>
          <a:xfrm>
            <a:off x="30784311" y="20972895"/>
            <a:ext cx="1926119" cy="937378"/>
          </a:xfrm>
          <a:prstGeom prst="rect">
            <a:avLst/>
          </a:prstGeom>
        </p:spPr>
      </p:pic>
      <p:sp>
        <p:nvSpPr>
          <p:cNvPr id="50" name="Text Box 11">
            <a:extLst>
              <a:ext uri="{FF2B5EF4-FFF2-40B4-BE49-F238E27FC236}">
                <a16:creationId xmlns:a16="http://schemas.microsoft.com/office/drawing/2014/main" id="{5E5E4E9A-1A86-5309-878E-7D708210FD7A}"/>
              </a:ext>
            </a:extLst>
          </p:cNvPr>
          <p:cNvSpPr txBox="1">
            <a:spLocks noChangeArrowheads="1"/>
          </p:cNvSpPr>
          <p:nvPr/>
        </p:nvSpPr>
        <p:spPr bwMode="auto">
          <a:xfrm>
            <a:off x="26655170" y="16590326"/>
            <a:ext cx="6301576" cy="4342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91905" tIns="191905" rIns="191905" bIns="191905">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285750" indent="-285750">
              <a:buFont typeface="Arial" panose="020B0604020202020204" pitchFamily="34" charset="0"/>
              <a:buChar char="•"/>
            </a:pPr>
            <a:r>
              <a:rPr lang="en-GB" sz="1700" dirty="0"/>
              <a:t>3dsystems (2016) </a:t>
            </a:r>
            <a:r>
              <a:rPr lang="en-GB" sz="1700" dirty="0" err="1"/>
              <a:t>DuraForm</a:t>
            </a:r>
            <a:r>
              <a:rPr lang="en-GB" sz="1700" dirty="0"/>
              <a:t>® </a:t>
            </a:r>
            <a:r>
              <a:rPr lang="en-GB" sz="1700" dirty="0" err="1"/>
              <a:t>ProX</a:t>
            </a:r>
            <a:r>
              <a:rPr lang="en-GB" sz="1700" dirty="0"/>
              <a:t> PA, 3d-systems-duraform. 3dsystems. Available at: https://t.ly/iLR4 (Accessed: May 4, 2023).</a:t>
            </a:r>
          </a:p>
          <a:p>
            <a:pPr marL="285750" indent="-285750">
              <a:buFont typeface="Arial" panose="020B0604020202020204" pitchFamily="34" charset="0"/>
              <a:buChar char="•"/>
            </a:pPr>
            <a:r>
              <a:rPr lang="en-GB" sz="1700" dirty="0" err="1"/>
              <a:t>pinnaclepolymers</a:t>
            </a:r>
            <a:r>
              <a:rPr lang="en-GB" sz="1700" dirty="0"/>
              <a:t> (2010). 3208. [online] </a:t>
            </a:r>
            <a:r>
              <a:rPr lang="en-GB" sz="1700" dirty="0" err="1"/>
              <a:t>pinnaclepolymers</a:t>
            </a:r>
            <a:r>
              <a:rPr lang="en-GB" sz="1700" dirty="0"/>
              <a:t>. Available at: https://t.ly/1Wt4 [Accessed 1 Jan. 2023].</a:t>
            </a:r>
          </a:p>
          <a:p>
            <a:pPr marL="285750" indent="-285750" algn="l" rtl="0" fontAlgn="base">
              <a:buFont typeface="Arial" panose="020B0604020202020204" pitchFamily="34" charset="0"/>
              <a:buChar char="•"/>
            </a:pPr>
            <a:r>
              <a:rPr lang="en-GB" sz="1700" dirty="0"/>
              <a:t>Daimler (2020) Component Requirement Specific. Internal Daimler Specification. Unpublished. </a:t>
            </a:r>
            <a:r>
              <a:rPr lang="en-US" sz="1700" dirty="0"/>
              <a:t>​</a:t>
            </a:r>
          </a:p>
          <a:p>
            <a:pPr marL="285750" indent="-285750" algn="l" rtl="0" fontAlgn="base">
              <a:buFont typeface="Arial" panose="020B0604020202020204" pitchFamily="34" charset="0"/>
              <a:buChar char="•"/>
            </a:pPr>
            <a:r>
              <a:rPr lang="en-GB" sz="1700" dirty="0" err="1"/>
              <a:t>EuropeanStandards</a:t>
            </a:r>
            <a:r>
              <a:rPr lang="en-GB" sz="1700" dirty="0"/>
              <a:t>, 2010. EN 50342-5. [online] https://www.en-standard.eu. Available at:&lt;https://t.ly/DZLz&gt;[Accessed 5 Sept 22].</a:t>
            </a:r>
          </a:p>
          <a:p>
            <a:pPr marL="285750" indent="-285750" fontAlgn="base">
              <a:buFont typeface="Arial" panose="020B0604020202020204" pitchFamily="34" charset="0"/>
              <a:buChar char="•"/>
            </a:pPr>
            <a:r>
              <a:rPr lang="en-GB" sz="1700" dirty="0"/>
              <a:t>Minitab (2017) Overall capability for normal capability analysis for multiple variables, Minitab. Minitab. Available at: https://t.ly/sfBt (Accessed: May 5, 2023). </a:t>
            </a:r>
          </a:p>
        </p:txBody>
      </p:sp>
      <p:pic>
        <p:nvPicPr>
          <p:cNvPr id="16" name="Picture 15">
            <a:extLst>
              <a:ext uri="{FF2B5EF4-FFF2-40B4-BE49-F238E27FC236}">
                <a16:creationId xmlns:a16="http://schemas.microsoft.com/office/drawing/2014/main" id="{BEF69C09-703E-EF8D-832D-9F1B47B000FC}"/>
              </a:ext>
            </a:extLst>
          </p:cNvPr>
          <p:cNvPicPr>
            <a:picLocks noChangeAspect="1"/>
          </p:cNvPicPr>
          <p:nvPr/>
        </p:nvPicPr>
        <p:blipFill rotWithShape="1">
          <a:blip r:embed="rId12"/>
          <a:srcRect l="25664" t="12228" r="26594" b="29915"/>
          <a:stretch/>
        </p:blipFill>
        <p:spPr>
          <a:xfrm>
            <a:off x="3577360" y="241035"/>
            <a:ext cx="1120387" cy="1810357"/>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1071</Words>
  <Application>Microsoft Office PowerPoint</Application>
  <PresentationFormat>Custom</PresentationFormat>
  <Paragraphs>53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Awais Ahmed</cp:lastModifiedBy>
  <cp:revision>49</cp:revision>
  <cp:lastPrinted>2023-06-01T09:30:23Z</cp:lastPrinted>
  <dcterms:created xsi:type="dcterms:W3CDTF">2016-02-25T08:27:32Z</dcterms:created>
  <dcterms:modified xsi:type="dcterms:W3CDTF">2023-06-02T17:20:56Z</dcterms:modified>
</cp:coreProperties>
</file>