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8" r:id="rId4"/>
    <p:sldId id="279" r:id="rId5"/>
    <p:sldId id="258" r:id="rId6"/>
    <p:sldId id="259" r:id="rId7"/>
    <p:sldId id="265" r:id="rId8"/>
    <p:sldId id="266" r:id="rId9"/>
    <p:sldId id="261" r:id="rId10"/>
    <p:sldId id="262" r:id="rId11"/>
    <p:sldId id="276" r:id="rId12"/>
    <p:sldId id="282" r:id="rId13"/>
    <p:sldId id="260" r:id="rId14"/>
    <p:sldId id="273" r:id="rId15"/>
    <p:sldId id="272" r:id="rId16"/>
    <p:sldId id="269" r:id="rId17"/>
    <p:sldId id="263" r:id="rId18"/>
    <p:sldId id="264" r:id="rId19"/>
    <p:sldId id="267" r:id="rId20"/>
    <p:sldId id="277" r:id="rId21"/>
    <p:sldId id="270" r:id="rId22"/>
    <p:sldId id="268" r:id="rId23"/>
    <p:sldId id="274" r:id="rId24"/>
    <p:sldId id="275" r:id="rId25"/>
    <p:sldId id="281" r:id="rId26"/>
    <p:sldId id="280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39" autoAdjust="0"/>
    <p:restoredTop sz="94660"/>
  </p:normalViewPr>
  <p:slideViewPr>
    <p:cSldViewPr>
      <p:cViewPr varScale="1">
        <p:scale>
          <a:sx n="68" d="100"/>
          <a:sy n="68" d="100"/>
        </p:scale>
        <p:origin x="-145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0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168D-F599-461D-8E56-03DB44908FBC}" type="datetimeFigureOut">
              <a:rPr lang="en-GB" smtClean="0"/>
              <a:pPr/>
              <a:t>21/11/2011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F766-5968-434A-BA37-C0B05A57377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168D-F599-461D-8E56-03DB44908FBC}" type="datetimeFigureOut">
              <a:rPr lang="en-GB" smtClean="0"/>
              <a:pPr/>
              <a:t>21/11/2011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F766-5968-434A-BA37-C0B05A57377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168D-F599-461D-8E56-03DB44908FBC}" type="datetimeFigureOut">
              <a:rPr lang="en-GB" smtClean="0"/>
              <a:pPr/>
              <a:t>21/11/2011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F766-5968-434A-BA37-C0B05A57377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168D-F599-461D-8E56-03DB44908FBC}" type="datetimeFigureOut">
              <a:rPr lang="en-GB" smtClean="0"/>
              <a:pPr/>
              <a:t>21/11/2011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F766-5968-434A-BA37-C0B05A57377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168D-F599-461D-8E56-03DB44908FBC}" type="datetimeFigureOut">
              <a:rPr lang="en-GB" smtClean="0"/>
              <a:pPr/>
              <a:t>21/11/2011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F766-5968-434A-BA37-C0B05A57377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168D-F599-461D-8E56-03DB44908FBC}" type="datetimeFigureOut">
              <a:rPr lang="en-GB" smtClean="0"/>
              <a:pPr/>
              <a:t>21/11/2011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F766-5968-434A-BA37-C0B05A57377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168D-F599-461D-8E56-03DB44908FBC}" type="datetimeFigureOut">
              <a:rPr lang="en-GB" smtClean="0"/>
              <a:pPr/>
              <a:t>21/11/2011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F766-5968-434A-BA37-C0B05A57377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168D-F599-461D-8E56-03DB44908FBC}" type="datetimeFigureOut">
              <a:rPr lang="en-GB" smtClean="0"/>
              <a:pPr/>
              <a:t>21/11/2011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F766-5968-434A-BA37-C0B05A57377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168D-F599-461D-8E56-03DB44908FBC}" type="datetimeFigureOut">
              <a:rPr lang="en-GB" smtClean="0"/>
              <a:pPr/>
              <a:t>21/11/2011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F766-5968-434A-BA37-C0B05A57377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168D-F599-461D-8E56-03DB44908FBC}" type="datetimeFigureOut">
              <a:rPr lang="en-GB" smtClean="0"/>
              <a:pPr/>
              <a:t>21/11/2011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F766-5968-434A-BA37-C0B05A57377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168D-F599-461D-8E56-03DB44908FBC}" type="datetimeFigureOut">
              <a:rPr lang="en-GB" smtClean="0"/>
              <a:pPr/>
              <a:t>21/11/2011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F766-5968-434A-BA37-C0B05A57377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0C168D-F599-461D-8E56-03DB44908FBC}" type="datetimeFigureOut">
              <a:rPr lang="en-GB" smtClean="0"/>
              <a:pPr/>
              <a:t>21/11/2011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B8F766-5968-434A-BA37-C0B05A57377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Soil_horizons" TargetMode="External"/><Relationship Id="rId7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en.wikipedia.org/wiki/Mineralogical" TargetMode="External"/><Relationship Id="rId5" Type="http://schemas.openxmlformats.org/officeDocument/2006/relationships/hyperlink" Target="http://en.wikipedia.org/wiki/Geomorphology" TargetMode="External"/><Relationship Id="rId4" Type="http://schemas.openxmlformats.org/officeDocument/2006/relationships/hyperlink" Target="http://en.wikipedia.org/wiki/Mineral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hyperlink" Target="http://en.wikipedia.org/wiki/Weathering" TargetMode="External"/><Relationship Id="rId7" Type="http://schemas.openxmlformats.org/officeDocument/2006/relationships/hyperlink" Target="http://en.wikipedia.org/wiki/Gravity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en.wikipedia.org/wiki/Fluid" TargetMode="External"/><Relationship Id="rId5" Type="http://schemas.openxmlformats.org/officeDocument/2006/relationships/hyperlink" Target="http://en.wikipedia.org/wiki/Sediment_transport" TargetMode="External"/><Relationship Id="rId4" Type="http://schemas.openxmlformats.org/officeDocument/2006/relationships/hyperlink" Target="http://en.wikipedia.org/wiki/Erosion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8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259632" y="2636912"/>
            <a:ext cx="6764801" cy="923330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en-GB" sz="5400" b="1" dirty="0" smtClean="0"/>
              <a:t>SOILS AND SEDIMENTS</a:t>
            </a:r>
            <a:endParaRPr lang="en-GB" sz="5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331640" y="2132856"/>
            <a:ext cx="6712479" cy="2585323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5400" b="1" dirty="0" smtClean="0"/>
              <a:t>WHAT IS A SOIL?</a:t>
            </a:r>
          </a:p>
          <a:p>
            <a:endParaRPr lang="en-GB" sz="5400" b="1" dirty="0"/>
          </a:p>
          <a:p>
            <a:r>
              <a:rPr lang="en-GB" sz="5400" b="1" dirty="0" smtClean="0"/>
              <a:t>WHAT IS A SEDIMENT?</a:t>
            </a:r>
            <a:endParaRPr lang="en-GB" sz="5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39552" y="404665"/>
            <a:ext cx="8352928" cy="298543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5400" b="1" dirty="0" smtClean="0"/>
              <a:t>WHAT IS A SOIL?</a:t>
            </a:r>
          </a:p>
          <a:p>
            <a:r>
              <a:rPr lang="en-GB" sz="1600" b="1" dirty="0">
                <a:latin typeface="Arial" pitchFamily="34" charset="0"/>
                <a:cs typeface="Arial" pitchFamily="34" charset="0"/>
              </a:rPr>
              <a:t>Soil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 is a natural body consisting of layers (</a:t>
            </a:r>
            <a:r>
              <a:rPr lang="en-GB" sz="1600" u="sng" dirty="0">
                <a:latin typeface="Arial" pitchFamily="34" charset="0"/>
                <a:cs typeface="Arial" pitchFamily="34" charset="0"/>
                <a:hlinkClick r:id="rId3" tooltip="Soil horizons"/>
              </a:rPr>
              <a:t>soil horizons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) of </a:t>
            </a:r>
            <a:r>
              <a:rPr lang="en-GB" sz="1600" dirty="0">
                <a:latin typeface="Arial" pitchFamily="34" charset="0"/>
                <a:cs typeface="Arial" pitchFamily="34" charset="0"/>
                <a:hlinkClick r:id="rId4" tooltip="Mineral"/>
              </a:rPr>
              <a:t>mineral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 constituents </a:t>
            </a: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600" dirty="0" smtClean="0">
                <a:latin typeface="Arial" pitchFamily="34" charset="0"/>
                <a:cs typeface="Arial" pitchFamily="34" charset="0"/>
              </a:rPr>
              <a:t>of 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variable thicknesses, which differ from the parent materials in 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their </a:t>
            </a:r>
            <a:r>
              <a:rPr lang="en-GB" sz="1600" dirty="0" smtClean="0">
                <a:latin typeface="Arial" pitchFamily="34" charset="0"/>
                <a:cs typeface="Arial" pitchFamily="34" charset="0"/>
                <a:hlinkClick r:id="rId5" tooltip="Geomorphology"/>
              </a:rPr>
              <a:t>morphological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, </a:t>
            </a: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600" dirty="0" smtClean="0">
                <a:latin typeface="Arial" pitchFamily="34" charset="0"/>
                <a:cs typeface="Arial" pitchFamily="34" charset="0"/>
              </a:rPr>
              <a:t>physical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, chemical, and </a:t>
            </a:r>
            <a:r>
              <a:rPr lang="en-GB" sz="1600" dirty="0">
                <a:latin typeface="Arial" pitchFamily="34" charset="0"/>
                <a:cs typeface="Arial" pitchFamily="34" charset="0"/>
                <a:hlinkClick r:id="rId6" tooltip="Mineralogical"/>
              </a:rPr>
              <a:t>mineralogical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 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characteristics. </a:t>
            </a:r>
          </a:p>
          <a:p>
            <a:endParaRPr lang="en-GB" sz="1600" dirty="0">
              <a:latin typeface="Arial" pitchFamily="34" charset="0"/>
              <a:cs typeface="Arial" pitchFamily="34" charset="0"/>
            </a:endParaRPr>
          </a:p>
          <a:p>
            <a:r>
              <a:rPr lang="en-GB" sz="1600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soil is the depth 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of </a:t>
            </a:r>
            <a:r>
              <a:rPr lang="en-GB" sz="1600" dirty="0" err="1" smtClean="0">
                <a:latin typeface="Arial" pitchFamily="34" charset="0"/>
                <a:cs typeface="Arial" pitchFamily="34" charset="0"/>
              </a:rPr>
              <a:t>regolith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 that influence and have been influenced by plant roots</a:t>
            </a:r>
            <a:endParaRPr lang="en-GB" sz="5400" dirty="0" smtClean="0">
              <a:latin typeface="Arial" pitchFamily="34" charset="0"/>
              <a:cs typeface="Arial" pitchFamily="34" charset="0"/>
            </a:endParaRPr>
          </a:p>
          <a:p>
            <a:endParaRPr lang="en-GB" sz="5400" b="1" dirty="0"/>
          </a:p>
        </p:txBody>
      </p:sp>
      <p:pic>
        <p:nvPicPr>
          <p:cNvPr id="4098" name="Picture 2" descr="This is a diagram and related photograph of soil layers from bedrock to soil.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87824" y="3501008"/>
            <a:ext cx="3115070" cy="32849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83568" y="404664"/>
            <a:ext cx="7824321" cy="261610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5400" b="1" dirty="0" smtClean="0"/>
              <a:t>WHAT IS A SEDIMENT?</a:t>
            </a:r>
          </a:p>
          <a:p>
            <a:r>
              <a:rPr lang="en-GB" sz="1400" dirty="0" smtClean="0">
                <a:latin typeface="Arial" pitchFamily="34" charset="0"/>
                <a:cs typeface="Arial" pitchFamily="34" charset="0"/>
              </a:rPr>
              <a:t>A sediment is a naturally 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occurring material that is broken down by processes of </a:t>
            </a:r>
            <a:r>
              <a:rPr lang="en-GB" sz="1400" dirty="0">
                <a:latin typeface="Arial" pitchFamily="34" charset="0"/>
                <a:cs typeface="Arial" pitchFamily="34" charset="0"/>
                <a:hlinkClick r:id="rId3" tooltip="Weathering"/>
              </a:rPr>
              <a:t>weathering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 and </a:t>
            </a: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400" dirty="0" smtClean="0">
                <a:latin typeface="Arial" pitchFamily="34" charset="0"/>
                <a:cs typeface="Arial" pitchFamily="34" charset="0"/>
                <a:hlinkClick r:id="rId4" tooltip="Erosion"/>
              </a:rPr>
              <a:t>erosion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, and is subsequently </a:t>
            </a:r>
            <a:r>
              <a:rPr lang="en-GB" sz="1400" dirty="0">
                <a:latin typeface="Arial" pitchFamily="34" charset="0"/>
                <a:cs typeface="Arial" pitchFamily="34" charset="0"/>
                <a:hlinkClick r:id="rId5" tooltip="Sediment transport"/>
              </a:rPr>
              <a:t>transported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 by the action of </a:t>
            </a:r>
            <a:r>
              <a:rPr lang="en-GB" sz="1400" dirty="0" smtClean="0">
                <a:latin typeface="Arial" pitchFamily="34" charset="0"/>
                <a:cs typeface="Arial" pitchFamily="34" charset="0"/>
                <a:hlinkClick r:id="rId6" tooltip="Fluid"/>
              </a:rPr>
              <a:t>fluids</a:t>
            </a:r>
            <a:r>
              <a:rPr lang="en-GB" sz="1400" dirty="0" smtClean="0">
                <a:latin typeface="Arial" pitchFamily="34" charset="0"/>
                <a:cs typeface="Arial" pitchFamily="34" charset="0"/>
              </a:rPr>
              <a:t> such 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as wind, water, </a:t>
            </a:r>
            <a:r>
              <a:rPr lang="en-GB" sz="1400" dirty="0" smtClean="0">
                <a:latin typeface="Arial" pitchFamily="34" charset="0"/>
                <a:cs typeface="Arial" pitchFamily="34" charset="0"/>
              </a:rPr>
              <a:t>or</a:t>
            </a:r>
          </a:p>
          <a:p>
            <a:r>
              <a:rPr lang="en-GB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ice, and/or by the force of </a:t>
            </a:r>
            <a:r>
              <a:rPr lang="en-GB" sz="1400" dirty="0">
                <a:latin typeface="Arial" pitchFamily="34" charset="0"/>
                <a:cs typeface="Arial" pitchFamily="34" charset="0"/>
                <a:hlinkClick r:id="rId7" tooltip="Gravity"/>
              </a:rPr>
              <a:t>gravity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 acting on the particle </a:t>
            </a:r>
            <a:r>
              <a:rPr lang="en-GB" sz="1400" dirty="0" smtClean="0">
                <a:latin typeface="Arial" pitchFamily="34" charset="0"/>
                <a:cs typeface="Arial" pitchFamily="34" charset="0"/>
              </a:rPr>
              <a:t>itself.  Sometimes a sediment can also </a:t>
            </a:r>
          </a:p>
          <a:p>
            <a:r>
              <a:rPr lang="en-GB" sz="1400" dirty="0">
                <a:latin typeface="Arial" pitchFamily="34" charset="0"/>
                <a:cs typeface="Arial" pitchFamily="34" charset="0"/>
              </a:rPr>
              <a:t>b</a:t>
            </a:r>
            <a:r>
              <a:rPr lang="en-GB" sz="1400" dirty="0" smtClean="0">
                <a:latin typeface="Arial" pitchFamily="34" charset="0"/>
                <a:cs typeface="Arial" pitchFamily="34" charset="0"/>
              </a:rPr>
              <a:t>e formed by biological action.</a:t>
            </a:r>
          </a:p>
          <a:p>
            <a:endParaRPr lang="en-GB" sz="5400" b="1" dirty="0"/>
          </a:p>
        </p:txBody>
      </p:sp>
      <p:pic>
        <p:nvPicPr>
          <p:cNvPr id="7" name="Picture 6" descr="Close up of lake deposits and palaeosol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411760" y="3212976"/>
            <a:ext cx="4572000" cy="3429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pic>
        <p:nvPicPr>
          <p:cNvPr id="5" name="Picture 2" descr="http://www.lparchaeology.com/prescot/images/15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025659"/>
            <a:ext cx="8712968" cy="5715709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179512" y="260648"/>
            <a:ext cx="8614538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3600" b="1" dirty="0" smtClean="0"/>
              <a:t>Archaeological sites are made of sediments!</a:t>
            </a:r>
            <a:endParaRPr lang="en-GB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7504" y="1196752"/>
            <a:ext cx="8939820" cy="440120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4000" b="1" dirty="0" smtClean="0"/>
              <a:t>WHY IS GEOARCHAEOLOGY IMPORTANT?</a:t>
            </a:r>
          </a:p>
          <a:p>
            <a:endParaRPr lang="en-GB" sz="4000" b="1" dirty="0"/>
          </a:p>
          <a:p>
            <a:r>
              <a:rPr lang="en-GB" sz="4000" b="1" dirty="0" smtClean="0"/>
              <a:t>     Interpreting site formation </a:t>
            </a:r>
          </a:p>
          <a:p>
            <a:endParaRPr lang="en-GB" sz="4000" b="1" dirty="0"/>
          </a:p>
          <a:p>
            <a:r>
              <a:rPr lang="en-GB" sz="4000" b="1" dirty="0" smtClean="0"/>
              <a:t>     Interpreting artefact significance</a:t>
            </a:r>
          </a:p>
          <a:p>
            <a:endParaRPr lang="en-GB" sz="4000" b="1" dirty="0"/>
          </a:p>
          <a:p>
            <a:r>
              <a:rPr lang="en-GB" sz="4000" b="1" dirty="0" smtClean="0"/>
              <a:t>     Predicting the location of sites</a:t>
            </a:r>
            <a:endParaRPr lang="en-GB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pic>
        <p:nvPicPr>
          <p:cNvPr id="5" name="Picture 4" descr="C43FD23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66726" y="1340768"/>
            <a:ext cx="8897762" cy="4047246"/>
          </a:xfrm>
          <a:prstGeom prst="rect">
            <a:avLst/>
          </a:prstGeom>
          <a:noFill/>
          <a:ln/>
        </p:spPr>
      </p:pic>
      <p:sp>
        <p:nvSpPr>
          <p:cNvPr id="6" name="TextBox 5"/>
          <p:cNvSpPr txBox="1"/>
          <p:nvPr/>
        </p:nvSpPr>
        <p:spPr>
          <a:xfrm>
            <a:off x="467544" y="5949280"/>
            <a:ext cx="7874720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2400" b="1" dirty="0" smtClean="0"/>
              <a:t>This is a sequence of processes some of which are geological</a:t>
            </a:r>
            <a:endParaRPr lang="en-GB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4806" y="116632"/>
            <a:ext cx="8213658" cy="66219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43608" y="1052736"/>
            <a:ext cx="5450659" cy="440120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4000" b="1" dirty="0" smtClean="0"/>
              <a:t>Areas of study:</a:t>
            </a:r>
          </a:p>
          <a:p>
            <a:endParaRPr lang="en-GB" sz="4000" b="1" dirty="0"/>
          </a:p>
          <a:p>
            <a:r>
              <a:rPr lang="en-GB" sz="4000" b="1" dirty="0" smtClean="0"/>
              <a:t>     Geomorphology</a:t>
            </a:r>
          </a:p>
          <a:p>
            <a:endParaRPr lang="en-GB" sz="4000" b="1" dirty="0"/>
          </a:p>
          <a:p>
            <a:r>
              <a:rPr lang="en-GB" sz="4000" b="1" dirty="0" smtClean="0"/>
              <a:t>     </a:t>
            </a:r>
            <a:r>
              <a:rPr lang="en-GB" sz="4000" b="1" dirty="0" err="1" smtClean="0"/>
              <a:t>Sedimentology</a:t>
            </a:r>
            <a:endParaRPr lang="en-GB" sz="4000" b="1" dirty="0" smtClean="0"/>
          </a:p>
          <a:p>
            <a:endParaRPr lang="en-GB" sz="4000" b="1" dirty="0"/>
          </a:p>
          <a:p>
            <a:r>
              <a:rPr lang="en-GB" sz="4000" b="1" dirty="0" smtClean="0"/>
              <a:t>     Soil </a:t>
            </a:r>
            <a:r>
              <a:rPr lang="en-GB" sz="4000" b="1" dirty="0" err="1" smtClean="0"/>
              <a:t>micromorphology</a:t>
            </a:r>
            <a:endParaRPr lang="en-GB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27584" y="908720"/>
            <a:ext cx="4841390" cy="92333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5400" b="1" dirty="0" smtClean="0"/>
              <a:t>Geomorphology</a:t>
            </a:r>
            <a:endParaRPr lang="en-GB" sz="5400" b="1" dirty="0"/>
          </a:p>
        </p:txBody>
      </p:sp>
      <p:pic>
        <p:nvPicPr>
          <p:cNvPr id="6" name="Picture 5" descr="Downland view from Trundl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835696" y="2132856"/>
            <a:ext cx="5868144" cy="44011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843808" y="2780928"/>
            <a:ext cx="2765565" cy="92333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5400" b="1" dirty="0" smtClean="0"/>
              <a:t>Methods</a:t>
            </a:r>
            <a:endParaRPr lang="en-GB" sz="5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pic>
        <p:nvPicPr>
          <p:cNvPr id="5" name="Picture 4" descr="Slide6"/>
          <p:cNvPicPr>
            <a:picLocks noChangeAspect="1" noChangeArrowheads="1"/>
          </p:cNvPicPr>
          <p:nvPr/>
        </p:nvPicPr>
        <p:blipFill>
          <a:blip r:embed="rId3" cstate="print"/>
          <a:srcRect l="28344" r="23619"/>
          <a:stretch>
            <a:fillRect/>
          </a:stretch>
        </p:blipFill>
        <p:spPr bwMode="auto">
          <a:xfrm>
            <a:off x="6516216" y="620688"/>
            <a:ext cx="2196244" cy="3529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4" descr="Tufa1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476672"/>
            <a:ext cx="5024438" cy="334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 descr="IMG_0693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4005064"/>
            <a:ext cx="4211960" cy="2807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1" descr="Fig_03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4049671"/>
            <a:ext cx="4320034" cy="2808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95536" y="332656"/>
            <a:ext cx="4481996" cy="92333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5400" b="1" dirty="0" err="1" smtClean="0"/>
              <a:t>Sedimentology</a:t>
            </a:r>
            <a:endParaRPr lang="en-GB" sz="5400" b="1" dirty="0"/>
          </a:p>
        </p:txBody>
      </p:sp>
      <p:pic>
        <p:nvPicPr>
          <p:cNvPr id="6" name="Picture 4" descr="Fluvial Geomorphology-53_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556792"/>
            <a:ext cx="8464418" cy="4752528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1259632" y="5445224"/>
            <a:ext cx="45823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 smtClean="0">
                <a:solidFill>
                  <a:srgbClr val="FF0000"/>
                </a:solidFill>
              </a:rPr>
              <a:t>Artefacts end up in rivers!</a:t>
            </a:r>
            <a:endParaRPr lang="en-GB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288" y="332656"/>
            <a:ext cx="8497887" cy="637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7900" y="476250"/>
            <a:ext cx="3860800" cy="2568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 Box 6"/>
          <p:cNvSpPr txBox="1">
            <a:spLocks noChangeArrowheads="1"/>
          </p:cNvSpPr>
          <p:nvPr/>
        </p:nvSpPr>
        <p:spPr bwMode="auto">
          <a:xfrm>
            <a:off x="879475" y="496169"/>
            <a:ext cx="3714750" cy="64135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dirty="0" err="1"/>
              <a:t>Pakefield</a:t>
            </a:r>
            <a:r>
              <a:rPr lang="en-US" dirty="0"/>
              <a:t>: the site at the mouth of</a:t>
            </a:r>
          </a:p>
          <a:p>
            <a:r>
              <a:rPr lang="en-US" dirty="0"/>
              <a:t>a river that changed the framework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pic>
        <p:nvPicPr>
          <p:cNvPr id="5" name="Picture 4" descr="Pake0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4213" y="765175"/>
            <a:ext cx="7664450" cy="53673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-27384"/>
            <a:ext cx="9144000" cy="6858000"/>
          </a:xfrm>
          <a:prstGeom prst="rect">
            <a:avLst/>
          </a:prstGeom>
        </p:spPr>
      </p:pic>
      <p:pic>
        <p:nvPicPr>
          <p:cNvPr id="5" name="Picture 5" descr="2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88640"/>
            <a:ext cx="4897437" cy="3230563"/>
          </a:xfrm>
          <a:prstGeom prst="rect">
            <a:avLst/>
          </a:prstGeom>
          <a:noFill/>
        </p:spPr>
      </p:pic>
      <p:pic>
        <p:nvPicPr>
          <p:cNvPr id="6" name="Picture 5" descr="4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3673599"/>
            <a:ext cx="4549144" cy="31844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27584" y="908720"/>
            <a:ext cx="6509667" cy="92333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5400" b="1" dirty="0" smtClean="0"/>
              <a:t>Soil </a:t>
            </a:r>
            <a:r>
              <a:rPr lang="en-GB" sz="5400" b="1" dirty="0" err="1" smtClean="0"/>
              <a:t>micromorphology</a:t>
            </a:r>
            <a:endParaRPr lang="en-GB" sz="5400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564904"/>
            <a:ext cx="3857428" cy="2444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3140968"/>
            <a:ext cx="3929970" cy="11789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23528" y="332656"/>
            <a:ext cx="3984168" cy="175432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5400" b="1" dirty="0" err="1" smtClean="0"/>
              <a:t>Vulcanology</a:t>
            </a:r>
            <a:r>
              <a:rPr lang="en-GB" sz="5400" b="1" dirty="0" smtClean="0"/>
              <a:t>/</a:t>
            </a:r>
          </a:p>
          <a:p>
            <a:r>
              <a:rPr lang="en-GB" sz="5400" b="1" dirty="0" smtClean="0"/>
              <a:t>seismology</a:t>
            </a:r>
            <a:endParaRPr lang="en-GB" sz="5400" b="1" dirty="0"/>
          </a:p>
        </p:txBody>
      </p:sp>
      <p:pic>
        <p:nvPicPr>
          <p:cNvPr id="6" name="Picture 10" descr="http://scienceblogs.com/eruptions/P618003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780928"/>
            <a:ext cx="4022261" cy="3016696"/>
          </a:xfrm>
          <a:prstGeom prst="rect">
            <a:avLst/>
          </a:prstGeom>
          <a:noFill/>
        </p:spPr>
      </p:pic>
      <p:pic>
        <p:nvPicPr>
          <p:cNvPr id="7" name="Picture 6" descr="Slide7b.JPG"/>
          <p:cNvPicPr>
            <a:picLocks noChangeAspect="1"/>
          </p:cNvPicPr>
          <p:nvPr/>
        </p:nvPicPr>
        <p:blipFill>
          <a:blip r:embed="rId4" cstate="print"/>
          <a:srcRect l="2751" t="11151" r="2751" b="6951"/>
          <a:stretch>
            <a:fillRect/>
          </a:stretch>
        </p:blipFill>
        <p:spPr>
          <a:xfrm>
            <a:off x="4860032" y="3933056"/>
            <a:ext cx="3960440" cy="2574286"/>
          </a:xfrm>
          <a:prstGeom prst="rect">
            <a:avLst/>
          </a:prstGeom>
        </p:spPr>
      </p:pic>
      <p:pic>
        <p:nvPicPr>
          <p:cNvPr id="8" name="Picture 12" descr="http://1.bp.blogspot.com/_tGHzOEp3UKA/S8iq-3ZzhDI/AAAAAAAABNA/pFrRCFCXAd0/s1600/SCHMINCKEetal_1999_LST.jpg"/>
          <p:cNvPicPr>
            <a:picLocks noChangeAspect="1" noChangeArrowheads="1"/>
          </p:cNvPicPr>
          <p:nvPr/>
        </p:nvPicPr>
        <p:blipFill>
          <a:blip r:embed="rId5" cstate="print"/>
          <a:srcRect r="48532"/>
          <a:stretch>
            <a:fillRect/>
          </a:stretch>
        </p:blipFill>
        <p:spPr bwMode="auto">
          <a:xfrm>
            <a:off x="5508104" y="548680"/>
            <a:ext cx="2532027" cy="32394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pic>
        <p:nvPicPr>
          <p:cNvPr id="5" name="Picture 3" descr="Plymouth_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60648"/>
            <a:ext cx="5438775" cy="3584575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5940152" y="1412776"/>
            <a:ext cx="2668103" cy="120032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b="1" dirty="0" smtClean="0"/>
              <a:t>A </a:t>
            </a:r>
            <a:r>
              <a:rPr lang="en-GB" b="1" dirty="0" err="1" smtClean="0"/>
              <a:t>pyroclastic</a:t>
            </a:r>
            <a:r>
              <a:rPr lang="en-GB" b="1" dirty="0" smtClean="0"/>
              <a:t> flow </a:t>
            </a:r>
            <a:r>
              <a:rPr lang="en-US" b="1" dirty="0" smtClean="0"/>
              <a:t>from a </a:t>
            </a:r>
          </a:p>
          <a:p>
            <a:r>
              <a:rPr lang="en-US" b="1" dirty="0" smtClean="0"/>
              <a:t>1997 eruption of the </a:t>
            </a:r>
          </a:p>
          <a:p>
            <a:r>
              <a:rPr lang="en-US" b="1" dirty="0" err="1" smtClean="0"/>
              <a:t>Soufrière</a:t>
            </a:r>
            <a:r>
              <a:rPr lang="en-US" b="1" dirty="0" smtClean="0"/>
              <a:t> Hills volcano on </a:t>
            </a:r>
          </a:p>
          <a:p>
            <a:r>
              <a:rPr lang="en-US" b="1" dirty="0" smtClean="0"/>
              <a:t>Montserrat</a:t>
            </a:r>
            <a:endParaRPr lang="en-GB" b="1" dirty="0"/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4175448" y="5229200"/>
            <a:ext cx="4968552" cy="1008112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Verdana" pitchFamily="80" charset="0"/>
                <a:ea typeface="+mn-ea"/>
                <a:cs typeface="+mn-cs"/>
              </a:rPr>
              <a:t>On August 24, 79AD Mount Vesuvius literally blew its top, erupting </a:t>
            </a:r>
            <a:r>
              <a:rPr kumimoji="0" lang="en-US" sz="12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Verdana" pitchFamily="80" charset="0"/>
                <a:ea typeface="+mn-ea"/>
                <a:cs typeface="+mn-cs"/>
              </a:rPr>
              <a:t>tonnes</a:t>
            </a:r>
            <a:r>
              <a:rPr kumimoji="0" lang="en-US" sz="1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Verdana" pitchFamily="80" charset="0"/>
                <a:ea typeface="+mn-ea"/>
                <a:cs typeface="+mn-cs"/>
              </a:rPr>
              <a:t> of molten ash, pumice and sulfuric gas miles into the atmosphere. </a:t>
            </a:r>
            <a:r>
              <a:rPr kumimoji="0" lang="en-US" sz="12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Verdana" pitchFamily="80" charset="0"/>
                <a:ea typeface="+mn-ea"/>
                <a:cs typeface="+mn-cs"/>
              </a:rPr>
              <a:t>Pyroclastic</a:t>
            </a:r>
            <a:r>
              <a:rPr kumimoji="0" lang="en-US" sz="12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Verdana" pitchFamily="80" charset="0"/>
                <a:ea typeface="+mn-ea"/>
                <a:cs typeface="+mn-cs"/>
              </a:rPr>
              <a:t> flows flowed over the city of Pompeii and surrounding areas</a:t>
            </a:r>
            <a:r>
              <a:rPr kumimoji="0" 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Verdana" pitchFamily="80" charset="0"/>
                <a:ea typeface="+mn-ea"/>
                <a:cs typeface="+mn-cs"/>
              </a:rPr>
              <a:t>.</a:t>
            </a:r>
          </a:p>
        </p:txBody>
      </p:sp>
      <p:pic>
        <p:nvPicPr>
          <p:cNvPr id="8" name="Picture 4" descr="vesuvius_0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14800" y="1905000"/>
            <a:ext cx="4876800" cy="2984500"/>
          </a:xfrm>
          <a:prstGeom prst="rect">
            <a:avLst/>
          </a:prstGeom>
          <a:noFill/>
        </p:spPr>
      </p:pic>
      <p:pic>
        <p:nvPicPr>
          <p:cNvPr id="9" name="Picture 5" descr="v eruption0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2132856"/>
            <a:ext cx="3649663" cy="4495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403648" y="1196752"/>
            <a:ext cx="3126433" cy="92333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5400" b="1" dirty="0" smtClean="0"/>
              <a:t>Prediction</a:t>
            </a:r>
            <a:endParaRPr lang="en-GB" sz="54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611560" y="3356992"/>
            <a:ext cx="8112477" cy="193899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4000" b="1" dirty="0" smtClean="0"/>
              <a:t>     What does a single artefact mean?</a:t>
            </a:r>
          </a:p>
          <a:p>
            <a:endParaRPr lang="en-GB" sz="4000" b="1" dirty="0"/>
          </a:p>
          <a:p>
            <a:r>
              <a:rPr lang="en-GB" sz="4000" b="1" dirty="0" smtClean="0"/>
              <a:t>    </a:t>
            </a:r>
            <a:endParaRPr lang="en-GB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51520" y="260648"/>
            <a:ext cx="8712968" cy="64087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6" name="Group 3"/>
          <p:cNvGrpSpPr>
            <a:grpSpLocks/>
          </p:cNvGrpSpPr>
          <p:nvPr/>
        </p:nvGrpSpPr>
        <p:grpSpPr bwMode="auto">
          <a:xfrm>
            <a:off x="250825" y="188913"/>
            <a:ext cx="8555038" cy="6192837"/>
            <a:chOff x="113" y="119"/>
            <a:chExt cx="5572" cy="4082"/>
          </a:xfrm>
        </p:grpSpPr>
        <p:sp>
          <p:nvSpPr>
            <p:cNvPr id="7" name="Freeform 4"/>
            <p:cNvSpPr>
              <a:spLocks/>
            </p:cNvSpPr>
            <p:nvPr/>
          </p:nvSpPr>
          <p:spPr bwMode="auto">
            <a:xfrm>
              <a:off x="1338" y="1842"/>
              <a:ext cx="4218" cy="636"/>
            </a:xfrm>
            <a:custGeom>
              <a:avLst/>
              <a:gdLst/>
              <a:ahLst/>
              <a:cxnLst>
                <a:cxn ang="0">
                  <a:pos x="363" y="0"/>
                </a:cxn>
                <a:cxn ang="0">
                  <a:pos x="4218" y="0"/>
                </a:cxn>
                <a:cxn ang="0">
                  <a:pos x="4218" y="182"/>
                </a:cxn>
                <a:cxn ang="0">
                  <a:pos x="3583" y="227"/>
                </a:cxn>
                <a:cxn ang="0">
                  <a:pos x="3311" y="499"/>
                </a:cxn>
                <a:cxn ang="0">
                  <a:pos x="2676" y="636"/>
                </a:cxn>
                <a:cxn ang="0">
                  <a:pos x="1860" y="454"/>
                </a:cxn>
                <a:cxn ang="0">
                  <a:pos x="1451" y="409"/>
                </a:cxn>
                <a:cxn ang="0">
                  <a:pos x="1043" y="409"/>
                </a:cxn>
                <a:cxn ang="0">
                  <a:pos x="771" y="273"/>
                </a:cxn>
                <a:cxn ang="0">
                  <a:pos x="227" y="182"/>
                </a:cxn>
                <a:cxn ang="0">
                  <a:pos x="0" y="0"/>
                </a:cxn>
                <a:cxn ang="0">
                  <a:pos x="453" y="0"/>
                </a:cxn>
              </a:cxnLst>
              <a:rect l="0" t="0" r="r" b="b"/>
              <a:pathLst>
                <a:path w="4218" h="636">
                  <a:moveTo>
                    <a:pt x="363" y="0"/>
                  </a:moveTo>
                  <a:lnTo>
                    <a:pt x="4218" y="0"/>
                  </a:lnTo>
                  <a:lnTo>
                    <a:pt x="4218" y="182"/>
                  </a:lnTo>
                  <a:lnTo>
                    <a:pt x="3583" y="227"/>
                  </a:lnTo>
                  <a:lnTo>
                    <a:pt x="3311" y="499"/>
                  </a:lnTo>
                  <a:lnTo>
                    <a:pt x="2676" y="636"/>
                  </a:lnTo>
                  <a:lnTo>
                    <a:pt x="1860" y="454"/>
                  </a:lnTo>
                  <a:lnTo>
                    <a:pt x="1451" y="409"/>
                  </a:lnTo>
                  <a:lnTo>
                    <a:pt x="1043" y="409"/>
                  </a:lnTo>
                  <a:lnTo>
                    <a:pt x="771" y="273"/>
                  </a:lnTo>
                  <a:lnTo>
                    <a:pt x="227" y="182"/>
                  </a:lnTo>
                  <a:lnTo>
                    <a:pt x="0" y="0"/>
                  </a:lnTo>
                  <a:lnTo>
                    <a:pt x="453" y="0"/>
                  </a:lnTo>
                </a:path>
              </a:pathLst>
            </a:custGeom>
            <a:solidFill>
              <a:srgbClr val="72AE78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5" descr="10%"/>
            <p:cNvSpPr>
              <a:spLocks/>
            </p:cNvSpPr>
            <p:nvPr/>
          </p:nvSpPr>
          <p:spPr bwMode="auto">
            <a:xfrm>
              <a:off x="3833" y="2251"/>
              <a:ext cx="738" cy="103"/>
            </a:xfrm>
            <a:custGeom>
              <a:avLst/>
              <a:gdLst/>
              <a:ahLst/>
              <a:cxnLst>
                <a:cxn ang="0">
                  <a:pos x="53" y="54"/>
                </a:cxn>
                <a:cxn ang="0">
                  <a:pos x="416" y="145"/>
                </a:cxn>
                <a:cxn ang="0">
                  <a:pos x="688" y="145"/>
                </a:cxn>
                <a:cxn ang="0">
                  <a:pos x="915" y="54"/>
                </a:cxn>
                <a:cxn ang="0">
                  <a:pos x="733" y="8"/>
                </a:cxn>
                <a:cxn ang="0">
                  <a:pos x="53" y="54"/>
                </a:cxn>
              </a:cxnLst>
              <a:rect l="0" t="0" r="r" b="b"/>
              <a:pathLst>
                <a:path w="922" h="160">
                  <a:moveTo>
                    <a:pt x="53" y="54"/>
                  </a:moveTo>
                  <a:cubicBezTo>
                    <a:pt x="0" y="77"/>
                    <a:pt x="310" y="130"/>
                    <a:pt x="416" y="145"/>
                  </a:cubicBezTo>
                  <a:cubicBezTo>
                    <a:pt x="522" y="160"/>
                    <a:pt x="605" y="160"/>
                    <a:pt x="688" y="145"/>
                  </a:cubicBezTo>
                  <a:cubicBezTo>
                    <a:pt x="771" y="130"/>
                    <a:pt x="908" y="77"/>
                    <a:pt x="915" y="54"/>
                  </a:cubicBezTo>
                  <a:cubicBezTo>
                    <a:pt x="922" y="31"/>
                    <a:pt x="877" y="16"/>
                    <a:pt x="733" y="8"/>
                  </a:cubicBezTo>
                  <a:cubicBezTo>
                    <a:pt x="589" y="0"/>
                    <a:pt x="106" y="31"/>
                    <a:pt x="53" y="54"/>
                  </a:cubicBezTo>
                  <a:close/>
                </a:path>
              </a:pathLst>
            </a:custGeom>
            <a:pattFill prst="pct10">
              <a:fgClr>
                <a:srgbClr val="FF5050"/>
              </a:fgClr>
              <a:bgClr>
                <a:srgbClr val="1CB9CE"/>
              </a:bgClr>
            </a:patt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6" descr="Dashed downward diagonal"/>
            <p:cNvSpPr>
              <a:spLocks/>
            </p:cNvSpPr>
            <p:nvPr/>
          </p:nvSpPr>
          <p:spPr bwMode="auto">
            <a:xfrm>
              <a:off x="4150" y="1888"/>
              <a:ext cx="435" cy="205"/>
            </a:xfrm>
            <a:custGeom>
              <a:avLst/>
              <a:gdLst/>
              <a:ahLst/>
              <a:cxnLst>
                <a:cxn ang="0">
                  <a:pos x="136" y="0"/>
                </a:cxn>
                <a:cxn ang="0">
                  <a:pos x="45" y="45"/>
                </a:cxn>
                <a:cxn ang="0">
                  <a:pos x="136" y="136"/>
                </a:cxn>
                <a:cxn ang="0">
                  <a:pos x="0" y="181"/>
                </a:cxn>
                <a:cxn ang="0">
                  <a:pos x="181" y="226"/>
                </a:cxn>
                <a:cxn ang="0">
                  <a:pos x="408" y="317"/>
                </a:cxn>
                <a:cxn ang="0">
                  <a:pos x="544" y="226"/>
                </a:cxn>
                <a:cxn ang="0">
                  <a:pos x="408" y="181"/>
                </a:cxn>
                <a:cxn ang="0">
                  <a:pos x="544" y="90"/>
                </a:cxn>
                <a:cxn ang="0">
                  <a:pos x="362" y="45"/>
                </a:cxn>
                <a:cxn ang="0">
                  <a:pos x="498" y="0"/>
                </a:cxn>
                <a:cxn ang="0">
                  <a:pos x="136" y="0"/>
                </a:cxn>
              </a:cxnLst>
              <a:rect l="0" t="0" r="r" b="b"/>
              <a:pathLst>
                <a:path w="544" h="317">
                  <a:moveTo>
                    <a:pt x="136" y="0"/>
                  </a:moveTo>
                  <a:lnTo>
                    <a:pt x="45" y="45"/>
                  </a:lnTo>
                  <a:lnTo>
                    <a:pt x="136" y="136"/>
                  </a:lnTo>
                  <a:lnTo>
                    <a:pt x="0" y="181"/>
                  </a:lnTo>
                  <a:lnTo>
                    <a:pt x="181" y="226"/>
                  </a:lnTo>
                  <a:lnTo>
                    <a:pt x="408" y="317"/>
                  </a:lnTo>
                  <a:lnTo>
                    <a:pt x="544" y="226"/>
                  </a:lnTo>
                  <a:lnTo>
                    <a:pt x="408" y="181"/>
                  </a:lnTo>
                  <a:lnTo>
                    <a:pt x="544" y="90"/>
                  </a:lnTo>
                  <a:lnTo>
                    <a:pt x="362" y="45"/>
                  </a:lnTo>
                  <a:lnTo>
                    <a:pt x="498" y="0"/>
                  </a:lnTo>
                  <a:lnTo>
                    <a:pt x="136" y="0"/>
                  </a:lnTo>
                  <a:close/>
                </a:path>
              </a:pathLst>
            </a:custGeom>
            <a:pattFill prst="dashDnDiag">
              <a:fgClr>
                <a:srgbClr val="1CB9CE"/>
              </a:fgClr>
              <a:bgClr>
                <a:srgbClr val="33CCCC"/>
              </a:bgClr>
            </a:patt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 Box 7"/>
            <p:cNvSpPr txBox="1">
              <a:spLocks noChangeArrowheads="1"/>
            </p:cNvSpPr>
            <p:nvPr/>
          </p:nvSpPr>
          <p:spPr bwMode="auto">
            <a:xfrm>
              <a:off x="476" y="1752"/>
              <a:ext cx="48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200"/>
                <a:t>Bedrock</a:t>
              </a:r>
            </a:p>
          </p:txBody>
        </p:sp>
        <p:grpSp>
          <p:nvGrpSpPr>
            <p:cNvPr id="11" name="Group 8"/>
            <p:cNvGrpSpPr>
              <a:grpSpLocks/>
            </p:cNvGrpSpPr>
            <p:nvPr/>
          </p:nvGrpSpPr>
          <p:grpSpPr bwMode="auto">
            <a:xfrm>
              <a:off x="295" y="3022"/>
              <a:ext cx="2729" cy="1064"/>
              <a:chOff x="476" y="3066"/>
              <a:chExt cx="2729" cy="1064"/>
            </a:xfrm>
          </p:grpSpPr>
          <p:sp>
            <p:nvSpPr>
              <p:cNvPr id="51" name="Rectangle 9"/>
              <p:cNvSpPr>
                <a:spLocks noChangeArrowheads="1"/>
              </p:cNvSpPr>
              <p:nvPr/>
            </p:nvSpPr>
            <p:spPr bwMode="auto">
              <a:xfrm>
                <a:off x="476" y="3067"/>
                <a:ext cx="227" cy="181"/>
              </a:xfrm>
              <a:prstGeom prst="rect">
                <a:avLst/>
              </a:prstGeom>
              <a:solidFill>
                <a:schemeClr val="bg2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" name="Rectangle 10" descr="Water droplets"/>
              <p:cNvSpPr>
                <a:spLocks noChangeArrowheads="1"/>
              </p:cNvSpPr>
              <p:nvPr/>
            </p:nvSpPr>
            <p:spPr bwMode="auto">
              <a:xfrm>
                <a:off x="476" y="3385"/>
                <a:ext cx="227" cy="181"/>
              </a:xfrm>
              <a:prstGeom prst="rect">
                <a:avLst/>
              </a:prstGeom>
              <a:blipFill dpi="0" rotWithShape="1">
                <a:blip r:embed="rId3" cstate="print"/>
                <a:srcRect/>
                <a:tile tx="0" ty="0" sx="100000" sy="100000" flip="none" algn="tl"/>
              </a:blip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3" name="Rectangle 11"/>
              <p:cNvSpPr>
                <a:spLocks noChangeArrowheads="1"/>
              </p:cNvSpPr>
              <p:nvPr/>
            </p:nvSpPr>
            <p:spPr bwMode="auto">
              <a:xfrm>
                <a:off x="476" y="3657"/>
                <a:ext cx="227" cy="181"/>
              </a:xfrm>
              <a:prstGeom prst="rect">
                <a:avLst/>
              </a:prstGeom>
              <a:solidFill>
                <a:srgbClr val="AD9ACA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4" name="Rectangle 12"/>
              <p:cNvSpPr>
                <a:spLocks noChangeArrowheads="1"/>
              </p:cNvSpPr>
              <p:nvPr/>
            </p:nvSpPr>
            <p:spPr bwMode="auto">
              <a:xfrm>
                <a:off x="1701" y="3067"/>
                <a:ext cx="227" cy="181"/>
              </a:xfrm>
              <a:prstGeom prst="rect">
                <a:avLst/>
              </a:prstGeom>
              <a:solidFill>
                <a:srgbClr val="33CC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5" name="Rectangle 13" descr="Divot"/>
              <p:cNvSpPr>
                <a:spLocks noChangeArrowheads="1"/>
              </p:cNvSpPr>
              <p:nvPr/>
            </p:nvSpPr>
            <p:spPr bwMode="auto">
              <a:xfrm>
                <a:off x="1701" y="3385"/>
                <a:ext cx="227" cy="181"/>
              </a:xfrm>
              <a:prstGeom prst="rect">
                <a:avLst/>
              </a:prstGeom>
              <a:pattFill prst="divot">
                <a:fgClr>
                  <a:schemeClr val="accent1"/>
                </a:fgClr>
                <a:bgClr>
                  <a:srgbClr val="663300"/>
                </a:bgClr>
              </a:patt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6" name="Rectangle 14" descr="10%"/>
              <p:cNvSpPr>
                <a:spLocks noChangeArrowheads="1"/>
              </p:cNvSpPr>
              <p:nvPr/>
            </p:nvSpPr>
            <p:spPr bwMode="auto">
              <a:xfrm>
                <a:off x="1701" y="3657"/>
                <a:ext cx="227" cy="181"/>
              </a:xfrm>
              <a:prstGeom prst="rect">
                <a:avLst/>
              </a:prstGeom>
              <a:pattFill prst="pct10">
                <a:fgClr>
                  <a:srgbClr val="FF5050"/>
                </a:fgClr>
                <a:bgClr>
                  <a:srgbClr val="33CCCC"/>
                </a:bgClr>
              </a:patt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7" name="Rectangle 15" descr="Dashed downward diagonal"/>
              <p:cNvSpPr>
                <a:spLocks noChangeArrowheads="1"/>
              </p:cNvSpPr>
              <p:nvPr/>
            </p:nvSpPr>
            <p:spPr bwMode="auto">
              <a:xfrm>
                <a:off x="476" y="3929"/>
                <a:ext cx="227" cy="181"/>
              </a:xfrm>
              <a:prstGeom prst="rect">
                <a:avLst/>
              </a:prstGeom>
              <a:pattFill prst="dashDnDiag">
                <a:fgClr>
                  <a:srgbClr val="33CCCC"/>
                </a:fgClr>
                <a:bgClr>
                  <a:srgbClr val="00FFCC"/>
                </a:bgClr>
              </a:patt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8" name="Text Box 16"/>
              <p:cNvSpPr txBox="1">
                <a:spLocks noChangeArrowheads="1"/>
              </p:cNvSpPr>
              <p:nvPr/>
            </p:nvSpPr>
            <p:spPr bwMode="auto">
              <a:xfrm>
                <a:off x="781" y="3066"/>
                <a:ext cx="544" cy="20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r>
                  <a:rPr lang="en-US" sz="1400"/>
                  <a:t>Bedrock</a:t>
                </a:r>
              </a:p>
            </p:txBody>
          </p:sp>
          <p:sp>
            <p:nvSpPr>
              <p:cNvPr id="59" name="Text Box 17"/>
              <p:cNvSpPr txBox="1">
                <a:spLocks noChangeArrowheads="1"/>
              </p:cNvSpPr>
              <p:nvPr/>
            </p:nvSpPr>
            <p:spPr bwMode="auto">
              <a:xfrm>
                <a:off x="793" y="3385"/>
                <a:ext cx="801" cy="20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r>
                  <a:rPr lang="en-US" sz="1400"/>
                  <a:t>Fluvial gravel</a:t>
                </a:r>
              </a:p>
            </p:txBody>
          </p:sp>
          <p:sp>
            <p:nvSpPr>
              <p:cNvPr id="60" name="Text Box 18"/>
              <p:cNvSpPr txBox="1">
                <a:spLocks noChangeArrowheads="1"/>
              </p:cNvSpPr>
              <p:nvPr/>
            </p:nvSpPr>
            <p:spPr bwMode="auto">
              <a:xfrm>
                <a:off x="793" y="3657"/>
                <a:ext cx="628" cy="20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r>
                  <a:rPr lang="en-US" sz="1400"/>
                  <a:t>Colluvium</a:t>
                </a:r>
              </a:p>
            </p:txBody>
          </p:sp>
          <p:sp>
            <p:nvSpPr>
              <p:cNvPr id="61" name="Text Box 19"/>
              <p:cNvSpPr txBox="1">
                <a:spLocks noChangeArrowheads="1"/>
              </p:cNvSpPr>
              <p:nvPr/>
            </p:nvSpPr>
            <p:spPr bwMode="auto">
              <a:xfrm>
                <a:off x="793" y="3929"/>
                <a:ext cx="692" cy="20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r>
                  <a:rPr lang="en-US" sz="1400"/>
                  <a:t>Channel fill</a:t>
                </a:r>
              </a:p>
            </p:txBody>
          </p:sp>
          <p:sp>
            <p:nvSpPr>
              <p:cNvPr id="62" name="Text Box 20"/>
              <p:cNvSpPr txBox="1">
                <a:spLocks noChangeArrowheads="1"/>
              </p:cNvSpPr>
              <p:nvPr/>
            </p:nvSpPr>
            <p:spPr bwMode="auto">
              <a:xfrm>
                <a:off x="2109" y="3067"/>
                <a:ext cx="557" cy="20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r>
                  <a:rPr lang="en-US" sz="1400"/>
                  <a:t>Alluvium</a:t>
                </a:r>
              </a:p>
            </p:txBody>
          </p:sp>
          <p:sp>
            <p:nvSpPr>
              <p:cNvPr id="63" name="Text Box 21"/>
              <p:cNvSpPr txBox="1">
                <a:spLocks noChangeArrowheads="1"/>
              </p:cNvSpPr>
              <p:nvPr/>
            </p:nvSpPr>
            <p:spPr bwMode="auto">
              <a:xfrm>
                <a:off x="2109" y="3385"/>
                <a:ext cx="358" cy="20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r>
                  <a:rPr lang="en-US" sz="1400"/>
                  <a:t>Peat</a:t>
                </a:r>
              </a:p>
            </p:txBody>
          </p:sp>
          <p:sp>
            <p:nvSpPr>
              <p:cNvPr id="64" name="Text Box 22"/>
              <p:cNvSpPr txBox="1">
                <a:spLocks noChangeArrowheads="1"/>
              </p:cNvSpPr>
              <p:nvPr/>
            </p:nvSpPr>
            <p:spPr bwMode="auto">
              <a:xfrm>
                <a:off x="2109" y="3657"/>
                <a:ext cx="948" cy="20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r>
                  <a:rPr lang="en-US" sz="1400"/>
                  <a:t>Sand in channel</a:t>
                </a:r>
              </a:p>
            </p:txBody>
          </p:sp>
          <p:sp>
            <p:nvSpPr>
              <p:cNvPr id="65" name="Rectangle 23" descr="10%"/>
              <p:cNvSpPr>
                <a:spLocks noChangeArrowheads="1"/>
              </p:cNvSpPr>
              <p:nvPr/>
            </p:nvSpPr>
            <p:spPr bwMode="auto">
              <a:xfrm>
                <a:off x="1701" y="3929"/>
                <a:ext cx="227" cy="181"/>
              </a:xfrm>
              <a:prstGeom prst="rect">
                <a:avLst/>
              </a:prstGeom>
              <a:pattFill prst="pct10">
                <a:fgClr>
                  <a:srgbClr val="33CCCC"/>
                </a:fgClr>
                <a:bgClr>
                  <a:srgbClr val="FFFF66"/>
                </a:bgClr>
              </a:patt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6" name="Text Box 24"/>
              <p:cNvSpPr txBox="1">
                <a:spLocks noChangeArrowheads="1"/>
              </p:cNvSpPr>
              <p:nvPr/>
            </p:nvSpPr>
            <p:spPr bwMode="auto">
              <a:xfrm>
                <a:off x="2109" y="3929"/>
                <a:ext cx="1096" cy="20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r>
                  <a:rPr lang="en-US" sz="1400"/>
                  <a:t>Sand filled channel</a:t>
                </a:r>
              </a:p>
            </p:txBody>
          </p:sp>
        </p:grpSp>
        <p:sp>
          <p:nvSpPr>
            <p:cNvPr id="12" name="Text Box 25"/>
            <p:cNvSpPr txBox="1">
              <a:spLocks noChangeArrowheads="1"/>
            </p:cNvSpPr>
            <p:nvPr/>
          </p:nvSpPr>
          <p:spPr bwMode="auto">
            <a:xfrm>
              <a:off x="204" y="255"/>
              <a:ext cx="1496" cy="5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800"/>
                <a:t>Predominantly minimal surface</a:t>
              </a:r>
            </a:p>
            <a:p>
              <a:r>
                <a:rPr lang="en-US" sz="800"/>
                <a:t>movement and erosion.  Some localised</a:t>
              </a:r>
            </a:p>
            <a:p>
              <a:r>
                <a:rPr lang="en-US" sz="800"/>
                <a:t>channeling and scour with surface runoff.</a:t>
              </a:r>
            </a:p>
            <a:p>
              <a:r>
                <a:rPr lang="en-US" sz="800"/>
                <a:t>Majority of sequences concatenated and </a:t>
              </a:r>
            </a:p>
            <a:p>
              <a:r>
                <a:rPr lang="en-US" sz="800"/>
                <a:t>of multi-period status.  Erosion and colluviation</a:t>
              </a:r>
            </a:p>
            <a:p>
              <a:r>
                <a:rPr lang="en-US" sz="800"/>
                <a:t>at edge of terrace</a:t>
              </a:r>
            </a:p>
          </p:txBody>
        </p:sp>
        <p:sp>
          <p:nvSpPr>
            <p:cNvPr id="13" name="Text Box 26"/>
            <p:cNvSpPr txBox="1">
              <a:spLocks noChangeArrowheads="1"/>
            </p:cNvSpPr>
            <p:nvPr/>
          </p:nvSpPr>
          <p:spPr bwMode="auto">
            <a:xfrm>
              <a:off x="1519" y="754"/>
              <a:ext cx="1473" cy="3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800"/>
                <a:t>Valley side: erosion of bedrock and older</a:t>
              </a:r>
            </a:p>
            <a:p>
              <a:r>
                <a:rPr lang="en-US" sz="800"/>
                <a:t>sediments, reworking of artefacts.  Buildup of</a:t>
              </a:r>
            </a:p>
            <a:p>
              <a:r>
                <a:rPr lang="en-US" sz="800"/>
                <a:t>colluvium on lower slopes, may include buried</a:t>
              </a:r>
            </a:p>
            <a:p>
              <a:r>
                <a:rPr lang="en-US" sz="800"/>
                <a:t>soils and </a:t>
              </a:r>
              <a:r>
                <a:rPr lang="en-US" sz="800" i="1"/>
                <a:t>in situ</a:t>
              </a:r>
              <a:r>
                <a:rPr lang="en-US" sz="800"/>
                <a:t> occupation levels</a:t>
              </a:r>
            </a:p>
          </p:txBody>
        </p:sp>
        <p:sp>
          <p:nvSpPr>
            <p:cNvPr id="14" name="Freeform 27" descr="Divot"/>
            <p:cNvSpPr>
              <a:spLocks/>
            </p:cNvSpPr>
            <p:nvPr/>
          </p:nvSpPr>
          <p:spPr bwMode="auto">
            <a:xfrm>
              <a:off x="2336" y="2024"/>
              <a:ext cx="1452" cy="181"/>
            </a:xfrm>
            <a:custGeom>
              <a:avLst/>
              <a:gdLst/>
              <a:ahLst/>
              <a:cxnLst>
                <a:cxn ang="0">
                  <a:pos x="0" y="45"/>
                </a:cxn>
                <a:cxn ang="0">
                  <a:pos x="227" y="0"/>
                </a:cxn>
                <a:cxn ang="0">
                  <a:pos x="1043" y="0"/>
                </a:cxn>
                <a:cxn ang="0">
                  <a:pos x="1406" y="45"/>
                </a:cxn>
                <a:cxn ang="0">
                  <a:pos x="1678" y="136"/>
                </a:cxn>
                <a:cxn ang="0">
                  <a:pos x="1361" y="181"/>
                </a:cxn>
                <a:cxn ang="0">
                  <a:pos x="1043" y="91"/>
                </a:cxn>
                <a:cxn ang="0">
                  <a:pos x="590" y="91"/>
                </a:cxn>
                <a:cxn ang="0">
                  <a:pos x="272" y="136"/>
                </a:cxn>
                <a:cxn ang="0">
                  <a:pos x="0" y="45"/>
                </a:cxn>
              </a:cxnLst>
              <a:rect l="0" t="0" r="r" b="b"/>
              <a:pathLst>
                <a:path w="1678" h="181">
                  <a:moveTo>
                    <a:pt x="0" y="45"/>
                  </a:moveTo>
                  <a:lnTo>
                    <a:pt x="227" y="0"/>
                  </a:lnTo>
                  <a:lnTo>
                    <a:pt x="1043" y="0"/>
                  </a:lnTo>
                  <a:lnTo>
                    <a:pt x="1406" y="45"/>
                  </a:lnTo>
                  <a:lnTo>
                    <a:pt x="1678" y="136"/>
                  </a:lnTo>
                  <a:lnTo>
                    <a:pt x="1361" y="181"/>
                  </a:lnTo>
                  <a:lnTo>
                    <a:pt x="1043" y="91"/>
                  </a:lnTo>
                  <a:lnTo>
                    <a:pt x="590" y="91"/>
                  </a:lnTo>
                  <a:lnTo>
                    <a:pt x="272" y="136"/>
                  </a:lnTo>
                  <a:lnTo>
                    <a:pt x="0" y="45"/>
                  </a:lnTo>
                  <a:close/>
                </a:path>
              </a:pathLst>
            </a:custGeom>
            <a:pattFill prst="divot">
              <a:fgClr>
                <a:schemeClr val="accent1"/>
              </a:fgClr>
              <a:bgClr>
                <a:srgbClr val="663300"/>
              </a:bgClr>
            </a:patt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 Box 28"/>
            <p:cNvSpPr txBox="1">
              <a:spLocks noChangeArrowheads="1"/>
            </p:cNvSpPr>
            <p:nvPr/>
          </p:nvSpPr>
          <p:spPr bwMode="auto">
            <a:xfrm>
              <a:off x="1791" y="1389"/>
              <a:ext cx="1560" cy="2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800"/>
                <a:t>Foot of slope may contain reworked and inverted</a:t>
              </a:r>
            </a:p>
            <a:p>
              <a:r>
                <a:rPr lang="en-US" sz="800"/>
                <a:t>artefact stratigraphies due to upslope erosion</a:t>
              </a:r>
            </a:p>
          </p:txBody>
        </p:sp>
        <p:sp>
          <p:nvSpPr>
            <p:cNvPr id="16" name="Text Box 29"/>
            <p:cNvSpPr txBox="1">
              <a:spLocks noChangeArrowheads="1"/>
            </p:cNvSpPr>
            <p:nvPr/>
          </p:nvSpPr>
          <p:spPr bwMode="auto">
            <a:xfrm>
              <a:off x="2562" y="2976"/>
              <a:ext cx="1800" cy="3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800"/>
                <a:t>Gravel highs form ‘islands’ within infilling floodplain;</a:t>
              </a:r>
            </a:p>
            <a:p>
              <a:r>
                <a:rPr lang="en-US" sz="800"/>
                <a:t>often suitable for occupation.  Lower areas of highs </a:t>
              </a:r>
            </a:p>
            <a:p>
              <a:r>
                <a:rPr lang="en-US" sz="800"/>
                <a:t>buried earlier in flooplain history.  </a:t>
              </a:r>
              <a:r>
                <a:rPr lang="en-US" sz="800" i="1"/>
                <a:t>In situ</a:t>
              </a:r>
              <a:r>
                <a:rPr lang="en-US" sz="800"/>
                <a:t> material may </a:t>
              </a:r>
            </a:p>
            <a:p>
              <a:r>
                <a:rPr lang="en-US" sz="800"/>
                <a:t>occur in association with buried surfaces and buried soils</a:t>
              </a:r>
            </a:p>
          </p:txBody>
        </p:sp>
        <p:sp>
          <p:nvSpPr>
            <p:cNvPr id="17" name="Text Box 30"/>
            <p:cNvSpPr txBox="1">
              <a:spLocks noChangeArrowheads="1"/>
            </p:cNvSpPr>
            <p:nvPr/>
          </p:nvSpPr>
          <p:spPr bwMode="auto">
            <a:xfrm>
              <a:off x="4558" y="2931"/>
              <a:ext cx="1034" cy="4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800"/>
                <a:t>Sand filled channel with basal</a:t>
              </a:r>
            </a:p>
            <a:p>
              <a:r>
                <a:rPr lang="en-US" sz="800"/>
                <a:t>peat.  Peat may contain </a:t>
              </a:r>
            </a:p>
            <a:p>
              <a:r>
                <a:rPr lang="en-US" sz="800"/>
                <a:t>important palaeoenvironmental</a:t>
              </a:r>
            </a:p>
            <a:p>
              <a:r>
                <a:rPr lang="en-US" sz="800"/>
                <a:t>records.  Sand suggests high </a:t>
              </a:r>
            </a:p>
            <a:p>
              <a:r>
                <a:rPr lang="en-US" sz="800"/>
                <a:t>energy fluvial regime.</a:t>
              </a:r>
            </a:p>
          </p:txBody>
        </p:sp>
        <p:sp>
          <p:nvSpPr>
            <p:cNvPr id="18" name="Freeform 31"/>
            <p:cNvSpPr>
              <a:spLocks/>
            </p:cNvSpPr>
            <p:nvPr/>
          </p:nvSpPr>
          <p:spPr bwMode="auto">
            <a:xfrm>
              <a:off x="1429" y="1616"/>
              <a:ext cx="653" cy="43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54" y="272"/>
                </a:cxn>
                <a:cxn ang="0">
                  <a:pos x="726" y="363"/>
                </a:cxn>
                <a:cxn ang="0">
                  <a:pos x="635" y="408"/>
                </a:cxn>
                <a:cxn ang="0">
                  <a:pos x="726" y="453"/>
                </a:cxn>
                <a:cxn ang="0">
                  <a:pos x="635" y="499"/>
                </a:cxn>
                <a:cxn ang="0">
                  <a:pos x="726" y="589"/>
                </a:cxn>
                <a:cxn ang="0">
                  <a:pos x="635" y="635"/>
                </a:cxn>
                <a:cxn ang="0">
                  <a:pos x="499" y="589"/>
                </a:cxn>
                <a:cxn ang="0">
                  <a:pos x="318" y="453"/>
                </a:cxn>
                <a:cxn ang="0">
                  <a:pos x="227" y="363"/>
                </a:cxn>
                <a:cxn ang="0">
                  <a:pos x="46" y="90"/>
                </a:cxn>
                <a:cxn ang="0">
                  <a:pos x="0" y="0"/>
                </a:cxn>
              </a:cxnLst>
              <a:rect l="0" t="0" r="r" b="b"/>
              <a:pathLst>
                <a:path w="726" h="635">
                  <a:moveTo>
                    <a:pt x="0" y="0"/>
                  </a:moveTo>
                  <a:lnTo>
                    <a:pt x="454" y="272"/>
                  </a:lnTo>
                  <a:lnTo>
                    <a:pt x="726" y="363"/>
                  </a:lnTo>
                  <a:lnTo>
                    <a:pt x="635" y="408"/>
                  </a:lnTo>
                  <a:lnTo>
                    <a:pt x="726" y="453"/>
                  </a:lnTo>
                  <a:lnTo>
                    <a:pt x="635" y="499"/>
                  </a:lnTo>
                  <a:lnTo>
                    <a:pt x="726" y="589"/>
                  </a:lnTo>
                  <a:lnTo>
                    <a:pt x="635" y="635"/>
                  </a:lnTo>
                  <a:lnTo>
                    <a:pt x="499" y="589"/>
                  </a:lnTo>
                  <a:lnTo>
                    <a:pt x="318" y="453"/>
                  </a:lnTo>
                  <a:lnTo>
                    <a:pt x="227" y="363"/>
                  </a:lnTo>
                  <a:lnTo>
                    <a:pt x="46" y="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6A4FA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 Box 32"/>
            <p:cNvSpPr txBox="1">
              <a:spLocks noChangeArrowheads="1"/>
            </p:cNvSpPr>
            <p:nvPr/>
          </p:nvSpPr>
          <p:spPr bwMode="auto">
            <a:xfrm>
              <a:off x="3379" y="2432"/>
              <a:ext cx="686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200"/>
                <a:t>Lower gravel</a:t>
              </a:r>
            </a:p>
          </p:txBody>
        </p:sp>
        <p:sp>
          <p:nvSpPr>
            <p:cNvPr id="20" name="Freeform 33"/>
            <p:cNvSpPr>
              <a:spLocks/>
            </p:cNvSpPr>
            <p:nvPr/>
          </p:nvSpPr>
          <p:spPr bwMode="auto">
            <a:xfrm>
              <a:off x="249" y="1026"/>
              <a:ext cx="5307" cy="172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633"/>
                </a:cxn>
                <a:cxn ang="0">
                  <a:pos x="5307" y="1633"/>
                </a:cxn>
                <a:cxn ang="0">
                  <a:pos x="5307" y="952"/>
                </a:cxn>
                <a:cxn ang="0">
                  <a:pos x="4627" y="998"/>
                </a:cxn>
                <a:cxn ang="0">
                  <a:pos x="4264" y="1270"/>
                </a:cxn>
                <a:cxn ang="0">
                  <a:pos x="3946" y="1406"/>
                </a:cxn>
                <a:cxn ang="0">
                  <a:pos x="3175" y="1361"/>
                </a:cxn>
                <a:cxn ang="0">
                  <a:pos x="2722" y="1179"/>
                </a:cxn>
                <a:cxn ang="0">
                  <a:pos x="1951" y="1134"/>
                </a:cxn>
                <a:cxn ang="0">
                  <a:pos x="1316" y="725"/>
                </a:cxn>
                <a:cxn ang="0">
                  <a:pos x="998" y="272"/>
                </a:cxn>
                <a:cxn ang="0">
                  <a:pos x="907" y="45"/>
                </a:cxn>
                <a:cxn ang="0">
                  <a:pos x="0" y="0"/>
                </a:cxn>
              </a:cxnLst>
              <a:rect l="0" t="0" r="r" b="b"/>
              <a:pathLst>
                <a:path w="5307" h="1633">
                  <a:moveTo>
                    <a:pt x="0" y="0"/>
                  </a:moveTo>
                  <a:lnTo>
                    <a:pt x="0" y="1633"/>
                  </a:lnTo>
                  <a:lnTo>
                    <a:pt x="5307" y="1633"/>
                  </a:lnTo>
                  <a:lnTo>
                    <a:pt x="5307" y="952"/>
                  </a:lnTo>
                  <a:lnTo>
                    <a:pt x="4627" y="998"/>
                  </a:lnTo>
                  <a:lnTo>
                    <a:pt x="4264" y="1270"/>
                  </a:lnTo>
                  <a:lnTo>
                    <a:pt x="3946" y="1406"/>
                  </a:lnTo>
                  <a:lnTo>
                    <a:pt x="3175" y="1361"/>
                  </a:lnTo>
                  <a:lnTo>
                    <a:pt x="2722" y="1179"/>
                  </a:lnTo>
                  <a:lnTo>
                    <a:pt x="1951" y="1134"/>
                  </a:lnTo>
                  <a:lnTo>
                    <a:pt x="1316" y="725"/>
                  </a:lnTo>
                  <a:lnTo>
                    <a:pt x="998" y="272"/>
                  </a:lnTo>
                  <a:lnTo>
                    <a:pt x="907" y="4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grpSp>
          <p:nvGrpSpPr>
            <p:cNvPr id="21" name="Group 34"/>
            <p:cNvGrpSpPr>
              <a:grpSpLocks/>
            </p:cNvGrpSpPr>
            <p:nvPr/>
          </p:nvGrpSpPr>
          <p:grpSpPr bwMode="auto">
            <a:xfrm>
              <a:off x="204" y="935"/>
              <a:ext cx="998" cy="318"/>
              <a:chOff x="181" y="1434"/>
              <a:chExt cx="2215" cy="1036"/>
            </a:xfrm>
          </p:grpSpPr>
          <p:sp>
            <p:nvSpPr>
              <p:cNvPr id="49" name="Freeform 35" descr="10%"/>
              <p:cNvSpPr>
                <a:spLocks/>
              </p:cNvSpPr>
              <p:nvPr/>
            </p:nvSpPr>
            <p:spPr bwMode="auto">
              <a:xfrm>
                <a:off x="1012" y="1563"/>
                <a:ext cx="1089" cy="287"/>
              </a:xfrm>
              <a:custGeom>
                <a:avLst/>
                <a:gdLst/>
                <a:ahLst/>
                <a:cxnLst>
                  <a:cxn ang="0">
                    <a:pos x="99" y="53"/>
                  </a:cxn>
                  <a:cxn ang="0">
                    <a:pos x="371" y="143"/>
                  </a:cxn>
                  <a:cxn ang="0">
                    <a:pos x="553" y="279"/>
                  </a:cxn>
                  <a:cxn ang="0">
                    <a:pos x="825" y="189"/>
                  </a:cxn>
                  <a:cxn ang="0">
                    <a:pos x="915" y="98"/>
                  </a:cxn>
                  <a:cxn ang="0">
                    <a:pos x="961" y="98"/>
                  </a:cxn>
                  <a:cxn ang="0">
                    <a:pos x="144" y="7"/>
                  </a:cxn>
                  <a:cxn ang="0">
                    <a:pos x="99" y="53"/>
                  </a:cxn>
                </a:cxnLst>
                <a:rect l="0" t="0" r="r" b="b"/>
                <a:pathLst>
                  <a:path w="1089" h="287">
                    <a:moveTo>
                      <a:pt x="99" y="53"/>
                    </a:moveTo>
                    <a:cubicBezTo>
                      <a:pt x="137" y="76"/>
                      <a:pt x="295" y="105"/>
                      <a:pt x="371" y="143"/>
                    </a:cubicBezTo>
                    <a:cubicBezTo>
                      <a:pt x="447" y="181"/>
                      <a:pt x="477" y="271"/>
                      <a:pt x="553" y="279"/>
                    </a:cubicBezTo>
                    <a:cubicBezTo>
                      <a:pt x="629" y="287"/>
                      <a:pt x="765" y="219"/>
                      <a:pt x="825" y="189"/>
                    </a:cubicBezTo>
                    <a:cubicBezTo>
                      <a:pt x="885" y="159"/>
                      <a:pt x="892" y="113"/>
                      <a:pt x="915" y="98"/>
                    </a:cubicBezTo>
                    <a:cubicBezTo>
                      <a:pt x="938" y="83"/>
                      <a:pt x="1089" y="113"/>
                      <a:pt x="961" y="98"/>
                    </a:cubicBezTo>
                    <a:cubicBezTo>
                      <a:pt x="833" y="83"/>
                      <a:pt x="288" y="14"/>
                      <a:pt x="144" y="7"/>
                    </a:cubicBezTo>
                    <a:cubicBezTo>
                      <a:pt x="0" y="0"/>
                      <a:pt x="61" y="30"/>
                      <a:pt x="99" y="53"/>
                    </a:cubicBezTo>
                    <a:close/>
                  </a:path>
                </a:pathLst>
              </a:custGeom>
              <a:pattFill prst="pct10">
                <a:fgClr>
                  <a:schemeClr val="accent1"/>
                </a:fgClr>
                <a:bgClr>
                  <a:srgbClr val="FFFF66"/>
                </a:bgClr>
              </a:patt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" name="Freeform 36" descr="Water droplets"/>
              <p:cNvSpPr>
                <a:spLocks/>
              </p:cNvSpPr>
              <p:nvPr/>
            </p:nvSpPr>
            <p:spPr bwMode="auto">
              <a:xfrm>
                <a:off x="181" y="1434"/>
                <a:ext cx="2215" cy="1036"/>
              </a:xfrm>
              <a:custGeom>
                <a:avLst/>
                <a:gdLst/>
                <a:ahLst/>
                <a:cxnLst>
                  <a:cxn ang="0">
                    <a:pos x="159" y="136"/>
                  </a:cxn>
                  <a:cxn ang="0">
                    <a:pos x="522" y="91"/>
                  </a:cxn>
                  <a:cxn ang="0">
                    <a:pos x="930" y="136"/>
                  </a:cxn>
                  <a:cxn ang="0">
                    <a:pos x="1111" y="182"/>
                  </a:cxn>
                  <a:cxn ang="0">
                    <a:pos x="1248" y="272"/>
                  </a:cxn>
                  <a:cxn ang="0">
                    <a:pos x="1384" y="363"/>
                  </a:cxn>
                  <a:cxn ang="0">
                    <a:pos x="1565" y="318"/>
                  </a:cxn>
                  <a:cxn ang="0">
                    <a:pos x="1701" y="227"/>
                  </a:cxn>
                  <a:cxn ang="0">
                    <a:pos x="1928" y="227"/>
                  </a:cxn>
                  <a:cxn ang="0">
                    <a:pos x="2019" y="408"/>
                  </a:cxn>
                  <a:cxn ang="0">
                    <a:pos x="2109" y="771"/>
                  </a:cxn>
                  <a:cxn ang="0">
                    <a:pos x="1384" y="907"/>
                  </a:cxn>
                  <a:cxn ang="0">
                    <a:pos x="204" y="907"/>
                  </a:cxn>
                  <a:cxn ang="0">
                    <a:pos x="159" y="136"/>
                  </a:cxn>
                </a:cxnLst>
                <a:rect l="0" t="0" r="r" b="b"/>
                <a:pathLst>
                  <a:path w="2215" h="1036">
                    <a:moveTo>
                      <a:pt x="159" y="136"/>
                    </a:moveTo>
                    <a:cubicBezTo>
                      <a:pt x="212" y="0"/>
                      <a:pt x="394" y="91"/>
                      <a:pt x="522" y="91"/>
                    </a:cubicBezTo>
                    <a:cubicBezTo>
                      <a:pt x="650" y="91"/>
                      <a:pt x="832" y="121"/>
                      <a:pt x="930" y="136"/>
                    </a:cubicBezTo>
                    <a:cubicBezTo>
                      <a:pt x="1028" y="151"/>
                      <a:pt x="1058" y="159"/>
                      <a:pt x="1111" y="182"/>
                    </a:cubicBezTo>
                    <a:cubicBezTo>
                      <a:pt x="1164" y="205"/>
                      <a:pt x="1203" y="242"/>
                      <a:pt x="1248" y="272"/>
                    </a:cubicBezTo>
                    <a:cubicBezTo>
                      <a:pt x="1293" y="302"/>
                      <a:pt x="1331" y="355"/>
                      <a:pt x="1384" y="363"/>
                    </a:cubicBezTo>
                    <a:cubicBezTo>
                      <a:pt x="1437" y="371"/>
                      <a:pt x="1512" y="341"/>
                      <a:pt x="1565" y="318"/>
                    </a:cubicBezTo>
                    <a:cubicBezTo>
                      <a:pt x="1618" y="295"/>
                      <a:pt x="1641" y="242"/>
                      <a:pt x="1701" y="227"/>
                    </a:cubicBezTo>
                    <a:cubicBezTo>
                      <a:pt x="1761" y="212"/>
                      <a:pt x="1875" y="197"/>
                      <a:pt x="1928" y="227"/>
                    </a:cubicBezTo>
                    <a:cubicBezTo>
                      <a:pt x="1981" y="257"/>
                      <a:pt x="1989" y="317"/>
                      <a:pt x="2019" y="408"/>
                    </a:cubicBezTo>
                    <a:cubicBezTo>
                      <a:pt x="2049" y="499"/>
                      <a:pt x="2215" y="688"/>
                      <a:pt x="2109" y="771"/>
                    </a:cubicBezTo>
                    <a:cubicBezTo>
                      <a:pt x="2003" y="854"/>
                      <a:pt x="1701" y="884"/>
                      <a:pt x="1384" y="907"/>
                    </a:cubicBezTo>
                    <a:cubicBezTo>
                      <a:pt x="1067" y="930"/>
                      <a:pt x="408" y="1036"/>
                      <a:pt x="204" y="907"/>
                    </a:cubicBezTo>
                    <a:cubicBezTo>
                      <a:pt x="0" y="778"/>
                      <a:pt x="106" y="272"/>
                      <a:pt x="159" y="136"/>
                    </a:cubicBezTo>
                    <a:close/>
                  </a:path>
                </a:pathLst>
              </a:custGeom>
              <a:blipFill dpi="0" rotWithShape="1">
                <a:blip r:embed="rId3" cstate="print"/>
                <a:srcRect/>
                <a:tile tx="0" ty="0" sx="100000" sy="100000" flip="none" algn="tl"/>
              </a:blip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2" name="Freeform 37" descr="Water droplets"/>
            <p:cNvSpPr>
              <a:spLocks/>
            </p:cNvSpPr>
            <p:nvPr/>
          </p:nvSpPr>
          <p:spPr bwMode="auto">
            <a:xfrm>
              <a:off x="1927" y="1933"/>
              <a:ext cx="3667" cy="711"/>
            </a:xfrm>
            <a:custGeom>
              <a:avLst/>
              <a:gdLst/>
              <a:ahLst/>
              <a:cxnLst>
                <a:cxn ang="0">
                  <a:pos x="23" y="91"/>
                </a:cxn>
                <a:cxn ang="0">
                  <a:pos x="250" y="318"/>
                </a:cxn>
                <a:cxn ang="0">
                  <a:pos x="840" y="408"/>
                </a:cxn>
                <a:cxn ang="0">
                  <a:pos x="1203" y="408"/>
                </a:cxn>
                <a:cxn ang="0">
                  <a:pos x="1520" y="635"/>
                </a:cxn>
                <a:cxn ang="0">
                  <a:pos x="2473" y="681"/>
                </a:cxn>
                <a:cxn ang="0">
                  <a:pos x="2926" y="454"/>
                </a:cxn>
                <a:cxn ang="0">
                  <a:pos x="3153" y="227"/>
                </a:cxn>
                <a:cxn ang="0">
                  <a:pos x="3652" y="182"/>
                </a:cxn>
                <a:cxn ang="0">
                  <a:pos x="3743" y="136"/>
                </a:cxn>
                <a:cxn ang="0">
                  <a:pos x="3788" y="46"/>
                </a:cxn>
                <a:cxn ang="0">
                  <a:pos x="3516" y="0"/>
                </a:cxn>
                <a:cxn ang="0">
                  <a:pos x="3062" y="46"/>
                </a:cxn>
                <a:cxn ang="0">
                  <a:pos x="2926" y="272"/>
                </a:cxn>
                <a:cxn ang="0">
                  <a:pos x="2700" y="408"/>
                </a:cxn>
                <a:cxn ang="0">
                  <a:pos x="2337" y="454"/>
                </a:cxn>
                <a:cxn ang="0">
                  <a:pos x="1838" y="408"/>
                </a:cxn>
                <a:cxn ang="0">
                  <a:pos x="1384" y="227"/>
                </a:cxn>
                <a:cxn ang="0">
                  <a:pos x="976" y="182"/>
                </a:cxn>
                <a:cxn ang="0">
                  <a:pos x="704" y="272"/>
                </a:cxn>
                <a:cxn ang="0">
                  <a:pos x="386" y="182"/>
                </a:cxn>
                <a:cxn ang="0">
                  <a:pos x="23" y="91"/>
                </a:cxn>
              </a:cxnLst>
              <a:rect l="0" t="0" r="r" b="b"/>
              <a:pathLst>
                <a:path w="3826" h="711">
                  <a:moveTo>
                    <a:pt x="23" y="91"/>
                  </a:moveTo>
                  <a:cubicBezTo>
                    <a:pt x="0" y="114"/>
                    <a:pt x="114" y="265"/>
                    <a:pt x="250" y="318"/>
                  </a:cubicBezTo>
                  <a:cubicBezTo>
                    <a:pt x="386" y="371"/>
                    <a:pt x="681" y="393"/>
                    <a:pt x="840" y="408"/>
                  </a:cubicBezTo>
                  <a:cubicBezTo>
                    <a:pt x="999" y="423"/>
                    <a:pt x="1090" y="370"/>
                    <a:pt x="1203" y="408"/>
                  </a:cubicBezTo>
                  <a:cubicBezTo>
                    <a:pt x="1316" y="446"/>
                    <a:pt x="1308" y="590"/>
                    <a:pt x="1520" y="635"/>
                  </a:cubicBezTo>
                  <a:cubicBezTo>
                    <a:pt x="1732" y="680"/>
                    <a:pt x="2239" y="711"/>
                    <a:pt x="2473" y="681"/>
                  </a:cubicBezTo>
                  <a:cubicBezTo>
                    <a:pt x="2707" y="651"/>
                    <a:pt x="2813" y="530"/>
                    <a:pt x="2926" y="454"/>
                  </a:cubicBezTo>
                  <a:cubicBezTo>
                    <a:pt x="3039" y="378"/>
                    <a:pt x="3032" y="272"/>
                    <a:pt x="3153" y="227"/>
                  </a:cubicBezTo>
                  <a:cubicBezTo>
                    <a:pt x="3274" y="182"/>
                    <a:pt x="3554" y="197"/>
                    <a:pt x="3652" y="182"/>
                  </a:cubicBezTo>
                  <a:cubicBezTo>
                    <a:pt x="3750" y="167"/>
                    <a:pt x="3720" y="159"/>
                    <a:pt x="3743" y="136"/>
                  </a:cubicBezTo>
                  <a:cubicBezTo>
                    <a:pt x="3766" y="113"/>
                    <a:pt x="3826" y="69"/>
                    <a:pt x="3788" y="46"/>
                  </a:cubicBezTo>
                  <a:cubicBezTo>
                    <a:pt x="3750" y="23"/>
                    <a:pt x="3637" y="0"/>
                    <a:pt x="3516" y="0"/>
                  </a:cubicBezTo>
                  <a:cubicBezTo>
                    <a:pt x="3395" y="0"/>
                    <a:pt x="3160" y="1"/>
                    <a:pt x="3062" y="46"/>
                  </a:cubicBezTo>
                  <a:cubicBezTo>
                    <a:pt x="2964" y="91"/>
                    <a:pt x="2986" y="212"/>
                    <a:pt x="2926" y="272"/>
                  </a:cubicBezTo>
                  <a:cubicBezTo>
                    <a:pt x="2866" y="332"/>
                    <a:pt x="2798" y="378"/>
                    <a:pt x="2700" y="408"/>
                  </a:cubicBezTo>
                  <a:cubicBezTo>
                    <a:pt x="2602" y="438"/>
                    <a:pt x="2481" y="454"/>
                    <a:pt x="2337" y="454"/>
                  </a:cubicBezTo>
                  <a:cubicBezTo>
                    <a:pt x="2193" y="454"/>
                    <a:pt x="1997" y="446"/>
                    <a:pt x="1838" y="408"/>
                  </a:cubicBezTo>
                  <a:cubicBezTo>
                    <a:pt x="1679" y="370"/>
                    <a:pt x="1528" y="265"/>
                    <a:pt x="1384" y="227"/>
                  </a:cubicBezTo>
                  <a:cubicBezTo>
                    <a:pt x="1240" y="189"/>
                    <a:pt x="1089" y="175"/>
                    <a:pt x="976" y="182"/>
                  </a:cubicBezTo>
                  <a:cubicBezTo>
                    <a:pt x="863" y="189"/>
                    <a:pt x="802" y="272"/>
                    <a:pt x="704" y="272"/>
                  </a:cubicBezTo>
                  <a:cubicBezTo>
                    <a:pt x="606" y="272"/>
                    <a:pt x="492" y="212"/>
                    <a:pt x="386" y="182"/>
                  </a:cubicBezTo>
                  <a:cubicBezTo>
                    <a:pt x="280" y="152"/>
                    <a:pt x="46" y="68"/>
                    <a:pt x="23" y="91"/>
                  </a:cubicBezTo>
                  <a:close/>
                </a:path>
              </a:pathLst>
            </a:custGeom>
            <a:blipFill dpi="0" rotWithShape="1">
              <a:blip r:embed="rId3" cstate="print"/>
              <a:srcRect/>
              <a:tile tx="0" ty="0" sx="100000" sy="100000" flip="none" algn="tl"/>
            </a:blip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38"/>
            <p:cNvSpPr>
              <a:spLocks/>
            </p:cNvSpPr>
            <p:nvPr/>
          </p:nvSpPr>
          <p:spPr bwMode="auto">
            <a:xfrm>
              <a:off x="2925" y="2115"/>
              <a:ext cx="182" cy="22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36" y="137"/>
                </a:cxn>
                <a:cxn ang="0">
                  <a:pos x="272" y="227"/>
                </a:cxn>
                <a:cxn ang="0">
                  <a:pos x="363" y="363"/>
                </a:cxn>
              </a:cxnLst>
              <a:rect l="0" t="0" r="r" b="b"/>
              <a:pathLst>
                <a:path w="363" h="363">
                  <a:moveTo>
                    <a:pt x="0" y="0"/>
                  </a:moveTo>
                  <a:cubicBezTo>
                    <a:pt x="45" y="49"/>
                    <a:pt x="91" y="99"/>
                    <a:pt x="136" y="137"/>
                  </a:cubicBezTo>
                  <a:cubicBezTo>
                    <a:pt x="181" y="175"/>
                    <a:pt x="234" y="189"/>
                    <a:pt x="272" y="227"/>
                  </a:cubicBezTo>
                  <a:cubicBezTo>
                    <a:pt x="310" y="265"/>
                    <a:pt x="336" y="314"/>
                    <a:pt x="363" y="363"/>
                  </a:cubicBezTo>
                </a:path>
              </a:pathLst>
            </a:custGeom>
            <a:noFill/>
            <a:ln w="38100" cap="flat" cmpd="sng">
              <a:solidFill>
                <a:schemeClr val="tx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39"/>
            <p:cNvSpPr>
              <a:spLocks/>
            </p:cNvSpPr>
            <p:nvPr/>
          </p:nvSpPr>
          <p:spPr bwMode="auto">
            <a:xfrm>
              <a:off x="4830" y="1979"/>
              <a:ext cx="91" cy="272"/>
            </a:xfrm>
            <a:custGeom>
              <a:avLst/>
              <a:gdLst/>
              <a:ahLst/>
              <a:cxnLst>
                <a:cxn ang="0">
                  <a:pos x="91" y="0"/>
                </a:cxn>
                <a:cxn ang="0">
                  <a:pos x="45" y="91"/>
                </a:cxn>
                <a:cxn ang="0">
                  <a:pos x="0" y="272"/>
                </a:cxn>
              </a:cxnLst>
              <a:rect l="0" t="0" r="r" b="b"/>
              <a:pathLst>
                <a:path w="91" h="272">
                  <a:moveTo>
                    <a:pt x="91" y="0"/>
                  </a:moveTo>
                  <a:cubicBezTo>
                    <a:pt x="75" y="23"/>
                    <a:pt x="60" y="46"/>
                    <a:pt x="45" y="91"/>
                  </a:cubicBezTo>
                  <a:cubicBezTo>
                    <a:pt x="30" y="136"/>
                    <a:pt x="7" y="242"/>
                    <a:pt x="0" y="272"/>
                  </a:cubicBezTo>
                </a:path>
              </a:pathLst>
            </a:custGeom>
            <a:noFill/>
            <a:ln w="38100" cap="flat" cmpd="sng">
              <a:solidFill>
                <a:schemeClr val="tx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 Box 40"/>
            <p:cNvSpPr txBox="1">
              <a:spLocks noChangeArrowheads="1"/>
            </p:cNvSpPr>
            <p:nvPr/>
          </p:nvSpPr>
          <p:spPr bwMode="auto">
            <a:xfrm>
              <a:off x="2426" y="2206"/>
              <a:ext cx="500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800"/>
                <a:t>Upper gravel</a:t>
              </a:r>
            </a:p>
          </p:txBody>
        </p:sp>
        <p:sp>
          <p:nvSpPr>
            <p:cNvPr id="26" name="Text Box 41"/>
            <p:cNvSpPr txBox="1">
              <a:spLocks noChangeArrowheads="1"/>
            </p:cNvSpPr>
            <p:nvPr/>
          </p:nvSpPr>
          <p:spPr bwMode="auto">
            <a:xfrm>
              <a:off x="3651" y="2432"/>
              <a:ext cx="501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800"/>
                <a:t>Lower gravel</a:t>
              </a:r>
            </a:p>
          </p:txBody>
        </p:sp>
        <p:sp>
          <p:nvSpPr>
            <p:cNvPr id="27" name="Text Box 42"/>
            <p:cNvSpPr txBox="1">
              <a:spLocks noChangeArrowheads="1"/>
            </p:cNvSpPr>
            <p:nvPr/>
          </p:nvSpPr>
          <p:spPr bwMode="auto">
            <a:xfrm>
              <a:off x="4954" y="1978"/>
              <a:ext cx="538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800"/>
                <a:t>Buried terrace</a:t>
              </a:r>
            </a:p>
          </p:txBody>
        </p:sp>
        <p:sp>
          <p:nvSpPr>
            <p:cNvPr id="28" name="Text Box 43"/>
            <p:cNvSpPr txBox="1">
              <a:spLocks noChangeArrowheads="1"/>
            </p:cNvSpPr>
            <p:nvPr/>
          </p:nvSpPr>
          <p:spPr bwMode="auto">
            <a:xfrm>
              <a:off x="295" y="1026"/>
              <a:ext cx="740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800"/>
                <a:t>Higher gravel terrace</a:t>
              </a:r>
            </a:p>
          </p:txBody>
        </p:sp>
        <p:sp>
          <p:nvSpPr>
            <p:cNvPr id="29" name="Line 44"/>
            <p:cNvSpPr>
              <a:spLocks noChangeShapeType="1"/>
            </p:cNvSpPr>
            <p:nvPr/>
          </p:nvSpPr>
          <p:spPr bwMode="auto">
            <a:xfrm flipH="1">
              <a:off x="1292" y="1117"/>
              <a:ext cx="590" cy="22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Line 45"/>
            <p:cNvSpPr>
              <a:spLocks noChangeShapeType="1"/>
            </p:cNvSpPr>
            <p:nvPr/>
          </p:nvSpPr>
          <p:spPr bwMode="auto">
            <a:xfrm flipH="1">
              <a:off x="1791" y="1661"/>
              <a:ext cx="227" cy="1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Line 46"/>
            <p:cNvSpPr>
              <a:spLocks noChangeShapeType="1"/>
            </p:cNvSpPr>
            <p:nvPr/>
          </p:nvSpPr>
          <p:spPr bwMode="auto">
            <a:xfrm flipH="1" flipV="1">
              <a:off x="3107" y="2160"/>
              <a:ext cx="91" cy="81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47"/>
            <p:cNvSpPr>
              <a:spLocks/>
            </p:cNvSpPr>
            <p:nvPr/>
          </p:nvSpPr>
          <p:spPr bwMode="auto">
            <a:xfrm>
              <a:off x="3334" y="3884"/>
              <a:ext cx="136" cy="22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5" y="91"/>
                </a:cxn>
                <a:cxn ang="0">
                  <a:pos x="45" y="181"/>
                </a:cxn>
                <a:cxn ang="0">
                  <a:pos x="136" y="227"/>
                </a:cxn>
              </a:cxnLst>
              <a:rect l="0" t="0" r="r" b="b"/>
              <a:pathLst>
                <a:path w="136" h="227">
                  <a:moveTo>
                    <a:pt x="0" y="0"/>
                  </a:moveTo>
                  <a:cubicBezTo>
                    <a:pt x="19" y="30"/>
                    <a:pt x="38" y="61"/>
                    <a:pt x="45" y="91"/>
                  </a:cubicBezTo>
                  <a:cubicBezTo>
                    <a:pt x="52" y="121"/>
                    <a:pt x="30" y="158"/>
                    <a:pt x="45" y="181"/>
                  </a:cubicBezTo>
                  <a:cubicBezTo>
                    <a:pt x="60" y="204"/>
                    <a:pt x="98" y="215"/>
                    <a:pt x="136" y="227"/>
                  </a:cubicBezTo>
                </a:path>
              </a:pathLst>
            </a:custGeom>
            <a:noFill/>
            <a:ln w="28575" cap="flat" cmpd="sng">
              <a:solidFill>
                <a:schemeClr val="tx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Text Box 48"/>
            <p:cNvSpPr txBox="1">
              <a:spLocks noChangeArrowheads="1"/>
            </p:cNvSpPr>
            <p:nvPr/>
          </p:nvSpPr>
          <p:spPr bwMode="auto">
            <a:xfrm>
              <a:off x="3651" y="3884"/>
              <a:ext cx="1295" cy="20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400"/>
                <a:t>Possible terrace edges</a:t>
              </a:r>
            </a:p>
          </p:txBody>
        </p:sp>
        <p:sp>
          <p:nvSpPr>
            <p:cNvPr id="34" name="Line 49"/>
            <p:cNvSpPr>
              <a:spLocks noChangeShapeType="1"/>
            </p:cNvSpPr>
            <p:nvPr/>
          </p:nvSpPr>
          <p:spPr bwMode="auto">
            <a:xfrm flipH="1" flipV="1">
              <a:off x="4332" y="2296"/>
              <a:ext cx="589" cy="63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50"/>
            <p:cNvSpPr>
              <a:spLocks/>
            </p:cNvSpPr>
            <p:nvPr/>
          </p:nvSpPr>
          <p:spPr bwMode="auto">
            <a:xfrm flipV="1">
              <a:off x="3334" y="2432"/>
              <a:ext cx="288" cy="52"/>
            </a:xfrm>
            <a:custGeom>
              <a:avLst/>
              <a:gdLst/>
              <a:ahLst/>
              <a:cxnLst>
                <a:cxn ang="0">
                  <a:pos x="8" y="45"/>
                </a:cxn>
                <a:cxn ang="0">
                  <a:pos x="144" y="0"/>
                </a:cxn>
                <a:cxn ang="0">
                  <a:pos x="280" y="45"/>
                </a:cxn>
                <a:cxn ang="0">
                  <a:pos x="190" y="45"/>
                </a:cxn>
                <a:cxn ang="0">
                  <a:pos x="8" y="45"/>
                </a:cxn>
              </a:cxnLst>
              <a:rect l="0" t="0" r="r" b="b"/>
              <a:pathLst>
                <a:path w="288" h="52">
                  <a:moveTo>
                    <a:pt x="8" y="45"/>
                  </a:moveTo>
                  <a:cubicBezTo>
                    <a:pt x="0" y="38"/>
                    <a:pt x="99" y="0"/>
                    <a:pt x="144" y="0"/>
                  </a:cubicBezTo>
                  <a:cubicBezTo>
                    <a:pt x="189" y="0"/>
                    <a:pt x="272" y="38"/>
                    <a:pt x="280" y="45"/>
                  </a:cubicBezTo>
                  <a:cubicBezTo>
                    <a:pt x="288" y="52"/>
                    <a:pt x="235" y="45"/>
                    <a:pt x="190" y="45"/>
                  </a:cubicBezTo>
                  <a:cubicBezTo>
                    <a:pt x="145" y="45"/>
                    <a:pt x="16" y="52"/>
                    <a:pt x="8" y="45"/>
                  </a:cubicBezTo>
                  <a:close/>
                </a:path>
              </a:pathLst>
            </a:custGeom>
            <a:solidFill>
              <a:srgbClr val="66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51"/>
            <p:cNvSpPr>
              <a:spLocks/>
            </p:cNvSpPr>
            <p:nvPr/>
          </p:nvSpPr>
          <p:spPr bwMode="auto">
            <a:xfrm flipV="1">
              <a:off x="2109" y="2160"/>
              <a:ext cx="288" cy="52"/>
            </a:xfrm>
            <a:custGeom>
              <a:avLst/>
              <a:gdLst/>
              <a:ahLst/>
              <a:cxnLst>
                <a:cxn ang="0">
                  <a:pos x="8" y="45"/>
                </a:cxn>
                <a:cxn ang="0">
                  <a:pos x="144" y="0"/>
                </a:cxn>
                <a:cxn ang="0">
                  <a:pos x="280" y="45"/>
                </a:cxn>
                <a:cxn ang="0">
                  <a:pos x="190" y="45"/>
                </a:cxn>
                <a:cxn ang="0">
                  <a:pos x="8" y="45"/>
                </a:cxn>
              </a:cxnLst>
              <a:rect l="0" t="0" r="r" b="b"/>
              <a:pathLst>
                <a:path w="288" h="52">
                  <a:moveTo>
                    <a:pt x="8" y="45"/>
                  </a:moveTo>
                  <a:cubicBezTo>
                    <a:pt x="0" y="38"/>
                    <a:pt x="99" y="0"/>
                    <a:pt x="144" y="0"/>
                  </a:cubicBezTo>
                  <a:cubicBezTo>
                    <a:pt x="189" y="0"/>
                    <a:pt x="272" y="38"/>
                    <a:pt x="280" y="45"/>
                  </a:cubicBezTo>
                  <a:cubicBezTo>
                    <a:pt x="288" y="52"/>
                    <a:pt x="235" y="45"/>
                    <a:pt x="190" y="45"/>
                  </a:cubicBezTo>
                  <a:cubicBezTo>
                    <a:pt x="145" y="45"/>
                    <a:pt x="16" y="52"/>
                    <a:pt x="8" y="45"/>
                  </a:cubicBezTo>
                  <a:close/>
                </a:path>
              </a:pathLst>
            </a:custGeom>
            <a:solidFill>
              <a:srgbClr val="66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52"/>
            <p:cNvSpPr>
              <a:spLocks/>
            </p:cNvSpPr>
            <p:nvPr/>
          </p:nvSpPr>
          <p:spPr bwMode="auto">
            <a:xfrm flipV="1">
              <a:off x="3198" y="3612"/>
              <a:ext cx="288" cy="52"/>
            </a:xfrm>
            <a:custGeom>
              <a:avLst/>
              <a:gdLst/>
              <a:ahLst/>
              <a:cxnLst>
                <a:cxn ang="0">
                  <a:pos x="8" y="45"/>
                </a:cxn>
                <a:cxn ang="0">
                  <a:pos x="144" y="0"/>
                </a:cxn>
                <a:cxn ang="0">
                  <a:pos x="280" y="45"/>
                </a:cxn>
                <a:cxn ang="0">
                  <a:pos x="190" y="45"/>
                </a:cxn>
                <a:cxn ang="0">
                  <a:pos x="8" y="45"/>
                </a:cxn>
              </a:cxnLst>
              <a:rect l="0" t="0" r="r" b="b"/>
              <a:pathLst>
                <a:path w="288" h="52">
                  <a:moveTo>
                    <a:pt x="8" y="45"/>
                  </a:moveTo>
                  <a:cubicBezTo>
                    <a:pt x="0" y="38"/>
                    <a:pt x="99" y="0"/>
                    <a:pt x="144" y="0"/>
                  </a:cubicBezTo>
                  <a:cubicBezTo>
                    <a:pt x="189" y="0"/>
                    <a:pt x="272" y="38"/>
                    <a:pt x="280" y="45"/>
                  </a:cubicBezTo>
                  <a:cubicBezTo>
                    <a:pt x="288" y="52"/>
                    <a:pt x="235" y="45"/>
                    <a:pt x="190" y="45"/>
                  </a:cubicBezTo>
                  <a:cubicBezTo>
                    <a:pt x="145" y="45"/>
                    <a:pt x="16" y="52"/>
                    <a:pt x="8" y="45"/>
                  </a:cubicBezTo>
                  <a:close/>
                </a:path>
              </a:pathLst>
            </a:custGeom>
            <a:solidFill>
              <a:srgbClr val="66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Text Box 53"/>
            <p:cNvSpPr txBox="1">
              <a:spLocks noChangeArrowheads="1"/>
            </p:cNvSpPr>
            <p:nvPr/>
          </p:nvSpPr>
          <p:spPr bwMode="auto">
            <a:xfrm>
              <a:off x="3638" y="3520"/>
              <a:ext cx="1339" cy="20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400"/>
                <a:t>Fine grained channel fill</a:t>
              </a:r>
            </a:p>
          </p:txBody>
        </p:sp>
        <p:sp>
          <p:nvSpPr>
            <p:cNvPr id="39" name="Text Box 54"/>
            <p:cNvSpPr txBox="1">
              <a:spLocks noChangeArrowheads="1"/>
            </p:cNvSpPr>
            <p:nvPr/>
          </p:nvSpPr>
          <p:spPr bwMode="auto">
            <a:xfrm>
              <a:off x="3878" y="709"/>
              <a:ext cx="1807" cy="3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800"/>
                <a:t>Buried terrace forms zone of drier ground only</a:t>
              </a:r>
            </a:p>
            <a:p>
              <a:r>
                <a:rPr lang="en-US" sz="800"/>
                <a:t>occasionally inundated by flooding of active channel.</a:t>
              </a:r>
            </a:p>
            <a:p>
              <a:r>
                <a:rPr lang="en-US" sz="800"/>
                <a:t>Palaeoenvironmental potential often poor and sequences</a:t>
              </a:r>
            </a:p>
            <a:p>
              <a:r>
                <a:rPr lang="en-US" sz="800"/>
                <a:t>Concatenated.</a:t>
              </a:r>
            </a:p>
          </p:txBody>
        </p:sp>
        <p:sp>
          <p:nvSpPr>
            <p:cNvPr id="40" name="Line 55"/>
            <p:cNvSpPr>
              <a:spLocks noChangeShapeType="1"/>
            </p:cNvSpPr>
            <p:nvPr/>
          </p:nvSpPr>
          <p:spPr bwMode="auto">
            <a:xfrm>
              <a:off x="4830" y="1026"/>
              <a:ext cx="454" cy="90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AutoShape 56"/>
            <p:cNvSpPr>
              <a:spLocks noChangeArrowheads="1"/>
            </p:cNvSpPr>
            <p:nvPr/>
          </p:nvSpPr>
          <p:spPr bwMode="auto">
            <a:xfrm>
              <a:off x="3288" y="1842"/>
              <a:ext cx="227" cy="90"/>
            </a:xfrm>
            <a:prstGeom prst="flowChartManualOperation">
              <a:avLst/>
            </a:prstGeom>
            <a:solidFill>
              <a:srgbClr val="170CF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" name="Text Box 57"/>
            <p:cNvSpPr txBox="1">
              <a:spLocks noChangeArrowheads="1"/>
            </p:cNvSpPr>
            <p:nvPr/>
          </p:nvSpPr>
          <p:spPr bwMode="auto">
            <a:xfrm>
              <a:off x="3651" y="1434"/>
              <a:ext cx="1454" cy="3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800"/>
                <a:t>Position of former channel now infilled</a:t>
              </a:r>
            </a:p>
            <a:p>
              <a:r>
                <a:rPr lang="en-US" sz="800"/>
                <a:t>May contain important palaeoenvironmental</a:t>
              </a:r>
            </a:p>
            <a:p>
              <a:r>
                <a:rPr lang="en-US" sz="800"/>
                <a:t>information.  Archaeological material possibly</a:t>
              </a:r>
            </a:p>
            <a:p>
              <a:r>
                <a:rPr lang="en-US" sz="800"/>
                <a:t>reworked</a:t>
              </a:r>
            </a:p>
          </p:txBody>
        </p:sp>
        <p:sp>
          <p:nvSpPr>
            <p:cNvPr id="43" name="Line 58"/>
            <p:cNvSpPr>
              <a:spLocks noChangeShapeType="1"/>
            </p:cNvSpPr>
            <p:nvPr/>
          </p:nvSpPr>
          <p:spPr bwMode="auto">
            <a:xfrm>
              <a:off x="4195" y="1706"/>
              <a:ext cx="182" cy="27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Text Box 59"/>
            <p:cNvSpPr txBox="1">
              <a:spLocks noChangeArrowheads="1"/>
            </p:cNvSpPr>
            <p:nvPr/>
          </p:nvSpPr>
          <p:spPr bwMode="auto">
            <a:xfrm>
              <a:off x="3061" y="709"/>
              <a:ext cx="598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800"/>
                <a:t>Modern channel</a:t>
              </a:r>
            </a:p>
          </p:txBody>
        </p:sp>
        <p:sp>
          <p:nvSpPr>
            <p:cNvPr id="45" name="Line 60"/>
            <p:cNvSpPr>
              <a:spLocks noChangeShapeType="1"/>
            </p:cNvSpPr>
            <p:nvPr/>
          </p:nvSpPr>
          <p:spPr bwMode="auto">
            <a:xfrm>
              <a:off x="3424" y="845"/>
              <a:ext cx="0" cy="99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Rectangle 61"/>
            <p:cNvSpPr>
              <a:spLocks noChangeArrowheads="1"/>
            </p:cNvSpPr>
            <p:nvPr/>
          </p:nvSpPr>
          <p:spPr bwMode="auto">
            <a:xfrm>
              <a:off x="113" y="119"/>
              <a:ext cx="5534" cy="4082"/>
            </a:xfrm>
            <a:prstGeom prst="rect">
              <a:avLst/>
            </a:prstGeom>
            <a:noFill/>
            <a:ln w="381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" name="Line 62"/>
            <p:cNvSpPr>
              <a:spLocks noChangeShapeType="1"/>
            </p:cNvSpPr>
            <p:nvPr/>
          </p:nvSpPr>
          <p:spPr bwMode="auto">
            <a:xfrm>
              <a:off x="431" y="799"/>
              <a:ext cx="45" cy="1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AutoShape 63"/>
            <p:cNvSpPr>
              <a:spLocks noChangeArrowheads="1"/>
            </p:cNvSpPr>
            <p:nvPr/>
          </p:nvSpPr>
          <p:spPr bwMode="auto">
            <a:xfrm>
              <a:off x="1020" y="935"/>
              <a:ext cx="182" cy="136"/>
            </a:xfrm>
            <a:custGeom>
              <a:avLst/>
              <a:gdLst>
                <a:gd name="G0" fmla="+- 0 0 0"/>
                <a:gd name="G1" fmla="+- -11796480 0 0"/>
                <a:gd name="G2" fmla="+- 0 0 -11796480"/>
                <a:gd name="G3" fmla="+- 10800 0 0"/>
                <a:gd name="G4" fmla="+- 0 0 0"/>
                <a:gd name="T0" fmla="*/ 360 256 1"/>
                <a:gd name="T1" fmla="*/ 0 256 1"/>
                <a:gd name="G5" fmla="+- G2 T0 T1"/>
                <a:gd name="G6" fmla="?: G2 G2 G5"/>
                <a:gd name="G7" fmla="+- 0 0 G6"/>
                <a:gd name="G8" fmla="+- 5400 0 0"/>
                <a:gd name="G9" fmla="+- 0 0 -11796480"/>
                <a:gd name="G10" fmla="+- 5400 0 2700"/>
                <a:gd name="G11" fmla="cos G10 0"/>
                <a:gd name="G12" fmla="sin G10 0"/>
                <a:gd name="G13" fmla="cos 13500 0"/>
                <a:gd name="G14" fmla="sin 13500 0"/>
                <a:gd name="G15" fmla="+- G11 10800 0"/>
                <a:gd name="G16" fmla="+- G12 10800 0"/>
                <a:gd name="G17" fmla="+- G13 10800 0"/>
                <a:gd name="G18" fmla="+- G14 10800 0"/>
                <a:gd name="G19" fmla="*/ 5400 1 2"/>
                <a:gd name="G20" fmla="+- G19 5400 0"/>
                <a:gd name="G21" fmla="cos G20 0"/>
                <a:gd name="G22" fmla="sin G20 0"/>
                <a:gd name="G23" fmla="+- G21 10800 0"/>
                <a:gd name="G24" fmla="+- G12 G23 G22"/>
                <a:gd name="G25" fmla="+- G22 G23 G11"/>
                <a:gd name="G26" fmla="cos 10800 0"/>
                <a:gd name="G27" fmla="sin 10800 0"/>
                <a:gd name="G28" fmla="cos 5400 0"/>
                <a:gd name="G29" fmla="sin 5400 0"/>
                <a:gd name="G30" fmla="+- G26 10800 0"/>
                <a:gd name="G31" fmla="+- G27 10800 0"/>
                <a:gd name="G32" fmla="+- G28 10800 0"/>
                <a:gd name="G33" fmla="+- G29 10800 0"/>
                <a:gd name="G34" fmla="+- G19 5400 0"/>
                <a:gd name="G35" fmla="cos G34 -11796480"/>
                <a:gd name="G36" fmla="sin G34 -11796480"/>
                <a:gd name="G37" fmla="+/ -11796480 0 2"/>
                <a:gd name="T2" fmla="*/ 180 256 1"/>
                <a:gd name="T3" fmla="*/ 0 256 1"/>
                <a:gd name="G38" fmla="+- G37 T2 T3"/>
                <a:gd name="G39" fmla="?: G2 G37 G38"/>
                <a:gd name="G40" fmla="cos 10800 G39"/>
                <a:gd name="G41" fmla="sin 10800 G39"/>
                <a:gd name="G42" fmla="cos 5400 G39"/>
                <a:gd name="G43" fmla="sin 5400 G39"/>
                <a:gd name="G44" fmla="+- G40 10800 0"/>
                <a:gd name="G45" fmla="+- G41 10800 0"/>
                <a:gd name="G46" fmla="+- G42 10800 0"/>
                <a:gd name="G47" fmla="+- G43 10800 0"/>
                <a:gd name="G48" fmla="+- G35 10800 0"/>
                <a:gd name="G49" fmla="+- G36 10800 0"/>
                <a:gd name="T4" fmla="*/ 10799 w 21600"/>
                <a:gd name="T5" fmla="*/ 0 h 21600"/>
                <a:gd name="T6" fmla="*/ 2700 w 21600"/>
                <a:gd name="T7" fmla="*/ 10800 h 21600"/>
                <a:gd name="T8" fmla="*/ 10799 w 21600"/>
                <a:gd name="T9" fmla="*/ 5400 h 21600"/>
                <a:gd name="T10" fmla="*/ 24300 w 21600"/>
                <a:gd name="T11" fmla="*/ 10800 h 21600"/>
                <a:gd name="T12" fmla="*/ 18900 w 21600"/>
                <a:gd name="T13" fmla="*/ 16200 h 21600"/>
                <a:gd name="T14" fmla="*/ 13500 w 21600"/>
                <a:gd name="T15" fmla="*/ 10800 h 21600"/>
                <a:gd name="T16" fmla="*/ 3163 w 21600"/>
                <a:gd name="T17" fmla="*/ 3163 h 21600"/>
                <a:gd name="T18" fmla="*/ 18437 w 21600"/>
                <a:gd name="T19" fmla="*/ 18437 h 21600"/>
              </a:gdLst>
              <a:ahLst/>
              <a:cxnLst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7817" y="5400"/>
                    <a:pt x="5400" y="7817"/>
                    <a:pt x="5400" y="10800"/>
                  </a:cubicBezTo>
                  <a:lnTo>
                    <a:pt x="0" y="10800"/>
                  </a:lnTo>
                  <a:cubicBezTo>
                    <a:pt x="0" y="4835"/>
                    <a:pt x="4835" y="0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FF505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193404"/>
            <a:ext cx="4365439" cy="64759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7504" y="145252"/>
            <a:ext cx="4362822" cy="6633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331640" y="2420888"/>
            <a:ext cx="6554358" cy="193899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4000" b="1" dirty="0" smtClean="0"/>
              <a:t>     Interpreting site formation </a:t>
            </a:r>
          </a:p>
          <a:p>
            <a:endParaRPr lang="en-GB" sz="4000" b="1" dirty="0"/>
          </a:p>
          <a:p>
            <a:r>
              <a:rPr lang="en-GB" sz="4000" b="1" dirty="0" smtClean="0"/>
              <a:t>    </a:t>
            </a:r>
            <a:endParaRPr lang="en-GB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pic>
        <p:nvPicPr>
          <p:cNvPr id="5" name="Picture 4" descr="1595 harbour ma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24460" y="3219450"/>
            <a:ext cx="4787900" cy="363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" descr="DFE9580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3491880" y="44624"/>
            <a:ext cx="4680520" cy="3043198"/>
          </a:xfrm>
          <a:prstGeom prst="rect">
            <a:avLst/>
          </a:prstGeom>
          <a:noFill/>
        </p:spPr>
      </p:pic>
      <p:pic>
        <p:nvPicPr>
          <p:cNvPr id="7" name="Picture 4" descr="282FA4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260648"/>
            <a:ext cx="2441575" cy="4129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pic>
        <p:nvPicPr>
          <p:cNvPr id="5" name="Picture 2" descr="E23FBB8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836613"/>
            <a:ext cx="7539037" cy="5484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pic>
        <p:nvPicPr>
          <p:cNvPr id="6" name="Picture 5" descr="3NF-Studley-nummulite-enlarged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66863" y="985838"/>
            <a:ext cx="6010275" cy="488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 Box 6"/>
          <p:cNvSpPr txBox="1">
            <a:spLocks noChangeArrowheads="1"/>
          </p:cNvSpPr>
          <p:nvPr/>
        </p:nvSpPr>
        <p:spPr bwMode="auto">
          <a:xfrm>
            <a:off x="1887538" y="6108700"/>
            <a:ext cx="6356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b="1" i="1"/>
              <a:t>Nummulites variolarius, </a:t>
            </a:r>
            <a:r>
              <a:rPr lang="en-GB" b="1"/>
              <a:t>Middle Eocene (Lutetian) age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319</TotalTime>
  <Words>401</Words>
  <Application>Microsoft Office PowerPoint</Application>
  <PresentationFormat>On-screen Show (4:3)</PresentationFormat>
  <Paragraphs>99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sr014</dc:creator>
  <cp:lastModifiedBy>sr014</cp:lastModifiedBy>
  <cp:revision>10</cp:revision>
  <dcterms:created xsi:type="dcterms:W3CDTF">2011-11-20T18:45:02Z</dcterms:created>
  <dcterms:modified xsi:type="dcterms:W3CDTF">2011-11-21T09:01:00Z</dcterms:modified>
</cp:coreProperties>
</file>