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6" r:id="rId2"/>
    <p:sldId id="257" r:id="rId3"/>
    <p:sldId id="274" r:id="rId4"/>
    <p:sldId id="275" r:id="rId5"/>
    <p:sldId id="276" r:id="rId6"/>
    <p:sldId id="277" r:id="rId7"/>
    <p:sldId id="278" r:id="rId8"/>
    <p:sldId id="279" r:id="rId9"/>
    <p:sldId id="259" r:id="rId10"/>
    <p:sldId id="261" r:id="rId11"/>
    <p:sldId id="260" r:id="rId12"/>
    <p:sldId id="262" r:id="rId13"/>
    <p:sldId id="263" r:id="rId14"/>
    <p:sldId id="264" r:id="rId15"/>
    <p:sldId id="266" r:id="rId16"/>
    <p:sldId id="265" r:id="rId17"/>
    <p:sldId id="267" r:id="rId18"/>
    <p:sldId id="269" r:id="rId19"/>
    <p:sldId id="270" r:id="rId20"/>
    <p:sldId id="271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147B68-2849-4673-BDA6-73B9000916E9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CA1B02-4797-4162-8DDD-27DA6AD87C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010489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E6C51E3-5B18-4CAA-9845-2F6F0218DF5C}" type="slidenum">
              <a:rPr lang="en-US" sz="1300" smtClean="0"/>
              <a:pPr eaLnBrk="1" hangingPunct="1"/>
              <a:t>3</a:t>
            </a:fld>
            <a:endParaRPr lang="en-US" sz="1300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smtClean="0"/>
              <a:t>Why does Top Shop exist?  Oxfam?</a:t>
            </a:r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mtClean="0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955675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defTabSz="9556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FFD0F65-1448-4A67-9695-4B6E3E1FC36C}" type="slidenum">
              <a:rPr lang="en-US" sz="1300" smtClean="0"/>
              <a:pPr eaLnBrk="1" hangingPunct="1"/>
              <a:t>4</a:t>
            </a:fld>
            <a:endParaRPr lang="en-US" sz="13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32280FB-D738-4373-B710-B171F3A0C788}" type="datetimeFigureOut">
              <a:rPr lang="en-GB" smtClean="0"/>
              <a:pPr/>
              <a:t>21/11/2012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E47C07-0EB2-4FD9-AF80-A951144E299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Business Issues &amp; the contexts of Human Resources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3212977"/>
            <a:ext cx="6624736" cy="1676616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Key Contemporary Business Issues affecting the HR function within Private/Public and third sector organisations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59832" y="5085184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smtClean="0"/>
              <a:t>C </a:t>
            </a:r>
            <a:r>
              <a:rPr lang="en-GB" sz="2400" dirty="0" err="1" smtClean="0"/>
              <a:t>Mangat</a:t>
            </a:r>
            <a:r>
              <a:rPr lang="en-GB" sz="2400" dirty="0" smtClean="0"/>
              <a:t> </a:t>
            </a:r>
          </a:p>
          <a:p>
            <a:pPr algn="ctr"/>
            <a:r>
              <a:rPr lang="en-GB" sz="2400" dirty="0" smtClean="0"/>
              <a:t>Nov 2012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326846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Framework of Analysis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051720" y="1448780"/>
            <a:ext cx="4464496" cy="50405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Nature and Purpose of Organisation</a:t>
            </a: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755576" y="2276872"/>
            <a:ext cx="2016224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Behaviour of people</a:t>
            </a:r>
          </a:p>
        </p:txBody>
      </p:sp>
      <p:sp>
        <p:nvSpPr>
          <p:cNvPr id="9" name="Rectangle 8"/>
          <p:cNvSpPr/>
          <p:nvPr/>
        </p:nvSpPr>
        <p:spPr>
          <a:xfrm>
            <a:off x="5724128" y="2276872"/>
            <a:ext cx="2520280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Organisational Context</a:t>
            </a:r>
          </a:p>
        </p:txBody>
      </p:sp>
      <p:sp>
        <p:nvSpPr>
          <p:cNvPr id="10" name="Rectangle 9"/>
          <p:cNvSpPr/>
          <p:nvPr/>
        </p:nvSpPr>
        <p:spPr>
          <a:xfrm>
            <a:off x="3167844" y="2276872"/>
            <a:ext cx="2232248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Process of </a:t>
            </a:r>
            <a:r>
              <a:rPr lang="en-GB" b="1" dirty="0" smtClean="0"/>
              <a:t>Management</a:t>
            </a:r>
            <a:endParaRPr lang="en-GB" b="1" dirty="0"/>
          </a:p>
        </p:txBody>
      </p:sp>
      <p:sp>
        <p:nvSpPr>
          <p:cNvPr id="11" name="Rectangle 10"/>
          <p:cNvSpPr/>
          <p:nvPr/>
        </p:nvSpPr>
        <p:spPr>
          <a:xfrm>
            <a:off x="2771800" y="3283333"/>
            <a:ext cx="2952328" cy="433699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Environmental Influences</a:t>
            </a:r>
            <a:endParaRPr lang="en-GB" b="1" dirty="0"/>
          </a:p>
        </p:txBody>
      </p:sp>
      <p:sp>
        <p:nvSpPr>
          <p:cNvPr id="12" name="Rectangle 11"/>
          <p:cNvSpPr/>
          <p:nvPr/>
        </p:nvSpPr>
        <p:spPr>
          <a:xfrm>
            <a:off x="2784013" y="3933056"/>
            <a:ext cx="2952328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Organisational </a:t>
            </a:r>
            <a:r>
              <a:rPr lang="en-GB" b="1" dirty="0" smtClean="0"/>
              <a:t>Processes &amp; the execution of work</a:t>
            </a:r>
            <a:endParaRPr lang="en-GB" b="1" dirty="0"/>
          </a:p>
        </p:txBody>
      </p:sp>
      <p:sp>
        <p:nvSpPr>
          <p:cNvPr id="13" name="Rectangle 12"/>
          <p:cNvSpPr/>
          <p:nvPr/>
        </p:nvSpPr>
        <p:spPr>
          <a:xfrm>
            <a:off x="2771800" y="4869160"/>
            <a:ext cx="2952328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Environmental Influences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343853" y="5661248"/>
            <a:ext cx="5832648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Improved Organisational performance &amp; success</a:t>
            </a:r>
            <a:endParaRPr lang="en-GB" b="1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89974" y="2132856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4" idx="2"/>
          </p:cNvCxnSpPr>
          <p:nvPr/>
        </p:nvCxnSpPr>
        <p:spPr>
          <a:xfrm>
            <a:off x="4283968" y="1952836"/>
            <a:ext cx="0" cy="1800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087724" y="2132856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6554470" y="2132856"/>
            <a:ext cx="1941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4294239" y="2141240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2089974" y="2911987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/>
          <p:cNvCxnSpPr/>
          <p:nvPr/>
        </p:nvCxnSpPr>
        <p:spPr>
          <a:xfrm>
            <a:off x="4294239" y="2924944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6554470" y="2948445"/>
            <a:ext cx="3883" cy="1205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2089974" y="3067908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V="1">
            <a:off x="4289920" y="371703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4298975" y="3068960"/>
            <a:ext cx="0" cy="1800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V="1">
            <a:off x="4289920" y="4581128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298975" y="5320099"/>
            <a:ext cx="1524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8917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01625"/>
            <a:ext cx="79279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/>
                </a:solidFill>
              </a:rPr>
              <a:t>Why do organisations exist?</a:t>
            </a:r>
            <a:endParaRPr lang="en-US" b="1" dirty="0" smtClean="0">
              <a:solidFill>
                <a:schemeClr val="accent1"/>
              </a:solidFill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916113"/>
            <a:ext cx="8137525" cy="4679950"/>
          </a:xfrm>
        </p:spPr>
        <p:txBody>
          <a:bodyPr/>
          <a:lstStyle/>
          <a:p>
            <a:pPr marL="0" indent="0">
              <a:lnSpc>
                <a:spcPct val="90000"/>
              </a:lnSpc>
            </a:pPr>
            <a:r>
              <a:rPr lang="en-GB" sz="2500" dirty="0" smtClean="0"/>
              <a:t>  </a:t>
            </a:r>
            <a:r>
              <a:rPr lang="en-GB" sz="2400" dirty="0" smtClean="0"/>
              <a:t>Organisations exist to achieve a purpose, e.g. to make 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 smtClean="0"/>
              <a:t>profit or perhaps benefit people. </a:t>
            </a:r>
          </a:p>
          <a:p>
            <a:pPr marL="342900" indent="-342900">
              <a:lnSpc>
                <a:spcPct val="90000"/>
              </a:lnSpc>
            </a:pPr>
            <a:r>
              <a:rPr lang="en-GB" sz="2400" dirty="0" smtClean="0"/>
              <a:t>In general, organisations can be placed into one of three sectors:</a:t>
            </a:r>
          </a:p>
          <a:p>
            <a:pPr marL="725488" lvl="1" indent="-280988"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b="1" i="1" dirty="0" smtClean="0"/>
              <a:t>private</a:t>
            </a:r>
            <a:r>
              <a:rPr lang="en-GB" dirty="0" smtClean="0"/>
              <a:t> sector where profit is normally the main goal, e.g. McDonald’s, IBM;</a:t>
            </a:r>
          </a:p>
          <a:p>
            <a:pPr marL="725488" lvl="1" indent="-280988"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b="1" i="1" dirty="0" smtClean="0"/>
              <a:t>public</a:t>
            </a:r>
            <a:r>
              <a:rPr lang="en-GB" dirty="0" smtClean="0"/>
              <a:t> sector which is government owned and where the main goal concerns the welfare of the community, e.g. the Civil Service, the police</a:t>
            </a:r>
          </a:p>
          <a:p>
            <a:pPr marL="725488" lvl="1" indent="-280988">
              <a:lnSpc>
                <a:spcPct val="90000"/>
              </a:lnSpc>
            </a:pPr>
            <a:r>
              <a:rPr lang="en-GB" dirty="0" smtClean="0"/>
              <a:t>Or may operate on a </a:t>
            </a:r>
            <a:r>
              <a:rPr lang="en-GB" b="1" i="1" dirty="0" smtClean="0"/>
              <a:t>not-for-profit</a:t>
            </a:r>
            <a:r>
              <a:rPr lang="en-GB" dirty="0" smtClean="0"/>
              <a:t> basis, 	e.g. a charity, religious groups.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259953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87450" y="301625"/>
            <a:ext cx="74961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/>
                </a:solidFill>
              </a:rPr>
              <a:t>Private sector</a:t>
            </a:r>
            <a:endParaRPr lang="en-US" b="1" dirty="0" smtClean="0">
              <a:solidFill>
                <a:schemeClr val="accent1"/>
              </a:solidFill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1116013" y="1557338"/>
            <a:ext cx="7496175" cy="44640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600" b="1" smtClean="0"/>
              <a:t>Private Sector</a:t>
            </a:r>
            <a:r>
              <a:rPr lang="en-GB" sz="2600" smtClean="0"/>
              <a:t> organisations owned, financed and controlled by private individuals/investors</a:t>
            </a:r>
          </a:p>
          <a:p>
            <a:pPr>
              <a:lnSpc>
                <a:spcPct val="90000"/>
              </a:lnSpc>
            </a:pPr>
            <a:endParaRPr lang="en-GB" sz="2600" smtClean="0">
              <a:solidFill>
                <a:srgbClr val="003366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600" smtClean="0">
                <a:solidFill>
                  <a:srgbClr val="003366"/>
                </a:solidFill>
              </a:rPr>
              <a:t>Types of private organisation </a:t>
            </a:r>
          </a:p>
          <a:p>
            <a:pPr lvl="1">
              <a:lnSpc>
                <a:spcPct val="90000"/>
              </a:lnSpc>
            </a:pPr>
            <a:r>
              <a:rPr lang="en-GB" sz="2400" smtClean="0"/>
              <a:t>Sole Traders</a:t>
            </a:r>
          </a:p>
          <a:p>
            <a:pPr lvl="1">
              <a:lnSpc>
                <a:spcPct val="90000"/>
              </a:lnSpc>
            </a:pPr>
            <a:r>
              <a:rPr lang="en-GB" sz="2400" smtClean="0"/>
              <a:t>Partnerships</a:t>
            </a:r>
          </a:p>
          <a:p>
            <a:pPr lvl="1">
              <a:lnSpc>
                <a:spcPct val="90000"/>
              </a:lnSpc>
            </a:pPr>
            <a:r>
              <a:rPr lang="en-GB" sz="2400" smtClean="0"/>
              <a:t>Private Limited Companies</a:t>
            </a:r>
          </a:p>
          <a:p>
            <a:pPr lvl="1">
              <a:lnSpc>
                <a:spcPct val="90000"/>
              </a:lnSpc>
            </a:pPr>
            <a:r>
              <a:rPr lang="en-GB" sz="2400" smtClean="0"/>
              <a:t>Public Limited Companies (PLCs)</a:t>
            </a:r>
          </a:p>
          <a:p>
            <a:pPr lvl="1">
              <a:lnSpc>
                <a:spcPct val="90000"/>
              </a:lnSpc>
            </a:pPr>
            <a:r>
              <a:rPr lang="en-GB" sz="2400" smtClean="0"/>
              <a:t>Co-operatives</a:t>
            </a:r>
          </a:p>
          <a:p>
            <a:pPr lvl="1">
              <a:lnSpc>
                <a:spcPct val="90000"/>
              </a:lnSpc>
            </a:pPr>
            <a:r>
              <a:rPr lang="en-GB" sz="2400" smtClean="0"/>
              <a:t>Franchises</a:t>
            </a:r>
            <a:r>
              <a:rPr lang="en-US" sz="2400" smtClean="0"/>
              <a:t>.</a:t>
            </a:r>
            <a:endParaRPr lang="en-GB" sz="2400" smtClean="0"/>
          </a:p>
        </p:txBody>
      </p:sp>
    </p:spTree>
    <p:extLst>
      <p:ext uri="{BB962C8B-B14F-4D97-AF65-F5344CB8AC3E}">
        <p14:creationId xmlns:p14="http://schemas.microsoft.com/office/powerpoint/2010/main" xmlns="" val="3360377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301625"/>
            <a:ext cx="77120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/>
                </a:solidFill>
              </a:rPr>
              <a:t>Public sector</a:t>
            </a:r>
            <a:endParaRPr lang="en-US" b="1" dirty="0" smtClean="0">
              <a:solidFill>
                <a:schemeClr val="accent1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827213"/>
            <a:ext cx="7640637" cy="4114800"/>
          </a:xfrm>
        </p:spPr>
        <p:txBody>
          <a:bodyPr/>
          <a:lstStyle/>
          <a:p>
            <a:r>
              <a:rPr lang="en-GB" sz="2500" b="1" smtClean="0"/>
              <a:t>Public Sector</a:t>
            </a:r>
            <a:r>
              <a:rPr lang="en-GB" sz="2500" smtClean="0"/>
              <a:t>: </a:t>
            </a:r>
            <a:r>
              <a:rPr lang="en-GB" sz="2500" smtClean="0">
                <a:solidFill>
                  <a:srgbClr val="003366"/>
                </a:solidFill>
              </a:rPr>
              <a:t>organisation owned, financed and controlled by the state through government or local authorities</a:t>
            </a:r>
          </a:p>
          <a:p>
            <a:pPr lvl="1"/>
            <a:r>
              <a:rPr lang="en-GB" sz="2400" smtClean="0"/>
              <a:t>Government – key departments set policy and monitor implementation</a:t>
            </a:r>
          </a:p>
          <a:p>
            <a:pPr lvl="1"/>
            <a:r>
              <a:rPr lang="en-GB" sz="2400" smtClean="0"/>
              <a:t>Local Authorities – County Councils, District Councils, Parish Councils</a:t>
            </a:r>
          </a:p>
          <a:p>
            <a:pPr lvl="1"/>
            <a:r>
              <a:rPr lang="en-GB" sz="2400" smtClean="0"/>
              <a:t>Health Trusts</a:t>
            </a:r>
          </a:p>
          <a:p>
            <a:pPr lvl="1"/>
            <a:r>
              <a:rPr lang="en-GB" sz="2400" smtClean="0"/>
              <a:t>Public Corporations – BBC.</a:t>
            </a:r>
            <a:endParaRPr lang="en-US" sz="2400" smtClean="0"/>
          </a:p>
        </p:txBody>
      </p:sp>
    </p:spTree>
    <p:extLst>
      <p:ext uri="{BB962C8B-B14F-4D97-AF65-F5344CB8AC3E}">
        <p14:creationId xmlns:p14="http://schemas.microsoft.com/office/powerpoint/2010/main" xmlns="" val="3417488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500063"/>
            <a:ext cx="8280400" cy="8159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/>
                </a:solidFill>
              </a:rPr>
              <a:t>Objectives of </a:t>
            </a:r>
            <a:br>
              <a:rPr lang="en-GB" b="1" dirty="0" smtClean="0">
                <a:solidFill>
                  <a:schemeClr val="accent1"/>
                </a:solidFill>
              </a:rPr>
            </a:br>
            <a:r>
              <a:rPr lang="en-GB" b="1" dirty="0" smtClean="0">
                <a:solidFill>
                  <a:schemeClr val="accent1"/>
                </a:solidFill>
              </a:rPr>
              <a:t>Public Sector Activity</a:t>
            </a:r>
            <a:endParaRPr lang="en-US" b="1" dirty="0" smtClean="0">
              <a:solidFill>
                <a:schemeClr val="accent1"/>
              </a:solidFill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8208962" cy="48974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 smtClean="0"/>
              <a:t>Access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available to all regardless of location or income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Quality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high quality services that do not cut corners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Affordability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services offered at prices that are cheaper than private sector or free at the point of use</a:t>
            </a:r>
          </a:p>
          <a:p>
            <a:pPr>
              <a:lnSpc>
                <a:spcPct val="90000"/>
              </a:lnSpc>
            </a:pPr>
            <a:r>
              <a:rPr lang="en-GB" sz="2800" dirty="0" smtClean="0"/>
              <a:t>Equity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available to anyone whatever their background, status, income, class, race</a:t>
            </a:r>
            <a:r>
              <a:rPr lang="en-GB" sz="2400" dirty="0" smtClean="0"/>
              <a:t>, </a:t>
            </a:r>
            <a:r>
              <a:rPr lang="en-GB" sz="2000" dirty="0" smtClean="0"/>
              <a:t>religion, etc</a:t>
            </a:r>
            <a:r>
              <a:rPr lang="en-GB" sz="2400" dirty="0" smtClean="0"/>
              <a:t>.</a:t>
            </a:r>
          </a:p>
          <a:p>
            <a:pPr>
              <a:lnSpc>
                <a:spcPct val="90000"/>
              </a:lnSpc>
            </a:pPr>
            <a:endParaRPr lang="en-GB" dirty="0" smtClean="0">
              <a:solidFill>
                <a:srgbClr val="0066CC"/>
              </a:solidFill>
            </a:endParaRP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xmlns="" val="1703099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301625"/>
            <a:ext cx="778351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/>
                </a:solidFill>
              </a:rPr>
              <a:t>Not For Profit Businesses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628775"/>
            <a:ext cx="8066087" cy="49688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/>
              <a:t>Many charity-based business organisations are run as </a:t>
            </a:r>
            <a:r>
              <a:rPr lang="en-GB" sz="2400" dirty="0" smtClean="0">
                <a:solidFill>
                  <a:srgbClr val="FFC000"/>
                </a:solidFill>
              </a:rPr>
              <a:t>‘not for profit’ </a:t>
            </a:r>
            <a:r>
              <a:rPr lang="en-GB" sz="2400" dirty="0" smtClean="0"/>
              <a:t>operations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They typically receive </a:t>
            </a:r>
            <a:r>
              <a:rPr lang="en-GB" sz="2400" dirty="0" smtClean="0">
                <a:solidFill>
                  <a:srgbClr val="FFC000"/>
                </a:solidFill>
              </a:rPr>
              <a:t>donations </a:t>
            </a:r>
            <a:r>
              <a:rPr lang="en-GB" sz="2400" dirty="0" smtClean="0"/>
              <a:t>or funds from groups or government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Any financial surplus is ploughed back into the business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The organisation does not aim to generate profits</a:t>
            </a:r>
          </a:p>
        </p:txBody>
      </p:sp>
    </p:spTree>
    <p:extLst>
      <p:ext uri="{BB962C8B-B14F-4D97-AF65-F5344CB8AC3E}">
        <p14:creationId xmlns:p14="http://schemas.microsoft.com/office/powerpoint/2010/main" xmlns="" val="63884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301625"/>
            <a:ext cx="7927975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3200" b="1" dirty="0" smtClean="0">
                <a:solidFill>
                  <a:schemeClr val="accent1"/>
                </a:solidFill>
              </a:rPr>
              <a:t>Alternative classification</a:t>
            </a:r>
            <a:br>
              <a:rPr lang="en-GB" sz="3200" b="1" dirty="0" smtClean="0">
                <a:solidFill>
                  <a:schemeClr val="accent1"/>
                </a:solidFill>
              </a:rPr>
            </a:br>
            <a:r>
              <a:rPr lang="en-GB" sz="3200" b="1" dirty="0" smtClean="0">
                <a:solidFill>
                  <a:schemeClr val="accent1"/>
                </a:solidFill>
              </a:rPr>
              <a:t>What do organisations do?</a:t>
            </a:r>
            <a:endParaRPr lang="en-US" sz="3200" b="1" dirty="0" smtClean="0">
              <a:solidFill>
                <a:schemeClr val="accent1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1827213"/>
            <a:ext cx="8137525" cy="45545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 smtClean="0"/>
              <a:t>Primary Sector </a:t>
            </a:r>
            <a:r>
              <a:rPr lang="en-GB" dirty="0" smtClean="0"/>
              <a:t>– 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/>
              <a:t>extraction of raw materials from the earth – mining, quarrying, fishing, agriculture, forestry</a:t>
            </a:r>
          </a:p>
          <a:p>
            <a:pPr>
              <a:lnSpc>
                <a:spcPct val="90000"/>
              </a:lnSpc>
            </a:pPr>
            <a:r>
              <a:rPr lang="en-GB" b="1" dirty="0" smtClean="0"/>
              <a:t>Secondary Sector </a:t>
            </a:r>
            <a:r>
              <a:rPr lang="en-GB" dirty="0" smtClean="0"/>
              <a:t>– 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/>
              <a:t>Processing of raw materials into finished or semi-finished products – manufacturing</a:t>
            </a:r>
          </a:p>
          <a:p>
            <a:pPr>
              <a:lnSpc>
                <a:spcPct val="90000"/>
              </a:lnSpc>
            </a:pPr>
            <a:r>
              <a:rPr lang="en-GB" b="1" dirty="0" smtClean="0"/>
              <a:t>Tertiary Sector </a:t>
            </a:r>
            <a:r>
              <a:rPr lang="en-GB" dirty="0" smtClean="0"/>
              <a:t>– 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/>
              <a:t>Service industries – leisure, transport, finance, distribution, retailing, wholesaling, communications.</a:t>
            </a:r>
          </a:p>
        </p:txBody>
      </p:sp>
    </p:spTree>
    <p:extLst>
      <p:ext uri="{BB962C8B-B14F-4D97-AF65-F5344CB8AC3E}">
        <p14:creationId xmlns:p14="http://schemas.microsoft.com/office/powerpoint/2010/main" xmlns="" val="2225796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10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10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of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709160"/>
          </a:xfrm>
        </p:spPr>
        <p:txBody>
          <a:bodyPr/>
          <a:lstStyle/>
          <a:p>
            <a:r>
              <a:rPr lang="en-GB" b="1" dirty="0" smtClean="0"/>
              <a:t>Management - making things happen</a:t>
            </a:r>
          </a:p>
          <a:p>
            <a:endParaRPr lang="en-GB" b="1" dirty="0"/>
          </a:p>
          <a:p>
            <a:pPr lvl="1"/>
            <a:r>
              <a:rPr lang="en-GB" b="1" dirty="0" smtClean="0"/>
              <a:t>Takes place within a structural organisational setting</a:t>
            </a:r>
          </a:p>
          <a:p>
            <a:pPr lvl="1"/>
            <a:r>
              <a:rPr lang="en-GB" b="1" dirty="0" smtClean="0"/>
              <a:t>Prescribed roles</a:t>
            </a:r>
          </a:p>
          <a:p>
            <a:pPr lvl="1"/>
            <a:r>
              <a:rPr lang="en-GB" b="1" dirty="0" smtClean="0"/>
              <a:t>Attainment of aims &amp; objectives</a:t>
            </a:r>
          </a:p>
          <a:p>
            <a:pPr lvl="1"/>
            <a:r>
              <a:rPr lang="en-GB" b="1" dirty="0" smtClean="0"/>
              <a:t>Achieved through the efforts of other people</a:t>
            </a:r>
          </a:p>
          <a:p>
            <a:pPr lvl="1"/>
            <a:r>
              <a:rPr lang="en-GB" b="1" dirty="0" smtClean="0"/>
              <a:t>Using systems &amp; procedures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0705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txBody>
          <a:bodyPr>
            <a:normAutofit/>
          </a:bodyPr>
          <a:lstStyle/>
          <a:p>
            <a:r>
              <a:rPr lang="en-GB" sz="3600" dirty="0"/>
              <a:t>The Central Focus of Management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1366020" y="956683"/>
            <a:ext cx="5832648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Organisational processes and the execution of work</a:t>
            </a: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136748" y="1880828"/>
            <a:ext cx="2563044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Welding a coherent pattern of work activities</a:t>
            </a:r>
          </a:p>
        </p:txBody>
      </p:sp>
      <p:sp>
        <p:nvSpPr>
          <p:cNvPr id="9" name="Rectangle 8"/>
          <p:cNvSpPr/>
          <p:nvPr/>
        </p:nvSpPr>
        <p:spPr>
          <a:xfrm>
            <a:off x="6012160" y="1867871"/>
            <a:ext cx="2520280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Harnessing the efforts of staff</a:t>
            </a:r>
            <a:endParaRPr lang="en-GB" sz="1600" b="1" dirty="0"/>
          </a:p>
        </p:txBody>
      </p:sp>
      <p:sp>
        <p:nvSpPr>
          <p:cNvPr id="10" name="Rectangle 9"/>
          <p:cNvSpPr/>
          <p:nvPr/>
        </p:nvSpPr>
        <p:spPr>
          <a:xfrm>
            <a:off x="2834606" y="1880828"/>
            <a:ext cx="2952327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Systems of motivation, job satisfaction &amp; rewards</a:t>
            </a:r>
            <a:endParaRPr lang="en-GB" sz="1600" b="1" dirty="0"/>
          </a:p>
        </p:txBody>
      </p:sp>
      <p:sp>
        <p:nvSpPr>
          <p:cNvPr id="11" name="Rectangle 10"/>
          <p:cNvSpPr/>
          <p:nvPr/>
        </p:nvSpPr>
        <p:spPr>
          <a:xfrm>
            <a:off x="1394446" y="2823663"/>
            <a:ext cx="5832648" cy="43369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Improving the people – organisational relationship</a:t>
            </a:r>
            <a:endParaRPr lang="en-GB" b="1" dirty="0"/>
          </a:p>
        </p:txBody>
      </p:sp>
      <p:sp>
        <p:nvSpPr>
          <p:cNvPr id="14" name="Rectangle 13"/>
          <p:cNvSpPr/>
          <p:nvPr/>
        </p:nvSpPr>
        <p:spPr>
          <a:xfrm>
            <a:off x="1366020" y="6040179"/>
            <a:ext cx="5832648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Organisational performance &amp; effectiveness</a:t>
            </a:r>
            <a:endParaRPr lang="en-GB" b="1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100245" y="1736812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2097995" y="1736812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 flipH="1">
            <a:off x="6564741" y="1736812"/>
            <a:ext cx="1941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4294419" y="1460739"/>
            <a:ext cx="10091" cy="42847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2100245" y="2515943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Straight Connector 32"/>
          <p:cNvCxnSpPr>
            <a:stCxn id="10" idx="2"/>
            <a:endCxn id="11" idx="0"/>
          </p:cNvCxnSpPr>
          <p:nvPr/>
        </p:nvCxnSpPr>
        <p:spPr>
          <a:xfrm>
            <a:off x="4310770" y="2528900"/>
            <a:ext cx="0" cy="2947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flipH="1">
            <a:off x="6564741" y="2552401"/>
            <a:ext cx="3883" cy="1205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2100245" y="2671864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V="1">
            <a:off x="4300191" y="418508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1406342" y="3499556"/>
            <a:ext cx="5832648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The focus of management</a:t>
            </a:r>
            <a:endParaRPr lang="en-GB" b="1" dirty="0"/>
          </a:p>
        </p:txBody>
      </p:sp>
      <p:sp>
        <p:nvSpPr>
          <p:cNvPr id="34" name="Rectangle 33"/>
          <p:cNvSpPr/>
          <p:nvPr/>
        </p:nvSpPr>
        <p:spPr>
          <a:xfrm>
            <a:off x="1406342" y="4165793"/>
            <a:ext cx="5792326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Creating an organisational </a:t>
            </a:r>
            <a:r>
              <a:rPr lang="en-GB" b="1" dirty="0"/>
              <a:t>c</a:t>
            </a:r>
            <a:r>
              <a:rPr lang="en-GB" b="1" dirty="0" smtClean="0"/>
              <a:t>limate in which people work willingly and effectively</a:t>
            </a:r>
            <a:endParaRPr lang="en-GB" b="1" dirty="0"/>
          </a:p>
        </p:txBody>
      </p:sp>
      <p:sp>
        <p:nvSpPr>
          <p:cNvPr id="35" name="Rectangle 34"/>
          <p:cNvSpPr/>
          <p:nvPr/>
        </p:nvSpPr>
        <p:spPr>
          <a:xfrm>
            <a:off x="683568" y="5104075"/>
            <a:ext cx="2980697" cy="63511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Achieving the goals &amp; objectives of the organisation</a:t>
            </a:r>
          </a:p>
        </p:txBody>
      </p:sp>
      <p:sp>
        <p:nvSpPr>
          <p:cNvPr id="37" name="Rectangle 36"/>
          <p:cNvSpPr/>
          <p:nvPr/>
        </p:nvSpPr>
        <p:spPr>
          <a:xfrm>
            <a:off x="4932040" y="5091118"/>
            <a:ext cx="3600400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Satisfying the needs&amp; expectations of people at work</a:t>
            </a:r>
            <a:endParaRPr lang="en-GB" sz="1600" b="1" dirty="0"/>
          </a:p>
        </p:txBody>
      </p:sp>
      <p:cxnSp>
        <p:nvCxnSpPr>
          <p:cNvPr id="39" name="Straight Connector 38"/>
          <p:cNvCxnSpPr/>
          <p:nvPr/>
        </p:nvCxnSpPr>
        <p:spPr>
          <a:xfrm>
            <a:off x="2100245" y="4960059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2097995" y="4960059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Straight Connector 41"/>
          <p:cNvCxnSpPr/>
          <p:nvPr/>
        </p:nvCxnSpPr>
        <p:spPr>
          <a:xfrm flipH="1">
            <a:off x="6564741" y="4960059"/>
            <a:ext cx="1941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2100245" y="5739190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>
            <a:off x="4294419" y="5896163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flipH="1">
            <a:off x="6564741" y="5775648"/>
            <a:ext cx="3883" cy="12051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>
            <a:off x="2100245" y="5895111"/>
            <a:ext cx="4464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>
            <a:off x="4287570" y="4813865"/>
            <a:ext cx="0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1" idx="2"/>
            <a:endCxn id="29" idx="0"/>
          </p:cNvCxnSpPr>
          <p:nvPr/>
        </p:nvCxnSpPr>
        <p:spPr>
          <a:xfrm>
            <a:off x="4310770" y="3257362"/>
            <a:ext cx="11896" cy="2421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>
            <a:stCxn id="11" idx="2"/>
            <a:endCxn id="29" idx="0"/>
          </p:cNvCxnSpPr>
          <p:nvPr/>
        </p:nvCxnSpPr>
        <p:spPr>
          <a:xfrm>
            <a:off x="4310770" y="3257362"/>
            <a:ext cx="11896" cy="2421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1" name="Straight Arrow Connector 70"/>
          <p:cNvCxnSpPr/>
          <p:nvPr/>
        </p:nvCxnSpPr>
        <p:spPr>
          <a:xfrm>
            <a:off x="4332493" y="3917174"/>
            <a:ext cx="11896" cy="2421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68839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Managerial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7704" y="1628800"/>
            <a:ext cx="5194920" cy="4709160"/>
          </a:xfrm>
        </p:spPr>
        <p:txBody>
          <a:bodyPr>
            <a:normAutofit/>
          </a:bodyPr>
          <a:lstStyle/>
          <a:p>
            <a:r>
              <a:rPr lang="en-GB" sz="4400" b="1" dirty="0" smtClean="0"/>
              <a:t>Planning </a:t>
            </a:r>
          </a:p>
          <a:p>
            <a:r>
              <a:rPr lang="en-GB" sz="4400" b="1" dirty="0" smtClean="0"/>
              <a:t>Organising</a:t>
            </a:r>
          </a:p>
          <a:p>
            <a:r>
              <a:rPr lang="en-GB" sz="4400" b="1" dirty="0" smtClean="0"/>
              <a:t>Command</a:t>
            </a:r>
          </a:p>
          <a:p>
            <a:r>
              <a:rPr lang="en-GB" sz="4400" b="1" dirty="0" smtClean="0"/>
              <a:t>Co-ordination </a:t>
            </a:r>
          </a:p>
          <a:p>
            <a:r>
              <a:rPr lang="en-GB" sz="4400" b="1" dirty="0" smtClean="0"/>
              <a:t>Control</a:t>
            </a:r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xmlns="" val="411619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794" y="0"/>
            <a:ext cx="8280920" cy="743997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78095" y="860629"/>
            <a:ext cx="5832648" cy="34808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Board of Directors or equivalent</a:t>
            </a: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1372930" y="1570719"/>
            <a:ext cx="583264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Determination of objectives &amp; formulation of </a:t>
            </a:r>
          </a:p>
          <a:p>
            <a:pPr algn="ctr"/>
            <a:r>
              <a:rPr lang="en-GB" sz="1600" b="1" dirty="0" smtClean="0"/>
              <a:t>policy for the organisation as a whole</a:t>
            </a:r>
            <a:endParaRPr lang="en-GB" sz="1600" b="1" dirty="0"/>
          </a:p>
        </p:txBody>
      </p:sp>
      <p:sp>
        <p:nvSpPr>
          <p:cNvPr id="8" name="Rectangle 7"/>
          <p:cNvSpPr/>
          <p:nvPr/>
        </p:nvSpPr>
        <p:spPr>
          <a:xfrm>
            <a:off x="3419872" y="2574761"/>
            <a:ext cx="1770738" cy="43369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Management</a:t>
            </a:r>
            <a:endParaRPr lang="en-GB" b="1" dirty="0"/>
          </a:p>
        </p:txBody>
      </p:sp>
      <p:sp>
        <p:nvSpPr>
          <p:cNvPr id="9" name="Rectangle 8"/>
          <p:cNvSpPr/>
          <p:nvPr/>
        </p:nvSpPr>
        <p:spPr>
          <a:xfrm>
            <a:off x="1171504" y="6033803"/>
            <a:ext cx="6302324" cy="50405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Attainment of given objectives within policy guidelines</a:t>
            </a:r>
            <a:endParaRPr lang="en-GB" b="1" dirty="0"/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4300191" y="418508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Rectangle 19"/>
          <p:cNvSpPr/>
          <p:nvPr/>
        </p:nvSpPr>
        <p:spPr>
          <a:xfrm>
            <a:off x="2172946" y="4005064"/>
            <a:ext cx="4242946" cy="165618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itchFamily="34" charset="0"/>
              <a:buChar char="•"/>
              <a:tabLst>
                <a:tab pos="2336800" algn="l"/>
              </a:tabLst>
            </a:pPr>
            <a:r>
              <a:rPr lang="en-GB" sz="2000" b="1" cap="small" dirty="0" smtClean="0">
                <a:solidFill>
                  <a:srgbClr val="C00000"/>
                </a:solidFill>
              </a:rPr>
              <a:t>Clarification</a:t>
            </a:r>
            <a:r>
              <a:rPr lang="en-GB" sz="2000" b="1" dirty="0" smtClean="0"/>
              <a:t> 	of objectives</a:t>
            </a:r>
          </a:p>
          <a:p>
            <a:pPr marL="285750" indent="-285750">
              <a:buFont typeface="Arial" pitchFamily="34" charset="0"/>
              <a:buChar char="•"/>
              <a:tabLst>
                <a:tab pos="2336800" algn="l"/>
              </a:tabLst>
            </a:pPr>
            <a:r>
              <a:rPr lang="en-GB" sz="2000" b="1" cap="small" dirty="0" smtClean="0">
                <a:solidFill>
                  <a:srgbClr val="C00000"/>
                </a:solidFill>
              </a:rPr>
              <a:t>Planning</a:t>
            </a:r>
            <a:r>
              <a:rPr lang="en-GB" sz="2000" b="1" dirty="0" smtClean="0">
                <a:solidFill>
                  <a:srgbClr val="C00000"/>
                </a:solidFill>
              </a:rPr>
              <a:t> 	</a:t>
            </a:r>
            <a:r>
              <a:rPr lang="en-GB" sz="2000" b="1" dirty="0" smtClean="0"/>
              <a:t>of work</a:t>
            </a:r>
          </a:p>
          <a:p>
            <a:pPr marL="285750" indent="-285750">
              <a:buFont typeface="Arial" pitchFamily="34" charset="0"/>
              <a:buChar char="•"/>
              <a:tabLst>
                <a:tab pos="2336800" algn="l"/>
              </a:tabLst>
            </a:pPr>
            <a:r>
              <a:rPr lang="en-GB" sz="2000" b="1" cap="small" dirty="0" smtClean="0">
                <a:solidFill>
                  <a:srgbClr val="C00000"/>
                </a:solidFill>
              </a:rPr>
              <a:t>Organisation</a:t>
            </a:r>
            <a:r>
              <a:rPr lang="en-GB" sz="2000" b="1" dirty="0" smtClean="0"/>
              <a:t> 	of activities</a:t>
            </a:r>
          </a:p>
          <a:p>
            <a:pPr marL="285750" indent="-285750">
              <a:buFont typeface="Arial" pitchFamily="34" charset="0"/>
              <a:buChar char="•"/>
              <a:tabLst>
                <a:tab pos="2336800" algn="l"/>
              </a:tabLst>
            </a:pPr>
            <a:r>
              <a:rPr lang="en-GB" sz="2000" b="1" cap="small" dirty="0" smtClean="0">
                <a:solidFill>
                  <a:srgbClr val="C00000"/>
                </a:solidFill>
              </a:rPr>
              <a:t>Directing</a:t>
            </a:r>
            <a:r>
              <a:rPr lang="en-GB" sz="2000" b="1" dirty="0" smtClean="0">
                <a:solidFill>
                  <a:srgbClr val="C00000"/>
                </a:solidFill>
              </a:rPr>
              <a:t> 	</a:t>
            </a:r>
            <a:r>
              <a:rPr lang="en-GB" sz="2000" b="1" dirty="0" smtClean="0"/>
              <a:t>and guiding</a:t>
            </a:r>
          </a:p>
          <a:p>
            <a:pPr marL="285750" indent="-285750">
              <a:buFont typeface="Arial" pitchFamily="34" charset="0"/>
              <a:buChar char="•"/>
              <a:tabLst>
                <a:tab pos="2336800" algn="l"/>
              </a:tabLst>
            </a:pPr>
            <a:r>
              <a:rPr lang="en-GB" sz="2000" b="1" cap="small" dirty="0" smtClean="0">
                <a:solidFill>
                  <a:srgbClr val="C00000"/>
                </a:solidFill>
              </a:rPr>
              <a:t>Controlling</a:t>
            </a:r>
            <a:r>
              <a:rPr lang="en-GB" sz="2000" b="1" dirty="0" smtClean="0">
                <a:solidFill>
                  <a:srgbClr val="C00000"/>
                </a:solidFill>
              </a:rPr>
              <a:t> 	</a:t>
            </a:r>
            <a:r>
              <a:rPr lang="en-GB" sz="2000" b="1" dirty="0" smtClean="0"/>
              <a:t>performance</a:t>
            </a:r>
            <a:endParaRPr lang="en-GB" sz="2000" b="1" dirty="0"/>
          </a:p>
        </p:txBody>
      </p:sp>
      <p:sp>
        <p:nvSpPr>
          <p:cNvPr id="42" name="Rectangle 41"/>
          <p:cNvSpPr/>
          <p:nvPr/>
        </p:nvSpPr>
        <p:spPr>
          <a:xfrm>
            <a:off x="1641180" y="3147964"/>
            <a:ext cx="5832648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Implementation of policy decisions and execution of work</a:t>
            </a:r>
            <a:endParaRPr lang="en-GB" sz="1600" b="1" dirty="0"/>
          </a:p>
        </p:txBody>
      </p:sp>
      <p:cxnSp>
        <p:nvCxnSpPr>
          <p:cNvPr id="44" name="Straight Arrow Connector 43"/>
          <p:cNvCxnSpPr/>
          <p:nvPr/>
        </p:nvCxnSpPr>
        <p:spPr>
          <a:xfrm>
            <a:off x="4300191" y="1208710"/>
            <a:ext cx="0" cy="369897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4323993" y="2204864"/>
            <a:ext cx="0" cy="369897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4322666" y="3008460"/>
            <a:ext cx="0" cy="369897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4341024" y="3592680"/>
            <a:ext cx="0" cy="369897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/>
          <p:cNvCxnSpPr/>
          <p:nvPr/>
        </p:nvCxnSpPr>
        <p:spPr>
          <a:xfrm>
            <a:off x="4354592" y="5663906"/>
            <a:ext cx="0" cy="369897"/>
          </a:xfrm>
          <a:prstGeom prst="straightConnector1">
            <a:avLst/>
          </a:prstGeom>
          <a:ln w="762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6170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</a:t>
            </a:r>
            <a:br>
              <a:rPr lang="en-GB" dirty="0" smtClean="0"/>
            </a:br>
            <a:r>
              <a:rPr lang="en-GB" sz="3100" dirty="0" smtClean="0"/>
              <a:t>Public  v Private Sectors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28800"/>
            <a:ext cx="8003232" cy="4709160"/>
          </a:xfrm>
        </p:spPr>
        <p:txBody>
          <a:bodyPr>
            <a:normAutofit fontScale="92500"/>
          </a:bodyPr>
          <a:lstStyle/>
          <a:p>
            <a:pPr lvl="0"/>
            <a:r>
              <a:rPr lang="en-GB" b="1" dirty="0"/>
              <a:t>Community service rather than commercial</a:t>
            </a:r>
          </a:p>
          <a:p>
            <a:pPr lvl="0"/>
            <a:r>
              <a:rPr lang="en-GB" b="1" dirty="0"/>
              <a:t>Increased press reports and </a:t>
            </a:r>
            <a:r>
              <a:rPr lang="en-GB" b="1" dirty="0" smtClean="0"/>
              <a:t>scrutiny on activity</a:t>
            </a:r>
            <a:endParaRPr lang="en-GB" b="1" dirty="0"/>
          </a:p>
          <a:p>
            <a:pPr lvl="0"/>
            <a:r>
              <a:rPr lang="en-GB" b="1" dirty="0"/>
              <a:t>Political environment</a:t>
            </a:r>
          </a:p>
          <a:p>
            <a:pPr lvl="0"/>
            <a:r>
              <a:rPr lang="en-GB" b="1" dirty="0"/>
              <a:t>Statutory controls, legislation, ministerial guidance</a:t>
            </a:r>
          </a:p>
          <a:p>
            <a:pPr lvl="0"/>
            <a:r>
              <a:rPr lang="en-GB" b="1" dirty="0"/>
              <a:t>High level of Trade Union involvement</a:t>
            </a:r>
          </a:p>
          <a:p>
            <a:pPr lvl="0"/>
            <a:r>
              <a:rPr lang="en-GB" b="1" dirty="0"/>
              <a:t>Measuring standards of performance compared with profitability</a:t>
            </a:r>
          </a:p>
          <a:p>
            <a:pPr lvl="0"/>
            <a:r>
              <a:rPr lang="en-GB" b="1" dirty="0"/>
              <a:t>Public accountability and uniformity</a:t>
            </a:r>
          </a:p>
          <a:p>
            <a:pPr lvl="0"/>
            <a:r>
              <a:rPr lang="en-GB" b="1" dirty="0"/>
              <a:t>More rigid HR policies</a:t>
            </a:r>
          </a:p>
          <a:p>
            <a:pPr marL="13716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91931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88840"/>
            <a:ext cx="7787208" cy="4709160"/>
          </a:xfrm>
        </p:spPr>
        <p:txBody>
          <a:bodyPr/>
          <a:lstStyle/>
          <a:p>
            <a:pPr marL="137160" indent="0">
              <a:buNone/>
            </a:pPr>
            <a:r>
              <a:rPr lang="en-GB" b="1" dirty="0" smtClean="0"/>
              <a:t>Outline </a:t>
            </a:r>
            <a:r>
              <a:rPr lang="en-GB" b="1" dirty="0"/>
              <a:t>your organisation “</a:t>
            </a:r>
            <a:r>
              <a:rPr lang="en-GB" b="1" dirty="0" smtClean="0"/>
              <a:t>type”, </a:t>
            </a:r>
            <a:r>
              <a:rPr lang="en-GB" b="1" dirty="0"/>
              <a:t>the main functional areas and management roles.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839172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The </a:t>
            </a:r>
            <a:r>
              <a:rPr lang="en-GB" sz="3600" dirty="0" smtClean="0"/>
              <a:t>HRM Function – a shared responsibility</a:t>
            </a:r>
            <a:endParaRPr lang="en-GB" sz="3600" dirty="0"/>
          </a:p>
        </p:txBody>
      </p:sp>
      <p:sp>
        <p:nvSpPr>
          <p:cNvPr id="4" name="Rectangle 3"/>
          <p:cNvSpPr/>
          <p:nvPr/>
        </p:nvSpPr>
        <p:spPr>
          <a:xfrm>
            <a:off x="3272069" y="1400923"/>
            <a:ext cx="2575587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Top Management</a:t>
            </a:r>
            <a:endParaRPr lang="en-GB" b="1" dirty="0"/>
          </a:p>
        </p:txBody>
      </p:sp>
      <p:sp>
        <p:nvSpPr>
          <p:cNvPr id="11" name="Rectangle 10"/>
          <p:cNvSpPr/>
          <p:nvPr/>
        </p:nvSpPr>
        <p:spPr>
          <a:xfrm>
            <a:off x="1307289" y="2756310"/>
            <a:ext cx="1964780" cy="43369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Line Managers</a:t>
            </a:r>
            <a:endParaRPr lang="en-GB" b="1" dirty="0"/>
          </a:p>
        </p:txBody>
      </p:sp>
      <p:sp>
        <p:nvSpPr>
          <p:cNvPr id="14" name="Rectangle 13"/>
          <p:cNvSpPr/>
          <p:nvPr/>
        </p:nvSpPr>
        <p:spPr>
          <a:xfrm>
            <a:off x="2726560" y="5517232"/>
            <a:ext cx="3917201" cy="81422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Co-operation and </a:t>
            </a:r>
            <a:r>
              <a:rPr lang="en-GB" b="1" dirty="0" smtClean="0"/>
              <a:t>commitment</a:t>
            </a:r>
          </a:p>
          <a:p>
            <a:pPr algn="ctr"/>
            <a:r>
              <a:rPr lang="en-GB" b="1" dirty="0" smtClean="0"/>
              <a:t>of </a:t>
            </a:r>
            <a:r>
              <a:rPr lang="en-GB" b="1" dirty="0"/>
              <a:t>all members of staff</a:t>
            </a:r>
          </a:p>
        </p:txBody>
      </p:sp>
      <p:sp>
        <p:nvSpPr>
          <p:cNvPr id="37" name="Rectangle 36"/>
          <p:cNvSpPr/>
          <p:nvPr/>
        </p:nvSpPr>
        <p:spPr>
          <a:xfrm>
            <a:off x="3352833" y="4617521"/>
            <a:ext cx="2376264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THE </a:t>
            </a:r>
            <a:r>
              <a:rPr lang="en-GB" sz="1600" b="1" dirty="0" smtClean="0"/>
              <a:t>HRM FUNCTION</a:t>
            </a:r>
            <a:endParaRPr lang="en-GB" sz="1600" b="1" dirty="0"/>
          </a:p>
        </p:txBody>
      </p:sp>
      <p:cxnSp>
        <p:nvCxnSpPr>
          <p:cNvPr id="39" name="Straight Connector 38"/>
          <p:cNvCxnSpPr>
            <a:endCxn id="4" idx="1"/>
          </p:cNvCxnSpPr>
          <p:nvPr/>
        </p:nvCxnSpPr>
        <p:spPr>
          <a:xfrm flipV="1">
            <a:off x="2181052" y="1652951"/>
            <a:ext cx="1091017" cy="1524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Straight Connector 40"/>
          <p:cNvCxnSpPr>
            <a:endCxn id="4" idx="1"/>
          </p:cNvCxnSpPr>
          <p:nvPr/>
        </p:nvCxnSpPr>
        <p:spPr>
          <a:xfrm>
            <a:off x="2181052" y="1652951"/>
            <a:ext cx="10910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8" name="Rectangle 37"/>
          <p:cNvSpPr/>
          <p:nvPr/>
        </p:nvSpPr>
        <p:spPr>
          <a:xfrm>
            <a:off x="5865912" y="2756310"/>
            <a:ext cx="1976860" cy="43369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HR Manager</a:t>
            </a:r>
            <a:endParaRPr lang="en-GB" b="1" dirty="0"/>
          </a:p>
        </p:txBody>
      </p:sp>
      <p:sp>
        <p:nvSpPr>
          <p:cNvPr id="43" name="Rectangle 42"/>
          <p:cNvSpPr/>
          <p:nvPr/>
        </p:nvSpPr>
        <p:spPr>
          <a:xfrm>
            <a:off x="2494219" y="1988840"/>
            <a:ext cx="3600400" cy="7522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Underlying philosophy and attitudes. </a:t>
            </a:r>
          </a:p>
          <a:p>
            <a:pPr algn="ctr"/>
            <a:r>
              <a:rPr lang="en-GB" sz="1600" dirty="0" smtClean="0"/>
              <a:t>Formulation </a:t>
            </a:r>
            <a:r>
              <a:rPr lang="en-GB" sz="1600" dirty="0"/>
              <a:t>of HRM policies. Agreed Terms of reference</a:t>
            </a:r>
          </a:p>
        </p:txBody>
      </p:sp>
      <p:sp>
        <p:nvSpPr>
          <p:cNvPr id="45" name="Rectangle 44"/>
          <p:cNvSpPr/>
          <p:nvPr/>
        </p:nvSpPr>
        <p:spPr>
          <a:xfrm>
            <a:off x="373715" y="3190009"/>
            <a:ext cx="3958777" cy="8280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Management of own staff and operations. </a:t>
            </a:r>
            <a:endParaRPr lang="en-GB" sz="1600" dirty="0" smtClean="0"/>
          </a:p>
          <a:p>
            <a:pPr algn="ctr"/>
            <a:r>
              <a:rPr lang="en-GB" sz="1600" dirty="0" smtClean="0"/>
              <a:t>Technical </a:t>
            </a:r>
            <a:r>
              <a:rPr lang="en-GB" sz="1600" dirty="0"/>
              <a:t>knowledge of activities and working conditions of staff</a:t>
            </a:r>
          </a:p>
        </p:txBody>
      </p:sp>
      <p:sp>
        <p:nvSpPr>
          <p:cNvPr id="46" name="Rectangle 45"/>
          <p:cNvSpPr/>
          <p:nvPr/>
        </p:nvSpPr>
        <p:spPr>
          <a:xfrm>
            <a:off x="5148064" y="3284984"/>
            <a:ext cx="3600400" cy="7522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Specialist expertise and advice. Implementation of policy. Broader aspects affecting all staff and organisation as a whole</a:t>
            </a:r>
            <a:endParaRPr lang="en-GB" sz="1600" dirty="0"/>
          </a:p>
        </p:txBody>
      </p:sp>
      <p:sp>
        <p:nvSpPr>
          <p:cNvPr id="48" name="Rectangle 47"/>
          <p:cNvSpPr/>
          <p:nvPr/>
        </p:nvSpPr>
        <p:spPr>
          <a:xfrm>
            <a:off x="2918131" y="4198415"/>
            <a:ext cx="3168352" cy="41404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Teamwork and </a:t>
            </a:r>
            <a:r>
              <a:rPr lang="en-GB" sz="1600" dirty="0" smtClean="0"/>
              <a:t>consultation</a:t>
            </a:r>
            <a:endParaRPr lang="en-GB" sz="1600" dirty="0"/>
          </a:p>
        </p:txBody>
      </p:sp>
      <p:cxnSp>
        <p:nvCxnSpPr>
          <p:cNvPr id="52" name="Straight Connector 51"/>
          <p:cNvCxnSpPr/>
          <p:nvPr/>
        </p:nvCxnSpPr>
        <p:spPr>
          <a:xfrm>
            <a:off x="2173916" y="1668200"/>
            <a:ext cx="7136" cy="107286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>
            <a:off x="5865912" y="1652951"/>
            <a:ext cx="10910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>
            <a:off x="6941128" y="1652951"/>
            <a:ext cx="7136" cy="107286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5763325" y="4968908"/>
            <a:ext cx="10910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/>
        </p:nvCxnSpPr>
        <p:spPr>
          <a:xfrm>
            <a:off x="6850774" y="4198415"/>
            <a:ext cx="7136" cy="74314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>
            <a:off x="2261816" y="4018101"/>
            <a:ext cx="9352" cy="92376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>
            <a:off x="2261816" y="4930808"/>
            <a:ext cx="10910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6" name="Straight Arrow Connector 65"/>
          <p:cNvCxnSpPr>
            <a:stCxn id="14" idx="0"/>
          </p:cNvCxnSpPr>
          <p:nvPr/>
        </p:nvCxnSpPr>
        <p:spPr>
          <a:xfrm flipH="1" flipV="1">
            <a:off x="4685160" y="5265593"/>
            <a:ext cx="1" cy="251639"/>
          </a:xfrm>
          <a:prstGeom prst="straightConnector1">
            <a:avLst/>
          </a:prstGeom>
          <a:ln w="28575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73304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HUMAN </a:t>
            </a:r>
            <a:r>
              <a:rPr lang="en-GB" dirty="0" smtClean="0"/>
              <a:t>RESOURCES</a:t>
            </a:r>
            <a:br>
              <a:rPr lang="en-GB" dirty="0" smtClean="0"/>
            </a:br>
            <a:r>
              <a:rPr lang="en-GB" sz="3600" dirty="0" smtClean="0"/>
              <a:t>(</a:t>
            </a:r>
            <a:r>
              <a:rPr lang="en-GB" sz="3600" dirty="0"/>
              <a:t>People Management</a:t>
            </a:r>
            <a:r>
              <a:rPr lang="en-GB" sz="3600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Human </a:t>
            </a:r>
            <a:r>
              <a:rPr lang="en-GB" b="1" dirty="0"/>
              <a:t>resources are clearly the most important asset of any organisation</a:t>
            </a:r>
          </a:p>
          <a:p>
            <a:r>
              <a:rPr lang="en-GB" b="1" dirty="0" smtClean="0"/>
              <a:t>Unlike </a:t>
            </a:r>
            <a:r>
              <a:rPr lang="en-GB" b="1" dirty="0"/>
              <a:t>physical resources, people are not owned by the organisation</a:t>
            </a:r>
          </a:p>
          <a:p>
            <a:r>
              <a:rPr lang="en-GB" b="1" dirty="0" smtClean="0"/>
              <a:t>People </a:t>
            </a:r>
            <a:r>
              <a:rPr lang="en-GB" b="1" dirty="0"/>
              <a:t>are individuals who make the organisation</a:t>
            </a:r>
          </a:p>
          <a:p>
            <a:r>
              <a:rPr lang="en-GB" b="1" dirty="0" smtClean="0"/>
              <a:t>HRM </a:t>
            </a:r>
            <a:r>
              <a:rPr lang="en-GB" b="1" dirty="0"/>
              <a:t>is a Strategic Business Partnering Approach</a:t>
            </a:r>
          </a:p>
          <a:p>
            <a:r>
              <a:rPr lang="en-GB" b="1" dirty="0" smtClean="0"/>
              <a:t>HRM </a:t>
            </a:r>
            <a:r>
              <a:rPr lang="en-GB" b="1" dirty="0"/>
              <a:t>works in partnership with line managers</a:t>
            </a:r>
          </a:p>
          <a:p>
            <a:r>
              <a:rPr lang="en-GB" b="1" dirty="0"/>
              <a:t>“HRM involves all management decisions </a:t>
            </a:r>
            <a:r>
              <a:rPr lang="en-GB" b="1" dirty="0" smtClean="0"/>
              <a:t>&amp; practices </a:t>
            </a:r>
            <a:r>
              <a:rPr lang="en-GB" b="1" dirty="0"/>
              <a:t>that directly affect or influence the people who work for the organisation “  </a:t>
            </a:r>
            <a:endParaRPr lang="en-GB" b="1" dirty="0" smtClean="0"/>
          </a:p>
          <a:p>
            <a:pPr marL="137160" indent="0">
              <a:buNone/>
            </a:pPr>
            <a:r>
              <a:rPr lang="en-GB" b="1" i="1" dirty="0"/>
              <a:t>	</a:t>
            </a:r>
            <a:r>
              <a:rPr lang="en-GB" b="1" i="1" dirty="0" smtClean="0"/>
              <a:t>Fisher </a:t>
            </a:r>
            <a:r>
              <a:rPr lang="en-GB" b="1" i="1" dirty="0"/>
              <a:t>et al 2003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82906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Management Tools</a:t>
            </a:r>
            <a:br>
              <a:rPr lang="en-GB" dirty="0" smtClean="0"/>
            </a:br>
            <a:r>
              <a:rPr lang="en-GB" sz="3600" dirty="0" smtClean="0"/>
              <a:t>HRM Effectiveness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0916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The ultimate measure of the effectiveness of the HRM function is the contribution it makes to meeting the objectives of the business and improved organisational performance</a:t>
            </a:r>
          </a:p>
          <a:p>
            <a:r>
              <a:rPr lang="en-GB" b="1" dirty="0"/>
              <a:t>Intangible benefits need to be considered </a:t>
            </a:r>
            <a:r>
              <a:rPr lang="en-GB" b="1" dirty="0" err="1"/>
              <a:t>eg</a:t>
            </a:r>
            <a:r>
              <a:rPr lang="en-GB" b="1" dirty="0" smtClean="0"/>
              <a:t>.</a:t>
            </a:r>
          </a:p>
          <a:p>
            <a:pPr marL="1706563" lvl="1" indent="-282575"/>
            <a:r>
              <a:rPr lang="en-GB" b="1" dirty="0" smtClean="0"/>
              <a:t>Morale</a:t>
            </a:r>
          </a:p>
          <a:p>
            <a:pPr marL="1706563" lvl="1" indent="-282575"/>
            <a:r>
              <a:rPr lang="en-GB" b="1" dirty="0"/>
              <a:t>J</a:t>
            </a:r>
            <a:r>
              <a:rPr lang="en-GB" b="1" dirty="0" smtClean="0"/>
              <a:t>ob satisfaction</a:t>
            </a:r>
          </a:p>
          <a:p>
            <a:pPr marL="1706563" lvl="1" indent="-282575"/>
            <a:r>
              <a:rPr lang="en-GB" b="1" dirty="0" smtClean="0"/>
              <a:t>Attitudes</a:t>
            </a:r>
          </a:p>
          <a:p>
            <a:pPr marL="1706563" lvl="1" indent="-282575"/>
            <a:r>
              <a:rPr lang="en-GB" b="1" dirty="0" smtClean="0"/>
              <a:t>Behaviour</a:t>
            </a:r>
          </a:p>
          <a:p>
            <a:pPr marL="1706563" lvl="1" indent="-282575"/>
            <a:r>
              <a:rPr lang="en-GB" b="1" dirty="0" smtClean="0"/>
              <a:t>Performance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9336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Performance Management Tools</a:t>
            </a:r>
            <a:br>
              <a:rPr lang="en-GB" dirty="0"/>
            </a:br>
            <a:r>
              <a:rPr lang="en-GB" sz="3600" dirty="0"/>
              <a:t>HRM Effectiveness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348" y="2165112"/>
            <a:ext cx="4042792" cy="4709160"/>
          </a:xfrm>
        </p:spPr>
        <p:txBody>
          <a:bodyPr>
            <a:normAutofit/>
          </a:bodyPr>
          <a:lstStyle/>
          <a:p>
            <a:pPr lvl="1"/>
            <a:r>
              <a:rPr lang="en-GB" b="1" dirty="0" smtClean="0"/>
              <a:t>Staffing </a:t>
            </a:r>
            <a:r>
              <a:rPr lang="en-GB" b="1" dirty="0"/>
              <a:t>costs</a:t>
            </a:r>
          </a:p>
          <a:p>
            <a:pPr lvl="1"/>
            <a:r>
              <a:rPr lang="en-GB" b="1" dirty="0"/>
              <a:t>Turnover</a:t>
            </a:r>
          </a:p>
          <a:p>
            <a:pPr lvl="1"/>
            <a:r>
              <a:rPr lang="en-GB" b="1" dirty="0"/>
              <a:t>Stability</a:t>
            </a:r>
          </a:p>
          <a:p>
            <a:pPr lvl="1"/>
            <a:r>
              <a:rPr lang="en-GB" b="1" dirty="0" smtClean="0"/>
              <a:t>Internal </a:t>
            </a:r>
            <a:r>
              <a:rPr lang="en-GB" b="1" dirty="0"/>
              <a:t>promotions</a:t>
            </a:r>
          </a:p>
          <a:p>
            <a:pPr lvl="1"/>
            <a:r>
              <a:rPr lang="en-GB" b="1" dirty="0" smtClean="0"/>
              <a:t>Staff </a:t>
            </a:r>
            <a:r>
              <a:rPr lang="en-GB" b="1" dirty="0"/>
              <a:t>development</a:t>
            </a:r>
          </a:p>
          <a:p>
            <a:pPr lvl="1"/>
            <a:r>
              <a:rPr lang="en-GB" b="1" dirty="0" smtClean="0"/>
              <a:t>Reduction </a:t>
            </a:r>
            <a:r>
              <a:rPr lang="en-GB" b="1" dirty="0"/>
              <a:t>in </a:t>
            </a:r>
            <a:r>
              <a:rPr lang="en-GB" b="1" dirty="0" smtClean="0"/>
              <a:t>errors</a:t>
            </a:r>
            <a:endParaRPr lang="en-GB" b="1" dirty="0"/>
          </a:p>
          <a:p>
            <a:pPr lvl="1"/>
            <a:r>
              <a:rPr lang="en-GB" b="1" dirty="0" smtClean="0"/>
              <a:t>Levels </a:t>
            </a:r>
            <a:r>
              <a:rPr lang="en-GB" b="1" dirty="0"/>
              <a:t>of absenteeism   </a:t>
            </a:r>
          </a:p>
          <a:p>
            <a:pPr lvl="1"/>
            <a:r>
              <a:rPr lang="en-GB" b="1" dirty="0" smtClean="0"/>
              <a:t>Sickness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355976" y="2148840"/>
            <a:ext cx="4536504" cy="470916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b="1" dirty="0" smtClean="0"/>
              <a:t>timekeeping</a:t>
            </a:r>
          </a:p>
          <a:p>
            <a:pPr lvl="1"/>
            <a:r>
              <a:rPr lang="en-GB" b="1" dirty="0" smtClean="0"/>
              <a:t>Accidents</a:t>
            </a:r>
          </a:p>
          <a:p>
            <a:pPr lvl="1"/>
            <a:r>
              <a:rPr lang="en-GB" b="1" dirty="0" smtClean="0"/>
              <a:t>grievance/disciplinary    </a:t>
            </a:r>
          </a:p>
          <a:p>
            <a:pPr lvl="1"/>
            <a:r>
              <a:rPr lang="en-GB" b="1" dirty="0" smtClean="0"/>
              <a:t>dismissals  </a:t>
            </a:r>
          </a:p>
          <a:p>
            <a:pPr lvl="1"/>
            <a:r>
              <a:rPr lang="en-GB" b="1" dirty="0" smtClean="0"/>
              <a:t>disputes   </a:t>
            </a:r>
          </a:p>
          <a:p>
            <a:pPr lvl="1"/>
            <a:r>
              <a:rPr lang="en-GB" b="1" dirty="0" smtClean="0"/>
              <a:t>employment tribunals </a:t>
            </a:r>
          </a:p>
          <a:p>
            <a:pPr lvl="1"/>
            <a:r>
              <a:rPr lang="en-GB" b="1" dirty="0" smtClean="0"/>
              <a:t>mediation   </a:t>
            </a:r>
          </a:p>
          <a:p>
            <a:pPr lvl="1"/>
            <a:r>
              <a:rPr lang="en-GB" b="1" dirty="0" smtClean="0"/>
              <a:t>complaints</a:t>
            </a:r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79712" y="1628776"/>
            <a:ext cx="5472608" cy="74252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" indent="0">
              <a:buNone/>
            </a:pPr>
            <a:r>
              <a:rPr lang="en-GB" b="1" dirty="0" smtClean="0"/>
              <a:t>Quantified methods include: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5749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>Evaluating Business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556792"/>
            <a:ext cx="6635080" cy="4709160"/>
          </a:xfrm>
        </p:spPr>
        <p:txBody>
          <a:bodyPr>
            <a:normAutofit/>
          </a:bodyPr>
          <a:lstStyle/>
          <a:p>
            <a:r>
              <a:rPr lang="en-GB" b="1" dirty="0"/>
              <a:t>Effectiveness is achieved through:</a:t>
            </a:r>
          </a:p>
          <a:p>
            <a:pPr marL="1439863" lvl="1" indent="-282575"/>
            <a:r>
              <a:rPr lang="en-GB" b="1" dirty="0"/>
              <a:t>Leadership </a:t>
            </a:r>
            <a:endParaRPr lang="en-GB" b="1" dirty="0" smtClean="0"/>
          </a:p>
          <a:p>
            <a:pPr marL="1439863" lvl="1" indent="-282575"/>
            <a:r>
              <a:rPr lang="en-GB" b="1" dirty="0" smtClean="0"/>
              <a:t>Roles</a:t>
            </a:r>
            <a:endParaRPr lang="en-GB" b="1" dirty="0"/>
          </a:p>
          <a:p>
            <a:pPr marL="1439863" lvl="1" indent="-282575"/>
            <a:r>
              <a:rPr lang="en-GB" b="1" dirty="0" smtClean="0"/>
              <a:t>Group </a:t>
            </a:r>
            <a:r>
              <a:rPr lang="en-GB" b="1" dirty="0"/>
              <a:t>relations </a:t>
            </a:r>
            <a:endParaRPr lang="en-GB" b="1" dirty="0" smtClean="0"/>
          </a:p>
          <a:p>
            <a:pPr marL="1439863" lvl="1" indent="-282575"/>
            <a:r>
              <a:rPr lang="en-GB" b="1" dirty="0" smtClean="0"/>
              <a:t>The organisation</a:t>
            </a:r>
          </a:p>
          <a:p>
            <a:pPr marL="1439863" lvl="1" indent="-282575"/>
            <a:r>
              <a:rPr lang="en-GB" b="1" dirty="0" smtClean="0"/>
              <a:t>Systems </a:t>
            </a:r>
            <a:r>
              <a:rPr lang="en-GB" b="1" dirty="0"/>
              <a:t>and </a:t>
            </a:r>
            <a:r>
              <a:rPr lang="en-GB" b="1" dirty="0" smtClean="0"/>
              <a:t>structures</a:t>
            </a:r>
          </a:p>
          <a:p>
            <a:pPr marL="1439863" lvl="1" indent="-282575"/>
            <a:r>
              <a:rPr lang="en-GB" b="1" dirty="0" smtClean="0"/>
              <a:t>Economic environment</a:t>
            </a:r>
          </a:p>
          <a:p>
            <a:pPr marL="1439863" lvl="1" indent="-282575"/>
            <a:r>
              <a:rPr lang="en-GB" b="1" dirty="0" smtClean="0"/>
              <a:t>Motivation </a:t>
            </a:r>
            <a:endParaRPr lang="en-GB" b="1" dirty="0"/>
          </a:p>
          <a:p>
            <a:pPr marL="1439863" lvl="1" indent="-282575"/>
            <a:r>
              <a:rPr lang="en-GB" b="1" dirty="0" smtClean="0"/>
              <a:t>Ability </a:t>
            </a:r>
          </a:p>
          <a:p>
            <a:pPr marL="1439863" lvl="1" indent="-282575"/>
            <a:r>
              <a:rPr lang="en-GB" b="1" dirty="0" smtClean="0"/>
              <a:t>Technological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1171955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Tools to Measure Effectiveness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00808"/>
            <a:ext cx="7416824" cy="470916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TQM </a:t>
            </a:r>
            <a:r>
              <a:rPr lang="en-GB" b="1" dirty="0"/>
              <a:t>– Total Quality </a:t>
            </a:r>
            <a:r>
              <a:rPr lang="en-GB" b="1" dirty="0" smtClean="0"/>
              <a:t>Management</a:t>
            </a:r>
          </a:p>
          <a:p>
            <a:r>
              <a:rPr lang="en-GB" b="1" dirty="0" smtClean="0"/>
              <a:t>IIP </a:t>
            </a:r>
            <a:r>
              <a:rPr lang="en-GB" b="1" dirty="0"/>
              <a:t>– Investors in People</a:t>
            </a:r>
          </a:p>
          <a:p>
            <a:r>
              <a:rPr lang="en-GB" b="1" dirty="0"/>
              <a:t>CPD – Continued Professional </a:t>
            </a:r>
            <a:r>
              <a:rPr lang="en-GB" b="1" dirty="0" smtClean="0"/>
              <a:t>Development</a:t>
            </a:r>
          </a:p>
          <a:p>
            <a:r>
              <a:rPr lang="en-GB" b="1" dirty="0" smtClean="0"/>
              <a:t>KPI </a:t>
            </a:r>
            <a:r>
              <a:rPr lang="en-GB" b="1" dirty="0"/>
              <a:t>-  Key performance indicators, Balanced scorecard</a:t>
            </a:r>
          </a:p>
          <a:p>
            <a:r>
              <a:rPr lang="en-GB" b="1" dirty="0"/>
              <a:t>EFQM – Excellence Model</a:t>
            </a:r>
          </a:p>
          <a:p>
            <a:r>
              <a:rPr lang="en-GB" b="1" dirty="0"/>
              <a:t>Audit</a:t>
            </a:r>
          </a:p>
          <a:p>
            <a:r>
              <a:rPr lang="en-GB" b="1" dirty="0"/>
              <a:t>Benchmarking</a:t>
            </a:r>
          </a:p>
          <a:p>
            <a:r>
              <a:rPr lang="en-GB" b="1" dirty="0"/>
              <a:t>Performance indicators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6824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Managing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b="1" dirty="0" smtClean="0"/>
              <a:t>Organisations </a:t>
            </a:r>
            <a:r>
              <a:rPr lang="en-GB" b="1" dirty="0"/>
              <a:t>are in a state of constant change</a:t>
            </a:r>
          </a:p>
          <a:p>
            <a:pPr lvl="0"/>
            <a:r>
              <a:rPr lang="en-GB" b="1" dirty="0"/>
              <a:t>Planned change involves a process behaviour modification</a:t>
            </a:r>
          </a:p>
          <a:p>
            <a:pPr lvl="0"/>
            <a:r>
              <a:rPr lang="en-GB" b="1" dirty="0"/>
              <a:t>Change is reciprocal</a:t>
            </a:r>
          </a:p>
          <a:p>
            <a:pPr lvl="0"/>
            <a:r>
              <a:rPr lang="en-GB" b="1" dirty="0"/>
              <a:t>Changing organisations may affect the nature of managerial work</a:t>
            </a:r>
          </a:p>
          <a:p>
            <a:pPr lvl="0"/>
            <a:r>
              <a:rPr lang="en-GB" b="1" dirty="0"/>
              <a:t>Management must adopt a clearly defined strategy for the successful initiation of change, including the style of managerial behaviour</a:t>
            </a:r>
          </a:p>
          <a:p>
            <a:pPr lvl="0"/>
            <a:r>
              <a:rPr lang="en-GB" b="1" dirty="0"/>
              <a:t>The effective management of change is a key factor of organisational performance and competitiveness</a:t>
            </a:r>
          </a:p>
          <a:p>
            <a:pPr lvl="0"/>
            <a:r>
              <a:rPr lang="en-GB" b="1" dirty="0"/>
              <a:t>People are the key factor in the successful implementation of change</a:t>
            </a:r>
            <a:r>
              <a:rPr lang="en-GB" b="1" dirty="0" smtClean="0"/>
              <a:t>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207008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844824"/>
            <a:ext cx="7931224" cy="4709160"/>
          </a:xfrm>
        </p:spPr>
        <p:txBody>
          <a:bodyPr/>
          <a:lstStyle/>
          <a:p>
            <a:r>
              <a:rPr lang="en-GB" b="1" dirty="0"/>
              <a:t>W</a:t>
            </a:r>
            <a:r>
              <a:rPr lang="en-GB" b="1" dirty="0" smtClean="0"/>
              <a:t>hat “change” </a:t>
            </a:r>
            <a:r>
              <a:rPr lang="en-GB" b="1" dirty="0"/>
              <a:t>experience have you been through with your organisation? </a:t>
            </a:r>
            <a:endParaRPr lang="en-GB" b="1" dirty="0" smtClean="0"/>
          </a:p>
          <a:p>
            <a:r>
              <a:rPr lang="en-GB" b="1" dirty="0" smtClean="0"/>
              <a:t>What </a:t>
            </a:r>
            <a:r>
              <a:rPr lang="en-GB" b="1" dirty="0"/>
              <a:t>factors influenced it? </a:t>
            </a:r>
            <a:endParaRPr lang="en-GB" b="1" dirty="0" smtClean="0"/>
          </a:p>
          <a:p>
            <a:r>
              <a:rPr lang="en-GB" b="1" dirty="0" smtClean="0"/>
              <a:t>Describe </a:t>
            </a:r>
            <a:r>
              <a:rPr lang="en-GB" b="1" dirty="0"/>
              <a:t>the experience and the lessons you learned about change management.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267955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271</TotalTime>
  <Words>981</Words>
  <Application>Microsoft Office PowerPoint</Application>
  <PresentationFormat>On-screen Show (4:3)</PresentationFormat>
  <Paragraphs>188</Paragraphs>
  <Slides>22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Apex</vt:lpstr>
      <vt:lpstr>Business Issues &amp; the contexts of Human Resources</vt:lpstr>
      <vt:lpstr>A Framework of Analysis</vt:lpstr>
      <vt:lpstr>Why do organisations exist?</vt:lpstr>
      <vt:lpstr>Private sector</vt:lpstr>
      <vt:lpstr>Public sector</vt:lpstr>
      <vt:lpstr>Objectives of  Public Sector Activity</vt:lpstr>
      <vt:lpstr>Not For Profit Businesses</vt:lpstr>
      <vt:lpstr>Alternative classification What do organisations do?</vt:lpstr>
      <vt:lpstr>Roles of Management</vt:lpstr>
      <vt:lpstr>The Central Focus of Management</vt:lpstr>
      <vt:lpstr>Managerial Activity</vt:lpstr>
      <vt:lpstr>Summary</vt:lpstr>
      <vt:lpstr>Management Public  v Private Sectors</vt:lpstr>
      <vt:lpstr>QUESTION</vt:lpstr>
      <vt:lpstr>The HRM Function – a shared responsibility</vt:lpstr>
      <vt:lpstr>HUMAN RESOURCES (People Management)</vt:lpstr>
      <vt:lpstr>Performance Management Tools HRM Effectiveness</vt:lpstr>
      <vt:lpstr>Performance Management Tools HRM Effectiveness</vt:lpstr>
      <vt:lpstr>Evaluating Business Performance</vt:lpstr>
      <vt:lpstr>Tools to Measure Effectiveness</vt:lpstr>
      <vt:lpstr>Managing Change</vt:lpstr>
      <vt:lpstr>QUESTION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Issues &amp; the contexts of Human Resources</dc:title>
  <dc:creator>Push</dc:creator>
  <cp:lastModifiedBy>Samantha Morgan</cp:lastModifiedBy>
  <cp:revision>29</cp:revision>
  <dcterms:created xsi:type="dcterms:W3CDTF">2012-11-10T20:26:56Z</dcterms:created>
  <dcterms:modified xsi:type="dcterms:W3CDTF">2012-11-21T13:40:12Z</dcterms:modified>
</cp:coreProperties>
</file>