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handoutMasterIdLst>
    <p:handoutMasterId r:id="rId20"/>
  </p:handoutMasterIdLst>
  <p:sldIdLst>
    <p:sldId id="317" r:id="rId5"/>
    <p:sldId id="341" r:id="rId6"/>
    <p:sldId id="342" r:id="rId7"/>
    <p:sldId id="309" r:id="rId8"/>
    <p:sldId id="343" r:id="rId9"/>
    <p:sldId id="346" r:id="rId10"/>
    <p:sldId id="347" r:id="rId11"/>
    <p:sldId id="348" r:id="rId12"/>
    <p:sldId id="349" r:id="rId13"/>
    <p:sldId id="350" r:id="rId14"/>
    <p:sldId id="351" r:id="rId15"/>
    <p:sldId id="352" r:id="rId16"/>
    <p:sldId id="353" r:id="rId17"/>
    <p:sldId id="35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5405" autoAdjust="0"/>
  </p:normalViewPr>
  <p:slideViewPr>
    <p:cSldViewPr snapToGrid="0">
      <p:cViewPr varScale="1">
        <p:scale>
          <a:sx n="86" d="100"/>
          <a:sy n="86" d="100"/>
        </p:scale>
        <p:origin x="48" y="231"/>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4/23/2026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4/23/2026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package" Target="../embeddings/Microsoft_Excel_Worksheet.xlsx"/><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package" Target="../embeddings/Microsoft_Excel_Worksheet1.xlsx"/><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GB" dirty="0">
                <a:latin typeface="Arial" panose="020B0604020202020204" pitchFamily="34" charset="0"/>
                <a:cs typeface="Arial" panose="020B0604020202020204" pitchFamily="34" charset="0"/>
              </a:rPr>
              <a:t>Capital Gains Tax (CGT)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Part 2</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657E3E-A731-CBC1-402F-F325472F8EDE}"/>
              </a:ext>
            </a:extLst>
          </p:cNvPr>
          <p:cNvSpPr>
            <a:spLocks noGrp="1"/>
          </p:cNvSpPr>
          <p:nvPr>
            <p:ph type="sldNum" sz="quarter" idx="4"/>
          </p:nvPr>
        </p:nvSpPr>
        <p:spPr/>
        <p:txBody>
          <a:bodyPr/>
          <a:lstStyle/>
          <a:p>
            <a:fld id="{58FB4751-880F-D840-AAA9-3A15815CC996}" type="slidenum">
              <a:rPr lang="en-US" smtClean="0"/>
              <a:pPr/>
              <a:t>2</a:t>
            </a:fld>
            <a:endParaRPr lang="en-US" dirty="0"/>
          </a:p>
        </p:txBody>
      </p:sp>
      <p:graphicFrame>
        <p:nvGraphicFramePr>
          <p:cNvPr id="14" name="Object 13">
            <a:extLst>
              <a:ext uri="{FF2B5EF4-FFF2-40B4-BE49-F238E27FC236}">
                <a16:creationId xmlns:a16="http://schemas.microsoft.com/office/drawing/2014/main" id="{CE7A7247-ABAE-B691-613A-D909C8ED0B19}"/>
              </a:ext>
            </a:extLst>
          </p:cNvPr>
          <p:cNvGraphicFramePr>
            <a:graphicFrameLocks noChangeAspect="1"/>
          </p:cNvGraphicFramePr>
          <p:nvPr>
            <p:extLst>
              <p:ext uri="{D42A27DB-BD31-4B8C-83A1-F6EECF244321}">
                <p14:modId xmlns:p14="http://schemas.microsoft.com/office/powerpoint/2010/main" val="4102896757"/>
              </p:ext>
            </p:extLst>
          </p:nvPr>
        </p:nvGraphicFramePr>
        <p:xfrm>
          <a:off x="3136739" y="544010"/>
          <a:ext cx="6331352" cy="5613722"/>
        </p:xfrm>
        <a:graphic>
          <a:graphicData uri="http://schemas.openxmlformats.org/presentationml/2006/ole">
            <mc:AlternateContent xmlns:mc="http://schemas.openxmlformats.org/markup-compatibility/2006">
              <mc:Choice xmlns:v="urn:schemas-microsoft-com:vml" Requires="v">
                <p:oleObj name="Worksheet" r:id="rId2" imgW="3952661" imgH="3986388" progId="Excel.Sheet.12">
                  <p:embed/>
                </p:oleObj>
              </mc:Choice>
              <mc:Fallback>
                <p:oleObj name="Worksheet" r:id="rId2" imgW="3952661" imgH="3986388" progId="Excel.Sheet.12">
                  <p:embed/>
                  <p:pic>
                    <p:nvPicPr>
                      <p:cNvPr id="14" name="Object 13">
                        <a:extLst>
                          <a:ext uri="{FF2B5EF4-FFF2-40B4-BE49-F238E27FC236}">
                            <a16:creationId xmlns:a16="http://schemas.microsoft.com/office/drawing/2014/main" id="{CE7A7247-ABAE-B691-613A-D909C8ED0B19}"/>
                          </a:ext>
                        </a:extLst>
                      </p:cNvPr>
                      <p:cNvPicPr/>
                      <p:nvPr/>
                    </p:nvPicPr>
                    <p:blipFill>
                      <a:blip r:embed="rId3"/>
                      <a:stretch>
                        <a:fillRect/>
                      </a:stretch>
                    </p:blipFill>
                    <p:spPr>
                      <a:xfrm>
                        <a:off x="3136739" y="544010"/>
                        <a:ext cx="6331352" cy="5613722"/>
                      </a:xfrm>
                      <a:prstGeom prst="rect">
                        <a:avLst/>
                      </a:prstGeom>
                    </p:spPr>
                  </p:pic>
                </p:oleObj>
              </mc:Fallback>
            </mc:AlternateContent>
          </a:graphicData>
        </a:graphic>
      </p:graphicFrame>
    </p:spTree>
    <p:extLst>
      <p:ext uri="{BB962C8B-B14F-4D97-AF65-F5344CB8AC3E}">
        <p14:creationId xmlns:p14="http://schemas.microsoft.com/office/powerpoint/2010/main" val="2910995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D17880-9162-8E16-8993-1C859EB98417}"/>
              </a:ext>
            </a:extLst>
          </p:cNvPr>
          <p:cNvSpPr>
            <a:spLocks noGrp="1"/>
          </p:cNvSpPr>
          <p:nvPr>
            <p:ph sz="quarter" idx="10"/>
          </p:nvPr>
        </p:nvSpPr>
        <p:spPr>
          <a:xfrm>
            <a:off x="989162" y="225725"/>
            <a:ext cx="8839200" cy="4994458"/>
          </a:xfrm>
        </p:spPr>
        <p:txBody>
          <a:bodyPr>
            <a:normAutofit/>
          </a:bodyPr>
          <a:lstStyle/>
          <a:p>
            <a:pPr marL="0" indent="0">
              <a:buNone/>
            </a:pPr>
            <a:r>
              <a:rPr lang="en-GB"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7F99C756-C411-E4FD-FC64-CCD8DB50686D}"/>
              </a:ext>
            </a:extLst>
          </p:cNvPr>
          <p:cNvSpPr>
            <a:spLocks noGrp="1"/>
          </p:cNvSpPr>
          <p:nvPr>
            <p:ph type="sldNum" sz="quarter" idx="4"/>
          </p:nvPr>
        </p:nvSpPr>
        <p:spPr/>
        <p:txBody>
          <a:bodyPr/>
          <a:lstStyle/>
          <a:p>
            <a:fld id="{58FB4751-880F-D840-AAA9-3A15815CC996}" type="slidenum">
              <a:rPr lang="en-US" smtClean="0"/>
              <a:pPr/>
              <a:t>3</a:t>
            </a:fld>
            <a:endParaRPr lang="en-US" dirty="0"/>
          </a:p>
        </p:txBody>
      </p:sp>
      <p:graphicFrame>
        <p:nvGraphicFramePr>
          <p:cNvPr id="2" name="Object 1">
            <a:extLst>
              <a:ext uri="{FF2B5EF4-FFF2-40B4-BE49-F238E27FC236}">
                <a16:creationId xmlns:a16="http://schemas.microsoft.com/office/drawing/2014/main" id="{0E648A5E-FCB2-02D6-013F-179E0D14CE2F}"/>
              </a:ext>
            </a:extLst>
          </p:cNvPr>
          <p:cNvGraphicFramePr>
            <a:graphicFrameLocks noChangeAspect="1"/>
          </p:cNvGraphicFramePr>
          <p:nvPr>
            <p:extLst>
              <p:ext uri="{D42A27DB-BD31-4B8C-83A1-F6EECF244321}">
                <p14:modId xmlns:p14="http://schemas.microsoft.com/office/powerpoint/2010/main" val="1127065430"/>
              </p:ext>
            </p:extLst>
          </p:nvPr>
        </p:nvGraphicFramePr>
        <p:xfrm>
          <a:off x="2129742" y="1388962"/>
          <a:ext cx="8102277" cy="3657599"/>
        </p:xfrm>
        <a:graphic>
          <a:graphicData uri="http://schemas.openxmlformats.org/presentationml/2006/ole">
            <mc:AlternateContent xmlns:mc="http://schemas.openxmlformats.org/markup-compatibility/2006">
              <mc:Choice xmlns:v="urn:schemas-microsoft-com:vml" Requires="v">
                <p:oleObj name="Worksheet" r:id="rId2" imgW="4600663" imgH="1271386" progId="Excel.Sheet.12">
                  <p:embed/>
                </p:oleObj>
              </mc:Choice>
              <mc:Fallback>
                <p:oleObj name="Worksheet" r:id="rId2" imgW="4600663" imgH="1271386" progId="Excel.Sheet.12">
                  <p:embed/>
                  <p:pic>
                    <p:nvPicPr>
                      <p:cNvPr id="2" name="Object 1">
                        <a:extLst>
                          <a:ext uri="{FF2B5EF4-FFF2-40B4-BE49-F238E27FC236}">
                            <a16:creationId xmlns:a16="http://schemas.microsoft.com/office/drawing/2014/main" id="{0E648A5E-FCB2-02D6-013F-179E0D14CE2F}"/>
                          </a:ext>
                        </a:extLst>
                      </p:cNvPr>
                      <p:cNvPicPr/>
                      <p:nvPr/>
                    </p:nvPicPr>
                    <p:blipFill>
                      <a:blip r:embed="rId3"/>
                      <a:stretch>
                        <a:fillRect/>
                      </a:stretch>
                    </p:blipFill>
                    <p:spPr>
                      <a:xfrm>
                        <a:off x="2129742" y="1388962"/>
                        <a:ext cx="8102277" cy="3657599"/>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750166B0-994B-2D84-44C6-52E240512533}"/>
              </a:ext>
            </a:extLst>
          </p:cNvPr>
          <p:cNvSpPr txBox="1"/>
          <p:nvPr/>
        </p:nvSpPr>
        <p:spPr>
          <a:xfrm>
            <a:off x="4791919" y="5879804"/>
            <a:ext cx="6186117" cy="923330"/>
          </a:xfrm>
          <a:prstGeom prst="rect">
            <a:avLst/>
          </a:prstGeom>
          <a:noFill/>
        </p:spPr>
        <p:txBody>
          <a:bodyPr wrap="none" rtlCol="0">
            <a:spAutoFit/>
          </a:bodyPr>
          <a:lstStyle/>
          <a:p>
            <a:r>
              <a:rPr lang="en-GB" dirty="0"/>
              <a:t>Indexation allowance is a UK Corporation Tax relief that</a:t>
            </a:r>
          </a:p>
          <a:p>
            <a:r>
              <a:rPr lang="en-GB" dirty="0"/>
              <a:t>adjusts the base cost of an asset for inflation – we will look at this </a:t>
            </a:r>
          </a:p>
          <a:p>
            <a:r>
              <a:rPr lang="en-GB" dirty="0"/>
              <a:t>in a couple of weeks.</a:t>
            </a:r>
          </a:p>
        </p:txBody>
      </p:sp>
    </p:spTree>
    <p:extLst>
      <p:ext uri="{BB962C8B-B14F-4D97-AF65-F5344CB8AC3E}">
        <p14:creationId xmlns:p14="http://schemas.microsoft.com/office/powerpoint/2010/main" val="19392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354227" y="197709"/>
            <a:ext cx="7534656" cy="589369"/>
          </a:xfrm>
        </p:spPr>
        <p:txBody>
          <a:bodyPr/>
          <a:lstStyle/>
          <a:p>
            <a:r>
              <a:rPr lang="en-US" sz="3200" dirty="0">
                <a:latin typeface="Arial" panose="020B0604020202020204" pitchFamily="34" charset="0"/>
                <a:cs typeface="Arial" panose="020B0604020202020204" pitchFamily="34" charset="0"/>
              </a:rPr>
              <a:t>Capital Gains tax: tax rates</a:t>
            </a:r>
            <a:endParaRPr lang="en-US"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10"/>
          </p:nvPr>
        </p:nvSpPr>
        <p:spPr>
          <a:xfrm>
            <a:off x="914399" y="937549"/>
            <a:ext cx="9650083" cy="5353983"/>
          </a:xfrm>
        </p:spPr>
        <p:txBody>
          <a:bodyPr>
            <a:normAutofit fontScale="92500"/>
          </a:bodyPr>
          <a:lstStyle/>
          <a:p>
            <a:pPr marL="0" indent="0">
              <a:lnSpc>
                <a:spcPct val="100000"/>
              </a:lnSpc>
              <a:buNone/>
            </a:pPr>
            <a:r>
              <a:rPr lang="en-US" sz="2400" dirty="0">
                <a:latin typeface="Arial" panose="020B0604020202020204" pitchFamily="34" charset="0"/>
                <a:cs typeface="Arial" panose="020B0604020202020204" pitchFamily="34" charset="0"/>
              </a:rPr>
              <a:t>						Normal		Residential</a:t>
            </a:r>
          </a:p>
          <a:p>
            <a:pPr marL="0" indent="0">
              <a:lnSpc>
                <a:spcPct val="100000"/>
              </a:lnSpc>
              <a:buNone/>
            </a:pPr>
            <a:r>
              <a:rPr lang="en-US" sz="2400" dirty="0">
                <a:latin typeface="Arial" panose="020B0604020202020204" pitchFamily="34" charset="0"/>
                <a:cs typeface="Arial" panose="020B0604020202020204" pitchFamily="34" charset="0"/>
              </a:rPr>
              <a:t>						rates		property</a:t>
            </a:r>
          </a:p>
          <a:p>
            <a:pPr>
              <a:lnSpc>
                <a:spcPct val="120000"/>
              </a:lnSpc>
            </a:pPr>
            <a:r>
              <a:rPr lang="en-US" sz="2400" dirty="0">
                <a:latin typeface="Arial" panose="020B0604020202020204" pitchFamily="34" charset="0"/>
                <a:cs typeface="Arial" panose="020B0604020202020204" pitchFamily="34" charset="0"/>
              </a:rPr>
              <a:t>Lower rate					10%		18%</a:t>
            </a:r>
          </a:p>
          <a:p>
            <a:pPr>
              <a:lnSpc>
                <a:spcPct val="120000"/>
              </a:lnSpc>
            </a:pPr>
            <a:r>
              <a:rPr lang="en-US" sz="2400" dirty="0">
                <a:latin typeface="Arial" panose="020B0604020202020204" pitchFamily="34" charset="0"/>
                <a:cs typeface="Arial" panose="020B0604020202020204" pitchFamily="34" charset="0"/>
              </a:rPr>
              <a:t>Higher rate					20%		24%</a:t>
            </a:r>
          </a:p>
          <a:p>
            <a:pPr>
              <a:lnSpc>
                <a:spcPct val="120000"/>
              </a:lnSpc>
            </a:pPr>
            <a:r>
              <a:rPr lang="en-US" sz="2400" dirty="0">
                <a:latin typeface="Arial" panose="020B0604020202020204" pitchFamily="34" charset="0"/>
                <a:cs typeface="Arial" panose="020B0604020202020204" pitchFamily="34" charset="0"/>
              </a:rPr>
              <a:t>Annual exempt amount				£3,000</a:t>
            </a:r>
          </a:p>
          <a:p>
            <a:pPr>
              <a:lnSpc>
                <a:spcPct val="120000"/>
              </a:lnSpc>
            </a:pPr>
            <a:endParaRPr lang="en-US" sz="2400" dirty="0">
              <a:latin typeface="Arial" panose="020B0604020202020204" pitchFamily="34" charset="0"/>
              <a:cs typeface="Arial" panose="020B0604020202020204" pitchFamily="34" charset="0"/>
            </a:endParaRPr>
          </a:p>
          <a:p>
            <a:pPr>
              <a:lnSpc>
                <a:spcPct val="120000"/>
              </a:lnSpc>
            </a:pPr>
            <a:r>
              <a:rPr lang="en-US" sz="2400" dirty="0">
                <a:latin typeface="Arial" panose="020B0604020202020204" pitchFamily="34" charset="0"/>
                <a:cs typeface="Arial" panose="020B0604020202020204" pitchFamily="34" charset="0"/>
              </a:rPr>
              <a:t>Capital gains tax: business asset disposal relief and investors’ relief</a:t>
            </a:r>
          </a:p>
          <a:p>
            <a:pPr marL="0" indent="0">
              <a:lnSpc>
                <a:spcPct val="120000"/>
              </a:lnSpc>
              <a:buNone/>
            </a:pPr>
            <a:r>
              <a:rPr lang="en-US" sz="2400" dirty="0">
                <a:latin typeface="Arial" panose="020B0604020202020204" pitchFamily="34" charset="0"/>
                <a:cs typeface="Arial" panose="020B0604020202020204" pitchFamily="34" charset="0"/>
              </a:rPr>
              <a:t>Lifetime limit – business asset disposal relief		£1,000,000</a:t>
            </a:r>
          </a:p>
          <a:p>
            <a:pPr marL="0" indent="0">
              <a:lnSpc>
                <a:spcPct val="120000"/>
              </a:lnSpc>
              <a:buNone/>
            </a:pPr>
            <a:r>
              <a:rPr lang="en-US" sz="2400" dirty="0">
                <a:latin typeface="Arial" panose="020B0604020202020204" pitchFamily="34" charset="0"/>
                <a:cs typeface="Arial" panose="020B0604020202020204" pitchFamily="34" charset="0"/>
              </a:rPr>
              <a:t>		- investors’ relief				£10,000,000</a:t>
            </a:r>
          </a:p>
          <a:p>
            <a:pPr marL="0" indent="0">
              <a:lnSpc>
                <a:spcPct val="120000"/>
              </a:lnSpc>
              <a:buNone/>
            </a:pPr>
            <a:r>
              <a:rPr lang="en-US" sz="2400" dirty="0">
                <a:latin typeface="Arial" panose="020B0604020202020204" pitchFamily="34" charset="0"/>
                <a:cs typeface="Arial" panose="020B0604020202020204" pitchFamily="34" charset="0"/>
              </a:rPr>
              <a:t>Rate of tax								10%</a:t>
            </a:r>
            <a:endParaRPr lang="en-US" sz="2600" dirty="0"/>
          </a:p>
        </p:txBody>
      </p:sp>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1966913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7DA9E-C348-3340-795A-D31B6395556B}"/>
              </a:ext>
            </a:extLst>
          </p:cNvPr>
          <p:cNvSpPr>
            <a:spLocks noGrp="1"/>
          </p:cNvSpPr>
          <p:nvPr>
            <p:ph type="title"/>
          </p:nvPr>
        </p:nvSpPr>
        <p:spPr>
          <a:xfrm>
            <a:off x="914400" y="914400"/>
            <a:ext cx="7534656" cy="914400"/>
          </a:xfrm>
        </p:spPr>
        <p:txBody>
          <a:bodyPr anchor="b">
            <a:normAutofit/>
          </a:bodyPr>
          <a:lstStyle/>
          <a:p>
            <a:r>
              <a:rPr lang="en-GB" dirty="0">
                <a:latin typeface="Arial" panose="020B0604020202020204" pitchFamily="34" charset="0"/>
                <a:cs typeface="Arial" panose="020B0604020202020204" pitchFamily="34" charset="0"/>
              </a:rPr>
              <a:t>Payment of CGT</a:t>
            </a:r>
          </a:p>
        </p:txBody>
      </p:sp>
      <p:sp>
        <p:nvSpPr>
          <p:cNvPr id="3" name="Content Placeholder 2">
            <a:extLst>
              <a:ext uri="{FF2B5EF4-FFF2-40B4-BE49-F238E27FC236}">
                <a16:creationId xmlns:a16="http://schemas.microsoft.com/office/drawing/2014/main" id="{D1A506BB-EF33-B15F-BF27-D32285AF42B3}"/>
              </a:ext>
            </a:extLst>
          </p:cNvPr>
          <p:cNvSpPr>
            <a:spLocks noGrp="1"/>
          </p:cNvSpPr>
          <p:nvPr>
            <p:ph sz="quarter" idx="12"/>
          </p:nvPr>
        </p:nvSpPr>
        <p:spPr>
          <a:xfrm>
            <a:off x="914399" y="2039111"/>
            <a:ext cx="5650992" cy="3904488"/>
          </a:xfrm>
        </p:spPr>
        <p:txBody>
          <a:bodyPr>
            <a:normAutofit/>
          </a:bodyPr>
          <a:lstStyle/>
          <a:p>
            <a:pPr marL="0" indent="0">
              <a:buNone/>
            </a:pPr>
            <a:r>
              <a:rPr lang="en-GB" dirty="0">
                <a:latin typeface="Arial" panose="020B0604020202020204" pitchFamily="34" charset="0"/>
                <a:cs typeface="Arial" panose="020B0604020202020204" pitchFamily="34" charset="0"/>
              </a:rPr>
              <a:t>CGT is due in one amount on 31 January following the end of the tax year (i.e. 2024/2025 by 31 January 2026)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Payments on account of the CGT liability are required, however, in respect of gains made on the disposal of residential property (we will cover this later)</a:t>
            </a:r>
          </a:p>
        </p:txBody>
      </p:sp>
      <p:pic>
        <p:nvPicPr>
          <p:cNvPr id="6" name="Picture 5" descr="White calculator">
            <a:extLst>
              <a:ext uri="{FF2B5EF4-FFF2-40B4-BE49-F238E27FC236}">
                <a16:creationId xmlns:a16="http://schemas.microsoft.com/office/drawing/2014/main" id="{EE495409-CAE9-3282-4E4A-878F7AFE4315}"/>
              </a:ext>
            </a:extLst>
          </p:cNvPr>
          <p:cNvPicPr>
            <a:picLocks noChangeAspect="1"/>
          </p:cNvPicPr>
          <p:nvPr/>
        </p:nvPicPr>
        <p:blipFill>
          <a:blip r:embed="rId2"/>
          <a:srcRect l="7916" r="45350" b="1"/>
          <a:stretch>
            <a:fillRect/>
          </a:stretch>
        </p:blipFill>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4" name="Slide Number Placeholder 3">
            <a:extLst>
              <a:ext uri="{FF2B5EF4-FFF2-40B4-BE49-F238E27FC236}">
                <a16:creationId xmlns:a16="http://schemas.microsoft.com/office/drawing/2014/main" id="{D2C2C7CB-9C40-6BFA-5601-12B75F487FDD}"/>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5</a:t>
            </a:fld>
            <a:endParaRPr lang="en-US"/>
          </a:p>
        </p:txBody>
      </p:sp>
    </p:spTree>
    <p:extLst>
      <p:ext uri="{BB962C8B-B14F-4D97-AF65-F5344CB8AC3E}">
        <p14:creationId xmlns:p14="http://schemas.microsoft.com/office/powerpoint/2010/main" val="3613072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A8957-6769-B613-F240-71C3A12DCE88}"/>
              </a:ext>
            </a:extLst>
          </p:cNvPr>
          <p:cNvSpPr>
            <a:spLocks noGrp="1"/>
          </p:cNvSpPr>
          <p:nvPr>
            <p:ph type="title"/>
          </p:nvPr>
        </p:nvSpPr>
        <p:spPr>
          <a:xfrm>
            <a:off x="370390" y="219919"/>
            <a:ext cx="7534656" cy="914400"/>
          </a:xfrm>
        </p:spPr>
        <p:txBody>
          <a:bodyPr/>
          <a:lstStyle/>
          <a:p>
            <a:r>
              <a:rPr lang="en-GB" dirty="0">
                <a:latin typeface="Arial" panose="020B0604020202020204" pitchFamily="34" charset="0"/>
                <a:cs typeface="Arial" panose="020B0604020202020204" pitchFamily="34" charset="0"/>
              </a:rPr>
              <a:t>Rates of CGT</a:t>
            </a:r>
          </a:p>
        </p:txBody>
      </p:sp>
      <p:sp>
        <p:nvSpPr>
          <p:cNvPr id="3" name="Content Placeholder 2">
            <a:extLst>
              <a:ext uri="{FF2B5EF4-FFF2-40B4-BE49-F238E27FC236}">
                <a16:creationId xmlns:a16="http://schemas.microsoft.com/office/drawing/2014/main" id="{F37084C5-E0C2-481C-B2ED-F6621B5EB241}"/>
              </a:ext>
            </a:extLst>
          </p:cNvPr>
          <p:cNvSpPr>
            <a:spLocks noGrp="1"/>
          </p:cNvSpPr>
          <p:nvPr>
            <p:ph sz="quarter" idx="10"/>
          </p:nvPr>
        </p:nvSpPr>
        <p:spPr>
          <a:xfrm>
            <a:off x="914399" y="1261641"/>
            <a:ext cx="9329195" cy="5104435"/>
          </a:xfrm>
        </p:spPr>
        <p:txBody>
          <a:bodyPr>
            <a:noAutofit/>
          </a:bodyPr>
          <a:lstStyle/>
          <a:p>
            <a:pPr marL="457200" indent="-457200">
              <a:buAutoNum type="alphaLcParenBoth"/>
            </a:pPr>
            <a:r>
              <a:rPr lang="en-GB" dirty="0">
                <a:latin typeface="Arial" panose="020B0604020202020204" pitchFamily="34" charset="0"/>
                <a:cs typeface="Arial" panose="020B0604020202020204" pitchFamily="34" charset="0"/>
              </a:rPr>
              <a:t>The capital gains tax rates are determined by the level of a person taxable income from their income tax computation, the type of asset sold and the availability of business asset disposal relief and investors’ relief</a:t>
            </a:r>
          </a:p>
          <a:p>
            <a:pPr marL="457200" indent="-457200">
              <a:buAutoNum type="alphaLcParenBoth"/>
            </a:pPr>
            <a:endParaRPr lang="en-GB" dirty="0">
              <a:latin typeface="Arial" panose="020B0604020202020204" pitchFamily="34" charset="0"/>
              <a:cs typeface="Arial" panose="020B0604020202020204" pitchFamily="34" charset="0"/>
            </a:endParaRPr>
          </a:p>
          <a:p>
            <a:pPr marL="457200" indent="-457200">
              <a:buAutoNum type="alphaLcParenBoth"/>
            </a:pPr>
            <a:r>
              <a:rPr lang="en-GB" dirty="0">
                <a:latin typeface="Arial" panose="020B0604020202020204" pitchFamily="34" charset="0"/>
                <a:cs typeface="Arial" panose="020B0604020202020204" pitchFamily="34" charset="0"/>
              </a:rPr>
              <a:t>Assets qualifying for business asset disposal relief (qualifying business assets SEE CHAPTER 14 will always be taxed at 10% up to a maximum lifetime limit of £1m.</a:t>
            </a:r>
          </a:p>
          <a:p>
            <a:pPr marL="457200" indent="-457200">
              <a:buAutoNum type="alphaLcParenBoth"/>
            </a:pPr>
            <a:endParaRPr lang="en-GB" dirty="0">
              <a:latin typeface="Arial" panose="020B0604020202020204" pitchFamily="34" charset="0"/>
              <a:cs typeface="Arial" panose="020B0604020202020204" pitchFamily="34" charset="0"/>
            </a:endParaRPr>
          </a:p>
          <a:p>
            <a:pPr marL="457200" indent="-457200">
              <a:buAutoNum type="alphaLcParenBoth"/>
            </a:pPr>
            <a:r>
              <a:rPr lang="en-GB" dirty="0">
                <a:latin typeface="Arial" panose="020B0604020202020204" pitchFamily="34" charset="0"/>
                <a:cs typeface="Arial" panose="020B0604020202020204" pitchFamily="34" charset="0"/>
              </a:rPr>
              <a:t>Shares qualifying for investors’ relief will also be taxed at 10% but up to a maximum lifetime limit of £10m</a:t>
            </a:r>
          </a:p>
          <a:p>
            <a:pPr marL="457200" indent="-457200">
              <a:buAutoNum type="alphaLcParenBoth"/>
            </a:pPr>
            <a:endParaRPr lang="en-GB" dirty="0">
              <a:latin typeface="Arial" panose="020B0604020202020204" pitchFamily="34" charset="0"/>
              <a:cs typeface="Arial" panose="020B0604020202020204" pitchFamily="34" charset="0"/>
            </a:endParaRPr>
          </a:p>
          <a:p>
            <a:pPr marL="457200" indent="-457200">
              <a:buAutoNum type="alphaLcParenBoth"/>
            </a:pPr>
            <a:r>
              <a:rPr lang="en-GB" dirty="0">
                <a:latin typeface="Arial" panose="020B0604020202020204" pitchFamily="34" charset="0"/>
                <a:cs typeface="Arial" panose="020B0604020202020204" pitchFamily="34" charset="0"/>
              </a:rPr>
              <a:t>Residential property gains not covered by the taxpayer’s Private Residence Relief SEE CHAPTER 14 will be taxed at either 18% or 28%</a:t>
            </a:r>
          </a:p>
        </p:txBody>
      </p:sp>
      <p:sp>
        <p:nvSpPr>
          <p:cNvPr id="4" name="Slide Number Placeholder 3">
            <a:extLst>
              <a:ext uri="{FF2B5EF4-FFF2-40B4-BE49-F238E27FC236}">
                <a16:creationId xmlns:a16="http://schemas.microsoft.com/office/drawing/2014/main" id="{C2F77FBD-8550-0E82-D0B4-4AD721F6403C}"/>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3424944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81CF4-EA38-3E34-99A0-EF45E26E0F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B77383-8CD5-EB32-2528-2346D0B2862C}"/>
              </a:ext>
            </a:extLst>
          </p:cNvPr>
          <p:cNvSpPr>
            <a:spLocks noGrp="1"/>
          </p:cNvSpPr>
          <p:nvPr>
            <p:ph type="title"/>
          </p:nvPr>
        </p:nvSpPr>
        <p:spPr>
          <a:xfrm>
            <a:off x="370390" y="219919"/>
            <a:ext cx="7534656" cy="914400"/>
          </a:xfrm>
        </p:spPr>
        <p:txBody>
          <a:bodyPr/>
          <a:lstStyle/>
          <a:p>
            <a:r>
              <a:rPr lang="en-GB" dirty="0">
                <a:latin typeface="Arial" panose="020B0604020202020204" pitchFamily="34" charset="0"/>
                <a:cs typeface="Arial" panose="020B0604020202020204" pitchFamily="34" charset="0"/>
              </a:rPr>
              <a:t>Rates of CGT</a:t>
            </a:r>
          </a:p>
        </p:txBody>
      </p:sp>
      <p:sp>
        <p:nvSpPr>
          <p:cNvPr id="3" name="Content Placeholder 2">
            <a:extLst>
              <a:ext uri="{FF2B5EF4-FFF2-40B4-BE49-F238E27FC236}">
                <a16:creationId xmlns:a16="http://schemas.microsoft.com/office/drawing/2014/main" id="{0B949652-38A4-CF9C-269F-3B2B13516DD4}"/>
              </a:ext>
            </a:extLst>
          </p:cNvPr>
          <p:cNvSpPr>
            <a:spLocks noGrp="1"/>
          </p:cNvSpPr>
          <p:nvPr>
            <p:ph sz="quarter" idx="10"/>
          </p:nvPr>
        </p:nvSpPr>
        <p:spPr>
          <a:xfrm>
            <a:off x="879675" y="1223318"/>
            <a:ext cx="9838482" cy="5104435"/>
          </a:xfrm>
        </p:spPr>
        <p:txBody>
          <a:bodyPr>
            <a:noAutofit/>
          </a:bodyPr>
          <a:lstStyle/>
          <a:p>
            <a:pPr marL="457200" indent="-457200">
              <a:buAutoNum type="alphaLcParenBoth" startAt="5"/>
            </a:pPr>
            <a:r>
              <a:rPr lang="en-GB" dirty="0">
                <a:latin typeface="Arial" panose="020B0604020202020204" pitchFamily="34" charset="0"/>
                <a:cs typeface="Arial" panose="020B0604020202020204" pitchFamily="34" charset="0"/>
              </a:rPr>
              <a:t>Gains on any other assets will be taxed at either 10% or 20%</a:t>
            </a:r>
          </a:p>
          <a:p>
            <a:pPr marL="457200" indent="-457200">
              <a:buAutoNum type="alphaLcParenBoth" startAt="5"/>
            </a:pPr>
            <a:endParaRPr lang="en-GB" dirty="0">
              <a:latin typeface="Arial" panose="020B0604020202020204" pitchFamily="34" charset="0"/>
              <a:cs typeface="Arial" panose="020B0604020202020204" pitchFamily="34" charset="0"/>
            </a:endParaRPr>
          </a:p>
          <a:p>
            <a:pPr marL="457200" indent="-457200">
              <a:buAutoNum type="alphaLcParenBoth" startAt="5"/>
            </a:pPr>
            <a:r>
              <a:rPr lang="en-GB" dirty="0">
                <a:latin typeface="Arial" panose="020B0604020202020204" pitchFamily="34" charset="0"/>
                <a:cs typeface="Arial" panose="020B0604020202020204" pitchFamily="34" charset="0"/>
              </a:rPr>
              <a:t>In computing the Taxable Gains figure shown on the earlier slides, any capital loses and the AEA will be deducted from gains in the following order: (1) Gains on residential property (taxed at 18% and 28%)  (2) Gains on other assets (taxed at 10% and 20%), and finally (3) Gains on assets qualifying for business asset disposal relief taxed at 10%</a:t>
            </a:r>
          </a:p>
          <a:p>
            <a:pPr marL="457200" indent="-457200">
              <a:buAutoNum type="alphaLcParenBoth" startAt="5"/>
            </a:pPr>
            <a:endParaRPr lang="en-GB" dirty="0">
              <a:latin typeface="Arial" panose="020B0604020202020204" pitchFamily="34" charset="0"/>
              <a:cs typeface="Arial" panose="020B0604020202020204" pitchFamily="34" charset="0"/>
            </a:endParaRPr>
          </a:p>
          <a:p>
            <a:pPr marL="457200" indent="-457200">
              <a:buAutoNum type="alphaLcParenBoth" startAt="5"/>
            </a:pPr>
            <a:r>
              <a:rPr lang="en-GB" dirty="0">
                <a:latin typeface="Arial" panose="020B0604020202020204" pitchFamily="34" charset="0"/>
                <a:cs typeface="Arial" panose="020B0604020202020204" pitchFamily="34" charset="0"/>
              </a:rPr>
              <a:t>The order shown in note (e) above ensures that the deductions from gains are      applied firstly against gains taxable at the highest tax rate</a:t>
            </a:r>
          </a:p>
          <a:p>
            <a:pPr marL="457200" indent="-457200">
              <a:buAutoNum type="alphaLcParenBoth" startAt="5"/>
            </a:pPr>
            <a:endParaRPr lang="en-GB" dirty="0">
              <a:latin typeface="Arial" panose="020B0604020202020204" pitchFamily="34" charset="0"/>
              <a:cs typeface="Arial" panose="020B0604020202020204" pitchFamily="34" charset="0"/>
            </a:endParaRPr>
          </a:p>
          <a:p>
            <a:pPr marL="457200" indent="-457200">
              <a:buAutoNum type="alphaLcParenBoth" startAt="5"/>
            </a:pPr>
            <a:r>
              <a:rPr lang="en-GB" dirty="0">
                <a:latin typeface="Arial" panose="020B0604020202020204" pitchFamily="34" charset="0"/>
                <a:cs typeface="Arial" panose="020B0604020202020204" pitchFamily="34" charset="0"/>
              </a:rPr>
              <a:t>Chargeable gains are taxed at the lower rates of 10% (or 18%) where they fall within the available basic rate band of £37,700 of the taxpayer and at the higher rates of 20% (or 28% where they exceed this band.  The basic rate band is extended by the gross personal pension contributions and gift aid payments paid as for the income tax purposes (we covered this in week 2)</a:t>
            </a:r>
          </a:p>
          <a:p>
            <a:pPr marL="457200" indent="-457200">
              <a:buAutoNum type="alphaLcParenBoth" startAt="5"/>
            </a:pPr>
            <a:r>
              <a:rPr lang="en-GB" dirty="0">
                <a:latin typeface="Arial" panose="020B0604020202020204" pitchFamily="34" charset="0"/>
                <a:cs typeface="Arial" panose="020B0604020202020204" pitchFamily="34" charset="0"/>
              </a:rPr>
              <a:t>The </a:t>
            </a:r>
            <a:r>
              <a:rPr lang="en-GB" dirty="0" err="1">
                <a:latin typeface="Arial" panose="020B0604020202020204" pitchFamily="34" charset="0"/>
                <a:cs typeface="Arial" panose="020B0604020202020204" pitchFamily="34" charset="0"/>
              </a:rPr>
              <a:t>taxapayer’s</a:t>
            </a:r>
            <a:r>
              <a:rPr lang="en-GB" dirty="0">
                <a:latin typeface="Arial" panose="020B0604020202020204" pitchFamily="34" charset="0"/>
                <a:cs typeface="Arial" panose="020B0604020202020204" pitchFamily="34" charset="0"/>
              </a:rPr>
              <a:t> taxable income from their income tax computation </a:t>
            </a:r>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98F9F6-AEEB-537F-EEB2-F7E5EDD457CF}"/>
              </a:ext>
            </a:extLst>
          </p:cNvPr>
          <p:cNvSpPr>
            <a:spLocks noGrp="1"/>
          </p:cNvSpPr>
          <p:nvPr>
            <p:ph type="sldNum" sz="quarter" idx="4"/>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2372700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EA7BE-FDD3-94CC-F69A-89640DB301B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Rates of CGT</a:t>
            </a:r>
          </a:p>
        </p:txBody>
      </p:sp>
      <p:sp>
        <p:nvSpPr>
          <p:cNvPr id="3" name="Content Placeholder 2">
            <a:extLst>
              <a:ext uri="{FF2B5EF4-FFF2-40B4-BE49-F238E27FC236}">
                <a16:creationId xmlns:a16="http://schemas.microsoft.com/office/drawing/2014/main" id="{5785C5E6-CDF3-CFB1-C623-A51C8DE4922A}"/>
              </a:ext>
            </a:extLst>
          </p:cNvPr>
          <p:cNvSpPr>
            <a:spLocks noGrp="1"/>
          </p:cNvSpPr>
          <p:nvPr>
            <p:ph sz="quarter" idx="10"/>
          </p:nvPr>
        </p:nvSpPr>
        <p:spPr>
          <a:xfrm>
            <a:off x="914399" y="2039112"/>
            <a:ext cx="9094573" cy="3752088"/>
          </a:xfrm>
        </p:spPr>
        <p:txBody>
          <a:bodyPr>
            <a:normAutofit/>
          </a:bodyPr>
          <a:lstStyle/>
          <a:p>
            <a:pPr marL="514350" indent="-514350">
              <a:buAutoNum type="romanLcParenBoth"/>
            </a:pPr>
            <a:r>
              <a:rPr lang="en-GB" sz="2200" dirty="0">
                <a:latin typeface="Arial" panose="020B0604020202020204" pitchFamily="34" charset="0"/>
                <a:cs typeface="Arial" panose="020B0604020202020204" pitchFamily="34" charset="0"/>
              </a:rPr>
              <a:t>The taxpayer’s Taxable income from their Income Tax computation is used as the basis for applying the relevant CGT rates to this figure of Taxable Gains.  After considering a person taxable income from their Income Tax Computation a CGT rate of 10% or 18% is applied on those taxable gains that fall into any remaining basic rate band (or extended basic rate band if the person makes gift aid donations or pays personal pension contributions</a:t>
            </a:r>
          </a:p>
          <a:p>
            <a:pPr marL="457200" indent="-457200">
              <a:buAutoNum type="alphaLcParenBoth" startAt="10"/>
            </a:pPr>
            <a:r>
              <a:rPr lang="en-GB" sz="2200" dirty="0">
                <a:latin typeface="Arial" panose="020B0604020202020204" pitchFamily="34" charset="0"/>
                <a:cs typeface="Arial" panose="020B0604020202020204" pitchFamily="34" charset="0"/>
              </a:rPr>
              <a:t>After considering a person's taxable income, a CGT rate of 20% or 28% is then applied on those gains in excess of the remaining basic rate band (or extended basic rate band)</a:t>
            </a:r>
          </a:p>
          <a:p>
            <a:pPr marL="0" indent="0">
              <a:buNone/>
            </a:pPr>
            <a:r>
              <a:rPr lang="en-GB" dirty="0">
                <a:latin typeface="Arial" panose="020B0604020202020204" pitchFamily="34" charset="0"/>
                <a:cs typeface="Arial" panose="020B0604020202020204" pitchFamily="34" charset="0"/>
              </a:rPr>
              <a:t> </a:t>
            </a:r>
          </a:p>
          <a:p>
            <a:endParaRPr lang="en-GB" dirty="0"/>
          </a:p>
        </p:txBody>
      </p:sp>
      <p:sp>
        <p:nvSpPr>
          <p:cNvPr id="4" name="Slide Number Placeholder 3">
            <a:extLst>
              <a:ext uri="{FF2B5EF4-FFF2-40B4-BE49-F238E27FC236}">
                <a16:creationId xmlns:a16="http://schemas.microsoft.com/office/drawing/2014/main" id="{2BDE995C-CF2D-F431-CE35-31EB211238FF}"/>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2671764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C1BF-19A1-6C0A-4B2B-C57F9BD3EB93}"/>
              </a:ext>
            </a:extLst>
          </p:cNvPr>
          <p:cNvSpPr>
            <a:spLocks noGrp="1"/>
          </p:cNvSpPr>
          <p:nvPr>
            <p:ph type="title"/>
          </p:nvPr>
        </p:nvSpPr>
        <p:spPr>
          <a:xfrm>
            <a:off x="914400" y="247135"/>
            <a:ext cx="7534656" cy="914400"/>
          </a:xfrm>
        </p:spPr>
        <p:txBody>
          <a:bodyPr/>
          <a:lstStyle/>
          <a:p>
            <a:r>
              <a:rPr lang="en-GB" dirty="0">
                <a:latin typeface="Arial" panose="020B0604020202020204" pitchFamily="34" charset="0"/>
                <a:cs typeface="Arial" panose="020B0604020202020204" pitchFamily="34" charset="0"/>
              </a:rPr>
              <a:t>Example 1 - Tina</a:t>
            </a:r>
          </a:p>
        </p:txBody>
      </p:sp>
      <p:sp>
        <p:nvSpPr>
          <p:cNvPr id="3" name="Content Placeholder 2">
            <a:extLst>
              <a:ext uri="{FF2B5EF4-FFF2-40B4-BE49-F238E27FC236}">
                <a16:creationId xmlns:a16="http://schemas.microsoft.com/office/drawing/2014/main" id="{45165B23-1945-15C1-AE16-B0F49C85F73C}"/>
              </a:ext>
            </a:extLst>
          </p:cNvPr>
          <p:cNvSpPr>
            <a:spLocks noGrp="1"/>
          </p:cNvSpPr>
          <p:nvPr>
            <p:ph sz="quarter" idx="10"/>
          </p:nvPr>
        </p:nvSpPr>
        <p:spPr>
          <a:xfrm>
            <a:off x="914400" y="1433384"/>
            <a:ext cx="8756822" cy="3962304"/>
          </a:xfrm>
        </p:spPr>
        <p:txBody>
          <a:bodyPr>
            <a:normAutofit/>
          </a:bodyPr>
          <a:lstStyle/>
          <a:p>
            <a:pPr marL="0" indent="0">
              <a:buNone/>
            </a:pPr>
            <a:r>
              <a:rPr lang="en-GB" dirty="0">
                <a:latin typeface="Arial" panose="020B0604020202020204" pitchFamily="34" charset="0"/>
                <a:cs typeface="Arial" panose="020B0604020202020204" pitchFamily="34" charset="0"/>
              </a:rPr>
              <a:t>Tina sold a painting on 1 July 2021 for £500,000.  She purchased the painting in February 1997 for £350,000.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She also disposed of a commercial investment property for £310,300 on 1 December 2021 and incurred agency fees of £15,000 on the disposal.  She had purchased the property in August 1998 for £200,000.</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 addition, she sold an antique vase for £10,000 in January 2022 which had cost her £15,000 in September 2019</a:t>
            </a:r>
          </a:p>
          <a:p>
            <a:pPr marL="0" indent="0">
              <a:buNone/>
            </a:pPr>
            <a:r>
              <a:rPr lang="en-GB" dirty="0">
                <a:latin typeface="Arial" panose="020B0604020202020204" pitchFamily="34" charset="0"/>
                <a:cs typeface="Arial" panose="020B0604020202020204" pitchFamily="34" charset="0"/>
              </a:rPr>
              <a:t>Tina had capital losses brought forward from previous tax years of £15,000.  Tina’s taxable income for 2021/22 is £50,000</a:t>
            </a:r>
          </a:p>
        </p:txBody>
      </p:sp>
      <p:sp>
        <p:nvSpPr>
          <p:cNvPr id="4" name="Slide Number Placeholder 3">
            <a:extLst>
              <a:ext uri="{FF2B5EF4-FFF2-40B4-BE49-F238E27FC236}">
                <a16:creationId xmlns:a16="http://schemas.microsoft.com/office/drawing/2014/main" id="{3F9F4221-4FA5-D7C9-B2B5-3A92B61B3AD3}"/>
              </a:ext>
            </a:extLst>
          </p:cNvPr>
          <p:cNvSpPr>
            <a:spLocks noGrp="1"/>
          </p:cNvSpPr>
          <p:nvPr>
            <p:ph type="sldNum" sz="quarter" idx="4"/>
          </p:nvPr>
        </p:nvSpPr>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3835356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75D3E-05E8-8E48-5D14-5D2C19A62CF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Activity</a:t>
            </a:r>
          </a:p>
        </p:txBody>
      </p:sp>
      <p:sp>
        <p:nvSpPr>
          <p:cNvPr id="3" name="Text Placeholder 2">
            <a:extLst>
              <a:ext uri="{FF2B5EF4-FFF2-40B4-BE49-F238E27FC236}">
                <a16:creationId xmlns:a16="http://schemas.microsoft.com/office/drawing/2014/main" id="{EC706667-BB10-A6ED-974D-6FEFD1BA7399}"/>
              </a:ext>
            </a:extLst>
          </p:cNvPr>
          <p:cNvSpPr>
            <a:spLocks noGrp="1"/>
          </p:cNvSpPr>
          <p:nvPr>
            <p:ph type="body" sz="quarter" idx="13"/>
          </p:nvPr>
        </p:nvSpPr>
        <p:spPr/>
        <p:txBody>
          <a:bodyPr/>
          <a:lstStyle/>
          <a:p>
            <a:r>
              <a:rPr lang="en-GB" dirty="0">
                <a:latin typeface="Arial" panose="020B0604020202020204" pitchFamily="34" charset="0"/>
                <a:cs typeface="Arial" panose="020B0604020202020204" pitchFamily="34" charset="0"/>
              </a:rPr>
              <a:t>Examples 2 - 5</a:t>
            </a:r>
          </a:p>
        </p:txBody>
      </p:sp>
    </p:spTree>
    <p:extLst>
      <p:ext uri="{BB962C8B-B14F-4D97-AF65-F5344CB8AC3E}">
        <p14:creationId xmlns:p14="http://schemas.microsoft.com/office/powerpoint/2010/main" val="1474355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A52D5-67C9-89F8-D80D-242CEBC4AE5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Disposal Proceeds</a:t>
            </a:r>
          </a:p>
        </p:txBody>
      </p:sp>
      <p:sp>
        <p:nvSpPr>
          <p:cNvPr id="3" name="Content Placeholder 2">
            <a:extLst>
              <a:ext uri="{FF2B5EF4-FFF2-40B4-BE49-F238E27FC236}">
                <a16:creationId xmlns:a16="http://schemas.microsoft.com/office/drawing/2014/main" id="{D12B87C3-485F-4364-B309-CE9FAC9C2440}"/>
              </a:ext>
            </a:extLst>
          </p:cNvPr>
          <p:cNvSpPr>
            <a:spLocks noGrp="1"/>
          </p:cNvSpPr>
          <p:nvPr>
            <p:ph sz="quarter" idx="10"/>
          </p:nvPr>
        </p:nvSpPr>
        <p:spPr>
          <a:xfrm>
            <a:off x="1021491" y="2030874"/>
            <a:ext cx="8567351" cy="3356576"/>
          </a:xfrm>
        </p:spPr>
        <p:txBody>
          <a:bodyPr/>
          <a:lstStyle/>
          <a:p>
            <a:pPr marL="0" indent="0">
              <a:buNone/>
            </a:pPr>
            <a:r>
              <a:rPr lang="en-GB" dirty="0">
                <a:latin typeface="Arial" panose="020B0604020202020204" pitchFamily="34" charset="0"/>
                <a:cs typeface="Arial" panose="020B0604020202020204" pitchFamily="34" charset="0"/>
              </a:rPr>
              <a:t>Actual consideration is used when the disposal is made at arms length.</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Market value is used in other cases for example when the disposal is a gift – remember that a chargeable disposal includes a gift and therefore open market value should be used in computing the gain</a:t>
            </a:r>
          </a:p>
          <a:p>
            <a:pPr marL="0" indent="0">
              <a:buNone/>
            </a:pPr>
            <a:r>
              <a:rPr lang="en-GB"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777A40C3-0051-D966-2646-0426D7BB26BB}"/>
              </a:ext>
            </a:extLst>
          </p:cNvPr>
          <p:cNvSpPr>
            <a:spLocks noGrp="1"/>
          </p:cNvSpPr>
          <p:nvPr>
            <p:ph type="sldNum" sz="quarter" idx="4"/>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1929668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9720F-DF10-C6CD-A6D7-C734C056687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Example 6</a:t>
            </a:r>
          </a:p>
        </p:txBody>
      </p:sp>
      <p:sp>
        <p:nvSpPr>
          <p:cNvPr id="3" name="Content Placeholder 2">
            <a:extLst>
              <a:ext uri="{FF2B5EF4-FFF2-40B4-BE49-F238E27FC236}">
                <a16:creationId xmlns:a16="http://schemas.microsoft.com/office/drawing/2014/main" id="{2AAE6959-CBC0-4A11-C7DE-0AED3D38A1D1}"/>
              </a:ext>
            </a:extLst>
          </p:cNvPr>
          <p:cNvSpPr>
            <a:spLocks noGrp="1"/>
          </p:cNvSpPr>
          <p:nvPr>
            <p:ph sz="quarter" idx="10"/>
          </p:nvPr>
        </p:nvSpPr>
        <p:spPr/>
        <p:txBody>
          <a:bodyPr/>
          <a:lstStyle/>
          <a:p>
            <a:pPr marL="0" indent="0">
              <a:buNone/>
            </a:pPr>
            <a:r>
              <a:rPr lang="en-GB" dirty="0">
                <a:latin typeface="Arial" panose="020B0604020202020204" pitchFamily="34" charset="0"/>
                <a:cs typeface="Arial" panose="020B0604020202020204" pitchFamily="34" charset="0"/>
              </a:rPr>
              <a:t>Jenny gifted 1,000 shares in M plc when they were quoted at £4.00 £4.08p</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Calculate the value to be used for capital gains disposal proceeds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(4.00 + 4.08)/2 = £4.04p</a:t>
            </a:r>
          </a:p>
          <a:p>
            <a:pPr marL="0" indent="0">
              <a:buNone/>
            </a:pPr>
            <a:r>
              <a:rPr lang="en-GB" dirty="0">
                <a:latin typeface="Arial" panose="020B0604020202020204" pitchFamily="34" charset="0"/>
                <a:cs typeface="Arial" panose="020B0604020202020204" pitchFamily="34" charset="0"/>
              </a:rPr>
              <a:t>Value 1,000 x £4.04p = £4,040</a:t>
            </a:r>
          </a:p>
        </p:txBody>
      </p:sp>
      <p:sp>
        <p:nvSpPr>
          <p:cNvPr id="4" name="Slide Number Placeholder 3">
            <a:extLst>
              <a:ext uri="{FF2B5EF4-FFF2-40B4-BE49-F238E27FC236}">
                <a16:creationId xmlns:a16="http://schemas.microsoft.com/office/drawing/2014/main" id="{44491129-E140-E9E4-68D0-6D87F6240E93}"/>
              </a:ext>
            </a:extLst>
          </p:cNvPr>
          <p:cNvSpPr>
            <a:spLocks noGrp="1"/>
          </p:cNvSpPr>
          <p:nvPr>
            <p:ph type="sldNum" sz="quarter" idx="4"/>
          </p:nvPr>
        </p:nvSpPr>
        <p:spPr/>
        <p:txBody>
          <a:bodyPr/>
          <a:lstStyle/>
          <a:p>
            <a:fld id="{58FB4751-880F-D840-AAA9-3A15815CC996}" type="slidenum">
              <a:rPr lang="en-US" smtClean="0"/>
              <a:pPr/>
              <a:t>12</a:t>
            </a:fld>
            <a:endParaRPr lang="en-US" dirty="0"/>
          </a:p>
        </p:txBody>
      </p:sp>
    </p:spTree>
    <p:extLst>
      <p:ext uri="{BB962C8B-B14F-4D97-AF65-F5344CB8AC3E}">
        <p14:creationId xmlns:p14="http://schemas.microsoft.com/office/powerpoint/2010/main" val="1546724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980F8-BDC4-97A4-01C1-4C1CD474A3D7}"/>
              </a:ext>
            </a:extLst>
          </p:cNvPr>
          <p:cNvSpPr>
            <a:spLocks noGrp="1"/>
          </p:cNvSpPr>
          <p:nvPr>
            <p:ph type="title"/>
          </p:nvPr>
        </p:nvSpPr>
        <p:spPr>
          <a:xfrm>
            <a:off x="914399" y="271849"/>
            <a:ext cx="7534656" cy="914400"/>
          </a:xfrm>
        </p:spPr>
        <p:txBody>
          <a:bodyPr/>
          <a:lstStyle/>
          <a:p>
            <a:r>
              <a:rPr lang="en-GB" dirty="0">
                <a:latin typeface="Arial" panose="020B0604020202020204" pitchFamily="34" charset="0"/>
                <a:cs typeface="Arial" panose="020B0604020202020204" pitchFamily="34" charset="0"/>
              </a:rPr>
              <a:t>Incidental Costs</a:t>
            </a:r>
          </a:p>
        </p:txBody>
      </p:sp>
      <p:sp>
        <p:nvSpPr>
          <p:cNvPr id="3" name="Content Placeholder 2">
            <a:extLst>
              <a:ext uri="{FF2B5EF4-FFF2-40B4-BE49-F238E27FC236}">
                <a16:creationId xmlns:a16="http://schemas.microsoft.com/office/drawing/2014/main" id="{42E3D919-A5BC-69FC-A43F-3906202E7E86}"/>
              </a:ext>
            </a:extLst>
          </p:cNvPr>
          <p:cNvSpPr>
            <a:spLocks noGrp="1"/>
          </p:cNvSpPr>
          <p:nvPr>
            <p:ph sz="quarter" idx="10"/>
          </p:nvPr>
        </p:nvSpPr>
        <p:spPr>
          <a:xfrm>
            <a:off x="914399" y="1375719"/>
            <a:ext cx="8872151" cy="4504085"/>
          </a:xfrm>
        </p:spPr>
        <p:txBody>
          <a:bodyPr>
            <a:normAutofit/>
          </a:bodyPr>
          <a:lstStyle/>
          <a:p>
            <a:pPr marL="0" indent="0">
              <a:buNone/>
            </a:pPr>
            <a:r>
              <a:rPr lang="en-GB" b="1" dirty="0">
                <a:latin typeface="Arial" panose="020B0604020202020204" pitchFamily="34" charset="0"/>
                <a:cs typeface="Arial" panose="020B0604020202020204" pitchFamily="34" charset="0"/>
              </a:rPr>
              <a:t>Incidental costs would include:</a:t>
            </a:r>
          </a:p>
          <a:p>
            <a:pPr marL="457200" indent="-457200">
              <a:buAutoNum type="alphaLcParenBoth"/>
            </a:pPr>
            <a:r>
              <a:rPr lang="en-GB" dirty="0">
                <a:latin typeface="Arial" panose="020B0604020202020204" pitchFamily="34" charset="0"/>
                <a:cs typeface="Arial" panose="020B0604020202020204" pitchFamily="34" charset="0"/>
              </a:rPr>
              <a:t>Legal fees</a:t>
            </a:r>
          </a:p>
          <a:p>
            <a:pPr marL="457200" indent="-457200">
              <a:buAutoNum type="alphaLcParenBoth"/>
            </a:pPr>
            <a:r>
              <a:rPr lang="en-GB" dirty="0">
                <a:latin typeface="Arial" panose="020B0604020202020204" pitchFamily="34" charset="0"/>
                <a:cs typeface="Arial" panose="020B0604020202020204" pitchFamily="34" charset="0"/>
              </a:rPr>
              <a:t>Advertising fees</a:t>
            </a:r>
          </a:p>
          <a:p>
            <a:pPr marL="457200" indent="-457200">
              <a:buAutoNum type="alphaLcParenBoth"/>
            </a:pPr>
            <a:r>
              <a:rPr lang="en-GB" dirty="0">
                <a:latin typeface="Arial" panose="020B0604020202020204" pitchFamily="34" charset="0"/>
                <a:cs typeface="Arial" panose="020B0604020202020204" pitchFamily="34" charset="0"/>
              </a:rPr>
              <a:t>Auctioneers' fees</a:t>
            </a:r>
          </a:p>
          <a:p>
            <a:pPr marL="457200" indent="-457200">
              <a:buAutoNum type="alphaLcParenBoth"/>
            </a:pPr>
            <a:r>
              <a:rPr lang="en-GB" dirty="0">
                <a:latin typeface="Arial" panose="020B0604020202020204" pitchFamily="34" charset="0"/>
                <a:cs typeface="Arial" panose="020B0604020202020204" pitchFamily="34" charset="0"/>
              </a:rPr>
              <a:t>Agency fees</a:t>
            </a:r>
          </a:p>
          <a:p>
            <a:pPr marL="0" indent="0">
              <a:buNone/>
            </a:pPr>
            <a:endParaRPr lang="en-GB" dirty="0"/>
          </a:p>
          <a:p>
            <a:pPr marL="0" indent="0">
              <a:buNone/>
            </a:pPr>
            <a:r>
              <a:rPr lang="en-GB" b="1" dirty="0">
                <a:latin typeface="Arial" panose="020B0604020202020204" pitchFamily="34" charset="0"/>
                <a:cs typeface="Arial" panose="020B0604020202020204" pitchFamily="34" charset="0"/>
              </a:rPr>
              <a:t>Costs include:</a:t>
            </a:r>
          </a:p>
          <a:p>
            <a:pPr marL="457200" indent="-457200">
              <a:buAutoNum type="alphaLcParenBoth"/>
            </a:pPr>
            <a:r>
              <a:rPr lang="en-GB" dirty="0">
                <a:latin typeface="Arial" panose="020B0604020202020204" pitchFamily="34" charset="0"/>
                <a:cs typeface="Arial" panose="020B0604020202020204" pitchFamily="34" charset="0"/>
              </a:rPr>
              <a:t>The cost of acquisition and any incidental costs of acquisition – if an asset was acquired as a result of a gift to the taxpayer it will be deemed acquired at its then market cost</a:t>
            </a:r>
          </a:p>
          <a:p>
            <a:pPr marL="457200" indent="-457200">
              <a:buAutoNum type="alphaLcParenBoth"/>
            </a:pPr>
            <a:r>
              <a:rPr lang="en-GB" dirty="0">
                <a:latin typeface="Arial" panose="020B0604020202020204" pitchFamily="34" charset="0"/>
                <a:cs typeface="Arial" panose="020B0604020202020204" pitchFamily="34" charset="0"/>
              </a:rPr>
              <a:t>Expenditure on enhancing the value of the asset (improvement expenditure)</a:t>
            </a:r>
          </a:p>
        </p:txBody>
      </p:sp>
      <p:sp>
        <p:nvSpPr>
          <p:cNvPr id="4" name="Slide Number Placeholder 3">
            <a:extLst>
              <a:ext uri="{FF2B5EF4-FFF2-40B4-BE49-F238E27FC236}">
                <a16:creationId xmlns:a16="http://schemas.microsoft.com/office/drawing/2014/main" id="{EFBE3A8D-7622-FEF6-53CD-052B17EC6519}"/>
              </a:ext>
            </a:extLst>
          </p:cNvPr>
          <p:cNvSpPr>
            <a:spLocks noGrp="1"/>
          </p:cNvSpPr>
          <p:nvPr>
            <p:ph type="sldNum" sz="quarter" idx="4"/>
          </p:nvPr>
        </p:nvSpPr>
        <p:spPr/>
        <p:txBody>
          <a:bodyPr/>
          <a:lstStyle/>
          <a:p>
            <a:fld id="{58FB4751-880F-D840-AAA9-3A15815CC996}" type="slidenum">
              <a:rPr lang="en-US" smtClean="0"/>
              <a:pPr/>
              <a:t>13</a:t>
            </a:fld>
            <a:endParaRPr lang="en-US" dirty="0"/>
          </a:p>
        </p:txBody>
      </p:sp>
    </p:spTree>
    <p:extLst>
      <p:ext uri="{BB962C8B-B14F-4D97-AF65-F5344CB8AC3E}">
        <p14:creationId xmlns:p14="http://schemas.microsoft.com/office/powerpoint/2010/main" val="789181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72601-3B8B-6746-0214-70945D17B9BB}"/>
              </a:ext>
            </a:extLst>
          </p:cNvPr>
          <p:cNvSpPr>
            <a:spLocks noGrp="1"/>
          </p:cNvSpPr>
          <p:nvPr>
            <p:ph type="title"/>
          </p:nvPr>
        </p:nvSpPr>
        <p:spPr>
          <a:xfrm>
            <a:off x="914399" y="345989"/>
            <a:ext cx="7534656" cy="914400"/>
          </a:xfrm>
        </p:spPr>
        <p:txBody>
          <a:bodyPr/>
          <a:lstStyle/>
          <a:p>
            <a:r>
              <a:rPr lang="en-GB" dirty="0">
                <a:latin typeface="Arial" panose="020B0604020202020204" pitchFamily="34" charset="0"/>
                <a:cs typeface="Arial" panose="020B0604020202020204" pitchFamily="34" charset="0"/>
              </a:rPr>
              <a:t>Losses</a:t>
            </a:r>
          </a:p>
        </p:txBody>
      </p:sp>
      <p:sp>
        <p:nvSpPr>
          <p:cNvPr id="3" name="Content Placeholder 2">
            <a:extLst>
              <a:ext uri="{FF2B5EF4-FFF2-40B4-BE49-F238E27FC236}">
                <a16:creationId xmlns:a16="http://schemas.microsoft.com/office/drawing/2014/main" id="{535857AB-1C79-9FFF-88FD-D27C5767AA4F}"/>
              </a:ext>
            </a:extLst>
          </p:cNvPr>
          <p:cNvSpPr>
            <a:spLocks noGrp="1"/>
          </p:cNvSpPr>
          <p:nvPr>
            <p:ph sz="quarter" idx="10"/>
          </p:nvPr>
        </p:nvSpPr>
        <p:spPr>
          <a:xfrm>
            <a:off x="914399" y="1359243"/>
            <a:ext cx="8872151" cy="4520561"/>
          </a:xfrm>
        </p:spPr>
        <p:txBody>
          <a:bodyPr>
            <a:normAutofit/>
          </a:bodyPr>
          <a:lstStyle/>
          <a:p>
            <a:pPr marL="457200" indent="-457200">
              <a:buAutoNum type="alphaLcParenBoth"/>
            </a:pPr>
            <a:r>
              <a:rPr lang="en-GB" dirty="0">
                <a:latin typeface="Arial" panose="020B0604020202020204" pitchFamily="34" charset="0"/>
                <a:cs typeface="Arial" panose="020B0604020202020204" pitchFamily="34" charset="0"/>
              </a:rPr>
              <a:t>Where capital losses arise, they are set against capital gains in the same tax year</a:t>
            </a:r>
          </a:p>
          <a:p>
            <a:pPr marL="457200" indent="-457200">
              <a:buAutoNum type="alphaLcParenBoth"/>
            </a:pPr>
            <a:r>
              <a:rPr lang="en-GB" dirty="0">
                <a:latin typeface="Arial" panose="020B0604020202020204" pitchFamily="34" charset="0"/>
                <a:cs typeface="Arial" panose="020B0604020202020204" pitchFamily="34" charset="0"/>
              </a:rPr>
              <a:t>The current year losses set off is made to the maximum possible extent – it cannot be restricted to avoid wasting the Annual Exempt Amount (AEA)</a:t>
            </a:r>
          </a:p>
          <a:p>
            <a:pPr marL="457200" indent="-457200">
              <a:buAutoNum type="alphaLcParenBoth"/>
            </a:pPr>
            <a:r>
              <a:rPr lang="en-GB" dirty="0">
                <a:latin typeface="Arial" panose="020B0604020202020204" pitchFamily="34" charset="0"/>
                <a:cs typeface="Arial" panose="020B0604020202020204" pitchFamily="34" charset="0"/>
              </a:rPr>
              <a:t>If there are insufficient gains to set off against the capital losses in the year they arise, the unrelieved capital losses will be carried forward</a:t>
            </a:r>
          </a:p>
          <a:p>
            <a:pPr marL="457200" indent="-457200">
              <a:buAutoNum type="alphaLcParenBoth"/>
            </a:pPr>
            <a:r>
              <a:rPr lang="en-GB" dirty="0">
                <a:latin typeface="Arial" panose="020B0604020202020204" pitchFamily="34" charset="0"/>
                <a:cs typeface="Arial" panose="020B0604020202020204" pitchFamily="34" charset="0"/>
              </a:rPr>
              <a:t>If net gains do arise then the AEA is then deducted from any net chargeable gains of the tax year – if the AEA is larger than the chargeable gains the remaining AEA is lost.  The capital losses brought forward are then deducted after the AEA and therefore will not waste the AEA</a:t>
            </a:r>
          </a:p>
          <a:p>
            <a:pPr marL="457200" indent="-457200">
              <a:buAutoNum type="alphaLcParenBoth"/>
            </a:pPr>
            <a:r>
              <a:rPr lang="en-GB" dirty="0">
                <a:latin typeface="Arial" panose="020B0604020202020204" pitchFamily="34" charset="0"/>
                <a:cs typeface="Arial" panose="020B0604020202020204" pitchFamily="34" charset="0"/>
              </a:rPr>
              <a:t>Any capital losses brought forward that are unused are carried forward. </a:t>
            </a:r>
          </a:p>
        </p:txBody>
      </p:sp>
      <p:sp>
        <p:nvSpPr>
          <p:cNvPr id="4" name="Slide Number Placeholder 3">
            <a:extLst>
              <a:ext uri="{FF2B5EF4-FFF2-40B4-BE49-F238E27FC236}">
                <a16:creationId xmlns:a16="http://schemas.microsoft.com/office/drawing/2014/main" id="{BFA141A7-71D1-2FF1-F029-D50D3229A8A1}"/>
              </a:ext>
            </a:extLst>
          </p:cNvPr>
          <p:cNvSpPr>
            <a:spLocks noGrp="1"/>
          </p:cNvSpPr>
          <p:nvPr>
            <p:ph type="sldNum" sz="quarter" idx="4"/>
          </p:nvPr>
        </p:nvSpPr>
        <p:spPr/>
        <p:txBody>
          <a:bodyPr/>
          <a:lstStyle/>
          <a:p>
            <a:fld id="{58FB4751-880F-D840-AAA9-3A15815CC996}" type="slidenum">
              <a:rPr lang="en-US" smtClean="0"/>
              <a:pPr/>
              <a:t>14</a:t>
            </a:fld>
            <a:endParaRPr lang="en-US" dirty="0"/>
          </a:p>
        </p:txBody>
      </p:sp>
    </p:spTree>
    <p:extLst>
      <p:ext uri="{BB962C8B-B14F-4D97-AF65-F5344CB8AC3E}">
        <p14:creationId xmlns:p14="http://schemas.microsoft.com/office/powerpoint/2010/main" val="4091273426"/>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1249AD37-9510-4A2D-B790-12C439A83F9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{2280A8D6-3A2A-4B6D-BD4A-1917CDA2E2EB}TF1ed9553b-00c4-4092-846a-c8f7f2908f3beecd942f_win32-8e33096c3cfc</Template>
  <TotalTime>0</TotalTime>
  <Words>1086</Words>
  <Application>Microsoft Office PowerPoint</Application>
  <PresentationFormat>Widescreen</PresentationFormat>
  <Paragraphs>92</Paragraphs>
  <Slides>14</Slides>
  <Notes>2</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14</vt:i4>
      </vt:variant>
    </vt:vector>
  </HeadingPairs>
  <TitlesOfParts>
    <vt:vector size="21" baseType="lpstr">
      <vt:lpstr>Arial</vt:lpstr>
      <vt:lpstr>Calibri</vt:lpstr>
      <vt:lpstr>Courier New</vt:lpstr>
      <vt:lpstr>Gill Sans Nova Light</vt:lpstr>
      <vt:lpstr>Sagona Book</vt:lpstr>
      <vt:lpstr>Custom</vt:lpstr>
      <vt:lpstr>Worksheet</vt:lpstr>
      <vt:lpstr>Capital Gains Tax (CGT) Part 2</vt:lpstr>
      <vt:lpstr>PowerPoint Presentation</vt:lpstr>
      <vt:lpstr>PowerPoint Presentation</vt:lpstr>
      <vt:lpstr>Capital Gains tax: tax rates</vt:lpstr>
      <vt:lpstr>Payment of CGT</vt:lpstr>
      <vt:lpstr>Rates of CGT</vt:lpstr>
      <vt:lpstr>Rates of CGT</vt:lpstr>
      <vt:lpstr>Rates of CGT</vt:lpstr>
      <vt:lpstr>Example 1 - Tina</vt:lpstr>
      <vt:lpstr>Activity</vt:lpstr>
      <vt:lpstr>Disposal Proceeds</vt:lpstr>
      <vt:lpstr>Example 6</vt:lpstr>
      <vt:lpstr>Incidental Costs</vt:lpstr>
      <vt:lpstr>Losses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7</cp:revision>
  <dcterms:created xsi:type="dcterms:W3CDTF">2026-03-03T10:43:53Z</dcterms:created>
  <dcterms:modified xsi:type="dcterms:W3CDTF">2026-04-28T09:05:14Z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