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70" r:id="rId6"/>
    <p:sldId id="271" r:id="rId7"/>
    <p:sldId id="272" r:id="rId8"/>
    <p:sldId id="273" r:id="rId9"/>
    <p:sldId id="268" r:id="rId10"/>
  </p:sldIdLst>
  <p:sldSz cx="12192000" cy="6858000"/>
  <p:notesSz cx="6858000" cy="9144000"/>
  <p:embeddedFontLst>
    <p:embeddedFont>
      <p:font typeface="Trebuchet MS" panose="020B0603020202020204" pitchFamily="34" charset="0"/>
      <p:regular r:id="rId13"/>
      <p:bold r:id="rId14"/>
      <p:italic r:id="rId15"/>
      <p:boldItalic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Tahoma" panose="020B0604030504040204" pitchFamily="34" charset="0"/>
      <p:regular r:id="rId21"/>
      <p:bold r:id="rId22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3" autoAdjust="0"/>
    <p:restoredTop sz="63798" autoAdjust="0"/>
  </p:normalViewPr>
  <p:slideViewPr>
    <p:cSldViewPr snapToGrid="0">
      <p:cViewPr varScale="1">
        <p:scale>
          <a:sx n="54" d="100"/>
          <a:sy n="54" d="100"/>
        </p:scale>
        <p:origin x="1264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font" Target="fonts/font9.fntdata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font" Target="fonts/font5.fntdata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font" Target="fonts/font3.fntdata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font" Target="fonts/font7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2.fntdata"/><Relationship Id="rId22" Type="http://schemas.openxmlformats.org/officeDocument/2006/relationships/font" Target="fonts/font10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18/11/2020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779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710598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37458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431025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066800"/>
            <a:ext cx="9901076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3a: Explicit Prejudice</a:t>
            </a: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Explicit Measures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2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Explicit prejudice – conscious awareness of attitudes and opinions towards individuals and groups based upon racial and/or cultural attributes</a:t>
            </a:r>
          </a:p>
          <a:p>
            <a:endParaRPr lang="en-GB" dirty="0"/>
          </a:p>
          <a:p>
            <a:r>
              <a:rPr lang="en-GB" dirty="0" smtClean="0"/>
              <a:t>Subject to social desirability and shifts in societal norms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227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Modern Racism Scale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McConahay et al. (1981)</a:t>
            </a:r>
          </a:p>
          <a:p>
            <a:pPr lvl="1"/>
            <a:r>
              <a:rPr lang="en-GB" dirty="0" smtClean="0"/>
              <a:t>A focus upon symbolic aspects of intergroup relations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Correlations with RWA and SDO</a:t>
            </a:r>
          </a:p>
          <a:p>
            <a:pPr lvl="1"/>
            <a:r>
              <a:rPr lang="en-GB" dirty="0" smtClean="0"/>
              <a:t>Associated with a number of social political attitudes and behaviours</a:t>
            </a:r>
          </a:p>
          <a:p>
            <a:pPr lvl="1"/>
            <a:endParaRPr lang="en-GB" dirty="0"/>
          </a:p>
          <a:p>
            <a:pPr lvl="2"/>
            <a:r>
              <a:rPr lang="en-GB" dirty="0" smtClean="0"/>
              <a:t>Opposition to desegregation</a:t>
            </a:r>
          </a:p>
          <a:p>
            <a:pPr lvl="2"/>
            <a:r>
              <a:rPr lang="en-GB" dirty="0" smtClean="0"/>
              <a:t>Favouring white over black political candidates</a:t>
            </a:r>
          </a:p>
          <a:p>
            <a:pPr lvl="2"/>
            <a:r>
              <a:rPr lang="en-GB" dirty="0" smtClean="0"/>
              <a:t>Harsher sentencing of black defendants</a:t>
            </a:r>
          </a:p>
          <a:p>
            <a:pPr lvl="2"/>
            <a:r>
              <a:rPr lang="en-GB" dirty="0" smtClean="0"/>
              <a:t>Less social interaction between races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437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Pro-black/Anti-black Attitudes Questionnaire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4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Katz and Hass (1988)</a:t>
            </a:r>
          </a:p>
          <a:p>
            <a:pPr lvl="1"/>
            <a:r>
              <a:rPr lang="en-GB" dirty="0" smtClean="0"/>
              <a:t>Attempt to tap in to ambivalence felt by people about their own and other races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Pro-black: humanitarian-egalitarian values</a:t>
            </a:r>
          </a:p>
          <a:p>
            <a:pPr lvl="1"/>
            <a:r>
              <a:rPr lang="en-GB" dirty="0" smtClean="0"/>
              <a:t>Anti-black: Perceived deviation from social and cultural norms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‘Response amplification’ (Bell &amp; Esses, 2002)</a:t>
            </a:r>
          </a:p>
          <a:p>
            <a:endParaRPr lang="en-GB" dirty="0"/>
          </a:p>
          <a:p>
            <a:r>
              <a:rPr lang="en-GB" dirty="0" smtClean="0"/>
              <a:t>Correlates moderate to strong with MRS and ATB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885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5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Attitude Toward Blacks (</a:t>
            </a:r>
            <a:r>
              <a:rPr lang="en-GB" dirty="0" smtClean="0"/>
              <a:t>ATB; Brigham, 1993)</a:t>
            </a:r>
          </a:p>
          <a:p>
            <a:pPr lvl="1"/>
            <a:r>
              <a:rPr lang="en-GB" dirty="0" smtClean="0"/>
              <a:t>And Attitude Towa</a:t>
            </a:r>
          </a:p>
          <a:p>
            <a:endParaRPr lang="en-GB" dirty="0"/>
          </a:p>
          <a:p>
            <a:r>
              <a:rPr lang="en-GB" dirty="0" smtClean="0"/>
              <a:t>Racial Attitudes Scale (RAS; Sidanius, Pratto, Martin, &amp; Stallworth, 1991)</a:t>
            </a:r>
          </a:p>
          <a:p>
            <a:pPr lvl="1"/>
            <a:r>
              <a:rPr lang="en-GB" dirty="0" smtClean="0"/>
              <a:t>Classical racism scale towards many groups</a:t>
            </a:r>
          </a:p>
          <a:p>
            <a:endParaRPr lang="en-GB" dirty="0"/>
          </a:p>
          <a:p>
            <a:r>
              <a:rPr lang="en-GB" dirty="0" smtClean="0"/>
              <a:t>Subtle and Blatant Prejudice Scale (Pettigrew &amp; Meertens, 1995)</a:t>
            </a:r>
          </a:p>
          <a:p>
            <a:endParaRPr lang="en-GB" dirty="0"/>
          </a:p>
          <a:p>
            <a:r>
              <a:rPr lang="en-GB" dirty="0" smtClean="0"/>
              <a:t>Explicit Prejudice Questionnaire (Lepore &amp; Brown, 1997)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451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992231-163D-4428-A2B8-DA1FE0274129}">
  <ds:schemaRefs>
    <ds:schemaRef ds:uri="http://schemas.microsoft.com/office/2006/documentManagement/types"/>
    <ds:schemaRef ds:uri="http://schemas.microsoft.com/office/infopath/2007/PartnerControls"/>
    <ds:schemaRef ds:uri="fb0879af-3eba-417a-a55a-ffe6dcd6ca77"/>
    <ds:schemaRef ds:uri="http://purl.org/dc/elements/1.1/"/>
    <ds:schemaRef ds:uri="http://schemas.microsoft.com/office/2006/metadata/properties"/>
    <ds:schemaRef ds:uri="http://schemas.microsoft.com/sharepoint/v3"/>
    <ds:schemaRef ds:uri="http://purl.org/dc/terms/"/>
    <ds:schemaRef ds:uri="http://schemas.openxmlformats.org/package/2006/metadata/core-properties"/>
    <ds:schemaRef ds:uri="6dc4bcd6-49db-4c07-9060-8acfc67cef9f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228</Words>
  <Application>Microsoft Office PowerPoint</Application>
  <PresentationFormat>Widescreen</PresentationFormat>
  <Paragraphs>48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Trebuchet MS</vt:lpstr>
      <vt:lpstr>Arial</vt:lpstr>
      <vt:lpstr>Trade Gothic LT Pro</vt:lpstr>
      <vt:lpstr>Calibri</vt:lpstr>
      <vt:lpstr>Tahoma</vt:lpstr>
      <vt:lpstr>Office Theme</vt:lpstr>
      <vt:lpstr>Prejudice and Discrimination  Lecture 3a: Explicit Prejudice </vt:lpstr>
      <vt:lpstr>Explicit Measures</vt:lpstr>
      <vt:lpstr>The Modern Racism Scale</vt:lpstr>
      <vt:lpstr>Pro-black/Anti-black Attitudes Questionnaire</vt:lpstr>
      <vt:lpstr>PowerPoint Presentation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2020-11-18T21:32:42Z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