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2"/>
  </p:notesMasterIdLst>
  <p:sldIdLst>
    <p:sldId id="256" r:id="rId2"/>
    <p:sldId id="257" r:id="rId3"/>
    <p:sldId id="258" r:id="rId4"/>
    <p:sldId id="260" r:id="rId5"/>
    <p:sldId id="262" r:id="rId6"/>
    <p:sldId id="263" r:id="rId7"/>
    <p:sldId id="264" r:id="rId8"/>
    <p:sldId id="265" r:id="rId9"/>
    <p:sldId id="266"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D003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1E1C1-60D1-F023-CB12-547838324CAD}" v="61" dt="2022-07-15T08:31:27.602"/>
    <p1510:client id="{8AEB8380-199C-B443-B935-A73B9ADEF5DB}" v="157" dt="2022-07-15T08:46:03.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E3DE73-2701-734B-9A04-6F3462044C1A}" type="datetimeFigureOut">
              <a:rPr lang="en-US" smtClean="0"/>
              <a:t>7/15/2022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65055-3EBC-7747-A5C3-4E08BADBB2D1}" type="slidenum">
              <a:rPr lang="en-US" smtClean="0"/>
              <a:t>‹#›</a:t>
            </a:fld>
            <a:endParaRPr lang="en-US"/>
          </a:p>
        </p:txBody>
      </p:sp>
    </p:spTree>
    <p:extLst>
      <p:ext uri="{BB962C8B-B14F-4D97-AF65-F5344CB8AC3E}">
        <p14:creationId xmlns:p14="http://schemas.microsoft.com/office/powerpoint/2010/main" val="4248144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WEEK 3 CLASS ACTIVITY, USE AS REFERENCE?</a:t>
            </a:r>
          </a:p>
        </p:txBody>
      </p:sp>
      <p:sp>
        <p:nvSpPr>
          <p:cNvPr id="4" name="Slide Number Placeholder 3"/>
          <p:cNvSpPr>
            <a:spLocks noGrp="1"/>
          </p:cNvSpPr>
          <p:nvPr>
            <p:ph type="sldNum" sz="quarter" idx="5"/>
          </p:nvPr>
        </p:nvSpPr>
        <p:spPr/>
        <p:txBody>
          <a:bodyPr/>
          <a:lstStyle/>
          <a:p>
            <a:fld id="{99E65055-3EBC-7747-A5C3-4E08BADBB2D1}" type="slidenum">
              <a:rPr lang="en-US" smtClean="0"/>
              <a:t>5</a:t>
            </a:fld>
            <a:endParaRPr lang="en-US"/>
          </a:p>
        </p:txBody>
      </p:sp>
    </p:spTree>
    <p:extLst>
      <p:ext uri="{BB962C8B-B14F-4D97-AF65-F5344CB8AC3E}">
        <p14:creationId xmlns:p14="http://schemas.microsoft.com/office/powerpoint/2010/main" val="1019828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859DA-8896-4114-54B2-0D4947D543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9AFC07F-D958-1585-16B5-B171083DDC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7F2FA5-D94E-CEF1-E520-58CDEEE1569A}"/>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B5B3F977-3C06-5B63-A669-50BEF878F9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580660-0900-DB7D-8F75-CD054F20168E}"/>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2953998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D768A-E107-4783-B337-141B7F029F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D97BDCA-067F-3F03-E5A6-643EA5BA43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3CE61D-A0A9-4D5A-ED1A-2F0B2D7AC9F7}"/>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3DE286E3-8E65-4C0A-B853-111C6A463F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2CC377-C7B4-EB1C-690D-5EEC97B28540}"/>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3802216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0047-39B1-B5F2-468B-E2957814D8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E81619-4DFF-5C0C-4AA3-FDE26A7369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835F9F0-A33E-288F-1D24-37ED8F36B4F7}"/>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3ECAD187-1C1F-1F86-4125-35A580C07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A4220-0AD2-A6F7-EE86-EC27B4DF3CD6}"/>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3612514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5BCB-B5C0-E856-E0CB-92A37D26B82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E87FE3-4DB9-78A8-0023-C2BAE6AA96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9939E23-74D7-E5E0-870B-E190E0891C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2A9C5B3-2A91-E952-C7CA-46DB0DDC8EF7}"/>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6" name="Footer Placeholder 5">
            <a:extLst>
              <a:ext uri="{FF2B5EF4-FFF2-40B4-BE49-F238E27FC236}">
                <a16:creationId xmlns:a16="http://schemas.microsoft.com/office/drawing/2014/main" id="{5C2F6232-DA01-33F2-319C-3B2438603C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24D6F6-B4A7-BD91-1178-0BDB1753C50C}"/>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2322063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A2B0-74C9-4041-707D-38595043A6A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88E73C1-317D-B0CF-B116-1F17FEB0CF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15EC70-FF47-1DAA-C848-41CB2EB13D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49FD30-F122-B6AB-9BFB-68384D7FFD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70FEF9-BAF9-B954-E4E6-85C0E48E12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96B45D-0A8D-A9DB-0A16-7E47EF39227E}"/>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8" name="Footer Placeholder 7">
            <a:extLst>
              <a:ext uri="{FF2B5EF4-FFF2-40B4-BE49-F238E27FC236}">
                <a16:creationId xmlns:a16="http://schemas.microsoft.com/office/drawing/2014/main" id="{5511A8C4-5142-1F8F-2FA5-182D724C43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B33E12-B6BA-A50F-9538-6F9EBD216C54}"/>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14031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75B5-1980-879A-FB38-A9D494AC8FB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006F8A5-A4E8-AC7A-D14D-0B89521632FA}"/>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4" name="Footer Placeholder 3">
            <a:extLst>
              <a:ext uri="{FF2B5EF4-FFF2-40B4-BE49-F238E27FC236}">
                <a16:creationId xmlns:a16="http://schemas.microsoft.com/office/drawing/2014/main" id="{5F19502D-922B-D935-ABFF-B7A767C1B5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E76AD4-5878-56DA-8CE8-2A24A7847738}"/>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101487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EA0B14-FFFD-4055-F3C2-7B4AC0DE1150}"/>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3" name="Footer Placeholder 2">
            <a:extLst>
              <a:ext uri="{FF2B5EF4-FFF2-40B4-BE49-F238E27FC236}">
                <a16:creationId xmlns:a16="http://schemas.microsoft.com/office/drawing/2014/main" id="{D244768B-C5C5-8FCC-1E95-56C0CA4B5B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1AD940-74BC-DA3D-BD24-0E359C1AEFBC}"/>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1145619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F86AA-589E-962D-4CE0-66B3E33811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D9EC7BA-6B7E-014D-173A-5E114BCC1D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3D59C2-88D8-7A0F-2CFF-DF713DC14D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7713BC-703C-C0EE-7341-E73603B62E78}"/>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6" name="Footer Placeholder 5">
            <a:extLst>
              <a:ext uri="{FF2B5EF4-FFF2-40B4-BE49-F238E27FC236}">
                <a16:creationId xmlns:a16="http://schemas.microsoft.com/office/drawing/2014/main" id="{928FEF36-554E-7F56-A049-46A3A2847C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4C36C3-166D-3541-145D-07218EB6FD25}"/>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3198158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8BA1B-9AE8-BEE5-5C9C-A369B6274E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D667910-6A70-7CCA-E6E1-34A3B91695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59DE631-9686-BF0C-59A9-9949927465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C47BDA-0480-EF62-BBD3-C142A71F7213}"/>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6" name="Footer Placeholder 5">
            <a:extLst>
              <a:ext uri="{FF2B5EF4-FFF2-40B4-BE49-F238E27FC236}">
                <a16:creationId xmlns:a16="http://schemas.microsoft.com/office/drawing/2014/main" id="{3587C84D-F0E2-A6A1-C944-1F43796305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B4782A-D7D6-9647-8B4D-DA13B971A465}"/>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13700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50CF-FC8D-B562-5D3F-DE5A46A2219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F4F73D-D8F6-A46D-627F-F006BE8D613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E2199A-7752-2785-55A6-7966D9B87B4D}"/>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46993CE0-051B-CF11-CD14-FE7050754B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473B5A-8981-581A-4C5D-C2BE4CC41E48}"/>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393787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0F40AD-1F79-7841-0375-64FE518AFD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889AD4-FE53-C4F7-C216-22F5130E51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86C0B1-94FD-43FE-FB6B-20FED958BD3E}"/>
              </a:ext>
            </a:extLst>
          </p:cNvPr>
          <p:cNvSpPr>
            <a:spLocks noGrp="1"/>
          </p:cNvSpPr>
          <p:nvPr>
            <p:ph type="dt" sz="half" idx="10"/>
          </p:nvPr>
        </p:nvSpPr>
        <p:spPr/>
        <p:txBody>
          <a:body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B4831BB9-2602-280D-EDEE-916963712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B78C94-C0ED-5693-B2FB-3D0207744FED}"/>
              </a:ext>
            </a:extLst>
          </p:cNvPr>
          <p:cNvSpPr>
            <a:spLocks noGrp="1"/>
          </p:cNvSpPr>
          <p:nvPr>
            <p:ph type="sldNum" sz="quarter" idx="12"/>
          </p:nvPr>
        </p:nvSpPr>
        <p:spPr/>
        <p:txBody>
          <a:bodyPr/>
          <a:lstStyle/>
          <a:p>
            <a:fld id="{453761C4-DB9F-0746-9E6B-78F1D93AECCE}" type="slidenum">
              <a:rPr lang="en-US" smtClean="0"/>
              <a:t>‹#›</a:t>
            </a:fld>
            <a:endParaRPr lang="en-US"/>
          </a:p>
        </p:txBody>
      </p:sp>
    </p:spTree>
    <p:extLst>
      <p:ext uri="{BB962C8B-B14F-4D97-AF65-F5344CB8AC3E}">
        <p14:creationId xmlns:p14="http://schemas.microsoft.com/office/powerpoint/2010/main" val="1758130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B022BE-FE21-2406-615A-55EFFDC0A8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591CA9-3186-E7DC-60B1-81676B85EB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65D1BA-2A97-2845-9FD3-4F5D4BB3F1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19C951-8E6D-1045-BFEC-B6A3FA359FF8}" type="datetimeFigureOut">
              <a:rPr lang="en-US" smtClean="0"/>
              <a:t>7/15/2022</a:t>
            </a:fld>
            <a:endParaRPr lang="en-US"/>
          </a:p>
        </p:txBody>
      </p:sp>
      <p:sp>
        <p:nvSpPr>
          <p:cNvPr id="5" name="Footer Placeholder 4">
            <a:extLst>
              <a:ext uri="{FF2B5EF4-FFF2-40B4-BE49-F238E27FC236}">
                <a16:creationId xmlns:a16="http://schemas.microsoft.com/office/drawing/2014/main" id="{A02F2C9B-86D3-41B8-72DE-829F94C8E1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5A859D-D176-4037-DB1F-1153A9453C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761C4-DB9F-0746-9E6B-78F1D93AECCE}" type="slidenum">
              <a:rPr lang="en-US" smtClean="0"/>
              <a:t>‹#›</a:t>
            </a:fld>
            <a:endParaRPr lang="en-US"/>
          </a:p>
        </p:txBody>
      </p:sp>
    </p:spTree>
    <p:extLst>
      <p:ext uri="{BB962C8B-B14F-4D97-AF65-F5344CB8AC3E}">
        <p14:creationId xmlns:p14="http://schemas.microsoft.com/office/powerpoint/2010/main" val="74977915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ntfamilyhistory.blogspot.com/2019/07/developing-your-leadership-qualities.html" TargetMode="External"/><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twitter.com/intent/tweet?url=http%3A%2F%2Fwww.forbes.com%2Fsites%2Fkevinkruse%2F2013%2F04%2F09%2Fwhat-is-leadership%2F&amp;text=Leadership%20is%20a%20process%20of%20social%20influence%20which%20maximizes%20efforts%20of%20others%20towards%20achievement%20of%20a%20goal.%20%40Krus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forbes.com/sites/kevinkruse/2013/04/09/what-is-leadership/?sh=2339a72f5b9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FD64AB-A429-A127-73BD-CE4E058C0E7F}"/>
              </a:ext>
            </a:extLst>
          </p:cNvPr>
          <p:cNvSpPr>
            <a:spLocks noGrp="1"/>
          </p:cNvSpPr>
          <p:nvPr>
            <p:ph type="title"/>
          </p:nvPr>
        </p:nvSpPr>
        <p:spPr>
          <a:xfrm>
            <a:off x="838200" y="152400"/>
            <a:ext cx="10515600" cy="642257"/>
          </a:xfrm>
        </p:spPr>
        <p:txBody>
          <a:bodyPr>
            <a:normAutofit fontScale="90000"/>
          </a:bodyPr>
          <a:lstStyle/>
          <a:p>
            <a:pPr algn="ctr"/>
            <a:r>
              <a:rPr lang="en-US" b="1">
                <a:latin typeface="Arial Black" panose="020B0604020202020204" pitchFamily="34" charset="0"/>
                <a:cs typeface="Arial Black" panose="020B0604020202020204" pitchFamily="34" charset="0"/>
              </a:rPr>
              <a:t>LEADERSHIP STYLES</a:t>
            </a:r>
          </a:p>
        </p:txBody>
      </p:sp>
      <p:sp>
        <p:nvSpPr>
          <p:cNvPr id="5" name="Content Placeholder 4">
            <a:extLst>
              <a:ext uri="{FF2B5EF4-FFF2-40B4-BE49-F238E27FC236}">
                <a16:creationId xmlns:a16="http://schemas.microsoft.com/office/drawing/2014/main" id="{2E5C2F8D-9A94-601E-CC90-3D5FAC7D139C}"/>
              </a:ext>
            </a:extLst>
          </p:cNvPr>
          <p:cNvSpPr>
            <a:spLocks noGrp="1"/>
          </p:cNvSpPr>
          <p:nvPr>
            <p:ph idx="1"/>
          </p:nvPr>
        </p:nvSpPr>
        <p:spPr>
          <a:xfrm>
            <a:off x="838200" y="1023257"/>
            <a:ext cx="10515600" cy="5153706"/>
          </a:xfrm>
        </p:spPr>
        <p:txBody>
          <a:bodyPr/>
          <a:lstStyle/>
          <a:p>
            <a:pPr marL="0" indent="0">
              <a:buNone/>
            </a:pPr>
            <a:r>
              <a:rPr lang="en-US">
                <a:latin typeface="Arial" panose="020B0604020202020204" pitchFamily="34" charset="0"/>
                <a:cs typeface="Arial" panose="020B0604020202020204" pitchFamily="34" charset="0"/>
              </a:rPr>
              <a:t>STUDENT NAME</a:t>
            </a:r>
            <a:r>
              <a:rPr lang="en-US"/>
              <a:t>: </a:t>
            </a:r>
            <a:r>
              <a:rPr lang="en-US" b="1">
                <a:latin typeface="Arial" panose="020B0604020202020204" pitchFamily="34" charset="0"/>
                <a:cs typeface="Arial" panose="020B0604020202020204" pitchFamily="34" charset="0"/>
              </a:rPr>
              <a:t>ANDREEA MARIANA IORDACHE</a:t>
            </a:r>
          </a:p>
          <a:p>
            <a:pPr marL="0" indent="0">
              <a:buNone/>
            </a:pPr>
            <a:endParaRPr lang="en-US" b="1">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STUDENT ID: </a:t>
            </a:r>
            <a:r>
              <a:rPr lang="en-US" b="1">
                <a:latin typeface="Arial" panose="020B0604020202020204" pitchFamily="34" charset="0"/>
                <a:cs typeface="Arial" panose="020B0604020202020204" pitchFamily="34" charset="0"/>
              </a:rPr>
              <a:t>1918418</a:t>
            </a:r>
          </a:p>
          <a:p>
            <a:pPr marL="0" indent="0">
              <a:buNone/>
            </a:pPr>
            <a:endParaRPr lang="en-US" b="1">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MODULE NAME: </a:t>
            </a:r>
            <a:r>
              <a:rPr lang="en-US" b="1">
                <a:latin typeface="Arial" panose="020B0604020202020204" pitchFamily="34" charset="0"/>
                <a:cs typeface="Arial" panose="020B0604020202020204" pitchFamily="34" charset="0"/>
              </a:rPr>
              <a:t>EMERGENT LEADERSHIP STYLES</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MODULE CODE: </a:t>
            </a:r>
            <a:r>
              <a:rPr lang="en-US" b="1">
                <a:latin typeface="Arial" panose="020B0604020202020204" pitchFamily="34" charset="0"/>
                <a:cs typeface="Arial" panose="020B0604020202020204" pitchFamily="34" charset="0"/>
              </a:rPr>
              <a:t>BMSW 6101</a:t>
            </a:r>
          </a:p>
          <a:p>
            <a:pPr marL="0" indent="0">
              <a:buNone/>
            </a:pPr>
            <a:endParaRPr lang="en-US" b="1">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LECTURER: </a:t>
            </a:r>
            <a:r>
              <a:rPr lang="en-US" b="1">
                <a:latin typeface="Arial" panose="020B0604020202020204" pitchFamily="34" charset="0"/>
                <a:cs typeface="Arial" panose="020B0604020202020204" pitchFamily="34" charset="0"/>
              </a:rPr>
              <a:t>SUJEEWA HERATH</a:t>
            </a:r>
            <a:endParaRPr lang="en-US">
              <a:latin typeface="Arial" panose="020B0604020202020204" pitchFamily="34" charset="0"/>
              <a:cs typeface="Arial" panose="020B0604020202020204" pitchFamily="34" charset="0"/>
            </a:endParaRPr>
          </a:p>
          <a:p>
            <a:pPr marL="0" indent="0">
              <a:buNone/>
            </a:pPr>
            <a:endParaRPr lang="en-US"/>
          </a:p>
        </p:txBody>
      </p:sp>
    </p:spTree>
    <p:extLst>
      <p:ext uri="{BB962C8B-B14F-4D97-AF65-F5344CB8AC3E}">
        <p14:creationId xmlns:p14="http://schemas.microsoft.com/office/powerpoint/2010/main" val="1862860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15E9-9094-3165-B9FB-82323080108C}"/>
              </a:ext>
            </a:extLst>
          </p:cNvPr>
          <p:cNvSpPr>
            <a:spLocks noGrp="1"/>
          </p:cNvSpPr>
          <p:nvPr>
            <p:ph type="title"/>
          </p:nvPr>
        </p:nvSpPr>
        <p:spPr>
          <a:xfrm>
            <a:off x="838200" y="100720"/>
            <a:ext cx="10515600" cy="930275"/>
          </a:xfrm>
        </p:spPr>
        <p:txBody>
          <a:bodyPr/>
          <a:lstStyle/>
          <a:p>
            <a:pPr algn="ctr"/>
            <a:r>
              <a:rPr lang="en-US" b="1">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7B5016F5-CAC0-2D10-FDCB-7D241B1A16EE}"/>
              </a:ext>
            </a:extLst>
          </p:cNvPr>
          <p:cNvSpPr>
            <a:spLocks noGrp="1"/>
          </p:cNvSpPr>
          <p:nvPr>
            <p:ph idx="1"/>
          </p:nvPr>
        </p:nvSpPr>
        <p:spPr>
          <a:xfrm>
            <a:off x="838200" y="1295400"/>
            <a:ext cx="10515600" cy="4881563"/>
          </a:xfrm>
        </p:spPr>
        <p:txBody>
          <a:bodyPr vert="horz" lIns="91440" tIns="45720" rIns="91440" bIns="45720" rtlCol="0" anchor="t">
            <a:normAutofit fontScale="70000" lnSpcReduction="20000"/>
          </a:bodyPr>
          <a:lstStyle/>
          <a:p>
            <a:pPr marL="0" indent="0">
              <a:buNone/>
            </a:pPr>
            <a:r>
              <a:rPr lang="en-US" sz="2400">
                <a:latin typeface="Arial"/>
                <a:cs typeface="Arial"/>
              </a:rPr>
              <a:t>SLIDE 3: INTRODUCTION </a:t>
            </a:r>
            <a:endParaRPr lang="en-US" sz="2400">
              <a:latin typeface="Arial" panose="020B0604020202020204" pitchFamily="34" charset="0"/>
              <a:cs typeface="Arial" panose="020B0604020202020204" pitchFamily="34" charset="0"/>
            </a:endParaRP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 4: WHAT IS LEADERSHIP? </a:t>
            </a:r>
            <a:endParaRPr lang="en-US" sz="2400">
              <a:latin typeface="Arial" panose="020B0604020202020204" pitchFamily="34" charset="0"/>
              <a:cs typeface="Arial" panose="020B0604020202020204" pitchFamily="34" charset="0"/>
            </a:endParaRP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 5: LEADERSHIP THEORIES</a:t>
            </a: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 6: LEADERSHIP STYLES</a:t>
            </a: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 7: TRANSFORMATIONAL VS TRANSACTIONAL</a:t>
            </a: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SLIDE8: PERSONAL STYLE</a:t>
            </a:r>
          </a:p>
          <a:p>
            <a:pPr marL="0" indent="0">
              <a:buNone/>
            </a:pPr>
            <a:endParaRPr lang="en-US" sz="2400">
              <a:latin typeface="Arial"/>
              <a:cs typeface="Arial"/>
            </a:endParaRPr>
          </a:p>
          <a:p>
            <a:pPr marL="0" indent="0">
              <a:buNone/>
            </a:pPr>
            <a:r>
              <a:rPr lang="en-US" sz="2400">
                <a:latin typeface="Arial"/>
                <a:cs typeface="Arial"/>
              </a:rPr>
              <a:t>SLIDE 9: ADVANTAGES AND DISADVANTAGES</a:t>
            </a:r>
            <a:endParaRPr lang="en-US" sz="2400">
              <a:latin typeface="Arial" panose="020B0604020202020204" pitchFamily="34" charset="0"/>
              <a:cs typeface="Arial" panose="020B0604020202020204" pitchFamily="34" charset="0"/>
            </a:endParaRPr>
          </a:p>
          <a:p>
            <a:pPr marL="0" indent="0">
              <a:buNone/>
            </a:pPr>
            <a:endParaRPr lang="en-US" sz="2400">
              <a:latin typeface="Arial" panose="020B0604020202020204" pitchFamily="34" charset="0"/>
              <a:cs typeface="Arial" panose="020B0604020202020204" pitchFamily="34" charset="0"/>
            </a:endParaRPr>
          </a:p>
          <a:p>
            <a:pPr marL="0" indent="0">
              <a:buNone/>
            </a:pPr>
            <a:r>
              <a:rPr lang="en-US" sz="2400">
                <a:latin typeface="Arial"/>
                <a:cs typeface="Arial"/>
              </a:rPr>
              <a:t>SLIDE 10: REFERENCES</a:t>
            </a:r>
            <a:endParaRPr lang="en-US" sz="2400">
              <a:latin typeface="Arial" panose="020B0604020202020204" pitchFamily="34" charset="0"/>
              <a:cs typeface="Arial" panose="020B0604020202020204" pitchFamily="34" charset="0"/>
            </a:endParaRPr>
          </a:p>
          <a:p>
            <a:pPr marL="0" indent="0">
              <a:buNone/>
            </a:pPr>
            <a:endParaRPr lang="en-US"/>
          </a:p>
        </p:txBody>
      </p:sp>
    </p:spTree>
    <p:extLst>
      <p:ext uri="{BB962C8B-B14F-4D97-AF65-F5344CB8AC3E}">
        <p14:creationId xmlns:p14="http://schemas.microsoft.com/office/powerpoint/2010/main" val="168948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77E41-86AC-6EC3-2CA3-D56C7998AB79}"/>
              </a:ext>
            </a:extLst>
          </p:cNvPr>
          <p:cNvSpPr>
            <a:spLocks noGrp="1"/>
          </p:cNvSpPr>
          <p:nvPr>
            <p:ph type="title"/>
          </p:nvPr>
        </p:nvSpPr>
        <p:spPr>
          <a:xfrm>
            <a:off x="838200" y="119270"/>
            <a:ext cx="10515600" cy="1001622"/>
          </a:xfrm>
        </p:spPr>
        <p:txBody>
          <a:bodyPr>
            <a:normAutofit/>
          </a:bodyPr>
          <a:lstStyle/>
          <a:p>
            <a:pPr algn="ctr"/>
            <a:r>
              <a:rPr lang="en-US" sz="4800" b="1">
                <a:latin typeface="Arial" panose="020B0604020202020204" pitchFamily="34" charset="0"/>
                <a:cs typeface="Arial" panose="020B0604020202020204" pitchFamily="34" charset="0"/>
              </a:rPr>
              <a:t>INTRODUCTION</a:t>
            </a:r>
          </a:p>
        </p:txBody>
      </p:sp>
      <p:sp>
        <p:nvSpPr>
          <p:cNvPr id="8" name="Content Placeholder 7">
            <a:extLst>
              <a:ext uri="{FF2B5EF4-FFF2-40B4-BE49-F238E27FC236}">
                <a16:creationId xmlns:a16="http://schemas.microsoft.com/office/drawing/2014/main" id="{552D7AAE-8FDD-3CAC-C77F-674C6298B743}"/>
              </a:ext>
            </a:extLst>
          </p:cNvPr>
          <p:cNvSpPr>
            <a:spLocks noGrp="1"/>
          </p:cNvSpPr>
          <p:nvPr>
            <p:ph sz="half" idx="1"/>
          </p:nvPr>
        </p:nvSpPr>
        <p:spPr>
          <a:xfrm>
            <a:off x="0" y="1461525"/>
            <a:ext cx="6019800" cy="4822204"/>
          </a:xfrm>
        </p:spPr>
        <p:txBody>
          <a:bodyPr>
            <a:normAutofit fontScale="25000" lnSpcReduction="20000"/>
          </a:bodyPr>
          <a:lstStyle/>
          <a:p>
            <a:pPr marL="0" indent="0">
              <a:lnSpc>
                <a:spcPct val="120000"/>
              </a:lnSpc>
              <a:buNone/>
            </a:pPr>
            <a:r>
              <a:rPr lang="en-US" sz="9600">
                <a:solidFill>
                  <a:srgbClr val="FF0000"/>
                </a:solidFill>
                <a:latin typeface="Arial" panose="020B0604020202020204" pitchFamily="34" charset="0"/>
                <a:cs typeface="Arial" panose="020B0604020202020204" pitchFamily="34" charset="0"/>
              </a:rPr>
              <a:t>This power point will define leadership.</a:t>
            </a:r>
          </a:p>
          <a:p>
            <a:pPr marL="0" indent="0">
              <a:lnSpc>
                <a:spcPct val="120000"/>
              </a:lnSpc>
              <a:buNone/>
            </a:pPr>
            <a:r>
              <a:rPr lang="en-US" sz="9600">
                <a:solidFill>
                  <a:srgbClr val="7030A0"/>
                </a:solidFill>
                <a:latin typeface="Arial" panose="020B0604020202020204" pitchFamily="34" charset="0"/>
                <a:cs typeface="Arial" panose="020B0604020202020204" pitchFamily="34" charset="0"/>
              </a:rPr>
              <a:t>It will show different leadership theories and  styles.</a:t>
            </a:r>
          </a:p>
          <a:p>
            <a:pPr marL="0" indent="0">
              <a:lnSpc>
                <a:spcPct val="120000"/>
              </a:lnSpc>
              <a:buNone/>
            </a:pPr>
            <a:r>
              <a:rPr lang="en-US" sz="9600">
                <a:solidFill>
                  <a:srgbClr val="FFC000"/>
                </a:solidFill>
                <a:latin typeface="Arial" panose="020B0604020202020204" pitchFamily="34" charset="0"/>
                <a:cs typeface="Arial" panose="020B0604020202020204" pitchFamily="34" charset="0"/>
              </a:rPr>
              <a:t>Will define the different leadership theories and styles.</a:t>
            </a:r>
          </a:p>
          <a:p>
            <a:pPr marL="0" indent="0">
              <a:lnSpc>
                <a:spcPct val="120000"/>
              </a:lnSpc>
              <a:buNone/>
            </a:pPr>
            <a:r>
              <a:rPr lang="en-US" sz="9600">
                <a:solidFill>
                  <a:srgbClr val="00B050"/>
                </a:solidFill>
                <a:latin typeface="Arial" panose="020B0604020202020204" pitchFamily="34" charset="0"/>
                <a:cs typeface="Arial" panose="020B0604020202020204" pitchFamily="34" charset="0"/>
              </a:rPr>
              <a:t>The differences between transactional and transformational will be laid out.</a:t>
            </a:r>
          </a:p>
          <a:p>
            <a:pPr marL="0" indent="0">
              <a:lnSpc>
                <a:spcPct val="120000"/>
              </a:lnSpc>
              <a:buNone/>
            </a:pPr>
            <a:r>
              <a:rPr lang="en-US" sz="9600">
                <a:solidFill>
                  <a:srgbClr val="00B0F0"/>
                </a:solidFill>
                <a:latin typeface="Arial" panose="020B0604020202020204" pitchFamily="34" charset="0"/>
                <a:cs typeface="Arial" panose="020B0604020202020204" pitchFamily="34" charset="0"/>
              </a:rPr>
              <a:t>Personal style with advantages and disadvantages will be shown with visually and personal stories.</a:t>
            </a:r>
          </a:p>
          <a:p>
            <a:pPr marL="0" indent="0">
              <a:buNone/>
            </a:pPr>
            <a:endParaRPr lang="en-US"/>
          </a:p>
        </p:txBody>
      </p:sp>
      <p:pic>
        <p:nvPicPr>
          <p:cNvPr id="11" name="Content Placeholder 10" descr="A picture containing text, writing implement, stationary, pencil&#10;&#10;Description automatically generated">
            <a:extLst>
              <a:ext uri="{FF2B5EF4-FFF2-40B4-BE49-F238E27FC236}">
                <a16:creationId xmlns:a16="http://schemas.microsoft.com/office/drawing/2014/main" id="{05CDE99C-7259-71F8-8129-897531A9C47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72200" y="1245704"/>
            <a:ext cx="6019800" cy="5378659"/>
          </a:xfrm>
        </p:spPr>
      </p:pic>
      <p:sp>
        <p:nvSpPr>
          <p:cNvPr id="12" name="TextBox 11">
            <a:extLst>
              <a:ext uri="{FF2B5EF4-FFF2-40B4-BE49-F238E27FC236}">
                <a16:creationId xmlns:a16="http://schemas.microsoft.com/office/drawing/2014/main" id="{166FA096-336A-3E92-3A87-1C27F248394A}"/>
              </a:ext>
            </a:extLst>
          </p:cNvPr>
          <p:cNvSpPr txBox="1"/>
          <p:nvPr/>
        </p:nvSpPr>
        <p:spPr>
          <a:xfrm>
            <a:off x="6172200" y="6624362"/>
            <a:ext cx="6019800" cy="230832"/>
          </a:xfrm>
          <a:prstGeom prst="rect">
            <a:avLst/>
          </a:prstGeom>
          <a:noFill/>
        </p:spPr>
        <p:txBody>
          <a:bodyPr wrap="square" rtlCol="0">
            <a:spAutoFit/>
          </a:bodyPr>
          <a:lstStyle/>
          <a:p>
            <a:r>
              <a:rPr lang="en-US" sz="900">
                <a:hlinkClick r:id="rId3" tooltip="https://tntfamilyhistory.blogspot.com/2019/07/developing-your-leadership-qualities.html"/>
              </a:rPr>
              <a:t>This Photo</a:t>
            </a:r>
            <a:r>
              <a:rPr lang="en-US" sz="900"/>
              <a:t> by Unknown Author is licensed under </a:t>
            </a:r>
            <a:r>
              <a:rPr lang="en-US" sz="900">
                <a:hlinkClick r:id="rId4" tooltip="https://creativecommons.org/licenses/by-nc-nd/3.0/"/>
              </a:rPr>
              <a:t>CC BY-NC-ND</a:t>
            </a:r>
            <a:endParaRPr lang="en-US" sz="900"/>
          </a:p>
        </p:txBody>
      </p:sp>
    </p:spTree>
    <p:extLst>
      <p:ext uri="{BB962C8B-B14F-4D97-AF65-F5344CB8AC3E}">
        <p14:creationId xmlns:p14="http://schemas.microsoft.com/office/powerpoint/2010/main" val="3323285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7586D-D539-F3D8-C950-6CE5015C1E8E}"/>
              </a:ext>
            </a:extLst>
          </p:cNvPr>
          <p:cNvSpPr>
            <a:spLocks noGrp="1"/>
          </p:cNvSpPr>
          <p:nvPr>
            <p:ph type="title"/>
          </p:nvPr>
        </p:nvSpPr>
        <p:spPr>
          <a:xfrm>
            <a:off x="838200" y="154238"/>
            <a:ext cx="10515600" cy="727506"/>
          </a:xfrm>
        </p:spPr>
        <p:txBody>
          <a:bodyPr/>
          <a:lstStyle/>
          <a:p>
            <a:pPr algn="ctr"/>
            <a:r>
              <a:rPr lang="en-US" sz="3200" b="1">
                <a:latin typeface="Arial" panose="020B0604020202020204" pitchFamily="34" charset="0"/>
                <a:cs typeface="Arial" panose="020B0604020202020204" pitchFamily="34" charset="0"/>
              </a:rPr>
              <a:t>WHAT IS LEADERSHIP</a:t>
            </a:r>
            <a:r>
              <a:rPr lang="en-US" b="1">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0ADEF7B-C40D-ED70-9EDA-DEE9BA43E4FE}"/>
              </a:ext>
            </a:extLst>
          </p:cNvPr>
          <p:cNvSpPr>
            <a:spLocks noGrp="1"/>
          </p:cNvSpPr>
          <p:nvPr>
            <p:ph idx="1"/>
          </p:nvPr>
        </p:nvSpPr>
        <p:spPr>
          <a:xfrm>
            <a:off x="838200" y="1034142"/>
            <a:ext cx="10515600" cy="5823857"/>
          </a:xfrm>
        </p:spPr>
        <p:txBody>
          <a:bodyPr>
            <a:normAutofit lnSpcReduction="10000"/>
          </a:bodyPr>
          <a:lstStyle/>
          <a:p>
            <a:pPr marL="0" indent="0">
              <a:buNone/>
            </a:pPr>
            <a:r>
              <a:rPr lang="en-GB">
                <a:latin typeface="Arial" panose="020B0604020202020204" pitchFamily="34" charset="0"/>
                <a:cs typeface="Arial" panose="020B0604020202020204" pitchFamily="34" charset="0"/>
              </a:rPr>
              <a:t>  </a:t>
            </a:r>
            <a:r>
              <a:rPr lang="en-GB" sz="2600">
                <a:latin typeface="Arial" panose="020B0604020202020204" pitchFamily="34" charset="0"/>
                <a:cs typeface="Arial" panose="020B0604020202020204" pitchFamily="34" charset="0"/>
              </a:rPr>
              <a:t>During the time there were different definitions of what leadership is. </a:t>
            </a:r>
          </a:p>
          <a:p>
            <a:pPr marL="0" indent="0">
              <a:buNone/>
            </a:pPr>
            <a:endParaRPr lang="en-US" sz="2600"/>
          </a:p>
          <a:p>
            <a:pPr marL="0" indent="0">
              <a:lnSpc>
                <a:spcPct val="150000"/>
              </a:lnSpc>
              <a:buNone/>
            </a:pPr>
            <a:r>
              <a:rPr lang="en-US" sz="2600"/>
              <a:t> </a:t>
            </a:r>
            <a:r>
              <a:rPr lang="en-US" sz="2600" b="1">
                <a:solidFill>
                  <a:srgbClr val="7D003D"/>
                </a:solidFill>
              </a:rPr>
              <a:t>‘’</a:t>
            </a:r>
            <a:r>
              <a:rPr lang="en-GB" sz="2600" b="1">
                <a:solidFill>
                  <a:srgbClr val="7D003D"/>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Leadership is a process of social influence, which maximizes the efforts of others, towards the achievement of a goal.</a:t>
            </a:r>
            <a:r>
              <a:rPr lang="en-GB" sz="2600" b="1">
                <a:solidFill>
                  <a:srgbClr val="7D003D"/>
                </a:solidFill>
                <a:latin typeface="Arial" panose="020B0604020202020204" pitchFamily="34" charset="0"/>
                <a:cs typeface="Arial" panose="020B0604020202020204" pitchFamily="34" charset="0"/>
              </a:rPr>
              <a:t>’’</a:t>
            </a:r>
          </a:p>
          <a:p>
            <a:pPr marL="0" indent="0" algn="r">
              <a:buNone/>
            </a:pPr>
            <a:r>
              <a:rPr lang="en-GB" sz="2600">
                <a:latin typeface="Arial" panose="020B0604020202020204" pitchFamily="34" charset="0"/>
                <a:cs typeface="Arial" panose="020B0604020202020204" pitchFamily="34" charset="0"/>
              </a:rPr>
              <a:t>(Kruse, 2013)</a:t>
            </a:r>
          </a:p>
          <a:p>
            <a:pPr marL="0" indent="0">
              <a:lnSpc>
                <a:spcPct val="160000"/>
              </a:lnSpc>
              <a:buNone/>
            </a:pPr>
            <a:r>
              <a:rPr lang="en-GB" sz="2600">
                <a:latin typeface="Arial" panose="020B0604020202020204" pitchFamily="34" charset="0"/>
                <a:cs typeface="Arial" panose="020B0604020202020204" pitchFamily="34" charset="0"/>
              </a:rPr>
              <a:t>   In my opinion, the above definition is one that suits the current trends and requirements we have nowadays when it comes to being a good leader. It does not imply statuses, wealth, or nepotism, what it suggests is that once you make people trust and believe in you, they will follow.</a:t>
            </a:r>
          </a:p>
          <a:p>
            <a:pPr marL="0" indent="0">
              <a:buNone/>
            </a:pP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1409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12614-60BC-42F1-6CAF-48CE46DFDF9B}"/>
              </a:ext>
            </a:extLst>
          </p:cNvPr>
          <p:cNvSpPr>
            <a:spLocks noGrp="1"/>
          </p:cNvSpPr>
          <p:nvPr>
            <p:ph type="ctrTitle"/>
          </p:nvPr>
        </p:nvSpPr>
        <p:spPr>
          <a:xfrm>
            <a:off x="1524000" y="198305"/>
            <a:ext cx="9144000" cy="528808"/>
          </a:xfrm>
        </p:spPr>
        <p:txBody>
          <a:bodyPr>
            <a:noAutofit/>
          </a:bodyPr>
          <a:lstStyle/>
          <a:p>
            <a:r>
              <a:rPr lang="en-US" sz="3200" b="1">
                <a:latin typeface="Arial" panose="020B0604020202020204" pitchFamily="34" charset="0"/>
                <a:cs typeface="Arial" panose="020B0604020202020204" pitchFamily="34" charset="0"/>
              </a:rPr>
              <a:t>LEADERSHIP THEORIES</a:t>
            </a:r>
          </a:p>
        </p:txBody>
      </p:sp>
      <p:sp>
        <p:nvSpPr>
          <p:cNvPr id="3" name="Subtitle 2">
            <a:extLst>
              <a:ext uri="{FF2B5EF4-FFF2-40B4-BE49-F238E27FC236}">
                <a16:creationId xmlns:a16="http://schemas.microsoft.com/office/drawing/2014/main" id="{43C9597B-27BC-E98C-8DFE-E9A07B2E2B55}"/>
              </a:ext>
            </a:extLst>
          </p:cNvPr>
          <p:cNvSpPr>
            <a:spLocks noGrp="1"/>
          </p:cNvSpPr>
          <p:nvPr>
            <p:ph type="subTitle" idx="1"/>
          </p:nvPr>
        </p:nvSpPr>
        <p:spPr>
          <a:xfrm>
            <a:off x="470053" y="892366"/>
            <a:ext cx="11721947" cy="5767329"/>
          </a:xfrm>
        </p:spPr>
        <p:txBody>
          <a:bodyPr/>
          <a:lstStyle/>
          <a:p>
            <a:pPr marL="342900" indent="-342900" algn="l">
              <a:buFontTx/>
              <a:buChar char="-"/>
            </a:pPr>
            <a:r>
              <a:rPr lang="en-US" b="1">
                <a:solidFill>
                  <a:srgbClr val="7D003D"/>
                </a:solidFill>
                <a:latin typeface="Arial" panose="020B0604020202020204" pitchFamily="34" charset="0"/>
                <a:cs typeface="Arial" panose="020B0604020202020204" pitchFamily="34" charset="0"/>
              </a:rPr>
              <a:t>Douglas McGregor (2006) gave us the fundamental theories ( X, Y, ) that organizations still use when determining what type of leadership should they approach.</a:t>
            </a:r>
          </a:p>
          <a:p>
            <a:pPr marL="342900" indent="-342900" algn="l">
              <a:buFont typeface="Wingdings" pitchFamily="2" charset="2"/>
              <a:buChar char="Ø"/>
            </a:pPr>
            <a:r>
              <a:rPr lang="en-US">
                <a:latin typeface="Arial" panose="020B0604020202020204" pitchFamily="34" charset="0"/>
                <a:cs typeface="Arial" panose="020B0604020202020204" pitchFamily="34" charset="0"/>
              </a:rPr>
              <a:t>Theory X is based on the assumption that people do not like to work, they need directions, and to be controlled in order to perform. Here leaders have a big importance.</a:t>
            </a:r>
          </a:p>
          <a:p>
            <a:pPr marL="342900" indent="-342900" algn="l">
              <a:buFont typeface="Wingdings" pitchFamily="2" charset="2"/>
              <a:buChar char="Ø"/>
            </a:pPr>
            <a:r>
              <a:rPr lang="en-US">
                <a:latin typeface="Arial" panose="020B0604020202020204" pitchFamily="34" charset="0"/>
                <a:cs typeface="Arial" panose="020B0604020202020204" pitchFamily="34" charset="0"/>
              </a:rPr>
              <a:t>Theory Y assumes that people like to work, are self-motivated when they do a task, and like and want responsibilities. Here leaders are not as important as it assumes people have the capacity to self-direct.</a:t>
            </a:r>
          </a:p>
          <a:p>
            <a:pPr algn="l"/>
            <a:endParaRPr lang="en-US">
              <a:latin typeface="Arial" panose="020B0604020202020204" pitchFamily="34" charset="0"/>
              <a:cs typeface="Arial" panose="020B0604020202020204" pitchFamily="34" charset="0"/>
            </a:endParaRPr>
          </a:p>
          <a:p>
            <a:pPr algn="l"/>
            <a:r>
              <a:rPr lang="en-US" b="1">
                <a:latin typeface="Arial" panose="020B0604020202020204" pitchFamily="34" charset="0"/>
                <a:cs typeface="Arial" panose="020B0604020202020204" pitchFamily="34" charset="0"/>
              </a:rPr>
              <a:t>- </a:t>
            </a:r>
            <a:r>
              <a:rPr lang="en-US" b="1">
                <a:solidFill>
                  <a:srgbClr val="7D003D"/>
                </a:solidFill>
                <a:latin typeface="Arial" panose="020B0604020202020204" pitchFamily="34" charset="0"/>
                <a:cs typeface="Arial" panose="020B0604020202020204" pitchFamily="34" charset="0"/>
              </a:rPr>
              <a:t>William </a:t>
            </a:r>
            <a:r>
              <a:rPr lang="en-US" b="1" err="1">
                <a:solidFill>
                  <a:srgbClr val="7D003D"/>
                </a:solidFill>
                <a:latin typeface="Arial" panose="020B0604020202020204" pitchFamily="34" charset="0"/>
                <a:cs typeface="Arial" panose="020B0604020202020204" pitchFamily="34" charset="0"/>
              </a:rPr>
              <a:t>Ouchi</a:t>
            </a:r>
            <a:r>
              <a:rPr lang="en-US" b="1">
                <a:solidFill>
                  <a:srgbClr val="7D003D"/>
                </a:solidFill>
                <a:latin typeface="Arial" panose="020B0604020202020204" pitchFamily="34" charset="0"/>
                <a:cs typeface="Arial" panose="020B0604020202020204" pitchFamily="34" charset="0"/>
              </a:rPr>
              <a:t> in 1981, gave us a third theory:</a:t>
            </a:r>
          </a:p>
          <a:p>
            <a:pPr marL="342900" indent="-342900" algn="l">
              <a:buFont typeface="Wingdings" pitchFamily="2" charset="2"/>
              <a:buChar char="Ø"/>
            </a:pPr>
            <a:r>
              <a:rPr lang="en-US">
                <a:latin typeface="Arial" panose="020B0604020202020204" pitchFamily="34" charset="0"/>
                <a:cs typeface="Arial" panose="020B0604020202020204" pitchFamily="34" charset="0"/>
              </a:rPr>
              <a:t>Theory Z is more about group work, the collaboration between people, and the acceptance of values, and differences.</a:t>
            </a:r>
          </a:p>
        </p:txBody>
      </p:sp>
    </p:spTree>
    <p:extLst>
      <p:ext uri="{BB962C8B-B14F-4D97-AF65-F5344CB8AC3E}">
        <p14:creationId xmlns:p14="http://schemas.microsoft.com/office/powerpoint/2010/main" val="1787417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4C23-94AD-A346-5A78-9B54F459391E}"/>
              </a:ext>
            </a:extLst>
          </p:cNvPr>
          <p:cNvSpPr>
            <a:spLocks noGrp="1"/>
          </p:cNvSpPr>
          <p:nvPr>
            <p:ph type="title"/>
          </p:nvPr>
        </p:nvSpPr>
        <p:spPr>
          <a:xfrm>
            <a:off x="838200" y="87087"/>
            <a:ext cx="10515600" cy="593950"/>
          </a:xfrm>
        </p:spPr>
        <p:txBody>
          <a:bodyPr>
            <a:normAutofit/>
          </a:bodyPr>
          <a:lstStyle/>
          <a:p>
            <a:pPr algn="ctr"/>
            <a:r>
              <a:rPr lang="en-US" sz="3200" b="1">
                <a:latin typeface="Arial" panose="020B0604020202020204" pitchFamily="34" charset="0"/>
                <a:cs typeface="Arial" panose="020B0604020202020204" pitchFamily="34" charset="0"/>
              </a:rPr>
              <a:t>LEADERSHIP STYLES</a:t>
            </a:r>
          </a:p>
        </p:txBody>
      </p:sp>
      <p:sp>
        <p:nvSpPr>
          <p:cNvPr id="3" name="Content Placeholder 2">
            <a:extLst>
              <a:ext uri="{FF2B5EF4-FFF2-40B4-BE49-F238E27FC236}">
                <a16:creationId xmlns:a16="http://schemas.microsoft.com/office/drawing/2014/main" id="{730FF17A-9893-B62C-DA6D-E06473D07467}"/>
              </a:ext>
            </a:extLst>
          </p:cNvPr>
          <p:cNvSpPr>
            <a:spLocks noGrp="1"/>
          </p:cNvSpPr>
          <p:nvPr>
            <p:ph idx="1"/>
          </p:nvPr>
        </p:nvSpPr>
        <p:spPr>
          <a:xfrm>
            <a:off x="838200" y="968829"/>
            <a:ext cx="10515600" cy="5597224"/>
          </a:xfrm>
        </p:spPr>
        <p:txBody>
          <a:bodyPr>
            <a:normAutofit fontScale="92500" lnSpcReduction="10000"/>
          </a:bodyPr>
          <a:lstStyle/>
          <a:p>
            <a:r>
              <a:rPr lang="en-US" b="1">
                <a:solidFill>
                  <a:srgbClr val="7D003D"/>
                </a:solidFill>
                <a:latin typeface="Arial" panose="020B0604020202020204" pitchFamily="34" charset="0"/>
                <a:cs typeface="Arial" panose="020B0604020202020204" pitchFamily="34" charset="0"/>
              </a:rPr>
              <a:t>According to Lewin (1944), there are 3 major leadership styles:</a:t>
            </a:r>
          </a:p>
          <a:p>
            <a:endParaRPr lang="en-US" b="1">
              <a:solidFill>
                <a:srgbClr val="7D003D"/>
              </a:solidFill>
              <a:latin typeface="Arial" panose="020B0604020202020204" pitchFamily="34" charset="0"/>
              <a:cs typeface="Arial" panose="020B0604020202020204" pitchFamily="34" charset="0"/>
            </a:endParaRPr>
          </a:p>
          <a:p>
            <a:pPr>
              <a:buFont typeface="Wingdings" pitchFamily="2" charset="2"/>
              <a:buChar char="Ø"/>
            </a:pPr>
            <a:r>
              <a:rPr lang="en-US" sz="2400" b="1">
                <a:latin typeface="Arial" panose="020B0604020202020204" pitchFamily="34" charset="0"/>
                <a:cs typeface="Arial" panose="020B0604020202020204" pitchFamily="34" charset="0"/>
              </a:rPr>
              <a:t>Autocratic</a:t>
            </a:r>
            <a:r>
              <a:rPr lang="en-US" sz="2400">
                <a:latin typeface="Arial" panose="020B0604020202020204" pitchFamily="34" charset="0"/>
                <a:cs typeface="Arial" panose="020B0604020202020204" pitchFamily="34" charset="0"/>
              </a:rPr>
              <a:t> or authoritarian, which has the same characteristics as Theory X, believes that people need to be pushed in order to reach a goal, or simply to work. </a:t>
            </a:r>
            <a:r>
              <a:rPr lang="en-US" sz="2400">
                <a:solidFill>
                  <a:srgbClr val="7D003D"/>
                </a:solidFill>
                <a:latin typeface="Arial" panose="020B0604020202020204" pitchFamily="34" charset="0"/>
                <a:cs typeface="Arial" panose="020B0604020202020204" pitchFamily="34" charset="0"/>
              </a:rPr>
              <a:t>It can become depressive for the followers and has in general negative outcomes</a:t>
            </a:r>
            <a:r>
              <a:rPr lang="en-US" sz="2400">
                <a:latin typeface="Arial" panose="020B0604020202020204" pitchFamily="34" charset="0"/>
                <a:cs typeface="Arial" panose="020B0604020202020204" pitchFamily="34" charset="0"/>
              </a:rPr>
              <a:t>.</a:t>
            </a:r>
          </a:p>
          <a:p>
            <a:pPr>
              <a:buFont typeface="Wingdings" pitchFamily="2" charset="2"/>
              <a:buChar char="Ø"/>
            </a:pPr>
            <a:endParaRPr lang="en-US" sz="2400">
              <a:latin typeface="Arial" panose="020B0604020202020204" pitchFamily="34" charset="0"/>
              <a:cs typeface="Arial" panose="020B0604020202020204" pitchFamily="34" charset="0"/>
            </a:endParaRPr>
          </a:p>
          <a:p>
            <a:pPr>
              <a:buFont typeface="Wingdings" pitchFamily="2" charset="2"/>
              <a:buChar char="Ø"/>
            </a:pPr>
            <a:r>
              <a:rPr lang="en-US" sz="2400" b="1">
                <a:latin typeface="Arial" panose="020B0604020202020204" pitchFamily="34" charset="0"/>
                <a:cs typeface="Arial" panose="020B0604020202020204" pitchFamily="34" charset="0"/>
              </a:rPr>
              <a:t>Democratic</a:t>
            </a:r>
            <a:r>
              <a:rPr lang="en-US" sz="2400">
                <a:latin typeface="Arial" panose="020B0604020202020204" pitchFamily="34" charset="0"/>
                <a:cs typeface="Arial" panose="020B0604020202020204" pitchFamily="34" charset="0"/>
              </a:rPr>
              <a:t> style, pairs with theory Y, and believes in equality. It is based on communication mostly and feedback. Gives people motivation and makes them feel appreciated. </a:t>
            </a:r>
            <a:r>
              <a:rPr lang="en-US" sz="2400">
                <a:solidFill>
                  <a:srgbClr val="7D003D"/>
                </a:solidFill>
                <a:latin typeface="Arial" panose="020B0604020202020204" pitchFamily="34" charset="0"/>
                <a:cs typeface="Arial" panose="020B0604020202020204" pitchFamily="34" charset="0"/>
              </a:rPr>
              <a:t>This one can be time-consuming, and inefficient in giving a quick solution</a:t>
            </a:r>
            <a:r>
              <a:rPr lang="en-US" sz="2400">
                <a:solidFill>
                  <a:srgbClr val="7030A0"/>
                </a:solidFill>
                <a:latin typeface="Arial" panose="020B0604020202020204" pitchFamily="34" charset="0"/>
                <a:cs typeface="Arial" panose="020B0604020202020204" pitchFamily="34" charset="0"/>
              </a:rPr>
              <a:t>.</a:t>
            </a:r>
          </a:p>
          <a:p>
            <a:pPr>
              <a:buFont typeface="Wingdings" pitchFamily="2" charset="2"/>
              <a:buChar char="Ø"/>
            </a:pPr>
            <a:endParaRPr lang="en-US" sz="2400">
              <a:solidFill>
                <a:srgbClr val="7030A0"/>
              </a:solidFill>
              <a:latin typeface="Arial" panose="020B0604020202020204" pitchFamily="34" charset="0"/>
              <a:cs typeface="Arial" panose="020B0604020202020204" pitchFamily="34" charset="0"/>
            </a:endParaRPr>
          </a:p>
          <a:p>
            <a:pPr>
              <a:buFont typeface="Wingdings" pitchFamily="2" charset="2"/>
              <a:buChar char="Ø"/>
            </a:pPr>
            <a:r>
              <a:rPr lang="en-US" sz="2400" b="1">
                <a:latin typeface="Arial" panose="020B0604020202020204" pitchFamily="34" charset="0"/>
                <a:cs typeface="Arial" panose="020B0604020202020204" pitchFamily="34" charset="0"/>
              </a:rPr>
              <a:t>Laissez-faire</a:t>
            </a:r>
            <a:r>
              <a:rPr lang="en-US" sz="2400">
                <a:latin typeface="Arial" panose="020B0604020202020204" pitchFamily="34" charset="0"/>
                <a:cs typeface="Arial" panose="020B0604020202020204" pitchFamily="34" charset="0"/>
              </a:rPr>
              <a:t> style, as translated as laid back, with minimal interaction and influence, it implies that no one has authority. This style fits perfectly the people that do not need directions, are self-starters and are independent. </a:t>
            </a:r>
            <a:r>
              <a:rPr lang="en-US" sz="2400">
                <a:solidFill>
                  <a:srgbClr val="7D003D"/>
                </a:solidFill>
                <a:latin typeface="Arial" panose="020B0604020202020204" pitchFamily="34" charset="0"/>
                <a:cs typeface="Arial" panose="020B0604020202020204" pitchFamily="34" charset="0"/>
              </a:rPr>
              <a:t>The main problem with this style is that no one puts the effort to accomplish goals, people do not have a direction, and this might feel exhausting and chaotic</a:t>
            </a:r>
            <a:r>
              <a:rPr lang="en-US" sz="2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37610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E4DC-55EC-5A8B-0681-3D241BFFDFCE}"/>
              </a:ext>
            </a:extLst>
          </p:cNvPr>
          <p:cNvSpPr>
            <a:spLocks noGrp="1"/>
          </p:cNvSpPr>
          <p:nvPr>
            <p:ph type="title"/>
          </p:nvPr>
        </p:nvSpPr>
        <p:spPr>
          <a:xfrm>
            <a:off x="838200" y="97972"/>
            <a:ext cx="10515600" cy="583066"/>
          </a:xfrm>
        </p:spPr>
        <p:txBody>
          <a:bodyPr>
            <a:normAutofit/>
          </a:bodyPr>
          <a:lstStyle/>
          <a:p>
            <a:pPr algn="ctr"/>
            <a:r>
              <a:rPr lang="en-US" sz="3200" b="1">
                <a:latin typeface="Arial" panose="020B0604020202020204" pitchFamily="34" charset="0"/>
                <a:cs typeface="Arial" panose="020B0604020202020204" pitchFamily="34" charset="0"/>
              </a:rPr>
              <a:t>TRANSFORMATIONAL VS TRANSACTIONAL</a:t>
            </a:r>
          </a:p>
        </p:txBody>
      </p:sp>
      <p:sp>
        <p:nvSpPr>
          <p:cNvPr id="3" name="Content Placeholder 2">
            <a:extLst>
              <a:ext uri="{FF2B5EF4-FFF2-40B4-BE49-F238E27FC236}">
                <a16:creationId xmlns:a16="http://schemas.microsoft.com/office/drawing/2014/main" id="{DC10B9C7-008F-9E8C-C7DF-60FD209DA9F3}"/>
              </a:ext>
            </a:extLst>
          </p:cNvPr>
          <p:cNvSpPr>
            <a:spLocks noGrp="1"/>
          </p:cNvSpPr>
          <p:nvPr>
            <p:ph sz="half" idx="1"/>
          </p:nvPr>
        </p:nvSpPr>
        <p:spPr>
          <a:xfrm>
            <a:off x="141514" y="894522"/>
            <a:ext cx="5878286" cy="5865506"/>
          </a:xfrm>
        </p:spPr>
        <p:txBody>
          <a:bodyPr>
            <a:normAutofit fontScale="62500" lnSpcReduction="20000"/>
          </a:bodyPr>
          <a:lstStyle/>
          <a:p>
            <a:pPr algn="ctr"/>
            <a:r>
              <a:rPr lang="en-US" sz="2400">
                <a:latin typeface="Arial" panose="020B0604020202020204" pitchFamily="34" charset="0"/>
                <a:cs typeface="Arial" panose="020B0604020202020204" pitchFamily="34" charset="0"/>
              </a:rPr>
              <a:t>TRANSACTIONAL:</a:t>
            </a:r>
          </a:p>
          <a:p>
            <a:pPr algn="ctr"/>
            <a:endParaRPr lang="en-US" sz="2400"/>
          </a:p>
          <a:p>
            <a:pPr>
              <a:lnSpc>
                <a:spcPct val="160000"/>
              </a:lnSpc>
              <a:buFontTx/>
              <a:buChar char="-"/>
            </a:pPr>
            <a:r>
              <a:rPr lang="en-US" sz="2600">
                <a:latin typeface="Arial" panose="020B0604020202020204" pitchFamily="34" charset="0"/>
                <a:cs typeface="Arial" panose="020B0604020202020204" pitchFamily="34" charset="0"/>
              </a:rPr>
              <a:t>Is based on exchanges between leaders and followers</a:t>
            </a:r>
          </a:p>
          <a:p>
            <a:pPr>
              <a:lnSpc>
                <a:spcPct val="160000"/>
              </a:lnSpc>
              <a:buFontTx/>
              <a:buChar char="-"/>
            </a:pPr>
            <a:r>
              <a:rPr lang="en-US" sz="2600">
                <a:latin typeface="Arial" panose="020B0604020202020204" pitchFamily="34" charset="0"/>
                <a:cs typeface="Arial" panose="020B0604020202020204" pitchFamily="34" charset="0"/>
              </a:rPr>
              <a:t>Followers get motivated by incentives</a:t>
            </a:r>
          </a:p>
          <a:p>
            <a:pPr>
              <a:lnSpc>
                <a:spcPct val="160000"/>
              </a:lnSpc>
              <a:buFontTx/>
              <a:buChar char="-"/>
            </a:pPr>
            <a:r>
              <a:rPr lang="en-US" sz="2600">
                <a:latin typeface="Arial" panose="020B0604020202020204" pitchFamily="34" charset="0"/>
                <a:cs typeface="Arial" panose="020B0604020202020204" pitchFamily="34" charset="0"/>
              </a:rPr>
              <a:t>Once the rewards are not available anymore the followers lose interest</a:t>
            </a:r>
          </a:p>
          <a:p>
            <a:pPr>
              <a:lnSpc>
                <a:spcPct val="160000"/>
              </a:lnSpc>
              <a:buFontTx/>
              <a:buChar char="-"/>
            </a:pPr>
            <a:r>
              <a:rPr lang="en-US" sz="2600">
                <a:latin typeface="Arial" panose="020B0604020202020204" pitchFamily="34" charset="0"/>
                <a:cs typeface="Arial" panose="020B0604020202020204" pitchFamily="34" charset="0"/>
              </a:rPr>
              <a:t>If the outcome is not satisfactory sanctions on the followers are implemented</a:t>
            </a:r>
          </a:p>
          <a:p>
            <a:pPr>
              <a:lnSpc>
                <a:spcPct val="160000"/>
              </a:lnSpc>
              <a:buFontTx/>
              <a:buChar char="-"/>
            </a:pPr>
            <a:r>
              <a:rPr lang="en-US" sz="2600">
                <a:latin typeface="Arial" panose="020B0604020202020204" pitchFamily="34" charset="0"/>
                <a:cs typeface="Arial" panose="020B0604020202020204" pitchFamily="34" charset="0"/>
              </a:rPr>
              <a:t>Trades rewards, or fear of consequences</a:t>
            </a:r>
          </a:p>
          <a:p>
            <a:pPr>
              <a:lnSpc>
                <a:spcPct val="160000"/>
              </a:lnSpc>
              <a:buFontTx/>
              <a:buChar char="-"/>
            </a:pPr>
            <a:r>
              <a:rPr lang="en-US" sz="2600">
                <a:latin typeface="Arial" panose="020B0604020202020204" pitchFamily="34" charset="0"/>
                <a:cs typeface="Arial" panose="020B0604020202020204" pitchFamily="34" charset="0"/>
              </a:rPr>
              <a:t>It is a mutual exchange</a:t>
            </a:r>
          </a:p>
          <a:p>
            <a:pPr>
              <a:lnSpc>
                <a:spcPct val="160000"/>
              </a:lnSpc>
              <a:buFontTx/>
              <a:buChar char="-"/>
            </a:pPr>
            <a:r>
              <a:rPr lang="en-US" sz="2600">
                <a:latin typeface="Arial" panose="020B0604020202020204" pitchFamily="34" charset="0"/>
                <a:cs typeface="Arial" panose="020B0604020202020204" pitchFamily="34" charset="0"/>
              </a:rPr>
              <a:t>Extrinsic motivation</a:t>
            </a:r>
          </a:p>
          <a:p>
            <a:pPr>
              <a:lnSpc>
                <a:spcPct val="160000"/>
              </a:lnSpc>
              <a:buFontTx/>
              <a:buChar char="-"/>
            </a:pPr>
            <a:r>
              <a:rPr lang="en-US" sz="2600">
                <a:solidFill>
                  <a:srgbClr val="7D003D"/>
                </a:solidFill>
                <a:latin typeface="Arial" panose="020B0604020202020204" pitchFamily="34" charset="0"/>
                <a:cs typeface="Arial" panose="020B0604020202020204" pitchFamily="34" charset="0"/>
              </a:rPr>
              <a:t>Long term is not benefic neither for the company or the people</a:t>
            </a:r>
          </a:p>
          <a:p>
            <a:pPr algn="ctr"/>
            <a:endParaRPr lang="en-US" sz="2600">
              <a:solidFill>
                <a:srgbClr val="7D003D"/>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6050A80-97B2-3129-D90D-06B90272321E}"/>
              </a:ext>
            </a:extLst>
          </p:cNvPr>
          <p:cNvSpPr>
            <a:spLocks noGrp="1"/>
          </p:cNvSpPr>
          <p:nvPr>
            <p:ph sz="half" idx="2"/>
          </p:nvPr>
        </p:nvSpPr>
        <p:spPr>
          <a:xfrm>
            <a:off x="6172200" y="894522"/>
            <a:ext cx="5878286" cy="5756649"/>
          </a:xfrm>
        </p:spPr>
        <p:txBody>
          <a:bodyPr>
            <a:normAutofit fontScale="62500" lnSpcReduction="20000"/>
          </a:bodyPr>
          <a:lstStyle/>
          <a:p>
            <a:pPr algn="ctr"/>
            <a:r>
              <a:rPr lang="en-US" sz="2400">
                <a:latin typeface="Arial" panose="020B0604020202020204" pitchFamily="34" charset="0"/>
                <a:cs typeface="Arial" panose="020B0604020202020204" pitchFamily="34" charset="0"/>
              </a:rPr>
              <a:t>TRANSFORMATIONAL:</a:t>
            </a:r>
          </a:p>
          <a:p>
            <a:pPr marL="0" indent="0">
              <a:lnSpc>
                <a:spcPct val="170000"/>
              </a:lnSpc>
              <a:buNone/>
            </a:pPr>
            <a:br>
              <a:rPr lang="en-US" sz="2400">
                <a:latin typeface="Arial" panose="020B0604020202020204" pitchFamily="34" charset="0"/>
                <a:cs typeface="Arial" panose="020B0604020202020204" pitchFamily="34" charset="0"/>
              </a:rPr>
            </a:b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t>
            </a:r>
            <a:r>
              <a:rPr lang="en-US" sz="2600">
                <a:latin typeface="Arial" panose="020B0604020202020204" pitchFamily="34" charset="0"/>
                <a:cs typeface="Arial" panose="020B0604020202020204" pitchFamily="34" charset="0"/>
              </a:rPr>
              <a:t>Is inspirational</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Followers get attached to the leader</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Leaders put the followers’ needs above themselves </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Generates acceptance and motivation</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Followers are treated as equals with the leader</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Values, visions, and individuality are respected and of great importance</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It is all about the need of the people</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Intrinsic motivation</a:t>
            </a:r>
            <a:br>
              <a:rPr lang="en-US" sz="2600">
                <a:latin typeface="Arial" panose="020B0604020202020204" pitchFamily="34" charset="0"/>
                <a:cs typeface="Arial" panose="020B0604020202020204" pitchFamily="34" charset="0"/>
              </a:rPr>
            </a:br>
            <a:r>
              <a:rPr lang="en-US" sz="2600">
                <a:latin typeface="Arial" panose="020B0604020202020204" pitchFamily="34" charset="0"/>
                <a:cs typeface="Arial" panose="020B0604020202020204" pitchFamily="34" charset="0"/>
              </a:rPr>
              <a:t>- </a:t>
            </a:r>
            <a:r>
              <a:rPr lang="en-US" sz="2600">
                <a:solidFill>
                  <a:srgbClr val="7D003D"/>
                </a:solidFill>
                <a:latin typeface="Arial" panose="020B0604020202020204" pitchFamily="34" charset="0"/>
                <a:cs typeface="Arial" panose="020B0604020202020204" pitchFamily="34" charset="0"/>
              </a:rPr>
              <a:t>Can result in not being useful for crisis situations where immediate action is required</a:t>
            </a:r>
          </a:p>
          <a:p>
            <a:pPr marL="0" indent="0" algn="r">
              <a:lnSpc>
                <a:spcPct val="170000"/>
              </a:lnSpc>
              <a:buNone/>
            </a:pPr>
            <a:r>
              <a:rPr lang="en-US" sz="2600">
                <a:latin typeface="Arial" panose="020B0604020202020204" pitchFamily="34" charset="0"/>
                <a:cs typeface="Arial" panose="020B0604020202020204" pitchFamily="34" charset="0"/>
              </a:rPr>
              <a:t>(Den Hartog </a:t>
            </a:r>
            <a:r>
              <a:rPr lang="en-US" sz="2600" i="1">
                <a:latin typeface="Arial" panose="020B0604020202020204" pitchFamily="34" charset="0"/>
                <a:cs typeface="Arial" panose="020B0604020202020204" pitchFamily="34" charset="0"/>
              </a:rPr>
              <a:t>et. al, 1997)</a:t>
            </a:r>
            <a:endParaRPr lang="en-US" sz="2600">
              <a:latin typeface="Arial" panose="020B0604020202020204" pitchFamily="34" charset="0"/>
              <a:cs typeface="Arial" panose="020B0604020202020204" pitchFamily="34" charset="0"/>
            </a:endParaRPr>
          </a:p>
          <a:p>
            <a:pPr marL="0" indent="0" algn="r">
              <a:buNone/>
            </a:pPr>
            <a:endParaRPr lang="en-US" sz="2400"/>
          </a:p>
        </p:txBody>
      </p:sp>
    </p:spTree>
    <p:extLst>
      <p:ext uri="{BB962C8B-B14F-4D97-AF65-F5344CB8AC3E}">
        <p14:creationId xmlns:p14="http://schemas.microsoft.com/office/powerpoint/2010/main" val="1109070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9783F-C32F-CC4F-184A-BA8CBCFC646A}"/>
              </a:ext>
            </a:extLst>
          </p:cNvPr>
          <p:cNvSpPr>
            <a:spLocks noGrp="1"/>
          </p:cNvSpPr>
          <p:nvPr>
            <p:ph type="title"/>
          </p:nvPr>
        </p:nvSpPr>
        <p:spPr>
          <a:xfrm>
            <a:off x="838200" y="97972"/>
            <a:ext cx="10515600" cy="583066"/>
          </a:xfrm>
        </p:spPr>
        <p:txBody>
          <a:bodyPr>
            <a:noAutofit/>
          </a:bodyPr>
          <a:lstStyle/>
          <a:p>
            <a:pPr algn="ctr"/>
            <a:r>
              <a:rPr lang="en-US" sz="3200" b="1">
                <a:latin typeface="Arial" panose="020B0604020202020204" pitchFamily="34" charset="0"/>
                <a:cs typeface="Arial" panose="020B0604020202020204" pitchFamily="34" charset="0"/>
              </a:rPr>
              <a:t>PERSONAL STYLE</a:t>
            </a:r>
          </a:p>
        </p:txBody>
      </p:sp>
      <p:pic>
        <p:nvPicPr>
          <p:cNvPr id="7" name="Content Placeholder 6" descr="A picture containing text&#10;&#10;Description automatically generated">
            <a:extLst>
              <a:ext uri="{FF2B5EF4-FFF2-40B4-BE49-F238E27FC236}">
                <a16:creationId xmlns:a16="http://schemas.microsoft.com/office/drawing/2014/main" id="{9DC9E44C-9925-727F-91EC-A249E4063A20}"/>
              </a:ext>
            </a:extLst>
          </p:cNvPr>
          <p:cNvPicPr>
            <a:picLocks noGrp="1" noChangeAspect="1"/>
          </p:cNvPicPr>
          <p:nvPr>
            <p:ph idx="1"/>
          </p:nvPr>
        </p:nvPicPr>
        <p:blipFill>
          <a:blip r:embed="rId2"/>
          <a:stretch>
            <a:fillRect/>
          </a:stretch>
        </p:blipFill>
        <p:spPr>
          <a:xfrm>
            <a:off x="527538" y="867508"/>
            <a:ext cx="5486400" cy="5756030"/>
          </a:xfrm>
        </p:spPr>
      </p:pic>
      <p:sp>
        <p:nvSpPr>
          <p:cNvPr id="8" name="TextBox 7">
            <a:extLst>
              <a:ext uri="{FF2B5EF4-FFF2-40B4-BE49-F238E27FC236}">
                <a16:creationId xmlns:a16="http://schemas.microsoft.com/office/drawing/2014/main" id="{9101785E-357F-7F79-E432-25812CC7E0B0}"/>
              </a:ext>
            </a:extLst>
          </p:cNvPr>
          <p:cNvSpPr txBox="1"/>
          <p:nvPr/>
        </p:nvSpPr>
        <p:spPr>
          <a:xfrm>
            <a:off x="6207369" y="867508"/>
            <a:ext cx="5146431" cy="5217326"/>
          </a:xfrm>
          <a:prstGeom prst="rect">
            <a:avLst/>
          </a:prstGeom>
          <a:noFill/>
        </p:spPr>
        <p:txBody>
          <a:bodyPr wrap="square" rtlCol="0">
            <a:spAutoFit/>
          </a:bodyPr>
          <a:lstStyle/>
          <a:p>
            <a:pPr>
              <a:lnSpc>
                <a:spcPct val="150000"/>
              </a:lnSpc>
            </a:pPr>
            <a:r>
              <a:rPr lang="en-US" sz="1600">
                <a:latin typeface="Arial" panose="020B0604020202020204" pitchFamily="34" charset="0"/>
                <a:cs typeface="Arial" panose="020B0604020202020204" pitchFamily="34" charset="0"/>
              </a:rPr>
              <a:t>According to the test taken in the class I have a Democratic leadership style, which means I am a leader that is needed in our era.</a:t>
            </a:r>
          </a:p>
          <a:p>
            <a:pPr>
              <a:lnSpc>
                <a:spcPct val="150000"/>
              </a:lnSpc>
            </a:pPr>
            <a:r>
              <a:rPr lang="en-US" sz="1600">
                <a:latin typeface="Arial" panose="020B0604020202020204" pitchFamily="34" charset="0"/>
                <a:cs typeface="Arial" panose="020B0604020202020204" pitchFamily="34" charset="0"/>
              </a:rPr>
              <a:t> A leader that is inclusive and understands the barriers for each of its followers and tries to help them overcome said barriers.</a:t>
            </a:r>
          </a:p>
          <a:p>
            <a:pPr>
              <a:lnSpc>
                <a:spcPct val="150000"/>
              </a:lnSpc>
            </a:pPr>
            <a:r>
              <a:rPr lang="en-US" sz="1600">
                <a:latin typeface="Arial" panose="020B0604020202020204" pitchFamily="34" charset="0"/>
                <a:cs typeface="Arial" panose="020B0604020202020204" pitchFamily="34" charset="0"/>
              </a:rPr>
              <a:t> I do consider myself a good listener and a problem-solving person.</a:t>
            </a:r>
          </a:p>
          <a:p>
            <a:pPr>
              <a:lnSpc>
                <a:spcPct val="150000"/>
              </a:lnSpc>
            </a:pPr>
            <a:r>
              <a:rPr lang="en-US" sz="1600">
                <a:latin typeface="Arial" panose="020B0604020202020204" pitchFamily="34" charset="0"/>
                <a:cs typeface="Arial" panose="020B0604020202020204" pitchFamily="34" charset="0"/>
              </a:rPr>
              <a:t> People around me can always come to me for help and I will always try my best to make them feel and understand that they came to the right person.</a:t>
            </a:r>
          </a:p>
          <a:p>
            <a:pPr>
              <a:lnSpc>
                <a:spcPct val="150000"/>
              </a:lnSpc>
            </a:pPr>
            <a:r>
              <a:rPr lang="en-US" sz="1600">
                <a:latin typeface="Arial" panose="020B0604020202020204" pitchFamily="34" charset="0"/>
                <a:cs typeface="Arial" panose="020B0604020202020204" pitchFamily="34" charset="0"/>
              </a:rPr>
              <a:t> Sometimes feeling included and appreciated is all someone needs, so they can continue to deal with work, personal issues and just life in general.</a:t>
            </a:r>
          </a:p>
        </p:txBody>
      </p:sp>
    </p:spTree>
    <p:extLst>
      <p:ext uri="{BB962C8B-B14F-4D97-AF65-F5344CB8AC3E}">
        <p14:creationId xmlns:p14="http://schemas.microsoft.com/office/powerpoint/2010/main" val="1740577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B468-DE55-D14B-F584-F9B231E3E5CB}"/>
              </a:ext>
            </a:extLst>
          </p:cNvPr>
          <p:cNvSpPr>
            <a:spLocks noGrp="1"/>
          </p:cNvSpPr>
          <p:nvPr>
            <p:ph type="ctrTitle"/>
          </p:nvPr>
        </p:nvSpPr>
        <p:spPr>
          <a:xfrm>
            <a:off x="539827" y="88136"/>
            <a:ext cx="11071951" cy="760164"/>
          </a:xfrm>
        </p:spPr>
        <p:txBody>
          <a:bodyPr>
            <a:normAutofit/>
          </a:bodyPr>
          <a:lstStyle/>
          <a:p>
            <a:r>
              <a:rPr lang="en-US" sz="3200" b="1">
                <a:latin typeface="Arial" panose="020B0604020202020204" pitchFamily="34" charset="0"/>
                <a:cs typeface="Arial" panose="020B0604020202020204" pitchFamily="34" charset="0"/>
              </a:rPr>
              <a:t>ADVANTAGES AND DISADVANTAGES</a:t>
            </a:r>
          </a:p>
        </p:txBody>
      </p:sp>
      <p:sp>
        <p:nvSpPr>
          <p:cNvPr id="3" name="Subtitle 2">
            <a:extLst>
              <a:ext uri="{FF2B5EF4-FFF2-40B4-BE49-F238E27FC236}">
                <a16:creationId xmlns:a16="http://schemas.microsoft.com/office/drawing/2014/main" id="{E52CFFF5-DAC9-1465-5489-547BFCE53C48}"/>
              </a:ext>
            </a:extLst>
          </p:cNvPr>
          <p:cNvSpPr>
            <a:spLocks noGrp="1"/>
          </p:cNvSpPr>
          <p:nvPr>
            <p:ph type="subTitle" idx="1"/>
          </p:nvPr>
        </p:nvSpPr>
        <p:spPr>
          <a:xfrm>
            <a:off x="1003852" y="1057619"/>
            <a:ext cx="10187609" cy="5398265"/>
          </a:xfrm>
        </p:spPr>
        <p:txBody>
          <a:bodyPr>
            <a:normAutofit lnSpcReduction="10000"/>
          </a:bodyPr>
          <a:lstStyle/>
          <a:p>
            <a:pPr algn="l"/>
            <a:endParaRPr lang="en-US" sz="1600">
              <a:latin typeface="Arial" panose="020B0604020202020204" pitchFamily="34" charset="0"/>
              <a:cs typeface="Arial" panose="020B0604020202020204" pitchFamily="34" charset="0"/>
            </a:endParaRPr>
          </a:p>
          <a:p>
            <a:pPr algn="l">
              <a:lnSpc>
                <a:spcPct val="150000"/>
              </a:lnSpc>
            </a:pPr>
            <a:r>
              <a:rPr lang="en-US" sz="16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When it comes to my personal style the </a:t>
            </a:r>
            <a:r>
              <a:rPr lang="en-US" sz="1800" b="1">
                <a:solidFill>
                  <a:srgbClr val="7D003D"/>
                </a:solidFill>
                <a:latin typeface="Arial" panose="020B0604020202020204" pitchFamily="34" charset="0"/>
                <a:cs typeface="Arial" panose="020B0604020202020204" pitchFamily="34" charset="0"/>
              </a:rPr>
              <a:t>advantages</a:t>
            </a:r>
            <a:r>
              <a:rPr lang="en-US" sz="1800">
                <a:latin typeface="Arial" panose="020B0604020202020204" pitchFamily="34" charset="0"/>
                <a:cs typeface="Arial" panose="020B0604020202020204" pitchFamily="34" charset="0"/>
              </a:rPr>
              <a:t> are the freedom and at the same time the effectiveness of the model. The fact that this style increases the performance in a company and eases the implementation of changes. (</a:t>
            </a:r>
            <a:r>
              <a:rPr lang="en-US" sz="1800" err="1">
                <a:latin typeface="Arial" panose="020B0604020202020204" pitchFamily="34" charset="0"/>
                <a:cs typeface="Arial" panose="020B0604020202020204" pitchFamily="34" charset="0"/>
              </a:rPr>
              <a:t>Corosby</a:t>
            </a:r>
            <a:r>
              <a:rPr lang="en-US" sz="1800">
                <a:latin typeface="Arial" panose="020B0604020202020204" pitchFamily="34" charset="0"/>
                <a:cs typeface="Arial" panose="020B0604020202020204" pitchFamily="34" charset="0"/>
              </a:rPr>
              <a:t>, 2021). The trust that followers have, makes the work environment a more friendly and inclusive one, where people come to achieve goals, because they want to, not because they are pressured. Within the group of work, people feel welcomed and valued and this makes them become loyal.</a:t>
            </a:r>
          </a:p>
          <a:p>
            <a:pPr algn="l">
              <a:lnSpc>
                <a:spcPct val="150000"/>
              </a:lnSpc>
            </a:pPr>
            <a:r>
              <a:rPr lang="en-US" sz="1800">
                <a:latin typeface="Arial" panose="020B0604020202020204" pitchFamily="34" charset="0"/>
                <a:cs typeface="Arial" panose="020B0604020202020204" pitchFamily="34" charset="0"/>
              </a:rPr>
              <a:t> </a:t>
            </a:r>
            <a:r>
              <a:rPr lang="en-US" sz="1800" b="1">
                <a:solidFill>
                  <a:srgbClr val="7D003D"/>
                </a:solidFill>
                <a:latin typeface="Arial" panose="020B0604020202020204" pitchFamily="34" charset="0"/>
                <a:cs typeface="Arial" panose="020B0604020202020204" pitchFamily="34" charset="0"/>
              </a:rPr>
              <a:t>Disadvantages</a:t>
            </a:r>
            <a:r>
              <a:rPr lang="en-US" sz="1800">
                <a:latin typeface="Arial" panose="020B0604020202020204" pitchFamily="34" charset="0"/>
                <a:cs typeface="Arial" panose="020B0604020202020204" pitchFamily="34" charset="0"/>
              </a:rPr>
              <a:t> of the style, one that is the more powerful, this style is not effective in the short term, if there is a situation that requires quick solving this style will not deliver that. On a personal basis, this module can as well become to much for the leader, as he becomes the ‘’cry shoulder’’ for everyone. </a:t>
            </a:r>
          </a:p>
          <a:p>
            <a:pPr algn="l">
              <a:lnSpc>
                <a:spcPct val="150000"/>
              </a:lnSpc>
            </a:pPr>
            <a:r>
              <a:rPr lang="en-US" sz="1800">
                <a:latin typeface="Arial" panose="020B0604020202020204" pitchFamily="34" charset="0"/>
                <a:cs typeface="Arial" panose="020B0604020202020204" pitchFamily="34" charset="0"/>
              </a:rPr>
              <a:t> In my opinion, the best leadership style is when the Democratic style is predominant but combined with Autocratic and Laissez-faire when needed. </a:t>
            </a:r>
          </a:p>
          <a:p>
            <a:pPr algn="l"/>
            <a:endParaRPr 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6964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FEF63-2057-02BF-19A8-D0C1561BF586}"/>
              </a:ext>
            </a:extLst>
          </p:cNvPr>
          <p:cNvSpPr>
            <a:spLocks noGrp="1"/>
          </p:cNvSpPr>
          <p:nvPr>
            <p:ph type="title"/>
          </p:nvPr>
        </p:nvSpPr>
        <p:spPr>
          <a:xfrm>
            <a:off x="838200" y="365125"/>
            <a:ext cx="10515600" cy="857747"/>
          </a:xfrm>
        </p:spPr>
        <p:txBody>
          <a:bodyPr/>
          <a:lstStyle/>
          <a:p>
            <a:pPr algn="ctr"/>
            <a:r>
              <a:rPr lang="en-US">
                <a:latin typeface="Arial" panose="020B0604020202020204" pitchFamily="34" charset="0"/>
                <a:cs typeface="Arial" panose="020B0604020202020204" pitchFamily="34" charset="0"/>
              </a:rPr>
              <a:t>REFERENCES LIST</a:t>
            </a:r>
          </a:p>
        </p:txBody>
      </p:sp>
      <p:sp>
        <p:nvSpPr>
          <p:cNvPr id="3" name="Content Placeholder 2">
            <a:extLst>
              <a:ext uri="{FF2B5EF4-FFF2-40B4-BE49-F238E27FC236}">
                <a16:creationId xmlns:a16="http://schemas.microsoft.com/office/drawing/2014/main" id="{1CE52056-D528-0901-B45C-523E319E8441}"/>
              </a:ext>
            </a:extLst>
          </p:cNvPr>
          <p:cNvSpPr>
            <a:spLocks noGrp="1"/>
          </p:cNvSpPr>
          <p:nvPr>
            <p:ph idx="1"/>
          </p:nvPr>
        </p:nvSpPr>
        <p:spPr>
          <a:xfrm>
            <a:off x="838200" y="1222872"/>
            <a:ext cx="10515600" cy="4954091"/>
          </a:xfrm>
        </p:spPr>
        <p:txBody>
          <a:bodyPr>
            <a:normAutofit/>
          </a:bodyPr>
          <a:lstStyle/>
          <a:p>
            <a:pPr marL="0" indent="0">
              <a:buNone/>
            </a:pPr>
            <a:r>
              <a:rPr lang="en-US" sz="20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Crosby, G. (2021) ‘Lewin’s Democratic Style of Situational Leadership: A Fresh Look at a Powerful OD Model’, The Journal of applied behavioral science, 57(3), pp. 398–401. doi:10.1177/0021886320979810.</a:t>
            </a:r>
          </a:p>
          <a:p>
            <a:pPr marL="0" indent="0">
              <a:buNone/>
            </a:pPr>
            <a:r>
              <a:rPr lang="en-US" sz="20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Den Hartog, D. N. </a:t>
            </a:r>
            <a:r>
              <a:rPr lang="en-US" sz="1800" i="1">
                <a:latin typeface="Arial" panose="020B0604020202020204" pitchFamily="34" charset="0"/>
                <a:cs typeface="Arial" panose="020B0604020202020204" pitchFamily="34" charset="0"/>
              </a:rPr>
              <a:t>et. al </a:t>
            </a:r>
            <a:r>
              <a:rPr lang="en-US" sz="1800">
                <a:latin typeface="Arial" panose="020B0604020202020204" pitchFamily="34" charset="0"/>
                <a:cs typeface="Arial" panose="020B0604020202020204" pitchFamily="34" charset="0"/>
              </a:rPr>
              <a:t>(1997) </a:t>
            </a:r>
            <a:r>
              <a:rPr lang="en-US" sz="1800" i="1">
                <a:latin typeface="Arial" panose="020B0604020202020204" pitchFamily="34" charset="0"/>
                <a:cs typeface="Arial" panose="020B0604020202020204" pitchFamily="34" charset="0"/>
              </a:rPr>
              <a:t>Transactional versus transformational leadership: An analysis of the MLQ. </a:t>
            </a:r>
            <a:r>
              <a:rPr lang="en-US" sz="1800">
                <a:latin typeface="Arial" panose="020B0604020202020204" pitchFamily="34" charset="0"/>
                <a:cs typeface="Arial" panose="020B0604020202020204" pitchFamily="34" charset="0"/>
              </a:rPr>
              <a:t>Department of Work and Organizational Psychology, van der </a:t>
            </a:r>
            <a:r>
              <a:rPr lang="en-US" sz="1800" err="1">
                <a:latin typeface="Arial" panose="020B0604020202020204" pitchFamily="34" charset="0"/>
                <a:cs typeface="Arial" panose="020B0604020202020204" pitchFamily="34" charset="0"/>
              </a:rPr>
              <a:t>Boechorststraat</a:t>
            </a:r>
            <a:r>
              <a:rPr lang="en-US" sz="1800">
                <a:latin typeface="Arial" panose="020B0604020202020204" pitchFamily="34" charset="0"/>
                <a:cs typeface="Arial" panose="020B0604020202020204" pitchFamily="34" charset="0"/>
              </a:rPr>
              <a:t> 1. </a:t>
            </a:r>
          </a:p>
          <a:p>
            <a:pPr marL="0" indent="0">
              <a:buNone/>
            </a:pPr>
            <a:r>
              <a:rPr lang="en-US" sz="1800">
                <a:latin typeface="Arial" panose="020B0604020202020204" pitchFamily="34" charset="0"/>
                <a:cs typeface="Arial" panose="020B0604020202020204" pitchFamily="34" charset="0"/>
              </a:rPr>
              <a:t>  Kruse, K. (2013) </a:t>
            </a:r>
            <a:r>
              <a:rPr lang="en-US" sz="1800" i="1">
                <a:latin typeface="Arial" panose="020B0604020202020204" pitchFamily="34" charset="0"/>
                <a:cs typeface="Arial" panose="020B0604020202020204" pitchFamily="34" charset="0"/>
              </a:rPr>
              <a:t>What is Leadership?</a:t>
            </a:r>
            <a:r>
              <a:rPr lang="en-US" sz="1800">
                <a:latin typeface="Arial" panose="020B0604020202020204" pitchFamily="34" charset="0"/>
                <a:cs typeface="Arial" panose="020B0604020202020204" pitchFamily="34" charset="0"/>
              </a:rPr>
              <a:t> Forbes. Available at: </a:t>
            </a:r>
            <a:r>
              <a:rPr lang="en-US" sz="1800">
                <a:latin typeface="Arial" panose="020B0604020202020204" pitchFamily="34" charset="0"/>
                <a:cs typeface="Arial" panose="020B0604020202020204" pitchFamily="34" charset="0"/>
                <a:hlinkClick r:id="rId2"/>
              </a:rPr>
              <a:t>https://www.forbes.com/sites/kevinkruse/2013/04/09/what-is-leadership/?sh=2339a72f5b90</a:t>
            </a:r>
            <a:r>
              <a:rPr lang="en-US" sz="1800">
                <a:latin typeface="Arial" panose="020B0604020202020204" pitchFamily="34" charset="0"/>
                <a:cs typeface="Arial" panose="020B0604020202020204" pitchFamily="34" charset="0"/>
              </a:rPr>
              <a:t> (accessed on 06/07/2022)</a:t>
            </a:r>
          </a:p>
          <a:p>
            <a:pPr marL="0" indent="0">
              <a:buNone/>
            </a:pPr>
            <a:r>
              <a:rPr lang="en-GB" sz="1800">
                <a:latin typeface="Arial" panose="020B0604020202020204" pitchFamily="34" charset="0"/>
                <a:cs typeface="Arial" panose="020B0604020202020204" pitchFamily="34" charset="0"/>
              </a:rPr>
              <a:t>  Lewin, K. (1944) </a:t>
            </a:r>
            <a:r>
              <a:rPr lang="en-GB" sz="1800" i="1">
                <a:latin typeface="Arial" panose="020B0604020202020204" pitchFamily="34" charset="0"/>
                <a:cs typeface="Arial" panose="020B0604020202020204" pitchFamily="34" charset="0"/>
              </a:rPr>
              <a:t>A Research Approach to Leadership Problems</a:t>
            </a:r>
            <a:r>
              <a:rPr lang="en-GB" sz="1800">
                <a:latin typeface="Arial" panose="020B0604020202020204" pitchFamily="34" charset="0"/>
                <a:cs typeface="Arial" panose="020B0604020202020204" pitchFamily="34" charset="0"/>
              </a:rPr>
              <a:t>. The Journal of Educational Sociology, </a:t>
            </a:r>
            <a:r>
              <a:rPr lang="en-GB" sz="1800" err="1">
                <a:latin typeface="Arial" panose="020B0604020202020204" pitchFamily="34" charset="0"/>
                <a:cs typeface="Arial" panose="020B0604020202020204" pitchFamily="34" charset="0"/>
              </a:rPr>
              <a:t>edn</a:t>
            </a:r>
            <a:r>
              <a:rPr lang="en-GB" sz="1800">
                <a:latin typeface="Arial" panose="020B0604020202020204" pitchFamily="34" charset="0"/>
                <a:cs typeface="Arial" panose="020B0604020202020204" pitchFamily="34" charset="0"/>
              </a:rPr>
              <a:t>. </a:t>
            </a:r>
            <a:r>
              <a:rPr lang="en-GB" sz="1800" i="1">
                <a:latin typeface="Arial" panose="020B0604020202020204" pitchFamily="34" charset="0"/>
                <a:cs typeface="Arial" panose="020B0604020202020204" pitchFamily="34" charset="0"/>
              </a:rPr>
              <a:t>17</a:t>
            </a:r>
            <a:r>
              <a:rPr lang="en-GB" sz="1800">
                <a:latin typeface="Arial" panose="020B0604020202020204" pitchFamily="34" charset="0"/>
                <a:cs typeface="Arial" panose="020B0604020202020204" pitchFamily="34" charset="0"/>
              </a:rPr>
              <a:t>(7), 392–398. https://</a:t>
            </a:r>
            <a:r>
              <a:rPr lang="en-GB" sz="1800" err="1">
                <a:latin typeface="Arial" panose="020B0604020202020204" pitchFamily="34" charset="0"/>
                <a:cs typeface="Arial" panose="020B0604020202020204" pitchFamily="34" charset="0"/>
              </a:rPr>
              <a:t>doi.org</a:t>
            </a:r>
            <a:r>
              <a:rPr lang="en-GB" sz="1800">
                <a:latin typeface="Arial" panose="020B0604020202020204" pitchFamily="34" charset="0"/>
                <a:cs typeface="Arial" panose="020B0604020202020204" pitchFamily="34" charset="0"/>
              </a:rPr>
              <a:t>/10.2307/2262546</a:t>
            </a:r>
            <a:endParaRPr lang="en-US" sz="1800">
              <a:latin typeface="Arial" panose="020B0604020202020204" pitchFamily="34" charset="0"/>
              <a:cs typeface="Arial" panose="020B0604020202020204" pitchFamily="34" charset="0"/>
            </a:endParaRPr>
          </a:p>
          <a:p>
            <a:pPr marL="0" indent="0">
              <a:buNone/>
            </a:pPr>
            <a:r>
              <a:rPr lang="en-US" sz="1800">
                <a:latin typeface="Arial" panose="020B0604020202020204" pitchFamily="34" charset="0"/>
                <a:cs typeface="Arial" panose="020B0604020202020204" pitchFamily="34" charset="0"/>
              </a:rPr>
              <a:t>  McGregor, D. and </a:t>
            </a:r>
            <a:r>
              <a:rPr lang="en-US" sz="1800" err="1">
                <a:latin typeface="Arial" panose="020B0604020202020204" pitchFamily="34" charset="0"/>
                <a:cs typeface="Arial" panose="020B0604020202020204" pitchFamily="34" charset="0"/>
              </a:rPr>
              <a:t>Cutcher-Gershenfeld</a:t>
            </a:r>
            <a:r>
              <a:rPr lang="en-US" sz="1800">
                <a:latin typeface="Arial" panose="020B0604020202020204" pitchFamily="34" charset="0"/>
                <a:cs typeface="Arial" panose="020B0604020202020204" pitchFamily="34" charset="0"/>
              </a:rPr>
              <a:t>, J. (2006) </a:t>
            </a:r>
            <a:r>
              <a:rPr lang="en-US" sz="1800" i="1">
                <a:latin typeface="Arial" panose="020B0604020202020204" pitchFamily="34" charset="0"/>
                <a:cs typeface="Arial" panose="020B0604020202020204" pitchFamily="34" charset="0"/>
              </a:rPr>
              <a:t>The human side of enterprise</a:t>
            </a:r>
            <a:r>
              <a:rPr lang="en-US" sz="1800">
                <a:latin typeface="Arial" panose="020B0604020202020204" pitchFamily="34" charset="0"/>
                <a:cs typeface="Arial" panose="020B0604020202020204" pitchFamily="34" charset="0"/>
              </a:rPr>
              <a:t>. Annotated ed. New York : McGraw-Hill.</a:t>
            </a:r>
          </a:p>
          <a:p>
            <a:pPr marL="0" indent="0">
              <a:buNone/>
            </a:pPr>
            <a:r>
              <a:rPr lang="en-US" sz="1800">
                <a:latin typeface="Arial" panose="020B0604020202020204" pitchFamily="34" charset="0"/>
                <a:cs typeface="Arial" panose="020B0604020202020204" pitchFamily="34" charset="0"/>
              </a:rPr>
              <a:t>  </a:t>
            </a:r>
            <a:r>
              <a:rPr lang="en-US" sz="1800" err="1">
                <a:latin typeface="Arial" panose="020B0604020202020204" pitchFamily="34" charset="0"/>
                <a:cs typeface="Arial" panose="020B0604020202020204" pitchFamily="34" charset="0"/>
              </a:rPr>
              <a:t>Ouchi</a:t>
            </a:r>
            <a:r>
              <a:rPr lang="en-US" sz="1800">
                <a:latin typeface="Arial" panose="020B0604020202020204" pitchFamily="34" charset="0"/>
                <a:cs typeface="Arial" panose="020B0604020202020204" pitchFamily="34" charset="0"/>
              </a:rPr>
              <a:t>, W.G.  (1981) </a:t>
            </a:r>
            <a:r>
              <a:rPr lang="en-US" sz="1800" i="1">
                <a:latin typeface="Arial" panose="020B0604020202020204" pitchFamily="34" charset="0"/>
                <a:cs typeface="Arial" panose="020B0604020202020204" pitchFamily="34" charset="0"/>
              </a:rPr>
              <a:t>Theory Z : how American business can meet the Japanese challenge</a:t>
            </a:r>
            <a:r>
              <a:rPr lang="en-US" sz="1800">
                <a:latin typeface="Arial" panose="020B0604020202020204" pitchFamily="34" charset="0"/>
                <a:cs typeface="Arial" panose="020B0604020202020204" pitchFamily="34" charset="0"/>
              </a:rPr>
              <a:t>. New York: Avon Books USA.</a:t>
            </a:r>
          </a:p>
          <a:p>
            <a:pPr marL="0" indent="0">
              <a:buNone/>
            </a:pPr>
            <a:endParaRPr lang="en-GB" sz="1600">
              <a:latin typeface="Arial" panose="020B0604020202020204" pitchFamily="34" charset="0"/>
              <a:cs typeface="Arial" panose="020B0604020202020204" pitchFamily="34" charset="0"/>
            </a:endParaRPr>
          </a:p>
          <a:p>
            <a:pPr marL="0" indent="0">
              <a:buNone/>
            </a:pPr>
            <a:r>
              <a:rPr lang="en-US" sz="16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25817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{9518F5D1-03BF-D14C-AC23-B07C6031407A}tf10001076</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LEADERSHIP STYLES</vt:lpstr>
      <vt:lpstr>TABLE OF CONTENTS</vt:lpstr>
      <vt:lpstr>INTRODUCTION</vt:lpstr>
      <vt:lpstr>WHAT IS LEADERSHIP? </vt:lpstr>
      <vt:lpstr>LEADERSHIP THEORIES</vt:lpstr>
      <vt:lpstr>LEADERSHIP STYLES</vt:lpstr>
      <vt:lpstr>TRANSFORMATIONAL VS TRANSACTIONAL</vt:lpstr>
      <vt:lpstr>PERSONAL STYLE</vt:lpstr>
      <vt:lpstr>ADVANTAGES AND DISADVANTAGES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STYLES</dc:title>
  <dc:creator>Andreea Iordache (1918418)</dc:creator>
  <cp:revision>3</cp:revision>
  <dcterms:created xsi:type="dcterms:W3CDTF">2022-07-06T23:52:57Z</dcterms:created>
  <dcterms:modified xsi:type="dcterms:W3CDTF">2022-07-15T08:47:32Z</dcterms:modified>
</cp:coreProperties>
</file>