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5"/>
  </p:notesMasterIdLst>
  <p:handoutMasterIdLst>
    <p:handoutMasterId r:id="rId26"/>
  </p:handoutMasterIdLst>
  <p:sldIdLst>
    <p:sldId id="256" r:id="rId2"/>
    <p:sldId id="257" r:id="rId3"/>
    <p:sldId id="258" r:id="rId4"/>
    <p:sldId id="259" r:id="rId5"/>
    <p:sldId id="269" r:id="rId6"/>
    <p:sldId id="270" r:id="rId7"/>
    <p:sldId id="260" r:id="rId8"/>
    <p:sldId id="261" r:id="rId9"/>
    <p:sldId id="262" r:id="rId10"/>
    <p:sldId id="271" r:id="rId11"/>
    <p:sldId id="266" r:id="rId12"/>
    <p:sldId id="268" r:id="rId13"/>
    <p:sldId id="272" r:id="rId14"/>
    <p:sldId id="273" r:id="rId15"/>
    <p:sldId id="274" r:id="rId16"/>
    <p:sldId id="280" r:id="rId17"/>
    <p:sldId id="275" r:id="rId18"/>
    <p:sldId id="282" r:id="rId19"/>
    <p:sldId id="283" r:id="rId20"/>
    <p:sldId id="285" r:id="rId21"/>
    <p:sldId id="288" r:id="rId22"/>
    <p:sldId id="277" r:id="rId23"/>
    <p:sldId id="291"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101" autoAdjust="0"/>
  </p:normalViewPr>
  <p:slideViewPr>
    <p:cSldViewPr>
      <p:cViewPr varScale="1">
        <p:scale>
          <a:sx n="81" d="100"/>
          <a:sy n="81" d="100"/>
        </p:scale>
        <p:origin x="-248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46D4F3-8451-4F20-9247-19445CE9BFD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7C2D3D54-3963-4301-867E-3B2323DE7C3D}">
      <dgm:prSet phldrT="[Text]"/>
      <dgm:spPr/>
      <dgm:t>
        <a:bodyPr/>
        <a:lstStyle/>
        <a:p>
          <a:r>
            <a:rPr lang="en-GB" dirty="0" smtClean="0"/>
            <a:t>Forming</a:t>
          </a:r>
          <a:endParaRPr lang="en-GB" dirty="0"/>
        </a:p>
      </dgm:t>
    </dgm:pt>
    <dgm:pt modelId="{F1D679B9-2FFA-4C07-9725-373C13B982FF}" type="parTrans" cxnId="{2B69B729-C65E-482D-9FC5-725BCB4F496A}">
      <dgm:prSet/>
      <dgm:spPr/>
      <dgm:t>
        <a:bodyPr/>
        <a:lstStyle/>
        <a:p>
          <a:endParaRPr lang="en-GB"/>
        </a:p>
      </dgm:t>
    </dgm:pt>
    <dgm:pt modelId="{593CA431-D08A-4FED-9CD7-C3779EA3C70E}" type="sibTrans" cxnId="{2B69B729-C65E-482D-9FC5-725BCB4F496A}">
      <dgm:prSet/>
      <dgm:spPr/>
      <dgm:t>
        <a:bodyPr/>
        <a:lstStyle/>
        <a:p>
          <a:endParaRPr lang="en-GB" dirty="0"/>
        </a:p>
      </dgm:t>
    </dgm:pt>
    <dgm:pt modelId="{4E9DAD2E-7EBD-49CD-853D-9F09FE11C680}">
      <dgm:prSet phldrT="[Text]"/>
      <dgm:spPr/>
      <dgm:t>
        <a:bodyPr/>
        <a:lstStyle/>
        <a:p>
          <a:r>
            <a:rPr lang="en-GB" dirty="0" smtClean="0"/>
            <a:t>Storming</a:t>
          </a:r>
          <a:endParaRPr lang="en-GB" dirty="0"/>
        </a:p>
      </dgm:t>
    </dgm:pt>
    <dgm:pt modelId="{84626997-730F-41D1-96F4-D5DB8EF9BB47}" type="parTrans" cxnId="{998A95A8-A71D-4839-95F6-FA916BF3E1EA}">
      <dgm:prSet/>
      <dgm:spPr/>
      <dgm:t>
        <a:bodyPr/>
        <a:lstStyle/>
        <a:p>
          <a:endParaRPr lang="en-GB"/>
        </a:p>
      </dgm:t>
    </dgm:pt>
    <dgm:pt modelId="{4914D240-913C-488D-9AF7-567B049F8A01}" type="sibTrans" cxnId="{998A95A8-A71D-4839-95F6-FA916BF3E1EA}">
      <dgm:prSet/>
      <dgm:spPr/>
      <dgm:t>
        <a:bodyPr/>
        <a:lstStyle/>
        <a:p>
          <a:endParaRPr lang="en-GB" dirty="0"/>
        </a:p>
      </dgm:t>
    </dgm:pt>
    <dgm:pt modelId="{09A4F46D-EE44-4852-B707-7D9A55B0639A}">
      <dgm:prSet phldrT="[Text]"/>
      <dgm:spPr/>
      <dgm:t>
        <a:bodyPr/>
        <a:lstStyle/>
        <a:p>
          <a:r>
            <a:rPr lang="en-GB" dirty="0" err="1" smtClean="0"/>
            <a:t>Norming</a:t>
          </a:r>
          <a:endParaRPr lang="en-GB" dirty="0"/>
        </a:p>
      </dgm:t>
    </dgm:pt>
    <dgm:pt modelId="{A37198B1-727E-49E1-B401-F142949D1E88}" type="parTrans" cxnId="{A41BCFFA-F421-4B7F-8063-581A301A8928}">
      <dgm:prSet/>
      <dgm:spPr/>
      <dgm:t>
        <a:bodyPr/>
        <a:lstStyle/>
        <a:p>
          <a:endParaRPr lang="en-GB"/>
        </a:p>
      </dgm:t>
    </dgm:pt>
    <dgm:pt modelId="{D96CEF2F-DC17-42A8-AEC2-3C94A75A7809}" type="sibTrans" cxnId="{A41BCFFA-F421-4B7F-8063-581A301A8928}">
      <dgm:prSet/>
      <dgm:spPr/>
      <dgm:t>
        <a:bodyPr/>
        <a:lstStyle/>
        <a:p>
          <a:endParaRPr lang="en-GB"/>
        </a:p>
      </dgm:t>
    </dgm:pt>
    <dgm:pt modelId="{C00B5543-B189-4DCB-B03E-B7B1F7029A0F}">
      <dgm:prSet phldrT="[Text]"/>
      <dgm:spPr/>
      <dgm:t>
        <a:bodyPr/>
        <a:lstStyle/>
        <a:p>
          <a:r>
            <a:rPr lang="en-GB" dirty="0" smtClean="0"/>
            <a:t>Performing</a:t>
          </a:r>
          <a:endParaRPr lang="en-GB" dirty="0"/>
        </a:p>
      </dgm:t>
    </dgm:pt>
    <dgm:pt modelId="{CFE2AD13-8F6B-47DA-9B22-1AD10D413E4F}" type="parTrans" cxnId="{0D30164C-D2D5-4517-9BF2-F842EA8DA894}">
      <dgm:prSet/>
      <dgm:spPr/>
      <dgm:t>
        <a:bodyPr/>
        <a:lstStyle/>
        <a:p>
          <a:endParaRPr lang="en-GB"/>
        </a:p>
      </dgm:t>
    </dgm:pt>
    <dgm:pt modelId="{8818A3FC-E331-404C-BEF7-07EA9CA6931E}" type="sibTrans" cxnId="{0D30164C-D2D5-4517-9BF2-F842EA8DA894}">
      <dgm:prSet/>
      <dgm:spPr/>
      <dgm:t>
        <a:bodyPr/>
        <a:lstStyle/>
        <a:p>
          <a:endParaRPr lang="en-GB"/>
        </a:p>
      </dgm:t>
    </dgm:pt>
    <dgm:pt modelId="{382817DD-59D2-4952-A99C-1EADDB091525}">
      <dgm:prSet phldrT="[Text]"/>
      <dgm:spPr/>
      <dgm:t>
        <a:bodyPr/>
        <a:lstStyle/>
        <a:p>
          <a:r>
            <a:rPr lang="en-GB" dirty="0" smtClean="0"/>
            <a:t>Mourning</a:t>
          </a:r>
          <a:endParaRPr lang="en-GB" dirty="0"/>
        </a:p>
      </dgm:t>
    </dgm:pt>
    <dgm:pt modelId="{B2901AEA-CB33-4945-94D8-1278CF9F56F9}" type="parTrans" cxnId="{0011E62A-FF1E-427D-9BE7-7D29D659AD6B}">
      <dgm:prSet/>
      <dgm:spPr/>
      <dgm:t>
        <a:bodyPr/>
        <a:lstStyle/>
        <a:p>
          <a:endParaRPr lang="en-GB"/>
        </a:p>
      </dgm:t>
    </dgm:pt>
    <dgm:pt modelId="{76920B62-7D72-45F6-9864-3FDD65A1676A}" type="sibTrans" cxnId="{0011E62A-FF1E-427D-9BE7-7D29D659AD6B}">
      <dgm:prSet/>
      <dgm:spPr/>
      <dgm:t>
        <a:bodyPr/>
        <a:lstStyle/>
        <a:p>
          <a:endParaRPr lang="en-GB"/>
        </a:p>
      </dgm:t>
    </dgm:pt>
    <dgm:pt modelId="{BCB8AF3A-85E5-42D7-B3DC-EEF30ADACEFE}" type="pres">
      <dgm:prSet presAssocID="{5C46D4F3-8451-4F20-9247-19445CE9BFDC}" presName="cycle" presStyleCnt="0">
        <dgm:presLayoutVars>
          <dgm:dir/>
          <dgm:resizeHandles val="exact"/>
        </dgm:presLayoutVars>
      </dgm:prSet>
      <dgm:spPr/>
      <dgm:t>
        <a:bodyPr/>
        <a:lstStyle/>
        <a:p>
          <a:endParaRPr lang="en-GB"/>
        </a:p>
      </dgm:t>
    </dgm:pt>
    <dgm:pt modelId="{29FE004E-DB5E-4D92-9456-017BF0289822}" type="pres">
      <dgm:prSet presAssocID="{7C2D3D54-3963-4301-867E-3B2323DE7C3D}" presName="node" presStyleLbl="node1" presStyleIdx="0" presStyleCnt="5">
        <dgm:presLayoutVars>
          <dgm:bulletEnabled val="1"/>
        </dgm:presLayoutVars>
      </dgm:prSet>
      <dgm:spPr/>
      <dgm:t>
        <a:bodyPr/>
        <a:lstStyle/>
        <a:p>
          <a:endParaRPr lang="en-GB"/>
        </a:p>
      </dgm:t>
    </dgm:pt>
    <dgm:pt modelId="{3581E4D7-A58E-4768-ABC9-4B3CE9126CF7}" type="pres">
      <dgm:prSet presAssocID="{593CA431-D08A-4FED-9CD7-C3779EA3C70E}" presName="sibTrans" presStyleLbl="sibTrans2D1" presStyleIdx="0" presStyleCnt="5"/>
      <dgm:spPr/>
      <dgm:t>
        <a:bodyPr/>
        <a:lstStyle/>
        <a:p>
          <a:endParaRPr lang="en-GB"/>
        </a:p>
      </dgm:t>
    </dgm:pt>
    <dgm:pt modelId="{080A70B9-E8CC-4B4B-8F49-074C0C704C63}" type="pres">
      <dgm:prSet presAssocID="{593CA431-D08A-4FED-9CD7-C3779EA3C70E}" presName="connectorText" presStyleLbl="sibTrans2D1" presStyleIdx="0" presStyleCnt="5"/>
      <dgm:spPr/>
      <dgm:t>
        <a:bodyPr/>
        <a:lstStyle/>
        <a:p>
          <a:endParaRPr lang="en-GB"/>
        </a:p>
      </dgm:t>
    </dgm:pt>
    <dgm:pt modelId="{460670C8-336E-4D51-8F24-CA7A585B5222}" type="pres">
      <dgm:prSet presAssocID="{4E9DAD2E-7EBD-49CD-853D-9F09FE11C680}" presName="node" presStyleLbl="node1" presStyleIdx="1" presStyleCnt="5">
        <dgm:presLayoutVars>
          <dgm:bulletEnabled val="1"/>
        </dgm:presLayoutVars>
      </dgm:prSet>
      <dgm:spPr/>
      <dgm:t>
        <a:bodyPr/>
        <a:lstStyle/>
        <a:p>
          <a:endParaRPr lang="en-GB"/>
        </a:p>
      </dgm:t>
    </dgm:pt>
    <dgm:pt modelId="{09AA0759-41D0-48C0-955B-CC4DB65AB262}" type="pres">
      <dgm:prSet presAssocID="{4914D240-913C-488D-9AF7-567B049F8A01}" presName="sibTrans" presStyleLbl="sibTrans2D1" presStyleIdx="1" presStyleCnt="5"/>
      <dgm:spPr/>
      <dgm:t>
        <a:bodyPr/>
        <a:lstStyle/>
        <a:p>
          <a:endParaRPr lang="en-GB"/>
        </a:p>
      </dgm:t>
    </dgm:pt>
    <dgm:pt modelId="{4222F1C7-043F-4F5E-84A5-F656F7047FC1}" type="pres">
      <dgm:prSet presAssocID="{4914D240-913C-488D-9AF7-567B049F8A01}" presName="connectorText" presStyleLbl="sibTrans2D1" presStyleIdx="1" presStyleCnt="5"/>
      <dgm:spPr/>
      <dgm:t>
        <a:bodyPr/>
        <a:lstStyle/>
        <a:p>
          <a:endParaRPr lang="en-GB"/>
        </a:p>
      </dgm:t>
    </dgm:pt>
    <dgm:pt modelId="{6F68F23C-68E4-4E67-9D33-593293442C68}" type="pres">
      <dgm:prSet presAssocID="{09A4F46D-EE44-4852-B707-7D9A55B0639A}" presName="node" presStyleLbl="node1" presStyleIdx="2" presStyleCnt="5">
        <dgm:presLayoutVars>
          <dgm:bulletEnabled val="1"/>
        </dgm:presLayoutVars>
      </dgm:prSet>
      <dgm:spPr/>
      <dgm:t>
        <a:bodyPr/>
        <a:lstStyle/>
        <a:p>
          <a:endParaRPr lang="en-GB"/>
        </a:p>
      </dgm:t>
    </dgm:pt>
    <dgm:pt modelId="{A75D5ADA-1AB8-4D5F-8A4B-608D93747981}" type="pres">
      <dgm:prSet presAssocID="{D96CEF2F-DC17-42A8-AEC2-3C94A75A7809}" presName="sibTrans" presStyleLbl="sibTrans2D1" presStyleIdx="2" presStyleCnt="5"/>
      <dgm:spPr/>
      <dgm:t>
        <a:bodyPr/>
        <a:lstStyle/>
        <a:p>
          <a:endParaRPr lang="en-GB"/>
        </a:p>
      </dgm:t>
    </dgm:pt>
    <dgm:pt modelId="{4FF8A0BE-6941-4A77-91C7-CD5577D07355}" type="pres">
      <dgm:prSet presAssocID="{D96CEF2F-DC17-42A8-AEC2-3C94A75A7809}" presName="connectorText" presStyleLbl="sibTrans2D1" presStyleIdx="2" presStyleCnt="5"/>
      <dgm:spPr/>
      <dgm:t>
        <a:bodyPr/>
        <a:lstStyle/>
        <a:p>
          <a:endParaRPr lang="en-GB"/>
        </a:p>
      </dgm:t>
    </dgm:pt>
    <dgm:pt modelId="{A1310517-C8CC-4F75-B0D9-E303EBEFD172}" type="pres">
      <dgm:prSet presAssocID="{C00B5543-B189-4DCB-B03E-B7B1F7029A0F}" presName="node" presStyleLbl="node1" presStyleIdx="3" presStyleCnt="5">
        <dgm:presLayoutVars>
          <dgm:bulletEnabled val="1"/>
        </dgm:presLayoutVars>
      </dgm:prSet>
      <dgm:spPr/>
      <dgm:t>
        <a:bodyPr/>
        <a:lstStyle/>
        <a:p>
          <a:endParaRPr lang="en-GB"/>
        </a:p>
      </dgm:t>
    </dgm:pt>
    <dgm:pt modelId="{65748CC1-0539-4B26-92F2-CE9DFE2542FC}" type="pres">
      <dgm:prSet presAssocID="{8818A3FC-E331-404C-BEF7-07EA9CA6931E}" presName="sibTrans" presStyleLbl="sibTrans2D1" presStyleIdx="3" presStyleCnt="5"/>
      <dgm:spPr/>
      <dgm:t>
        <a:bodyPr/>
        <a:lstStyle/>
        <a:p>
          <a:endParaRPr lang="en-GB"/>
        </a:p>
      </dgm:t>
    </dgm:pt>
    <dgm:pt modelId="{A25E76BC-B4BB-4080-B4FD-9269A3635765}" type="pres">
      <dgm:prSet presAssocID="{8818A3FC-E331-404C-BEF7-07EA9CA6931E}" presName="connectorText" presStyleLbl="sibTrans2D1" presStyleIdx="3" presStyleCnt="5"/>
      <dgm:spPr/>
      <dgm:t>
        <a:bodyPr/>
        <a:lstStyle/>
        <a:p>
          <a:endParaRPr lang="en-GB"/>
        </a:p>
      </dgm:t>
    </dgm:pt>
    <dgm:pt modelId="{34E75C13-51DB-4035-AB01-F2B01B4B85FF}" type="pres">
      <dgm:prSet presAssocID="{382817DD-59D2-4952-A99C-1EADDB091525}" presName="node" presStyleLbl="node1" presStyleIdx="4" presStyleCnt="5">
        <dgm:presLayoutVars>
          <dgm:bulletEnabled val="1"/>
        </dgm:presLayoutVars>
      </dgm:prSet>
      <dgm:spPr/>
      <dgm:t>
        <a:bodyPr/>
        <a:lstStyle/>
        <a:p>
          <a:endParaRPr lang="en-GB"/>
        </a:p>
      </dgm:t>
    </dgm:pt>
    <dgm:pt modelId="{B2534A8A-97E4-42D4-B1E2-FF0E1DDA9DB7}" type="pres">
      <dgm:prSet presAssocID="{76920B62-7D72-45F6-9864-3FDD65A1676A}" presName="sibTrans" presStyleLbl="sibTrans2D1" presStyleIdx="4" presStyleCnt="5"/>
      <dgm:spPr/>
      <dgm:t>
        <a:bodyPr/>
        <a:lstStyle/>
        <a:p>
          <a:endParaRPr lang="en-GB"/>
        </a:p>
      </dgm:t>
    </dgm:pt>
    <dgm:pt modelId="{D9160919-B8D8-4F0D-915B-393CC37DA427}" type="pres">
      <dgm:prSet presAssocID="{76920B62-7D72-45F6-9864-3FDD65A1676A}" presName="connectorText" presStyleLbl="sibTrans2D1" presStyleIdx="4" presStyleCnt="5"/>
      <dgm:spPr/>
      <dgm:t>
        <a:bodyPr/>
        <a:lstStyle/>
        <a:p>
          <a:endParaRPr lang="en-GB"/>
        </a:p>
      </dgm:t>
    </dgm:pt>
  </dgm:ptLst>
  <dgm:cxnLst>
    <dgm:cxn modelId="{31D7517C-1B07-402D-86CB-76D96F8CF65D}" type="presOf" srcId="{C00B5543-B189-4DCB-B03E-B7B1F7029A0F}" destId="{A1310517-C8CC-4F75-B0D9-E303EBEFD172}" srcOrd="0" destOrd="0" presId="urn:microsoft.com/office/officeart/2005/8/layout/cycle2"/>
    <dgm:cxn modelId="{31376AA9-1745-406F-9CE7-72F3C8067DE3}" type="presOf" srcId="{D96CEF2F-DC17-42A8-AEC2-3C94A75A7809}" destId="{A75D5ADA-1AB8-4D5F-8A4B-608D93747981}" srcOrd="0" destOrd="0" presId="urn:microsoft.com/office/officeart/2005/8/layout/cycle2"/>
    <dgm:cxn modelId="{A1FC467A-3E83-4783-985C-D62599317CB9}" type="presOf" srcId="{7C2D3D54-3963-4301-867E-3B2323DE7C3D}" destId="{29FE004E-DB5E-4D92-9456-017BF0289822}" srcOrd="0" destOrd="0" presId="urn:microsoft.com/office/officeart/2005/8/layout/cycle2"/>
    <dgm:cxn modelId="{E68FFEE9-2594-4832-83D0-7B57F4E2EE3A}" type="presOf" srcId="{4914D240-913C-488D-9AF7-567B049F8A01}" destId="{4222F1C7-043F-4F5E-84A5-F656F7047FC1}" srcOrd="1" destOrd="0" presId="urn:microsoft.com/office/officeart/2005/8/layout/cycle2"/>
    <dgm:cxn modelId="{2E243C32-5EB9-4CEB-BFEE-EB7F922EE1EF}" type="presOf" srcId="{76920B62-7D72-45F6-9864-3FDD65A1676A}" destId="{B2534A8A-97E4-42D4-B1E2-FF0E1DDA9DB7}" srcOrd="0" destOrd="0" presId="urn:microsoft.com/office/officeart/2005/8/layout/cycle2"/>
    <dgm:cxn modelId="{53A44FAE-7AC2-4571-8112-7C1F4CE5F09F}" type="presOf" srcId="{09A4F46D-EE44-4852-B707-7D9A55B0639A}" destId="{6F68F23C-68E4-4E67-9D33-593293442C68}" srcOrd="0" destOrd="0" presId="urn:microsoft.com/office/officeart/2005/8/layout/cycle2"/>
    <dgm:cxn modelId="{A41BCFFA-F421-4B7F-8063-581A301A8928}" srcId="{5C46D4F3-8451-4F20-9247-19445CE9BFDC}" destId="{09A4F46D-EE44-4852-B707-7D9A55B0639A}" srcOrd="2" destOrd="0" parTransId="{A37198B1-727E-49E1-B401-F142949D1E88}" sibTransId="{D96CEF2F-DC17-42A8-AEC2-3C94A75A7809}"/>
    <dgm:cxn modelId="{2B69B729-C65E-482D-9FC5-725BCB4F496A}" srcId="{5C46D4F3-8451-4F20-9247-19445CE9BFDC}" destId="{7C2D3D54-3963-4301-867E-3B2323DE7C3D}" srcOrd="0" destOrd="0" parTransId="{F1D679B9-2FFA-4C07-9725-373C13B982FF}" sibTransId="{593CA431-D08A-4FED-9CD7-C3779EA3C70E}"/>
    <dgm:cxn modelId="{66DD9C27-ADF6-4E33-909D-0C61C68BF355}" type="presOf" srcId="{382817DD-59D2-4952-A99C-1EADDB091525}" destId="{34E75C13-51DB-4035-AB01-F2B01B4B85FF}" srcOrd="0" destOrd="0" presId="urn:microsoft.com/office/officeart/2005/8/layout/cycle2"/>
    <dgm:cxn modelId="{B1D79D95-E1E1-4928-A225-4E4EAC6D4647}" type="presOf" srcId="{593CA431-D08A-4FED-9CD7-C3779EA3C70E}" destId="{080A70B9-E8CC-4B4B-8F49-074C0C704C63}" srcOrd="1" destOrd="0" presId="urn:microsoft.com/office/officeart/2005/8/layout/cycle2"/>
    <dgm:cxn modelId="{998A95A8-A71D-4839-95F6-FA916BF3E1EA}" srcId="{5C46D4F3-8451-4F20-9247-19445CE9BFDC}" destId="{4E9DAD2E-7EBD-49CD-853D-9F09FE11C680}" srcOrd="1" destOrd="0" parTransId="{84626997-730F-41D1-96F4-D5DB8EF9BB47}" sibTransId="{4914D240-913C-488D-9AF7-567B049F8A01}"/>
    <dgm:cxn modelId="{9D1E6111-E2D5-4A24-A46D-5D01C47E69A0}" type="presOf" srcId="{4E9DAD2E-7EBD-49CD-853D-9F09FE11C680}" destId="{460670C8-336E-4D51-8F24-CA7A585B5222}" srcOrd="0" destOrd="0" presId="urn:microsoft.com/office/officeart/2005/8/layout/cycle2"/>
    <dgm:cxn modelId="{C82AABD1-843D-43C4-80D8-DF2E3CF3D5B1}" type="presOf" srcId="{8818A3FC-E331-404C-BEF7-07EA9CA6931E}" destId="{A25E76BC-B4BB-4080-B4FD-9269A3635765}" srcOrd="1" destOrd="0" presId="urn:microsoft.com/office/officeart/2005/8/layout/cycle2"/>
    <dgm:cxn modelId="{F1EE6787-10C6-445F-A35B-9BA64DB6A928}" type="presOf" srcId="{4914D240-913C-488D-9AF7-567B049F8A01}" destId="{09AA0759-41D0-48C0-955B-CC4DB65AB262}" srcOrd="0" destOrd="0" presId="urn:microsoft.com/office/officeart/2005/8/layout/cycle2"/>
    <dgm:cxn modelId="{62D190B5-1DB9-4C20-BAE1-72C1E983283B}" type="presOf" srcId="{593CA431-D08A-4FED-9CD7-C3779EA3C70E}" destId="{3581E4D7-A58E-4768-ABC9-4B3CE9126CF7}" srcOrd="0" destOrd="0" presId="urn:microsoft.com/office/officeart/2005/8/layout/cycle2"/>
    <dgm:cxn modelId="{0D30164C-D2D5-4517-9BF2-F842EA8DA894}" srcId="{5C46D4F3-8451-4F20-9247-19445CE9BFDC}" destId="{C00B5543-B189-4DCB-B03E-B7B1F7029A0F}" srcOrd="3" destOrd="0" parTransId="{CFE2AD13-8F6B-47DA-9B22-1AD10D413E4F}" sibTransId="{8818A3FC-E331-404C-BEF7-07EA9CA6931E}"/>
    <dgm:cxn modelId="{ABB165D0-176B-48C6-82A7-52DF0CD3461B}" type="presOf" srcId="{D96CEF2F-DC17-42A8-AEC2-3C94A75A7809}" destId="{4FF8A0BE-6941-4A77-91C7-CD5577D07355}" srcOrd="1" destOrd="0" presId="urn:microsoft.com/office/officeart/2005/8/layout/cycle2"/>
    <dgm:cxn modelId="{0011E62A-FF1E-427D-9BE7-7D29D659AD6B}" srcId="{5C46D4F3-8451-4F20-9247-19445CE9BFDC}" destId="{382817DD-59D2-4952-A99C-1EADDB091525}" srcOrd="4" destOrd="0" parTransId="{B2901AEA-CB33-4945-94D8-1278CF9F56F9}" sibTransId="{76920B62-7D72-45F6-9864-3FDD65A1676A}"/>
    <dgm:cxn modelId="{558DEE71-6A91-4CE4-AB9E-849ABB14A815}" type="presOf" srcId="{5C46D4F3-8451-4F20-9247-19445CE9BFDC}" destId="{BCB8AF3A-85E5-42D7-B3DC-EEF30ADACEFE}" srcOrd="0" destOrd="0" presId="urn:microsoft.com/office/officeart/2005/8/layout/cycle2"/>
    <dgm:cxn modelId="{0229E155-C759-4274-91D7-D6DF7BEC4843}" type="presOf" srcId="{8818A3FC-E331-404C-BEF7-07EA9CA6931E}" destId="{65748CC1-0539-4B26-92F2-CE9DFE2542FC}" srcOrd="0" destOrd="0" presId="urn:microsoft.com/office/officeart/2005/8/layout/cycle2"/>
    <dgm:cxn modelId="{D8C891B9-F163-4531-B360-BC8D8C8C9824}" type="presOf" srcId="{76920B62-7D72-45F6-9864-3FDD65A1676A}" destId="{D9160919-B8D8-4F0D-915B-393CC37DA427}" srcOrd="1" destOrd="0" presId="urn:microsoft.com/office/officeart/2005/8/layout/cycle2"/>
    <dgm:cxn modelId="{DD7DED87-3D27-4192-90A0-8D996E495C14}" type="presParOf" srcId="{BCB8AF3A-85E5-42D7-B3DC-EEF30ADACEFE}" destId="{29FE004E-DB5E-4D92-9456-017BF0289822}" srcOrd="0" destOrd="0" presId="urn:microsoft.com/office/officeart/2005/8/layout/cycle2"/>
    <dgm:cxn modelId="{83D6D7F0-A896-418D-ACD9-D8D1C0904C8D}" type="presParOf" srcId="{BCB8AF3A-85E5-42D7-B3DC-EEF30ADACEFE}" destId="{3581E4D7-A58E-4768-ABC9-4B3CE9126CF7}" srcOrd="1" destOrd="0" presId="urn:microsoft.com/office/officeart/2005/8/layout/cycle2"/>
    <dgm:cxn modelId="{1CB0B6BE-0A5B-47B1-B415-F861A5A69702}" type="presParOf" srcId="{3581E4D7-A58E-4768-ABC9-4B3CE9126CF7}" destId="{080A70B9-E8CC-4B4B-8F49-074C0C704C63}" srcOrd="0" destOrd="0" presId="urn:microsoft.com/office/officeart/2005/8/layout/cycle2"/>
    <dgm:cxn modelId="{FF354AD1-FEBA-4CB5-A537-9430FCF9D55D}" type="presParOf" srcId="{BCB8AF3A-85E5-42D7-B3DC-EEF30ADACEFE}" destId="{460670C8-336E-4D51-8F24-CA7A585B5222}" srcOrd="2" destOrd="0" presId="urn:microsoft.com/office/officeart/2005/8/layout/cycle2"/>
    <dgm:cxn modelId="{C047BF9D-9E11-4FBD-BE5E-E442FC739167}" type="presParOf" srcId="{BCB8AF3A-85E5-42D7-B3DC-EEF30ADACEFE}" destId="{09AA0759-41D0-48C0-955B-CC4DB65AB262}" srcOrd="3" destOrd="0" presId="urn:microsoft.com/office/officeart/2005/8/layout/cycle2"/>
    <dgm:cxn modelId="{A734A688-1DC7-47C4-81EB-83584E7C5C7B}" type="presParOf" srcId="{09AA0759-41D0-48C0-955B-CC4DB65AB262}" destId="{4222F1C7-043F-4F5E-84A5-F656F7047FC1}" srcOrd="0" destOrd="0" presId="urn:microsoft.com/office/officeart/2005/8/layout/cycle2"/>
    <dgm:cxn modelId="{0367358C-A25E-4B10-A5C6-0DD371BEC263}" type="presParOf" srcId="{BCB8AF3A-85E5-42D7-B3DC-EEF30ADACEFE}" destId="{6F68F23C-68E4-4E67-9D33-593293442C68}" srcOrd="4" destOrd="0" presId="urn:microsoft.com/office/officeart/2005/8/layout/cycle2"/>
    <dgm:cxn modelId="{69F9BB13-7ABB-47BF-9C82-F00A8210DEE9}" type="presParOf" srcId="{BCB8AF3A-85E5-42D7-B3DC-EEF30ADACEFE}" destId="{A75D5ADA-1AB8-4D5F-8A4B-608D93747981}" srcOrd="5" destOrd="0" presId="urn:microsoft.com/office/officeart/2005/8/layout/cycle2"/>
    <dgm:cxn modelId="{C67E040C-808D-4A54-BCCE-56900EFF0945}" type="presParOf" srcId="{A75D5ADA-1AB8-4D5F-8A4B-608D93747981}" destId="{4FF8A0BE-6941-4A77-91C7-CD5577D07355}" srcOrd="0" destOrd="0" presId="urn:microsoft.com/office/officeart/2005/8/layout/cycle2"/>
    <dgm:cxn modelId="{BCEF0AF9-DE01-4E16-B0E9-0F60865DCDFC}" type="presParOf" srcId="{BCB8AF3A-85E5-42D7-B3DC-EEF30ADACEFE}" destId="{A1310517-C8CC-4F75-B0D9-E303EBEFD172}" srcOrd="6" destOrd="0" presId="urn:microsoft.com/office/officeart/2005/8/layout/cycle2"/>
    <dgm:cxn modelId="{AE798668-AA56-4FF8-8F2C-545649CF7E60}" type="presParOf" srcId="{BCB8AF3A-85E5-42D7-B3DC-EEF30ADACEFE}" destId="{65748CC1-0539-4B26-92F2-CE9DFE2542FC}" srcOrd="7" destOrd="0" presId="urn:microsoft.com/office/officeart/2005/8/layout/cycle2"/>
    <dgm:cxn modelId="{03FCD945-E4BE-436F-82B9-A946475713FE}" type="presParOf" srcId="{65748CC1-0539-4B26-92F2-CE9DFE2542FC}" destId="{A25E76BC-B4BB-4080-B4FD-9269A3635765}" srcOrd="0" destOrd="0" presId="urn:microsoft.com/office/officeart/2005/8/layout/cycle2"/>
    <dgm:cxn modelId="{21C903F2-5D2D-419A-8D5B-FBFD4A448603}" type="presParOf" srcId="{BCB8AF3A-85E5-42D7-B3DC-EEF30ADACEFE}" destId="{34E75C13-51DB-4035-AB01-F2B01B4B85FF}" srcOrd="8" destOrd="0" presId="urn:microsoft.com/office/officeart/2005/8/layout/cycle2"/>
    <dgm:cxn modelId="{A40CFB5D-816D-408C-B961-73E9156096B2}" type="presParOf" srcId="{BCB8AF3A-85E5-42D7-B3DC-EEF30ADACEFE}" destId="{B2534A8A-97E4-42D4-B1E2-FF0E1DDA9DB7}" srcOrd="9" destOrd="0" presId="urn:microsoft.com/office/officeart/2005/8/layout/cycle2"/>
    <dgm:cxn modelId="{2D950398-85D0-4208-B1DF-3B46527F9104}" type="presParOf" srcId="{B2534A8A-97E4-42D4-B1E2-FF0E1DDA9DB7}" destId="{D9160919-B8D8-4F0D-915B-393CC37DA427}"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E004E-DB5E-4D92-9456-017BF0289822}">
      <dsp:nvSpPr>
        <dsp:cNvPr id="0" name=""/>
        <dsp:cNvSpPr/>
      </dsp:nvSpPr>
      <dsp:spPr>
        <a:xfrm>
          <a:off x="2998161" y="1778"/>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Forming</a:t>
          </a:r>
          <a:endParaRPr lang="en-GB" sz="1500" kern="1200" dirty="0"/>
        </a:p>
      </dsp:txBody>
      <dsp:txXfrm>
        <a:off x="3213625" y="217242"/>
        <a:ext cx="1040349" cy="1040349"/>
      </dsp:txXfrm>
    </dsp:sp>
    <dsp:sp modelId="{3581E4D7-A58E-4768-ABC9-4B3CE9126CF7}">
      <dsp:nvSpPr>
        <dsp:cNvPr id="0" name=""/>
        <dsp:cNvSpPr/>
      </dsp:nvSpPr>
      <dsp:spPr>
        <a:xfrm rot="2160000">
          <a:off x="4422868" y="1131749"/>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dirty="0"/>
        </a:p>
      </dsp:txBody>
      <dsp:txXfrm>
        <a:off x="4434064" y="1196603"/>
        <a:ext cx="273571" cy="297934"/>
      </dsp:txXfrm>
    </dsp:sp>
    <dsp:sp modelId="{460670C8-336E-4D51-8F24-CA7A585B5222}">
      <dsp:nvSpPr>
        <dsp:cNvPr id="0" name=""/>
        <dsp:cNvSpPr/>
      </dsp:nvSpPr>
      <dsp:spPr>
        <a:xfrm>
          <a:off x="4785010" y="1300000"/>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Storming</a:t>
          </a:r>
          <a:endParaRPr lang="en-GB" sz="1500" kern="1200" dirty="0"/>
        </a:p>
      </dsp:txBody>
      <dsp:txXfrm>
        <a:off x="5000474" y="1515464"/>
        <a:ext cx="1040349" cy="1040349"/>
      </dsp:txXfrm>
    </dsp:sp>
    <dsp:sp modelId="{09AA0759-41D0-48C0-955B-CC4DB65AB262}">
      <dsp:nvSpPr>
        <dsp:cNvPr id="0" name=""/>
        <dsp:cNvSpPr/>
      </dsp:nvSpPr>
      <dsp:spPr>
        <a:xfrm rot="6480000">
          <a:off x="4987401" y="2827125"/>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dirty="0"/>
        </a:p>
      </dsp:txBody>
      <dsp:txXfrm rot="10800000">
        <a:off x="5064139" y="2870683"/>
        <a:ext cx="273571" cy="297934"/>
      </dsp:txXfrm>
    </dsp:sp>
    <dsp:sp modelId="{6F68F23C-68E4-4E67-9D33-593293442C68}">
      <dsp:nvSpPr>
        <dsp:cNvPr id="0" name=""/>
        <dsp:cNvSpPr/>
      </dsp:nvSpPr>
      <dsp:spPr>
        <a:xfrm>
          <a:off x="4102494" y="3400568"/>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err="1" smtClean="0"/>
            <a:t>Norming</a:t>
          </a:r>
          <a:endParaRPr lang="en-GB" sz="1500" kern="1200" dirty="0"/>
        </a:p>
      </dsp:txBody>
      <dsp:txXfrm>
        <a:off x="4317958" y="3616032"/>
        <a:ext cx="1040349" cy="1040349"/>
      </dsp:txXfrm>
    </dsp:sp>
    <dsp:sp modelId="{A75D5ADA-1AB8-4D5F-8A4B-608D93747981}">
      <dsp:nvSpPr>
        <dsp:cNvPr id="0" name=""/>
        <dsp:cNvSpPr/>
      </dsp:nvSpPr>
      <dsp:spPr>
        <a:xfrm rot="10800000">
          <a:off x="3549452" y="3887929"/>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3666697" y="3987240"/>
        <a:ext cx="273571" cy="297934"/>
      </dsp:txXfrm>
    </dsp:sp>
    <dsp:sp modelId="{A1310517-C8CC-4F75-B0D9-E303EBEFD172}">
      <dsp:nvSpPr>
        <dsp:cNvPr id="0" name=""/>
        <dsp:cNvSpPr/>
      </dsp:nvSpPr>
      <dsp:spPr>
        <a:xfrm>
          <a:off x="1893827" y="3400568"/>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Performing</a:t>
          </a:r>
          <a:endParaRPr lang="en-GB" sz="1500" kern="1200" dirty="0"/>
        </a:p>
      </dsp:txBody>
      <dsp:txXfrm>
        <a:off x="2109291" y="3616032"/>
        <a:ext cx="1040349" cy="1040349"/>
      </dsp:txXfrm>
    </dsp:sp>
    <dsp:sp modelId="{65748CC1-0539-4B26-92F2-CE9DFE2542FC}">
      <dsp:nvSpPr>
        <dsp:cNvPr id="0" name=""/>
        <dsp:cNvSpPr/>
      </dsp:nvSpPr>
      <dsp:spPr>
        <a:xfrm rot="15120000">
          <a:off x="2096218" y="2848164"/>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2172956" y="3003228"/>
        <a:ext cx="273571" cy="297934"/>
      </dsp:txXfrm>
    </dsp:sp>
    <dsp:sp modelId="{34E75C13-51DB-4035-AB01-F2B01B4B85FF}">
      <dsp:nvSpPr>
        <dsp:cNvPr id="0" name=""/>
        <dsp:cNvSpPr/>
      </dsp:nvSpPr>
      <dsp:spPr>
        <a:xfrm>
          <a:off x="1211311" y="1300000"/>
          <a:ext cx="1471277" cy="1471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Mourning</a:t>
          </a:r>
          <a:endParaRPr lang="en-GB" sz="1500" kern="1200" dirty="0"/>
        </a:p>
      </dsp:txBody>
      <dsp:txXfrm>
        <a:off x="1426775" y="1515464"/>
        <a:ext cx="1040349" cy="1040349"/>
      </dsp:txXfrm>
    </dsp:sp>
    <dsp:sp modelId="{B2534A8A-97E4-42D4-B1E2-FF0E1DDA9DB7}">
      <dsp:nvSpPr>
        <dsp:cNvPr id="0" name=""/>
        <dsp:cNvSpPr/>
      </dsp:nvSpPr>
      <dsp:spPr>
        <a:xfrm rot="19440000">
          <a:off x="2636018" y="1144752"/>
          <a:ext cx="390816" cy="49655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2647214" y="1278520"/>
        <a:ext cx="273571" cy="29793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7AA7DD1A-4930-427E-A95A-C0A5F28B0544}" type="datetimeFigureOut">
              <a:rPr lang="en-GB" smtClean="0"/>
              <a:pPr/>
              <a:t>16/12/2013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5D156E32-11A2-4870-8EEC-B7C5B7B395DC}" type="slidenum">
              <a:rPr lang="en-GB" smtClean="0"/>
              <a:pPr/>
              <a:t>‹#›</a:t>
            </a:fld>
            <a:endParaRPr lang="en-GB"/>
          </a:p>
        </p:txBody>
      </p:sp>
    </p:spTree>
    <p:extLst>
      <p:ext uri="{BB962C8B-B14F-4D97-AF65-F5344CB8AC3E}">
        <p14:creationId xmlns:p14="http://schemas.microsoft.com/office/powerpoint/2010/main" val="37799539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3A75B67-784B-4422-9A8E-06413FA853CF}" type="datetimeFigureOut">
              <a:rPr lang="en-GB" smtClean="0"/>
              <a:pPr/>
              <a:t>16/12/2013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9EFA0B9-F8A8-4086-86A8-2353971521E8}" type="slidenum">
              <a:rPr lang="en-GB" smtClean="0"/>
              <a:pPr/>
              <a:t>‹#›</a:t>
            </a:fld>
            <a:endParaRPr lang="en-GB"/>
          </a:p>
        </p:txBody>
      </p:sp>
    </p:spTree>
    <p:extLst>
      <p:ext uri="{BB962C8B-B14F-4D97-AF65-F5344CB8AC3E}">
        <p14:creationId xmlns:p14="http://schemas.microsoft.com/office/powerpoint/2010/main" val="2113559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p:txBody>
      </p:sp>
      <p:sp>
        <p:nvSpPr>
          <p:cNvPr id="4" name="Slide Number Placeholder 3"/>
          <p:cNvSpPr>
            <a:spLocks noGrp="1"/>
          </p:cNvSpPr>
          <p:nvPr>
            <p:ph type="sldNum" sz="quarter" idx="10"/>
          </p:nvPr>
        </p:nvSpPr>
        <p:spPr/>
        <p:txBody>
          <a:bodyPr/>
          <a:lstStyle/>
          <a:p>
            <a:fld id="{F9EFA0B9-F8A8-4086-86A8-2353971521E8}"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team is then created to deliver</a:t>
            </a:r>
            <a:r>
              <a:rPr lang="en-GB" baseline="0" dirty="0" smtClean="0"/>
              <a:t> on a project (one-off) or to work together on an ongoing basis.</a:t>
            </a:r>
          </a:p>
          <a:p>
            <a:endParaRPr lang="en-GB" baseline="0" dirty="0" smtClean="0"/>
          </a:p>
          <a:p>
            <a:r>
              <a:rPr lang="en-GB" baseline="0" dirty="0" smtClean="0"/>
              <a:t>The ways in which people work together is affected by the nature of the task, the technology that is available and also the culture that is promoted within the organisation: that is the company’s values and norms : </a:t>
            </a:r>
            <a:r>
              <a:rPr lang="en-GB" i="1" baseline="0" dirty="0" smtClean="0"/>
              <a:t>the  ay we do things around here</a:t>
            </a:r>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11</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13</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15</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16</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17</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18</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19</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20</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9EFA0B9-F8A8-4086-86A8-2353971521E8}"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D0135C72-4D03-4596-B165-88E0E63FE9BE}" type="datetimeFigureOut">
              <a:rPr lang="en-GB" smtClean="0"/>
              <a:pPr/>
              <a:t>16/12/2013</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ADD84D75-FFEA-4FA4-A6E7-55D4218C7CA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D0135C72-4D03-4596-B165-88E0E63FE9BE}" type="datetimeFigureOut">
              <a:rPr lang="en-GB" smtClean="0"/>
              <a:pPr/>
              <a:t>16/12/2013</a:t>
            </a:fld>
            <a:endParaRPr lang="en-GB"/>
          </a:p>
        </p:txBody>
      </p:sp>
      <p:sp>
        <p:nvSpPr>
          <p:cNvPr id="9" name="Slide Number Placeholder 8"/>
          <p:cNvSpPr>
            <a:spLocks noGrp="1"/>
          </p:cNvSpPr>
          <p:nvPr>
            <p:ph type="sldNum" sz="quarter" idx="15"/>
          </p:nvPr>
        </p:nvSpPr>
        <p:spPr/>
        <p:txBody>
          <a:bodyPr rtlCol="0"/>
          <a:lstStyle/>
          <a:p>
            <a:fld id="{ADD84D75-FFEA-4FA4-A6E7-55D4218C7CA5}"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D0135C72-4D03-4596-B165-88E0E63FE9BE}" type="datetimeFigureOut">
              <a:rPr lang="en-GB" smtClean="0"/>
              <a:pPr/>
              <a:t>16/12/2013</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ADD84D75-FFEA-4FA4-A6E7-55D4218C7CA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D0135C72-4D03-4596-B165-88E0E63FE9BE}" type="datetimeFigureOut">
              <a:rPr lang="en-GB" smtClean="0"/>
              <a:pPr/>
              <a:t>16/12/2013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D84D75-FFEA-4FA4-A6E7-55D4218C7CA5}"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D0135C72-4D03-4596-B165-88E0E63FE9BE}" type="datetimeFigureOut">
              <a:rPr lang="en-GB" smtClean="0"/>
              <a:pPr/>
              <a:t>16/12/2013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D84D75-FFEA-4FA4-A6E7-55D4218C7CA5}"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D0135C72-4D03-4596-B165-88E0E63FE9BE}" type="datetimeFigureOut">
              <a:rPr lang="en-GB" smtClean="0"/>
              <a:pPr/>
              <a:t>16/12/2013</a:t>
            </a:fld>
            <a:endParaRPr lang="en-GB"/>
          </a:p>
        </p:txBody>
      </p:sp>
      <p:sp>
        <p:nvSpPr>
          <p:cNvPr id="7" name="Slide Number Placeholder 6"/>
          <p:cNvSpPr>
            <a:spLocks noGrp="1"/>
          </p:cNvSpPr>
          <p:nvPr>
            <p:ph type="sldNum" sz="quarter" idx="11"/>
          </p:nvPr>
        </p:nvSpPr>
        <p:spPr/>
        <p:txBody>
          <a:bodyPr rtlCol="0"/>
          <a:lstStyle/>
          <a:p>
            <a:fld id="{ADD84D75-FFEA-4FA4-A6E7-55D4218C7CA5}"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135C72-4D03-4596-B165-88E0E63FE9BE}" type="datetimeFigureOut">
              <a:rPr lang="en-GB" smtClean="0"/>
              <a:pPr/>
              <a:t>16/12/2013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D84D75-FFEA-4FA4-A6E7-55D4218C7C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D0135C72-4D03-4596-B165-88E0E63FE9BE}" type="datetimeFigureOut">
              <a:rPr lang="en-GB" smtClean="0"/>
              <a:pPr/>
              <a:t>16/12/2013</a:t>
            </a:fld>
            <a:endParaRPr lang="en-GB"/>
          </a:p>
        </p:txBody>
      </p:sp>
      <p:sp>
        <p:nvSpPr>
          <p:cNvPr id="22" name="Slide Number Placeholder 21"/>
          <p:cNvSpPr>
            <a:spLocks noGrp="1"/>
          </p:cNvSpPr>
          <p:nvPr>
            <p:ph type="sldNum" sz="quarter" idx="15"/>
          </p:nvPr>
        </p:nvSpPr>
        <p:spPr/>
        <p:txBody>
          <a:bodyPr rtlCol="0"/>
          <a:lstStyle/>
          <a:p>
            <a:fld id="{ADD84D75-FFEA-4FA4-A6E7-55D4218C7CA5}"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D0135C72-4D03-4596-B165-88E0E63FE9BE}" type="datetimeFigureOut">
              <a:rPr lang="en-GB" smtClean="0"/>
              <a:pPr/>
              <a:t>16/12/2013</a:t>
            </a:fld>
            <a:endParaRPr lang="en-GB"/>
          </a:p>
        </p:txBody>
      </p:sp>
      <p:sp>
        <p:nvSpPr>
          <p:cNvPr id="18" name="Slide Number Placeholder 17"/>
          <p:cNvSpPr>
            <a:spLocks noGrp="1"/>
          </p:cNvSpPr>
          <p:nvPr>
            <p:ph type="sldNum" sz="quarter" idx="11"/>
          </p:nvPr>
        </p:nvSpPr>
        <p:spPr/>
        <p:txBody>
          <a:bodyPr rtlCol="0"/>
          <a:lstStyle/>
          <a:p>
            <a:fld id="{ADD84D75-FFEA-4FA4-A6E7-55D4218C7CA5}"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0135C72-4D03-4596-B165-88E0E63FE9BE}" type="datetimeFigureOut">
              <a:rPr lang="en-GB" smtClean="0"/>
              <a:pPr/>
              <a:t>16/12/2013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D75-FFEA-4FA4-A6E7-55D4218C7C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0135C72-4D03-4596-B165-88E0E63FE9BE}" type="datetimeFigureOut">
              <a:rPr lang="en-GB" smtClean="0"/>
              <a:pPr/>
              <a:t>16/12/2013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D84D75-FFEA-4FA4-A6E7-55D4218C7C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D0135C72-4D03-4596-B165-88E0E63FE9BE}" type="datetimeFigureOut">
              <a:rPr lang="en-GB" smtClean="0"/>
              <a:pPr/>
              <a:t>16/12/2013</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ADD84D75-FFEA-4FA4-A6E7-55D4218C7C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mindtools.com/pages/article.newDR_86.ht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gi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620689"/>
            <a:ext cx="7772400" cy="1224136"/>
          </a:xfrm>
        </p:spPr>
        <p:txBody>
          <a:bodyPr/>
          <a:lstStyle/>
          <a:p>
            <a:pPr algn="ctr"/>
            <a:r>
              <a:rPr lang="en-GB" dirty="0" smtClean="0"/>
              <a:t>Team-Working</a:t>
            </a:r>
            <a:endParaRPr lang="en-GB" dirty="0"/>
          </a:p>
        </p:txBody>
      </p:sp>
      <p:pic>
        <p:nvPicPr>
          <p:cNvPr id="1028" name="Picture 4" descr="http://ccsmallbusiness.files.wordpress.com/2009/11/teamwork.gif"/>
          <p:cNvPicPr>
            <a:picLocks noChangeAspect="1" noChangeArrowheads="1"/>
          </p:cNvPicPr>
          <p:nvPr/>
        </p:nvPicPr>
        <p:blipFill>
          <a:blip r:embed="rId3" cstate="print"/>
          <a:srcRect/>
          <a:stretch>
            <a:fillRect/>
          </a:stretch>
        </p:blipFill>
        <p:spPr bwMode="auto">
          <a:xfrm>
            <a:off x="3059832" y="2204864"/>
            <a:ext cx="3048000" cy="2724151"/>
          </a:xfrm>
          <a:prstGeom prst="rect">
            <a:avLst/>
          </a:prstGeom>
          <a:noFill/>
        </p:spPr>
      </p:pic>
      <p:sp>
        <p:nvSpPr>
          <p:cNvPr id="4" name="TextBox 3"/>
          <p:cNvSpPr txBox="1"/>
          <p:nvPr/>
        </p:nvSpPr>
        <p:spPr>
          <a:xfrm>
            <a:off x="3131840" y="5301208"/>
            <a:ext cx="5472608" cy="646331"/>
          </a:xfrm>
          <a:prstGeom prst="rect">
            <a:avLst/>
          </a:prstGeom>
          <a:noFill/>
        </p:spPr>
        <p:txBody>
          <a:bodyPr wrap="square" rtlCol="0">
            <a:spAutoFit/>
          </a:bodyPr>
          <a:lstStyle/>
          <a:p>
            <a:r>
              <a:rPr lang="en-GB" dirty="0" smtClean="0"/>
              <a:t>BSc Business Information Technology</a:t>
            </a:r>
          </a:p>
          <a:p>
            <a:r>
              <a:rPr lang="en-GB" dirty="0" smtClean="0"/>
              <a:t>Year 3</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Team Working </a:t>
            </a:r>
            <a:br>
              <a:rPr lang="en-GB" dirty="0" smtClean="0"/>
            </a:br>
            <a:r>
              <a:rPr lang="en-GB" dirty="0" smtClean="0"/>
              <a:t>Class Aim</a:t>
            </a:r>
            <a:endParaRPr lang="en-GB" dirty="0"/>
          </a:p>
        </p:txBody>
      </p:sp>
      <p:sp>
        <p:nvSpPr>
          <p:cNvPr id="2" name="Content Placeholder 1"/>
          <p:cNvSpPr>
            <a:spLocks noGrp="1"/>
          </p:cNvSpPr>
          <p:nvPr>
            <p:ph sz="quarter" idx="1"/>
          </p:nvPr>
        </p:nvSpPr>
        <p:spPr/>
        <p:txBody>
          <a:bodyPr>
            <a:normAutofit/>
          </a:bodyPr>
          <a:lstStyle/>
          <a:p>
            <a:r>
              <a:rPr lang="en-GB" dirty="0" smtClean="0"/>
              <a:t>By the end of the class today you should be able to:</a:t>
            </a:r>
          </a:p>
          <a:p>
            <a:r>
              <a:rPr lang="en-GB" i="1" dirty="0" smtClean="0"/>
              <a:t>Explain the meaning and importance of teamwork;</a:t>
            </a:r>
          </a:p>
          <a:p>
            <a:r>
              <a:rPr lang="en-GB" i="1" dirty="0" smtClean="0"/>
              <a:t>Understand the business objectives for advocating/ encouraging teamwork</a:t>
            </a:r>
          </a:p>
          <a:p>
            <a:r>
              <a:rPr lang="en-GB" i="1" dirty="0" smtClean="0"/>
              <a:t>Understand your role within the team</a:t>
            </a:r>
          </a:p>
          <a:p>
            <a:pPr>
              <a:buNone/>
            </a:pPr>
            <a:endParaRPr lang="en-GB" i="1" dirty="0" smtClean="0"/>
          </a:p>
          <a:p>
            <a:endParaRPr lang="en-GB" i="1"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Team Working Definition</a:t>
            </a:r>
            <a:endParaRPr lang="en-GB" dirty="0"/>
          </a:p>
        </p:txBody>
      </p:sp>
      <p:sp>
        <p:nvSpPr>
          <p:cNvPr id="2" name="Content Placeholder 1"/>
          <p:cNvSpPr>
            <a:spLocks noGrp="1"/>
          </p:cNvSpPr>
          <p:nvPr>
            <p:ph sz="quarter" idx="1"/>
          </p:nvPr>
        </p:nvSpPr>
        <p:spPr/>
        <p:txBody>
          <a:bodyPr/>
          <a:lstStyle/>
          <a:p>
            <a:r>
              <a:rPr lang="en-GB" dirty="0" smtClean="0"/>
              <a:t>What is a team?</a:t>
            </a:r>
          </a:p>
          <a:p>
            <a:pPr>
              <a:buNone/>
            </a:pPr>
            <a:endParaRPr lang="en-GB" dirty="0" smtClean="0"/>
          </a:p>
          <a:p>
            <a:r>
              <a:rPr lang="en-GB" dirty="0" smtClean="0"/>
              <a:t>A team can be defined as....</a:t>
            </a:r>
          </a:p>
          <a:p>
            <a:pPr>
              <a:buNone/>
            </a:pPr>
            <a:endParaRPr lang="en-GB" dirty="0" smtClean="0"/>
          </a:p>
          <a:p>
            <a:pPr>
              <a:buNone/>
            </a:pPr>
            <a:r>
              <a:rPr lang="en-GB" i="1" dirty="0" smtClean="0"/>
              <a:t>   Work practice based on the use of teams, or group of limited numbers of people who have shared objectives at work and who co-operate on a permanent or temporary basis.</a:t>
            </a:r>
          </a:p>
          <a:p>
            <a:pPr>
              <a:buNone/>
            </a:pPr>
            <a:r>
              <a:rPr lang="en-GB" dirty="0" smtClean="0"/>
              <a:t>   (CIPD Factsheet)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Effect transition="in" filter="blinds(horizontal)">
                                      <p:cBhvr>
                                        <p:cTn id="15" dur="500"/>
                                        <p:tgtEl>
                                          <p:spTgt spid="2">
                                            <p:txEl>
                                              <p:pRg st="4" end="4"/>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5" end="5"/>
                                            </p:txEl>
                                          </p:spTgt>
                                        </p:tgtEl>
                                        <p:attrNameLst>
                                          <p:attrName>style.visibility</p:attrName>
                                        </p:attrNameLst>
                                      </p:cBhvr>
                                      <p:to>
                                        <p:strVal val="visible"/>
                                      </p:to>
                                    </p:set>
                                    <p:animEffect transition="in" filter="blinds(horizontal)">
                                      <p:cBhvr>
                                        <p:cTn id="18"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a team?</a:t>
            </a:r>
            <a:endParaRPr lang="en-GB" dirty="0"/>
          </a:p>
        </p:txBody>
      </p:sp>
      <p:sp>
        <p:nvSpPr>
          <p:cNvPr id="2" name="Content Placeholder 1"/>
          <p:cNvSpPr>
            <a:spLocks noGrp="1"/>
          </p:cNvSpPr>
          <p:nvPr>
            <p:ph sz="quarter" idx="1"/>
          </p:nvPr>
        </p:nvSpPr>
        <p:spPr/>
        <p:txBody>
          <a:bodyPr>
            <a:normAutofit/>
          </a:bodyPr>
          <a:lstStyle/>
          <a:p>
            <a:pPr>
              <a:buNone/>
            </a:pPr>
            <a:endParaRPr lang="en-GB" dirty="0" smtClean="0"/>
          </a:p>
          <a:p>
            <a:r>
              <a:rPr lang="en-GB" i="1" dirty="0" smtClean="0"/>
              <a:t>Teams occur when a number of people have a common goal and recognise that their personal  success is dependent on the success of others. They are all interdependent. In practice, this means that in most teams people will contribute individual skills many of which will be different.</a:t>
            </a:r>
          </a:p>
          <a:p>
            <a:pPr>
              <a:buNone/>
            </a:pPr>
            <a:r>
              <a:rPr lang="en-GB" dirty="0" smtClean="0"/>
              <a:t>    (Crainer, 1998)</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Importance of a Team</a:t>
            </a:r>
            <a:endParaRPr lang="en-GB" dirty="0"/>
          </a:p>
        </p:txBody>
      </p:sp>
      <p:sp>
        <p:nvSpPr>
          <p:cNvPr id="2" name="Content Placeholder 1"/>
          <p:cNvSpPr>
            <a:spLocks noGrp="1"/>
          </p:cNvSpPr>
          <p:nvPr>
            <p:ph sz="quarter" idx="1"/>
          </p:nvPr>
        </p:nvSpPr>
        <p:spPr/>
        <p:txBody>
          <a:bodyPr/>
          <a:lstStyle/>
          <a:p>
            <a:r>
              <a:rPr lang="en-GB" i="1" dirty="0" smtClean="0"/>
              <a:t>To remain competitive organisations need to make optimum use of equipment and people if they are to thrive or even survive...In a general sense people talk of teamwork when they want to emphasise the virtues of co-operation and the need to make use of the various strengths of employees.</a:t>
            </a:r>
          </a:p>
          <a:p>
            <a:r>
              <a:rPr lang="en-GB" dirty="0" smtClean="0"/>
              <a:t>ACAS, 2003,pp.6-7.</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 Two Heads are Better than One</a:t>
            </a:r>
            <a:endParaRPr lang="en-GB" dirty="0"/>
          </a:p>
        </p:txBody>
      </p:sp>
      <p:sp>
        <p:nvSpPr>
          <p:cNvPr id="2" name="Content Placeholder 1"/>
          <p:cNvSpPr>
            <a:spLocks noGrp="1"/>
          </p:cNvSpPr>
          <p:nvPr>
            <p:ph sz="quarter" idx="1"/>
          </p:nvPr>
        </p:nvSpPr>
        <p:spPr/>
        <p:txBody>
          <a:bodyPr/>
          <a:lstStyle/>
          <a:p>
            <a:r>
              <a:rPr lang="en-GB" i="1" dirty="0" smtClean="0"/>
              <a:t> Teams are formed because they can achieve far more than their individual members can on their own, and while being part of a high-performing team can be fun, it can take patience and professionalism to get to that stage.</a:t>
            </a:r>
          </a:p>
          <a:p>
            <a:r>
              <a:rPr lang="en-GB" sz="1000" dirty="0" smtClean="0">
                <a:hlinkClick r:id="rId2"/>
              </a:rPr>
              <a:t>www.mindtools.com/pages/article.newDR_86.htm</a:t>
            </a:r>
            <a:r>
              <a:rPr lang="en-GB" dirty="0" smtClean="0"/>
              <a:t> </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The Development of Team-Working</a:t>
            </a:r>
            <a:endParaRPr lang="en-GB" dirty="0"/>
          </a:p>
        </p:txBody>
      </p:sp>
      <p:sp>
        <p:nvSpPr>
          <p:cNvPr id="2" name="Content Placeholder 1"/>
          <p:cNvSpPr>
            <a:spLocks noGrp="1"/>
          </p:cNvSpPr>
          <p:nvPr>
            <p:ph sz="quarter" idx="1"/>
          </p:nvPr>
        </p:nvSpPr>
        <p:spPr/>
        <p:txBody>
          <a:bodyPr/>
          <a:lstStyle/>
          <a:p>
            <a:r>
              <a:rPr lang="en-GB" dirty="0" smtClean="0"/>
              <a:t>When Volvo and General Foods, introduced team-working in their production process this made the news.</a:t>
            </a:r>
          </a:p>
          <a:p>
            <a:pPr>
              <a:buNone/>
            </a:pPr>
            <a:endParaRPr lang="en-GB" dirty="0" smtClean="0"/>
          </a:p>
          <a:p>
            <a:r>
              <a:rPr lang="en-GB" dirty="0" smtClean="0"/>
              <a:t>In recent decades team -working has grown in importance, </a:t>
            </a:r>
            <a:r>
              <a:rPr lang="en-GB" dirty="0" smtClean="0">
                <a:solidFill>
                  <a:srgbClr val="FF0000"/>
                </a:solidFill>
              </a:rPr>
              <a:t>take a moment to reflect why it has become so important</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Why has team-working become so popular?</a:t>
            </a:r>
            <a:endParaRPr lang="en-GB" dirty="0"/>
          </a:p>
        </p:txBody>
      </p:sp>
      <p:sp>
        <p:nvSpPr>
          <p:cNvPr id="2" name="Content Placeholder 1"/>
          <p:cNvSpPr>
            <a:spLocks noGrp="1"/>
          </p:cNvSpPr>
          <p:nvPr>
            <p:ph sz="quarter" idx="1"/>
          </p:nvPr>
        </p:nvSpPr>
        <p:spPr/>
        <p:txBody>
          <a:bodyPr/>
          <a:lstStyle/>
          <a:p>
            <a:r>
              <a:rPr lang="en-GB" dirty="0" smtClean="0"/>
              <a:t>Using teams within an organisation can be seen as the “breaking down of the hierarchical and </a:t>
            </a:r>
            <a:r>
              <a:rPr lang="en-GB" dirty="0" err="1" smtClean="0"/>
              <a:t>conflictual</a:t>
            </a:r>
            <a:r>
              <a:rPr lang="en-GB" dirty="0" smtClean="0"/>
              <a:t> nature of a traditional </a:t>
            </a:r>
            <a:r>
              <a:rPr lang="en-GB" dirty="0" err="1" smtClean="0"/>
              <a:t>Taylorist</a:t>
            </a:r>
            <a:r>
              <a:rPr lang="en-GB" dirty="0" smtClean="0"/>
              <a:t> forms of work by promoting an organisational design that promotes managerial objectives, increases productivity and encourages employee initiative and well-being” (</a:t>
            </a:r>
            <a:r>
              <a:rPr lang="en-GB" dirty="0" err="1" smtClean="0"/>
              <a:t>Gallie</a:t>
            </a:r>
            <a:r>
              <a:rPr lang="en-GB" dirty="0" smtClean="0"/>
              <a:t> et al 2012)</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Why has team-working become so popular?</a:t>
            </a:r>
            <a:endParaRPr lang="en-GB" dirty="0"/>
          </a:p>
        </p:txBody>
      </p:sp>
      <p:sp>
        <p:nvSpPr>
          <p:cNvPr id="2" name="Content Placeholder 1"/>
          <p:cNvSpPr>
            <a:spLocks noGrp="1"/>
          </p:cNvSpPr>
          <p:nvPr>
            <p:ph sz="quarter" idx="1"/>
          </p:nvPr>
        </p:nvSpPr>
        <p:spPr/>
        <p:txBody>
          <a:bodyPr>
            <a:normAutofit fontScale="92500"/>
          </a:bodyPr>
          <a:lstStyle/>
          <a:p>
            <a:r>
              <a:rPr lang="en-GB" dirty="0" smtClean="0"/>
              <a:t>Due to continual technological and educational advancement employers have placed an emphasis on versatility and flexibility within the workplace this then has catalysed the interest in team-working at all levels.</a:t>
            </a:r>
          </a:p>
          <a:p>
            <a:endParaRPr lang="en-GB" dirty="0" smtClean="0"/>
          </a:p>
          <a:p>
            <a:r>
              <a:rPr lang="en-GB" dirty="0" smtClean="0"/>
              <a:t>Teams are flexible and have the capability to quickly assemble, deploy, refocus and disband.</a:t>
            </a:r>
          </a:p>
          <a:p>
            <a:endParaRPr lang="en-GB" dirty="0" smtClean="0"/>
          </a:p>
          <a:p>
            <a:r>
              <a:rPr lang="en-GB" dirty="0" smtClean="0"/>
              <a:t>Team-working has become a way for management to democratise their organisations and increase employee motivation which in turn will increase productivity and reduce absenteeism.</a:t>
            </a:r>
          </a:p>
          <a:p>
            <a:pPr>
              <a:buNone/>
            </a:pP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Why </a:t>
            </a:r>
            <a:r>
              <a:rPr lang="en-GB" dirty="0" err="1" smtClean="0"/>
              <a:t>teamworking</a:t>
            </a:r>
            <a:r>
              <a:rPr lang="en-GB" dirty="0" smtClean="0"/>
              <a:t> has become so popular?</a:t>
            </a:r>
            <a:endParaRPr lang="en-GB" dirty="0"/>
          </a:p>
        </p:txBody>
      </p:sp>
      <p:sp>
        <p:nvSpPr>
          <p:cNvPr id="2" name="Content Placeholder 1"/>
          <p:cNvSpPr>
            <a:spLocks noGrp="1"/>
          </p:cNvSpPr>
          <p:nvPr>
            <p:ph sz="quarter" idx="1"/>
          </p:nvPr>
        </p:nvSpPr>
        <p:spPr/>
        <p:txBody>
          <a:bodyPr/>
          <a:lstStyle/>
          <a:p>
            <a:r>
              <a:rPr lang="en-GB" dirty="0" smtClean="0"/>
              <a:t>Teamwork, according to ACAS (2003), increases organisational competiveness by:</a:t>
            </a:r>
          </a:p>
          <a:p>
            <a:pPr marL="624078" indent="-514350">
              <a:buAutoNum type="arabicPeriod"/>
            </a:pPr>
            <a:r>
              <a:rPr lang="en-GB" i="1" dirty="0" smtClean="0"/>
              <a:t>Improving productivity</a:t>
            </a:r>
          </a:p>
          <a:p>
            <a:pPr marL="624078" indent="-514350">
              <a:buAutoNum type="arabicPeriod"/>
            </a:pPr>
            <a:r>
              <a:rPr lang="en-GB" i="1" dirty="0" smtClean="0"/>
              <a:t>Improving quality and encouraging innovation</a:t>
            </a:r>
          </a:p>
          <a:p>
            <a:pPr marL="624078" indent="-514350">
              <a:buAutoNum type="arabicPeriod"/>
            </a:pPr>
            <a:r>
              <a:rPr lang="en-GB" i="1" dirty="0" smtClean="0"/>
              <a:t>Improving employee motivation and commitment </a:t>
            </a:r>
          </a:p>
          <a:p>
            <a:endParaRPr lang="en-GB" i="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Some interesting Team-working Facts</a:t>
            </a:r>
            <a:endParaRPr lang="en-GB" dirty="0"/>
          </a:p>
        </p:txBody>
      </p:sp>
      <p:sp>
        <p:nvSpPr>
          <p:cNvPr id="2" name="Content Placeholder 1"/>
          <p:cNvSpPr>
            <a:spLocks noGrp="1"/>
          </p:cNvSpPr>
          <p:nvPr>
            <p:ph sz="quarter" idx="1"/>
          </p:nvPr>
        </p:nvSpPr>
        <p:spPr/>
        <p:txBody>
          <a:bodyPr>
            <a:normAutofit/>
          </a:bodyPr>
          <a:lstStyle/>
          <a:p>
            <a:r>
              <a:rPr lang="en-GB" dirty="0" smtClean="0"/>
              <a:t>60% of EU workers perform part or all of their work in teams.</a:t>
            </a:r>
          </a:p>
          <a:p>
            <a:pPr>
              <a:buNone/>
            </a:pPr>
            <a:endParaRPr lang="en-GB" dirty="0" smtClean="0"/>
          </a:p>
          <a:p>
            <a:r>
              <a:rPr lang="en-GB" dirty="0" smtClean="0"/>
              <a:t>Across the EU teamwork is most common in the UK and Estonia, 81% of workers report working in teams whilst the lowest recording of team-working is in Lithuania and Italy at 38% and 41% respectively.</a:t>
            </a:r>
          </a:p>
          <a:p>
            <a:pPr>
              <a:buNone/>
            </a:pPr>
            <a:endParaRPr lang="en-GB" dirty="0" smtClean="0"/>
          </a:p>
          <a:p>
            <a:r>
              <a:rPr lang="en-GB" dirty="0" smtClean="0"/>
              <a:t>There is a predominance of team-working in industrial sectors in comparison to the services sector. </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FF0000"/>
                </a:solidFill>
              </a:rPr>
              <a:t>Activity</a:t>
            </a:r>
            <a:endParaRPr lang="en-GB" dirty="0">
              <a:solidFill>
                <a:srgbClr val="FF0000"/>
              </a:solidFill>
            </a:endParaRPr>
          </a:p>
        </p:txBody>
      </p:sp>
      <p:sp>
        <p:nvSpPr>
          <p:cNvPr id="2" name="Content Placeholder 1"/>
          <p:cNvSpPr>
            <a:spLocks noGrp="1"/>
          </p:cNvSpPr>
          <p:nvPr>
            <p:ph sz="quarter" idx="1"/>
          </p:nvPr>
        </p:nvSpPr>
        <p:spPr/>
        <p:txBody>
          <a:bodyPr/>
          <a:lstStyle/>
          <a:p>
            <a:r>
              <a:rPr lang="en-GB" dirty="0" smtClean="0">
                <a:solidFill>
                  <a:srgbClr val="FF0000"/>
                </a:solidFill>
              </a:rPr>
              <a:t>Individually  write down the advantages of teamwork</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0" dirty="0" smtClean="0">
                <a:solidFill>
                  <a:schemeClr val="tx1"/>
                </a:solidFill>
              </a:rPr>
              <a:t>Benefits of Team-Working </a:t>
            </a:r>
            <a:endParaRPr lang="en-GB" b="0" dirty="0">
              <a:solidFill>
                <a:schemeClr val="tx1"/>
              </a:solidFill>
            </a:endParaRPr>
          </a:p>
        </p:txBody>
      </p:sp>
      <p:sp>
        <p:nvSpPr>
          <p:cNvPr id="2" name="Content Placeholder 1"/>
          <p:cNvSpPr>
            <a:spLocks noGrp="1"/>
          </p:cNvSpPr>
          <p:nvPr>
            <p:ph sz="quarter" idx="1"/>
          </p:nvPr>
        </p:nvSpPr>
        <p:spPr/>
        <p:txBody>
          <a:bodyPr>
            <a:normAutofit fontScale="92500" lnSpcReduction="20000"/>
          </a:bodyPr>
          <a:lstStyle/>
          <a:p>
            <a:r>
              <a:rPr lang="en-GB" dirty="0" smtClean="0"/>
              <a:t>Sharing of knowledge and ideas</a:t>
            </a:r>
          </a:p>
          <a:p>
            <a:r>
              <a:rPr lang="en-GB" dirty="0" smtClean="0"/>
              <a:t>Share strengths to compensate for areas of weakness</a:t>
            </a:r>
          </a:p>
          <a:p>
            <a:r>
              <a:rPr lang="en-GB" dirty="0" smtClean="0"/>
              <a:t>Acts as a motivator, its a way to support and inspire each other.</a:t>
            </a:r>
          </a:p>
          <a:p>
            <a:r>
              <a:rPr lang="en-GB" dirty="0" smtClean="0"/>
              <a:t>Assists in bonding and social needs</a:t>
            </a:r>
          </a:p>
          <a:p>
            <a:r>
              <a:rPr lang="en-GB" dirty="0" smtClean="0"/>
              <a:t>Helps individuals understand themselves better and to develop social skills</a:t>
            </a:r>
          </a:p>
          <a:p>
            <a:r>
              <a:rPr lang="en-GB" dirty="0" smtClean="0"/>
              <a:t>Typically results in lower absenteeism and better quality of work.</a:t>
            </a:r>
          </a:p>
          <a:p>
            <a:r>
              <a:rPr lang="en-GB" dirty="0" smtClean="0"/>
              <a:t>Improve productivity</a:t>
            </a:r>
          </a:p>
          <a:p>
            <a:r>
              <a:rPr lang="en-GB" dirty="0" smtClean="0"/>
              <a:t>Improve customer focus</a:t>
            </a:r>
          </a:p>
          <a:p>
            <a:r>
              <a:rPr lang="en-GB" dirty="0" smtClean="0"/>
              <a:t>Speed the spread of ideas</a:t>
            </a:r>
          </a:p>
          <a:p>
            <a:r>
              <a:rPr lang="en-GB" dirty="0" smtClean="0"/>
              <a:t>Respond to threats and opportunities as a collective</a:t>
            </a:r>
          </a:p>
          <a:p>
            <a:r>
              <a:rPr lang="en-GB" dirty="0" smtClean="0"/>
              <a:t>Introduce multi-skilling and employee flexibility</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FF0000"/>
                </a:solidFill>
              </a:rPr>
              <a:t>Activity</a:t>
            </a:r>
            <a:endParaRPr lang="en-GB" dirty="0">
              <a:solidFill>
                <a:srgbClr val="FF0000"/>
              </a:solidFill>
            </a:endParaRPr>
          </a:p>
        </p:txBody>
      </p:sp>
      <p:sp>
        <p:nvSpPr>
          <p:cNvPr id="2" name="Content Placeholder 1"/>
          <p:cNvSpPr>
            <a:spLocks noGrp="1"/>
          </p:cNvSpPr>
          <p:nvPr>
            <p:ph sz="quarter" idx="1"/>
          </p:nvPr>
        </p:nvSpPr>
        <p:spPr/>
        <p:txBody>
          <a:bodyPr/>
          <a:lstStyle/>
          <a:p>
            <a:r>
              <a:rPr lang="en-GB" dirty="0" smtClean="0">
                <a:solidFill>
                  <a:srgbClr val="FF0000"/>
                </a:solidFill>
              </a:rPr>
              <a:t>In pairs, write down disadvantages of teamwork</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solidFill>
                  <a:schemeClr val="tx1"/>
                </a:solidFill>
              </a:rPr>
              <a:t>Disadvantages of Team-Working</a:t>
            </a:r>
            <a:endParaRPr lang="en-GB" dirty="0">
              <a:solidFill>
                <a:schemeClr val="tx1"/>
              </a:solidFill>
            </a:endParaRPr>
          </a:p>
        </p:txBody>
      </p:sp>
      <p:sp>
        <p:nvSpPr>
          <p:cNvPr id="2" name="Content Placeholder 1"/>
          <p:cNvSpPr>
            <a:spLocks noGrp="1"/>
          </p:cNvSpPr>
          <p:nvPr>
            <p:ph sz="quarter" idx="1"/>
          </p:nvPr>
        </p:nvSpPr>
        <p:spPr/>
        <p:txBody>
          <a:bodyPr/>
          <a:lstStyle/>
          <a:p>
            <a:r>
              <a:rPr lang="en-GB" dirty="0" smtClean="0"/>
              <a:t>Too great a diversity of ideas and opinions</a:t>
            </a:r>
          </a:p>
          <a:p>
            <a:r>
              <a:rPr lang="en-GB" dirty="0" smtClean="0"/>
              <a:t>Difference in standards and performance</a:t>
            </a:r>
          </a:p>
          <a:p>
            <a:r>
              <a:rPr lang="en-GB" dirty="0" smtClean="0"/>
              <a:t>Over-reliance on the leader</a:t>
            </a:r>
          </a:p>
          <a:p>
            <a:r>
              <a:rPr lang="en-GB" dirty="0" smtClean="0"/>
              <a:t>Personality Clashes</a:t>
            </a:r>
          </a:p>
          <a:p>
            <a:r>
              <a:rPr lang="en-GB" dirty="0" smtClean="0"/>
              <a:t>Self-nominated leader</a:t>
            </a:r>
          </a:p>
          <a:p>
            <a:r>
              <a:rPr lang="en-GB" dirty="0" smtClean="0"/>
              <a:t>Lack of commitment</a:t>
            </a:r>
          </a:p>
          <a:p>
            <a:r>
              <a:rPr lang="en-GB" dirty="0" smtClean="0"/>
              <a:t>Lack of confidence in working as part of a team</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There are a variety of different teams to be had...</a:t>
            </a:r>
            <a:endParaRPr lang="en-GB" dirty="0"/>
          </a:p>
        </p:txBody>
      </p:sp>
      <p:pic>
        <p:nvPicPr>
          <p:cNvPr id="1026" name="Picture 2" descr="http://www.pathways.cu.edu.eg/subpages/training_courses/teams/images/2_1.gif"/>
          <p:cNvPicPr>
            <a:picLocks noChangeAspect="1" noChangeArrowheads="1"/>
          </p:cNvPicPr>
          <p:nvPr/>
        </p:nvPicPr>
        <p:blipFill>
          <a:blip r:embed="rId3" cstate="print"/>
          <a:srcRect/>
          <a:stretch>
            <a:fillRect/>
          </a:stretch>
        </p:blipFill>
        <p:spPr bwMode="auto">
          <a:xfrm>
            <a:off x="683568" y="1484784"/>
            <a:ext cx="2896706" cy="2363867"/>
          </a:xfrm>
          <a:prstGeom prst="rect">
            <a:avLst/>
          </a:prstGeom>
          <a:noFill/>
        </p:spPr>
      </p:pic>
      <p:pic>
        <p:nvPicPr>
          <p:cNvPr id="1028" name="Picture 4" descr="http://www.pathways.cu.edu.eg/subpages/training_courses/teams/images/2_3.gif"/>
          <p:cNvPicPr>
            <a:picLocks noChangeAspect="1" noChangeArrowheads="1"/>
          </p:cNvPicPr>
          <p:nvPr/>
        </p:nvPicPr>
        <p:blipFill>
          <a:blip r:embed="rId4" cstate="print"/>
          <a:srcRect/>
          <a:stretch>
            <a:fillRect/>
          </a:stretch>
        </p:blipFill>
        <p:spPr bwMode="auto">
          <a:xfrm>
            <a:off x="4744412" y="1340768"/>
            <a:ext cx="3514194" cy="2376264"/>
          </a:xfrm>
          <a:prstGeom prst="rect">
            <a:avLst/>
          </a:prstGeom>
          <a:noFill/>
        </p:spPr>
      </p:pic>
      <p:pic>
        <p:nvPicPr>
          <p:cNvPr id="1030" name="Picture 6" descr="http://www.emeraldinsight.com/content_images/fig/1570090203012.png"/>
          <p:cNvPicPr>
            <a:picLocks noChangeAspect="1" noChangeArrowheads="1"/>
          </p:cNvPicPr>
          <p:nvPr/>
        </p:nvPicPr>
        <p:blipFill>
          <a:blip r:embed="rId5" cstate="print"/>
          <a:srcRect/>
          <a:stretch>
            <a:fillRect/>
          </a:stretch>
        </p:blipFill>
        <p:spPr bwMode="auto">
          <a:xfrm>
            <a:off x="467545" y="4221089"/>
            <a:ext cx="3528392" cy="1872208"/>
          </a:xfrm>
          <a:prstGeom prst="rect">
            <a:avLst/>
          </a:prstGeom>
          <a:noFill/>
        </p:spPr>
      </p:pic>
      <p:pic>
        <p:nvPicPr>
          <p:cNvPr id="1032" name="Picture 8" descr="http://newsite.virtualteambuilders.com/blog/wp-content/uploads/2010/01/virtual-meeting.jpg"/>
          <p:cNvPicPr>
            <a:picLocks noChangeAspect="1" noChangeArrowheads="1"/>
          </p:cNvPicPr>
          <p:nvPr/>
        </p:nvPicPr>
        <p:blipFill>
          <a:blip r:embed="rId6" cstate="print"/>
          <a:srcRect/>
          <a:stretch>
            <a:fillRect/>
          </a:stretch>
        </p:blipFill>
        <p:spPr bwMode="auto">
          <a:xfrm>
            <a:off x="5275042" y="3429000"/>
            <a:ext cx="3181248" cy="2880320"/>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There are a variety of teams to be had.......Problem Solving Team</a:t>
            </a:r>
            <a:endParaRPr lang="en-GB" dirty="0"/>
          </a:p>
        </p:txBody>
      </p:sp>
      <p:graphicFrame>
        <p:nvGraphicFramePr>
          <p:cNvPr id="4" name="Content Placeholder 3"/>
          <p:cNvGraphicFramePr>
            <a:graphicFrameLocks noGrp="1"/>
          </p:cNvGraphicFramePr>
          <p:nvPr>
            <p:ph sz="quarter" idx="1"/>
          </p:nvPr>
        </p:nvGraphicFramePr>
        <p:xfrm>
          <a:off x="457200" y="1600200"/>
          <a:ext cx="7467600" cy="5303520"/>
        </p:xfrm>
        <a:graphic>
          <a:graphicData uri="http://schemas.openxmlformats.org/drawingml/2006/table">
            <a:tbl>
              <a:tblPr firstRow="1" bandRow="1">
                <a:tableStyleId>{5C22544A-7EE6-4342-B048-85BDC9FD1C3A}</a:tableStyleId>
              </a:tblPr>
              <a:tblGrid>
                <a:gridCol w="3733800"/>
                <a:gridCol w="3733800"/>
              </a:tblGrid>
              <a:tr h="370840">
                <a:tc>
                  <a:txBody>
                    <a:bodyPr/>
                    <a:lstStyle/>
                    <a:p>
                      <a:r>
                        <a:rPr lang="en-GB" dirty="0" smtClean="0">
                          <a:solidFill>
                            <a:schemeClr val="tx1"/>
                          </a:solidFill>
                        </a:rPr>
                        <a:t>Problem solving Teams</a:t>
                      </a:r>
                      <a:endParaRPr lang="en-GB" dirty="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smtClean="0">
                          <a:solidFill>
                            <a:schemeClr val="tx1"/>
                          </a:solidFill>
                        </a:rPr>
                        <a:t>Most earliest example</a:t>
                      </a:r>
                      <a:r>
                        <a:rPr lang="en-GB" baseline="0" dirty="0" smtClean="0">
                          <a:solidFill>
                            <a:schemeClr val="tx1"/>
                          </a:solidFill>
                        </a:rPr>
                        <a:t> of a team in the working environment.</a:t>
                      </a:r>
                    </a:p>
                    <a:p>
                      <a:endParaRPr lang="en-GB" baseline="0" dirty="0" smtClean="0">
                        <a:solidFill>
                          <a:schemeClr val="tx1"/>
                        </a:solidFill>
                      </a:endParaRPr>
                    </a:p>
                    <a:p>
                      <a:r>
                        <a:rPr lang="en-GB" baseline="0" dirty="0" smtClean="0">
                          <a:solidFill>
                            <a:schemeClr val="tx1"/>
                          </a:solidFill>
                        </a:rPr>
                        <a:t>Made up of 5-12 members</a:t>
                      </a:r>
                    </a:p>
                    <a:p>
                      <a:endParaRPr lang="en-GB" baseline="0" dirty="0" smtClean="0">
                        <a:solidFill>
                          <a:schemeClr val="tx1"/>
                        </a:solidFill>
                      </a:endParaRPr>
                    </a:p>
                    <a:p>
                      <a:r>
                        <a:rPr lang="en-GB" baseline="0" dirty="0" smtClean="0">
                          <a:solidFill>
                            <a:schemeClr val="tx1"/>
                          </a:solidFill>
                        </a:rPr>
                        <a:t>All work for the same department and meet for  few hours a week to discuss ways of improving quality, efficiency and the work environment. </a:t>
                      </a:r>
                    </a:p>
                    <a:p>
                      <a:endParaRPr lang="en-GB" baseline="0" dirty="0" smtClean="0">
                        <a:solidFill>
                          <a:schemeClr val="tx1"/>
                        </a:solidFill>
                      </a:endParaRPr>
                    </a:p>
                    <a:p>
                      <a:r>
                        <a:rPr lang="en-GB" baseline="0" dirty="0" smtClean="0">
                          <a:solidFill>
                            <a:schemeClr val="tx1"/>
                          </a:solidFill>
                        </a:rPr>
                        <a:t>Members share ideas or offer suggestions on how work processes could be improved; however they </a:t>
                      </a:r>
                      <a:r>
                        <a:rPr lang="en-GB" b="0" baseline="0" dirty="0" smtClean="0">
                          <a:solidFill>
                            <a:schemeClr val="tx1"/>
                          </a:solidFill>
                        </a:rPr>
                        <a:t> </a:t>
                      </a:r>
                      <a:r>
                        <a:rPr lang="en-GB" b="1" baseline="0" dirty="0" smtClean="0">
                          <a:solidFill>
                            <a:schemeClr val="tx1"/>
                          </a:solidFill>
                        </a:rPr>
                        <a:t>rarely have the authority to implement one of their ideas</a:t>
                      </a:r>
                      <a:endParaRPr lang="en-GB" dirty="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There are a variety of teams to be had.......Self-Managed Team</a:t>
            </a:r>
            <a:endParaRPr lang="en-GB" dirty="0"/>
          </a:p>
        </p:txBody>
      </p:sp>
      <p:graphicFrame>
        <p:nvGraphicFramePr>
          <p:cNvPr id="4" name="Content Placeholder 3"/>
          <p:cNvGraphicFramePr>
            <a:graphicFrameLocks noGrp="1"/>
          </p:cNvGraphicFramePr>
          <p:nvPr>
            <p:ph sz="quarter" idx="1"/>
          </p:nvPr>
        </p:nvGraphicFramePr>
        <p:xfrm>
          <a:off x="457200" y="1600200"/>
          <a:ext cx="7467600" cy="3931920"/>
        </p:xfrm>
        <a:graphic>
          <a:graphicData uri="http://schemas.openxmlformats.org/drawingml/2006/table">
            <a:tbl>
              <a:tblPr firstRow="1" bandRow="1">
                <a:tableStyleId>{5C22544A-7EE6-4342-B048-85BDC9FD1C3A}</a:tableStyleId>
              </a:tblPr>
              <a:tblGrid>
                <a:gridCol w="3733800"/>
                <a:gridCol w="3733800"/>
              </a:tblGrid>
              <a:tr h="370840">
                <a:tc>
                  <a:txBody>
                    <a:bodyPr/>
                    <a:lstStyle/>
                    <a:p>
                      <a:r>
                        <a:rPr lang="en-GB" dirty="0" smtClean="0">
                          <a:solidFill>
                            <a:schemeClr val="tx1"/>
                          </a:solidFill>
                        </a:rPr>
                        <a:t>Self-Managed</a:t>
                      </a:r>
                      <a:r>
                        <a:rPr lang="en-GB" baseline="0" dirty="0" smtClean="0">
                          <a:solidFill>
                            <a:schemeClr val="tx1"/>
                          </a:solidFill>
                        </a:rPr>
                        <a:t> Teams</a:t>
                      </a:r>
                      <a:endParaRPr lang="en-GB" dirty="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aseline="0" dirty="0" smtClean="0">
                          <a:solidFill>
                            <a:schemeClr val="tx1"/>
                          </a:solidFill>
                        </a:rPr>
                        <a:t>Typically 10-15 members who perform highly related or interdependent jobs</a:t>
                      </a:r>
                    </a:p>
                    <a:p>
                      <a:endParaRPr lang="en-GB" baseline="0" dirty="0" smtClean="0">
                        <a:solidFill>
                          <a:schemeClr val="tx1"/>
                        </a:solidFill>
                      </a:endParaRPr>
                    </a:p>
                    <a:p>
                      <a:r>
                        <a:rPr lang="en-GB" baseline="0" dirty="0" smtClean="0">
                          <a:solidFill>
                            <a:schemeClr val="tx1"/>
                          </a:solidFill>
                        </a:rPr>
                        <a:t>Take on many jobs and responsibilities of their former supervisor</a:t>
                      </a:r>
                    </a:p>
                    <a:p>
                      <a:endParaRPr lang="en-GB" baseline="0" dirty="0" smtClean="0">
                        <a:solidFill>
                          <a:schemeClr val="tx1"/>
                        </a:solidFill>
                      </a:endParaRPr>
                    </a:p>
                    <a:p>
                      <a:r>
                        <a:rPr lang="en-GB" baseline="0" dirty="0" smtClean="0">
                          <a:solidFill>
                            <a:schemeClr val="tx1"/>
                          </a:solidFill>
                        </a:rPr>
                        <a:t>Tasks usually involve planning and scheduling of work, assigning tasks to members, making decisions, taking action on problems</a:t>
                      </a:r>
                    </a:p>
                    <a:p>
                      <a:endParaRPr lang="en-GB" baseline="0" dirty="0" smtClean="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There are a variety of teams to be had.......Cross-Functional Teams</a:t>
            </a:r>
            <a:endParaRPr lang="en-GB"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4272374193"/>
              </p:ext>
            </p:extLst>
          </p:nvPr>
        </p:nvGraphicFramePr>
        <p:xfrm>
          <a:off x="457200" y="1600200"/>
          <a:ext cx="7467600" cy="5303520"/>
        </p:xfrm>
        <a:graphic>
          <a:graphicData uri="http://schemas.openxmlformats.org/drawingml/2006/table">
            <a:tbl>
              <a:tblPr firstRow="1" bandRow="1">
                <a:tableStyleId>{5C22544A-7EE6-4342-B048-85BDC9FD1C3A}</a:tableStyleId>
              </a:tblPr>
              <a:tblGrid>
                <a:gridCol w="3733800"/>
                <a:gridCol w="3733800"/>
              </a:tblGrid>
              <a:tr h="370840">
                <a:tc>
                  <a:txBody>
                    <a:bodyPr/>
                    <a:lstStyle/>
                    <a:p>
                      <a:r>
                        <a:rPr lang="en-GB" dirty="0" smtClean="0">
                          <a:solidFill>
                            <a:schemeClr val="tx1"/>
                          </a:solidFill>
                        </a:rPr>
                        <a:t>Cross-Functional Teams</a:t>
                      </a:r>
                      <a:endParaRPr lang="en-GB" dirty="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aseline="0" dirty="0" smtClean="0">
                          <a:solidFill>
                            <a:schemeClr val="tx1"/>
                          </a:solidFill>
                        </a:rPr>
                        <a:t>Usually created  from employees who are from the same hierarchical level within the organisation but from different departments. But they work together to complete the tasks.</a:t>
                      </a:r>
                    </a:p>
                    <a:p>
                      <a:endParaRPr lang="en-GB" baseline="0" dirty="0" smtClean="0">
                        <a:solidFill>
                          <a:schemeClr val="tx1"/>
                        </a:solidFill>
                      </a:endParaRPr>
                    </a:p>
                    <a:p>
                      <a:r>
                        <a:rPr lang="en-GB" baseline="0" dirty="0" smtClean="0">
                          <a:solidFill>
                            <a:schemeClr val="tx1"/>
                          </a:solidFill>
                        </a:rPr>
                        <a:t>These type of teams are so popular that it is difficult to imagine an organisation without such a team.</a:t>
                      </a:r>
                    </a:p>
                    <a:p>
                      <a:endParaRPr lang="en-GB" baseline="0" dirty="0" smtClean="0">
                        <a:solidFill>
                          <a:schemeClr val="tx1"/>
                        </a:solidFill>
                      </a:endParaRPr>
                    </a:p>
                    <a:p>
                      <a:r>
                        <a:rPr lang="en-GB" baseline="0" dirty="0" smtClean="0">
                          <a:solidFill>
                            <a:schemeClr val="tx1"/>
                          </a:solidFill>
                        </a:rPr>
                        <a:t>Major car companies use this team formation to coordinate difficult projects (Toyota, BMW, Honda etc) </a:t>
                      </a:r>
                    </a:p>
                    <a:p>
                      <a:endParaRPr lang="en-GB" baseline="0" dirty="0" smtClean="0">
                        <a:solidFill>
                          <a:schemeClr val="tx1"/>
                        </a:solidFill>
                      </a:endParaRPr>
                    </a:p>
                    <a:p>
                      <a:endParaRPr lang="en-GB" baseline="0" dirty="0" smtClean="0">
                        <a:solidFill>
                          <a:schemeClr val="tx1"/>
                        </a:solidFill>
                      </a:endParaRPr>
                    </a:p>
                  </a:txBody>
                  <a:tcPr marL="82973" marR="8297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There are a variety of teams to be had.......Virtual Teams</a:t>
            </a:r>
            <a:endParaRPr lang="en-GB" dirty="0"/>
          </a:p>
        </p:txBody>
      </p:sp>
      <p:graphicFrame>
        <p:nvGraphicFramePr>
          <p:cNvPr id="4" name="Content Placeholder 3"/>
          <p:cNvGraphicFramePr>
            <a:graphicFrameLocks noGrp="1"/>
          </p:cNvGraphicFramePr>
          <p:nvPr>
            <p:ph sz="quarter" idx="1"/>
          </p:nvPr>
        </p:nvGraphicFramePr>
        <p:xfrm>
          <a:off x="251520" y="1481138"/>
          <a:ext cx="8435280" cy="5913120"/>
        </p:xfrm>
        <a:graphic>
          <a:graphicData uri="http://schemas.openxmlformats.org/drawingml/2006/table">
            <a:tbl>
              <a:tblPr firstRow="1" bandRow="1">
                <a:tableStyleId>{5C22544A-7EE6-4342-B048-85BDC9FD1C3A}</a:tableStyleId>
              </a:tblPr>
              <a:tblGrid>
                <a:gridCol w="4217640"/>
                <a:gridCol w="4217640"/>
              </a:tblGrid>
              <a:tr h="5692278">
                <a:tc>
                  <a:txBody>
                    <a:bodyPr/>
                    <a:lstStyle/>
                    <a:p>
                      <a:r>
                        <a:rPr lang="en-GB" dirty="0" smtClean="0">
                          <a:solidFill>
                            <a:schemeClr val="tx1"/>
                          </a:solidFill>
                        </a:rPr>
                        <a:t>Virtual Teams</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400" baseline="0" dirty="0" smtClean="0">
                          <a:solidFill>
                            <a:schemeClr val="tx1"/>
                          </a:solidFill>
                        </a:rPr>
                        <a:t>This type of team uses technology to connect  physically dispersed members to meet a common goal.</a:t>
                      </a:r>
                    </a:p>
                    <a:p>
                      <a:endParaRPr lang="en-GB" sz="1400" baseline="0" dirty="0" smtClean="0">
                        <a:solidFill>
                          <a:schemeClr val="tx1"/>
                        </a:solidFill>
                      </a:endParaRPr>
                    </a:p>
                    <a:p>
                      <a:r>
                        <a:rPr lang="en-GB" sz="1400" baseline="0" dirty="0" smtClean="0">
                          <a:solidFill>
                            <a:schemeClr val="tx1"/>
                          </a:solidFill>
                        </a:rPr>
                        <a:t>Through this formation people work collaboratively  online-via video conferencing, email etc </a:t>
                      </a:r>
                    </a:p>
                    <a:p>
                      <a:endParaRPr lang="en-GB" sz="1400" baseline="0" dirty="0" smtClean="0">
                        <a:solidFill>
                          <a:schemeClr val="tx1"/>
                        </a:solidFill>
                      </a:endParaRPr>
                    </a:p>
                    <a:p>
                      <a:r>
                        <a:rPr lang="en-GB" sz="1400" baseline="0" dirty="0" smtClean="0">
                          <a:solidFill>
                            <a:schemeClr val="tx1"/>
                          </a:solidFill>
                        </a:rPr>
                        <a:t>There are some difficulties associated with these teams, for instance there is a lack of social rapport and less interaction amongst the employees</a:t>
                      </a:r>
                    </a:p>
                    <a:p>
                      <a:endParaRPr lang="en-GB" sz="1400" baseline="0" dirty="0" smtClean="0">
                        <a:solidFill>
                          <a:schemeClr val="tx1"/>
                        </a:solidFill>
                      </a:endParaRPr>
                    </a:p>
                    <a:p>
                      <a:r>
                        <a:rPr lang="en-GB" sz="1400" baseline="0" dirty="0" smtClean="0">
                          <a:solidFill>
                            <a:schemeClr val="tx1"/>
                          </a:solidFill>
                        </a:rPr>
                        <a:t>For these teams to be effective  management need to try and make sure that:</a:t>
                      </a:r>
                    </a:p>
                    <a:p>
                      <a:endParaRPr lang="en-GB" sz="1400" baseline="0" dirty="0" smtClean="0">
                        <a:solidFill>
                          <a:schemeClr val="tx1"/>
                        </a:solidFill>
                      </a:endParaRPr>
                    </a:p>
                    <a:p>
                      <a:pPr>
                        <a:buFont typeface="Arial" pitchFamily="34" charset="0"/>
                        <a:buChar char="•"/>
                      </a:pPr>
                      <a:r>
                        <a:rPr lang="en-GB" sz="1400" baseline="0" dirty="0" smtClean="0">
                          <a:solidFill>
                            <a:schemeClr val="tx1"/>
                          </a:solidFill>
                        </a:rPr>
                        <a:t>Trust is established amongst team members.</a:t>
                      </a:r>
                    </a:p>
                    <a:p>
                      <a:pPr>
                        <a:buFont typeface="Arial" pitchFamily="34" charset="0"/>
                        <a:buNone/>
                      </a:pPr>
                      <a:endParaRPr lang="en-GB" sz="1400" baseline="0" dirty="0" smtClean="0">
                        <a:solidFill>
                          <a:schemeClr val="tx1"/>
                        </a:solidFill>
                      </a:endParaRPr>
                    </a:p>
                    <a:p>
                      <a:pPr>
                        <a:buFont typeface="Arial" pitchFamily="34" charset="0"/>
                        <a:buChar char="•"/>
                      </a:pPr>
                      <a:r>
                        <a:rPr lang="en-GB" sz="1400" baseline="0" dirty="0" smtClean="0">
                          <a:solidFill>
                            <a:schemeClr val="tx1"/>
                          </a:solidFill>
                        </a:rPr>
                        <a:t>Team progress is monitored closely </a:t>
                      </a:r>
                    </a:p>
                    <a:p>
                      <a:pPr>
                        <a:buFont typeface="Arial" pitchFamily="34" charset="0"/>
                        <a:buNone/>
                      </a:pPr>
                      <a:endParaRPr lang="en-GB" sz="1400" baseline="0" dirty="0" smtClean="0">
                        <a:solidFill>
                          <a:schemeClr val="tx1"/>
                        </a:solidFill>
                      </a:endParaRPr>
                    </a:p>
                    <a:p>
                      <a:pPr>
                        <a:buFont typeface="Arial" pitchFamily="34" charset="0"/>
                        <a:buChar char="•"/>
                      </a:pPr>
                      <a:r>
                        <a:rPr lang="en-GB" sz="1400" baseline="0" dirty="0" smtClean="0">
                          <a:solidFill>
                            <a:schemeClr val="tx1"/>
                          </a:solidFill>
                        </a:rPr>
                        <a:t>Efforts and success of the virtual team are announced to the whole organisation , in doing so this avoids the team from feeling invisible. </a:t>
                      </a:r>
                    </a:p>
                    <a:p>
                      <a:pPr>
                        <a:buFont typeface="Arial" pitchFamily="34" charset="0"/>
                        <a:buChar char="•"/>
                      </a:pPr>
                      <a:endParaRPr lang="en-GB" baseline="0" dirty="0" smtClean="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Work Design</a:t>
            </a:r>
            <a:endParaRPr lang="en-GB" dirty="0"/>
          </a:p>
        </p:txBody>
      </p:sp>
      <p:sp>
        <p:nvSpPr>
          <p:cNvPr id="2" name="Content Placeholder 1"/>
          <p:cNvSpPr>
            <a:spLocks noGrp="1"/>
          </p:cNvSpPr>
          <p:nvPr>
            <p:ph sz="quarter" idx="1"/>
          </p:nvPr>
        </p:nvSpPr>
        <p:spPr/>
        <p:txBody>
          <a:bodyPr/>
          <a:lstStyle/>
          <a:p>
            <a:r>
              <a:rPr lang="en-GB" dirty="0" smtClean="0"/>
              <a:t>For a team to be effective they need to work together and take collective responsibility for their decisions and actions. </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Team Life Cycle</a:t>
            </a:r>
            <a:endParaRPr lang="en-GB" dirty="0"/>
          </a:p>
        </p:txBody>
      </p:sp>
      <p:graphicFrame>
        <p:nvGraphicFramePr>
          <p:cNvPr id="4" name="Content Placeholder 3"/>
          <p:cNvGraphicFramePr>
            <a:graphicFrameLocks noGrp="1"/>
          </p:cNvGraphicFramePr>
          <p:nvPr>
            <p:ph sz="quarter" idx="1"/>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References</a:t>
            </a:r>
            <a:endParaRPr lang="en-GB" dirty="0"/>
          </a:p>
        </p:txBody>
      </p:sp>
      <p:sp>
        <p:nvSpPr>
          <p:cNvPr id="2" name="Content Placeholder 1"/>
          <p:cNvSpPr>
            <a:spLocks noGrp="1"/>
          </p:cNvSpPr>
          <p:nvPr>
            <p:ph sz="quarter" idx="1"/>
          </p:nvPr>
        </p:nvSpPr>
        <p:spPr/>
        <p:txBody>
          <a:bodyPr>
            <a:normAutofit fontScale="92500" lnSpcReduction="20000"/>
          </a:bodyPr>
          <a:lstStyle/>
          <a:p>
            <a:r>
              <a:rPr lang="en-GB" dirty="0" smtClean="0"/>
              <a:t>ACAS (2003) </a:t>
            </a:r>
            <a:r>
              <a:rPr lang="en-GB" i="1" dirty="0" smtClean="0"/>
              <a:t>Teamwork: Success through People, Advisory Booklet</a:t>
            </a:r>
          </a:p>
          <a:p>
            <a:r>
              <a:rPr lang="en-GB" dirty="0" err="1" smtClean="0"/>
              <a:t>Adair,J</a:t>
            </a:r>
            <a:r>
              <a:rPr lang="en-GB" dirty="0" smtClean="0"/>
              <a:t>. (1986) E</a:t>
            </a:r>
            <a:r>
              <a:rPr lang="en-GB" i="1" dirty="0" smtClean="0"/>
              <a:t>ffective Team Building, </a:t>
            </a:r>
            <a:r>
              <a:rPr lang="en-GB" dirty="0" smtClean="0"/>
              <a:t>Gower Press: </a:t>
            </a:r>
            <a:r>
              <a:rPr lang="en-GB" dirty="0" err="1" smtClean="0"/>
              <a:t>Bassingstoke</a:t>
            </a:r>
            <a:endParaRPr lang="en-GB" dirty="0" smtClean="0"/>
          </a:p>
          <a:p>
            <a:r>
              <a:rPr lang="en-GB" dirty="0" smtClean="0"/>
              <a:t>Crainer, S. (1998) </a:t>
            </a:r>
            <a:r>
              <a:rPr lang="en-GB" i="1" dirty="0" smtClean="0"/>
              <a:t>Key Management Ideas: Thinkers That Changed the Management World, </a:t>
            </a:r>
            <a:r>
              <a:rPr lang="en-GB" dirty="0" smtClean="0"/>
              <a:t>3</a:t>
            </a:r>
            <a:r>
              <a:rPr lang="en-GB" baseline="30000" dirty="0" smtClean="0"/>
              <a:t>rd</a:t>
            </a:r>
            <a:r>
              <a:rPr lang="en-GB" dirty="0" smtClean="0"/>
              <a:t> Edition, Harlow: Prentice Hall</a:t>
            </a:r>
          </a:p>
          <a:p>
            <a:r>
              <a:rPr lang="en-GB" dirty="0" smtClean="0"/>
              <a:t>Mullins, L.J. ( 2010) </a:t>
            </a:r>
            <a:r>
              <a:rPr lang="en-GB" i="1" dirty="0" smtClean="0"/>
              <a:t>Management &amp; Organisational Behaviour, </a:t>
            </a:r>
            <a:r>
              <a:rPr lang="en-GB" dirty="0" smtClean="0"/>
              <a:t>9</a:t>
            </a:r>
            <a:r>
              <a:rPr lang="en-GB" baseline="30000" dirty="0" smtClean="0"/>
              <a:t>th</a:t>
            </a:r>
            <a:r>
              <a:rPr lang="en-GB" dirty="0" smtClean="0"/>
              <a:t> Edition. Harlow: Prentice Hall.</a:t>
            </a:r>
          </a:p>
          <a:p>
            <a:r>
              <a:rPr lang="en-GB" dirty="0" smtClean="0"/>
              <a:t>Robbins, S.P, Judge. T.A &amp; Campbell. T. (2010)</a:t>
            </a:r>
            <a:r>
              <a:rPr lang="en-GB" i="1" dirty="0" smtClean="0"/>
              <a:t>Organisational Behaviour. </a:t>
            </a:r>
            <a:r>
              <a:rPr lang="en-GB" dirty="0" smtClean="0"/>
              <a:t>Harlow: Prentice Hall. </a:t>
            </a:r>
          </a:p>
          <a:p>
            <a:r>
              <a:rPr lang="en-GB" dirty="0" err="1" smtClean="0"/>
              <a:t>Tuckman,B.W</a:t>
            </a:r>
            <a:r>
              <a:rPr lang="en-GB" dirty="0" smtClean="0"/>
              <a:t>,. (1965) “Development Sequence in Small Groups,” </a:t>
            </a:r>
            <a:r>
              <a:rPr lang="en-GB" i="1" dirty="0" smtClean="0"/>
              <a:t>Psychological Bulletin, </a:t>
            </a:r>
            <a:r>
              <a:rPr lang="en-GB" dirty="0" smtClean="0"/>
              <a:t>vol.63, pp.384-99</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914</TotalTime>
  <Words>1269</Words>
  <Application>Microsoft Office PowerPoint</Application>
  <PresentationFormat>On-screen Show (4:3)</PresentationFormat>
  <Paragraphs>143</Paragraphs>
  <Slides>23</Slides>
  <Notes>14</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Oriel</vt:lpstr>
      <vt:lpstr>Team-Working</vt:lpstr>
      <vt:lpstr>Team Working  Class Aim</vt:lpstr>
      <vt:lpstr>Team Working Definition</vt:lpstr>
      <vt:lpstr>What is a team?</vt:lpstr>
      <vt:lpstr>The Importance of a Team</vt:lpstr>
      <vt:lpstr> Two Heads are Better than One</vt:lpstr>
      <vt:lpstr>The Development of Team-Working</vt:lpstr>
      <vt:lpstr>Why has team-working become so popular?</vt:lpstr>
      <vt:lpstr>Why has team-working become so popular?</vt:lpstr>
      <vt:lpstr>Why teamworking has become so popular?</vt:lpstr>
      <vt:lpstr>Some interesting Team-working Facts</vt:lpstr>
      <vt:lpstr>Activity</vt:lpstr>
      <vt:lpstr>Benefits of Team-Working </vt:lpstr>
      <vt:lpstr>Activity</vt:lpstr>
      <vt:lpstr>Disadvantages of Team-Working</vt:lpstr>
      <vt:lpstr>There are a variety of different teams to be had...</vt:lpstr>
      <vt:lpstr>There are a variety of teams to be had.......Problem Solving Team</vt:lpstr>
      <vt:lpstr>There are a variety of teams to be had.......Self-Managed Team</vt:lpstr>
      <vt:lpstr>There are a variety of teams to be had.......Cross-Functional Teams</vt:lpstr>
      <vt:lpstr>There are a variety of teams to be had.......Virtual Teams</vt:lpstr>
      <vt:lpstr>Work Design</vt:lpstr>
      <vt:lpstr>Team Life Cycle</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dc:title>
  <dc:creator>kevlar</dc:creator>
  <cp:lastModifiedBy>sc-ft</cp:lastModifiedBy>
  <cp:revision>76</cp:revision>
  <dcterms:created xsi:type="dcterms:W3CDTF">2013-04-10T18:43:56Z</dcterms:created>
  <dcterms:modified xsi:type="dcterms:W3CDTF">2013-12-16T10:05:27Z</dcterms:modified>
</cp:coreProperties>
</file>