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9" r:id="rId4"/>
    <p:sldId id="272" r:id="rId5"/>
    <p:sldId id="258" r:id="rId6"/>
    <p:sldId id="259" r:id="rId7"/>
    <p:sldId id="268" r:id="rId8"/>
    <p:sldId id="260" r:id="rId9"/>
    <p:sldId id="261" r:id="rId10"/>
    <p:sldId id="262" r:id="rId11"/>
    <p:sldId id="263" r:id="rId12"/>
    <p:sldId id="264" r:id="rId13"/>
    <p:sldId id="266" r:id="rId14"/>
    <p:sldId id="265" r:id="rId15"/>
    <p:sldId id="267" r:id="rId16"/>
    <p:sldId id="271" r:id="rId17"/>
    <p:sldId id="273"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ro-RO"/>
              <a:t>Faceți clic pentru a edita stilul de titlu coordonator</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42A54C80-263E-416B-A8E0-580EDEADCBDC}" type="datetimeFigureOut">
              <a:rPr lang="en-US" dirty="0"/>
              <a:t>12/19/19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t 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devărat sau fals">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Faceţi clic pentru a edita Master stiluri text</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12/19/19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annualreport.marksandspencer.com/brand-and-marketplace/our-brand.aspx" TargetMode="External"/><Relationship Id="rId2" Type="http://schemas.openxmlformats.org/officeDocument/2006/relationships/hyperlink" Target="http://plana.marksandspencer.com/media/pdf/planA-201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EBDB869B-5564-5640-8B19-DD9293284CF3}"/>
              </a:ext>
            </a:extLst>
          </p:cNvPr>
          <p:cNvSpPr>
            <a:spLocks noGrp="1"/>
          </p:cNvSpPr>
          <p:nvPr>
            <p:ph type="ctrTitle"/>
          </p:nvPr>
        </p:nvSpPr>
        <p:spPr>
          <a:xfrm>
            <a:off x="4419136" y="1020871"/>
            <a:ext cx="6960759" cy="2849671"/>
          </a:xfrm>
        </p:spPr>
        <p:txBody>
          <a:bodyPr>
            <a:normAutofit/>
          </a:bodyPr>
          <a:lstStyle/>
          <a:p>
            <a:pPr algn="l"/>
            <a:r>
              <a:rPr lang="ro-RO" sz="6000">
                <a:solidFill>
                  <a:srgbClr val="FFFFFF"/>
                </a:solidFill>
              </a:rPr>
              <a:t>Managing People –LCBB5004 </a:t>
            </a:r>
          </a:p>
        </p:txBody>
      </p:sp>
      <p:sp>
        <p:nvSpPr>
          <p:cNvPr id="3" name="Subtitlu 2">
            <a:extLst>
              <a:ext uri="{FF2B5EF4-FFF2-40B4-BE49-F238E27FC236}">
                <a16:creationId xmlns:a16="http://schemas.microsoft.com/office/drawing/2014/main" id="{AE1319A4-21B9-1240-97C3-3EBA77D5A773}"/>
              </a:ext>
            </a:extLst>
          </p:cNvPr>
          <p:cNvSpPr>
            <a:spLocks noGrp="1"/>
          </p:cNvSpPr>
          <p:nvPr>
            <p:ph type="subTitle" idx="1"/>
          </p:nvPr>
        </p:nvSpPr>
        <p:spPr>
          <a:xfrm>
            <a:off x="4548104" y="3962088"/>
            <a:ext cx="6112077" cy="1186108"/>
          </a:xfrm>
        </p:spPr>
        <p:txBody>
          <a:bodyPr>
            <a:normAutofit/>
          </a:bodyPr>
          <a:lstStyle/>
          <a:p>
            <a:pPr algn="l"/>
            <a:r>
              <a:rPr lang="ro-RO">
                <a:solidFill>
                  <a:srgbClr val="FFFFFF">
                    <a:alpha val="70000"/>
                  </a:srgbClr>
                </a:solidFill>
              </a:rPr>
              <a:t>  KENNY TANG</a:t>
            </a:r>
          </a:p>
          <a:p>
            <a:pPr algn="l"/>
            <a:endParaRPr lang="ro-RO">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6978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2BF038C-2442-7943-B2FE-F946A96EB2F5}"/>
              </a:ext>
            </a:extLst>
          </p:cNvPr>
          <p:cNvPicPr>
            <a:picLocks noChangeAspect="1"/>
          </p:cNvPicPr>
          <p:nvPr/>
        </p:nvPicPr>
        <p:blipFill rotWithShape="1">
          <a:blip r:embed="rId2"/>
          <a:srcRect l="27342" r="11145" b="-1"/>
          <a:stretch/>
        </p:blipFill>
        <p:spPr>
          <a:xfrm>
            <a:off x="4825107" y="65220"/>
            <a:ext cx="7604881" cy="7049294"/>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u 1">
            <a:extLst>
              <a:ext uri="{FF2B5EF4-FFF2-40B4-BE49-F238E27FC236}">
                <a16:creationId xmlns:a16="http://schemas.microsoft.com/office/drawing/2014/main" id="{8F8C5D60-4173-3448-A850-85B6A59CB9C8}"/>
              </a:ext>
            </a:extLst>
          </p:cNvPr>
          <p:cNvSpPr>
            <a:spLocks noGrp="1"/>
          </p:cNvSpPr>
          <p:nvPr>
            <p:ph type="title"/>
          </p:nvPr>
        </p:nvSpPr>
        <p:spPr>
          <a:xfrm>
            <a:off x="677333" y="609600"/>
            <a:ext cx="3851123" cy="1320800"/>
          </a:xfrm>
        </p:spPr>
        <p:txBody>
          <a:bodyPr>
            <a:normAutofit/>
          </a:bodyPr>
          <a:lstStyle/>
          <a:p>
            <a:pPr>
              <a:lnSpc>
                <a:spcPct val="90000"/>
              </a:lnSpc>
            </a:pPr>
            <a:r>
              <a:rPr lang="ro-RO" sz="2800" dirty="0"/>
              <a:t>              GROUP NO. </a:t>
            </a:r>
            <a:r>
              <a:rPr lang="en-GB" sz="2800" dirty="0"/>
              <a:t>1</a:t>
            </a:r>
            <a:r>
              <a:rPr lang="ro-RO" sz="2800" dirty="0"/>
              <a:t> </a:t>
            </a:r>
            <a:br>
              <a:rPr lang="ro-RO" sz="2800" dirty="0"/>
            </a:br>
            <a:r>
              <a:rPr lang="ro-RO" sz="2800" dirty="0"/>
              <a:t>HRM POLICIES – MARKS AND SPENCER</a:t>
            </a:r>
          </a:p>
        </p:txBody>
      </p:sp>
      <p:sp>
        <p:nvSpPr>
          <p:cNvPr id="3" name="Substituent conținut 2">
            <a:extLst>
              <a:ext uri="{FF2B5EF4-FFF2-40B4-BE49-F238E27FC236}">
                <a16:creationId xmlns:a16="http://schemas.microsoft.com/office/drawing/2014/main" id="{F23FA27C-2493-4B46-B7EC-60B6C4143473}"/>
              </a:ext>
            </a:extLst>
          </p:cNvPr>
          <p:cNvSpPr>
            <a:spLocks noGrp="1"/>
          </p:cNvSpPr>
          <p:nvPr>
            <p:ph idx="1"/>
          </p:nvPr>
        </p:nvSpPr>
        <p:spPr>
          <a:xfrm>
            <a:off x="677334" y="2160589"/>
            <a:ext cx="3851122" cy="3880773"/>
          </a:xfrm>
        </p:spPr>
        <p:txBody>
          <a:bodyPr>
            <a:normAutofit/>
          </a:bodyPr>
          <a:lstStyle/>
          <a:p>
            <a:r>
              <a:rPr lang="ro-RO" dirty="0"/>
              <a:t>BRES ELISABETA – 1806711</a:t>
            </a:r>
          </a:p>
          <a:p>
            <a:r>
              <a:rPr lang="ro-RO" dirty="0"/>
              <a:t>BURCUS CLAUDIA – </a:t>
            </a:r>
            <a:r>
              <a:rPr lang="en-GB" dirty="0"/>
              <a:t>1806385</a:t>
            </a:r>
            <a:endParaRPr lang="ro-RO" dirty="0"/>
          </a:p>
          <a:p>
            <a:r>
              <a:rPr lang="ro-RO" dirty="0"/>
              <a:t>CIRCIU ALEXANDRU -1807495</a:t>
            </a:r>
          </a:p>
          <a:p>
            <a:r>
              <a:rPr lang="ro-RO" dirty="0"/>
              <a:t>BINISAN ADRIAN - </a:t>
            </a:r>
            <a:r>
              <a:rPr lang="en-GB" dirty="0"/>
              <a:t>1808250</a:t>
            </a:r>
            <a:endParaRPr lang="ro-RO"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69150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A62F013-C75C-3D4D-AA3F-5F0BBBCDBFDD}"/>
              </a:ext>
            </a:extLst>
          </p:cNvPr>
          <p:cNvPicPr>
            <a:picLocks noChangeAspect="1"/>
          </p:cNvPicPr>
          <p:nvPr/>
        </p:nvPicPr>
        <p:blipFill rotWithShape="1">
          <a:blip r:embed="rId2"/>
          <a:srcRect r="-2" b="5130"/>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1F131C4-12B7-9741-B32B-60E2DA603777}"/>
              </a:ext>
            </a:extLst>
          </p:cNvPr>
          <p:cNvSpPr>
            <a:spLocks noGrp="1"/>
          </p:cNvSpPr>
          <p:nvPr>
            <p:ph type="title"/>
          </p:nvPr>
        </p:nvSpPr>
        <p:spPr>
          <a:xfrm>
            <a:off x="677333" y="609600"/>
            <a:ext cx="3851123" cy="1320800"/>
          </a:xfrm>
        </p:spPr>
        <p:txBody>
          <a:bodyPr>
            <a:normAutofit/>
          </a:bodyPr>
          <a:lstStyle/>
          <a:p>
            <a:r>
              <a:rPr lang="en-GB"/>
              <a:t>Introduction </a:t>
            </a:r>
            <a:endParaRPr lang="en-US"/>
          </a:p>
        </p:txBody>
      </p:sp>
      <p:sp>
        <p:nvSpPr>
          <p:cNvPr id="3" name="Content Placeholder 2">
            <a:extLst>
              <a:ext uri="{FF2B5EF4-FFF2-40B4-BE49-F238E27FC236}">
                <a16:creationId xmlns:a16="http://schemas.microsoft.com/office/drawing/2014/main" id="{EBD846BC-E847-9148-B300-1752F45A89A1}"/>
              </a:ext>
            </a:extLst>
          </p:cNvPr>
          <p:cNvSpPr>
            <a:spLocks noGrp="1"/>
          </p:cNvSpPr>
          <p:nvPr>
            <p:ph idx="1"/>
          </p:nvPr>
        </p:nvSpPr>
        <p:spPr>
          <a:xfrm>
            <a:off x="677334" y="2160589"/>
            <a:ext cx="3851122" cy="3880773"/>
          </a:xfrm>
        </p:spPr>
        <p:txBody>
          <a:bodyPr>
            <a:normAutofit/>
          </a:bodyPr>
          <a:lstStyle/>
          <a:p>
            <a:pPr>
              <a:lnSpc>
                <a:spcPct val="90000"/>
              </a:lnSpc>
            </a:pPr>
            <a:r>
              <a:rPr lang="en-GB" sz="1100" dirty="0"/>
              <a:t>This power point presentation is  about HRM at Marks &amp;Spencer ! </a:t>
            </a:r>
          </a:p>
          <a:p>
            <a:pPr>
              <a:lnSpc>
                <a:spcPct val="90000"/>
              </a:lnSpc>
            </a:pPr>
            <a:r>
              <a:rPr lang="en-GB" sz="1100" dirty="0"/>
              <a:t>We will speak about :</a:t>
            </a:r>
          </a:p>
          <a:p>
            <a:pPr>
              <a:lnSpc>
                <a:spcPct val="90000"/>
              </a:lnSpc>
              <a:buFont typeface="Wingdings" pitchFamily="2" charset="2"/>
              <a:buChar char="Ø"/>
            </a:pPr>
            <a:r>
              <a:rPr lang="en-GB" sz="1100" dirty="0"/>
              <a:t> WHAT IS HRM?</a:t>
            </a:r>
          </a:p>
          <a:p>
            <a:pPr>
              <a:lnSpc>
                <a:spcPct val="90000"/>
              </a:lnSpc>
              <a:buFont typeface="Wingdings" pitchFamily="2" charset="2"/>
              <a:buChar char="Ø"/>
            </a:pPr>
            <a:r>
              <a:rPr lang="en-GB" sz="1100" dirty="0"/>
              <a:t>THE INFLUENCE OF IT ON HRM</a:t>
            </a:r>
          </a:p>
          <a:p>
            <a:pPr>
              <a:lnSpc>
                <a:spcPct val="90000"/>
              </a:lnSpc>
              <a:buFont typeface="Wingdings" pitchFamily="2" charset="2"/>
              <a:buChar char="Ø"/>
            </a:pPr>
            <a:r>
              <a:rPr lang="en-GB" sz="1100" dirty="0"/>
              <a:t>THE PROCESS OF RECRUITMENT</a:t>
            </a:r>
          </a:p>
          <a:p>
            <a:pPr>
              <a:lnSpc>
                <a:spcPct val="90000"/>
              </a:lnSpc>
              <a:buFont typeface="Wingdings" pitchFamily="2" charset="2"/>
              <a:buChar char="Ø"/>
            </a:pPr>
            <a:r>
              <a:rPr lang="en-GB" sz="1100" dirty="0"/>
              <a:t>REWARD SISTEM AT M&amp;S</a:t>
            </a:r>
          </a:p>
          <a:p>
            <a:pPr>
              <a:lnSpc>
                <a:spcPct val="90000"/>
              </a:lnSpc>
              <a:buFont typeface="Wingdings" pitchFamily="2" charset="2"/>
              <a:buChar char="Ø"/>
            </a:pPr>
            <a:r>
              <a:rPr lang="en-GB" sz="1100" dirty="0"/>
              <a:t>TRAINING AND DEVELOPMENT</a:t>
            </a:r>
          </a:p>
          <a:p>
            <a:pPr>
              <a:lnSpc>
                <a:spcPct val="90000"/>
              </a:lnSpc>
              <a:buFont typeface="Wingdings" pitchFamily="2" charset="2"/>
              <a:buChar char="Ø"/>
            </a:pPr>
            <a:r>
              <a:rPr lang="en-GB" sz="1100" dirty="0"/>
              <a:t>FINANCIAL BUDGET</a:t>
            </a:r>
          </a:p>
          <a:p>
            <a:pPr>
              <a:lnSpc>
                <a:spcPct val="90000"/>
              </a:lnSpc>
              <a:buFont typeface="Wingdings" pitchFamily="2" charset="2"/>
              <a:buChar char="Ø"/>
            </a:pPr>
            <a:r>
              <a:rPr lang="en-GB" sz="1100" dirty="0"/>
              <a:t>VISION AND MISSION</a:t>
            </a:r>
          </a:p>
          <a:p>
            <a:pPr>
              <a:lnSpc>
                <a:spcPct val="90000"/>
              </a:lnSpc>
              <a:buFont typeface="Wingdings" pitchFamily="2" charset="2"/>
              <a:buChar char="Ø"/>
            </a:pPr>
            <a:r>
              <a:rPr lang="en-GB" sz="1100" dirty="0"/>
              <a:t>HEALTH AND SAFETY</a:t>
            </a:r>
          </a:p>
          <a:p>
            <a:pPr>
              <a:lnSpc>
                <a:spcPct val="90000"/>
              </a:lnSpc>
              <a:buFont typeface="Wingdings" pitchFamily="2" charset="2"/>
              <a:buChar char="Ø"/>
            </a:pPr>
            <a:endParaRPr lang="en-GB" sz="1100" dirty="0"/>
          </a:p>
          <a:p>
            <a:pPr>
              <a:lnSpc>
                <a:spcPct val="90000"/>
              </a:lnSpc>
              <a:buFont typeface="Wingdings" pitchFamily="2" charset="2"/>
              <a:buChar char="Ø"/>
            </a:pPr>
            <a:endParaRPr lang="en-GB" sz="1100" dirty="0"/>
          </a:p>
          <a:p>
            <a:pPr>
              <a:lnSpc>
                <a:spcPct val="90000"/>
              </a:lnSpc>
              <a:buFont typeface="Wingdings" pitchFamily="2" charset="2"/>
              <a:buChar char="§"/>
            </a:pPr>
            <a:r>
              <a:rPr lang="en-GB" sz="1100" dirty="0"/>
              <a:t> </a:t>
            </a:r>
            <a:endParaRPr lang="en-US" sz="1100" dirty="0"/>
          </a:p>
        </p:txBody>
      </p:sp>
      <p:cxnSp>
        <p:nvCxnSpPr>
          <p:cNvPr id="75" name="Straight Connector 7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9306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11876EA3-1DF8-1642-A14E-EC89471BD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5379" y="1131994"/>
            <a:ext cx="6245424" cy="4590386"/>
          </a:xfrm>
          <a:prstGeom prst="rect">
            <a:avLst/>
          </a:prstGeom>
        </p:spPr>
      </p:pic>
    </p:spTree>
    <p:extLst>
      <p:ext uri="{BB962C8B-B14F-4D97-AF65-F5344CB8AC3E}">
        <p14:creationId xmlns:p14="http://schemas.microsoft.com/office/powerpoint/2010/main" val="800637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85C07-3084-384A-9C3C-EAA1B18A0D93}"/>
              </a:ext>
            </a:extLst>
          </p:cNvPr>
          <p:cNvSpPr>
            <a:spLocks noGrp="1"/>
          </p:cNvSpPr>
          <p:nvPr>
            <p:ph type="title"/>
          </p:nvPr>
        </p:nvSpPr>
        <p:spPr>
          <a:xfrm>
            <a:off x="6090445" y="609600"/>
            <a:ext cx="3183556" cy="1320800"/>
          </a:xfrm>
        </p:spPr>
        <p:txBody>
          <a:bodyPr anchor="ctr">
            <a:normAutofit/>
          </a:bodyPr>
          <a:lstStyle/>
          <a:p>
            <a:r>
              <a:rPr lang="en-GB" dirty="0"/>
              <a:t>           WHAT IS HRM ?!</a:t>
            </a:r>
            <a:endParaRPr lang="en-US" dirty="0"/>
          </a:p>
        </p:txBody>
      </p:sp>
      <p:sp>
        <p:nvSpPr>
          <p:cNvPr id="3" name="Content Placeholder 2">
            <a:extLst>
              <a:ext uri="{FF2B5EF4-FFF2-40B4-BE49-F238E27FC236}">
                <a16:creationId xmlns:a16="http://schemas.microsoft.com/office/drawing/2014/main" id="{AE9DA349-ADA2-FC41-AC9D-3034B7246614}"/>
              </a:ext>
            </a:extLst>
          </p:cNvPr>
          <p:cNvSpPr>
            <a:spLocks noGrp="1"/>
          </p:cNvSpPr>
          <p:nvPr>
            <p:ph idx="1"/>
          </p:nvPr>
        </p:nvSpPr>
        <p:spPr>
          <a:xfrm>
            <a:off x="6094410" y="2160589"/>
            <a:ext cx="3176589" cy="3880773"/>
          </a:xfrm>
        </p:spPr>
        <p:txBody>
          <a:bodyPr>
            <a:normAutofit fontScale="85000" lnSpcReduction="10000"/>
          </a:bodyPr>
          <a:lstStyle/>
          <a:p>
            <a:r>
              <a:rPr lang="en-GB" sz="1700" dirty="0"/>
              <a:t>HRM or Human Resources Management is a function in organisation designed to maximise employee performance and to bring into line employee goals to the employee’s strategic objectives.</a:t>
            </a:r>
          </a:p>
          <a:p>
            <a:r>
              <a:rPr lang="en-GB" sz="1700" dirty="0"/>
              <a:t>Torrington and Hall(1987) define personnel management as being: “</a:t>
            </a:r>
            <a:r>
              <a:rPr lang="en-GB" sz="1700" i="1" dirty="0"/>
              <a:t>a series of activities which :first enable working people and their employing organisation to agree about the objectives and nature of their working relationship and , secondly, ensures that the agreement is fulfilled”</a:t>
            </a:r>
            <a:r>
              <a:rPr lang="en-GB" sz="1700" dirty="0"/>
              <a:t> </a:t>
            </a:r>
            <a:endParaRPr lang="en-US" sz="1700" dirty="0"/>
          </a:p>
        </p:txBody>
      </p:sp>
      <p:pic>
        <p:nvPicPr>
          <p:cNvPr id="4" name="Picture 4">
            <a:extLst>
              <a:ext uri="{FF2B5EF4-FFF2-40B4-BE49-F238E27FC236}">
                <a16:creationId xmlns:a16="http://schemas.microsoft.com/office/drawing/2014/main" id="{ABDECEA6-34BF-C643-931D-AC19153E5E24}"/>
              </a:ext>
            </a:extLst>
          </p:cNvPr>
          <p:cNvPicPr>
            <a:picLocks noChangeAspect="1"/>
          </p:cNvPicPr>
          <p:nvPr/>
        </p:nvPicPr>
        <p:blipFill rotWithShape="1">
          <a:blip r:embed="rId2"/>
          <a:srcRect r="3" b="21553"/>
          <a:stretch/>
        </p:blipFill>
        <p:spPr>
          <a:xfrm>
            <a:off x="799814" y="1611010"/>
            <a:ext cx="5062993" cy="3624345"/>
          </a:xfrm>
          <a:prstGeom prst="rect">
            <a:avLst/>
          </a:prstGeom>
        </p:spPr>
      </p:pic>
    </p:spTree>
    <p:extLst>
      <p:ext uri="{BB962C8B-B14F-4D97-AF65-F5344CB8AC3E}">
        <p14:creationId xmlns:p14="http://schemas.microsoft.com/office/powerpoint/2010/main" val="1047524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770B-DAD8-8344-A7BD-3AD0A278BE53}"/>
              </a:ext>
            </a:extLst>
          </p:cNvPr>
          <p:cNvSpPr>
            <a:spLocks noGrp="1"/>
          </p:cNvSpPr>
          <p:nvPr>
            <p:ph type="title"/>
          </p:nvPr>
        </p:nvSpPr>
        <p:spPr>
          <a:xfrm>
            <a:off x="5536734" y="609600"/>
            <a:ext cx="3737268" cy="1320800"/>
          </a:xfrm>
        </p:spPr>
        <p:txBody>
          <a:bodyPr>
            <a:normAutofit/>
          </a:bodyPr>
          <a:lstStyle/>
          <a:p>
            <a:r>
              <a:rPr lang="en-GB"/>
              <a:t>HRM TODAY ! </a:t>
            </a:r>
            <a:endParaRPr lang="en-US" dirty="0"/>
          </a:p>
        </p:txBody>
      </p:sp>
      <p:sp>
        <p:nvSpPr>
          <p:cNvPr id="3" name="Content Placeholder 2">
            <a:extLst>
              <a:ext uri="{FF2B5EF4-FFF2-40B4-BE49-F238E27FC236}">
                <a16:creationId xmlns:a16="http://schemas.microsoft.com/office/drawing/2014/main" id="{162D4364-E177-AA4E-9B58-EE40B7C2F1DE}"/>
              </a:ext>
            </a:extLst>
          </p:cNvPr>
          <p:cNvSpPr>
            <a:spLocks noGrp="1"/>
          </p:cNvSpPr>
          <p:nvPr>
            <p:ph idx="1"/>
          </p:nvPr>
        </p:nvSpPr>
        <p:spPr>
          <a:xfrm>
            <a:off x="5209563" y="2160589"/>
            <a:ext cx="4064439" cy="3880773"/>
          </a:xfrm>
        </p:spPr>
        <p:txBody>
          <a:bodyPr>
            <a:normAutofit/>
          </a:bodyPr>
          <a:lstStyle/>
          <a:p>
            <a:pPr>
              <a:lnSpc>
                <a:spcPct val="90000"/>
              </a:lnSpc>
            </a:pPr>
            <a:r>
              <a:rPr lang="en-GB" dirty="0"/>
              <a:t>In the  21</a:t>
            </a:r>
            <a:r>
              <a:rPr lang="en-GB" baseline="30000" dirty="0"/>
              <a:t>st</a:t>
            </a:r>
            <a:r>
              <a:rPr lang="en-GB" dirty="0"/>
              <a:t>  century ,employment is more than having a job</a:t>
            </a:r>
            <a:endParaRPr lang="en-GB"/>
          </a:p>
          <a:p>
            <a:pPr>
              <a:lnSpc>
                <a:spcPct val="90000"/>
              </a:lnSpc>
            </a:pPr>
            <a:endParaRPr lang="en-GB"/>
          </a:p>
          <a:p>
            <a:pPr>
              <a:lnSpc>
                <a:spcPct val="90000"/>
              </a:lnSpc>
            </a:pPr>
            <a:r>
              <a:rPr lang="en-GB" dirty="0"/>
              <a:t>HRM needs to reach a point of understanding the needs of an employer, their motivation and also what the employer point of view on what is fair and valuable </a:t>
            </a:r>
            <a:endParaRPr lang="en-GB"/>
          </a:p>
          <a:p>
            <a:pPr>
              <a:lnSpc>
                <a:spcPct val="90000"/>
              </a:lnSpc>
            </a:pPr>
            <a:endParaRPr lang="en-GB"/>
          </a:p>
          <a:p>
            <a:pPr>
              <a:lnSpc>
                <a:spcPct val="90000"/>
              </a:lnSpc>
            </a:pPr>
            <a:r>
              <a:rPr lang="en-GB" dirty="0"/>
              <a:t>As I explained before HRM nowadays is a strategic function ,not just an improved management.</a:t>
            </a:r>
            <a:endParaRPr lang="en-US"/>
          </a:p>
        </p:txBody>
      </p:sp>
      <p:pic>
        <p:nvPicPr>
          <p:cNvPr id="4" name="Picture 4">
            <a:extLst>
              <a:ext uri="{FF2B5EF4-FFF2-40B4-BE49-F238E27FC236}">
                <a16:creationId xmlns:a16="http://schemas.microsoft.com/office/drawing/2014/main" id="{AFB21C4D-C2E4-0B43-B9A6-A0F3F98C8ECA}"/>
              </a:ext>
            </a:extLst>
          </p:cNvPr>
          <p:cNvPicPr>
            <a:picLocks noChangeAspect="1"/>
          </p:cNvPicPr>
          <p:nvPr/>
        </p:nvPicPr>
        <p:blipFill rotWithShape="1">
          <a:blip r:embed="rId2"/>
          <a:srcRect l="9712" r="9811"/>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4143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2F493-7F6F-E945-B4E6-3F61ED06CCA3}"/>
              </a:ext>
            </a:extLst>
          </p:cNvPr>
          <p:cNvSpPr>
            <a:spLocks noGrp="1"/>
          </p:cNvSpPr>
          <p:nvPr>
            <p:ph type="title"/>
          </p:nvPr>
        </p:nvSpPr>
        <p:spPr>
          <a:xfrm>
            <a:off x="6090444" y="923330"/>
            <a:ext cx="4704555" cy="1813218"/>
          </a:xfrm>
        </p:spPr>
        <p:txBody>
          <a:bodyPr anchor="ctr">
            <a:normAutofit/>
          </a:bodyPr>
          <a:lstStyle/>
          <a:p>
            <a:r>
              <a:rPr lang="en-GB" b="1" i="1" dirty="0"/>
              <a:t>Vision&amp;Mission statement of M&amp;S</a:t>
            </a:r>
            <a:endParaRPr lang="en-US" b="1" i="1" dirty="0"/>
          </a:p>
        </p:txBody>
      </p:sp>
      <p:sp>
        <p:nvSpPr>
          <p:cNvPr id="3" name="Content Placeholder 2">
            <a:extLst>
              <a:ext uri="{FF2B5EF4-FFF2-40B4-BE49-F238E27FC236}">
                <a16:creationId xmlns:a16="http://schemas.microsoft.com/office/drawing/2014/main" id="{371C94D5-2782-1B47-A5EB-87CAAB003FF2}"/>
              </a:ext>
            </a:extLst>
          </p:cNvPr>
          <p:cNvSpPr>
            <a:spLocks noGrp="1"/>
          </p:cNvSpPr>
          <p:nvPr>
            <p:ph idx="1"/>
          </p:nvPr>
        </p:nvSpPr>
        <p:spPr>
          <a:xfrm>
            <a:off x="6094410" y="3054048"/>
            <a:ext cx="3176589" cy="2987314"/>
          </a:xfrm>
        </p:spPr>
        <p:txBody>
          <a:bodyPr>
            <a:normAutofit/>
          </a:bodyPr>
          <a:lstStyle/>
          <a:p>
            <a:pPr marL="0" indent="0">
              <a:lnSpc>
                <a:spcPct val="90000"/>
              </a:lnSpc>
              <a:buNone/>
            </a:pPr>
            <a:r>
              <a:rPr lang="en-GB" b="1" u="sng" dirty="0"/>
              <a:t>Mission</a:t>
            </a:r>
            <a:r>
              <a:rPr lang="en-GB" b="1" dirty="0"/>
              <a:t> – to make aspirational quality accessible to  all</a:t>
            </a:r>
          </a:p>
          <a:p>
            <a:pPr marL="0" indent="0">
              <a:lnSpc>
                <a:spcPct val="90000"/>
              </a:lnSpc>
              <a:buNone/>
            </a:pPr>
            <a:r>
              <a:rPr lang="en-GB" b="1" u="sng" dirty="0"/>
              <a:t>Vision </a:t>
            </a:r>
            <a:r>
              <a:rPr lang="en-GB" b="1" dirty="0"/>
              <a:t>– to be the standard against  which others are measured </a:t>
            </a:r>
            <a:endParaRPr lang="en-GB" u="sng" dirty="0"/>
          </a:p>
        </p:txBody>
      </p:sp>
      <p:pic>
        <p:nvPicPr>
          <p:cNvPr id="4" name="Picture 4">
            <a:extLst>
              <a:ext uri="{FF2B5EF4-FFF2-40B4-BE49-F238E27FC236}">
                <a16:creationId xmlns:a16="http://schemas.microsoft.com/office/drawing/2014/main" id="{23B1E670-49A9-1946-940F-4EB4F93BA018}"/>
              </a:ext>
            </a:extLst>
          </p:cNvPr>
          <p:cNvPicPr>
            <a:picLocks noChangeAspect="1"/>
          </p:cNvPicPr>
          <p:nvPr/>
        </p:nvPicPr>
        <p:blipFill>
          <a:blip r:embed="rId2"/>
          <a:stretch>
            <a:fillRect/>
          </a:stretch>
        </p:blipFill>
        <p:spPr>
          <a:xfrm>
            <a:off x="799814" y="923330"/>
            <a:ext cx="5062993" cy="4999704"/>
          </a:xfrm>
          <a:prstGeom prst="rect">
            <a:avLst/>
          </a:prstGeom>
        </p:spPr>
      </p:pic>
    </p:spTree>
    <p:extLst>
      <p:ext uri="{BB962C8B-B14F-4D97-AF65-F5344CB8AC3E}">
        <p14:creationId xmlns:p14="http://schemas.microsoft.com/office/powerpoint/2010/main" val="3387010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D9CF-3000-3141-8D8B-5AC19948DF3B}"/>
              </a:ext>
            </a:extLst>
          </p:cNvPr>
          <p:cNvSpPr>
            <a:spLocks noGrp="1"/>
          </p:cNvSpPr>
          <p:nvPr>
            <p:ph type="title"/>
          </p:nvPr>
        </p:nvSpPr>
        <p:spPr/>
        <p:txBody>
          <a:bodyPr/>
          <a:lstStyle/>
          <a:p>
            <a:r>
              <a:rPr lang="en-GB" dirty="0"/>
              <a:t>The influence of IT( information technology) on HRM </a:t>
            </a:r>
            <a:endParaRPr lang="en-US" dirty="0"/>
          </a:p>
        </p:txBody>
      </p:sp>
      <p:sp>
        <p:nvSpPr>
          <p:cNvPr id="4" name="Text Placeholder 3">
            <a:extLst>
              <a:ext uri="{FF2B5EF4-FFF2-40B4-BE49-F238E27FC236}">
                <a16:creationId xmlns:a16="http://schemas.microsoft.com/office/drawing/2014/main" id="{7B7C286B-BCB4-9943-8E3F-F1803F9B21A1}"/>
              </a:ext>
            </a:extLst>
          </p:cNvPr>
          <p:cNvSpPr>
            <a:spLocks noGrp="1"/>
          </p:cNvSpPr>
          <p:nvPr>
            <p:ph type="body" idx="1"/>
          </p:nvPr>
        </p:nvSpPr>
        <p:spPr/>
        <p:txBody>
          <a:bodyPr/>
          <a:lstStyle/>
          <a:p>
            <a:pPr marL="342900" indent="-342900">
              <a:buFont typeface="Wingdings" pitchFamily="2" charset="2"/>
              <a:buChar char="v"/>
            </a:pPr>
            <a:r>
              <a:rPr lang="en-GB" dirty="0"/>
              <a:t>Bringing costumers innovation </a:t>
            </a:r>
            <a:endParaRPr lang="en-US" dirty="0"/>
          </a:p>
        </p:txBody>
      </p:sp>
      <p:sp>
        <p:nvSpPr>
          <p:cNvPr id="3" name="Content Placeholder 2">
            <a:extLst>
              <a:ext uri="{FF2B5EF4-FFF2-40B4-BE49-F238E27FC236}">
                <a16:creationId xmlns:a16="http://schemas.microsoft.com/office/drawing/2014/main" id="{9D44D8DF-9A3C-9747-9A10-7412571C7D65}"/>
              </a:ext>
            </a:extLst>
          </p:cNvPr>
          <p:cNvSpPr>
            <a:spLocks noGrp="1"/>
          </p:cNvSpPr>
          <p:nvPr>
            <p:ph sz="half" idx="2"/>
          </p:nvPr>
        </p:nvSpPr>
        <p:spPr/>
        <p:txBody>
          <a:bodyPr/>
          <a:lstStyle/>
          <a:p>
            <a:pPr>
              <a:buFont typeface="Arial" panose="020B0604020202020204" pitchFamily="34" charset="0"/>
              <a:buChar char="•"/>
            </a:pPr>
            <a:r>
              <a:rPr lang="en-GB" dirty="0"/>
              <a:t>As a growing group, Marks &amp; Spencer, together with IT head , Stein, succeed on recruiting 60 staff to join the company.</a:t>
            </a:r>
          </a:p>
          <a:p>
            <a:pPr>
              <a:buFont typeface="Arial" panose="020B0604020202020204" pitchFamily="34" charset="0"/>
              <a:buChar char="•"/>
            </a:pPr>
            <a:r>
              <a:rPr lang="en-GB" dirty="0"/>
              <a:t> They also brought 191 big digital “ inspiration screen” that keep information about editorial- style products from 110 location. </a:t>
            </a:r>
            <a:endParaRPr lang="en-US" dirty="0"/>
          </a:p>
        </p:txBody>
      </p:sp>
      <p:sp>
        <p:nvSpPr>
          <p:cNvPr id="5" name="Text Placeholder 4">
            <a:extLst>
              <a:ext uri="{FF2B5EF4-FFF2-40B4-BE49-F238E27FC236}">
                <a16:creationId xmlns:a16="http://schemas.microsoft.com/office/drawing/2014/main" id="{CD549A1C-7948-5741-8631-F80916E8B41F}"/>
              </a:ext>
            </a:extLst>
          </p:cNvPr>
          <p:cNvSpPr>
            <a:spLocks noGrp="1"/>
          </p:cNvSpPr>
          <p:nvPr>
            <p:ph type="body" sz="quarter" idx="3"/>
          </p:nvPr>
        </p:nvSpPr>
        <p:spPr/>
        <p:txBody>
          <a:bodyPr/>
          <a:lstStyle/>
          <a:p>
            <a:pPr marL="342900" indent="-342900">
              <a:buFont typeface="Wingdings" pitchFamily="2" charset="2"/>
              <a:buChar char="v"/>
            </a:pPr>
            <a:r>
              <a:rPr lang="en-GB" dirty="0"/>
              <a:t>Concentrating on big data.    </a:t>
            </a:r>
          </a:p>
        </p:txBody>
      </p:sp>
      <p:sp>
        <p:nvSpPr>
          <p:cNvPr id="6" name="Content Placeholder 5">
            <a:extLst>
              <a:ext uri="{FF2B5EF4-FFF2-40B4-BE49-F238E27FC236}">
                <a16:creationId xmlns:a16="http://schemas.microsoft.com/office/drawing/2014/main" id="{A8BCB746-3877-3C42-B6EA-C233BA835AC8}"/>
              </a:ext>
            </a:extLst>
          </p:cNvPr>
          <p:cNvSpPr>
            <a:spLocks noGrp="1"/>
          </p:cNvSpPr>
          <p:nvPr>
            <p:ph sz="quarter" idx="4"/>
          </p:nvPr>
        </p:nvSpPr>
        <p:spPr/>
        <p:txBody>
          <a:bodyPr/>
          <a:lstStyle/>
          <a:p>
            <a:pPr>
              <a:buFont typeface="Arial" panose="020B0604020202020204" pitchFamily="34" charset="0"/>
              <a:buChar char="•"/>
            </a:pPr>
            <a:r>
              <a:rPr lang="en-GB" dirty="0"/>
              <a:t>Stein( IT head) focused more on improving the use of information about costumer behaviour. Using that amount of information correctly can bring more costumers that will increase the profit</a:t>
            </a:r>
          </a:p>
          <a:p>
            <a:pPr>
              <a:buFont typeface="Arial" panose="020B0604020202020204" pitchFamily="34" charset="0"/>
              <a:buChar char="•"/>
            </a:pPr>
            <a:r>
              <a:rPr lang="en-GB" dirty="0"/>
              <a:t>.</a:t>
            </a:r>
            <a:endParaRPr lang="en-US" dirty="0"/>
          </a:p>
        </p:txBody>
      </p:sp>
      <p:pic>
        <p:nvPicPr>
          <p:cNvPr id="11" name="Picture 10">
            <a:extLst>
              <a:ext uri="{FF2B5EF4-FFF2-40B4-BE49-F238E27FC236}">
                <a16:creationId xmlns:a16="http://schemas.microsoft.com/office/drawing/2014/main" id="{30628801-B0A4-4A49-83CD-5A043BE31121}"/>
              </a:ext>
            </a:extLst>
          </p:cNvPr>
          <p:cNvPicPr>
            <a:picLocks noChangeAspect="1"/>
          </p:cNvPicPr>
          <p:nvPr/>
        </p:nvPicPr>
        <p:blipFill>
          <a:blip r:embed="rId2"/>
          <a:stretch>
            <a:fillRect/>
          </a:stretch>
        </p:blipFill>
        <p:spPr>
          <a:xfrm>
            <a:off x="9274001" y="0"/>
            <a:ext cx="2706331" cy="4120756"/>
          </a:xfrm>
          <a:prstGeom prst="rect">
            <a:avLst/>
          </a:prstGeom>
        </p:spPr>
      </p:pic>
    </p:spTree>
    <p:extLst>
      <p:ext uri="{BB962C8B-B14F-4D97-AF65-F5344CB8AC3E}">
        <p14:creationId xmlns:p14="http://schemas.microsoft.com/office/powerpoint/2010/main" val="3015016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DFDEED4-F882-464A-90EF-EFF71164D3FB}"/>
              </a:ext>
            </a:extLst>
          </p:cNvPr>
          <p:cNvSpPr>
            <a:spLocks noGrp="1"/>
          </p:cNvSpPr>
          <p:nvPr>
            <p:ph type="body" idx="1"/>
          </p:nvPr>
        </p:nvSpPr>
        <p:spPr/>
        <p:txBody>
          <a:bodyPr/>
          <a:lstStyle/>
          <a:p>
            <a:pPr marL="342900" indent="-342900">
              <a:buFont typeface="Wingdings" pitchFamily="2" charset="2"/>
              <a:buChar char="v"/>
            </a:pPr>
            <a:r>
              <a:rPr lang="en-GB" dirty="0"/>
              <a:t>Changes after AMAZON</a:t>
            </a:r>
            <a:endParaRPr lang="en-US" dirty="0"/>
          </a:p>
        </p:txBody>
      </p:sp>
      <p:sp>
        <p:nvSpPr>
          <p:cNvPr id="4" name="Content Placeholder 3">
            <a:extLst>
              <a:ext uri="{FF2B5EF4-FFF2-40B4-BE49-F238E27FC236}">
                <a16:creationId xmlns:a16="http://schemas.microsoft.com/office/drawing/2014/main" id="{FCB70D76-C890-284A-B719-96804FE30D93}"/>
              </a:ext>
            </a:extLst>
          </p:cNvPr>
          <p:cNvSpPr>
            <a:spLocks noGrp="1"/>
          </p:cNvSpPr>
          <p:nvPr>
            <p:ph sz="half" idx="2"/>
          </p:nvPr>
        </p:nvSpPr>
        <p:spPr/>
        <p:txBody>
          <a:bodyPr/>
          <a:lstStyle/>
          <a:p>
            <a:pPr>
              <a:buFont typeface="Arial" panose="020B0604020202020204" pitchFamily="34" charset="0"/>
              <a:buChar char="•"/>
            </a:pPr>
            <a:r>
              <a:rPr lang="en-GB" dirty="0"/>
              <a:t>Taking the multi-channel system , to a new platform ,from the previous hosting of Amazon Warehouse System had a direct impact for the M&amp;S bottom line . They needed to develop skills in the IT department, so they can handle tasks that where handled by the Amazon.</a:t>
            </a:r>
            <a:endParaRPr lang="en-US" dirty="0"/>
          </a:p>
        </p:txBody>
      </p:sp>
      <p:sp>
        <p:nvSpPr>
          <p:cNvPr id="5" name="Text Placeholder 4">
            <a:extLst>
              <a:ext uri="{FF2B5EF4-FFF2-40B4-BE49-F238E27FC236}">
                <a16:creationId xmlns:a16="http://schemas.microsoft.com/office/drawing/2014/main" id="{8B0F6878-7DF4-7C4E-92D2-05F4A18EBD94}"/>
              </a:ext>
            </a:extLst>
          </p:cNvPr>
          <p:cNvSpPr>
            <a:spLocks noGrp="1"/>
          </p:cNvSpPr>
          <p:nvPr>
            <p:ph type="body" sz="quarter" idx="3"/>
          </p:nvPr>
        </p:nvSpPr>
        <p:spPr>
          <a:xfrm>
            <a:off x="5073264" y="2176102"/>
            <a:ext cx="4185618" cy="576262"/>
          </a:xfrm>
        </p:spPr>
        <p:txBody>
          <a:bodyPr/>
          <a:lstStyle/>
          <a:p>
            <a:pPr marL="342900" indent="-342900">
              <a:buFont typeface="Wingdings" pitchFamily="2" charset="2"/>
              <a:buChar char="v"/>
            </a:pPr>
            <a:r>
              <a:rPr lang="en-GB" dirty="0"/>
              <a:t>Warehouse Management   </a:t>
            </a:r>
            <a:endParaRPr lang="en-US" dirty="0"/>
          </a:p>
        </p:txBody>
      </p:sp>
      <p:sp>
        <p:nvSpPr>
          <p:cNvPr id="6" name="Content Placeholder 5">
            <a:extLst>
              <a:ext uri="{FF2B5EF4-FFF2-40B4-BE49-F238E27FC236}">
                <a16:creationId xmlns:a16="http://schemas.microsoft.com/office/drawing/2014/main" id="{7C8EF3C6-2EBE-E441-9CD1-5F8764D81AF6}"/>
              </a:ext>
            </a:extLst>
          </p:cNvPr>
          <p:cNvSpPr>
            <a:spLocks noGrp="1"/>
          </p:cNvSpPr>
          <p:nvPr>
            <p:ph sz="quarter" idx="4"/>
          </p:nvPr>
        </p:nvSpPr>
        <p:spPr/>
        <p:txBody>
          <a:bodyPr/>
          <a:lstStyle/>
          <a:p>
            <a:pPr>
              <a:buFont typeface="Arial" panose="020B0604020202020204" pitchFamily="34" charset="0"/>
              <a:buChar char="•"/>
            </a:pPr>
            <a:r>
              <a:rPr lang="en-GB" dirty="0"/>
              <a:t>Another important realisation of the IT team is the launch of the new warehouse management system.</a:t>
            </a:r>
          </a:p>
          <a:p>
            <a:pPr>
              <a:buFont typeface="Arial" panose="020B0604020202020204" pitchFamily="34" charset="0"/>
              <a:buChar char="•"/>
            </a:pPr>
            <a:r>
              <a:rPr lang="en-GB" dirty="0"/>
              <a:t>The policy will support an important part for M&amp;S ‘s logistics.</a:t>
            </a:r>
            <a:endParaRPr lang="en-US" dirty="0"/>
          </a:p>
        </p:txBody>
      </p:sp>
      <p:sp>
        <p:nvSpPr>
          <p:cNvPr id="8" name="Title 1">
            <a:extLst>
              <a:ext uri="{FF2B5EF4-FFF2-40B4-BE49-F238E27FC236}">
                <a16:creationId xmlns:a16="http://schemas.microsoft.com/office/drawing/2014/main" id="{BD6787C4-9BCB-AF41-8970-5DEC93AA4A99}"/>
              </a:ext>
            </a:extLst>
          </p:cNvPr>
          <p:cNvSpPr txBox="1">
            <a:spLocks noGrp="1"/>
          </p:cNvSpPr>
          <p:nvPr>
            <p:ph type="title"/>
          </p:nvPr>
        </p:nvSpPr>
        <p:spPr>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The influence of IT( information technology) on HRM </a:t>
            </a:r>
            <a:endParaRPr lang="en-US" dirty="0"/>
          </a:p>
        </p:txBody>
      </p:sp>
      <p:pic>
        <p:nvPicPr>
          <p:cNvPr id="2" name="Picture 6">
            <a:extLst>
              <a:ext uri="{FF2B5EF4-FFF2-40B4-BE49-F238E27FC236}">
                <a16:creationId xmlns:a16="http://schemas.microsoft.com/office/drawing/2014/main" id="{D8E0C628-BB52-F444-8FC0-8B2E9BF2A41C}"/>
              </a:ext>
            </a:extLst>
          </p:cNvPr>
          <p:cNvPicPr>
            <a:picLocks noChangeAspect="1"/>
          </p:cNvPicPr>
          <p:nvPr/>
        </p:nvPicPr>
        <p:blipFill>
          <a:blip r:embed="rId2"/>
          <a:stretch>
            <a:fillRect/>
          </a:stretch>
        </p:blipFill>
        <p:spPr>
          <a:xfrm>
            <a:off x="9501017" y="0"/>
            <a:ext cx="2706331" cy="3005006"/>
          </a:xfrm>
          <a:prstGeom prst="rect">
            <a:avLst/>
          </a:prstGeom>
        </p:spPr>
      </p:pic>
    </p:spTree>
    <p:extLst>
      <p:ext uri="{BB962C8B-B14F-4D97-AF65-F5344CB8AC3E}">
        <p14:creationId xmlns:p14="http://schemas.microsoft.com/office/powerpoint/2010/main" val="4099819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9176-DB3B-F249-B516-E945F54494B2}"/>
              </a:ext>
            </a:extLst>
          </p:cNvPr>
          <p:cNvSpPr>
            <a:spLocks noGrp="1"/>
          </p:cNvSpPr>
          <p:nvPr>
            <p:ph type="title"/>
          </p:nvPr>
        </p:nvSpPr>
        <p:spPr>
          <a:xfrm>
            <a:off x="4349123" y="609600"/>
            <a:ext cx="4924878" cy="1320800"/>
          </a:xfrm>
        </p:spPr>
        <p:txBody>
          <a:bodyPr anchor="ctr">
            <a:normAutofit/>
          </a:bodyPr>
          <a:lstStyle/>
          <a:p>
            <a:pPr>
              <a:lnSpc>
                <a:spcPct val="90000"/>
              </a:lnSpc>
            </a:pPr>
            <a:r>
              <a:rPr lang="en-GB" sz="2800"/>
              <a:t>The Process of Recruitment at Marks &amp; Spencer</a:t>
            </a:r>
            <a:br>
              <a:rPr lang="en-GB" sz="2800"/>
            </a:br>
            <a:endParaRPr lang="en-US" sz="2800"/>
          </a:p>
        </p:txBody>
      </p:sp>
      <p:pic>
        <p:nvPicPr>
          <p:cNvPr id="6" name="Picture 6">
            <a:extLst>
              <a:ext uri="{FF2B5EF4-FFF2-40B4-BE49-F238E27FC236}">
                <a16:creationId xmlns:a16="http://schemas.microsoft.com/office/drawing/2014/main" id="{B6079544-4F6F-BD4D-82AE-7EEC0FC7C21B}"/>
              </a:ext>
            </a:extLst>
          </p:cNvPr>
          <p:cNvPicPr>
            <a:picLocks noChangeAspect="1"/>
          </p:cNvPicPr>
          <p:nvPr/>
        </p:nvPicPr>
        <p:blipFill>
          <a:blip r:embed="rId2"/>
          <a:stretch>
            <a:fillRect/>
          </a:stretch>
        </p:blipFill>
        <p:spPr>
          <a:xfrm>
            <a:off x="799814" y="2153413"/>
            <a:ext cx="3251701" cy="2398129"/>
          </a:xfrm>
          <a:prstGeom prst="rect">
            <a:avLst/>
          </a:prstGeom>
        </p:spPr>
      </p:pic>
      <p:sp>
        <p:nvSpPr>
          <p:cNvPr id="4" name="Content Placeholder 3">
            <a:extLst>
              <a:ext uri="{FF2B5EF4-FFF2-40B4-BE49-F238E27FC236}">
                <a16:creationId xmlns:a16="http://schemas.microsoft.com/office/drawing/2014/main" id="{52BCC563-31C1-D045-BCEA-60AEF4F0BCCF}"/>
              </a:ext>
            </a:extLst>
          </p:cNvPr>
          <p:cNvSpPr>
            <a:spLocks noGrp="1"/>
          </p:cNvSpPr>
          <p:nvPr>
            <p:ph idx="1"/>
          </p:nvPr>
        </p:nvSpPr>
        <p:spPr>
          <a:xfrm>
            <a:off x="4349123" y="2160590"/>
            <a:ext cx="4921876" cy="3739698"/>
          </a:xfrm>
        </p:spPr>
        <p:txBody>
          <a:bodyPr>
            <a:normAutofit/>
          </a:bodyPr>
          <a:lstStyle/>
          <a:p>
            <a:pPr marL="0" indent="0">
              <a:lnSpc>
                <a:spcPct val="90000"/>
              </a:lnSpc>
              <a:buNone/>
            </a:pPr>
            <a:r>
              <a:rPr lang="en-GB" sz="900"/>
              <a:t> Being an international food and retail chain, Marks &amp; Spencer has 700 stores in the UK!</a:t>
            </a:r>
          </a:p>
          <a:p>
            <a:pPr marL="0" indent="0">
              <a:lnSpc>
                <a:spcPct val="90000"/>
              </a:lnSpc>
              <a:buNone/>
            </a:pPr>
            <a:r>
              <a:rPr lang="en-GB" sz="900"/>
              <a:t>Their recruitment and selection process is very well established and not very complicated.</a:t>
            </a:r>
          </a:p>
          <a:p>
            <a:pPr>
              <a:lnSpc>
                <a:spcPct val="90000"/>
              </a:lnSpc>
              <a:buFont typeface="+mj-lt"/>
              <a:buAutoNum type="alphaUcPeriod"/>
            </a:pPr>
            <a:r>
              <a:rPr lang="en-GB" sz="900"/>
              <a:t>First of all you have to go to their website and select the job role that you aware interested in from the careers section.</a:t>
            </a:r>
          </a:p>
          <a:p>
            <a:pPr>
              <a:lnSpc>
                <a:spcPct val="90000"/>
              </a:lnSpc>
              <a:buFont typeface="+mj-lt"/>
              <a:buAutoNum type="alphaUcPeriod"/>
            </a:pPr>
            <a:endParaRPr lang="en-GB" sz="900"/>
          </a:p>
          <a:p>
            <a:pPr>
              <a:lnSpc>
                <a:spcPct val="90000"/>
              </a:lnSpc>
              <a:buFont typeface="+mj-lt"/>
              <a:buAutoNum type="alphaUcPeriod"/>
            </a:pPr>
            <a:r>
              <a:rPr lang="en-GB" sz="900"/>
              <a:t>Second ,you have to chose the most convenient location for you , and before answering any  queries  an FAQ page will be available for you</a:t>
            </a:r>
          </a:p>
          <a:p>
            <a:pPr>
              <a:lnSpc>
                <a:spcPct val="90000"/>
              </a:lnSpc>
              <a:buFont typeface="+mj-lt"/>
              <a:buAutoNum type="alphaUcPeriod"/>
            </a:pPr>
            <a:endParaRPr lang="en-GB" sz="900"/>
          </a:p>
          <a:p>
            <a:pPr>
              <a:lnSpc>
                <a:spcPct val="90000"/>
              </a:lnSpc>
              <a:buFont typeface="+mj-lt"/>
              <a:buAutoNum type="alphaUcPeriod"/>
            </a:pPr>
            <a:r>
              <a:rPr lang="en-GB" sz="900"/>
              <a:t>To continue with the application you have to login as a registered user , with password and email address . Shortly you will receive an confirmation email so you can validate the account. Once the application is submitted, you will also receive an receipt email.</a:t>
            </a:r>
          </a:p>
          <a:p>
            <a:pPr>
              <a:lnSpc>
                <a:spcPct val="90000"/>
              </a:lnSpc>
              <a:buFont typeface="+mj-lt"/>
              <a:buAutoNum type="alphaUcPeriod"/>
            </a:pPr>
            <a:endParaRPr lang="en-GB" sz="900"/>
          </a:p>
          <a:p>
            <a:pPr>
              <a:lnSpc>
                <a:spcPct val="90000"/>
              </a:lnSpc>
              <a:buFont typeface="+mj-lt"/>
              <a:buAutoNum type="alphaUcPeriod"/>
            </a:pPr>
            <a:r>
              <a:rPr lang="en-GB" sz="900"/>
              <a:t>You can track the progression of your application anytime on the website, and you cannot re-apply for a job in the next 6 months due to the big demand.     </a:t>
            </a:r>
          </a:p>
          <a:p>
            <a:pPr>
              <a:lnSpc>
                <a:spcPct val="90000"/>
              </a:lnSpc>
              <a:buFont typeface="+mj-lt"/>
              <a:buAutoNum type="alphaUcPeriod"/>
            </a:pPr>
            <a:endParaRPr lang="en-GB" sz="900"/>
          </a:p>
          <a:p>
            <a:pPr>
              <a:lnSpc>
                <a:spcPct val="90000"/>
              </a:lnSpc>
              <a:buFont typeface="+mj-lt"/>
              <a:buAutoNum type="alphaUcPeriod"/>
            </a:pPr>
            <a:r>
              <a:rPr lang="en-GB" sz="900"/>
              <a:t>An interesting fact of Marks &amp; Spencer recruitment process is that they give assistance to persons with disability and learning difficulties.</a:t>
            </a:r>
            <a:endParaRPr lang="en-US" sz="900"/>
          </a:p>
        </p:txBody>
      </p:sp>
    </p:spTree>
    <p:extLst>
      <p:ext uri="{BB962C8B-B14F-4D97-AF65-F5344CB8AC3E}">
        <p14:creationId xmlns:p14="http://schemas.microsoft.com/office/powerpoint/2010/main" val="999426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0031A-3237-8049-B9C9-E848533C6443}"/>
              </a:ext>
            </a:extLst>
          </p:cNvPr>
          <p:cNvSpPr>
            <a:spLocks noGrp="1"/>
          </p:cNvSpPr>
          <p:nvPr>
            <p:ph type="title"/>
          </p:nvPr>
        </p:nvSpPr>
        <p:spPr>
          <a:xfrm>
            <a:off x="6090445" y="609600"/>
            <a:ext cx="3183556" cy="1320800"/>
          </a:xfrm>
        </p:spPr>
        <p:txBody>
          <a:bodyPr anchor="ctr">
            <a:normAutofit/>
          </a:bodyPr>
          <a:lstStyle/>
          <a:p>
            <a:pPr>
              <a:lnSpc>
                <a:spcPct val="90000"/>
              </a:lnSpc>
            </a:pPr>
            <a:r>
              <a:rPr lang="en-GB" sz="2800" b="1" i="1"/>
              <a:t>Marks &amp; Spencer Reward System </a:t>
            </a:r>
            <a:endParaRPr lang="en-US" sz="2800" b="1" i="1"/>
          </a:p>
        </p:txBody>
      </p:sp>
      <p:sp>
        <p:nvSpPr>
          <p:cNvPr id="3" name="Content Placeholder 2">
            <a:extLst>
              <a:ext uri="{FF2B5EF4-FFF2-40B4-BE49-F238E27FC236}">
                <a16:creationId xmlns:a16="http://schemas.microsoft.com/office/drawing/2014/main" id="{F23C56A4-ACFA-DE49-B0DF-2D68FDC752A8}"/>
              </a:ext>
            </a:extLst>
          </p:cNvPr>
          <p:cNvSpPr>
            <a:spLocks noGrp="1"/>
          </p:cNvSpPr>
          <p:nvPr>
            <p:ph idx="1"/>
          </p:nvPr>
        </p:nvSpPr>
        <p:spPr>
          <a:xfrm>
            <a:off x="6094410" y="2160589"/>
            <a:ext cx="3176589" cy="3880773"/>
          </a:xfrm>
        </p:spPr>
        <p:txBody>
          <a:bodyPr>
            <a:normAutofit/>
          </a:bodyPr>
          <a:lstStyle/>
          <a:p>
            <a:pPr>
              <a:lnSpc>
                <a:spcPct val="90000"/>
              </a:lnSpc>
            </a:pPr>
            <a:r>
              <a:rPr lang="en-GB" sz="1400"/>
              <a:t>Every 12 month , M&amp;S have an evaluation system! </a:t>
            </a:r>
          </a:p>
          <a:p>
            <a:pPr>
              <a:lnSpc>
                <a:spcPct val="90000"/>
              </a:lnSpc>
            </a:pPr>
            <a:r>
              <a:rPr lang="en-GB" sz="1400"/>
              <a:t>A confidential meeting between managers and the rest of the staff is hold to discuss what is going well but specially what can be improved. Everyone can bring suggestions for improvements </a:t>
            </a:r>
          </a:p>
          <a:p>
            <a:pPr marL="0" indent="0">
              <a:lnSpc>
                <a:spcPct val="90000"/>
              </a:lnSpc>
              <a:buNone/>
            </a:pPr>
            <a:r>
              <a:rPr lang="en-GB" sz="1400"/>
              <a:t>  </a:t>
            </a:r>
          </a:p>
          <a:p>
            <a:pPr marL="0" indent="0">
              <a:lnSpc>
                <a:spcPct val="90000"/>
              </a:lnSpc>
              <a:buNone/>
            </a:pPr>
            <a:r>
              <a:rPr lang="en-GB" sz="1400"/>
              <a:t>Performance –related pay </a:t>
            </a:r>
          </a:p>
          <a:p>
            <a:pPr>
              <a:lnSpc>
                <a:spcPct val="90000"/>
              </a:lnSpc>
              <a:buFont typeface="Wingdings" pitchFamily="2" charset="2"/>
              <a:buChar char="Ø"/>
            </a:pPr>
            <a:r>
              <a:rPr lang="en-GB" sz="1400"/>
              <a:t>M&amp;S staff receive bonuses if they cand make higher profit than is predicted,also they receive vouchers for the hard work and staff discount scheme of 20 % off!</a:t>
            </a:r>
          </a:p>
        </p:txBody>
      </p:sp>
      <p:pic>
        <p:nvPicPr>
          <p:cNvPr id="6" name="Picture 6">
            <a:extLst>
              <a:ext uri="{FF2B5EF4-FFF2-40B4-BE49-F238E27FC236}">
                <a16:creationId xmlns:a16="http://schemas.microsoft.com/office/drawing/2014/main" id="{991E10C6-CF49-1844-B636-BF41D1E4B900}"/>
              </a:ext>
            </a:extLst>
          </p:cNvPr>
          <p:cNvPicPr>
            <a:picLocks noChangeAspect="1"/>
          </p:cNvPicPr>
          <p:nvPr/>
        </p:nvPicPr>
        <p:blipFill>
          <a:blip r:embed="rId2"/>
          <a:stretch>
            <a:fillRect/>
          </a:stretch>
        </p:blipFill>
        <p:spPr>
          <a:xfrm>
            <a:off x="799814" y="1575191"/>
            <a:ext cx="5062993" cy="3695983"/>
          </a:xfrm>
          <a:prstGeom prst="rect">
            <a:avLst/>
          </a:prstGeom>
        </p:spPr>
      </p:pic>
    </p:spTree>
    <p:extLst>
      <p:ext uri="{BB962C8B-B14F-4D97-AF65-F5344CB8AC3E}">
        <p14:creationId xmlns:p14="http://schemas.microsoft.com/office/powerpoint/2010/main" val="492981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E5283-0F0B-AC46-AA85-1F741A7C8F48}"/>
              </a:ext>
            </a:extLst>
          </p:cNvPr>
          <p:cNvSpPr>
            <a:spLocks noGrp="1"/>
          </p:cNvSpPr>
          <p:nvPr>
            <p:ph type="title"/>
          </p:nvPr>
        </p:nvSpPr>
        <p:spPr>
          <a:xfrm>
            <a:off x="677334" y="609600"/>
            <a:ext cx="8596668" cy="1320800"/>
          </a:xfrm>
        </p:spPr>
        <p:txBody>
          <a:bodyPr anchor="t">
            <a:normAutofit/>
          </a:bodyPr>
          <a:lstStyle/>
          <a:p>
            <a:r>
              <a:rPr lang="en-GB"/>
              <a:t>Training and development program at M&amp;S </a:t>
            </a:r>
            <a:endParaRPr lang="en-US" dirty="0"/>
          </a:p>
        </p:txBody>
      </p:sp>
      <p:sp>
        <p:nvSpPr>
          <p:cNvPr id="3" name="Content Placeholder 2">
            <a:extLst>
              <a:ext uri="{FF2B5EF4-FFF2-40B4-BE49-F238E27FC236}">
                <a16:creationId xmlns:a16="http://schemas.microsoft.com/office/drawing/2014/main" id="{CBF8F829-C700-5C4B-B27A-4555B91C37A4}"/>
              </a:ext>
            </a:extLst>
          </p:cNvPr>
          <p:cNvSpPr>
            <a:spLocks noGrp="1"/>
          </p:cNvSpPr>
          <p:nvPr>
            <p:ph idx="1"/>
          </p:nvPr>
        </p:nvSpPr>
        <p:spPr>
          <a:xfrm>
            <a:off x="7570152" y="1930400"/>
            <a:ext cx="2934714" cy="3880773"/>
          </a:xfrm>
        </p:spPr>
        <p:txBody>
          <a:bodyPr>
            <a:normAutofit/>
          </a:bodyPr>
          <a:lstStyle/>
          <a:p>
            <a:pPr>
              <a:lnSpc>
                <a:spcPct val="90000"/>
              </a:lnSpc>
            </a:pPr>
            <a:r>
              <a:rPr lang="en-GB" sz="1400"/>
              <a:t>Marks &amp; Spencer interviewers seek calculated evidence of skills like :</a:t>
            </a:r>
          </a:p>
          <a:p>
            <a:pPr>
              <a:lnSpc>
                <a:spcPct val="90000"/>
              </a:lnSpc>
              <a:buFont typeface="+mj-lt"/>
              <a:buAutoNum type="arabicPeriod"/>
            </a:pPr>
            <a:endParaRPr lang="en-GB" sz="1400"/>
          </a:p>
          <a:p>
            <a:pPr>
              <a:lnSpc>
                <a:spcPct val="90000"/>
              </a:lnSpc>
              <a:buFont typeface="+mj-lt"/>
              <a:buAutoNum type="arabicPeriod"/>
            </a:pPr>
            <a:r>
              <a:rPr lang="en-GB" sz="1400"/>
              <a:t> LEADERSHIP     </a:t>
            </a:r>
          </a:p>
          <a:p>
            <a:pPr>
              <a:lnSpc>
                <a:spcPct val="90000"/>
              </a:lnSpc>
              <a:buFont typeface="+mj-lt"/>
              <a:buAutoNum type="arabicPeriod"/>
            </a:pPr>
            <a:r>
              <a:rPr lang="en-GB" sz="1400"/>
              <a:t> PLANNING AND COORDINATE </a:t>
            </a:r>
          </a:p>
          <a:p>
            <a:pPr>
              <a:lnSpc>
                <a:spcPct val="90000"/>
              </a:lnSpc>
              <a:buFont typeface="+mj-lt"/>
              <a:buAutoNum type="arabicPeriod"/>
            </a:pPr>
            <a:r>
              <a:rPr lang="en-GB" sz="1400"/>
              <a:t>DETERMINATION</a:t>
            </a:r>
          </a:p>
          <a:p>
            <a:pPr>
              <a:lnSpc>
                <a:spcPct val="90000"/>
              </a:lnSpc>
              <a:buFont typeface="+mj-lt"/>
              <a:buAutoNum type="arabicPeriod"/>
            </a:pPr>
            <a:r>
              <a:rPr lang="en-GB" sz="1400"/>
              <a:t>ANALYTICAL ATTENTION</a:t>
            </a:r>
          </a:p>
          <a:p>
            <a:pPr>
              <a:lnSpc>
                <a:spcPct val="90000"/>
              </a:lnSpc>
              <a:buFont typeface="+mj-lt"/>
              <a:buAutoNum type="arabicPeriod"/>
            </a:pPr>
            <a:r>
              <a:rPr lang="en-GB" sz="1400"/>
              <a:t>JOB MOTIVATION</a:t>
            </a:r>
          </a:p>
          <a:p>
            <a:pPr marL="0" indent="0" rtl="1">
              <a:lnSpc>
                <a:spcPct val="90000"/>
              </a:lnSpc>
              <a:buNone/>
            </a:pPr>
            <a:endParaRPr lang="en-GB" sz="1400"/>
          </a:p>
          <a:p>
            <a:pPr>
              <a:lnSpc>
                <a:spcPct val="90000"/>
              </a:lnSpc>
              <a:buFont typeface="Wingdings" pitchFamily="2" charset="2"/>
              <a:buChar char="Ø"/>
            </a:pPr>
            <a:r>
              <a:rPr lang="en-GB" sz="1400"/>
              <a:t>The next step in recruitment process is assessment centre that compare candidates against all five criteria!</a:t>
            </a:r>
            <a:endParaRPr lang="en-US" sz="1400"/>
          </a:p>
        </p:txBody>
      </p:sp>
      <p:pic>
        <p:nvPicPr>
          <p:cNvPr id="4" name="Picture 4">
            <a:extLst>
              <a:ext uri="{FF2B5EF4-FFF2-40B4-BE49-F238E27FC236}">
                <a16:creationId xmlns:a16="http://schemas.microsoft.com/office/drawing/2014/main" id="{CD6ACD92-A0B9-7F45-A1EA-84B3DE733FE2}"/>
              </a:ext>
            </a:extLst>
          </p:cNvPr>
          <p:cNvPicPr>
            <a:picLocks noChangeAspect="1"/>
          </p:cNvPicPr>
          <p:nvPr/>
        </p:nvPicPr>
        <p:blipFill rotWithShape="1">
          <a:blip r:embed="rId2"/>
          <a:srcRect l="11899" r="17207"/>
          <a:stretch/>
        </p:blipFill>
        <p:spPr>
          <a:xfrm>
            <a:off x="677334" y="2159331"/>
            <a:ext cx="5423429" cy="3882362"/>
          </a:xfrm>
          <a:prstGeom prst="rect">
            <a:avLst/>
          </a:prstGeom>
        </p:spPr>
      </p:pic>
    </p:spTree>
    <p:extLst>
      <p:ext uri="{BB962C8B-B14F-4D97-AF65-F5344CB8AC3E}">
        <p14:creationId xmlns:p14="http://schemas.microsoft.com/office/powerpoint/2010/main" val="106617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CCBC9-F7F3-8C4D-872A-239AFE266F3B}"/>
              </a:ext>
            </a:extLst>
          </p:cNvPr>
          <p:cNvSpPr>
            <a:spLocks noGrp="1"/>
          </p:cNvSpPr>
          <p:nvPr>
            <p:ph type="title"/>
          </p:nvPr>
        </p:nvSpPr>
        <p:spPr/>
        <p:txBody>
          <a:bodyPr/>
          <a:lstStyle/>
          <a:p>
            <a:r>
              <a:rPr lang="en-US" sz="3600" dirty="0"/>
              <a:t>Financial Budget  Of HR at M&amp;S</a:t>
            </a:r>
            <a:endParaRPr lang="en-US" dirty="0"/>
          </a:p>
        </p:txBody>
      </p:sp>
      <p:sp>
        <p:nvSpPr>
          <p:cNvPr id="3" name="Content Placeholder 2">
            <a:extLst>
              <a:ext uri="{FF2B5EF4-FFF2-40B4-BE49-F238E27FC236}">
                <a16:creationId xmlns:a16="http://schemas.microsoft.com/office/drawing/2014/main" id="{C16C0218-0475-5040-83B8-90728BD2734A}"/>
              </a:ext>
            </a:extLst>
          </p:cNvPr>
          <p:cNvSpPr>
            <a:spLocks noGrp="1"/>
          </p:cNvSpPr>
          <p:nvPr>
            <p:ph idx="1"/>
          </p:nvPr>
        </p:nvSpPr>
        <p:spPr/>
        <p:txBody>
          <a:bodyPr/>
          <a:lstStyle/>
          <a:p>
            <a:r>
              <a:rPr lang="en-GB" dirty="0"/>
              <a:t>As in almost all organisation , at the beginning of each year , management team of each store of M&amp;S  , will analyse very well previous year sales and goals/targets so they can anticipate the sales for the store in the next year period</a:t>
            </a:r>
          </a:p>
          <a:p>
            <a:r>
              <a:rPr lang="en-GB" dirty="0"/>
              <a:t> Tractable costs will be taken into account by the profit and loss account. Those are local based cost on which the management staff can have an impact .</a:t>
            </a:r>
            <a:endParaRPr lang="en-US" dirty="0"/>
          </a:p>
        </p:txBody>
      </p:sp>
    </p:spTree>
    <p:extLst>
      <p:ext uri="{BB962C8B-B14F-4D97-AF65-F5344CB8AC3E}">
        <p14:creationId xmlns:p14="http://schemas.microsoft.com/office/powerpoint/2010/main" val="474364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21F5D58-C025-8642-9845-31AB3E403114}"/>
              </a:ext>
            </a:extLst>
          </p:cNvPr>
          <p:cNvSpPr>
            <a:spLocks noGrp="1"/>
          </p:cNvSpPr>
          <p:nvPr>
            <p:ph type="title"/>
          </p:nvPr>
        </p:nvSpPr>
        <p:spPr>
          <a:xfrm>
            <a:off x="698868" y="4445253"/>
            <a:ext cx="8288032" cy="1096648"/>
          </a:xfrm>
        </p:spPr>
        <p:txBody>
          <a:bodyPr vert="horz" lIns="91440" tIns="45720" rIns="91440" bIns="45720" rtlCol="0" anchor="b">
            <a:normAutofit/>
          </a:bodyPr>
          <a:lstStyle/>
          <a:p>
            <a:r>
              <a:rPr lang="en-US" sz="4400" dirty="0"/>
              <a:t>Financial Budget  Of HR at M&amp;S</a:t>
            </a:r>
          </a:p>
        </p:txBody>
      </p:sp>
      <p:pic>
        <p:nvPicPr>
          <p:cNvPr id="22" name="Picture 23">
            <a:extLst>
              <a:ext uri="{FF2B5EF4-FFF2-40B4-BE49-F238E27FC236}">
                <a16:creationId xmlns:a16="http://schemas.microsoft.com/office/drawing/2014/main" id="{746273CF-D20B-CC45-B2F7-8680AB5AF40A}"/>
              </a:ext>
            </a:extLst>
          </p:cNvPr>
          <p:cNvPicPr>
            <a:picLocks noChangeAspect="1"/>
          </p:cNvPicPr>
          <p:nvPr/>
        </p:nvPicPr>
        <p:blipFill rotWithShape="1">
          <a:blip r:embed="rId2"/>
          <a:srcRect t="160" r="2" b="2"/>
          <a:stretch/>
        </p:blipFill>
        <p:spPr>
          <a:xfrm>
            <a:off x="677334" y="468621"/>
            <a:ext cx="8769447" cy="3852379"/>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3512994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42554C-5C90-D148-BC63-96EEA3DBAD6C}"/>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Health and Safety policies of M &amp; S </a:t>
            </a:r>
            <a:endParaRPr lang="en-US">
              <a:solidFill>
                <a:srgbClr val="FFFFFF"/>
              </a:solidFill>
            </a:endParaRPr>
          </a:p>
        </p:txBody>
      </p:sp>
      <p:pic>
        <p:nvPicPr>
          <p:cNvPr id="4" name="Picture 4">
            <a:extLst>
              <a:ext uri="{FF2B5EF4-FFF2-40B4-BE49-F238E27FC236}">
                <a16:creationId xmlns:a16="http://schemas.microsoft.com/office/drawing/2014/main" id="{B96F18BA-6AC4-764C-96EF-BB44D58FB479}"/>
              </a:ext>
            </a:extLst>
          </p:cNvPr>
          <p:cNvPicPr>
            <a:picLocks noChangeAspect="1"/>
          </p:cNvPicPr>
          <p:nvPr/>
        </p:nvPicPr>
        <p:blipFill>
          <a:blip r:embed="rId2"/>
          <a:stretch>
            <a:fillRect/>
          </a:stretch>
        </p:blipFill>
        <p:spPr>
          <a:xfrm>
            <a:off x="757251" y="2176609"/>
            <a:ext cx="3856774" cy="2593680"/>
          </a:xfrm>
          <a:prstGeom prst="rect">
            <a:avLst/>
          </a:prstGeom>
        </p:spPr>
      </p:pic>
      <p:sp>
        <p:nvSpPr>
          <p:cNvPr id="3" name="Content Placeholder 2">
            <a:extLst>
              <a:ext uri="{FF2B5EF4-FFF2-40B4-BE49-F238E27FC236}">
                <a16:creationId xmlns:a16="http://schemas.microsoft.com/office/drawing/2014/main" id="{61D4B48D-8C2F-264B-A086-291B6B468F98}"/>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sz="1400">
                <a:solidFill>
                  <a:srgbClr val="FFFFFF"/>
                </a:solidFill>
              </a:rPr>
              <a:t> The operation of health and safety at MARKS &amp; SPENCER ‘s policies are coordinated by :</a:t>
            </a:r>
          </a:p>
          <a:p>
            <a:pPr>
              <a:lnSpc>
                <a:spcPct val="90000"/>
              </a:lnSpc>
              <a:buFont typeface="+mj-lt"/>
              <a:buAutoNum type="arabicPeriod"/>
            </a:pPr>
            <a:r>
              <a:rPr lang="en-GB" sz="1400">
                <a:solidFill>
                  <a:srgbClr val="FFFFFF"/>
                </a:solidFill>
              </a:rPr>
              <a:t>The fire health and safety committee </a:t>
            </a:r>
          </a:p>
          <a:p>
            <a:pPr>
              <a:lnSpc>
                <a:spcPct val="90000"/>
              </a:lnSpc>
              <a:buFont typeface="+mj-lt"/>
              <a:buAutoNum type="arabicPeriod"/>
            </a:pPr>
            <a:r>
              <a:rPr lang="en-GB" sz="1400">
                <a:solidFill>
                  <a:srgbClr val="FFFFFF"/>
                </a:solidFill>
              </a:rPr>
              <a:t>The store/site manager</a:t>
            </a:r>
          </a:p>
          <a:p>
            <a:pPr>
              <a:lnSpc>
                <a:spcPct val="90000"/>
              </a:lnSpc>
              <a:buFont typeface="+mj-lt"/>
              <a:buAutoNum type="arabicPeriod"/>
            </a:pPr>
            <a:r>
              <a:rPr lang="en-GB" sz="1400">
                <a:solidFill>
                  <a:srgbClr val="FFFFFF"/>
                </a:solidFill>
              </a:rPr>
              <a:t>Occupational Health Services </a:t>
            </a:r>
          </a:p>
          <a:p>
            <a:pPr>
              <a:lnSpc>
                <a:spcPct val="90000"/>
              </a:lnSpc>
              <a:buFont typeface="+mj-lt"/>
              <a:buAutoNum type="arabicPeriod"/>
            </a:pPr>
            <a:r>
              <a:rPr lang="en-GB" sz="1400">
                <a:solidFill>
                  <a:srgbClr val="FFFFFF"/>
                </a:solidFill>
              </a:rPr>
              <a:t>Business Involvement Groups (BIGs)</a:t>
            </a:r>
          </a:p>
          <a:p>
            <a:pPr>
              <a:lnSpc>
                <a:spcPct val="90000"/>
              </a:lnSpc>
              <a:buFont typeface="+mj-lt"/>
              <a:buAutoNum type="arabicPeriod"/>
            </a:pPr>
            <a:r>
              <a:rPr lang="en-GB" sz="1400">
                <a:solidFill>
                  <a:srgbClr val="FFFFFF"/>
                </a:solidFill>
              </a:rPr>
              <a:t>Retail Finance and Operations</a:t>
            </a:r>
          </a:p>
          <a:p>
            <a:pPr>
              <a:lnSpc>
                <a:spcPct val="90000"/>
              </a:lnSpc>
              <a:buFont typeface="+mj-lt"/>
              <a:buAutoNum type="arabicPeriod"/>
            </a:pPr>
            <a:r>
              <a:rPr lang="en-GB" sz="1400">
                <a:solidFill>
                  <a:srgbClr val="FFFFFF"/>
                </a:solidFill>
              </a:rPr>
              <a:t>Property Development and Facilities Management </a:t>
            </a:r>
          </a:p>
          <a:p>
            <a:pPr>
              <a:lnSpc>
                <a:spcPct val="90000"/>
              </a:lnSpc>
              <a:buFont typeface="+mj-lt"/>
              <a:buAutoNum type="arabicPeriod"/>
            </a:pPr>
            <a:r>
              <a:rPr lang="en-GB" sz="1400">
                <a:solidFill>
                  <a:srgbClr val="FFFFFF"/>
                </a:solidFill>
              </a:rPr>
              <a:t>The Fire, Health &amp; Safety Officer (FHSO)</a:t>
            </a:r>
          </a:p>
          <a:p>
            <a:pPr>
              <a:lnSpc>
                <a:spcPct val="90000"/>
              </a:lnSpc>
              <a:buFont typeface="+mj-lt"/>
              <a:buAutoNum type="arabicPeriod"/>
            </a:pPr>
            <a:r>
              <a:rPr lang="en-GB" sz="1400">
                <a:solidFill>
                  <a:srgbClr val="FFFFFF"/>
                </a:solidFill>
              </a:rPr>
              <a:t>All employees must be aware of their individual responsibility </a:t>
            </a:r>
            <a:endParaRPr lang="en-US" sz="1400">
              <a:solidFill>
                <a:srgbClr val="FFFFFF"/>
              </a:solidFill>
            </a:endParaRPr>
          </a:p>
        </p:txBody>
      </p:sp>
    </p:spTree>
    <p:extLst>
      <p:ext uri="{BB962C8B-B14F-4D97-AF65-F5344CB8AC3E}">
        <p14:creationId xmlns:p14="http://schemas.microsoft.com/office/powerpoint/2010/main" val="1340862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16CE346-EE68-5046-8103-282E3132B60D}"/>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Conclusion</a:t>
            </a:r>
            <a:endParaRPr lang="en-US">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408B4BA-0F6D-6F4C-B880-6A60C53E35FA}"/>
              </a:ext>
            </a:extLst>
          </p:cNvPr>
          <p:cNvSpPr>
            <a:spLocks noGrp="1"/>
          </p:cNvSpPr>
          <p:nvPr>
            <p:ph idx="1"/>
          </p:nvPr>
        </p:nvSpPr>
        <p:spPr>
          <a:xfrm>
            <a:off x="6116084" y="609601"/>
            <a:ext cx="5511296" cy="5175624"/>
          </a:xfrm>
        </p:spPr>
        <p:txBody>
          <a:bodyPr anchor="ctr">
            <a:normAutofit/>
          </a:bodyPr>
          <a:lstStyle/>
          <a:p>
            <a:r>
              <a:rPr lang="en-GB">
                <a:solidFill>
                  <a:srgbClr val="FFFFFF"/>
                </a:solidFill>
              </a:rPr>
              <a:t>Human Resources Management is an very important function not only in Marks&amp;Spencer organisation but almost all organisation.Respecting HRM policies can help the organisation survive and succeed on the market.An well organised Human Resources Management can help organisation thrive on the market and improve year by year the income.</a:t>
            </a:r>
          </a:p>
        </p:txBody>
      </p:sp>
    </p:spTree>
    <p:extLst>
      <p:ext uri="{BB962C8B-B14F-4D97-AF65-F5344CB8AC3E}">
        <p14:creationId xmlns:p14="http://schemas.microsoft.com/office/powerpoint/2010/main" val="100467680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1F9EA-C835-F34E-AD81-651C17453CAD}"/>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GB" sz="6000" dirty="0">
                <a:solidFill>
                  <a:srgbClr val="FFFFFF"/>
                </a:solidFill>
              </a:rPr>
              <a:t>Thank you</a:t>
            </a:r>
            <a:endParaRPr lang="en-US" sz="6000" dirty="0">
              <a:solidFill>
                <a:srgbClr val="FFFFFF"/>
              </a:solidFill>
            </a:endParaRP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389081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C3840-D472-134F-8B39-53862DCB3C14}"/>
              </a:ext>
            </a:extLst>
          </p:cNvPr>
          <p:cNvSpPr>
            <a:spLocks noGrp="1"/>
          </p:cNvSpPr>
          <p:nvPr>
            <p:ph type="title"/>
          </p:nvPr>
        </p:nvSpPr>
        <p:spPr/>
        <p:txBody>
          <a:bodyPr/>
          <a:lstStyle/>
          <a:p>
            <a:r>
              <a:rPr lang="en-GB" dirty="0" err="1"/>
              <a:t>RFERENCES</a:t>
            </a:r>
            <a:r>
              <a:rPr lang="en-GB" dirty="0"/>
              <a:t> </a:t>
            </a:r>
            <a:endParaRPr lang="en-US" dirty="0"/>
          </a:p>
        </p:txBody>
      </p:sp>
      <p:sp>
        <p:nvSpPr>
          <p:cNvPr id="3" name="Content Placeholder 2">
            <a:extLst>
              <a:ext uri="{FF2B5EF4-FFF2-40B4-BE49-F238E27FC236}">
                <a16:creationId xmlns:a16="http://schemas.microsoft.com/office/drawing/2014/main" id="{7B2B38C3-D7DA-1B44-8201-C231649683B4}"/>
              </a:ext>
            </a:extLst>
          </p:cNvPr>
          <p:cNvSpPr>
            <a:spLocks noGrp="1"/>
          </p:cNvSpPr>
          <p:nvPr>
            <p:ph idx="1"/>
          </p:nvPr>
        </p:nvSpPr>
        <p:spPr/>
        <p:txBody>
          <a:bodyPr/>
          <a:lstStyle/>
          <a:p>
            <a:r>
              <a:rPr lang="en-GB" dirty="0"/>
              <a:t>Marks and Spencer: How we do business Report 2010 [online] available from&lt;</a:t>
            </a:r>
            <a:r>
              <a:rPr lang="en-GB" dirty="0">
                <a:hlinkClick r:id="rId2"/>
              </a:rPr>
              <a:t>http://plana.marksandspencer.com/media/pdf/planA-2010.pdf</a:t>
            </a:r>
            <a:r>
              <a:rPr lang="en-GB" dirty="0"/>
              <a:t>&gt;[11 March 2011]</a:t>
            </a:r>
          </a:p>
          <a:p>
            <a:r>
              <a:rPr lang="en-GB" dirty="0" err="1"/>
              <a:t>Pilbeam</a:t>
            </a:r>
            <a:r>
              <a:rPr lang="en-GB" dirty="0"/>
              <a:t>, S. and </a:t>
            </a:r>
            <a:r>
              <a:rPr lang="en-GB" dirty="0" err="1"/>
              <a:t>Corbridge,M</a:t>
            </a:r>
            <a:r>
              <a:rPr lang="en-GB" dirty="0"/>
              <a:t>. ‘</a:t>
            </a:r>
            <a:r>
              <a:rPr lang="en-GB" i="1" dirty="0"/>
              <a:t>People Resourcing – HRM in Practice’, </a:t>
            </a:r>
            <a:r>
              <a:rPr lang="en-GB" dirty="0"/>
              <a:t>4</a:t>
            </a:r>
            <a:r>
              <a:rPr lang="en-GB" baseline="30000" dirty="0"/>
              <a:t>th</a:t>
            </a:r>
            <a:r>
              <a:rPr lang="en-GB" dirty="0"/>
              <a:t> edition, London: Financial Times/ Prentice Hall.</a:t>
            </a:r>
          </a:p>
          <a:p>
            <a:r>
              <a:rPr lang="en-GB" dirty="0"/>
              <a:t>Annual Report [online] available from &lt; </a:t>
            </a:r>
            <a:r>
              <a:rPr lang="en-GB" dirty="0">
                <a:hlinkClick r:id="rId3"/>
              </a:rPr>
              <a:t>http://annualreport.marksandspencer.com/brand-and-marketplace/</a:t>
            </a:r>
            <a:r>
              <a:rPr lang="en-GB" dirty="0" err="1">
                <a:hlinkClick r:id="rId3"/>
              </a:rPr>
              <a:t>our-brand.aspx</a:t>
            </a:r>
            <a:r>
              <a:rPr lang="en-GB" dirty="0"/>
              <a:t>&gt; [24 March 2011]</a:t>
            </a:r>
            <a:endParaRPr lang="en-US" dirty="0"/>
          </a:p>
        </p:txBody>
      </p:sp>
    </p:spTree>
    <p:extLst>
      <p:ext uri="{BB962C8B-B14F-4D97-AF65-F5344CB8AC3E}">
        <p14:creationId xmlns:p14="http://schemas.microsoft.com/office/powerpoint/2010/main" val="44603239"/>
      </p:ext>
    </p:extLst>
  </p:cSld>
  <p:clrMapOvr>
    <a:masterClrMapping/>
  </p:clrMapOvr>
</p:sld>
</file>

<file path=ppt/theme/theme1.xml><?xml version="1.0" encoding="utf-8"?>
<a:theme xmlns:a="http://schemas.openxmlformats.org/drawingml/2006/main" name="Fațetă">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Fațetă</vt:lpstr>
      <vt:lpstr>Managing People –LCBB5004 </vt:lpstr>
      <vt:lpstr>              GROUP NO. 1  HRM POLICIES – MARKS AND SPENCER</vt:lpstr>
      <vt:lpstr>Introduction </vt:lpstr>
      <vt:lpstr>PowerPoint Presentation</vt:lpstr>
      <vt:lpstr>           WHAT IS HRM ?!</vt:lpstr>
      <vt:lpstr>HRM TODAY ! </vt:lpstr>
      <vt:lpstr>Vision&amp;Mission statement of M&amp;S</vt:lpstr>
      <vt:lpstr>The influence of IT( information technology) on HRM </vt:lpstr>
      <vt:lpstr>The influence of IT( information technology) on HRM </vt:lpstr>
      <vt:lpstr>The Process of Recruitment at Marks &amp; Spencer </vt:lpstr>
      <vt:lpstr>Marks &amp; Spencer Reward System </vt:lpstr>
      <vt:lpstr>Training and development program at M&amp;S </vt:lpstr>
      <vt:lpstr>Financial Budget  Of HR at M&amp;S</vt:lpstr>
      <vt:lpstr>Financial Budget  Of HR at M&amp;S</vt:lpstr>
      <vt:lpstr>Health and Safety policies of M &amp; S </vt:lpstr>
      <vt:lpstr>Conclusion</vt:lpstr>
      <vt:lpstr>Thank you</vt:lpstr>
      <vt:lpstr>RFERENCES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dc:title>
  <dc:creator>Elisabeta Bres (1806711)</dc:creator>
  <cp:lastModifiedBy>Elisabeta Bres (1806711)</cp:lastModifiedBy>
  <cp:revision>14</cp:revision>
  <dcterms:created xsi:type="dcterms:W3CDTF">2019-12-05T15:21:41Z</dcterms:created>
  <dcterms:modified xsi:type="dcterms:W3CDTF">2019-12-19T19:53:41Z</dcterms:modified>
</cp:coreProperties>
</file>