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4" r:id="rId8"/>
    <p:sldId id="265" r:id="rId9"/>
    <p:sldId id="266" r:id="rId10"/>
    <p:sldId id="267" r:id="rId11"/>
    <p:sldId id="269" r:id="rId12"/>
    <p:sldId id="270" r:id="rId13"/>
    <p:sldId id="271" r:id="rId14"/>
    <p:sldId id="272" r:id="rId15"/>
    <p:sldId id="276" r:id="rId16"/>
    <p:sldId id="283" r:id="rId17"/>
    <p:sldId id="278" r:id="rId18"/>
    <p:sldId id="279" r:id="rId19"/>
    <p:sldId id="280" r:id="rId20"/>
    <p:sldId id="281" r:id="rId21"/>
    <p:sldId id="282" r:id="rId22"/>
    <p:sldId id="285" r:id="rId23"/>
    <p:sldId id="286" r:id="rId24"/>
    <p:sldId id="287" r:id="rId25"/>
    <p:sldId id="2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639986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49411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746497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03274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17633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96055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32995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11786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5080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82574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77956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3/22/2018</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109831280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3/22/2018</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306726206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00113" y="274638"/>
            <a:ext cx="7488237"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27575"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782335DC-A8B8-420A-9C33-1468522A6D96}" type="slidenum">
              <a:rPr lang="en-GB"/>
              <a:pPr/>
              <a:t>‹#›</a:t>
            </a:fld>
            <a:endParaRPr lang="en-GB"/>
          </a:p>
        </p:txBody>
      </p:sp>
    </p:spTree>
    <p:extLst>
      <p:ext uri="{BB962C8B-B14F-4D97-AF65-F5344CB8AC3E}">
        <p14:creationId xmlns:p14="http://schemas.microsoft.com/office/powerpoint/2010/main" val="117269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7055977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107504" y="3212976"/>
            <a:ext cx="8928992" cy="2088232"/>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a:solidFill>
                  <a:prstClr val="black"/>
                </a:solidFill>
              </a:rPr>
              <a:t>Lecture </a:t>
            </a:r>
            <a:r>
              <a:rPr lang="en-GB" sz="3100" dirty="0" smtClean="0">
                <a:solidFill>
                  <a:prstClr val="black"/>
                </a:solidFill>
              </a:rPr>
              <a:t>26 </a:t>
            </a:r>
            <a:r>
              <a:rPr lang="en-GB" sz="3100" dirty="0">
                <a:solidFill>
                  <a:prstClr val="black"/>
                </a:solidFill>
              </a:rPr>
              <a:t>– </a:t>
            </a:r>
            <a:r>
              <a:rPr lang="en-GB" sz="3100" dirty="0" smtClean="0">
                <a:solidFill>
                  <a:prstClr val="black"/>
                </a:solidFill>
              </a:rPr>
              <a:t>Law and the Law Courts </a:t>
            </a:r>
            <a:endParaRPr lang="en-GB" sz="3100" dirty="0">
              <a:solidFill>
                <a:prstClr val="black"/>
              </a:solidFill>
            </a:endParaRP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6463225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dirty="0"/>
          </a:p>
          <a:p>
            <a:pPr marL="137160" indent="0" algn="ctr">
              <a:buNone/>
            </a:pPr>
            <a:r>
              <a:rPr lang="en-GB" sz="6000" b="1" dirty="0" smtClean="0">
                <a:solidFill>
                  <a:schemeClr val="bg1"/>
                </a:solidFill>
              </a:rPr>
              <a:t>Legal System of Athens</a:t>
            </a:r>
            <a:endParaRPr lang="en-GB" sz="6000" b="1" dirty="0">
              <a:solidFill>
                <a:schemeClr val="bg1"/>
              </a:solidFill>
            </a:endParaRPr>
          </a:p>
        </p:txBody>
      </p:sp>
    </p:spTree>
    <p:extLst>
      <p:ext uri="{BB962C8B-B14F-4D97-AF65-F5344CB8AC3E}">
        <p14:creationId xmlns:p14="http://schemas.microsoft.com/office/powerpoint/2010/main" val="5335397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lstStyle/>
          <a:p>
            <a:r>
              <a:rPr lang="en-GB" dirty="0" smtClean="0">
                <a:solidFill>
                  <a:schemeClr val="bg1"/>
                </a:solidFill>
              </a:rPr>
              <a:t>Evidence</a:t>
            </a:r>
            <a:endParaRPr lang="en-GB" dirty="0">
              <a:solidFill>
                <a:schemeClr val="bg1"/>
              </a:solidFill>
            </a:endParaRPr>
          </a:p>
        </p:txBody>
      </p:sp>
      <p:sp>
        <p:nvSpPr>
          <p:cNvPr id="6" name="Content Placeholder 5"/>
          <p:cNvSpPr>
            <a:spLocks noGrp="1"/>
          </p:cNvSpPr>
          <p:nvPr>
            <p:ph idx="1"/>
          </p:nvPr>
        </p:nvSpPr>
        <p:spPr>
          <a:xfrm>
            <a:off x="0" y="980728"/>
            <a:ext cx="9144000" cy="5877272"/>
          </a:xfrm>
        </p:spPr>
        <p:txBody>
          <a:bodyPr>
            <a:normAutofit fontScale="92500" lnSpcReduction="10000"/>
          </a:bodyPr>
          <a:lstStyle/>
          <a:p>
            <a:r>
              <a:rPr lang="en-GB" dirty="0" smtClean="0">
                <a:solidFill>
                  <a:schemeClr val="bg1"/>
                </a:solidFill>
              </a:rPr>
              <a:t>Literary sources:</a:t>
            </a:r>
          </a:p>
          <a:p>
            <a:pPr lvl="1"/>
            <a:r>
              <a:rPr lang="en-GB" i="1" dirty="0" err="1" smtClean="0">
                <a:solidFill>
                  <a:schemeClr val="bg1"/>
                </a:solidFill>
              </a:rPr>
              <a:t>logographoi</a:t>
            </a:r>
            <a:r>
              <a:rPr lang="en-GB" i="1" dirty="0" smtClean="0">
                <a:solidFill>
                  <a:schemeClr val="bg1"/>
                </a:solidFill>
              </a:rPr>
              <a:t> </a:t>
            </a:r>
            <a:r>
              <a:rPr lang="en-GB" dirty="0" smtClean="0">
                <a:solidFill>
                  <a:schemeClr val="bg1"/>
                </a:solidFill>
              </a:rPr>
              <a:t>– writers of legal speeches, e.g. </a:t>
            </a:r>
            <a:r>
              <a:rPr lang="en-GB" b="1" dirty="0" err="1" smtClean="0">
                <a:solidFill>
                  <a:schemeClr val="bg1"/>
                </a:solidFill>
              </a:rPr>
              <a:t>Lysias</a:t>
            </a:r>
            <a:r>
              <a:rPr lang="en-GB" dirty="0" smtClean="0">
                <a:solidFill>
                  <a:schemeClr val="bg1"/>
                </a:solidFill>
              </a:rPr>
              <a:t>,</a:t>
            </a:r>
          </a:p>
          <a:p>
            <a:pPr lvl="1"/>
            <a:r>
              <a:rPr lang="en-GB" dirty="0" smtClean="0">
                <a:solidFill>
                  <a:schemeClr val="bg1"/>
                </a:solidFill>
              </a:rPr>
              <a:t>constitutional studies, e.g. [</a:t>
            </a:r>
            <a:r>
              <a:rPr lang="en-GB" b="1" dirty="0" smtClean="0">
                <a:solidFill>
                  <a:schemeClr val="bg1"/>
                </a:solidFill>
              </a:rPr>
              <a:t>Ps</a:t>
            </a:r>
            <a:r>
              <a:rPr lang="en-GB" dirty="0" smtClean="0">
                <a:solidFill>
                  <a:schemeClr val="bg1"/>
                </a:solidFill>
              </a:rPr>
              <a:t>.]-</a:t>
            </a:r>
            <a:r>
              <a:rPr lang="en-GB" b="1" dirty="0" smtClean="0">
                <a:solidFill>
                  <a:schemeClr val="bg1"/>
                </a:solidFill>
              </a:rPr>
              <a:t>Aristotle </a:t>
            </a:r>
            <a:r>
              <a:rPr lang="en-GB" b="1" i="1" dirty="0" smtClean="0">
                <a:solidFill>
                  <a:schemeClr val="bg1"/>
                </a:solidFill>
              </a:rPr>
              <a:t>The Athenian Constitution</a:t>
            </a:r>
            <a:r>
              <a:rPr lang="en-GB" dirty="0" smtClean="0">
                <a:solidFill>
                  <a:schemeClr val="bg1"/>
                </a:solidFill>
              </a:rPr>
              <a:t>,</a:t>
            </a:r>
          </a:p>
          <a:p>
            <a:pPr lvl="1"/>
            <a:r>
              <a:rPr lang="en-GB" dirty="0" smtClean="0">
                <a:solidFill>
                  <a:schemeClr val="bg1"/>
                </a:solidFill>
              </a:rPr>
              <a:t>drama, e.g. Aristophanes </a:t>
            </a:r>
            <a:r>
              <a:rPr lang="en-GB" i="1" dirty="0" smtClean="0">
                <a:solidFill>
                  <a:schemeClr val="bg1"/>
                </a:solidFill>
              </a:rPr>
              <a:t>Wasps</a:t>
            </a:r>
            <a:r>
              <a:rPr lang="en-GB" dirty="0" smtClean="0">
                <a:solidFill>
                  <a:schemeClr val="bg1"/>
                </a:solidFill>
              </a:rPr>
              <a:t>.</a:t>
            </a:r>
          </a:p>
          <a:p>
            <a:pPr lvl="1"/>
            <a:endParaRPr lang="en-GB" sz="500" dirty="0" smtClean="0">
              <a:solidFill>
                <a:schemeClr val="bg1"/>
              </a:solidFill>
            </a:endParaRPr>
          </a:p>
          <a:p>
            <a:r>
              <a:rPr lang="en-GB" dirty="0" smtClean="0">
                <a:solidFill>
                  <a:schemeClr val="bg1"/>
                </a:solidFill>
              </a:rPr>
              <a:t>Archaeological evidence, e.g. voting disks.</a:t>
            </a:r>
          </a:p>
          <a:p>
            <a:endParaRPr lang="en-GB" sz="500" dirty="0" smtClean="0">
              <a:solidFill>
                <a:schemeClr val="bg1"/>
              </a:solidFill>
            </a:endParaRPr>
          </a:p>
          <a:p>
            <a:r>
              <a:rPr lang="en-GB" dirty="0" smtClean="0">
                <a:solidFill>
                  <a:schemeClr val="bg1"/>
                </a:solidFill>
              </a:rPr>
              <a:t>Epigraphic evidence – decrees of the assembly.</a:t>
            </a:r>
          </a:p>
          <a:p>
            <a:pPr marL="137160" indent="0">
              <a:buNone/>
            </a:pPr>
            <a:endParaRPr lang="en-GB" sz="700" dirty="0">
              <a:solidFill>
                <a:schemeClr val="bg1"/>
              </a:solidFill>
            </a:endParaRPr>
          </a:p>
          <a:p>
            <a:pPr marL="137160" indent="0">
              <a:buNone/>
            </a:pPr>
            <a:r>
              <a:rPr lang="en-GB" dirty="0" smtClean="0">
                <a:solidFill>
                  <a:schemeClr val="bg1"/>
                </a:solidFill>
              </a:rPr>
              <a:t>“…when </a:t>
            </a:r>
            <a:r>
              <a:rPr lang="en-GB" dirty="0">
                <a:solidFill>
                  <a:schemeClr val="bg1"/>
                </a:solidFill>
              </a:rPr>
              <a:t>the democracy is master of the voting-power, it is master of the constitution. Moreover, since the laws were not drawn up in simple and explicit terms (but like the one concerning inheritances and wards of state), disputes inevitably occurred, and the courts had to decide in every matter, whether public or </a:t>
            </a:r>
            <a:r>
              <a:rPr lang="en-GB" dirty="0" smtClean="0">
                <a:solidFill>
                  <a:schemeClr val="bg1"/>
                </a:solidFill>
              </a:rPr>
              <a:t>private.” </a:t>
            </a:r>
            <a:r>
              <a:rPr lang="en-GB" dirty="0">
                <a:solidFill>
                  <a:schemeClr val="bg1"/>
                </a:solidFill>
              </a:rPr>
              <a:t>– [</a:t>
            </a:r>
            <a:r>
              <a:rPr lang="en-GB" b="1" dirty="0">
                <a:solidFill>
                  <a:schemeClr val="bg1"/>
                </a:solidFill>
              </a:rPr>
              <a:t>Ps].-Aristotle </a:t>
            </a:r>
            <a:r>
              <a:rPr lang="en-GB" b="1" i="1" dirty="0">
                <a:solidFill>
                  <a:schemeClr val="bg1"/>
                </a:solidFill>
              </a:rPr>
              <a:t>Athenian Constitution </a:t>
            </a:r>
            <a:r>
              <a:rPr lang="en-GB" b="1" dirty="0">
                <a:solidFill>
                  <a:schemeClr val="bg1"/>
                </a:solidFill>
              </a:rPr>
              <a:t>9</a:t>
            </a:r>
            <a:r>
              <a:rPr lang="en-GB" dirty="0">
                <a:solidFill>
                  <a:schemeClr val="bg1"/>
                </a:solidFill>
              </a:rPr>
              <a:t>.</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13807046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Democratising the Courts</a:t>
            </a:r>
            <a:endParaRPr lang="en-GB" dirty="0">
              <a:solidFill>
                <a:schemeClr val="bg1"/>
              </a:solidFill>
            </a:endParaRPr>
          </a:p>
        </p:txBody>
      </p:sp>
      <p:sp>
        <p:nvSpPr>
          <p:cNvPr id="3" name="Content Placeholder 2"/>
          <p:cNvSpPr>
            <a:spLocks noGrp="1"/>
          </p:cNvSpPr>
          <p:nvPr>
            <p:ph idx="1"/>
          </p:nvPr>
        </p:nvSpPr>
        <p:spPr>
          <a:xfrm>
            <a:off x="323528" y="1600200"/>
            <a:ext cx="8568952" cy="4925144"/>
          </a:xfrm>
        </p:spPr>
        <p:txBody>
          <a:bodyPr>
            <a:normAutofit lnSpcReduction="10000"/>
          </a:bodyPr>
          <a:lstStyle/>
          <a:p>
            <a:r>
              <a:rPr lang="en-GB" dirty="0" smtClean="0">
                <a:solidFill>
                  <a:schemeClr val="bg1"/>
                </a:solidFill>
              </a:rPr>
              <a:t>Establishment of popular courts by Cleisthenes – courts of appeal.</a:t>
            </a:r>
          </a:p>
          <a:p>
            <a:endParaRPr lang="en-GB" sz="1100" dirty="0" smtClean="0">
              <a:solidFill>
                <a:schemeClr val="bg1"/>
              </a:solidFill>
            </a:endParaRPr>
          </a:p>
          <a:p>
            <a:r>
              <a:rPr lang="en-GB" dirty="0" smtClean="0">
                <a:solidFill>
                  <a:schemeClr val="bg1"/>
                </a:solidFill>
              </a:rPr>
              <a:t>Shift of powers from the </a:t>
            </a:r>
            <a:r>
              <a:rPr lang="en-GB" dirty="0" err="1" smtClean="0">
                <a:solidFill>
                  <a:schemeClr val="bg1"/>
                </a:solidFill>
              </a:rPr>
              <a:t>Areopagus</a:t>
            </a:r>
            <a:r>
              <a:rPr lang="en-GB" dirty="0" smtClean="0">
                <a:solidFill>
                  <a:schemeClr val="bg1"/>
                </a:solidFill>
              </a:rPr>
              <a:t> to other areas including the </a:t>
            </a:r>
            <a:r>
              <a:rPr lang="en-GB" i="1" dirty="0" err="1" smtClean="0">
                <a:solidFill>
                  <a:schemeClr val="bg1"/>
                </a:solidFill>
              </a:rPr>
              <a:t>dikasteria</a:t>
            </a:r>
            <a:r>
              <a:rPr lang="en-GB" dirty="0">
                <a:solidFill>
                  <a:schemeClr val="bg1"/>
                </a:solidFill>
              </a:rPr>
              <a:t> </a:t>
            </a:r>
            <a:r>
              <a:rPr lang="en-GB" dirty="0" smtClean="0">
                <a:solidFill>
                  <a:schemeClr val="bg1"/>
                </a:solidFill>
              </a:rPr>
              <a:t>– c. 460s BC. </a:t>
            </a:r>
          </a:p>
          <a:p>
            <a:endParaRPr lang="en-GB" sz="1100" dirty="0">
              <a:solidFill>
                <a:schemeClr val="bg1"/>
              </a:solidFill>
            </a:endParaRPr>
          </a:p>
          <a:p>
            <a:r>
              <a:rPr lang="en-GB" dirty="0" err="1" smtClean="0">
                <a:solidFill>
                  <a:schemeClr val="bg1"/>
                </a:solidFill>
              </a:rPr>
              <a:t>Areopagus</a:t>
            </a:r>
            <a:r>
              <a:rPr lang="en-GB" dirty="0" smtClean="0">
                <a:solidFill>
                  <a:schemeClr val="bg1"/>
                </a:solidFill>
              </a:rPr>
              <a:t> continues as a court of homicide.</a:t>
            </a:r>
          </a:p>
          <a:p>
            <a:endParaRPr lang="en-GB" sz="1100" dirty="0">
              <a:solidFill>
                <a:schemeClr val="bg1"/>
              </a:solidFill>
            </a:endParaRPr>
          </a:p>
          <a:p>
            <a:r>
              <a:rPr lang="en-GB" dirty="0" smtClean="0">
                <a:solidFill>
                  <a:schemeClr val="bg1"/>
                </a:solidFill>
              </a:rPr>
              <a:t>Introduction of pay for attendance – initially 2 </a:t>
            </a:r>
            <a:r>
              <a:rPr lang="en-GB" dirty="0" err="1" smtClean="0">
                <a:solidFill>
                  <a:schemeClr val="bg1"/>
                </a:solidFill>
              </a:rPr>
              <a:t>obols</a:t>
            </a:r>
            <a:r>
              <a:rPr lang="en-GB" dirty="0" smtClean="0">
                <a:solidFill>
                  <a:schemeClr val="bg1"/>
                </a:solidFill>
              </a:rPr>
              <a:t>, then later 3 (420’s, due to Cleon).</a:t>
            </a:r>
          </a:p>
          <a:p>
            <a:endParaRPr lang="en-GB" sz="1100" dirty="0">
              <a:solidFill>
                <a:schemeClr val="bg1"/>
              </a:solidFill>
            </a:endParaRPr>
          </a:p>
          <a:p>
            <a:r>
              <a:rPr lang="en-GB" dirty="0" smtClean="0">
                <a:solidFill>
                  <a:schemeClr val="bg1"/>
                </a:solidFill>
              </a:rPr>
              <a:t>Public could and did observe trails, may be vocal about showing approval or disapproval. </a:t>
            </a:r>
          </a:p>
          <a:p>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21478066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Lawsuits </a:t>
            </a:r>
            <a:endParaRPr lang="en-GB" sz="6000" b="1" dirty="0">
              <a:solidFill>
                <a:schemeClr val="bg1"/>
              </a:solidFill>
            </a:endParaRPr>
          </a:p>
        </p:txBody>
      </p:sp>
    </p:spTree>
    <p:extLst>
      <p:ext uri="{BB962C8B-B14F-4D97-AF65-F5344CB8AC3E}">
        <p14:creationId xmlns:p14="http://schemas.microsoft.com/office/powerpoint/2010/main" val="36355386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dirty="0" smtClean="0">
                <a:solidFill>
                  <a:schemeClr val="bg1"/>
                </a:solidFill>
              </a:rPr>
              <a:t>Going to the </a:t>
            </a:r>
            <a:r>
              <a:rPr lang="en-GB" dirty="0" err="1" smtClean="0">
                <a:solidFill>
                  <a:schemeClr val="bg1"/>
                </a:solidFill>
              </a:rPr>
              <a:t>Lawcourts</a:t>
            </a:r>
            <a:endParaRPr lang="en-GB" dirty="0">
              <a:solidFill>
                <a:schemeClr val="bg1"/>
              </a:solidFill>
            </a:endParaRPr>
          </a:p>
        </p:txBody>
      </p:sp>
      <p:sp>
        <p:nvSpPr>
          <p:cNvPr id="3" name="Content Placeholder 2"/>
          <p:cNvSpPr>
            <a:spLocks noGrp="1"/>
          </p:cNvSpPr>
          <p:nvPr>
            <p:ph idx="1"/>
          </p:nvPr>
        </p:nvSpPr>
        <p:spPr>
          <a:xfrm>
            <a:off x="0" y="1196752"/>
            <a:ext cx="9144000" cy="3168352"/>
          </a:xfrm>
        </p:spPr>
        <p:txBody>
          <a:bodyPr>
            <a:normAutofit fontScale="92500" lnSpcReduction="10000"/>
          </a:bodyPr>
          <a:lstStyle/>
          <a:p>
            <a:r>
              <a:rPr lang="en-GB" sz="2600" i="1" dirty="0" err="1" smtClean="0">
                <a:solidFill>
                  <a:schemeClr val="bg1"/>
                </a:solidFill>
              </a:rPr>
              <a:t>Dikai</a:t>
            </a:r>
            <a:r>
              <a:rPr lang="en-GB" sz="2600" i="1" dirty="0" smtClean="0">
                <a:solidFill>
                  <a:schemeClr val="bg1"/>
                </a:solidFill>
              </a:rPr>
              <a:t> </a:t>
            </a:r>
            <a:r>
              <a:rPr lang="en-GB" sz="2600" dirty="0" smtClean="0">
                <a:solidFill>
                  <a:schemeClr val="bg1"/>
                </a:solidFill>
              </a:rPr>
              <a:t>– private grievances.</a:t>
            </a:r>
          </a:p>
          <a:p>
            <a:pPr lvl="1"/>
            <a:r>
              <a:rPr lang="en-GB" sz="1900" dirty="0">
                <a:solidFill>
                  <a:schemeClr val="bg1"/>
                </a:solidFill>
              </a:rPr>
              <a:t>Homicide cases usually brought forward by a family </a:t>
            </a:r>
            <a:r>
              <a:rPr lang="en-GB" sz="1900" dirty="0" smtClean="0">
                <a:solidFill>
                  <a:schemeClr val="bg1"/>
                </a:solidFill>
              </a:rPr>
              <a:t>member.</a:t>
            </a:r>
          </a:p>
          <a:p>
            <a:endParaRPr lang="en-GB" sz="200" i="1" dirty="0" smtClean="0">
              <a:solidFill>
                <a:schemeClr val="bg1"/>
              </a:solidFill>
            </a:endParaRPr>
          </a:p>
          <a:p>
            <a:r>
              <a:rPr lang="en-GB" sz="2600" i="1" dirty="0" err="1">
                <a:solidFill>
                  <a:schemeClr val="bg1"/>
                </a:solidFill>
              </a:rPr>
              <a:t>g</a:t>
            </a:r>
            <a:r>
              <a:rPr lang="en-GB" sz="2600" i="1" dirty="0" err="1" smtClean="0">
                <a:solidFill>
                  <a:schemeClr val="bg1"/>
                </a:solidFill>
              </a:rPr>
              <a:t>raphe</a:t>
            </a:r>
            <a:r>
              <a:rPr lang="en-GB" sz="2600" i="1" dirty="0" smtClean="0">
                <a:solidFill>
                  <a:schemeClr val="bg1"/>
                </a:solidFill>
              </a:rPr>
              <a:t>, </a:t>
            </a:r>
            <a:r>
              <a:rPr lang="en-GB" sz="2600" i="1" dirty="0" err="1" smtClean="0">
                <a:solidFill>
                  <a:schemeClr val="bg1"/>
                </a:solidFill>
              </a:rPr>
              <a:t>graphai</a:t>
            </a:r>
            <a:r>
              <a:rPr lang="en-GB" sz="2600" i="1" dirty="0" smtClean="0">
                <a:solidFill>
                  <a:schemeClr val="bg1"/>
                </a:solidFill>
              </a:rPr>
              <a:t>,</a:t>
            </a:r>
            <a:r>
              <a:rPr lang="en-GB" sz="2600" dirty="0" smtClean="0">
                <a:solidFill>
                  <a:schemeClr val="bg1"/>
                </a:solidFill>
              </a:rPr>
              <a:t> ‘anyone who wished’ (e.g. treason, desertion, embezzlement of public funds, maltreatment of an orphan, seduction of a free woman, certain kinds of theft and </a:t>
            </a:r>
            <a:r>
              <a:rPr lang="en-GB" sz="2600" i="1" dirty="0" err="1" smtClean="0">
                <a:solidFill>
                  <a:schemeClr val="bg1"/>
                </a:solidFill>
              </a:rPr>
              <a:t>hybris</a:t>
            </a:r>
            <a:r>
              <a:rPr lang="en-GB" sz="2600" dirty="0" smtClean="0">
                <a:solidFill>
                  <a:schemeClr val="bg1"/>
                </a:solidFill>
              </a:rPr>
              <a:t>).</a:t>
            </a:r>
          </a:p>
          <a:p>
            <a:pPr lvl="1"/>
            <a:r>
              <a:rPr lang="en-GB" sz="2100" dirty="0" smtClean="0">
                <a:solidFill>
                  <a:schemeClr val="bg1"/>
                </a:solidFill>
              </a:rPr>
              <a:t>“There are three points in the constitution of Solon which appear to be its most democratic features… secondly, the right of every person who so willed to claim redress on behalf of any one to whom wrong was being done…” – [</a:t>
            </a:r>
            <a:r>
              <a:rPr lang="en-GB" sz="2100" b="1" dirty="0" smtClean="0">
                <a:solidFill>
                  <a:schemeClr val="bg1"/>
                </a:solidFill>
              </a:rPr>
              <a:t>Ps.]-Aristotle </a:t>
            </a:r>
            <a:r>
              <a:rPr lang="en-GB" sz="2100" b="1" i="1" dirty="0" smtClean="0">
                <a:solidFill>
                  <a:schemeClr val="bg1"/>
                </a:solidFill>
              </a:rPr>
              <a:t>Athenian Constitution </a:t>
            </a:r>
            <a:r>
              <a:rPr lang="en-GB" sz="2100" b="1" dirty="0" smtClean="0">
                <a:solidFill>
                  <a:schemeClr val="bg1"/>
                </a:solidFill>
              </a:rPr>
              <a:t>9</a:t>
            </a:r>
            <a:r>
              <a:rPr lang="en-GB" sz="2100" dirty="0" smtClean="0">
                <a:solidFill>
                  <a:schemeClr val="bg1"/>
                </a:solidFill>
              </a:rPr>
              <a:t>.</a:t>
            </a:r>
          </a:p>
        </p:txBody>
      </p:sp>
      <p:sp>
        <p:nvSpPr>
          <p:cNvPr id="4" name="Content Placeholder 2"/>
          <p:cNvSpPr txBox="1">
            <a:spLocks/>
          </p:cNvSpPr>
          <p:nvPr/>
        </p:nvSpPr>
        <p:spPr>
          <a:xfrm>
            <a:off x="0" y="4149080"/>
            <a:ext cx="9144000" cy="2708920"/>
          </a:xfrm>
          <a:prstGeom prst="rect">
            <a:avLst/>
          </a:prstGeom>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100" dirty="0" smtClean="0">
                <a:solidFill>
                  <a:schemeClr val="bg1"/>
                </a:solidFill>
              </a:rPr>
              <a:t>Person initiating the suit informed the accused in front of witnesses.</a:t>
            </a:r>
          </a:p>
          <a:p>
            <a:pPr lvl="1"/>
            <a:r>
              <a:rPr lang="en-GB" sz="2300" dirty="0" smtClean="0">
                <a:solidFill>
                  <a:schemeClr val="bg1"/>
                </a:solidFill>
              </a:rPr>
              <a:t>Defendant and accuser appear before magistrate – place reserved in court calendar.</a:t>
            </a:r>
          </a:p>
          <a:p>
            <a:endParaRPr lang="en-GB" sz="300" dirty="0" smtClean="0">
              <a:solidFill>
                <a:schemeClr val="bg1"/>
              </a:solidFill>
            </a:endParaRPr>
          </a:p>
          <a:p>
            <a:r>
              <a:rPr lang="en-GB" sz="3100" dirty="0" smtClean="0">
                <a:solidFill>
                  <a:schemeClr val="bg1"/>
                </a:solidFill>
              </a:rPr>
              <a:t>Charges and denials written on a wax tablet, later public notification of the impending trial put on wooden tablet by statue of the Eponymous Heroes (may mention penalty). </a:t>
            </a:r>
          </a:p>
          <a:p>
            <a:endParaRPr lang="en-GB" sz="300" dirty="0" smtClean="0">
              <a:solidFill>
                <a:schemeClr val="bg1"/>
              </a:solidFill>
            </a:endParaRPr>
          </a:p>
          <a:p>
            <a:r>
              <a:rPr lang="en-GB" sz="3100" dirty="0" smtClean="0">
                <a:solidFill>
                  <a:schemeClr val="bg1"/>
                </a:solidFill>
              </a:rPr>
              <a:t>Accuser spoke first and then defendant – no final summation.</a:t>
            </a:r>
          </a:p>
          <a:p>
            <a:endParaRPr lang="en-GB"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7620995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115888"/>
            <a:ext cx="8229600" cy="936848"/>
          </a:xfrm>
        </p:spPr>
        <p:txBody>
          <a:bodyPr>
            <a:normAutofit/>
          </a:bodyPr>
          <a:lstStyle/>
          <a:p>
            <a:r>
              <a:rPr lang="en-GB" dirty="0" smtClean="0">
                <a:solidFill>
                  <a:schemeClr val="bg1"/>
                </a:solidFill>
              </a:rPr>
              <a:t>Speaking and Advocates</a:t>
            </a:r>
          </a:p>
        </p:txBody>
      </p:sp>
      <p:sp>
        <p:nvSpPr>
          <p:cNvPr id="3" name="Content Placeholder 2"/>
          <p:cNvSpPr>
            <a:spLocks noGrp="1"/>
          </p:cNvSpPr>
          <p:nvPr>
            <p:ph idx="1"/>
          </p:nvPr>
        </p:nvSpPr>
        <p:spPr>
          <a:xfrm>
            <a:off x="0" y="1196752"/>
            <a:ext cx="9144000" cy="5661248"/>
          </a:xfrm>
        </p:spPr>
        <p:txBody>
          <a:bodyPr rtlCol="0">
            <a:normAutofit fontScale="92500" lnSpcReduction="10000"/>
          </a:bodyPr>
          <a:lstStyle/>
          <a:p>
            <a:pPr>
              <a:defRPr/>
            </a:pPr>
            <a:r>
              <a:rPr lang="en-GB" dirty="0" smtClean="0">
                <a:solidFill>
                  <a:schemeClr val="bg1"/>
                </a:solidFill>
              </a:rPr>
              <a:t>Litigants had normally to deliver their own speeches</a:t>
            </a:r>
          </a:p>
          <a:p>
            <a:pPr>
              <a:defRPr/>
            </a:pPr>
            <a:endParaRPr lang="en-GB" sz="600" dirty="0" smtClean="0">
              <a:solidFill>
                <a:schemeClr val="bg1"/>
              </a:solidFill>
            </a:endParaRPr>
          </a:p>
          <a:p>
            <a:pPr>
              <a:defRPr/>
            </a:pPr>
            <a:r>
              <a:rPr lang="en-GB" dirty="0" smtClean="0">
                <a:solidFill>
                  <a:schemeClr val="bg1"/>
                </a:solidFill>
              </a:rPr>
              <a:t>Role of ‘advocate’, politicians and generals acting as advocates attempt to use their influence and claims for </a:t>
            </a:r>
            <a:r>
              <a:rPr lang="en-GB" i="1" dirty="0" err="1" smtClean="0">
                <a:solidFill>
                  <a:schemeClr val="bg1"/>
                </a:solidFill>
              </a:rPr>
              <a:t>charis</a:t>
            </a:r>
            <a:r>
              <a:rPr lang="en-GB" dirty="0" smtClean="0">
                <a:solidFill>
                  <a:schemeClr val="bg1"/>
                </a:solidFill>
              </a:rPr>
              <a:t> on behalf of their </a:t>
            </a:r>
            <a:r>
              <a:rPr lang="en-GB" i="1" dirty="0" err="1" smtClean="0">
                <a:solidFill>
                  <a:schemeClr val="bg1"/>
                </a:solidFill>
              </a:rPr>
              <a:t>philoi</a:t>
            </a:r>
            <a:r>
              <a:rPr lang="en-GB" dirty="0" smtClean="0">
                <a:solidFill>
                  <a:schemeClr val="bg1"/>
                </a:solidFill>
              </a:rPr>
              <a:t> (law at Dem. 46.26 provides a </a:t>
            </a:r>
            <a:r>
              <a:rPr lang="en-GB" i="1" dirty="0" err="1" smtClean="0">
                <a:solidFill>
                  <a:schemeClr val="bg1"/>
                </a:solidFill>
              </a:rPr>
              <a:t>graphe</a:t>
            </a:r>
            <a:r>
              <a:rPr lang="en-GB" dirty="0" smtClean="0">
                <a:solidFill>
                  <a:schemeClr val="bg1"/>
                </a:solidFill>
              </a:rPr>
              <a:t> if an advocate accepted money for private or public cases).</a:t>
            </a:r>
          </a:p>
          <a:p>
            <a:pPr lvl="1">
              <a:defRPr/>
            </a:pPr>
            <a:r>
              <a:rPr lang="en-GB" sz="2200" dirty="0" smtClean="0">
                <a:solidFill>
                  <a:schemeClr val="bg1"/>
                </a:solidFill>
              </a:rPr>
              <a:t>“…of the many good institutions of the city, what is better or more democratic than our custom, when some private person is facing the danger of a trial and cannot conduct his own defence, of allowing any citizen who wishes to come forward to help him and give the jury a fair statement of the case?” - </a:t>
            </a:r>
            <a:r>
              <a:rPr lang="en-GB" sz="2200" b="1" dirty="0" err="1" smtClean="0">
                <a:solidFill>
                  <a:schemeClr val="bg1"/>
                </a:solidFill>
              </a:rPr>
              <a:t>Hyperides</a:t>
            </a:r>
            <a:r>
              <a:rPr lang="en-GB" sz="2200" b="1" dirty="0" smtClean="0">
                <a:solidFill>
                  <a:schemeClr val="bg1"/>
                </a:solidFill>
              </a:rPr>
              <a:t> 4.11-12</a:t>
            </a:r>
            <a:r>
              <a:rPr lang="en-GB" sz="2200" dirty="0" smtClean="0">
                <a:solidFill>
                  <a:schemeClr val="bg1"/>
                </a:solidFill>
              </a:rPr>
              <a:t>.</a:t>
            </a:r>
          </a:p>
          <a:p>
            <a:pPr marL="0">
              <a:buNone/>
              <a:defRPr/>
            </a:pPr>
            <a:endParaRPr lang="en-GB" sz="600" dirty="0">
              <a:solidFill>
                <a:schemeClr val="bg1"/>
              </a:solidFill>
            </a:endParaRPr>
          </a:p>
          <a:p>
            <a:pPr marL="45720" indent="-457200">
              <a:defRPr/>
            </a:pPr>
            <a:r>
              <a:rPr lang="en-GB" b="1" dirty="0" smtClean="0">
                <a:solidFill>
                  <a:schemeClr val="bg1"/>
                </a:solidFill>
              </a:rPr>
              <a:t>Emotional </a:t>
            </a:r>
            <a:r>
              <a:rPr lang="en-GB" b="1" dirty="0">
                <a:solidFill>
                  <a:schemeClr val="bg1"/>
                </a:solidFill>
              </a:rPr>
              <a:t>appeals: </a:t>
            </a:r>
            <a:endParaRPr lang="en-GB" b="1" dirty="0" smtClean="0">
              <a:solidFill>
                <a:schemeClr val="bg1"/>
              </a:solidFill>
            </a:endParaRPr>
          </a:p>
          <a:p>
            <a:pPr marL="365760" lvl="1" indent="-457200">
              <a:defRPr/>
            </a:pPr>
            <a:r>
              <a:rPr lang="en-GB" sz="2200" dirty="0" smtClean="0">
                <a:solidFill>
                  <a:schemeClr val="bg1"/>
                </a:solidFill>
              </a:rPr>
              <a:t>“[</a:t>
            </a:r>
            <a:r>
              <a:rPr lang="en-GB" sz="2200" dirty="0">
                <a:solidFill>
                  <a:schemeClr val="bg1"/>
                </a:solidFill>
              </a:rPr>
              <a:t>Anti-Cleon] Have pity, father, pity, I adjure you; you would not have him dead. Where are his puppies? </a:t>
            </a:r>
            <a:r>
              <a:rPr lang="en-GB" sz="2200" i="1" dirty="0">
                <a:solidFill>
                  <a:schemeClr val="bg1"/>
                </a:solidFill>
              </a:rPr>
              <a:t>A group of children costumed as puppies comes out.</a:t>
            </a:r>
            <a:r>
              <a:rPr lang="en-GB" sz="2200" dirty="0">
                <a:solidFill>
                  <a:schemeClr val="bg1"/>
                </a:solidFill>
              </a:rPr>
              <a:t> Come, poor little beasties, yap, up on your haunches, beg and whine!” – </a:t>
            </a:r>
            <a:r>
              <a:rPr lang="en-GB" sz="2200" b="1" dirty="0">
                <a:solidFill>
                  <a:schemeClr val="bg1"/>
                </a:solidFill>
              </a:rPr>
              <a:t>Aristophanes </a:t>
            </a:r>
            <a:r>
              <a:rPr lang="en-GB" sz="2200" b="1" i="1" dirty="0">
                <a:solidFill>
                  <a:schemeClr val="bg1"/>
                </a:solidFill>
              </a:rPr>
              <a:t>Wasps </a:t>
            </a:r>
            <a:r>
              <a:rPr lang="en-GB" sz="2200" b="1" dirty="0">
                <a:solidFill>
                  <a:schemeClr val="bg1"/>
                </a:solidFill>
              </a:rPr>
              <a:t>lines 975-977</a:t>
            </a:r>
            <a:r>
              <a:rPr lang="en-GB" sz="2200" dirty="0">
                <a:solidFill>
                  <a:schemeClr val="bg1"/>
                </a:solidFill>
              </a:rPr>
              <a:t>.</a:t>
            </a:r>
          </a:p>
          <a:p>
            <a:pPr marL="45720" indent="-457200">
              <a:defRPr/>
            </a:pPr>
            <a:endParaRPr lang="en-GB" dirty="0" smtClean="0">
              <a:solidFill>
                <a:schemeClr val="bg1"/>
              </a:solidFill>
            </a:endParaRPr>
          </a:p>
        </p:txBody>
      </p:sp>
    </p:spTree>
    <p:extLst>
      <p:ext uri="{BB962C8B-B14F-4D97-AF65-F5344CB8AC3E}">
        <p14:creationId xmlns:p14="http://schemas.microsoft.com/office/powerpoint/2010/main" val="18773946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115888"/>
            <a:ext cx="8229600" cy="1224880"/>
          </a:xfrm>
        </p:spPr>
        <p:txBody>
          <a:bodyPr/>
          <a:lstStyle/>
          <a:p>
            <a:pPr eaLnBrk="1" hangingPunct="1"/>
            <a:r>
              <a:rPr lang="en-GB" i="1" dirty="0" smtClean="0">
                <a:solidFill>
                  <a:schemeClr val="bg1"/>
                </a:solidFill>
              </a:rPr>
              <a:t>Sycophants</a:t>
            </a:r>
          </a:p>
        </p:txBody>
      </p:sp>
      <p:sp>
        <p:nvSpPr>
          <p:cNvPr id="6147" name="Content Placeholder 2"/>
          <p:cNvSpPr>
            <a:spLocks noGrp="1"/>
          </p:cNvSpPr>
          <p:nvPr>
            <p:ph idx="1"/>
          </p:nvPr>
        </p:nvSpPr>
        <p:spPr>
          <a:xfrm>
            <a:off x="0" y="1412776"/>
            <a:ext cx="9144000" cy="5445223"/>
          </a:xfrm>
        </p:spPr>
        <p:txBody>
          <a:bodyPr>
            <a:normAutofit/>
          </a:bodyPr>
          <a:lstStyle/>
          <a:p>
            <a:r>
              <a:rPr lang="en-GB" sz="2400" dirty="0" smtClean="0">
                <a:solidFill>
                  <a:schemeClr val="bg1"/>
                </a:solidFill>
              </a:rPr>
              <a:t>Prosecutors’ motives suspected, led to the term </a:t>
            </a:r>
            <a:r>
              <a:rPr lang="en-GB" sz="2400" i="1" dirty="0" err="1" smtClean="0">
                <a:solidFill>
                  <a:schemeClr val="bg1"/>
                </a:solidFill>
              </a:rPr>
              <a:t>sykophantes</a:t>
            </a:r>
            <a:r>
              <a:rPr lang="en-GB" sz="2400" dirty="0" smtClean="0">
                <a:solidFill>
                  <a:schemeClr val="bg1"/>
                </a:solidFill>
              </a:rPr>
              <a:t>, one who prosecuted on false charges or for money from any source, commonly applied to politicians</a:t>
            </a:r>
            <a:r>
              <a:rPr lang="en-GB" sz="2200" dirty="0" smtClean="0">
                <a:solidFill>
                  <a:schemeClr val="bg1"/>
                </a:solidFill>
              </a:rPr>
              <a:t>:</a:t>
            </a:r>
          </a:p>
          <a:p>
            <a:pPr lvl="1"/>
            <a:r>
              <a:rPr lang="en-GB" sz="2200" dirty="0" smtClean="0">
                <a:solidFill>
                  <a:schemeClr val="bg1"/>
                </a:solidFill>
              </a:rPr>
              <a:t>“I have never, fellow citizens, brought indictment against any Athenian, nor vexed any man when he was rendering account of his offices... But when I saw that the city was being seriously injured by the defendant, </a:t>
            </a:r>
            <a:r>
              <a:rPr lang="en-GB" sz="2200" dirty="0" err="1" smtClean="0">
                <a:solidFill>
                  <a:schemeClr val="bg1"/>
                </a:solidFill>
              </a:rPr>
              <a:t>Timarchus</a:t>
            </a:r>
            <a:r>
              <a:rPr lang="en-GB" sz="2200" dirty="0" smtClean="0">
                <a:solidFill>
                  <a:schemeClr val="bg1"/>
                </a:solidFill>
              </a:rPr>
              <a:t>, who, though disqualified by law, was speaking in your assemblies, and when I myself was made a victim of his blackmailing attack ...” - </a:t>
            </a:r>
            <a:r>
              <a:rPr lang="en-GB" sz="2200" b="1" dirty="0" err="1" smtClean="0">
                <a:solidFill>
                  <a:schemeClr val="bg1"/>
                </a:solidFill>
              </a:rPr>
              <a:t>Aeschines</a:t>
            </a:r>
            <a:r>
              <a:rPr lang="en-GB" sz="2200" b="1" dirty="0" smtClean="0">
                <a:solidFill>
                  <a:schemeClr val="bg1"/>
                </a:solidFill>
              </a:rPr>
              <a:t> 1.1</a:t>
            </a:r>
            <a:r>
              <a:rPr lang="en-GB" sz="2200" dirty="0" smtClean="0">
                <a:solidFill>
                  <a:schemeClr val="bg1"/>
                </a:solidFill>
              </a:rPr>
              <a:t>.</a:t>
            </a:r>
          </a:p>
          <a:p>
            <a:pPr>
              <a:buFont typeface="Arial" charset="0"/>
              <a:buNone/>
            </a:pPr>
            <a:endParaRPr lang="en-GB" sz="500" dirty="0" smtClean="0"/>
          </a:p>
          <a:p>
            <a:r>
              <a:rPr lang="en-GB" sz="2400" dirty="0" smtClean="0">
                <a:solidFill>
                  <a:schemeClr val="bg1"/>
                </a:solidFill>
              </a:rPr>
              <a:t>Risks of sycophancy: </a:t>
            </a:r>
          </a:p>
          <a:p>
            <a:pPr lvl="1"/>
            <a:r>
              <a:rPr lang="en-GB" sz="2200" dirty="0" smtClean="0">
                <a:solidFill>
                  <a:schemeClr val="bg1"/>
                </a:solidFill>
              </a:rPr>
              <a:t>“In all cases where an indictment is entered, as the law directs, if anyone fails to prosecute, or after prosecution fails to obtain one-fifth of the votes of the jury, he shall pay a thousand drachmas to the Treasury.” </a:t>
            </a:r>
            <a:r>
              <a:rPr lang="en-GB" sz="2200" b="1" dirty="0" smtClean="0">
                <a:solidFill>
                  <a:schemeClr val="bg1"/>
                </a:solidFill>
              </a:rPr>
              <a:t>Demosthenes 21.47</a:t>
            </a:r>
            <a:r>
              <a:rPr lang="en-GB" sz="2200" dirty="0" smtClean="0">
                <a:solidFill>
                  <a:schemeClr val="bg1"/>
                </a:solidFill>
              </a:rPr>
              <a:t>.</a:t>
            </a:r>
          </a:p>
          <a:p>
            <a:pPr>
              <a:buFont typeface="Arial" charset="0"/>
              <a:buNone/>
            </a:pPr>
            <a:endParaRPr lang="en-GB" sz="1600" dirty="0" smtClean="0"/>
          </a:p>
        </p:txBody>
      </p:sp>
    </p:spTree>
    <p:extLst>
      <p:ext uri="{BB962C8B-B14F-4D97-AF65-F5344CB8AC3E}">
        <p14:creationId xmlns:p14="http://schemas.microsoft.com/office/powerpoint/2010/main" val="40340777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Jurors and the Courts </a:t>
            </a:r>
            <a:endParaRPr lang="en-GB" sz="6000" b="1" dirty="0">
              <a:solidFill>
                <a:schemeClr val="bg1"/>
              </a:solidFill>
            </a:endParaRPr>
          </a:p>
        </p:txBody>
      </p:sp>
    </p:spTree>
    <p:extLst>
      <p:ext uri="{BB962C8B-B14F-4D97-AF65-F5344CB8AC3E}">
        <p14:creationId xmlns:p14="http://schemas.microsoft.com/office/powerpoint/2010/main" val="16004379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Jurors (</a:t>
            </a:r>
            <a:r>
              <a:rPr lang="en-GB" i="1" dirty="0" err="1" smtClean="0">
                <a:solidFill>
                  <a:schemeClr val="bg1"/>
                </a:solidFill>
              </a:rPr>
              <a:t>Dikastes</a:t>
            </a:r>
            <a:r>
              <a:rPr lang="en-GB" dirty="0" smtClean="0">
                <a:solidFill>
                  <a:schemeClr val="bg1"/>
                </a:solidFill>
              </a:rPr>
              <a:t>)</a:t>
            </a:r>
            <a:endParaRPr lang="en-GB" dirty="0">
              <a:solidFill>
                <a:schemeClr val="bg1"/>
              </a:solidFill>
            </a:endParaRPr>
          </a:p>
        </p:txBody>
      </p:sp>
      <p:sp>
        <p:nvSpPr>
          <p:cNvPr id="3" name="Content Placeholder 2"/>
          <p:cNvSpPr>
            <a:spLocks noGrp="1"/>
          </p:cNvSpPr>
          <p:nvPr>
            <p:ph idx="1"/>
          </p:nvPr>
        </p:nvSpPr>
        <p:spPr>
          <a:xfrm>
            <a:off x="0" y="1124744"/>
            <a:ext cx="9144000" cy="3312368"/>
          </a:xfrm>
        </p:spPr>
        <p:txBody>
          <a:bodyPr>
            <a:normAutofit fontScale="85000" lnSpcReduction="20000"/>
          </a:bodyPr>
          <a:lstStyle/>
          <a:p>
            <a:r>
              <a:rPr lang="en-GB" dirty="0" smtClean="0">
                <a:solidFill>
                  <a:schemeClr val="bg1"/>
                </a:solidFill>
              </a:rPr>
              <a:t>Annually 6,000 free adult male citizen over the age of 30 chosen by lot from those willing to stand – 600 from each tribe.</a:t>
            </a:r>
          </a:p>
          <a:p>
            <a:endParaRPr lang="en-GB" sz="1200" dirty="0" smtClean="0">
              <a:solidFill>
                <a:schemeClr val="bg1"/>
              </a:solidFill>
            </a:endParaRPr>
          </a:p>
          <a:p>
            <a:r>
              <a:rPr lang="en-GB" dirty="0" smtClean="0">
                <a:solidFill>
                  <a:schemeClr val="bg1"/>
                </a:solidFill>
              </a:rPr>
              <a:t>Great care taken to prevent corruption and ensure representation.</a:t>
            </a:r>
          </a:p>
          <a:p>
            <a:endParaRPr lang="en-GB" sz="1200" dirty="0" smtClean="0">
              <a:solidFill>
                <a:schemeClr val="bg1"/>
              </a:solidFill>
            </a:endParaRPr>
          </a:p>
          <a:p>
            <a:r>
              <a:rPr lang="en-GB" dirty="0" smtClean="0">
                <a:solidFill>
                  <a:schemeClr val="bg1"/>
                </a:solidFill>
              </a:rPr>
              <a:t>Panel of 6000 each year, juries numbered from 200 to 6000.</a:t>
            </a:r>
          </a:p>
          <a:p>
            <a:pPr marL="137160" indent="0">
              <a:buNone/>
            </a:pPr>
            <a:endParaRPr lang="en-GB" sz="1200" dirty="0">
              <a:solidFill>
                <a:schemeClr val="bg1"/>
              </a:solidFill>
            </a:endParaRPr>
          </a:p>
          <a:p>
            <a:r>
              <a:rPr lang="en-GB" dirty="0" smtClean="0">
                <a:solidFill>
                  <a:schemeClr val="bg1"/>
                </a:solidFill>
              </a:rPr>
              <a:t>Not accountable for their actions (no </a:t>
            </a:r>
            <a:r>
              <a:rPr lang="en-GB" i="1" dirty="0" err="1" smtClean="0">
                <a:solidFill>
                  <a:schemeClr val="bg1"/>
                </a:solidFill>
              </a:rPr>
              <a:t>euthynai</a:t>
            </a:r>
            <a:r>
              <a:rPr lang="en-GB" dirty="0" smtClean="0">
                <a:solidFill>
                  <a:schemeClr val="bg1"/>
                </a:solidFill>
              </a:rPr>
              <a:t>), though they swore a religious oath.</a:t>
            </a:r>
          </a:p>
          <a:p>
            <a:pPr>
              <a:buNone/>
            </a:pPr>
            <a:endParaRPr lang="en-GB" sz="1000" dirty="0" smtClean="0">
              <a:solidFill>
                <a:schemeClr val="bg1"/>
              </a:solidFill>
            </a:endParaRPr>
          </a:p>
          <a:p>
            <a:endParaRPr lang="en-GB" sz="1000" dirty="0" smtClean="0">
              <a:solidFill>
                <a:schemeClr val="bg1"/>
              </a:solidFill>
            </a:endParaRPr>
          </a:p>
          <a:p>
            <a:pPr>
              <a:buNone/>
            </a:pPr>
            <a:endParaRPr lang="en-GB" dirty="0" smtClean="0">
              <a:solidFill>
                <a:schemeClr val="bg1"/>
              </a:solidFill>
            </a:endParaRPr>
          </a:p>
          <a:p>
            <a:endParaRPr lang="en-GB" dirty="0"/>
          </a:p>
        </p:txBody>
      </p:sp>
      <p:sp>
        <p:nvSpPr>
          <p:cNvPr id="4" name="Content Placeholder 2"/>
          <p:cNvSpPr txBox="1">
            <a:spLocks/>
          </p:cNvSpPr>
          <p:nvPr/>
        </p:nvSpPr>
        <p:spPr>
          <a:xfrm>
            <a:off x="107504" y="4293096"/>
            <a:ext cx="8928992" cy="2564904"/>
          </a:xfrm>
          <a:prstGeom prst="rect">
            <a:avLst/>
          </a:prstGeom>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mtClean="0">
                <a:solidFill>
                  <a:schemeClr val="bg1"/>
                </a:solidFill>
              </a:rPr>
              <a:t>“From the moment I leave my bed, men of power, the most illustrious in the city, await me at the bar of the tribunal; the moment I am seen from the greatest distance, they come forward to offer me a gentle handy-that has pilfered the public funds; they entreat me, bowing right low and with a piteous voice, "Oh, father," they say, "pity me, I adjure you by the profit you were able to make in the public service or in the army, when dealing with the victuals." Why, the man who speaks thus would not know of my existence, had I not let him off on some former occasion.” – </a:t>
            </a:r>
            <a:r>
              <a:rPr lang="en-GB" b="1" smtClean="0">
                <a:solidFill>
                  <a:schemeClr val="bg1"/>
                </a:solidFill>
              </a:rPr>
              <a:t>Aristophanes </a:t>
            </a:r>
            <a:r>
              <a:rPr lang="en-GB" b="1" i="1" smtClean="0">
                <a:solidFill>
                  <a:schemeClr val="bg1"/>
                </a:solidFill>
              </a:rPr>
              <a:t>Wasps</a:t>
            </a:r>
            <a:r>
              <a:rPr lang="en-GB"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5680120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6" name="Rectangle 4"/>
          <p:cNvSpPr>
            <a:spLocks noGrp="1" noChangeArrowheads="1"/>
          </p:cNvSpPr>
          <p:nvPr>
            <p:ph type="title"/>
          </p:nvPr>
        </p:nvSpPr>
        <p:spPr/>
        <p:txBody>
          <a:bodyPr>
            <a:normAutofit/>
          </a:bodyPr>
          <a:lstStyle/>
          <a:p>
            <a:r>
              <a:rPr lang="en-GB" dirty="0" smtClean="0">
                <a:solidFill>
                  <a:schemeClr val="bg1"/>
                </a:solidFill>
              </a:rPr>
              <a:t>Selection of Jurors</a:t>
            </a:r>
            <a:endParaRPr lang="en-GB" dirty="0">
              <a:solidFill>
                <a:schemeClr val="bg1"/>
              </a:solidFill>
            </a:endParaRPr>
          </a:p>
        </p:txBody>
      </p:sp>
      <p:sp>
        <p:nvSpPr>
          <p:cNvPr id="54277" name="Rectangle 5"/>
          <p:cNvSpPr>
            <a:spLocks noGrp="1" noChangeArrowheads="1"/>
          </p:cNvSpPr>
          <p:nvPr>
            <p:ph type="body" sz="half" idx="1"/>
          </p:nvPr>
        </p:nvSpPr>
        <p:spPr>
          <a:xfrm>
            <a:off x="251520" y="1557338"/>
            <a:ext cx="4752280" cy="4968006"/>
          </a:xfrm>
        </p:spPr>
        <p:txBody>
          <a:bodyPr>
            <a:normAutofit fontScale="92500" lnSpcReduction="10000"/>
          </a:bodyPr>
          <a:lstStyle/>
          <a:p>
            <a:pPr>
              <a:lnSpc>
                <a:spcPct val="90000"/>
              </a:lnSpc>
            </a:pPr>
            <a:r>
              <a:rPr lang="en-GB" sz="2800" dirty="0">
                <a:solidFill>
                  <a:schemeClr val="bg1"/>
                </a:solidFill>
              </a:rPr>
              <a:t>Jurors selected randomly from those who turned up for </a:t>
            </a:r>
            <a:r>
              <a:rPr lang="en-GB" sz="2800" dirty="0" smtClean="0">
                <a:solidFill>
                  <a:schemeClr val="bg1"/>
                </a:solidFill>
              </a:rPr>
              <a:t>duty.</a:t>
            </a:r>
          </a:p>
          <a:p>
            <a:pPr>
              <a:lnSpc>
                <a:spcPct val="90000"/>
              </a:lnSpc>
            </a:pPr>
            <a:endParaRPr lang="en-GB" sz="1000" dirty="0">
              <a:solidFill>
                <a:schemeClr val="bg1"/>
              </a:solidFill>
            </a:endParaRPr>
          </a:p>
          <a:p>
            <a:pPr>
              <a:lnSpc>
                <a:spcPct val="90000"/>
              </a:lnSpc>
            </a:pPr>
            <a:r>
              <a:rPr lang="en-GB" sz="2800" dirty="0" err="1">
                <a:solidFill>
                  <a:schemeClr val="bg1"/>
                </a:solidFill>
              </a:rPr>
              <a:t>Pinakion</a:t>
            </a:r>
            <a:r>
              <a:rPr lang="en-GB" sz="2800" dirty="0">
                <a:solidFill>
                  <a:schemeClr val="bg1"/>
                </a:solidFill>
              </a:rPr>
              <a:t> (juror’s ticket) inserted in </a:t>
            </a:r>
            <a:r>
              <a:rPr lang="en-GB" sz="2800" dirty="0" err="1">
                <a:solidFill>
                  <a:schemeClr val="bg1"/>
                </a:solidFill>
              </a:rPr>
              <a:t>kleroterion</a:t>
            </a:r>
            <a:r>
              <a:rPr lang="en-GB" sz="2800" dirty="0">
                <a:solidFill>
                  <a:schemeClr val="bg1"/>
                </a:solidFill>
              </a:rPr>
              <a:t> (allotment machine</a:t>
            </a:r>
            <a:r>
              <a:rPr lang="en-GB" sz="2800" dirty="0" smtClean="0">
                <a:solidFill>
                  <a:schemeClr val="bg1"/>
                </a:solidFill>
              </a:rPr>
              <a:t>).</a:t>
            </a:r>
          </a:p>
          <a:p>
            <a:pPr>
              <a:lnSpc>
                <a:spcPct val="90000"/>
              </a:lnSpc>
            </a:pPr>
            <a:endParaRPr lang="en-GB" sz="1000" dirty="0" smtClean="0">
              <a:solidFill>
                <a:schemeClr val="bg1"/>
              </a:solidFill>
            </a:endParaRPr>
          </a:p>
          <a:p>
            <a:pPr>
              <a:lnSpc>
                <a:spcPct val="90000"/>
              </a:lnSpc>
            </a:pPr>
            <a:r>
              <a:rPr lang="en-GB" dirty="0" smtClean="0">
                <a:solidFill>
                  <a:schemeClr val="bg1"/>
                </a:solidFill>
              </a:rPr>
              <a:t>Selection methods frequently refined, and complex system of allotment tokens and machines  (c. 378/7) meant selections were unpredictable (Ps. </a:t>
            </a:r>
            <a:r>
              <a:rPr lang="en-GB" dirty="0" err="1" smtClean="0">
                <a:solidFill>
                  <a:schemeClr val="bg1"/>
                </a:solidFill>
              </a:rPr>
              <a:t>Arist</a:t>
            </a:r>
            <a:r>
              <a:rPr lang="en-GB" dirty="0" smtClean="0">
                <a:solidFill>
                  <a:schemeClr val="bg1"/>
                </a:solidFill>
              </a:rPr>
              <a:t>. </a:t>
            </a:r>
            <a:r>
              <a:rPr lang="en-GB" i="1" dirty="0" err="1" smtClean="0">
                <a:solidFill>
                  <a:schemeClr val="bg1"/>
                </a:solidFill>
              </a:rPr>
              <a:t>Ath</a:t>
            </a:r>
            <a:r>
              <a:rPr lang="en-GB" i="1" dirty="0" smtClean="0">
                <a:solidFill>
                  <a:schemeClr val="bg1"/>
                </a:solidFill>
              </a:rPr>
              <a:t>. Pol.</a:t>
            </a:r>
            <a:r>
              <a:rPr lang="en-GB" dirty="0" smtClean="0">
                <a:solidFill>
                  <a:schemeClr val="bg1"/>
                </a:solidFill>
              </a:rPr>
              <a:t> 63-66).</a:t>
            </a:r>
          </a:p>
          <a:p>
            <a:pPr>
              <a:lnSpc>
                <a:spcPct val="90000"/>
              </a:lnSpc>
            </a:pPr>
            <a:endParaRPr lang="en-GB" sz="2800" dirty="0" smtClean="0">
              <a:solidFill>
                <a:schemeClr val="bg1"/>
              </a:solidFill>
            </a:endParaRPr>
          </a:p>
          <a:p>
            <a:pPr>
              <a:lnSpc>
                <a:spcPct val="90000"/>
              </a:lnSpc>
            </a:pPr>
            <a:endParaRPr lang="en-GB" sz="1000" dirty="0">
              <a:solidFill>
                <a:schemeClr val="bg1"/>
              </a:solidFill>
            </a:endParaRPr>
          </a:p>
        </p:txBody>
      </p:sp>
      <p:pic>
        <p:nvPicPr>
          <p:cNvPr id="54279" name="Picture 7" descr="P1000642"/>
          <p:cNvPicPr>
            <a:picLocks noGrp="1" noChangeAspect="1" noChangeArrowheads="1"/>
          </p:cNvPicPr>
          <p:nvPr>
            <p:ph sz="half" idx="2"/>
          </p:nvPr>
        </p:nvPicPr>
        <p:blipFill>
          <a:blip r:embed="rId2" cstate="print"/>
          <a:srcRect/>
          <a:stretch>
            <a:fillRect/>
          </a:stretch>
        </p:blipFill>
        <p:spPr>
          <a:xfrm>
            <a:off x="5148064" y="1916832"/>
            <a:ext cx="3516511" cy="4104456"/>
          </a:xfrm>
          <a:noFill/>
          <a:ln/>
        </p:spPr>
      </p:pic>
      <p:sp>
        <p:nvSpPr>
          <p:cNvPr id="5" name="Slide Number Placeholder 4"/>
          <p:cNvSpPr>
            <a:spLocks noGrp="1"/>
          </p:cNvSpPr>
          <p:nvPr>
            <p:ph type="sldNum" sz="quarter" idx="12"/>
          </p:nvPr>
        </p:nvSpPr>
        <p:spPr/>
        <p:txBody>
          <a:bodyPr/>
          <a:lstStyle/>
          <a:p>
            <a:fld id="{782335DC-A8B8-420A-9C33-1468522A6D96}" type="slidenum">
              <a:rPr lang="en-GB" smtClean="0"/>
              <a:pPr/>
              <a:t>11</a:t>
            </a:fld>
            <a:endParaRPr lang="en-GB"/>
          </a:p>
        </p:txBody>
      </p:sp>
    </p:spTree>
    <p:extLst>
      <p:ext uri="{BB962C8B-B14F-4D97-AF65-F5344CB8AC3E}">
        <p14:creationId xmlns:p14="http://schemas.microsoft.com/office/powerpoint/2010/main" val="22986610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Voting</a:t>
            </a:r>
            <a:endParaRPr lang="en-GB" dirty="0">
              <a:solidFill>
                <a:schemeClr val="bg1"/>
              </a:solidFill>
            </a:endParaRPr>
          </a:p>
        </p:txBody>
      </p:sp>
      <p:sp>
        <p:nvSpPr>
          <p:cNvPr id="3" name="Content Placeholder 2"/>
          <p:cNvSpPr>
            <a:spLocks noGrp="1"/>
          </p:cNvSpPr>
          <p:nvPr>
            <p:ph idx="1"/>
          </p:nvPr>
        </p:nvSpPr>
        <p:spPr/>
        <p:txBody>
          <a:bodyPr/>
          <a:lstStyle/>
          <a:p>
            <a:pPr>
              <a:lnSpc>
                <a:spcPct val="90000"/>
              </a:lnSpc>
            </a:pPr>
            <a:r>
              <a:rPr lang="en-GB" dirty="0" smtClean="0">
                <a:solidFill>
                  <a:schemeClr val="bg1"/>
                </a:solidFill>
              </a:rPr>
              <a:t>Secret voting by </a:t>
            </a:r>
            <a:r>
              <a:rPr lang="en-GB" dirty="0" err="1" smtClean="0">
                <a:solidFill>
                  <a:schemeClr val="bg1"/>
                </a:solidFill>
              </a:rPr>
              <a:t>psephos</a:t>
            </a:r>
            <a:r>
              <a:rPr lang="en-GB" dirty="0" smtClean="0">
                <a:solidFill>
                  <a:schemeClr val="bg1"/>
                </a:solidFill>
              </a:rPr>
              <a:t> (pebble) or bronze disk – solid axle for defendant, hollow axle for plaintiff.</a:t>
            </a:r>
          </a:p>
          <a:p>
            <a:pPr>
              <a:lnSpc>
                <a:spcPct val="90000"/>
              </a:lnSpc>
            </a:pPr>
            <a:endParaRPr lang="en-GB" sz="1200" dirty="0" smtClean="0">
              <a:solidFill>
                <a:schemeClr val="bg1"/>
              </a:solidFill>
            </a:endParaRPr>
          </a:p>
          <a:p>
            <a:pPr>
              <a:lnSpc>
                <a:spcPct val="90000"/>
              </a:lnSpc>
            </a:pPr>
            <a:r>
              <a:rPr lang="en-GB" dirty="0" smtClean="0">
                <a:solidFill>
                  <a:schemeClr val="bg1"/>
                </a:solidFill>
              </a:rPr>
              <a:t>Possible second vote to determine punishment.</a:t>
            </a:r>
          </a:p>
          <a:p>
            <a:pPr>
              <a:lnSpc>
                <a:spcPct val="90000"/>
              </a:lnSpc>
            </a:pPr>
            <a:endParaRPr lang="en-GB" dirty="0">
              <a:solidFill>
                <a:schemeClr val="bg1"/>
              </a:solidFill>
            </a:endParaRPr>
          </a:p>
          <a:p>
            <a:pPr>
              <a:lnSpc>
                <a:spcPct val="90000"/>
              </a:lnSpc>
            </a:pPr>
            <a:endParaRPr lang="en-GB" dirty="0">
              <a:solidFill>
                <a:schemeClr val="bg1"/>
              </a:solidFill>
            </a:endParaRPr>
          </a:p>
        </p:txBody>
      </p:sp>
      <p:pic>
        <p:nvPicPr>
          <p:cNvPr id="4" name="Picture 3" descr="Athenian voting disks.jpg"/>
          <p:cNvPicPr>
            <a:picLocks noChangeAspect="1"/>
          </p:cNvPicPr>
          <p:nvPr/>
        </p:nvPicPr>
        <p:blipFill>
          <a:blip r:embed="rId2" cstate="print"/>
          <a:stretch>
            <a:fillRect/>
          </a:stretch>
        </p:blipFill>
        <p:spPr>
          <a:xfrm>
            <a:off x="5580112" y="3861048"/>
            <a:ext cx="3240360" cy="2592287"/>
          </a:xfrm>
          <a:prstGeom prst="rect">
            <a:avLst/>
          </a:prstGeom>
        </p:spPr>
      </p:pic>
      <p:sp>
        <p:nvSpPr>
          <p:cNvPr id="5" name="Rectangle 4"/>
          <p:cNvSpPr/>
          <p:nvPr/>
        </p:nvSpPr>
        <p:spPr>
          <a:xfrm>
            <a:off x="281743" y="3680223"/>
            <a:ext cx="5112568" cy="2800767"/>
          </a:xfrm>
          <a:prstGeom prst="rect">
            <a:avLst/>
          </a:prstGeom>
        </p:spPr>
        <p:txBody>
          <a:bodyPr wrap="square">
            <a:spAutoFit/>
          </a:bodyPr>
          <a:lstStyle/>
          <a:p>
            <a:r>
              <a:rPr lang="en-GB" sz="2200" dirty="0" smtClean="0">
                <a:solidFill>
                  <a:schemeClr val="bg1"/>
                </a:solidFill>
              </a:rPr>
              <a:t>“He is a merciless judge, never failing to draw the convicting line and return home with his nails full of wax like a bumble-bee. Fearing he might run short of pebbles he keeps enough at home to cover a sea-beach, so that he may have the means of recording his sentence.” – </a:t>
            </a:r>
            <a:r>
              <a:rPr lang="en-GB" sz="2200" b="1" dirty="0" smtClean="0">
                <a:solidFill>
                  <a:schemeClr val="bg1"/>
                </a:solidFill>
              </a:rPr>
              <a:t>Aristophanes </a:t>
            </a:r>
            <a:r>
              <a:rPr lang="en-GB" sz="2200" b="1" i="1" dirty="0" smtClean="0">
                <a:solidFill>
                  <a:schemeClr val="bg1"/>
                </a:solidFill>
              </a:rPr>
              <a:t>Wasps </a:t>
            </a:r>
            <a:r>
              <a:rPr lang="en-GB" sz="2200" b="1" dirty="0" smtClean="0">
                <a:solidFill>
                  <a:schemeClr val="bg1"/>
                </a:solidFill>
              </a:rPr>
              <a:t>lines 105-112</a:t>
            </a:r>
            <a:r>
              <a:rPr lang="en-GB" sz="2200" dirty="0" smtClean="0">
                <a:solidFill>
                  <a:schemeClr val="bg1"/>
                </a:solidFill>
              </a:rPr>
              <a:t>.</a:t>
            </a:r>
            <a:endParaRPr lang="en-GB" sz="2200" dirty="0">
              <a:solidFill>
                <a:schemeClr val="bg1"/>
              </a:solidFill>
            </a:endParaRPr>
          </a:p>
        </p:txBody>
      </p:sp>
    </p:spTree>
    <p:extLst>
      <p:ext uri="{BB962C8B-B14F-4D97-AF65-F5344CB8AC3E}">
        <p14:creationId xmlns:p14="http://schemas.microsoft.com/office/powerpoint/2010/main" val="16623285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Judicial Officials</a:t>
            </a:r>
            <a:endParaRPr lang="en-GB" dirty="0">
              <a:solidFill>
                <a:schemeClr val="bg1"/>
              </a:solidFill>
            </a:endParaRPr>
          </a:p>
        </p:txBody>
      </p:sp>
      <p:sp>
        <p:nvSpPr>
          <p:cNvPr id="3" name="Content Placeholder 2"/>
          <p:cNvSpPr>
            <a:spLocks noGrp="1"/>
          </p:cNvSpPr>
          <p:nvPr>
            <p:ph idx="1"/>
          </p:nvPr>
        </p:nvSpPr>
        <p:spPr>
          <a:xfrm>
            <a:off x="179512" y="1628800"/>
            <a:ext cx="8712968" cy="4853136"/>
          </a:xfrm>
        </p:spPr>
        <p:txBody>
          <a:bodyPr>
            <a:normAutofit fontScale="92500"/>
          </a:bodyPr>
          <a:lstStyle/>
          <a:p>
            <a:r>
              <a:rPr lang="en-GB" dirty="0" smtClean="0">
                <a:solidFill>
                  <a:schemeClr val="bg1"/>
                </a:solidFill>
              </a:rPr>
              <a:t>No real equivalent to a judge – jurors passed sentence.</a:t>
            </a:r>
          </a:p>
          <a:p>
            <a:endParaRPr lang="en-GB" sz="1100" dirty="0" smtClean="0">
              <a:solidFill>
                <a:schemeClr val="bg1"/>
              </a:solidFill>
            </a:endParaRPr>
          </a:p>
          <a:p>
            <a:r>
              <a:rPr lang="en-GB" dirty="0" smtClean="0">
                <a:solidFill>
                  <a:schemeClr val="bg1"/>
                </a:solidFill>
              </a:rPr>
              <a:t>Six archons known as </a:t>
            </a:r>
            <a:r>
              <a:rPr lang="en-GB" i="1" dirty="0" err="1" smtClean="0">
                <a:solidFill>
                  <a:schemeClr val="bg1"/>
                </a:solidFill>
              </a:rPr>
              <a:t>thesmothetai</a:t>
            </a:r>
            <a:r>
              <a:rPr lang="en-GB" i="1" dirty="0" smtClean="0">
                <a:solidFill>
                  <a:schemeClr val="bg1"/>
                </a:solidFill>
              </a:rPr>
              <a:t> </a:t>
            </a:r>
            <a:r>
              <a:rPr lang="en-GB" dirty="0" smtClean="0">
                <a:solidFill>
                  <a:schemeClr val="bg1"/>
                </a:solidFill>
              </a:rPr>
              <a:t>“law-setters”.</a:t>
            </a:r>
          </a:p>
          <a:p>
            <a:endParaRPr lang="en-GB" sz="1100" dirty="0" smtClean="0">
              <a:solidFill>
                <a:schemeClr val="bg1"/>
              </a:solidFill>
            </a:endParaRPr>
          </a:p>
          <a:p>
            <a:r>
              <a:rPr lang="en-GB" dirty="0">
                <a:solidFill>
                  <a:schemeClr val="bg1"/>
                </a:solidFill>
              </a:rPr>
              <a:t>H</a:t>
            </a:r>
            <a:r>
              <a:rPr lang="en-GB" dirty="0" smtClean="0">
                <a:solidFill>
                  <a:schemeClr val="bg1"/>
                </a:solidFill>
              </a:rPr>
              <a:t>ear the cases of the two sides and accepts any relevant documentary information.</a:t>
            </a:r>
          </a:p>
          <a:p>
            <a:endParaRPr lang="en-GB" sz="1100" dirty="0">
              <a:solidFill>
                <a:schemeClr val="bg1"/>
              </a:solidFill>
            </a:endParaRPr>
          </a:p>
          <a:p>
            <a:r>
              <a:rPr lang="en-GB" dirty="0" smtClean="0">
                <a:solidFill>
                  <a:schemeClr val="bg1"/>
                </a:solidFill>
              </a:rPr>
              <a:t>Arrange for a court session.</a:t>
            </a:r>
          </a:p>
          <a:p>
            <a:endParaRPr lang="en-GB" sz="1100" dirty="0">
              <a:solidFill>
                <a:schemeClr val="bg1"/>
              </a:solidFill>
            </a:endParaRPr>
          </a:p>
          <a:p>
            <a:r>
              <a:rPr lang="en-GB" dirty="0">
                <a:solidFill>
                  <a:schemeClr val="bg1"/>
                </a:solidFill>
              </a:rPr>
              <a:t>P</a:t>
            </a:r>
            <a:r>
              <a:rPr lang="en-GB" dirty="0" smtClean="0">
                <a:solidFill>
                  <a:schemeClr val="bg1"/>
                </a:solidFill>
              </a:rPr>
              <a:t>reside over trail, but there to ensure procedures followed rather than to direct jury or pass sentence,</a:t>
            </a:r>
          </a:p>
          <a:p>
            <a:pPr lvl="1"/>
            <a:r>
              <a:rPr lang="en-GB" dirty="0">
                <a:solidFill>
                  <a:schemeClr val="bg1"/>
                </a:solidFill>
              </a:rPr>
              <a:t>f</a:t>
            </a:r>
            <a:r>
              <a:rPr lang="en-GB" dirty="0" smtClean="0">
                <a:solidFill>
                  <a:schemeClr val="bg1"/>
                </a:solidFill>
              </a:rPr>
              <a:t>amily and inheritance matters remit of eponymous archon,</a:t>
            </a:r>
          </a:p>
          <a:p>
            <a:pPr lvl="1"/>
            <a:r>
              <a:rPr lang="en-GB" dirty="0" err="1">
                <a:solidFill>
                  <a:schemeClr val="bg1"/>
                </a:solidFill>
              </a:rPr>
              <a:t>m</a:t>
            </a:r>
            <a:r>
              <a:rPr lang="en-GB" dirty="0" err="1" smtClean="0">
                <a:solidFill>
                  <a:schemeClr val="bg1"/>
                </a:solidFill>
              </a:rPr>
              <a:t>etics</a:t>
            </a:r>
            <a:r>
              <a:rPr lang="en-GB" dirty="0" smtClean="0">
                <a:solidFill>
                  <a:schemeClr val="bg1"/>
                </a:solidFill>
              </a:rPr>
              <a:t> and foreigners responsibility of </a:t>
            </a:r>
            <a:r>
              <a:rPr lang="en-GB" dirty="0" err="1" smtClean="0">
                <a:solidFill>
                  <a:schemeClr val="bg1"/>
                </a:solidFill>
              </a:rPr>
              <a:t>Polemarch</a:t>
            </a:r>
            <a:r>
              <a:rPr lang="en-GB" dirty="0" smtClean="0">
                <a:solidFill>
                  <a:schemeClr val="bg1"/>
                </a:solidFill>
              </a:rPr>
              <a:t>.</a:t>
            </a:r>
          </a:p>
          <a:p>
            <a:endParaRPr lang="en-GB" dirty="0"/>
          </a:p>
          <a:p>
            <a:endParaRPr lang="en-GB" dirty="0"/>
          </a:p>
        </p:txBody>
      </p:sp>
    </p:spTree>
    <p:extLst>
      <p:ext uri="{BB962C8B-B14F-4D97-AF65-F5344CB8AC3E}">
        <p14:creationId xmlns:p14="http://schemas.microsoft.com/office/powerpoint/2010/main" val="42286406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dirty="0">
                <a:solidFill>
                  <a:schemeClr val="bg1"/>
                </a:solidFill>
              </a:rPr>
              <a:t>The Courts (</a:t>
            </a:r>
            <a:r>
              <a:rPr lang="en-GB" i="1" dirty="0" err="1">
                <a:solidFill>
                  <a:schemeClr val="bg1"/>
                </a:solidFill>
              </a:rPr>
              <a:t>Dikasteria</a:t>
            </a:r>
            <a:r>
              <a:rPr lang="en-GB" dirty="0">
                <a:solidFill>
                  <a:schemeClr val="bg1"/>
                </a:solidFill>
              </a:rPr>
              <a:t>)</a:t>
            </a:r>
          </a:p>
        </p:txBody>
      </p:sp>
      <p:sp>
        <p:nvSpPr>
          <p:cNvPr id="53251" name="Rectangle 3"/>
          <p:cNvSpPr>
            <a:spLocks noGrp="1" noChangeArrowheads="1"/>
          </p:cNvSpPr>
          <p:nvPr>
            <p:ph sz="half" idx="1"/>
          </p:nvPr>
        </p:nvSpPr>
        <p:spPr>
          <a:xfrm>
            <a:off x="0" y="1476057"/>
            <a:ext cx="9036496" cy="2554045"/>
          </a:xfrm>
        </p:spPr>
        <p:txBody>
          <a:bodyPr>
            <a:normAutofit fontScale="92500" lnSpcReduction="10000"/>
          </a:bodyPr>
          <a:lstStyle/>
          <a:p>
            <a:r>
              <a:rPr lang="en-GB" sz="2800" dirty="0">
                <a:solidFill>
                  <a:schemeClr val="bg1"/>
                </a:solidFill>
              </a:rPr>
              <a:t>Juries of 201 – 401 for private suits (</a:t>
            </a:r>
            <a:r>
              <a:rPr lang="en-GB" sz="2800" i="1" dirty="0" err="1">
                <a:solidFill>
                  <a:schemeClr val="bg1"/>
                </a:solidFill>
              </a:rPr>
              <a:t>dikai</a:t>
            </a:r>
            <a:r>
              <a:rPr lang="en-GB" sz="2800" dirty="0">
                <a:solidFill>
                  <a:schemeClr val="bg1"/>
                </a:solidFill>
              </a:rPr>
              <a:t>); 501 – </a:t>
            </a:r>
            <a:r>
              <a:rPr lang="en-GB" sz="2800" dirty="0" smtClean="0">
                <a:solidFill>
                  <a:schemeClr val="bg1"/>
                </a:solidFill>
              </a:rPr>
              <a:t>1501 </a:t>
            </a:r>
            <a:r>
              <a:rPr lang="en-GB" sz="2800" dirty="0">
                <a:solidFill>
                  <a:schemeClr val="bg1"/>
                </a:solidFill>
              </a:rPr>
              <a:t>for public suits (</a:t>
            </a:r>
            <a:r>
              <a:rPr lang="en-GB" sz="2800" i="1" dirty="0" err="1">
                <a:solidFill>
                  <a:schemeClr val="bg1"/>
                </a:solidFill>
              </a:rPr>
              <a:t>graphai</a:t>
            </a:r>
            <a:r>
              <a:rPr lang="en-GB" sz="2800" dirty="0" smtClean="0">
                <a:solidFill>
                  <a:schemeClr val="bg1"/>
                </a:solidFill>
              </a:rPr>
              <a:t>) – occasionally cases heard by the assembly (e.g. Trial of the generals (after </a:t>
            </a:r>
            <a:r>
              <a:rPr lang="en-GB" sz="2800" dirty="0" err="1" smtClean="0">
                <a:solidFill>
                  <a:schemeClr val="bg1"/>
                </a:solidFill>
              </a:rPr>
              <a:t>Arginusae</a:t>
            </a:r>
            <a:r>
              <a:rPr lang="en-GB" sz="2800" dirty="0" smtClean="0">
                <a:solidFill>
                  <a:schemeClr val="bg1"/>
                </a:solidFill>
              </a:rPr>
              <a:t>)).</a:t>
            </a:r>
          </a:p>
          <a:p>
            <a:endParaRPr lang="en-GB" sz="1000" dirty="0">
              <a:solidFill>
                <a:schemeClr val="bg1"/>
              </a:solidFill>
            </a:endParaRPr>
          </a:p>
          <a:p>
            <a:r>
              <a:rPr lang="en-GB" sz="2800" dirty="0">
                <a:solidFill>
                  <a:schemeClr val="bg1"/>
                </a:solidFill>
              </a:rPr>
              <a:t>Time allowed depended on severity of case, not on quantity of evidence: max. 3 hours for a speech in public case; max. c. 40 minutes for private, plus short </a:t>
            </a:r>
            <a:r>
              <a:rPr lang="en-GB" sz="2800" dirty="0" smtClean="0">
                <a:solidFill>
                  <a:schemeClr val="bg1"/>
                </a:solidFill>
              </a:rPr>
              <a:t>response.</a:t>
            </a:r>
          </a:p>
          <a:p>
            <a:endParaRPr lang="en-GB" sz="1000" dirty="0">
              <a:solidFill>
                <a:schemeClr val="bg1"/>
              </a:solidFill>
            </a:endParaRPr>
          </a:p>
        </p:txBody>
      </p:sp>
      <p:sp>
        <p:nvSpPr>
          <p:cNvPr id="2" name="Content Placeholder 1"/>
          <p:cNvSpPr>
            <a:spLocks noGrp="1"/>
          </p:cNvSpPr>
          <p:nvPr>
            <p:ph sz="half" idx="2"/>
          </p:nvPr>
        </p:nvSpPr>
        <p:spPr>
          <a:xfrm>
            <a:off x="0" y="4030102"/>
            <a:ext cx="4362128" cy="2808312"/>
          </a:xfrm>
        </p:spPr>
        <p:txBody>
          <a:bodyPr>
            <a:normAutofit fontScale="92500" lnSpcReduction="10000"/>
          </a:bodyPr>
          <a:lstStyle/>
          <a:p>
            <a:r>
              <a:rPr lang="en-GB" sz="2800" dirty="0">
                <a:solidFill>
                  <a:schemeClr val="bg1"/>
                </a:solidFill>
              </a:rPr>
              <a:t>Clock stopped for witness statements and reading of legal documents.</a:t>
            </a:r>
          </a:p>
          <a:p>
            <a:endParaRPr lang="en-GB" sz="900" dirty="0">
              <a:solidFill>
                <a:schemeClr val="bg1"/>
              </a:solidFill>
            </a:endParaRPr>
          </a:p>
          <a:p>
            <a:r>
              <a:rPr lang="en-GB" sz="2800" dirty="0">
                <a:solidFill>
                  <a:schemeClr val="bg1"/>
                </a:solidFill>
              </a:rPr>
              <a:t>All cases must be completed in a day.</a:t>
            </a:r>
          </a:p>
          <a:p>
            <a:endParaRPr lang="en-GB" dirty="0"/>
          </a:p>
        </p:txBody>
      </p:sp>
      <p:sp>
        <p:nvSpPr>
          <p:cNvPr id="4" name="Slide Number Placeholder 3"/>
          <p:cNvSpPr>
            <a:spLocks noGrp="1"/>
          </p:cNvSpPr>
          <p:nvPr>
            <p:ph type="sldNum" sz="quarter" idx="12"/>
          </p:nvPr>
        </p:nvSpPr>
        <p:spPr/>
        <p:txBody>
          <a:bodyPr/>
          <a:lstStyle/>
          <a:p>
            <a:fld id="{53D1A1A0-8512-4B6C-94E3-8E9933B6B674}" type="slidenum">
              <a:rPr lang="en-GB" smtClean="0"/>
              <a:pPr/>
              <a:t>14</a:t>
            </a:fld>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94401" y="3933372"/>
            <a:ext cx="3327663" cy="2542852"/>
          </a:xfrm>
          <a:prstGeom prst="rect">
            <a:avLst/>
          </a:prstGeom>
        </p:spPr>
      </p:pic>
      <p:sp>
        <p:nvSpPr>
          <p:cNvPr id="7" name="Title 1"/>
          <p:cNvSpPr txBox="1">
            <a:spLocks/>
          </p:cNvSpPr>
          <p:nvPr/>
        </p:nvSpPr>
        <p:spPr>
          <a:xfrm>
            <a:off x="4742656" y="6453856"/>
            <a:ext cx="3691136" cy="360040"/>
          </a:xfrm>
          <a:prstGeom prst="rect">
            <a:avLst/>
          </a:prstGeom>
        </p:spPr>
        <p:txBody>
          <a:bodyPr vert="horz" anchor="ctr">
            <a:normAutofit fontScale="47500" lnSpcReduction="20000"/>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i="1" dirty="0" err="1">
                <a:solidFill>
                  <a:schemeClr val="bg1"/>
                </a:solidFill>
              </a:rPr>
              <a:t>k</a:t>
            </a:r>
            <a:r>
              <a:rPr lang="en-GB" i="1" dirty="0" err="1" smtClean="0">
                <a:solidFill>
                  <a:schemeClr val="bg1"/>
                </a:solidFill>
              </a:rPr>
              <a:t>lepsydra</a:t>
            </a:r>
            <a:endParaRPr lang="en-GB" i="1" dirty="0">
              <a:solidFill>
                <a:schemeClr val="bg1"/>
              </a:solidFill>
            </a:endParaRPr>
          </a:p>
        </p:txBody>
      </p:sp>
    </p:spTree>
    <p:extLst>
      <p:ext uri="{BB962C8B-B14F-4D97-AF65-F5344CB8AC3E}">
        <p14:creationId xmlns:p14="http://schemas.microsoft.com/office/powerpoint/2010/main" val="4519525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476672"/>
            <a:ext cx="8291264" cy="5832688"/>
          </a:xfrm>
        </p:spPr>
        <p:txBody>
          <a:bodyPr>
            <a:normAutofit/>
          </a:bodyPr>
          <a:lstStyle/>
          <a:p>
            <a:pPr marL="137160" indent="0" algn="ctr">
              <a:buNone/>
            </a:pPr>
            <a:endParaRPr lang="en-GB" sz="6000" dirty="0" smtClean="0"/>
          </a:p>
          <a:p>
            <a:pPr marL="137160" indent="0" algn="ctr">
              <a:buNone/>
            </a:pPr>
            <a:endParaRPr lang="en-GB" sz="6000" dirty="0"/>
          </a:p>
          <a:p>
            <a:pPr marL="137160" indent="0" algn="ctr">
              <a:buNone/>
            </a:pPr>
            <a:r>
              <a:rPr lang="en-GB" sz="6000" b="1" dirty="0" smtClean="0">
                <a:solidFill>
                  <a:schemeClr val="bg1"/>
                </a:solidFill>
              </a:rPr>
              <a:t>Legal System of Rome</a:t>
            </a:r>
            <a:endParaRPr lang="en-GB" sz="6000" b="1" dirty="0">
              <a:solidFill>
                <a:schemeClr val="bg1"/>
              </a:solidFill>
            </a:endParaRPr>
          </a:p>
        </p:txBody>
      </p:sp>
    </p:spTree>
    <p:extLst>
      <p:ext uri="{BB962C8B-B14F-4D97-AF65-F5344CB8AC3E}">
        <p14:creationId xmlns:p14="http://schemas.microsoft.com/office/powerpoint/2010/main" val="198375091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260"/>
            <a:ext cx="9144000" cy="829452"/>
          </a:xfrm>
        </p:spPr>
        <p:txBody>
          <a:bodyPr>
            <a:normAutofit/>
          </a:bodyPr>
          <a:lstStyle/>
          <a:p>
            <a:r>
              <a:rPr lang="en-GB" sz="3400" dirty="0" smtClean="0"/>
              <a:t> </a:t>
            </a:r>
            <a:r>
              <a:rPr lang="en-GB" sz="3400" dirty="0" smtClean="0">
                <a:solidFill>
                  <a:schemeClr val="bg1"/>
                </a:solidFill>
              </a:rPr>
              <a:t>Passing laws and appointing judges</a:t>
            </a:r>
            <a:endParaRPr lang="en-GB" sz="3400" i="1" dirty="0">
              <a:solidFill>
                <a:schemeClr val="bg1"/>
              </a:solidFill>
            </a:endParaRPr>
          </a:p>
        </p:txBody>
      </p:sp>
      <p:sp>
        <p:nvSpPr>
          <p:cNvPr id="3" name="Content Placeholder 2"/>
          <p:cNvSpPr>
            <a:spLocks noGrp="1"/>
          </p:cNvSpPr>
          <p:nvPr>
            <p:ph idx="1"/>
          </p:nvPr>
        </p:nvSpPr>
        <p:spPr>
          <a:xfrm>
            <a:off x="-6704" y="781934"/>
            <a:ext cx="9144000" cy="2808312"/>
          </a:xfrm>
        </p:spPr>
        <p:txBody>
          <a:bodyPr>
            <a:normAutofit/>
          </a:bodyPr>
          <a:lstStyle/>
          <a:p>
            <a:pPr marL="137160" indent="0">
              <a:buNone/>
            </a:pPr>
            <a:r>
              <a:rPr lang="en-GB" sz="2300" dirty="0" smtClean="0">
                <a:solidFill>
                  <a:schemeClr val="bg1"/>
                </a:solidFill>
              </a:rPr>
              <a:t>“…civil </a:t>
            </a:r>
            <a:r>
              <a:rPr lang="en-GB" sz="2300" dirty="0">
                <a:solidFill>
                  <a:schemeClr val="bg1"/>
                </a:solidFill>
              </a:rPr>
              <a:t>law was that which consists of laws, resolutions of the senate, precedents, the authority of lawyers, the edicts of magistrates, custom, and equity</a:t>
            </a:r>
            <a:r>
              <a:rPr lang="en-GB" sz="2300" dirty="0" smtClean="0">
                <a:solidFill>
                  <a:schemeClr val="bg1"/>
                </a:solidFill>
              </a:rPr>
              <a:t>.” – </a:t>
            </a:r>
            <a:r>
              <a:rPr lang="en-GB" sz="2300" b="1" dirty="0" smtClean="0">
                <a:solidFill>
                  <a:schemeClr val="bg1"/>
                </a:solidFill>
              </a:rPr>
              <a:t>Cicero </a:t>
            </a:r>
            <a:r>
              <a:rPr lang="en-GB" sz="2300" b="1" i="1" dirty="0" err="1" smtClean="0">
                <a:solidFill>
                  <a:schemeClr val="bg1"/>
                </a:solidFill>
              </a:rPr>
              <a:t>Topica</a:t>
            </a:r>
            <a:r>
              <a:rPr lang="en-GB" sz="2300" b="1" i="1" dirty="0" smtClean="0">
                <a:solidFill>
                  <a:schemeClr val="bg1"/>
                </a:solidFill>
              </a:rPr>
              <a:t> </a:t>
            </a:r>
            <a:r>
              <a:rPr lang="en-GB" sz="2300" b="1" dirty="0" smtClean="0">
                <a:solidFill>
                  <a:schemeClr val="bg1"/>
                </a:solidFill>
              </a:rPr>
              <a:t>5</a:t>
            </a:r>
            <a:r>
              <a:rPr lang="en-GB" sz="2300" dirty="0" smtClean="0">
                <a:solidFill>
                  <a:schemeClr val="bg1"/>
                </a:solidFill>
              </a:rPr>
              <a:t>.</a:t>
            </a:r>
          </a:p>
          <a:p>
            <a:pPr lvl="1"/>
            <a:r>
              <a:rPr lang="en-GB" sz="2200" dirty="0" smtClean="0">
                <a:solidFill>
                  <a:schemeClr val="bg1"/>
                </a:solidFill>
              </a:rPr>
              <a:t>In the Imperial period such laws also emanate from legal replies and official pronouncements of the emperors, e.g. edicts, letters, rescripts and subscripts.</a:t>
            </a:r>
          </a:p>
          <a:p>
            <a:pPr lvl="1"/>
            <a:r>
              <a:rPr lang="en-GB" sz="2200" i="1" dirty="0" smtClean="0">
                <a:solidFill>
                  <a:schemeClr val="bg1"/>
                </a:solidFill>
              </a:rPr>
              <a:t>Digest of Justinian </a:t>
            </a:r>
            <a:r>
              <a:rPr lang="en-GB" sz="2200" dirty="0" smtClean="0">
                <a:solidFill>
                  <a:schemeClr val="bg1"/>
                </a:solidFill>
              </a:rPr>
              <a:t>– compilation of writings by Roman jurists.</a:t>
            </a:r>
            <a:endParaRPr lang="en-GB" sz="2200" i="1" dirty="0">
              <a:solidFill>
                <a:schemeClr val="bg1"/>
              </a:solidFill>
            </a:endParaRPr>
          </a:p>
        </p:txBody>
      </p:sp>
      <p:sp>
        <p:nvSpPr>
          <p:cNvPr id="4" name="Content Placeholder 4"/>
          <p:cNvSpPr txBox="1">
            <a:spLocks/>
          </p:cNvSpPr>
          <p:nvPr/>
        </p:nvSpPr>
        <p:spPr>
          <a:xfrm>
            <a:off x="0" y="3501008"/>
            <a:ext cx="9144000" cy="3356992"/>
          </a:xfrm>
          <a:prstGeom prst="rect">
            <a:avLst/>
          </a:prstGeom>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000" dirty="0" smtClean="0">
                <a:solidFill>
                  <a:schemeClr val="bg1"/>
                </a:solidFill>
              </a:rPr>
              <a:t>In Republic cases affecting criminal law were presented to the </a:t>
            </a:r>
            <a:r>
              <a:rPr lang="en-GB" sz="3000" b="1" dirty="0" smtClean="0">
                <a:solidFill>
                  <a:schemeClr val="bg1"/>
                </a:solidFill>
              </a:rPr>
              <a:t>praetor. </a:t>
            </a:r>
          </a:p>
          <a:p>
            <a:endParaRPr lang="en-GB" sz="1000" b="1" dirty="0" smtClean="0">
              <a:solidFill>
                <a:schemeClr val="bg1"/>
              </a:solidFill>
            </a:endParaRPr>
          </a:p>
          <a:p>
            <a:r>
              <a:rPr lang="en-GB" sz="3000" dirty="0" smtClean="0">
                <a:solidFill>
                  <a:schemeClr val="bg1"/>
                </a:solidFill>
              </a:rPr>
              <a:t>Under the principate. The senate was made the instrument of imperial power for the condemnation of criminals charged with offences against the state. </a:t>
            </a:r>
          </a:p>
          <a:p>
            <a:endParaRPr lang="en-GB" sz="600" dirty="0" smtClean="0">
              <a:solidFill>
                <a:schemeClr val="bg1"/>
              </a:solidFill>
            </a:endParaRPr>
          </a:p>
          <a:p>
            <a:pPr marL="137160" indent="0">
              <a:buFont typeface="Wingdings 2"/>
              <a:buNone/>
            </a:pPr>
            <a:r>
              <a:rPr lang="en-GB" sz="3000" dirty="0" smtClean="0">
                <a:solidFill>
                  <a:schemeClr val="bg1"/>
                </a:solidFill>
              </a:rPr>
              <a:t>“The praetor can delegate the entire administration of justice to another just as he can delegate in respect of certain persons or a particular case, especially when he has a good reason in that before becoming a magistrate, he had been advocate for one of the parties.” – </a:t>
            </a:r>
            <a:r>
              <a:rPr lang="en-GB" sz="3000" b="1" i="1" dirty="0" smtClean="0">
                <a:solidFill>
                  <a:schemeClr val="bg1"/>
                </a:solidFill>
              </a:rPr>
              <a:t>Digest</a:t>
            </a:r>
            <a:r>
              <a:rPr lang="en-GB" sz="3000" i="1" dirty="0" smtClean="0">
                <a:solidFill>
                  <a:schemeClr val="bg1"/>
                </a:solidFill>
              </a:rPr>
              <a:t> </a:t>
            </a:r>
            <a:r>
              <a:rPr lang="en-GB" sz="3000" dirty="0" smtClean="0">
                <a:solidFill>
                  <a:schemeClr val="bg1"/>
                </a:solidFill>
              </a:rPr>
              <a:t>(Ulpian Opinions book 1). </a:t>
            </a:r>
          </a:p>
          <a:p>
            <a:endParaRPr lang="en-GB" dirty="0"/>
          </a:p>
        </p:txBody>
      </p:sp>
    </p:spTree>
    <p:extLst>
      <p:ext uri="{BB962C8B-B14F-4D97-AF65-F5344CB8AC3E}">
        <p14:creationId xmlns:p14="http://schemas.microsoft.com/office/powerpoint/2010/main" val="32757045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solidFill>
                  <a:schemeClr val="bg1"/>
                </a:solidFill>
              </a:rPr>
              <a:t>The Law-Courts</a:t>
            </a:r>
            <a:endParaRPr lang="en-GB" dirty="0">
              <a:solidFill>
                <a:schemeClr val="bg1"/>
              </a:solidFill>
            </a:endParaRPr>
          </a:p>
        </p:txBody>
      </p:sp>
      <p:sp>
        <p:nvSpPr>
          <p:cNvPr id="3" name="Content Placeholder 2"/>
          <p:cNvSpPr>
            <a:spLocks noGrp="1"/>
          </p:cNvSpPr>
          <p:nvPr>
            <p:ph idx="1"/>
          </p:nvPr>
        </p:nvSpPr>
        <p:spPr>
          <a:xfrm>
            <a:off x="150555" y="1052736"/>
            <a:ext cx="8568952" cy="4493136"/>
          </a:xfrm>
        </p:spPr>
        <p:txBody>
          <a:bodyPr>
            <a:normAutofit/>
          </a:bodyPr>
          <a:lstStyle/>
          <a:p>
            <a:r>
              <a:rPr lang="en-GB" sz="2200" dirty="0" smtClean="0">
                <a:solidFill>
                  <a:schemeClr val="bg1"/>
                </a:solidFill>
              </a:rPr>
              <a:t>Trails usually held in public on raised platforms in the forum or in basilicas. </a:t>
            </a:r>
          </a:p>
          <a:p>
            <a:endParaRPr lang="en-GB" sz="500" dirty="0">
              <a:solidFill>
                <a:schemeClr val="bg1"/>
              </a:solidFill>
            </a:endParaRPr>
          </a:p>
          <a:p>
            <a:r>
              <a:rPr lang="en-GB" sz="2200" dirty="0" smtClean="0">
                <a:solidFill>
                  <a:schemeClr val="bg1"/>
                </a:solidFill>
              </a:rPr>
              <a:t>Potential public audience for a trail (similar to Athens).</a:t>
            </a:r>
          </a:p>
          <a:p>
            <a:endParaRPr lang="en-GB" sz="1200" dirty="0" smtClean="0">
              <a:solidFill>
                <a:schemeClr val="bg1"/>
              </a:solidFill>
            </a:endParaRPr>
          </a:p>
          <a:p>
            <a:endParaRPr lang="en-GB" dirty="0"/>
          </a:p>
        </p:txBody>
      </p:sp>
      <p:pic>
        <p:nvPicPr>
          <p:cNvPr id="4" name="Content Placeholder 4" descr="basilica-of-maxentius-and-constantine-forum-romanum-rome-italy.jpg"/>
          <p:cNvPicPr>
            <a:picLocks noChangeAspect="1"/>
          </p:cNvPicPr>
          <p:nvPr/>
        </p:nvPicPr>
        <p:blipFill>
          <a:blip r:embed="rId2" cstate="print"/>
          <a:stretch>
            <a:fillRect/>
          </a:stretch>
        </p:blipFill>
        <p:spPr>
          <a:xfrm>
            <a:off x="395536" y="2492896"/>
            <a:ext cx="3600400" cy="3672408"/>
          </a:xfrm>
          <a:prstGeom prst="rect">
            <a:avLst/>
          </a:prstGeom>
        </p:spPr>
      </p:pic>
      <p:sp>
        <p:nvSpPr>
          <p:cNvPr id="5" name="Rectangle 4"/>
          <p:cNvSpPr/>
          <p:nvPr/>
        </p:nvSpPr>
        <p:spPr>
          <a:xfrm>
            <a:off x="386610" y="6304926"/>
            <a:ext cx="3533340" cy="338554"/>
          </a:xfrm>
          <a:prstGeom prst="rect">
            <a:avLst/>
          </a:prstGeom>
        </p:spPr>
        <p:txBody>
          <a:bodyPr wrap="none">
            <a:spAutoFit/>
          </a:bodyPr>
          <a:lstStyle/>
          <a:p>
            <a:r>
              <a:rPr lang="en-GB" sz="1600" b="1" dirty="0">
                <a:solidFill>
                  <a:schemeClr val="bg1"/>
                </a:solidFill>
              </a:rPr>
              <a:t>Basilica of Constantine (</a:t>
            </a:r>
            <a:r>
              <a:rPr lang="en-GB" sz="1600" b="1" dirty="0" err="1" smtClean="0">
                <a:solidFill>
                  <a:schemeClr val="bg1"/>
                </a:solidFill>
              </a:rPr>
              <a:t>Maxentius</a:t>
            </a:r>
            <a:r>
              <a:rPr lang="en-GB" sz="1600" b="1" dirty="0" smtClean="0">
                <a:solidFill>
                  <a:schemeClr val="bg1"/>
                </a:solidFill>
              </a:rPr>
              <a:t>)</a:t>
            </a:r>
            <a:endParaRPr lang="en-GB" sz="1600" b="1" dirty="0">
              <a:solidFill>
                <a:schemeClr val="bg1"/>
              </a:solidFill>
            </a:endParaRPr>
          </a:p>
        </p:txBody>
      </p:sp>
      <p:sp>
        <p:nvSpPr>
          <p:cNvPr id="6" name="Rectangle 5"/>
          <p:cNvSpPr/>
          <p:nvPr/>
        </p:nvSpPr>
        <p:spPr>
          <a:xfrm>
            <a:off x="4067944" y="2396163"/>
            <a:ext cx="4968552" cy="4247317"/>
          </a:xfrm>
          <a:prstGeom prst="rect">
            <a:avLst/>
          </a:prstGeom>
        </p:spPr>
        <p:txBody>
          <a:bodyPr wrap="square">
            <a:spAutoFit/>
          </a:bodyPr>
          <a:lstStyle/>
          <a:p>
            <a:pPr>
              <a:buNone/>
            </a:pPr>
            <a:r>
              <a:rPr lang="en-GB" dirty="0" smtClean="0">
                <a:solidFill>
                  <a:schemeClr val="bg1"/>
                </a:solidFill>
              </a:rPr>
              <a:t>“My speech [c. AD 100], which was in defence of one </a:t>
            </a:r>
            <a:r>
              <a:rPr lang="en-GB" dirty="0" err="1" smtClean="0">
                <a:solidFill>
                  <a:schemeClr val="bg1"/>
                </a:solidFill>
              </a:rPr>
              <a:t>Attia</a:t>
            </a:r>
            <a:r>
              <a:rPr lang="en-GB" dirty="0" smtClean="0">
                <a:solidFill>
                  <a:schemeClr val="bg1"/>
                </a:solidFill>
              </a:rPr>
              <a:t> </a:t>
            </a:r>
            <a:r>
              <a:rPr lang="en-GB" dirty="0" err="1" smtClean="0">
                <a:solidFill>
                  <a:schemeClr val="bg1"/>
                </a:solidFill>
              </a:rPr>
              <a:t>Viriola</a:t>
            </a:r>
            <a:r>
              <a:rPr lang="en-GB" dirty="0" smtClean="0">
                <a:solidFill>
                  <a:schemeClr val="bg1"/>
                </a:solidFill>
              </a:rPr>
              <a:t>… was disinherited by her 80 year old father eleven days after the lovesick old man married… Her suit to regain her patrimony was being tried before a quadruple panel: all 180 jurors from the four courts combined. There was a host of lawyers on each side, benches filled with supporters several rows deep around the entire court. Add to this the jurors packed together up on the tribunal and still more spectators, women as well as men, leaning from the balconies above in their eagerness to see the proceedings (easily done) and hear (almost impossible).” – </a:t>
            </a:r>
            <a:r>
              <a:rPr lang="en-GB" b="1" dirty="0" smtClean="0">
                <a:solidFill>
                  <a:schemeClr val="bg1"/>
                </a:solidFill>
              </a:rPr>
              <a:t>Pliny the Younger </a:t>
            </a:r>
            <a:r>
              <a:rPr lang="en-GB" b="1" i="1" dirty="0" smtClean="0">
                <a:solidFill>
                  <a:schemeClr val="bg1"/>
                </a:solidFill>
              </a:rPr>
              <a:t>Letters </a:t>
            </a:r>
            <a:r>
              <a:rPr lang="en-GB" b="1" dirty="0" smtClean="0">
                <a:solidFill>
                  <a:schemeClr val="bg1"/>
                </a:solidFill>
              </a:rPr>
              <a:t>6.33</a:t>
            </a:r>
            <a:r>
              <a:rPr lang="en-GB" dirty="0" smtClean="0">
                <a:solidFill>
                  <a:schemeClr val="bg1"/>
                </a:solidFill>
              </a:rPr>
              <a:t>.</a:t>
            </a:r>
          </a:p>
        </p:txBody>
      </p:sp>
    </p:spTree>
    <p:extLst>
      <p:ext uri="{BB962C8B-B14F-4D97-AF65-F5344CB8AC3E}">
        <p14:creationId xmlns:p14="http://schemas.microsoft.com/office/powerpoint/2010/main" val="33533067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Advocates and Oratory</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fontScale="92500" lnSpcReduction="20000"/>
          </a:bodyPr>
          <a:lstStyle/>
          <a:p>
            <a:r>
              <a:rPr lang="en-GB" dirty="0" smtClean="0">
                <a:solidFill>
                  <a:schemeClr val="bg1"/>
                </a:solidFill>
              </a:rPr>
              <a:t>Parties in a law-suit usually represented by one or more advocates – status and </a:t>
            </a:r>
            <a:r>
              <a:rPr lang="en-GB" i="1" dirty="0" err="1" smtClean="0">
                <a:solidFill>
                  <a:schemeClr val="bg1"/>
                </a:solidFill>
              </a:rPr>
              <a:t>auctoritas</a:t>
            </a:r>
            <a:r>
              <a:rPr lang="en-GB" i="1" dirty="0" smtClean="0">
                <a:solidFill>
                  <a:schemeClr val="bg1"/>
                </a:solidFill>
              </a:rPr>
              <a:t> </a:t>
            </a:r>
            <a:r>
              <a:rPr lang="en-GB" dirty="0" smtClean="0">
                <a:solidFill>
                  <a:schemeClr val="bg1"/>
                </a:solidFill>
              </a:rPr>
              <a:t>added weight to the case they made.</a:t>
            </a:r>
          </a:p>
          <a:p>
            <a:endParaRPr lang="en-GB" sz="600" dirty="0" smtClean="0">
              <a:solidFill>
                <a:schemeClr val="bg1"/>
              </a:solidFill>
            </a:endParaRPr>
          </a:p>
          <a:p>
            <a:r>
              <a:rPr lang="en-GB" dirty="0" smtClean="0">
                <a:solidFill>
                  <a:schemeClr val="bg1"/>
                </a:solidFill>
              </a:rPr>
              <a:t>Appearing as an advocate a means of cementing political and social relationships.</a:t>
            </a:r>
          </a:p>
          <a:p>
            <a:pPr marL="137160" indent="0">
              <a:buNone/>
            </a:pPr>
            <a:endParaRPr lang="en-GB" sz="600" dirty="0">
              <a:solidFill>
                <a:schemeClr val="bg1"/>
              </a:solidFill>
            </a:endParaRPr>
          </a:p>
          <a:p>
            <a:r>
              <a:rPr lang="en-GB" dirty="0">
                <a:solidFill>
                  <a:schemeClr val="bg1"/>
                </a:solidFill>
              </a:rPr>
              <a:t>Alternative (or supplementary) means of making ones name in the political sphere – e.g. </a:t>
            </a:r>
            <a:r>
              <a:rPr lang="en-GB" dirty="0" smtClean="0">
                <a:solidFill>
                  <a:schemeClr val="bg1"/>
                </a:solidFill>
              </a:rPr>
              <a:t>Cicero; </a:t>
            </a:r>
            <a:r>
              <a:rPr lang="en-GB" dirty="0">
                <a:solidFill>
                  <a:schemeClr val="bg1"/>
                </a:solidFill>
              </a:rPr>
              <a:t>Law-speeches sometimes published</a:t>
            </a:r>
            <a:r>
              <a:rPr lang="en-GB" dirty="0" smtClean="0">
                <a:solidFill>
                  <a:schemeClr val="bg1"/>
                </a:solidFill>
              </a:rPr>
              <a:t>.</a:t>
            </a:r>
            <a:endParaRPr lang="en-GB" dirty="0">
              <a:solidFill>
                <a:schemeClr val="bg1"/>
              </a:solidFill>
            </a:endParaRPr>
          </a:p>
          <a:p>
            <a:endParaRPr lang="en-GB" sz="600" dirty="0">
              <a:solidFill>
                <a:schemeClr val="bg1"/>
              </a:solidFill>
            </a:endParaRPr>
          </a:p>
          <a:p>
            <a:r>
              <a:rPr lang="en-GB" dirty="0">
                <a:solidFill>
                  <a:schemeClr val="bg1"/>
                </a:solidFill>
              </a:rPr>
              <a:t>Younger men looking to make a name for themselves often gave ‘prosecution’ speeches – more respectable give speeches in defence.</a:t>
            </a:r>
          </a:p>
          <a:p>
            <a:endParaRPr lang="en-GB" sz="600" dirty="0">
              <a:solidFill>
                <a:schemeClr val="bg1"/>
              </a:solidFill>
            </a:endParaRPr>
          </a:p>
          <a:p>
            <a:r>
              <a:rPr lang="en-GB" dirty="0">
                <a:solidFill>
                  <a:schemeClr val="bg1"/>
                </a:solidFill>
              </a:rPr>
              <a:t>In 77 BC Caesar involved in prosecution of </a:t>
            </a:r>
            <a:r>
              <a:rPr lang="en-GB" dirty="0" err="1">
                <a:solidFill>
                  <a:schemeClr val="bg1"/>
                </a:solidFill>
              </a:rPr>
              <a:t>Gnaeus</a:t>
            </a:r>
            <a:r>
              <a:rPr lang="en-GB" dirty="0">
                <a:solidFill>
                  <a:schemeClr val="bg1"/>
                </a:solidFill>
              </a:rPr>
              <a:t> Cornelius </a:t>
            </a:r>
            <a:r>
              <a:rPr lang="en-GB" dirty="0" err="1">
                <a:solidFill>
                  <a:schemeClr val="bg1"/>
                </a:solidFill>
              </a:rPr>
              <a:t>Dolabella</a:t>
            </a:r>
            <a:r>
              <a:rPr lang="en-GB" dirty="0">
                <a:solidFill>
                  <a:schemeClr val="bg1"/>
                </a:solidFill>
              </a:rPr>
              <a:t> for extortion in Macedonia – latter defended by Quintus </a:t>
            </a:r>
            <a:r>
              <a:rPr lang="en-GB" dirty="0" err="1">
                <a:solidFill>
                  <a:schemeClr val="bg1"/>
                </a:solidFill>
              </a:rPr>
              <a:t>Hortensius</a:t>
            </a:r>
            <a:r>
              <a:rPr lang="en-GB" dirty="0">
                <a:solidFill>
                  <a:schemeClr val="bg1"/>
                </a:solidFill>
              </a:rPr>
              <a:t>. </a:t>
            </a:r>
          </a:p>
          <a:p>
            <a:endParaRPr lang="en-GB" dirty="0" smtClean="0">
              <a:solidFill>
                <a:schemeClr val="bg1"/>
              </a:solidFill>
            </a:endParaRPr>
          </a:p>
          <a:p>
            <a:endParaRPr lang="en-GB" dirty="0"/>
          </a:p>
        </p:txBody>
      </p:sp>
    </p:spTree>
    <p:extLst>
      <p:ext uri="{BB962C8B-B14F-4D97-AF65-F5344CB8AC3E}">
        <p14:creationId xmlns:p14="http://schemas.microsoft.com/office/powerpoint/2010/main" val="16170824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4624"/>
            <a:ext cx="8928992" cy="6813376"/>
          </a:xfrm>
        </p:spPr>
        <p:txBody>
          <a:bodyPr>
            <a:noAutofit/>
          </a:bodyPr>
          <a:lstStyle/>
          <a:p>
            <a:pPr marL="0">
              <a:buNone/>
            </a:pPr>
            <a:r>
              <a:rPr lang="en-GB" sz="2300" dirty="0" smtClean="0">
                <a:solidFill>
                  <a:schemeClr val="bg1"/>
                </a:solidFill>
              </a:rPr>
              <a:t>“It was accordingly usual with our ancestors, when a lad was being prepared for public speaking, as soon as he was fully trained by home discipline, and his mind was stored with culture, to have him taken by his father, or his relatives to the orator who held the highest rank in the state. The boy used to accompany and attend him, and be present at all his speeches, alike in the law-court and the assembly, and thus he picked up the art of repartee, and became habituated to the strife of words, and indeed, I may almost say, learnt how to fight in battle. Thereby young men acquired from the first great experience and confidence, and a very large stock of discrimination, for they were studying in broad daylight, in the very thick of the conflict, where no one can say anything foolish or self-contradictory without its being refuted by the judge, or ridiculed by the opponent, or, last of all, repudiated by the very counsel with him. Thus from the beginning they were imbued with true and genuine eloquence, and, although they attached themselves to one pleader, still they became acquainted with all advocates of their own standing in a multitude of cases before the courts.” – </a:t>
            </a:r>
            <a:r>
              <a:rPr lang="en-GB" sz="2300" b="1" dirty="0" smtClean="0">
                <a:solidFill>
                  <a:schemeClr val="bg1"/>
                </a:solidFill>
              </a:rPr>
              <a:t>Tacitus </a:t>
            </a:r>
            <a:r>
              <a:rPr lang="en-GB" sz="2300" b="1" i="1" dirty="0" smtClean="0">
                <a:solidFill>
                  <a:schemeClr val="bg1"/>
                </a:solidFill>
              </a:rPr>
              <a:t>A Dialogue on Oratory </a:t>
            </a:r>
            <a:r>
              <a:rPr lang="en-GB" sz="2300" b="1" dirty="0" smtClean="0">
                <a:solidFill>
                  <a:schemeClr val="bg1"/>
                </a:solidFill>
              </a:rPr>
              <a:t>34</a:t>
            </a:r>
            <a:r>
              <a:rPr lang="en-GB" sz="2300" dirty="0" smtClean="0">
                <a:solidFill>
                  <a:schemeClr val="bg1"/>
                </a:solidFill>
              </a:rPr>
              <a:t>.</a:t>
            </a:r>
            <a:endParaRPr lang="en-GB" sz="2300" dirty="0">
              <a:solidFill>
                <a:schemeClr val="bg1"/>
              </a:solidFill>
            </a:endParaRPr>
          </a:p>
        </p:txBody>
      </p:sp>
      <p:cxnSp>
        <p:nvCxnSpPr>
          <p:cNvPr id="4" name="Straight Connector 3"/>
          <p:cNvCxnSpPr/>
          <p:nvPr/>
        </p:nvCxnSpPr>
        <p:spPr>
          <a:xfrm>
            <a:off x="6228184" y="404664"/>
            <a:ext cx="259228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07504" y="764704"/>
            <a:ext cx="374441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4788024" y="1484784"/>
            <a:ext cx="36004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07504" y="1844824"/>
            <a:ext cx="324036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508104" y="1844824"/>
            <a:ext cx="316835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79512" y="2204864"/>
            <a:ext cx="849694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107504" y="2564904"/>
            <a:ext cx="79208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07504" y="2852936"/>
            <a:ext cx="525658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4427984" y="4293096"/>
            <a:ext cx="410445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179512" y="4653136"/>
            <a:ext cx="849694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07504" y="5013176"/>
            <a:ext cx="885698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107504" y="5373216"/>
            <a:ext cx="252028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9691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Professionalism?</a:t>
            </a:r>
            <a:r>
              <a:rPr lang="en-GB" dirty="0" smtClean="0"/>
              <a:t> </a:t>
            </a:r>
            <a:endParaRPr lang="en-GB" dirty="0"/>
          </a:p>
        </p:txBody>
      </p:sp>
      <p:sp>
        <p:nvSpPr>
          <p:cNvPr id="3" name="Content Placeholder 2"/>
          <p:cNvSpPr>
            <a:spLocks noGrp="1"/>
          </p:cNvSpPr>
          <p:nvPr>
            <p:ph idx="1"/>
          </p:nvPr>
        </p:nvSpPr>
        <p:spPr>
          <a:xfrm>
            <a:off x="0" y="1340768"/>
            <a:ext cx="9144000" cy="5517232"/>
          </a:xfrm>
        </p:spPr>
        <p:txBody>
          <a:bodyPr>
            <a:normAutofit fontScale="85000" lnSpcReduction="20000"/>
          </a:bodyPr>
          <a:lstStyle/>
          <a:p>
            <a:r>
              <a:rPr lang="en-GB" dirty="0" smtClean="0">
                <a:solidFill>
                  <a:schemeClr val="bg1"/>
                </a:solidFill>
              </a:rPr>
              <a:t>In the Republic clients not required to pay a fee by law nor did the advocate have the right to demand one - </a:t>
            </a:r>
            <a:r>
              <a:rPr lang="en-GB" i="1" dirty="0" err="1" smtClean="0">
                <a:solidFill>
                  <a:schemeClr val="bg1"/>
                </a:solidFill>
              </a:rPr>
              <a:t>lex</a:t>
            </a:r>
            <a:r>
              <a:rPr lang="en-GB" i="1" dirty="0" smtClean="0">
                <a:solidFill>
                  <a:schemeClr val="bg1"/>
                </a:solidFill>
              </a:rPr>
              <a:t> </a:t>
            </a:r>
            <a:r>
              <a:rPr lang="en-GB" i="1" dirty="0" err="1" smtClean="0">
                <a:solidFill>
                  <a:schemeClr val="bg1"/>
                </a:solidFill>
              </a:rPr>
              <a:t>Cincia</a:t>
            </a:r>
            <a:r>
              <a:rPr lang="en-GB" i="1" dirty="0" smtClean="0">
                <a:solidFill>
                  <a:schemeClr val="bg1"/>
                </a:solidFill>
              </a:rPr>
              <a:t> </a:t>
            </a:r>
            <a:r>
              <a:rPr lang="en-GB" dirty="0" smtClean="0">
                <a:solidFill>
                  <a:schemeClr val="bg1"/>
                </a:solidFill>
              </a:rPr>
              <a:t>(204 BC) technically banned such a practice.</a:t>
            </a:r>
          </a:p>
          <a:p>
            <a:endParaRPr lang="en-GB" sz="700" dirty="0" smtClean="0">
              <a:solidFill>
                <a:schemeClr val="bg1"/>
              </a:solidFill>
            </a:endParaRPr>
          </a:p>
          <a:p>
            <a:r>
              <a:rPr lang="en-GB" dirty="0" smtClean="0">
                <a:solidFill>
                  <a:schemeClr val="bg1"/>
                </a:solidFill>
              </a:rPr>
              <a:t>Political element of law somewhat reduced in Imperial period – increasing professionalism.</a:t>
            </a:r>
          </a:p>
          <a:p>
            <a:pPr lvl="1"/>
            <a:r>
              <a:rPr lang="en-GB" dirty="0" smtClean="0">
                <a:solidFill>
                  <a:schemeClr val="bg1"/>
                </a:solidFill>
              </a:rPr>
              <a:t>Martial mocks the advocate </a:t>
            </a:r>
            <a:r>
              <a:rPr lang="en-GB" dirty="0" err="1" smtClean="0">
                <a:solidFill>
                  <a:schemeClr val="bg1"/>
                </a:solidFill>
              </a:rPr>
              <a:t>Sabellus</a:t>
            </a:r>
            <a:r>
              <a:rPr lang="en-GB" dirty="0" smtClean="0">
                <a:solidFill>
                  <a:schemeClr val="bg1"/>
                </a:solidFill>
              </a:rPr>
              <a:t> for feeling smug about the paltry gifts he receives from grateful clients on the Saturnalia - half a peck of spelt and crushed beans and three half-pounds of frankincense and pepper - </a:t>
            </a:r>
            <a:r>
              <a:rPr lang="en-GB" b="1" dirty="0" smtClean="0">
                <a:solidFill>
                  <a:schemeClr val="bg1"/>
                </a:solidFill>
              </a:rPr>
              <a:t>Martial </a:t>
            </a:r>
            <a:r>
              <a:rPr lang="en-GB" b="1" i="1" dirty="0" smtClean="0">
                <a:solidFill>
                  <a:schemeClr val="bg1"/>
                </a:solidFill>
              </a:rPr>
              <a:t>Epigrams </a:t>
            </a:r>
            <a:r>
              <a:rPr lang="en-GB" b="1" dirty="0" smtClean="0">
                <a:solidFill>
                  <a:schemeClr val="bg1"/>
                </a:solidFill>
              </a:rPr>
              <a:t>4.46</a:t>
            </a:r>
            <a:r>
              <a:rPr lang="en-GB" dirty="0" smtClean="0">
                <a:solidFill>
                  <a:schemeClr val="bg1"/>
                </a:solidFill>
              </a:rPr>
              <a:t>.</a:t>
            </a:r>
          </a:p>
          <a:p>
            <a:endParaRPr lang="en-GB" sz="800" dirty="0">
              <a:solidFill>
                <a:schemeClr val="bg1"/>
              </a:solidFill>
            </a:endParaRPr>
          </a:p>
          <a:p>
            <a:r>
              <a:rPr lang="en-GB" dirty="0">
                <a:solidFill>
                  <a:schemeClr val="bg1"/>
                </a:solidFill>
              </a:rPr>
              <a:t>Debate in Senate in AD 47 about enforcing the</a:t>
            </a:r>
            <a:r>
              <a:rPr lang="en-GB" i="1" dirty="0">
                <a:solidFill>
                  <a:schemeClr val="bg1"/>
                </a:solidFill>
              </a:rPr>
              <a:t> </a:t>
            </a:r>
            <a:r>
              <a:rPr lang="en-GB" i="1" dirty="0" err="1">
                <a:solidFill>
                  <a:schemeClr val="bg1"/>
                </a:solidFill>
              </a:rPr>
              <a:t>lex</a:t>
            </a:r>
            <a:r>
              <a:rPr lang="en-GB" i="1" dirty="0">
                <a:solidFill>
                  <a:schemeClr val="bg1"/>
                </a:solidFill>
              </a:rPr>
              <a:t> </a:t>
            </a:r>
            <a:r>
              <a:rPr lang="en-GB" i="1" dirty="0" err="1">
                <a:solidFill>
                  <a:schemeClr val="bg1"/>
                </a:solidFill>
              </a:rPr>
              <a:t>Cincia</a:t>
            </a:r>
            <a:r>
              <a:rPr lang="en-GB" dirty="0" smtClean="0">
                <a:solidFill>
                  <a:schemeClr val="bg1"/>
                </a:solidFill>
              </a:rPr>
              <a:t>.</a:t>
            </a:r>
          </a:p>
          <a:p>
            <a:pPr lvl="1"/>
            <a:r>
              <a:rPr lang="en-GB" dirty="0" smtClean="0">
                <a:solidFill>
                  <a:schemeClr val="bg1"/>
                </a:solidFill>
              </a:rPr>
              <a:t>“</a:t>
            </a:r>
            <a:r>
              <a:rPr lang="en-GB" dirty="0">
                <a:solidFill>
                  <a:schemeClr val="bg1"/>
                </a:solidFill>
              </a:rPr>
              <a:t>The emperor [Claudius], who considered that these arguments, if less high-minded, were still not pointless, fixed ten thousand sesterces as the maximum fee to be accepted; those exceeding it to be liable on the count of extortion.” – </a:t>
            </a:r>
            <a:r>
              <a:rPr lang="en-GB" b="1" dirty="0">
                <a:solidFill>
                  <a:schemeClr val="bg1"/>
                </a:solidFill>
              </a:rPr>
              <a:t>Tacitus </a:t>
            </a:r>
            <a:r>
              <a:rPr lang="en-GB" b="1" i="1" dirty="0">
                <a:solidFill>
                  <a:schemeClr val="bg1"/>
                </a:solidFill>
              </a:rPr>
              <a:t>Annals </a:t>
            </a:r>
            <a:r>
              <a:rPr lang="en-GB" b="1" dirty="0">
                <a:solidFill>
                  <a:schemeClr val="bg1"/>
                </a:solidFill>
              </a:rPr>
              <a:t>11.7</a:t>
            </a:r>
            <a:r>
              <a:rPr lang="en-GB" dirty="0">
                <a:solidFill>
                  <a:schemeClr val="bg1"/>
                </a:solidFill>
              </a:rPr>
              <a:t>.</a:t>
            </a:r>
          </a:p>
          <a:p>
            <a:pPr>
              <a:buNone/>
            </a:pPr>
            <a:endParaRPr lang="en-GB" sz="700" dirty="0">
              <a:solidFill>
                <a:schemeClr val="bg1"/>
              </a:solidFill>
            </a:endParaRPr>
          </a:p>
          <a:p>
            <a:r>
              <a:rPr lang="en-GB" i="1" dirty="0">
                <a:solidFill>
                  <a:schemeClr val="bg1"/>
                </a:solidFill>
              </a:rPr>
              <a:t>Digest </a:t>
            </a:r>
            <a:r>
              <a:rPr lang="en-GB" dirty="0">
                <a:solidFill>
                  <a:schemeClr val="bg1"/>
                </a:solidFill>
              </a:rPr>
              <a:t>(50.13.1.12) records that a maximum fee of 100 </a:t>
            </a:r>
            <a:r>
              <a:rPr lang="en-GB" i="1" dirty="0" err="1">
                <a:solidFill>
                  <a:schemeClr val="bg1"/>
                </a:solidFill>
              </a:rPr>
              <a:t>aurei</a:t>
            </a:r>
            <a:r>
              <a:rPr lang="en-GB" dirty="0">
                <a:solidFill>
                  <a:schemeClr val="bg1"/>
                </a:solidFill>
              </a:rPr>
              <a:t> (10,000 sesterces) could be charged.</a:t>
            </a:r>
          </a:p>
          <a:p>
            <a:endParaRPr lang="en-GB" sz="700" i="1" dirty="0">
              <a:solidFill>
                <a:schemeClr val="bg1"/>
              </a:solidFill>
            </a:endParaRPr>
          </a:p>
          <a:p>
            <a:r>
              <a:rPr lang="en-GB" dirty="0">
                <a:solidFill>
                  <a:schemeClr val="bg1"/>
                </a:solidFill>
              </a:rPr>
              <a:t>Lawyers later formed into </a:t>
            </a:r>
            <a:r>
              <a:rPr lang="en-GB" i="1" dirty="0" err="1">
                <a:solidFill>
                  <a:schemeClr val="bg1"/>
                </a:solidFill>
              </a:rPr>
              <a:t>collegia</a:t>
            </a:r>
            <a:r>
              <a:rPr lang="en-GB" dirty="0">
                <a:solidFill>
                  <a:schemeClr val="bg1"/>
                </a:solidFill>
              </a:rPr>
              <a:t>.</a:t>
            </a:r>
          </a:p>
        </p:txBody>
      </p:sp>
    </p:spTree>
    <p:extLst>
      <p:ext uri="{BB962C8B-B14F-4D97-AF65-F5344CB8AC3E}">
        <p14:creationId xmlns:p14="http://schemas.microsoft.com/office/powerpoint/2010/main" val="205646608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260648"/>
            <a:ext cx="8640960" cy="6597352"/>
          </a:xfrm>
        </p:spPr>
        <p:txBody>
          <a:bodyPr>
            <a:normAutofit fontScale="85000" lnSpcReduction="10000"/>
          </a:bodyPr>
          <a:lstStyle/>
          <a:p>
            <a:r>
              <a:rPr lang="en-GB" dirty="0" smtClean="0">
                <a:solidFill>
                  <a:schemeClr val="bg1"/>
                </a:solidFill>
              </a:rPr>
              <a:t>Contrast between the advocate/orator and the </a:t>
            </a:r>
            <a:r>
              <a:rPr lang="en-GB" i="1" dirty="0" err="1" smtClean="0">
                <a:solidFill>
                  <a:schemeClr val="bg1"/>
                </a:solidFill>
              </a:rPr>
              <a:t>iuris</a:t>
            </a:r>
            <a:r>
              <a:rPr lang="en-GB" i="1" dirty="0" smtClean="0">
                <a:solidFill>
                  <a:schemeClr val="bg1"/>
                </a:solidFill>
              </a:rPr>
              <a:t> </a:t>
            </a:r>
            <a:r>
              <a:rPr lang="en-GB" i="1" dirty="0" err="1" smtClean="0">
                <a:solidFill>
                  <a:schemeClr val="bg1"/>
                </a:solidFill>
              </a:rPr>
              <a:t>consultus</a:t>
            </a:r>
            <a:r>
              <a:rPr lang="en-GB" dirty="0" smtClean="0">
                <a:solidFill>
                  <a:schemeClr val="bg1"/>
                </a:solidFill>
              </a:rPr>
              <a:t>.</a:t>
            </a:r>
          </a:p>
          <a:p>
            <a:endParaRPr lang="en-GB" sz="1200" dirty="0" smtClean="0">
              <a:solidFill>
                <a:schemeClr val="bg1"/>
              </a:solidFill>
            </a:endParaRPr>
          </a:p>
          <a:p>
            <a:r>
              <a:rPr lang="en-GB" i="1" dirty="0" err="1">
                <a:solidFill>
                  <a:schemeClr val="bg1"/>
                </a:solidFill>
              </a:rPr>
              <a:t>i</a:t>
            </a:r>
            <a:r>
              <a:rPr lang="en-GB" i="1" dirty="0" err="1" smtClean="0">
                <a:solidFill>
                  <a:schemeClr val="bg1"/>
                </a:solidFill>
              </a:rPr>
              <a:t>uris</a:t>
            </a:r>
            <a:r>
              <a:rPr lang="en-GB" i="1" dirty="0" smtClean="0">
                <a:solidFill>
                  <a:schemeClr val="bg1"/>
                </a:solidFill>
              </a:rPr>
              <a:t> </a:t>
            </a:r>
            <a:r>
              <a:rPr lang="en-GB" i="1" dirty="0" err="1" smtClean="0">
                <a:solidFill>
                  <a:schemeClr val="bg1"/>
                </a:solidFill>
              </a:rPr>
              <a:t>consultus</a:t>
            </a:r>
            <a:r>
              <a:rPr lang="en-GB" i="1" dirty="0" smtClean="0">
                <a:solidFill>
                  <a:schemeClr val="bg1"/>
                </a:solidFill>
              </a:rPr>
              <a:t> </a:t>
            </a:r>
            <a:r>
              <a:rPr lang="en-GB" dirty="0" smtClean="0">
                <a:solidFill>
                  <a:schemeClr val="bg1"/>
                </a:solidFill>
              </a:rPr>
              <a:t>– those with specialised knowledge of the law and how best to approach a case.</a:t>
            </a:r>
          </a:p>
          <a:p>
            <a:endParaRPr lang="en-GB" sz="1200" i="1" dirty="0" smtClean="0">
              <a:solidFill>
                <a:schemeClr val="bg1"/>
              </a:solidFill>
            </a:endParaRPr>
          </a:p>
          <a:p>
            <a:pPr marL="0">
              <a:buNone/>
            </a:pPr>
            <a:r>
              <a:rPr lang="en-GB" i="1" dirty="0" smtClean="0">
                <a:solidFill>
                  <a:schemeClr val="bg1"/>
                </a:solidFill>
              </a:rPr>
              <a:t>“</a:t>
            </a:r>
            <a:r>
              <a:rPr lang="en-GB" dirty="0" smtClean="0">
                <a:solidFill>
                  <a:schemeClr val="bg1"/>
                </a:solidFill>
              </a:rPr>
              <a:t>And since you [</a:t>
            </a:r>
            <a:r>
              <a:rPr lang="en-GB" dirty="0" err="1" smtClean="0">
                <a:solidFill>
                  <a:schemeClr val="bg1"/>
                </a:solidFill>
              </a:rPr>
              <a:t>Servius</a:t>
            </a:r>
            <a:r>
              <a:rPr lang="en-GB" dirty="0" smtClean="0">
                <a:solidFill>
                  <a:schemeClr val="bg1"/>
                </a:solidFill>
              </a:rPr>
              <a:t> </a:t>
            </a:r>
            <a:r>
              <a:rPr lang="en-GB" dirty="0" err="1" smtClean="0">
                <a:solidFill>
                  <a:schemeClr val="bg1"/>
                </a:solidFill>
              </a:rPr>
              <a:t>Sulpicius</a:t>
            </a:r>
            <a:r>
              <a:rPr lang="en-GB" dirty="0" smtClean="0">
                <a:solidFill>
                  <a:schemeClr val="bg1"/>
                </a:solidFill>
              </a:rPr>
              <a:t> Rufus] seem to me to embrace that knowledge of the law which you have, as if it were a darling daughter, I will not permit you to lie, under such a mistake as to think that whatever it may be, which you have so thoroughly learnt anything very preeminent. For your other virtues of continence, of gravity, of justice, of good faith, and all other good qualities, I have always considered you very worthy of the consulship and of all honour; but as </a:t>
            </a:r>
            <a:r>
              <a:rPr lang="en-GB" b="1" dirty="0" smtClean="0">
                <a:solidFill>
                  <a:schemeClr val="bg1"/>
                </a:solidFill>
              </a:rPr>
              <a:t>for your having learnt civil law, I will not say you have wasted your pains, but I will say that there is no way made to lead to the consulship by that profession</a:t>
            </a:r>
            <a:r>
              <a:rPr lang="en-GB" dirty="0" smtClean="0">
                <a:solidFill>
                  <a:schemeClr val="bg1"/>
                </a:solidFill>
              </a:rPr>
              <a:t>; for all arts which can conciliate for us the good-will of the Roman people ought to possess both an admirable dignity, and a very delightful utility.” – </a:t>
            </a:r>
            <a:r>
              <a:rPr lang="en-GB" b="1" dirty="0" smtClean="0">
                <a:solidFill>
                  <a:schemeClr val="bg1"/>
                </a:solidFill>
              </a:rPr>
              <a:t>Cicero </a:t>
            </a:r>
            <a:r>
              <a:rPr lang="en-GB" b="1" i="1" dirty="0" smtClean="0">
                <a:solidFill>
                  <a:schemeClr val="bg1"/>
                </a:solidFill>
              </a:rPr>
              <a:t>pro </a:t>
            </a:r>
            <a:r>
              <a:rPr lang="en-GB" b="1" i="1" dirty="0" err="1" smtClean="0">
                <a:solidFill>
                  <a:schemeClr val="bg1"/>
                </a:solidFill>
              </a:rPr>
              <a:t>Murena</a:t>
            </a:r>
            <a:r>
              <a:rPr lang="en-GB" b="1" dirty="0" smtClean="0">
                <a:solidFill>
                  <a:schemeClr val="bg1"/>
                </a:solidFill>
              </a:rPr>
              <a:t> 10.23</a:t>
            </a:r>
            <a:r>
              <a:rPr lang="en-GB" dirty="0" smtClean="0">
                <a:solidFill>
                  <a:schemeClr val="bg1"/>
                </a:solidFill>
              </a:rPr>
              <a:t>.</a:t>
            </a:r>
            <a:endParaRPr lang="en-GB" i="1" dirty="0">
              <a:solidFill>
                <a:schemeClr val="bg1"/>
              </a:solidFill>
            </a:endParaRPr>
          </a:p>
        </p:txBody>
      </p:sp>
    </p:spTree>
    <p:extLst>
      <p:ext uri="{BB962C8B-B14F-4D97-AF65-F5344CB8AC3E}">
        <p14:creationId xmlns:p14="http://schemas.microsoft.com/office/powerpoint/2010/main" val="202424452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976704"/>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Law, Politics and Social Status in Rome </a:t>
            </a:r>
            <a:endParaRPr lang="en-GB" sz="6000" b="1" dirty="0">
              <a:solidFill>
                <a:schemeClr val="bg1"/>
              </a:solidFill>
            </a:endParaRPr>
          </a:p>
        </p:txBody>
      </p:sp>
    </p:spTree>
    <p:extLst>
      <p:ext uri="{BB962C8B-B14F-4D97-AF65-F5344CB8AC3E}">
        <p14:creationId xmlns:p14="http://schemas.microsoft.com/office/powerpoint/2010/main" val="41229177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Elites Controlling Elites</a:t>
            </a:r>
            <a:endParaRPr lang="en-GB" dirty="0">
              <a:solidFill>
                <a:schemeClr val="bg1"/>
              </a:solidFill>
            </a:endParaRPr>
          </a:p>
        </p:txBody>
      </p:sp>
      <p:sp>
        <p:nvSpPr>
          <p:cNvPr id="3" name="Content Placeholder 2"/>
          <p:cNvSpPr>
            <a:spLocks noGrp="1"/>
          </p:cNvSpPr>
          <p:nvPr>
            <p:ph idx="1"/>
          </p:nvPr>
        </p:nvSpPr>
        <p:spPr>
          <a:xfrm>
            <a:off x="179512" y="1600200"/>
            <a:ext cx="8712968" cy="4997152"/>
          </a:xfrm>
        </p:spPr>
        <p:txBody>
          <a:bodyPr>
            <a:normAutofit/>
          </a:bodyPr>
          <a:lstStyle/>
          <a:p>
            <a:r>
              <a:rPr lang="en-GB" i="1" dirty="0" err="1">
                <a:solidFill>
                  <a:schemeClr val="bg1"/>
                </a:solidFill>
              </a:rPr>
              <a:t>q</a:t>
            </a:r>
            <a:r>
              <a:rPr lang="en-GB" i="1" dirty="0" err="1" smtClean="0">
                <a:solidFill>
                  <a:schemeClr val="bg1"/>
                </a:solidFill>
              </a:rPr>
              <a:t>uaestiones</a:t>
            </a:r>
            <a:r>
              <a:rPr lang="en-GB" i="1" dirty="0" smtClean="0">
                <a:solidFill>
                  <a:schemeClr val="bg1"/>
                </a:solidFill>
              </a:rPr>
              <a:t> </a:t>
            </a:r>
            <a:r>
              <a:rPr lang="en-GB" dirty="0" smtClean="0">
                <a:solidFill>
                  <a:schemeClr val="bg1"/>
                </a:solidFill>
              </a:rPr>
              <a:t>– standing courts of investigation – established by senatorial elites (from 2</a:t>
            </a:r>
            <a:r>
              <a:rPr lang="en-GB" baseline="30000" dirty="0" smtClean="0">
                <a:solidFill>
                  <a:schemeClr val="bg1"/>
                </a:solidFill>
              </a:rPr>
              <a:t>nd</a:t>
            </a:r>
            <a:r>
              <a:rPr lang="en-GB" dirty="0" smtClean="0">
                <a:solidFill>
                  <a:schemeClr val="bg1"/>
                </a:solidFill>
              </a:rPr>
              <a:t> C BC) to control behaviour.</a:t>
            </a:r>
          </a:p>
          <a:p>
            <a:pPr lvl="1"/>
            <a:r>
              <a:rPr lang="en-GB" dirty="0" smtClean="0">
                <a:solidFill>
                  <a:schemeClr val="bg1"/>
                </a:solidFill>
              </a:rPr>
              <a:t>Prosecution of corruption, embezzlement, extortion, bribery etc.</a:t>
            </a:r>
          </a:p>
          <a:p>
            <a:endParaRPr lang="en-GB" sz="1200" dirty="0">
              <a:solidFill>
                <a:schemeClr val="bg1"/>
              </a:solidFill>
            </a:endParaRPr>
          </a:p>
          <a:p>
            <a:r>
              <a:rPr lang="en-GB" dirty="0" smtClean="0">
                <a:solidFill>
                  <a:schemeClr val="bg1"/>
                </a:solidFill>
              </a:rPr>
              <a:t>Frequently exploited for political reasons – often by defeated candidates (use of </a:t>
            </a:r>
            <a:r>
              <a:rPr lang="en-GB" i="1" dirty="0" err="1" smtClean="0">
                <a:solidFill>
                  <a:schemeClr val="bg1"/>
                </a:solidFill>
              </a:rPr>
              <a:t>ambitus</a:t>
            </a:r>
            <a:r>
              <a:rPr lang="en-GB" dirty="0" smtClean="0">
                <a:solidFill>
                  <a:schemeClr val="bg1"/>
                </a:solidFill>
              </a:rPr>
              <a:t> ‘corruption’ laws).</a:t>
            </a:r>
          </a:p>
          <a:p>
            <a:pPr lvl="1"/>
            <a:r>
              <a:rPr lang="en-GB" dirty="0" smtClean="0">
                <a:solidFill>
                  <a:schemeClr val="bg1"/>
                </a:solidFill>
              </a:rPr>
              <a:t>Marius was prosecuted for electoral bribery after becoming a praetor (115 BC) – </a:t>
            </a:r>
            <a:r>
              <a:rPr lang="en-GB" b="1" dirty="0" smtClean="0">
                <a:solidFill>
                  <a:schemeClr val="bg1"/>
                </a:solidFill>
              </a:rPr>
              <a:t>Plutarch </a:t>
            </a:r>
            <a:r>
              <a:rPr lang="en-GB" b="1" i="1" dirty="0" smtClean="0">
                <a:solidFill>
                  <a:schemeClr val="bg1"/>
                </a:solidFill>
              </a:rPr>
              <a:t>Marius </a:t>
            </a:r>
            <a:r>
              <a:rPr lang="en-GB" b="1" dirty="0" smtClean="0">
                <a:solidFill>
                  <a:schemeClr val="bg1"/>
                </a:solidFill>
              </a:rPr>
              <a:t>5</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5498924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Law and Social Status</a:t>
            </a:r>
            <a:endParaRPr lang="en-GB" dirty="0">
              <a:solidFill>
                <a:schemeClr val="bg1"/>
              </a:solidFill>
            </a:endParaRPr>
          </a:p>
        </p:txBody>
      </p:sp>
      <p:sp>
        <p:nvSpPr>
          <p:cNvPr id="3" name="Content Placeholder 2"/>
          <p:cNvSpPr>
            <a:spLocks noGrp="1"/>
          </p:cNvSpPr>
          <p:nvPr>
            <p:ph idx="1"/>
          </p:nvPr>
        </p:nvSpPr>
        <p:spPr>
          <a:xfrm>
            <a:off x="107504" y="1312168"/>
            <a:ext cx="8928992" cy="3917032"/>
          </a:xfrm>
        </p:spPr>
        <p:txBody>
          <a:bodyPr>
            <a:normAutofit fontScale="92500" lnSpcReduction="20000"/>
          </a:bodyPr>
          <a:lstStyle/>
          <a:p>
            <a:r>
              <a:rPr lang="en-GB" dirty="0" smtClean="0">
                <a:solidFill>
                  <a:schemeClr val="bg1"/>
                </a:solidFill>
              </a:rPr>
              <a:t>Roman law often proscribed different punishments depending on status – “</a:t>
            </a:r>
            <a:r>
              <a:rPr lang="en-GB" dirty="0">
                <a:solidFill>
                  <a:schemeClr val="bg1"/>
                </a:solidFill>
              </a:rPr>
              <a:t>It is not the custom for all persons to be beaten with rods, but only freemen of the poorer classes; men of higher status are not subject to beating with rods, as is specifically laid down in imperial rescripts.” - </a:t>
            </a:r>
            <a:r>
              <a:rPr lang="en-GB" b="1" i="1" dirty="0">
                <a:solidFill>
                  <a:schemeClr val="bg1"/>
                </a:solidFill>
              </a:rPr>
              <a:t>Digest </a:t>
            </a:r>
            <a:r>
              <a:rPr lang="en-GB" b="1" dirty="0">
                <a:solidFill>
                  <a:schemeClr val="bg1"/>
                </a:solidFill>
              </a:rPr>
              <a:t>48.19.28.1-2 </a:t>
            </a:r>
            <a:r>
              <a:rPr lang="en-GB" dirty="0">
                <a:solidFill>
                  <a:schemeClr val="bg1"/>
                </a:solidFill>
              </a:rPr>
              <a:t>(</a:t>
            </a:r>
            <a:r>
              <a:rPr lang="en-GB" dirty="0" err="1">
                <a:solidFill>
                  <a:schemeClr val="bg1"/>
                </a:solidFill>
              </a:rPr>
              <a:t>Callistratus</a:t>
            </a:r>
            <a:r>
              <a:rPr lang="en-GB" dirty="0" smtClean="0">
                <a:solidFill>
                  <a:schemeClr val="bg1"/>
                </a:solidFill>
              </a:rPr>
              <a:t>).</a:t>
            </a:r>
          </a:p>
          <a:p>
            <a:endParaRPr lang="en-GB" sz="1200" dirty="0">
              <a:solidFill>
                <a:schemeClr val="bg1"/>
              </a:solidFill>
            </a:endParaRPr>
          </a:p>
          <a:p>
            <a:r>
              <a:rPr lang="en-GB" dirty="0" smtClean="0">
                <a:solidFill>
                  <a:schemeClr val="bg1"/>
                </a:solidFill>
              </a:rPr>
              <a:t>Social class of </a:t>
            </a:r>
            <a:r>
              <a:rPr lang="en-GB" i="1" dirty="0" err="1" smtClean="0">
                <a:solidFill>
                  <a:schemeClr val="bg1"/>
                </a:solidFill>
              </a:rPr>
              <a:t>humiliores</a:t>
            </a:r>
            <a:r>
              <a:rPr lang="en-GB" i="1" dirty="0" smtClean="0">
                <a:solidFill>
                  <a:schemeClr val="bg1"/>
                </a:solidFill>
              </a:rPr>
              <a:t> </a:t>
            </a:r>
            <a:r>
              <a:rPr lang="en-GB" dirty="0" smtClean="0">
                <a:solidFill>
                  <a:schemeClr val="bg1"/>
                </a:solidFill>
              </a:rPr>
              <a:t>and </a:t>
            </a:r>
            <a:r>
              <a:rPr lang="en-GB" i="1" dirty="0" err="1" smtClean="0">
                <a:solidFill>
                  <a:schemeClr val="bg1"/>
                </a:solidFill>
              </a:rPr>
              <a:t>honestiores</a:t>
            </a:r>
            <a:r>
              <a:rPr lang="en-GB" i="1" dirty="0" smtClean="0">
                <a:solidFill>
                  <a:schemeClr val="bg1"/>
                </a:solidFill>
              </a:rPr>
              <a:t> </a:t>
            </a:r>
            <a:r>
              <a:rPr lang="en-GB" dirty="0" smtClean="0">
                <a:solidFill>
                  <a:schemeClr val="bg1"/>
                </a:solidFill>
              </a:rPr>
              <a:t>– by second century AD the former are clarified as less legally privileged of the two. </a:t>
            </a:r>
          </a:p>
          <a:p>
            <a:pPr lvl="1"/>
            <a:r>
              <a:rPr lang="en-GB" dirty="0" smtClean="0">
                <a:solidFill>
                  <a:schemeClr val="bg1"/>
                </a:solidFill>
              </a:rPr>
              <a:t>An action for cheating (</a:t>
            </a:r>
            <a:r>
              <a:rPr lang="en-GB" i="1" dirty="0" err="1" smtClean="0">
                <a:solidFill>
                  <a:schemeClr val="bg1"/>
                </a:solidFill>
              </a:rPr>
              <a:t>dolus</a:t>
            </a:r>
            <a:r>
              <a:rPr lang="en-GB" dirty="0" smtClean="0">
                <a:solidFill>
                  <a:schemeClr val="bg1"/>
                </a:solidFill>
              </a:rPr>
              <a:t>) could not be brought by a social inferior against a superior – (</a:t>
            </a:r>
            <a:r>
              <a:rPr lang="en-GB" b="1" i="1" dirty="0" smtClean="0">
                <a:solidFill>
                  <a:schemeClr val="bg1"/>
                </a:solidFill>
              </a:rPr>
              <a:t>Digest </a:t>
            </a:r>
            <a:r>
              <a:rPr lang="en-GB" b="1" dirty="0" smtClean="0">
                <a:solidFill>
                  <a:schemeClr val="bg1"/>
                </a:solidFill>
              </a:rPr>
              <a:t>4.3.1-2</a:t>
            </a:r>
            <a:r>
              <a:rPr lang="en-GB" dirty="0" smtClean="0">
                <a:solidFill>
                  <a:schemeClr val="bg1"/>
                </a:solidFill>
              </a:rPr>
              <a:t>).</a:t>
            </a:r>
            <a:r>
              <a:rPr lang="en-GB" i="1" dirty="0" smtClean="0">
                <a:solidFill>
                  <a:schemeClr val="bg1"/>
                </a:solidFill>
              </a:rPr>
              <a:t> </a:t>
            </a:r>
            <a:endParaRPr lang="en-GB" dirty="0">
              <a:solidFill>
                <a:schemeClr val="bg1"/>
              </a:solidFill>
            </a:endParaRPr>
          </a:p>
        </p:txBody>
      </p:sp>
      <p:sp>
        <p:nvSpPr>
          <p:cNvPr id="5" name="Content Placeholder 2"/>
          <p:cNvSpPr txBox="1">
            <a:spLocks/>
          </p:cNvSpPr>
          <p:nvPr/>
        </p:nvSpPr>
        <p:spPr>
          <a:xfrm>
            <a:off x="20081" y="5229200"/>
            <a:ext cx="9144000" cy="1224176"/>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dirty="0" smtClean="0">
                <a:solidFill>
                  <a:schemeClr val="bg1"/>
                </a:solidFill>
              </a:rPr>
              <a:t>“You are acting admirably [</a:t>
            </a:r>
            <a:r>
              <a:rPr lang="en-GB" sz="2000" dirty="0" err="1" smtClean="0">
                <a:solidFill>
                  <a:schemeClr val="bg1"/>
                </a:solidFill>
              </a:rPr>
              <a:t>Tiro</a:t>
            </a:r>
            <a:r>
              <a:rPr lang="en-GB" sz="2000" dirty="0" smtClean="0">
                <a:solidFill>
                  <a:schemeClr val="bg1"/>
                </a:solidFill>
              </a:rPr>
              <a:t>]… and pray persevere in your love of justice to the provincials… I cannot refrain from bestowing praise on you under the guise of advice… maintain the distinctions of ranks and dignities; for if these are confounded, disordered, and intermingled, nothing can be more unequal than this very equality.” – </a:t>
            </a:r>
            <a:r>
              <a:rPr lang="en-GB" sz="2000" b="1" dirty="0" smtClean="0">
                <a:solidFill>
                  <a:schemeClr val="bg1"/>
                </a:solidFill>
              </a:rPr>
              <a:t>Pliny the Younger </a:t>
            </a:r>
            <a:r>
              <a:rPr lang="en-GB" sz="2000" b="1" i="1" dirty="0" smtClean="0">
                <a:solidFill>
                  <a:schemeClr val="bg1"/>
                </a:solidFill>
              </a:rPr>
              <a:t>Letters </a:t>
            </a:r>
            <a:r>
              <a:rPr lang="en-GB" sz="2000" b="1" dirty="0" smtClean="0">
                <a:solidFill>
                  <a:schemeClr val="bg1"/>
                </a:solidFill>
              </a:rPr>
              <a:t>9.5 </a:t>
            </a:r>
            <a:r>
              <a:rPr lang="en-GB" sz="2000" dirty="0" smtClean="0">
                <a:solidFill>
                  <a:schemeClr val="bg1"/>
                </a:solidFill>
              </a:rPr>
              <a:t>(To </a:t>
            </a:r>
            <a:r>
              <a:rPr lang="en-GB" sz="2000" dirty="0" err="1" smtClean="0">
                <a:solidFill>
                  <a:schemeClr val="bg1"/>
                </a:solidFill>
              </a:rPr>
              <a:t>Tiro</a:t>
            </a:r>
            <a:r>
              <a:rPr lang="en-GB" sz="2000" dirty="0" smtClean="0">
                <a:solidFill>
                  <a:schemeClr val="bg1"/>
                </a:solidFill>
              </a:rPr>
              <a:t>).    </a:t>
            </a:r>
            <a:endParaRPr lang="en-GB" sz="2000" dirty="0">
              <a:solidFill>
                <a:schemeClr val="bg1"/>
              </a:solidFill>
            </a:endParaRPr>
          </a:p>
        </p:txBody>
      </p:sp>
    </p:spTree>
    <p:extLst>
      <p:ext uri="{BB962C8B-B14F-4D97-AF65-F5344CB8AC3E}">
        <p14:creationId xmlns:p14="http://schemas.microsoft.com/office/powerpoint/2010/main" val="36205427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417638"/>
            <a:ext cx="8784976" cy="5440362"/>
          </a:xfrm>
        </p:spPr>
        <p:txBody>
          <a:bodyPr>
            <a:normAutofit/>
          </a:bodyPr>
          <a:lstStyle/>
          <a:p>
            <a:r>
              <a:rPr lang="en-GB" dirty="0" err="1" smtClean="0">
                <a:solidFill>
                  <a:schemeClr val="bg1"/>
                </a:solidFill>
              </a:rPr>
              <a:t>Boegehold</a:t>
            </a:r>
            <a:r>
              <a:rPr lang="en-GB" dirty="0">
                <a:solidFill>
                  <a:schemeClr val="bg1"/>
                </a:solidFill>
              </a:rPr>
              <a:t> </a:t>
            </a:r>
            <a:r>
              <a:rPr lang="en-GB" dirty="0" smtClean="0">
                <a:solidFill>
                  <a:schemeClr val="bg1"/>
                </a:solidFill>
              </a:rPr>
              <a:t>et al 1995</a:t>
            </a:r>
            <a:r>
              <a:rPr lang="en-GB" dirty="0">
                <a:solidFill>
                  <a:schemeClr val="bg1"/>
                </a:solidFill>
              </a:rPr>
              <a:t>:</a:t>
            </a:r>
            <a:r>
              <a:rPr lang="en-GB" dirty="0" smtClean="0">
                <a:solidFill>
                  <a:schemeClr val="bg1"/>
                </a:solidFill>
              </a:rPr>
              <a:t> ‘The </a:t>
            </a:r>
            <a:r>
              <a:rPr lang="en-GB" dirty="0" err="1" smtClean="0">
                <a:solidFill>
                  <a:schemeClr val="bg1"/>
                </a:solidFill>
              </a:rPr>
              <a:t>Lawcourts</a:t>
            </a:r>
            <a:r>
              <a:rPr lang="en-GB" dirty="0" smtClean="0">
                <a:solidFill>
                  <a:schemeClr val="bg1"/>
                </a:solidFill>
              </a:rPr>
              <a:t> at Athens: Sites, Building, Equipment, Procedure and </a:t>
            </a:r>
            <a:r>
              <a:rPr lang="en-GB" dirty="0" err="1" smtClean="0">
                <a:solidFill>
                  <a:schemeClr val="bg1"/>
                </a:solidFill>
              </a:rPr>
              <a:t>Testimonia</a:t>
            </a:r>
            <a:r>
              <a:rPr lang="en-GB" dirty="0" smtClean="0">
                <a:solidFill>
                  <a:schemeClr val="bg1"/>
                </a:solidFill>
              </a:rPr>
              <a:t>’, </a:t>
            </a:r>
            <a:r>
              <a:rPr lang="en-GB" i="1" dirty="0" smtClean="0">
                <a:solidFill>
                  <a:schemeClr val="bg1"/>
                </a:solidFill>
              </a:rPr>
              <a:t>The Athenian Agora </a:t>
            </a:r>
            <a:r>
              <a:rPr lang="en-GB" dirty="0" smtClean="0">
                <a:solidFill>
                  <a:schemeClr val="bg1"/>
                </a:solidFill>
              </a:rPr>
              <a:t>28.</a:t>
            </a:r>
          </a:p>
          <a:p>
            <a:endParaRPr lang="en-GB" sz="500" dirty="0">
              <a:solidFill>
                <a:schemeClr val="bg1"/>
              </a:solidFill>
            </a:endParaRPr>
          </a:p>
          <a:p>
            <a:r>
              <a:rPr lang="en-GB" dirty="0" smtClean="0">
                <a:solidFill>
                  <a:schemeClr val="bg1"/>
                </a:solidFill>
              </a:rPr>
              <a:t>Kelly, B. 2014: ‘Crime, Law and Order’, </a:t>
            </a:r>
            <a:r>
              <a:rPr lang="en-GB" i="1" dirty="0" smtClean="0">
                <a:solidFill>
                  <a:schemeClr val="bg1"/>
                </a:solidFill>
              </a:rPr>
              <a:t>Themes in Roman Society and Culture</a:t>
            </a:r>
            <a:r>
              <a:rPr lang="en-GB" dirty="0" smtClean="0">
                <a:solidFill>
                  <a:schemeClr val="bg1"/>
                </a:solidFill>
              </a:rPr>
              <a:t>, Gibbs, M., Nikolic, M., and </a:t>
            </a:r>
            <a:r>
              <a:rPr lang="en-GB" dirty="0" err="1" smtClean="0">
                <a:solidFill>
                  <a:schemeClr val="bg1"/>
                </a:solidFill>
              </a:rPr>
              <a:t>Ripat</a:t>
            </a:r>
            <a:r>
              <a:rPr lang="en-GB" dirty="0" smtClean="0">
                <a:solidFill>
                  <a:schemeClr val="bg1"/>
                </a:solidFill>
              </a:rPr>
              <a:t>, P. (eds.), Oxford: Oxford University Press: 241-262.</a:t>
            </a:r>
          </a:p>
          <a:p>
            <a:endParaRPr lang="en-GB" sz="500" dirty="0" smtClean="0">
              <a:solidFill>
                <a:schemeClr val="bg1"/>
              </a:solidFill>
            </a:endParaRPr>
          </a:p>
          <a:p>
            <a:r>
              <a:rPr lang="en-GB" dirty="0" smtClean="0">
                <a:solidFill>
                  <a:schemeClr val="bg1"/>
                </a:solidFill>
              </a:rPr>
              <a:t>Nicholas</a:t>
            </a:r>
            <a:r>
              <a:rPr lang="en-GB" dirty="0">
                <a:solidFill>
                  <a:schemeClr val="bg1"/>
                </a:solidFill>
              </a:rPr>
              <a:t>, B. </a:t>
            </a:r>
            <a:r>
              <a:rPr lang="en-GB" dirty="0" smtClean="0">
                <a:solidFill>
                  <a:schemeClr val="bg1"/>
                </a:solidFill>
              </a:rPr>
              <a:t>1962: </a:t>
            </a:r>
            <a:r>
              <a:rPr lang="en-GB" i="1" dirty="0">
                <a:solidFill>
                  <a:schemeClr val="bg1"/>
                </a:solidFill>
              </a:rPr>
              <a:t>An Introduction to Roman Law</a:t>
            </a:r>
            <a:r>
              <a:rPr lang="en-GB" dirty="0">
                <a:solidFill>
                  <a:schemeClr val="bg1"/>
                </a:solidFill>
              </a:rPr>
              <a:t>. Oxford: Clarendon Press.</a:t>
            </a:r>
          </a:p>
          <a:p>
            <a:endParaRPr lang="en-GB" sz="500" dirty="0" smtClean="0">
              <a:solidFill>
                <a:schemeClr val="bg1"/>
              </a:solidFill>
            </a:endParaRPr>
          </a:p>
          <a:p>
            <a:r>
              <a:rPr lang="en-GB" dirty="0" smtClean="0">
                <a:solidFill>
                  <a:schemeClr val="bg1"/>
                </a:solidFill>
              </a:rPr>
              <a:t>Johnston, D. 1999: </a:t>
            </a:r>
            <a:r>
              <a:rPr lang="en-GB" i="1" dirty="0" smtClean="0">
                <a:solidFill>
                  <a:schemeClr val="bg1"/>
                </a:solidFill>
              </a:rPr>
              <a:t>Roman Law in Context</a:t>
            </a:r>
            <a:r>
              <a:rPr lang="en-GB" dirty="0" smtClean="0">
                <a:solidFill>
                  <a:schemeClr val="bg1"/>
                </a:solidFill>
              </a:rPr>
              <a:t>. Cambridge: Cambridge University Press. </a:t>
            </a:r>
          </a:p>
        </p:txBody>
      </p:sp>
    </p:spTree>
    <p:extLst>
      <p:ext uri="{BB962C8B-B14F-4D97-AF65-F5344CB8AC3E}">
        <p14:creationId xmlns:p14="http://schemas.microsoft.com/office/powerpoint/2010/main" val="136744335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361</TotalTime>
  <Words>2593</Words>
  <Application>Microsoft Office PowerPoint</Application>
  <PresentationFormat>On-screen Show (4:3)</PresentationFormat>
  <Paragraphs>175</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Book Antiqua</vt:lpstr>
      <vt:lpstr>Lucida Sans</vt:lpstr>
      <vt:lpstr>Wingdings</vt:lpstr>
      <vt:lpstr>Wingdings 2</vt:lpstr>
      <vt:lpstr>Wingdings 3</vt:lpstr>
      <vt:lpstr>Apex</vt:lpstr>
      <vt:lpstr>Athens and Rome: Life and Culture in Classical Antiquity</vt:lpstr>
      <vt:lpstr>PowerPoint Presentation</vt:lpstr>
      <vt:lpstr>Evidence</vt:lpstr>
      <vt:lpstr>Democratising the Courts</vt:lpstr>
      <vt:lpstr>PowerPoint Presentation</vt:lpstr>
      <vt:lpstr>Going to the Lawcourts</vt:lpstr>
      <vt:lpstr>Speaking and Advocates</vt:lpstr>
      <vt:lpstr>Sycophants</vt:lpstr>
      <vt:lpstr>PowerPoint Presentation</vt:lpstr>
      <vt:lpstr>Jurors (Dikastes)</vt:lpstr>
      <vt:lpstr>Selection of Jurors</vt:lpstr>
      <vt:lpstr>Voting</vt:lpstr>
      <vt:lpstr>Judicial Officials</vt:lpstr>
      <vt:lpstr>The Courts (Dikasteria)</vt:lpstr>
      <vt:lpstr>PowerPoint Presentation</vt:lpstr>
      <vt:lpstr> Passing laws and appointing judges</vt:lpstr>
      <vt:lpstr>The Law-Courts</vt:lpstr>
      <vt:lpstr>Advocates and Oratory</vt:lpstr>
      <vt:lpstr>PowerPoint Presentation</vt:lpstr>
      <vt:lpstr>Professionalism? </vt:lpstr>
      <vt:lpstr>PowerPoint Presentation</vt:lpstr>
      <vt:lpstr>PowerPoint Presentation</vt:lpstr>
      <vt:lpstr>Elites Controlling Elites</vt:lpstr>
      <vt:lpstr>Law and Social Status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cp:lastModifiedBy>
  <cp:revision>114</cp:revision>
  <dcterms:created xsi:type="dcterms:W3CDTF">2014-02-21T11:43:42Z</dcterms:created>
  <dcterms:modified xsi:type="dcterms:W3CDTF">2018-03-22T10:43:34Z</dcterms:modified>
</cp:coreProperties>
</file>