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7"/>
  </p:notesMasterIdLst>
  <p:handoutMasterIdLst>
    <p:handoutMasterId r:id="rId78"/>
  </p:handoutMasterIdLst>
  <p:sldIdLst>
    <p:sldId id="711" r:id="rId2"/>
    <p:sldId id="719" r:id="rId3"/>
    <p:sldId id="693" r:id="rId4"/>
    <p:sldId id="710" r:id="rId5"/>
    <p:sldId id="712" r:id="rId6"/>
    <p:sldId id="692" r:id="rId7"/>
    <p:sldId id="734" r:id="rId8"/>
    <p:sldId id="673" r:id="rId9"/>
    <p:sldId id="672" r:id="rId10"/>
    <p:sldId id="694" r:id="rId11"/>
    <p:sldId id="695" r:id="rId12"/>
    <p:sldId id="617" r:id="rId13"/>
    <p:sldId id="618" r:id="rId14"/>
    <p:sldId id="624" r:id="rId15"/>
    <p:sldId id="630" r:id="rId16"/>
    <p:sldId id="631" r:id="rId17"/>
    <p:sldId id="632" r:id="rId18"/>
    <p:sldId id="633" r:id="rId19"/>
    <p:sldId id="634" r:id="rId20"/>
    <p:sldId id="636" r:id="rId21"/>
    <p:sldId id="637" r:id="rId22"/>
    <p:sldId id="635" r:id="rId23"/>
    <p:sldId id="638" r:id="rId24"/>
    <p:sldId id="639" r:id="rId25"/>
    <p:sldId id="640" r:id="rId26"/>
    <p:sldId id="641" r:id="rId27"/>
    <p:sldId id="642" r:id="rId28"/>
    <p:sldId id="645" r:id="rId29"/>
    <p:sldId id="646" r:id="rId30"/>
    <p:sldId id="647" r:id="rId31"/>
    <p:sldId id="648" r:id="rId32"/>
    <p:sldId id="649" r:id="rId33"/>
    <p:sldId id="650" r:id="rId34"/>
    <p:sldId id="651" r:id="rId35"/>
    <p:sldId id="735" r:id="rId36"/>
    <p:sldId id="737" r:id="rId37"/>
    <p:sldId id="738" r:id="rId38"/>
    <p:sldId id="656" r:id="rId39"/>
    <p:sldId id="657" r:id="rId40"/>
    <p:sldId id="696" r:id="rId41"/>
    <p:sldId id="697" r:id="rId42"/>
    <p:sldId id="698" r:id="rId43"/>
    <p:sldId id="699" r:id="rId44"/>
    <p:sldId id="700" r:id="rId45"/>
    <p:sldId id="701" r:id="rId46"/>
    <p:sldId id="702" r:id="rId47"/>
    <p:sldId id="703" r:id="rId48"/>
    <p:sldId id="704" r:id="rId49"/>
    <p:sldId id="705" r:id="rId50"/>
    <p:sldId id="706" r:id="rId51"/>
    <p:sldId id="707" r:id="rId52"/>
    <p:sldId id="708" r:id="rId53"/>
    <p:sldId id="658" r:id="rId54"/>
    <p:sldId id="659" r:id="rId55"/>
    <p:sldId id="660" r:id="rId56"/>
    <p:sldId id="661" r:id="rId57"/>
    <p:sldId id="662" r:id="rId58"/>
    <p:sldId id="674" r:id="rId59"/>
    <p:sldId id="663" r:id="rId60"/>
    <p:sldId id="664" r:id="rId61"/>
    <p:sldId id="665" r:id="rId62"/>
    <p:sldId id="666" r:id="rId63"/>
    <p:sldId id="667" r:id="rId64"/>
    <p:sldId id="668" r:id="rId65"/>
    <p:sldId id="669" r:id="rId66"/>
    <p:sldId id="670" r:id="rId67"/>
    <p:sldId id="713" r:id="rId68"/>
    <p:sldId id="715" r:id="rId69"/>
    <p:sldId id="723" r:id="rId70"/>
    <p:sldId id="720" r:id="rId71"/>
    <p:sldId id="721" r:id="rId72"/>
    <p:sldId id="722" r:id="rId73"/>
    <p:sldId id="724" r:id="rId74"/>
    <p:sldId id="725" r:id="rId75"/>
    <p:sldId id="731" r:id="rId7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980" autoAdjust="0"/>
    <p:restoredTop sz="70775"/>
  </p:normalViewPr>
  <p:slideViewPr>
    <p:cSldViewPr>
      <p:cViewPr varScale="1">
        <p:scale>
          <a:sx n="68" d="100"/>
          <a:sy n="68" d="100"/>
        </p:scale>
        <p:origin x="930" y="6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handoutMaster" Target="handoutMasters/handoutMaster1.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20/11/2019</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20/11/2019</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B3AB0-B398-4ECB-9B3E-A158F590CFBB}" type="slidenum">
              <a:rPr lang="en-GB" smtClean="0"/>
              <a:t>35</a:t>
            </a:fld>
            <a:endParaRPr lang="en-GB" dirty="0"/>
          </a:p>
        </p:txBody>
      </p:sp>
    </p:spTree>
    <p:extLst>
      <p:ext uri="{BB962C8B-B14F-4D97-AF65-F5344CB8AC3E}">
        <p14:creationId xmlns:p14="http://schemas.microsoft.com/office/powerpoint/2010/main" val="1642004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49</a:t>
            </a:fld>
            <a:endParaRPr lang="en-GB" dirty="0"/>
          </a:p>
        </p:txBody>
      </p:sp>
    </p:spTree>
    <p:extLst>
      <p:ext uri="{BB962C8B-B14F-4D97-AF65-F5344CB8AC3E}">
        <p14:creationId xmlns:p14="http://schemas.microsoft.com/office/powerpoint/2010/main" val="1114979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50</a:t>
            </a:fld>
            <a:endParaRPr lang="en-GB" dirty="0"/>
          </a:p>
        </p:txBody>
      </p:sp>
    </p:spTree>
    <p:extLst>
      <p:ext uri="{BB962C8B-B14F-4D97-AF65-F5344CB8AC3E}">
        <p14:creationId xmlns:p14="http://schemas.microsoft.com/office/powerpoint/2010/main" val="1040488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67</a:t>
            </a:fld>
            <a:endParaRPr lang="en-GB" dirty="0"/>
          </a:p>
        </p:txBody>
      </p:sp>
    </p:spTree>
    <p:extLst>
      <p:ext uri="{BB962C8B-B14F-4D97-AF65-F5344CB8AC3E}">
        <p14:creationId xmlns:p14="http://schemas.microsoft.com/office/powerpoint/2010/main" val="8586482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20/11/2019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martinsights.com/goal-setting-evaluation/goals-kpis/definition-efficiency-and-effectiveness/"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smartinsights.com/managing-digital-marketing/planning-budgeting/digital-strategy-infographic/attachment/race-digital-strategy-funnel-infographic/"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cimmarketingexpert.co.uk/page/9475/sales-funnel-metric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cimmarketingexpert.co.uk/page/2974/return-on-investment-roi-"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moz.com/learn/seo/conversion-rate-optimizatio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neilpatel.com/blog/the-8-most-important-conversion-metrics-you-should-be-tracking/" TargetMode="External"/><Relationship Id="rId4" Type="http://schemas.openxmlformats.org/officeDocument/2006/relationships/hyperlink" Target="https://www.forbes.com/sites/davelavinsky/2014/03/18/how-to-increase-conversion-rates/#16ab019816d4" TargetMode="External"/></Relationships>
</file>

<file path=ppt/slides/_rels/slide36.xml.rels><?xml version="1.0" encoding="UTF-8" standalone="yes"?>
<Relationships xmlns="http://schemas.openxmlformats.org/package/2006/relationships"><Relationship Id="rId2" Type="http://schemas.openxmlformats.org/officeDocument/2006/relationships/hyperlink" Target="https://www.foxmetrics.com/blog/metrics-tracking-exit-rat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artsmetrics.com/en/interaction-rate-an-accurate-metric-to-measure-your-social-media-impact/"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kaushik.net/avinash/digital-marketing-and-measurement-model/"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charliesaidthat.com/digital/digital/difference-between-marketing-strategy-vs-tactics-an-exampl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inc.com/jeff-haden/5-customer-retention-metrics-your-business-cant-afford-to-ignore.html" TargetMode="External"/><Relationship Id="rId2" Type="http://schemas.openxmlformats.org/officeDocument/2006/relationships/hyperlink" Target="https://www.shopify.com/blog/retention-marketing-metrics" TargetMode="External"/><Relationship Id="rId1" Type="http://schemas.openxmlformats.org/officeDocument/2006/relationships/slideLayout" Target="../slideLayouts/slideLayout2.xml"/><Relationship Id="rId6" Type="http://schemas.openxmlformats.org/officeDocument/2006/relationships/hyperlink" Target="http://www.mx3metrics.com/blog/2016/12/14/17-essential-marketing-metrics-for-customer-acquisition" TargetMode="External"/><Relationship Id="rId5" Type="http://schemas.openxmlformats.org/officeDocument/2006/relationships/hyperlink" Target="https://www.shopify.co.uk/guides/ecommerce-analytics/customer-acquisition-metrics?rodeo_token=cbde3cf5-298F-42DB-EC8A-239550FD9477" TargetMode="External"/><Relationship Id="rId4" Type="http://schemas.openxmlformats.org/officeDocument/2006/relationships/hyperlink" Target="https://blog.smile.io/retention-metrics-you-need-to-know"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brandwatch.com/blog/top-10-free-social-media-monitoring-tools/" TargetMode="External"/><Relationship Id="rId2" Type="http://schemas.openxmlformats.org/officeDocument/2006/relationships/hyperlink" Target="https://contently.com/strategist/2016/08/02/the-top-10-free-content-analytics-tools/" TargetMode="External"/><Relationship Id="rId1" Type="http://schemas.openxmlformats.org/officeDocument/2006/relationships/slideLayout" Target="../slideLayouts/slideLayout2.xml"/><Relationship Id="rId4" Type="http://schemas.openxmlformats.org/officeDocument/2006/relationships/hyperlink" Target="https://blog.bufferapp.com/social-media-analytics-tools"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blog.bufferapp.com/twitter-analytics" TargetMode="External"/><Relationship Id="rId2" Type="http://schemas.openxmlformats.org/officeDocument/2006/relationships/hyperlink" Target="https://blog.bufferapp.com/facebook-insights" TargetMode="External"/><Relationship Id="rId1" Type="http://schemas.openxmlformats.org/officeDocument/2006/relationships/slideLayout" Target="../slideLayouts/slideLayout2.xml"/><Relationship Id="rId4" Type="http://schemas.openxmlformats.org/officeDocument/2006/relationships/hyperlink" Target="https://moz.com/blog/absolute-beginners-guide-to-google-analytics" TargetMode="External"/></Relationships>
</file>

<file path=ppt/slides/_rels/slide6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hyperlink" Target="https://moz.com/beginners-guide-to-seo/measuring-and-tracking-success"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s://www.smartinsights.com/paid-search-marketing-ppc/full-funnel-ppc-works-best/"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smartinsights.com/traffic-building-strategy/integrated-marketing-communication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hyperlink" Target="https://www.slideshare.net/prsmith/sostac-r-planning-integration-engagment-belgium-2016-v3-sostac-integration-engagment"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hyperlink" Target="https://sites.google.com/a/yilongalphalimited.co.uk/digital-marketing-portfolio/block-1-ladder-of-eng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solidFill>
                  <a:schemeClr val="bg1"/>
                </a:solidFill>
              </a:rPr>
              <a:t>Digital Strategy</a:t>
            </a:r>
            <a:br>
              <a:rPr lang="en-US" dirty="0" smtClean="0">
                <a:solidFill>
                  <a:schemeClr val="bg1"/>
                </a:solidFill>
              </a:rPr>
            </a:br>
            <a:r>
              <a:rPr lang="en-US" dirty="0" smtClean="0">
                <a:solidFill>
                  <a:schemeClr val="bg1"/>
                </a:solidFill>
              </a:rPr>
              <a:t>Lecture 6</a:t>
            </a:r>
            <a:br>
              <a:rPr lang="en-US" dirty="0" smtClean="0">
                <a:solidFill>
                  <a:schemeClr val="bg1"/>
                </a:solidFill>
              </a:rPr>
            </a:br>
            <a:r>
              <a:rPr lang="en-US" dirty="0" smtClean="0">
                <a:solidFill>
                  <a:schemeClr val="bg1"/>
                </a:solidFill>
              </a:rPr>
              <a:t>Metrics</a:t>
            </a:r>
            <a:br>
              <a:rPr lang="en-US" dirty="0" smtClean="0">
                <a:solidFill>
                  <a:schemeClr val="bg1"/>
                </a:solidFill>
              </a:rPr>
            </a:br>
            <a:endParaRPr lang="en-US" dirty="0">
              <a:solidFill>
                <a:schemeClr val="bg1"/>
              </a:solidFill>
            </a:endParaRPr>
          </a:p>
        </p:txBody>
      </p:sp>
      <p:sp>
        <p:nvSpPr>
          <p:cNvPr id="3" name="Subtitle 2"/>
          <p:cNvSpPr>
            <a:spLocks noGrp="1"/>
          </p:cNvSpPr>
          <p:nvPr>
            <p:ph type="subTitle" idx="1"/>
          </p:nvPr>
        </p:nvSpPr>
        <p:spPr/>
        <p:txBody>
          <a:bodyPr/>
          <a:lstStyle/>
          <a:p>
            <a:r>
              <a:rPr lang="en-US" dirty="0" smtClean="0">
                <a:solidFill>
                  <a:schemeClr val="bg1"/>
                </a:solidFill>
              </a:rPr>
              <a:t>Chris Thomas</a:t>
            </a:r>
            <a:endParaRPr lang="en-US" dirty="0">
              <a:solidFill>
                <a:schemeClr val="bg1"/>
              </a:solidFill>
            </a:endParaRPr>
          </a:p>
        </p:txBody>
      </p:sp>
    </p:spTree>
    <p:extLst>
      <p:ext uri="{BB962C8B-B14F-4D97-AF65-F5344CB8AC3E}">
        <p14:creationId xmlns:p14="http://schemas.microsoft.com/office/powerpoint/2010/main" val="18993866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analytics and metrics? </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361477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analytics and metrics? </a:t>
            </a:r>
            <a:endParaRPr lang="en-GB" dirty="0"/>
          </a:p>
        </p:txBody>
      </p:sp>
      <p:sp>
        <p:nvSpPr>
          <p:cNvPr id="3" name="Content Placeholder 2"/>
          <p:cNvSpPr>
            <a:spLocks noGrp="1"/>
          </p:cNvSpPr>
          <p:nvPr>
            <p:ph idx="1"/>
          </p:nvPr>
        </p:nvSpPr>
        <p:spPr/>
        <p:txBody>
          <a:bodyPr/>
          <a:lstStyle/>
          <a:p>
            <a:r>
              <a:rPr lang="en-GB" dirty="0" smtClean="0"/>
              <a:t>Analytics – tools used to provide data for metrics </a:t>
            </a:r>
          </a:p>
          <a:p>
            <a:pPr marL="0" indent="0">
              <a:buNone/>
            </a:pPr>
            <a:endParaRPr lang="en-GB" dirty="0" smtClean="0"/>
          </a:p>
          <a:p>
            <a:r>
              <a:rPr lang="en-GB" dirty="0" smtClean="0"/>
              <a:t>Metrics – A measure of performance – in this context a measure of Marketing Performance.</a:t>
            </a:r>
            <a:endParaRPr lang="en-GB" dirty="0"/>
          </a:p>
        </p:txBody>
      </p:sp>
    </p:spTree>
    <p:extLst>
      <p:ext uri="{BB962C8B-B14F-4D97-AF65-F5344CB8AC3E}">
        <p14:creationId xmlns:p14="http://schemas.microsoft.com/office/powerpoint/2010/main" val="5653001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KPI’s</a:t>
            </a:r>
            <a:endParaRPr lang="en-US" dirty="0"/>
          </a:p>
        </p:txBody>
      </p:sp>
      <p:sp>
        <p:nvSpPr>
          <p:cNvPr id="3" name="Content Placeholder 2"/>
          <p:cNvSpPr>
            <a:spLocks noGrp="1"/>
          </p:cNvSpPr>
          <p:nvPr>
            <p:ph idx="1"/>
          </p:nvPr>
        </p:nvSpPr>
        <p:spPr/>
        <p:txBody>
          <a:bodyPr>
            <a:normAutofit fontScale="92500" lnSpcReduction="20000"/>
          </a:bodyPr>
          <a:lstStyle/>
          <a:p>
            <a:r>
              <a:rPr lang="en-US" b="1" dirty="0"/>
              <a:t>KPI</a:t>
            </a:r>
            <a:r>
              <a:rPr lang="en-US" dirty="0"/>
              <a:t> stands for “</a:t>
            </a:r>
            <a:r>
              <a:rPr lang="en-US" b="1" dirty="0"/>
              <a:t>key performance indicator</a:t>
            </a:r>
            <a:r>
              <a:rPr lang="en-US" dirty="0"/>
              <a:t>.” By definition, not every </a:t>
            </a:r>
            <a:r>
              <a:rPr lang="en-US" b="1" dirty="0"/>
              <a:t>metric</a:t>
            </a:r>
            <a:r>
              <a:rPr lang="en-US" dirty="0"/>
              <a:t> you measure can be “key”—if they're all special, none of them are. </a:t>
            </a:r>
            <a:endParaRPr lang="en-US" dirty="0" smtClean="0"/>
          </a:p>
          <a:p>
            <a:r>
              <a:rPr lang="en-US" dirty="0" smtClean="0"/>
              <a:t>It's </a:t>
            </a:r>
            <a:r>
              <a:rPr lang="en-US" dirty="0"/>
              <a:t>up to you to select </a:t>
            </a:r>
            <a:r>
              <a:rPr lang="en-US" b="1" dirty="0"/>
              <a:t>metrics</a:t>
            </a:r>
            <a:r>
              <a:rPr lang="en-US" dirty="0"/>
              <a:t> that are most closely aligned with your critical business objectives. </a:t>
            </a:r>
            <a:endParaRPr lang="en-US" dirty="0" smtClean="0"/>
          </a:p>
          <a:p>
            <a:r>
              <a:rPr lang="en-US" dirty="0" smtClean="0"/>
              <a:t>This </a:t>
            </a:r>
            <a:r>
              <a:rPr lang="en-US" dirty="0"/>
              <a:t>subgroup of </a:t>
            </a:r>
            <a:r>
              <a:rPr lang="en-US" b="1" dirty="0"/>
              <a:t>metrics</a:t>
            </a:r>
            <a:r>
              <a:rPr lang="en-US" dirty="0"/>
              <a:t> become your </a:t>
            </a:r>
            <a:r>
              <a:rPr lang="en-US" b="1" dirty="0" smtClean="0"/>
              <a:t>KPIs</a:t>
            </a:r>
            <a:r>
              <a:rPr lang="en-US" dirty="0" smtClean="0"/>
              <a:t>.</a:t>
            </a:r>
          </a:p>
          <a:p>
            <a:pPr lvl="1"/>
            <a:r>
              <a:rPr lang="en-US" dirty="0" smtClean="0"/>
              <a:t>https</a:t>
            </a:r>
            <a:r>
              <a:rPr lang="en-US" dirty="0"/>
              <a:t>://blog.grow.com/metrics-and-kpis-are-different/</a:t>
            </a:r>
          </a:p>
          <a:p>
            <a:endParaRPr lang="en-US" dirty="0"/>
          </a:p>
        </p:txBody>
      </p:sp>
    </p:spTree>
    <p:extLst>
      <p:ext uri="{BB962C8B-B14F-4D97-AF65-F5344CB8AC3E}">
        <p14:creationId xmlns:p14="http://schemas.microsoft.com/office/powerpoint/2010/main" val="2300806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do we need metrics?</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6464592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622005"/>
            <a:ext cx="8229600" cy="3872752"/>
          </a:xfrm>
        </p:spPr>
      </p:pic>
    </p:spTree>
    <p:extLst>
      <p:ext uri="{BB962C8B-B14F-4D97-AF65-F5344CB8AC3E}">
        <p14:creationId xmlns:p14="http://schemas.microsoft.com/office/powerpoint/2010/main" val="2463048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we need for successful measurement?</a:t>
            </a:r>
            <a:endParaRPr lang="en-GB" dirty="0"/>
          </a:p>
        </p:txBody>
      </p:sp>
      <p:sp>
        <p:nvSpPr>
          <p:cNvPr id="3" name="Content Placeholder 2"/>
          <p:cNvSpPr>
            <a:spLocks noGrp="1"/>
          </p:cNvSpPr>
          <p:nvPr>
            <p:ph idx="1"/>
          </p:nvPr>
        </p:nvSpPr>
        <p:spPr/>
        <p:txBody>
          <a:bodyPr/>
          <a:lstStyle/>
          <a:p>
            <a:r>
              <a:rPr lang="en-GB" dirty="0" smtClean="0"/>
              <a:t>Relevant metrics</a:t>
            </a:r>
          </a:p>
          <a:p>
            <a:r>
              <a:rPr lang="en-GB" dirty="0" smtClean="0"/>
              <a:t>Relevant analytical tools</a:t>
            </a:r>
          </a:p>
          <a:p>
            <a:r>
              <a:rPr lang="en-GB" dirty="0" smtClean="0"/>
              <a:t>Relevant analysis</a:t>
            </a:r>
          </a:p>
          <a:p>
            <a:r>
              <a:rPr lang="en-GB" dirty="0" smtClean="0"/>
              <a:t>Relevant action</a:t>
            </a:r>
          </a:p>
          <a:p>
            <a:endParaRPr lang="en-GB" dirty="0"/>
          </a:p>
        </p:txBody>
      </p:sp>
    </p:spTree>
    <p:extLst>
      <p:ext uri="{BB962C8B-B14F-4D97-AF65-F5344CB8AC3E}">
        <p14:creationId xmlns:p14="http://schemas.microsoft.com/office/powerpoint/2010/main" val="3578602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Metrics should improve performance</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543188"/>
            <a:ext cx="7596469" cy="5314812"/>
          </a:xfrm>
        </p:spPr>
      </p:pic>
    </p:spTree>
    <p:extLst>
      <p:ext uri="{BB962C8B-B14F-4D97-AF65-F5344CB8AC3E}">
        <p14:creationId xmlns:p14="http://schemas.microsoft.com/office/powerpoint/2010/main" val="11809328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Performance Measurement Process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612751"/>
            <a:ext cx="8232212" cy="5257800"/>
          </a:xfrm>
        </p:spPr>
      </p:pic>
    </p:spTree>
    <p:extLst>
      <p:ext uri="{BB962C8B-B14F-4D97-AF65-F5344CB8AC3E}">
        <p14:creationId xmlns:p14="http://schemas.microsoft.com/office/powerpoint/2010/main" val="1944132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Metric Options </a:t>
            </a:r>
            <a:endParaRPr lang="en-GB" dirty="0"/>
          </a:p>
        </p:txBody>
      </p:sp>
      <p:sp>
        <p:nvSpPr>
          <p:cNvPr id="3" name="Content Placeholder 2"/>
          <p:cNvSpPr>
            <a:spLocks noGrp="1"/>
          </p:cNvSpPr>
          <p:nvPr>
            <p:ph idx="1"/>
          </p:nvPr>
        </p:nvSpPr>
        <p:spPr/>
        <p:txBody>
          <a:bodyPr/>
          <a:lstStyle/>
          <a:p>
            <a:pPr marL="0" indent="0">
              <a:buNone/>
            </a:pPr>
            <a:r>
              <a:rPr lang="en-GB" dirty="0" smtClean="0"/>
              <a:t>The choice of metrics will depend on:</a:t>
            </a:r>
          </a:p>
          <a:p>
            <a:r>
              <a:rPr lang="en-GB" dirty="0" smtClean="0"/>
              <a:t>Ones that are most clearly linked and relate to the objectives set.</a:t>
            </a:r>
          </a:p>
          <a:p>
            <a:r>
              <a:rPr lang="en-GB" dirty="0" smtClean="0"/>
              <a:t>In keeping with how the organisation or function measures success of activities, strategies and objectives.</a:t>
            </a:r>
            <a:endParaRPr lang="en-GB" dirty="0"/>
          </a:p>
        </p:txBody>
      </p:sp>
    </p:spTree>
    <p:extLst>
      <p:ext uri="{BB962C8B-B14F-4D97-AF65-F5344CB8AC3E}">
        <p14:creationId xmlns:p14="http://schemas.microsoft.com/office/powerpoint/2010/main" val="7477646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548680"/>
            <a:ext cx="8229600" cy="3917032"/>
          </a:xfrm>
        </p:spPr>
        <p:txBody>
          <a:bodyPr>
            <a:normAutofit lnSpcReduction="10000"/>
          </a:bodyPr>
          <a:lstStyle/>
          <a:p>
            <a:r>
              <a:rPr lang="en-GB" dirty="0" smtClean="0"/>
              <a:t>Digital Metrics examples	</a:t>
            </a:r>
          </a:p>
          <a:p>
            <a:pPr lvl="1"/>
            <a:r>
              <a:rPr lang="en-GB" dirty="0" smtClean="0"/>
              <a:t>Page impressions</a:t>
            </a:r>
          </a:p>
          <a:p>
            <a:pPr lvl="1"/>
            <a:r>
              <a:rPr lang="en-GB" dirty="0" smtClean="0"/>
              <a:t>Cost per click</a:t>
            </a:r>
          </a:p>
          <a:p>
            <a:pPr lvl="1"/>
            <a:r>
              <a:rPr lang="en-GB" dirty="0" smtClean="0"/>
              <a:t>Total clicks</a:t>
            </a:r>
          </a:p>
          <a:p>
            <a:pPr lvl="1"/>
            <a:r>
              <a:rPr lang="en-GB" dirty="0" smtClean="0"/>
              <a:t>Cost per order </a:t>
            </a:r>
          </a:p>
          <a:p>
            <a:pPr lvl="1"/>
            <a:r>
              <a:rPr lang="en-GB" dirty="0" smtClean="0"/>
              <a:t>Social media activity/engagement</a:t>
            </a:r>
          </a:p>
          <a:p>
            <a:pPr lvl="1"/>
            <a:r>
              <a:rPr lang="en-GB" dirty="0" smtClean="0"/>
              <a:t>Downloads</a:t>
            </a:r>
          </a:p>
          <a:p>
            <a:pPr lvl="1"/>
            <a:r>
              <a:rPr lang="en-GB" dirty="0" smtClean="0"/>
              <a:t>Bounce rates</a:t>
            </a:r>
          </a:p>
          <a:p>
            <a:endParaRPr lang="en-GB" dirty="0"/>
          </a:p>
        </p:txBody>
      </p:sp>
    </p:spTree>
    <p:extLst>
      <p:ext uri="{BB962C8B-B14F-4D97-AF65-F5344CB8AC3E}">
        <p14:creationId xmlns:p14="http://schemas.microsoft.com/office/powerpoint/2010/main" val="15224403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Strategic Level Metrics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4350" y="1716881"/>
            <a:ext cx="8115300" cy="3683000"/>
          </a:xfrm>
        </p:spPr>
      </p:pic>
    </p:spTree>
    <p:extLst>
      <p:ext uri="{BB962C8B-B14F-4D97-AF65-F5344CB8AC3E}">
        <p14:creationId xmlns:p14="http://schemas.microsoft.com/office/powerpoint/2010/main" val="20103305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Metrics</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9697" y="1700808"/>
            <a:ext cx="7866063" cy="2313548"/>
          </a:xfrm>
        </p:spPr>
      </p:pic>
      <p:sp>
        <p:nvSpPr>
          <p:cNvPr id="7" name="TextBox 6"/>
          <p:cNvSpPr txBox="1"/>
          <p:nvPr/>
        </p:nvSpPr>
        <p:spPr>
          <a:xfrm>
            <a:off x="4283968" y="3632250"/>
            <a:ext cx="3888432" cy="369332"/>
          </a:xfrm>
          <a:prstGeom prst="rect">
            <a:avLst/>
          </a:prstGeom>
          <a:solidFill>
            <a:schemeClr val="bg1"/>
          </a:solidFill>
        </p:spPr>
        <p:txBody>
          <a:bodyPr wrap="square" rtlCol="0">
            <a:spAutoFit/>
          </a:bodyPr>
          <a:lstStyle/>
          <a:p>
            <a:endParaRPr lang="en-US" dirty="0"/>
          </a:p>
        </p:txBody>
      </p:sp>
      <p:sp>
        <p:nvSpPr>
          <p:cNvPr id="3" name="TextBox 2"/>
          <p:cNvSpPr txBox="1"/>
          <p:nvPr/>
        </p:nvSpPr>
        <p:spPr>
          <a:xfrm>
            <a:off x="1619672" y="4149080"/>
            <a:ext cx="6408712" cy="923330"/>
          </a:xfrm>
          <a:prstGeom prst="rect">
            <a:avLst/>
          </a:prstGeom>
          <a:noFill/>
        </p:spPr>
        <p:txBody>
          <a:bodyPr wrap="square" rtlCol="0">
            <a:spAutoFit/>
          </a:bodyPr>
          <a:lstStyle/>
          <a:p>
            <a:r>
              <a:rPr lang="en-US" dirty="0">
                <a:hlinkClick r:id="rId3"/>
              </a:rPr>
              <a:t>https://www.smartinsights.com/goal-setting-evaluation/goals-kpis/definition-efficiency-and-effectiveness</a:t>
            </a:r>
            <a:r>
              <a:rPr lang="en-US" dirty="0" smtClean="0">
                <a:hlinkClick r:id="rId3"/>
              </a:rPr>
              <a:t>/</a:t>
            </a:r>
            <a:endParaRPr lang="en-US" dirty="0" smtClean="0"/>
          </a:p>
          <a:p>
            <a:endParaRPr lang="en-US" dirty="0"/>
          </a:p>
        </p:txBody>
      </p:sp>
    </p:spTree>
    <p:extLst>
      <p:ext uri="{BB962C8B-B14F-4D97-AF65-F5344CB8AC3E}">
        <p14:creationId xmlns:p14="http://schemas.microsoft.com/office/powerpoint/2010/main" val="12660414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Outcome based metrics</a:t>
            </a:r>
            <a:endParaRPr lang="en-US" dirty="0"/>
          </a:p>
        </p:txBody>
      </p:sp>
      <p:sp>
        <p:nvSpPr>
          <p:cNvPr id="3" name="Content Placeholder 2"/>
          <p:cNvSpPr>
            <a:spLocks noGrp="1"/>
          </p:cNvSpPr>
          <p:nvPr>
            <p:ph idx="1"/>
          </p:nvPr>
        </p:nvSpPr>
        <p:spPr/>
        <p:txBody>
          <a:bodyPr/>
          <a:lstStyle/>
          <a:p>
            <a:r>
              <a:rPr lang="en-US" dirty="0" smtClean="0"/>
              <a:t>**LINK MARKETING METRICS to your organisations strategic objectives (1a)</a:t>
            </a:r>
          </a:p>
          <a:p>
            <a:pPr lvl="1"/>
            <a:r>
              <a:rPr lang="en-US" dirty="0" smtClean="0"/>
              <a:t>Market share?</a:t>
            </a:r>
          </a:p>
          <a:p>
            <a:pPr lvl="1"/>
            <a:r>
              <a:rPr lang="en-US" dirty="0" smtClean="0"/>
              <a:t>Customer value?</a:t>
            </a:r>
          </a:p>
          <a:p>
            <a:pPr lvl="1"/>
            <a:r>
              <a:rPr lang="en-US" dirty="0" smtClean="0"/>
              <a:t>New product adoption?</a:t>
            </a:r>
          </a:p>
          <a:p>
            <a:pPr lvl="1"/>
            <a:r>
              <a:rPr lang="en-US" dirty="0" smtClean="0"/>
              <a:t>Awareness</a:t>
            </a:r>
          </a:p>
          <a:p>
            <a:r>
              <a:rPr lang="en-US" dirty="0" smtClean="0"/>
              <a:t>(Depending on the organisations strategy)</a:t>
            </a:r>
          </a:p>
        </p:txBody>
      </p:sp>
    </p:spTree>
    <p:extLst>
      <p:ext uri="{BB962C8B-B14F-4D97-AF65-F5344CB8AC3E}">
        <p14:creationId xmlns:p14="http://schemas.microsoft.com/office/powerpoint/2010/main" val="9027001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Sales Funnel</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657400"/>
            <a:ext cx="8229600" cy="2508421"/>
          </a:xfrm>
        </p:spPr>
      </p:pic>
      <p:sp>
        <p:nvSpPr>
          <p:cNvPr id="5" name="TextBox 4"/>
          <p:cNvSpPr txBox="1"/>
          <p:nvPr/>
        </p:nvSpPr>
        <p:spPr>
          <a:xfrm>
            <a:off x="755576" y="1556792"/>
            <a:ext cx="7128791" cy="369332"/>
          </a:xfrm>
          <a:prstGeom prst="rect">
            <a:avLst/>
          </a:prstGeom>
          <a:noFill/>
        </p:spPr>
        <p:txBody>
          <a:bodyPr wrap="square" rtlCol="0">
            <a:spAutoFit/>
          </a:bodyPr>
          <a:lstStyle/>
          <a:p>
            <a:r>
              <a:rPr lang="en-US" dirty="0" smtClean="0"/>
              <a:t>Sales process customer is taken through. Channel and company dependent</a:t>
            </a:r>
            <a:endParaRPr lang="en-US" dirty="0"/>
          </a:p>
        </p:txBody>
      </p:sp>
      <p:sp>
        <p:nvSpPr>
          <p:cNvPr id="6" name="TextBox 5"/>
          <p:cNvSpPr txBox="1"/>
          <p:nvPr/>
        </p:nvSpPr>
        <p:spPr>
          <a:xfrm>
            <a:off x="761514" y="2107096"/>
            <a:ext cx="2226310" cy="369332"/>
          </a:xfrm>
          <a:prstGeom prst="rect">
            <a:avLst/>
          </a:prstGeom>
          <a:noFill/>
        </p:spPr>
        <p:txBody>
          <a:bodyPr wrap="square" rtlCol="0">
            <a:spAutoFit/>
          </a:bodyPr>
          <a:lstStyle/>
          <a:p>
            <a:r>
              <a:rPr lang="en-US" dirty="0" smtClean="0"/>
              <a:t>Salesforce example:</a:t>
            </a:r>
            <a:endParaRPr lang="en-US" dirty="0"/>
          </a:p>
        </p:txBody>
      </p:sp>
      <p:sp>
        <p:nvSpPr>
          <p:cNvPr id="3" name="TextBox 2"/>
          <p:cNvSpPr txBox="1"/>
          <p:nvPr/>
        </p:nvSpPr>
        <p:spPr>
          <a:xfrm>
            <a:off x="2123728" y="5179958"/>
            <a:ext cx="4752528" cy="369332"/>
          </a:xfrm>
          <a:prstGeom prst="rect">
            <a:avLst/>
          </a:prstGeom>
          <a:noFill/>
        </p:spPr>
        <p:txBody>
          <a:bodyPr wrap="square" rtlCol="0">
            <a:spAutoFit/>
          </a:bodyPr>
          <a:lstStyle/>
          <a:p>
            <a:r>
              <a:rPr lang="en-US" dirty="0" smtClean="0"/>
              <a:t>Or Use RACE model</a:t>
            </a:r>
            <a:endParaRPr lang="en-US" dirty="0"/>
          </a:p>
        </p:txBody>
      </p:sp>
    </p:spTree>
    <p:extLst>
      <p:ext uri="{BB962C8B-B14F-4D97-AF65-F5344CB8AC3E}">
        <p14:creationId xmlns:p14="http://schemas.microsoft.com/office/powerpoint/2010/main" val="16554278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Sales Funnel</a:t>
            </a:r>
            <a:endParaRPr lang="en-US" dirty="0"/>
          </a:p>
        </p:txBody>
      </p:sp>
      <p:sp>
        <p:nvSpPr>
          <p:cNvPr id="3" name="Content Placeholder 2"/>
          <p:cNvSpPr>
            <a:spLocks noGrp="1"/>
          </p:cNvSpPr>
          <p:nvPr>
            <p:ph idx="1"/>
          </p:nvPr>
        </p:nvSpPr>
        <p:spPr>
          <a:xfrm>
            <a:off x="446856" y="1628800"/>
            <a:ext cx="8229600" cy="3917032"/>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Website example: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1945552"/>
            <a:ext cx="3781276" cy="3540848"/>
          </a:xfrm>
          <a:prstGeom prst="rect">
            <a:avLst/>
          </a:prstGeom>
        </p:spPr>
      </p:pic>
    </p:spTree>
    <p:extLst>
      <p:ext uri="{BB962C8B-B14F-4D97-AF65-F5344CB8AC3E}">
        <p14:creationId xmlns:p14="http://schemas.microsoft.com/office/powerpoint/2010/main" val="19387404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US" dirty="0" smtClean="0"/>
              <a:t>Sales Funnel Metrics</a:t>
            </a:r>
            <a:endParaRPr lang="en-US" dirty="0"/>
          </a:p>
        </p:txBody>
      </p:sp>
      <p:sp>
        <p:nvSpPr>
          <p:cNvPr id="3" name="Content Placeholder 2"/>
          <p:cNvSpPr>
            <a:spLocks noGrp="1"/>
          </p:cNvSpPr>
          <p:nvPr>
            <p:ph idx="1"/>
          </p:nvPr>
        </p:nvSpPr>
        <p:spPr/>
        <p:txBody>
          <a:bodyPr>
            <a:normAutofit lnSpcReduction="10000"/>
          </a:bodyPr>
          <a:lstStyle/>
          <a:p>
            <a:r>
              <a:rPr lang="en-US" dirty="0" smtClean="0"/>
              <a:t>Numbers and percentages can be shown for each stage</a:t>
            </a:r>
          </a:p>
          <a:p>
            <a:r>
              <a:rPr lang="en-US" b="1" dirty="0" smtClean="0"/>
              <a:t>Sourcing and engagement</a:t>
            </a:r>
            <a:r>
              <a:rPr lang="en-US" dirty="0" smtClean="0"/>
              <a:t>: where customers come from and how people are engaged (usually web analytics software). Understanding this can help increase flow through the funnel.</a:t>
            </a:r>
          </a:p>
          <a:p>
            <a:r>
              <a:rPr lang="en-US" dirty="0" smtClean="0">
                <a:hlinkClick r:id="rId2"/>
              </a:rPr>
              <a:t>RACE funnel</a:t>
            </a:r>
            <a:endParaRPr lang="en-US" dirty="0"/>
          </a:p>
          <a:p>
            <a:endParaRPr lang="en-US" dirty="0"/>
          </a:p>
        </p:txBody>
      </p:sp>
    </p:spTree>
    <p:extLst>
      <p:ext uri="{BB962C8B-B14F-4D97-AF65-F5344CB8AC3E}">
        <p14:creationId xmlns:p14="http://schemas.microsoft.com/office/powerpoint/2010/main" val="177272881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Sales Funnel metrics (Digital focus)</a:t>
            </a:r>
            <a:endParaRPr lang="en-US" dirty="0"/>
          </a:p>
        </p:txBody>
      </p:sp>
      <p:sp>
        <p:nvSpPr>
          <p:cNvPr id="3" name="Content Placeholder 2"/>
          <p:cNvSpPr>
            <a:spLocks noGrp="1"/>
          </p:cNvSpPr>
          <p:nvPr>
            <p:ph idx="1"/>
          </p:nvPr>
        </p:nvSpPr>
        <p:spPr/>
        <p:txBody>
          <a:bodyPr>
            <a:normAutofit fontScale="70000" lnSpcReduction="20000"/>
          </a:bodyPr>
          <a:lstStyle/>
          <a:p>
            <a:r>
              <a:rPr lang="en-US" b="1" dirty="0" smtClean="0"/>
              <a:t>Conversion rate: </a:t>
            </a:r>
            <a:r>
              <a:rPr lang="en-US" dirty="0" smtClean="0"/>
              <a:t>ratio of deals that are closed that enter the funnel</a:t>
            </a:r>
          </a:p>
          <a:p>
            <a:r>
              <a:rPr lang="en-US" b="1" dirty="0" smtClean="0"/>
              <a:t>Funnel value</a:t>
            </a:r>
            <a:r>
              <a:rPr lang="en-US" dirty="0" smtClean="0"/>
              <a:t>: This represents the potential value of prospective customers in the funnel. If the ‘normal’ funnel conversion rates are understood , you can use this to estimate future income.</a:t>
            </a:r>
          </a:p>
          <a:p>
            <a:r>
              <a:rPr lang="en-US" b="1" dirty="0" smtClean="0"/>
              <a:t>Time spent at each stage</a:t>
            </a:r>
            <a:r>
              <a:rPr lang="en-US" dirty="0" smtClean="0"/>
              <a:t>: Important measure because it builds understanding of future potential, and allows you to speed up the process.</a:t>
            </a:r>
          </a:p>
          <a:p>
            <a:r>
              <a:rPr lang="en-US" b="1" dirty="0" smtClean="0"/>
              <a:t>Average sales value:</a:t>
            </a:r>
            <a:r>
              <a:rPr lang="en-US" dirty="0" smtClean="0"/>
              <a:t> the average spend of customers in that channel, particularly if related to the costs involved in attracting and converting them. </a:t>
            </a:r>
            <a:r>
              <a:rPr lang="en-US" b="1" dirty="0" smtClean="0"/>
              <a:t>It can be a critical measure</a:t>
            </a:r>
            <a:r>
              <a:rPr lang="en-US" dirty="0" smtClean="0"/>
              <a:t>.</a:t>
            </a:r>
            <a:endParaRPr lang="en-US" dirty="0"/>
          </a:p>
        </p:txBody>
      </p:sp>
    </p:spTree>
    <p:extLst>
      <p:ext uri="{BB962C8B-B14F-4D97-AF65-F5344CB8AC3E}">
        <p14:creationId xmlns:p14="http://schemas.microsoft.com/office/powerpoint/2010/main" val="19071568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Sales Funnel Metrics </a:t>
            </a:r>
            <a:br>
              <a:rPr lang="en-US" dirty="0" smtClean="0"/>
            </a:br>
            <a:r>
              <a:rPr lang="en-US" dirty="0" smtClean="0"/>
              <a:t>(offline emphasis)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1050" y="1881981"/>
            <a:ext cx="7581900" cy="3352800"/>
          </a:xfrm>
        </p:spPr>
      </p:pic>
    </p:spTree>
    <p:extLst>
      <p:ext uri="{BB962C8B-B14F-4D97-AF65-F5344CB8AC3E}">
        <p14:creationId xmlns:p14="http://schemas.microsoft.com/office/powerpoint/2010/main" val="10095242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CIM Sales Funnel Metrics</a:t>
            </a:r>
            <a:endParaRPr lang="en-US" dirty="0"/>
          </a:p>
        </p:txBody>
      </p:sp>
      <p:sp>
        <p:nvSpPr>
          <p:cNvPr id="3" name="Content Placeholder 2"/>
          <p:cNvSpPr>
            <a:spLocks noGrp="1"/>
          </p:cNvSpPr>
          <p:nvPr>
            <p:ph idx="1"/>
          </p:nvPr>
        </p:nvSpPr>
        <p:spPr/>
        <p:txBody>
          <a:bodyPr/>
          <a:lstStyle/>
          <a:p>
            <a:r>
              <a:rPr lang="en-US" dirty="0">
                <a:hlinkClick r:id="rId2"/>
              </a:rPr>
              <a:t>http://</a:t>
            </a:r>
            <a:r>
              <a:rPr lang="en-US" dirty="0" smtClean="0">
                <a:hlinkClick r:id="rId2"/>
              </a:rPr>
              <a:t>www.cimmarketingexpert.co.uk/page/9475/sales-funnel-metrics</a:t>
            </a:r>
            <a:endParaRPr lang="en-US" dirty="0" smtClean="0"/>
          </a:p>
          <a:p>
            <a:endParaRPr lang="en-US" dirty="0"/>
          </a:p>
        </p:txBody>
      </p:sp>
    </p:spTree>
    <p:extLst>
      <p:ext uri="{BB962C8B-B14F-4D97-AF65-F5344CB8AC3E}">
        <p14:creationId xmlns:p14="http://schemas.microsoft.com/office/powerpoint/2010/main" val="5208384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ROI</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Compare different types of marketing expenditure actual or proposed by looking at the cash profit return after deducting the cost of the activity i.e. Return minus investment.</a:t>
            </a:r>
          </a:p>
          <a:p>
            <a:r>
              <a:rPr lang="en-US" dirty="0" smtClean="0"/>
              <a:t>More generally ROI measures tends to be calculated as return divided by investment expressed as a percentage.</a:t>
            </a:r>
          </a:p>
          <a:p>
            <a:r>
              <a:rPr lang="en-US" dirty="0" smtClean="0"/>
              <a:t>Problem is actually calculating the profit and the actual expenditure. </a:t>
            </a:r>
            <a:endParaRPr lang="en-US" dirty="0"/>
          </a:p>
        </p:txBody>
      </p:sp>
    </p:spTree>
    <p:extLst>
      <p:ext uri="{BB962C8B-B14F-4D97-AF65-F5344CB8AC3E}">
        <p14:creationId xmlns:p14="http://schemas.microsoft.com/office/powerpoint/2010/main" val="1746960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Return on Investment (ROI)</a:t>
            </a:r>
            <a:endParaRPr lang="en-US" dirty="0"/>
          </a:p>
        </p:txBody>
      </p:sp>
      <p:sp>
        <p:nvSpPr>
          <p:cNvPr id="3" name="Content Placeholder 2"/>
          <p:cNvSpPr>
            <a:spLocks noGrp="1"/>
          </p:cNvSpPr>
          <p:nvPr>
            <p:ph idx="1"/>
          </p:nvPr>
        </p:nvSpPr>
        <p:spPr/>
        <p:txBody>
          <a:bodyPr>
            <a:normAutofit lnSpcReduction="10000"/>
          </a:bodyPr>
          <a:lstStyle/>
          <a:p>
            <a:r>
              <a:rPr lang="en-US" dirty="0" smtClean="0"/>
              <a:t>Marketing ROI  measure is most useful for comparing different potential uses of the marketing budget – you can forecast the activity which is likely to yield the highest returns. Use it post implementation  for future planning. </a:t>
            </a:r>
          </a:p>
          <a:p>
            <a:r>
              <a:rPr lang="en-US" dirty="0">
                <a:hlinkClick r:id="rId2"/>
              </a:rPr>
              <a:t>http://</a:t>
            </a:r>
            <a:r>
              <a:rPr lang="en-US" dirty="0" smtClean="0">
                <a:hlinkClick r:id="rId2"/>
              </a:rPr>
              <a:t>www.cimmarketingexpert.co.uk/page/2974/return-on-investment-roi-</a:t>
            </a:r>
            <a:endParaRPr lang="en-US" dirty="0" smtClean="0"/>
          </a:p>
          <a:p>
            <a:endParaRPr lang="en-US" dirty="0"/>
          </a:p>
        </p:txBody>
      </p:sp>
    </p:spTree>
    <p:extLst>
      <p:ext uri="{BB962C8B-B14F-4D97-AF65-F5344CB8AC3E}">
        <p14:creationId xmlns:p14="http://schemas.microsoft.com/office/powerpoint/2010/main" val="26826996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Brand Metrics</a:t>
            </a:r>
            <a:endParaRPr lang="en-US" dirty="0"/>
          </a:p>
        </p:txBody>
      </p:sp>
      <p:sp>
        <p:nvSpPr>
          <p:cNvPr id="3" name="Content Placeholder 2"/>
          <p:cNvSpPr>
            <a:spLocks noGrp="1"/>
          </p:cNvSpPr>
          <p:nvPr>
            <p:ph idx="1"/>
          </p:nvPr>
        </p:nvSpPr>
        <p:spPr/>
        <p:txBody>
          <a:bodyPr>
            <a:normAutofit/>
          </a:bodyPr>
          <a:lstStyle/>
          <a:p>
            <a:r>
              <a:rPr lang="en-US" dirty="0" smtClean="0"/>
              <a:t>Brand awareness</a:t>
            </a:r>
          </a:p>
          <a:p>
            <a:r>
              <a:rPr lang="en-US" dirty="0" smtClean="0"/>
              <a:t>Brand value</a:t>
            </a:r>
          </a:p>
          <a:p>
            <a:r>
              <a:rPr lang="en-US" dirty="0" smtClean="0"/>
              <a:t>Brand positioning</a:t>
            </a:r>
          </a:p>
          <a:p>
            <a:r>
              <a:rPr lang="en-US" dirty="0" smtClean="0"/>
              <a:t>Impact on brand metrics by various campaigns</a:t>
            </a:r>
          </a:p>
          <a:p>
            <a:endParaRPr lang="en-US" dirty="0"/>
          </a:p>
        </p:txBody>
      </p:sp>
    </p:spTree>
    <p:extLst>
      <p:ext uri="{BB962C8B-B14F-4D97-AF65-F5344CB8AC3E}">
        <p14:creationId xmlns:p14="http://schemas.microsoft.com/office/powerpoint/2010/main" val="13004096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Brand Objectives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3115" y="2276872"/>
            <a:ext cx="7438185" cy="2297509"/>
          </a:xfrm>
        </p:spPr>
      </p:pic>
    </p:spTree>
    <p:extLst>
      <p:ext uri="{BB962C8B-B14F-4D97-AF65-F5344CB8AC3E}">
        <p14:creationId xmlns:p14="http://schemas.microsoft.com/office/powerpoint/2010/main" val="17791881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Brand Metrics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1720" y="1634331"/>
            <a:ext cx="4818980" cy="4033566"/>
          </a:xfrm>
        </p:spPr>
      </p:pic>
    </p:spTree>
    <p:extLst>
      <p:ext uri="{BB962C8B-B14F-4D97-AF65-F5344CB8AC3E}">
        <p14:creationId xmlns:p14="http://schemas.microsoft.com/office/powerpoint/2010/main" val="9842702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9100" y="2021681"/>
            <a:ext cx="5765800" cy="3073400"/>
          </a:xfrm>
        </p:spPr>
      </p:pic>
    </p:spTree>
    <p:extLst>
      <p:ext uri="{BB962C8B-B14F-4D97-AF65-F5344CB8AC3E}">
        <p14:creationId xmlns:p14="http://schemas.microsoft.com/office/powerpoint/2010/main" val="16686553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Promotional Media Metrics</a:t>
            </a:r>
            <a:endParaRPr lang="en-US" dirty="0"/>
          </a:p>
        </p:txBody>
      </p:sp>
      <p:sp>
        <p:nvSpPr>
          <p:cNvPr id="3" name="Content Placeholder 2"/>
          <p:cNvSpPr>
            <a:spLocks noGrp="1"/>
          </p:cNvSpPr>
          <p:nvPr>
            <p:ph idx="1"/>
          </p:nvPr>
        </p:nvSpPr>
        <p:spPr/>
        <p:txBody>
          <a:bodyPr/>
          <a:lstStyle/>
          <a:p>
            <a:r>
              <a:rPr lang="en-US" dirty="0" smtClean="0"/>
              <a:t>For potential impact and effectiveness of a promotional or media campaign.</a:t>
            </a:r>
          </a:p>
          <a:p>
            <a:r>
              <a:rPr lang="en-US" dirty="0" smtClean="0"/>
              <a:t>Beneficial to set metrics before and after a campaign to identify and measure the impact.</a:t>
            </a:r>
            <a:endParaRPr lang="en-US" dirty="0"/>
          </a:p>
        </p:txBody>
      </p:sp>
    </p:spTree>
    <p:extLst>
      <p:ext uri="{BB962C8B-B14F-4D97-AF65-F5344CB8AC3E}">
        <p14:creationId xmlns:p14="http://schemas.microsoft.com/office/powerpoint/2010/main" val="110115152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Service and satisfaction metrics</a:t>
            </a:r>
            <a:endParaRPr lang="en-US" dirty="0"/>
          </a:p>
        </p:txBody>
      </p:sp>
      <p:sp>
        <p:nvSpPr>
          <p:cNvPr id="3" name="Content Placeholder 2"/>
          <p:cNvSpPr>
            <a:spLocks noGrp="1"/>
          </p:cNvSpPr>
          <p:nvPr>
            <p:ph idx="1"/>
          </p:nvPr>
        </p:nvSpPr>
        <p:spPr/>
        <p:txBody>
          <a:bodyPr/>
          <a:lstStyle/>
          <a:p>
            <a:r>
              <a:rPr lang="en-US" dirty="0" smtClean="0"/>
              <a:t>Traditionally not a strong area for marketers in demonstrating strategic impact.</a:t>
            </a:r>
          </a:p>
          <a:p>
            <a:r>
              <a:rPr lang="en-US" dirty="0" smtClean="0"/>
              <a:t>Key metrics for real insight:</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5" y="3294656"/>
            <a:ext cx="6482014" cy="2405140"/>
          </a:xfrm>
          <a:prstGeom prst="rect">
            <a:avLst/>
          </a:prstGeom>
        </p:spPr>
      </p:pic>
    </p:spTree>
    <p:extLst>
      <p:ext uri="{BB962C8B-B14F-4D97-AF65-F5344CB8AC3E}">
        <p14:creationId xmlns:p14="http://schemas.microsoft.com/office/powerpoint/2010/main" val="6296948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Measurement tools to assess impact of customer activity</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7441" y="1600200"/>
            <a:ext cx="6109118" cy="3916363"/>
          </a:xfrm>
        </p:spPr>
      </p:pic>
    </p:spTree>
    <p:extLst>
      <p:ext uri="{BB962C8B-B14F-4D97-AF65-F5344CB8AC3E}">
        <p14:creationId xmlns:p14="http://schemas.microsoft.com/office/powerpoint/2010/main" val="182326159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dirty="0" smtClean="0"/>
              <a:t>Measurement tools to test internal responsiveness to customer queries and complaints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2650" y="1818481"/>
            <a:ext cx="7378700" cy="3479800"/>
          </a:xfrm>
        </p:spPr>
      </p:pic>
    </p:spTree>
    <p:extLst>
      <p:ext uri="{BB962C8B-B14F-4D97-AF65-F5344CB8AC3E}">
        <p14:creationId xmlns:p14="http://schemas.microsoft.com/office/powerpoint/2010/main" val="111346812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Customer loyalty and Customer Lifetime Value (CLV) are more strategic measures than customer satisfaction alone.</a:t>
            </a:r>
          </a:p>
          <a:p>
            <a:r>
              <a:rPr lang="en-US" dirty="0" smtClean="0"/>
              <a:t>Combining them can give both short-term satisfaction measures and longer-term relational building activities. </a:t>
            </a:r>
            <a:r>
              <a:rPr lang="en-US" dirty="0" err="1" smtClean="0"/>
              <a:t>E.g</a:t>
            </a:r>
            <a:r>
              <a:rPr lang="is-IS" dirty="0" smtClean="0"/>
              <a:t>….</a:t>
            </a:r>
            <a:endParaRPr lang="en-US" dirty="0" smtClean="0"/>
          </a:p>
        </p:txBody>
      </p:sp>
    </p:spTree>
    <p:extLst>
      <p:ext uri="{BB962C8B-B14F-4D97-AF65-F5344CB8AC3E}">
        <p14:creationId xmlns:p14="http://schemas.microsoft.com/office/powerpoint/2010/main" val="77373589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034" y="2348880"/>
            <a:ext cx="8221342" cy="2150616"/>
          </a:xfrm>
        </p:spPr>
      </p:pic>
    </p:spTree>
    <p:extLst>
      <p:ext uri="{BB962C8B-B14F-4D97-AF65-F5344CB8AC3E}">
        <p14:creationId xmlns:p14="http://schemas.microsoft.com/office/powerpoint/2010/main" val="102883316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Customer Lifetime Value (CLV)</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A forward-looking indicator that forecasts the value of the relationship between an organisation and a customer and how much profit the organisation will make out of that customer.</a:t>
            </a:r>
          </a:p>
          <a:p>
            <a:r>
              <a:rPr lang="en-US" dirty="0" smtClean="0"/>
              <a:t>How much that customer is worth to that </a:t>
            </a:r>
            <a:r>
              <a:rPr lang="en-US" dirty="0" err="1" smtClean="0"/>
              <a:t>organisation</a:t>
            </a:r>
            <a:r>
              <a:rPr lang="en-US" dirty="0" smtClean="0"/>
              <a:t> as a lump sump in current money terms.</a:t>
            </a:r>
          </a:p>
          <a:p>
            <a:r>
              <a:rPr lang="en-US" dirty="0" smtClean="0"/>
              <a:t>It helps organisations decide which customers are worth the most not just based on past spend but potential future spend.</a:t>
            </a:r>
            <a:endParaRPr lang="en-US" dirty="0"/>
          </a:p>
        </p:txBody>
      </p:sp>
    </p:spTree>
    <p:extLst>
      <p:ext uri="{BB962C8B-B14F-4D97-AF65-F5344CB8AC3E}">
        <p14:creationId xmlns:p14="http://schemas.microsoft.com/office/powerpoint/2010/main" val="6072893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88364" y="1600200"/>
            <a:ext cx="6567271" cy="3916363"/>
          </a:xfrm>
        </p:spPr>
      </p:pic>
    </p:spTree>
    <p:extLst>
      <p:ext uri="{BB962C8B-B14F-4D97-AF65-F5344CB8AC3E}">
        <p14:creationId xmlns:p14="http://schemas.microsoft.com/office/powerpoint/2010/main" val="9223234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Conversion</a:t>
            </a:r>
            <a:endParaRPr lang="en-GB" dirty="0"/>
          </a:p>
        </p:txBody>
      </p:sp>
      <p:sp>
        <p:nvSpPr>
          <p:cNvPr id="3" name="Content Placeholder 2"/>
          <p:cNvSpPr>
            <a:spLocks noGrp="1"/>
          </p:cNvSpPr>
          <p:nvPr>
            <p:ph idx="1"/>
          </p:nvPr>
        </p:nvSpPr>
        <p:spPr/>
        <p:txBody>
          <a:bodyPr>
            <a:normAutofit lnSpcReduction="10000"/>
          </a:bodyPr>
          <a:lstStyle/>
          <a:p>
            <a:r>
              <a:rPr lang="en-GB" dirty="0" smtClean="0">
                <a:hlinkClick r:id="rId3"/>
              </a:rPr>
              <a:t>Conversion Rate Optimisation</a:t>
            </a:r>
            <a:endParaRPr lang="en-GB" dirty="0" smtClean="0"/>
          </a:p>
          <a:p>
            <a:r>
              <a:rPr lang="en-GB" dirty="0" smtClean="0"/>
              <a:t>A </a:t>
            </a:r>
            <a:r>
              <a:rPr lang="en-GB" dirty="0"/>
              <a:t>marketing tactic that encourages a </a:t>
            </a:r>
            <a:r>
              <a:rPr lang="en-GB" b="1" dirty="0"/>
              <a:t>customer</a:t>
            </a:r>
            <a:r>
              <a:rPr lang="en-GB" dirty="0"/>
              <a:t> to take a specific action. </a:t>
            </a:r>
            <a:endParaRPr lang="en-GB" dirty="0" smtClean="0"/>
          </a:p>
          <a:p>
            <a:pPr lvl="1"/>
            <a:r>
              <a:rPr lang="en-GB" dirty="0" smtClean="0"/>
              <a:t>i.e. downloading a whitepaper, registering for an event etc.</a:t>
            </a:r>
          </a:p>
          <a:p>
            <a:r>
              <a:rPr lang="en-GB" dirty="0" smtClean="0">
                <a:hlinkClick r:id="rId4"/>
              </a:rPr>
              <a:t>How to increase your conversion rates</a:t>
            </a:r>
            <a:endParaRPr lang="en-GB" dirty="0" smtClean="0"/>
          </a:p>
          <a:p>
            <a:r>
              <a:rPr lang="en-GB" dirty="0" smtClean="0">
                <a:hlinkClick r:id="rId5"/>
              </a:rPr>
              <a:t>8 most important conversion metrics you should be tracking</a:t>
            </a:r>
            <a:endParaRPr lang="en-GB" dirty="0"/>
          </a:p>
        </p:txBody>
      </p:sp>
    </p:spTree>
    <p:extLst>
      <p:ext uri="{BB962C8B-B14F-4D97-AF65-F5344CB8AC3E}">
        <p14:creationId xmlns:p14="http://schemas.microsoft.com/office/powerpoint/2010/main" val="143946573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Exit Rate v Bounce Rate</a:t>
            </a:r>
            <a:endParaRPr lang="en-GB" dirty="0"/>
          </a:p>
        </p:txBody>
      </p:sp>
      <p:sp>
        <p:nvSpPr>
          <p:cNvPr id="3" name="Content Placeholder 2"/>
          <p:cNvSpPr>
            <a:spLocks noGrp="1"/>
          </p:cNvSpPr>
          <p:nvPr>
            <p:ph idx="1"/>
          </p:nvPr>
        </p:nvSpPr>
        <p:spPr/>
        <p:txBody>
          <a:bodyPr/>
          <a:lstStyle/>
          <a:p>
            <a:r>
              <a:rPr lang="en-GB" dirty="0">
                <a:hlinkClick r:id="rId2"/>
              </a:rPr>
              <a:t>https://www.foxmetrics.com/blog/metrics-tracking-exit-rate</a:t>
            </a:r>
            <a:r>
              <a:rPr lang="en-GB" dirty="0" smtClean="0">
                <a:hlinkClick r:id="rId2"/>
              </a:rPr>
              <a:t>/</a:t>
            </a:r>
            <a:endParaRPr lang="en-GB" dirty="0" smtClean="0"/>
          </a:p>
          <a:p>
            <a:endParaRPr lang="en-GB" dirty="0"/>
          </a:p>
        </p:txBody>
      </p:sp>
    </p:spTree>
    <p:extLst>
      <p:ext uri="{BB962C8B-B14F-4D97-AF65-F5344CB8AC3E}">
        <p14:creationId xmlns:p14="http://schemas.microsoft.com/office/powerpoint/2010/main" val="65749695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Interaction Rate</a:t>
            </a:r>
            <a:endParaRPr lang="en-GB" dirty="0"/>
          </a:p>
        </p:txBody>
      </p:sp>
      <p:sp>
        <p:nvSpPr>
          <p:cNvPr id="3" name="Content Placeholder 2"/>
          <p:cNvSpPr>
            <a:spLocks noGrp="1"/>
          </p:cNvSpPr>
          <p:nvPr>
            <p:ph idx="1"/>
          </p:nvPr>
        </p:nvSpPr>
        <p:spPr/>
        <p:txBody>
          <a:bodyPr/>
          <a:lstStyle/>
          <a:p>
            <a:endParaRPr lang="en-GB" dirty="0" smtClean="0">
              <a:hlinkClick r:id="rId2"/>
            </a:endParaRPr>
          </a:p>
          <a:p>
            <a:endParaRPr lang="en-GB" dirty="0">
              <a:hlinkClick r:id="rId2"/>
            </a:endParaRPr>
          </a:p>
          <a:p>
            <a:r>
              <a:rPr lang="en-GB" dirty="0" smtClean="0">
                <a:hlinkClick r:id="rId2"/>
              </a:rPr>
              <a:t>http</a:t>
            </a:r>
            <a:r>
              <a:rPr lang="en-GB" dirty="0">
                <a:hlinkClick r:id="rId2"/>
              </a:rPr>
              <a:t>://artsmetrics.com/en/interaction-rate-an-accurate-metric-to-measure-your-social-media-impact</a:t>
            </a:r>
            <a:r>
              <a:rPr lang="en-GB" dirty="0" smtClean="0">
                <a:hlinkClick r:id="rId2"/>
              </a:rPr>
              <a:t>/</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760" y="1844824"/>
            <a:ext cx="3810000" cy="876300"/>
          </a:xfrm>
          <a:prstGeom prst="rect">
            <a:avLst/>
          </a:prstGeom>
        </p:spPr>
      </p:pic>
    </p:spTree>
    <p:extLst>
      <p:ext uri="{BB962C8B-B14F-4D97-AF65-F5344CB8AC3E}">
        <p14:creationId xmlns:p14="http://schemas.microsoft.com/office/powerpoint/2010/main" val="348865697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Different Metrics</a:t>
            </a:r>
            <a:endParaRPr lang="en-US" dirty="0"/>
          </a:p>
        </p:txBody>
      </p:sp>
      <p:sp>
        <p:nvSpPr>
          <p:cNvPr id="3" name="Content Placeholder 2"/>
          <p:cNvSpPr>
            <a:spLocks noGrp="1"/>
          </p:cNvSpPr>
          <p:nvPr>
            <p:ph idx="1"/>
          </p:nvPr>
        </p:nvSpPr>
        <p:spPr/>
        <p:txBody>
          <a:bodyPr>
            <a:normAutofit/>
          </a:bodyPr>
          <a:lstStyle/>
          <a:p>
            <a:r>
              <a:rPr lang="en-US" dirty="0" smtClean="0"/>
              <a:t>Some metrics are better than others (to inform business decisions):</a:t>
            </a:r>
          </a:p>
          <a:p>
            <a:pPr lvl="1"/>
            <a:r>
              <a:rPr lang="en-US" dirty="0" smtClean="0"/>
              <a:t>Some are just ‘vanity metrics’/totals: they tell of quantity not quality</a:t>
            </a:r>
          </a:p>
          <a:p>
            <a:pPr lvl="1"/>
            <a:r>
              <a:rPr lang="en-US" dirty="0" smtClean="0"/>
              <a:t>Better metrics should give an idea of costs for comparison i.e. ROI </a:t>
            </a:r>
          </a:p>
          <a:p>
            <a:pPr lvl="1"/>
            <a:r>
              <a:rPr lang="en-US" dirty="0" smtClean="0"/>
              <a:t>Some really useful metrics are predictive: trends, sales funnel, CLV</a:t>
            </a:r>
          </a:p>
        </p:txBody>
      </p:sp>
    </p:spTree>
    <p:extLst>
      <p:ext uri="{BB962C8B-B14F-4D97-AF65-F5344CB8AC3E}">
        <p14:creationId xmlns:p14="http://schemas.microsoft.com/office/powerpoint/2010/main" val="130577291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Good article </a:t>
            </a:r>
            <a:r>
              <a:rPr lang="en-US" dirty="0" smtClean="0"/>
              <a:t>on measurement models</a:t>
            </a:r>
          </a:p>
          <a:p>
            <a:pPr lvl="1"/>
            <a:r>
              <a:rPr lang="en-US" dirty="0" smtClean="0"/>
              <a:t>Goals/KPIs/Targets/Segments</a:t>
            </a:r>
            <a:endParaRPr lang="en-US" dirty="0"/>
          </a:p>
        </p:txBody>
      </p:sp>
    </p:spTree>
    <p:extLst>
      <p:ext uri="{BB962C8B-B14F-4D97-AF65-F5344CB8AC3E}">
        <p14:creationId xmlns:p14="http://schemas.microsoft.com/office/powerpoint/2010/main" val="154381908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Applying metrics in tactical activity</a:t>
            </a:r>
            <a:endParaRPr lang="en-GB" dirty="0"/>
          </a:p>
        </p:txBody>
      </p:sp>
      <p:sp>
        <p:nvSpPr>
          <p:cNvPr id="3" name="Content Placeholder 2"/>
          <p:cNvSpPr>
            <a:spLocks noGrp="1"/>
          </p:cNvSpPr>
          <p:nvPr>
            <p:ph idx="1"/>
          </p:nvPr>
        </p:nvSpPr>
        <p:spPr/>
        <p:txBody>
          <a:bodyPr>
            <a:normAutofit/>
          </a:bodyPr>
          <a:lstStyle/>
          <a:p>
            <a:endParaRPr lang="en-GB" dirty="0"/>
          </a:p>
          <a:p>
            <a:r>
              <a:rPr lang="en-GB" dirty="0" smtClean="0"/>
              <a:t>What do we mean by tactics?</a:t>
            </a:r>
            <a:endParaRPr lang="en-GB" dirty="0"/>
          </a:p>
          <a:p>
            <a:r>
              <a:rPr lang="en-GB" dirty="0">
                <a:hlinkClick r:id="rId2"/>
              </a:rPr>
              <a:t>http://</a:t>
            </a:r>
            <a:r>
              <a:rPr lang="en-GB" dirty="0" smtClean="0">
                <a:hlinkClick r:id="rId2"/>
              </a:rPr>
              <a:t>charliesaidthat.com/digital/digital/difference-between-marketing-strategy-vs-tactics-an-example</a:t>
            </a:r>
            <a:endParaRPr lang="en-GB" dirty="0" smtClean="0"/>
          </a:p>
          <a:p>
            <a:endParaRPr lang="en-GB" dirty="0"/>
          </a:p>
        </p:txBody>
      </p:sp>
    </p:spTree>
    <p:extLst>
      <p:ext uri="{BB962C8B-B14F-4D97-AF65-F5344CB8AC3E}">
        <p14:creationId xmlns:p14="http://schemas.microsoft.com/office/powerpoint/2010/main" val="175104545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Assessing Effectiveness</a:t>
            </a:r>
            <a:endParaRPr lang="en-US" dirty="0"/>
          </a:p>
        </p:txBody>
      </p:sp>
      <p:sp>
        <p:nvSpPr>
          <p:cNvPr id="3" name="Content Placeholder 2"/>
          <p:cNvSpPr>
            <a:spLocks noGrp="1"/>
          </p:cNvSpPr>
          <p:nvPr>
            <p:ph idx="1"/>
          </p:nvPr>
        </p:nvSpPr>
        <p:spPr/>
        <p:txBody>
          <a:bodyPr>
            <a:normAutofit fontScale="85000" lnSpcReduction="10000"/>
          </a:bodyPr>
          <a:lstStyle/>
          <a:p>
            <a:pPr marL="0" indent="0">
              <a:buNone/>
            </a:pPr>
            <a:r>
              <a:rPr lang="en-US" dirty="0" smtClean="0"/>
              <a:t>	(One of the overriding purposes of metrics)</a:t>
            </a:r>
          </a:p>
          <a:p>
            <a:r>
              <a:rPr lang="en-US" dirty="0" smtClean="0"/>
              <a:t>To measure effectiveness of particular marketing actions, data is needed to identify which outcomes and, where applicable, profits, have occurred as a result.</a:t>
            </a:r>
          </a:p>
          <a:p>
            <a:r>
              <a:rPr lang="en-US" dirty="0" smtClean="0"/>
              <a:t>The ultimate measure of the effectiveness of marketing, in a commercial organisation, is some sort of financial return – typically sales and profitability. </a:t>
            </a:r>
            <a:endParaRPr lang="en-US" dirty="0"/>
          </a:p>
        </p:txBody>
      </p:sp>
    </p:spTree>
    <p:extLst>
      <p:ext uri="{BB962C8B-B14F-4D97-AF65-F5344CB8AC3E}">
        <p14:creationId xmlns:p14="http://schemas.microsoft.com/office/powerpoint/2010/main" val="70499646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Modelling and Forecasting</a:t>
            </a:r>
            <a:endParaRPr lang="en-US" dirty="0"/>
          </a:p>
        </p:txBody>
      </p:sp>
      <p:sp>
        <p:nvSpPr>
          <p:cNvPr id="3" name="Content Placeholder 2"/>
          <p:cNvSpPr>
            <a:spLocks noGrp="1"/>
          </p:cNvSpPr>
          <p:nvPr>
            <p:ph idx="1"/>
          </p:nvPr>
        </p:nvSpPr>
        <p:spPr/>
        <p:txBody>
          <a:bodyPr/>
          <a:lstStyle/>
          <a:p>
            <a:r>
              <a:rPr lang="en-US" dirty="0" smtClean="0"/>
              <a:t>Why is forecasting important?</a:t>
            </a:r>
          </a:p>
          <a:p>
            <a:pPr lvl="1"/>
            <a:r>
              <a:rPr lang="en-US" dirty="0" smtClean="0"/>
              <a:t>To determine long term direction</a:t>
            </a:r>
          </a:p>
          <a:p>
            <a:pPr lvl="1"/>
            <a:r>
              <a:rPr lang="en-US" dirty="0" smtClean="0"/>
              <a:t>Quantified estimates that can form the basis for marketing objectives and plans</a:t>
            </a:r>
          </a:p>
          <a:p>
            <a:pPr lvl="1"/>
            <a:endParaRPr lang="en-US" dirty="0"/>
          </a:p>
        </p:txBody>
      </p:sp>
    </p:spTree>
    <p:extLst>
      <p:ext uri="{BB962C8B-B14F-4D97-AF65-F5344CB8AC3E}">
        <p14:creationId xmlns:p14="http://schemas.microsoft.com/office/powerpoint/2010/main" val="120837398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Modelling and Forecasting</a:t>
            </a:r>
            <a:endParaRPr lang="en-US" dirty="0"/>
          </a:p>
        </p:txBody>
      </p:sp>
      <p:sp>
        <p:nvSpPr>
          <p:cNvPr id="3" name="Content Placeholder 2"/>
          <p:cNvSpPr>
            <a:spLocks noGrp="1"/>
          </p:cNvSpPr>
          <p:nvPr>
            <p:ph idx="1"/>
          </p:nvPr>
        </p:nvSpPr>
        <p:spPr/>
        <p:txBody>
          <a:bodyPr>
            <a:normAutofit lnSpcReduction="10000"/>
          </a:bodyPr>
          <a:lstStyle/>
          <a:p>
            <a:r>
              <a:rPr lang="en-US" dirty="0" smtClean="0"/>
              <a:t>Forecasting can be quantitative or qualitative:</a:t>
            </a:r>
          </a:p>
          <a:p>
            <a:pPr lvl="1"/>
            <a:r>
              <a:rPr lang="en-US" dirty="0" smtClean="0"/>
              <a:t>What</a:t>
            </a:r>
            <a:r>
              <a:rPr lang="uk-UA" dirty="0" smtClean="0"/>
              <a:t>’</a:t>
            </a:r>
            <a:r>
              <a:rPr lang="en-US" dirty="0" smtClean="0"/>
              <a:t>s the difference?</a:t>
            </a:r>
          </a:p>
          <a:p>
            <a:r>
              <a:rPr lang="en-US" dirty="0" smtClean="0"/>
              <a:t>Quantitative –relies on numbers or ‘raw data’ </a:t>
            </a:r>
          </a:p>
          <a:p>
            <a:r>
              <a:rPr lang="en-US" dirty="0" smtClean="0"/>
              <a:t>Qualitative  is used when there is no data available and relies on human judgement and expert opinion.</a:t>
            </a:r>
            <a:endParaRPr lang="en-US" dirty="0"/>
          </a:p>
        </p:txBody>
      </p:sp>
    </p:spTree>
    <p:extLst>
      <p:ext uri="{BB962C8B-B14F-4D97-AF65-F5344CB8AC3E}">
        <p14:creationId xmlns:p14="http://schemas.microsoft.com/office/powerpoint/2010/main" val="38869940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a:bodyPr>
          <a:lstStyle/>
          <a:p>
            <a:r>
              <a:rPr lang="en-US" b="1" dirty="0" smtClean="0"/>
              <a:t>Financial metrics </a:t>
            </a:r>
            <a:r>
              <a:rPr lang="en-US" dirty="0" smtClean="0"/>
              <a:t>are useful but </a:t>
            </a:r>
            <a:r>
              <a:rPr lang="en-US" b="1" dirty="0" smtClean="0"/>
              <a:t>are not the only yardstick </a:t>
            </a:r>
            <a:r>
              <a:rPr lang="en-US" dirty="0" smtClean="0"/>
              <a:t>to use</a:t>
            </a:r>
          </a:p>
          <a:p>
            <a:endParaRPr lang="en-US" dirty="0"/>
          </a:p>
          <a:p>
            <a:r>
              <a:rPr lang="en-US" dirty="0" smtClean="0"/>
              <a:t>Choose and communicate  a limited number of metrics rather than “anything and everything”</a:t>
            </a:r>
            <a:endParaRPr lang="en-US" dirty="0"/>
          </a:p>
        </p:txBody>
      </p:sp>
    </p:spTree>
    <p:extLst>
      <p:ext uri="{BB962C8B-B14F-4D97-AF65-F5344CB8AC3E}">
        <p14:creationId xmlns:p14="http://schemas.microsoft.com/office/powerpoint/2010/main" val="22571288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lnSpcReduction="10000"/>
          </a:bodyPr>
          <a:lstStyle/>
          <a:p>
            <a:r>
              <a:rPr lang="en-US" dirty="0" smtClean="0"/>
              <a:t>We can get lost in metrics keep analysing rather than just making a decision based on the information we already have.</a:t>
            </a:r>
          </a:p>
          <a:p>
            <a:endParaRPr lang="en-US" dirty="0"/>
          </a:p>
          <a:p>
            <a:r>
              <a:rPr lang="en-US" dirty="0" smtClean="0"/>
              <a:t>Providing the metrics are reporting something statistically significant that relates to objectives and strategies, you can make a decision around it. </a:t>
            </a:r>
            <a:endParaRPr lang="en-US" dirty="0"/>
          </a:p>
        </p:txBody>
      </p:sp>
    </p:spTree>
    <p:extLst>
      <p:ext uri="{BB962C8B-B14F-4D97-AF65-F5344CB8AC3E}">
        <p14:creationId xmlns:p14="http://schemas.microsoft.com/office/powerpoint/2010/main" val="110040482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a:bodyPr>
          <a:lstStyle/>
          <a:p>
            <a:r>
              <a:rPr lang="en-US" dirty="0" smtClean="0"/>
              <a:t>Effectiveness of efficiency</a:t>
            </a:r>
          </a:p>
          <a:p>
            <a:r>
              <a:rPr lang="en-US" dirty="0" smtClean="0"/>
              <a:t>Metrics might be efficient, in that they measure what they intended to measure, but the could be ineffective, in they the are not providing useful results because they are measuring the wrong things.</a:t>
            </a:r>
            <a:endParaRPr lang="en-US" dirty="0"/>
          </a:p>
        </p:txBody>
      </p:sp>
    </p:spTree>
    <p:extLst>
      <p:ext uri="{BB962C8B-B14F-4D97-AF65-F5344CB8AC3E}">
        <p14:creationId xmlns:p14="http://schemas.microsoft.com/office/powerpoint/2010/main" val="37465858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Challenges of limited data analytics</a:t>
            </a:r>
            <a:endParaRPr lang="en-US" dirty="0"/>
          </a:p>
        </p:txBody>
      </p:sp>
      <p:sp>
        <p:nvSpPr>
          <p:cNvPr id="3" name="Content Placeholder 2"/>
          <p:cNvSpPr>
            <a:spLocks noGrp="1"/>
          </p:cNvSpPr>
          <p:nvPr>
            <p:ph idx="1"/>
          </p:nvPr>
        </p:nvSpPr>
        <p:spPr/>
        <p:txBody>
          <a:bodyPr/>
          <a:lstStyle/>
          <a:p>
            <a:r>
              <a:rPr lang="en-US" dirty="0" smtClean="0"/>
              <a:t>Collection of data from various systems and groups within the organisation requires collaboration, co-operation and trust.</a:t>
            </a:r>
            <a:endParaRPr lang="en-US" dirty="0"/>
          </a:p>
        </p:txBody>
      </p:sp>
    </p:spTree>
    <p:extLst>
      <p:ext uri="{BB962C8B-B14F-4D97-AF65-F5344CB8AC3E}">
        <p14:creationId xmlns:p14="http://schemas.microsoft.com/office/powerpoint/2010/main" val="46475147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Challenges of limited data analytics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2348880"/>
            <a:ext cx="8001000" cy="2501900"/>
          </a:xfrm>
        </p:spPr>
      </p:pic>
      <p:sp>
        <p:nvSpPr>
          <p:cNvPr id="5" name="TextBox 4"/>
          <p:cNvSpPr txBox="1"/>
          <p:nvPr/>
        </p:nvSpPr>
        <p:spPr>
          <a:xfrm>
            <a:off x="2195736" y="1700808"/>
            <a:ext cx="4392488" cy="369332"/>
          </a:xfrm>
          <a:prstGeom prst="rect">
            <a:avLst/>
          </a:prstGeom>
          <a:noFill/>
        </p:spPr>
        <p:txBody>
          <a:bodyPr wrap="square" rtlCol="0">
            <a:spAutoFit/>
          </a:bodyPr>
          <a:lstStyle/>
          <a:p>
            <a:r>
              <a:rPr lang="en-US" dirty="0" smtClean="0"/>
              <a:t>To overcome these challenges:</a:t>
            </a:r>
            <a:endParaRPr lang="en-US" dirty="0"/>
          </a:p>
        </p:txBody>
      </p:sp>
    </p:spTree>
    <p:extLst>
      <p:ext uri="{BB962C8B-B14F-4D97-AF65-F5344CB8AC3E}">
        <p14:creationId xmlns:p14="http://schemas.microsoft.com/office/powerpoint/2010/main" val="68004980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Tracking social media sentiment</a:t>
            </a:r>
            <a:endParaRPr lang="en-US" dirty="0"/>
          </a:p>
        </p:txBody>
      </p:sp>
      <p:sp>
        <p:nvSpPr>
          <p:cNvPr id="3" name="Content Placeholder 2"/>
          <p:cNvSpPr>
            <a:spLocks noGrp="1"/>
          </p:cNvSpPr>
          <p:nvPr>
            <p:ph idx="1"/>
          </p:nvPr>
        </p:nvSpPr>
        <p:spPr/>
        <p:txBody>
          <a:bodyPr>
            <a:normAutofit lnSpcReduction="10000"/>
          </a:bodyPr>
          <a:lstStyle/>
          <a:p>
            <a:r>
              <a:rPr lang="en-US" dirty="0" smtClean="0"/>
              <a:t>Sentiment analysis is the evaluation of content posted on social media to determine whether the views – ‘sentiment’ – of the poster are positive or negative.</a:t>
            </a:r>
          </a:p>
          <a:p>
            <a:r>
              <a:rPr lang="en-US" dirty="0" smtClean="0"/>
              <a:t>To understand opinions  about an organisation, brand, product, topic etc. and to adjust and improve those perceptions where necessary</a:t>
            </a:r>
            <a:endParaRPr lang="en-US" dirty="0"/>
          </a:p>
        </p:txBody>
      </p:sp>
    </p:spTree>
    <p:extLst>
      <p:ext uri="{BB962C8B-B14F-4D97-AF65-F5344CB8AC3E}">
        <p14:creationId xmlns:p14="http://schemas.microsoft.com/office/powerpoint/2010/main" val="68901926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Tracking social media sentiment</a:t>
            </a:r>
            <a:endParaRPr lang="en-US" dirty="0"/>
          </a:p>
        </p:txBody>
      </p:sp>
      <p:sp>
        <p:nvSpPr>
          <p:cNvPr id="3" name="Content Placeholder 2"/>
          <p:cNvSpPr>
            <a:spLocks noGrp="1"/>
          </p:cNvSpPr>
          <p:nvPr>
            <p:ph idx="1"/>
          </p:nvPr>
        </p:nvSpPr>
        <p:spPr/>
        <p:txBody>
          <a:bodyPr/>
          <a:lstStyle/>
          <a:p>
            <a:r>
              <a:rPr lang="en-US" dirty="0" smtClean="0"/>
              <a:t>Software can carry out sentiment analysis but this may be only 70% accurate  primarily because of the way language is used and interpreted.</a:t>
            </a:r>
            <a:endParaRPr lang="en-US" dirty="0"/>
          </a:p>
        </p:txBody>
      </p:sp>
    </p:spTree>
    <p:extLst>
      <p:ext uri="{BB962C8B-B14F-4D97-AF65-F5344CB8AC3E}">
        <p14:creationId xmlns:p14="http://schemas.microsoft.com/office/powerpoint/2010/main" val="51038794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Technology platform integration</a:t>
            </a:r>
            <a:endParaRPr lang="en-US" dirty="0"/>
          </a:p>
        </p:txBody>
      </p:sp>
      <p:sp>
        <p:nvSpPr>
          <p:cNvPr id="3" name="Content Placeholder 2"/>
          <p:cNvSpPr>
            <a:spLocks noGrp="1"/>
          </p:cNvSpPr>
          <p:nvPr>
            <p:ph idx="1"/>
          </p:nvPr>
        </p:nvSpPr>
        <p:spPr/>
        <p:txBody>
          <a:bodyPr/>
          <a:lstStyle/>
          <a:p>
            <a:r>
              <a:rPr lang="en-US" dirty="0" smtClean="0"/>
              <a:t>Software platforms that integrate applications and services </a:t>
            </a:r>
          </a:p>
          <a:p>
            <a:r>
              <a:rPr lang="en-US" dirty="0" smtClean="0"/>
              <a:t>One screen feeds for multiple social media channels and metrics </a:t>
            </a:r>
          </a:p>
          <a:p>
            <a:r>
              <a:rPr lang="en-US" dirty="0" smtClean="0"/>
              <a:t>E.g. Hootsuite</a:t>
            </a:r>
            <a:endParaRPr lang="en-US" dirty="0"/>
          </a:p>
        </p:txBody>
      </p:sp>
    </p:spTree>
    <p:extLst>
      <p:ext uri="{BB962C8B-B14F-4D97-AF65-F5344CB8AC3E}">
        <p14:creationId xmlns:p14="http://schemas.microsoft.com/office/powerpoint/2010/main" val="53407530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Integrated analytics</a:t>
            </a:r>
            <a:endParaRPr lang="en-US" dirty="0"/>
          </a:p>
        </p:txBody>
      </p:sp>
      <p:sp>
        <p:nvSpPr>
          <p:cNvPr id="3" name="Content Placeholder 2"/>
          <p:cNvSpPr>
            <a:spLocks noGrp="1"/>
          </p:cNvSpPr>
          <p:nvPr>
            <p:ph idx="1"/>
          </p:nvPr>
        </p:nvSpPr>
        <p:spPr/>
        <p:txBody>
          <a:bodyPr/>
          <a:lstStyle/>
          <a:p>
            <a:r>
              <a:rPr lang="en-US" dirty="0" smtClean="0"/>
              <a:t>We should think marketing analytics not web analytics. As integrated online and offline metrics provide a wider view on which to make marketing decisions</a:t>
            </a:r>
          </a:p>
          <a:p>
            <a:r>
              <a:rPr lang="en-US" dirty="0" smtClean="0"/>
              <a:t>Wider understanding = better decision making</a:t>
            </a:r>
            <a:endParaRPr lang="en-US" dirty="0"/>
          </a:p>
        </p:txBody>
      </p:sp>
    </p:spTree>
    <p:extLst>
      <p:ext uri="{BB962C8B-B14F-4D97-AF65-F5344CB8AC3E}">
        <p14:creationId xmlns:p14="http://schemas.microsoft.com/office/powerpoint/2010/main" val="186955755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***Measuring Paid, Owned and Earned Media***</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89" y="1587475"/>
            <a:ext cx="9156625" cy="5270525"/>
          </a:xfrm>
        </p:spPr>
      </p:pic>
      <p:sp>
        <p:nvSpPr>
          <p:cNvPr id="5" name="TextBox 4"/>
          <p:cNvSpPr txBox="1"/>
          <p:nvPr/>
        </p:nvSpPr>
        <p:spPr>
          <a:xfrm>
            <a:off x="323528" y="5877272"/>
            <a:ext cx="8136904" cy="369332"/>
          </a:xfrm>
          <a:prstGeom prst="rect">
            <a:avLst/>
          </a:prstGeom>
          <a:noFill/>
        </p:spPr>
        <p:txBody>
          <a:bodyPr wrap="square" rtlCol="0">
            <a:spAutoFit/>
          </a:bodyPr>
          <a:lstStyle/>
          <a:p>
            <a:r>
              <a:rPr lang="en-US" dirty="0"/>
              <a:t>http://</a:t>
            </a:r>
            <a:r>
              <a:rPr lang="en-US" dirty="0" err="1"/>
              <a:t>www.themeasurementstandard.com</a:t>
            </a:r>
            <a:r>
              <a:rPr lang="en-US" dirty="0"/>
              <a:t>/2014/08/</a:t>
            </a:r>
            <a:r>
              <a:rPr lang="en-US" dirty="0" err="1"/>
              <a:t>amec</a:t>
            </a:r>
            <a:r>
              <a:rPr lang="en-US" dirty="0"/>
              <a:t>-valid-metrics-framework/</a:t>
            </a:r>
          </a:p>
        </p:txBody>
      </p:sp>
    </p:spTree>
    <p:extLst>
      <p:ext uri="{BB962C8B-B14F-4D97-AF65-F5344CB8AC3E}">
        <p14:creationId xmlns:p14="http://schemas.microsoft.com/office/powerpoint/2010/main" val="108773708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RACE for Measurement</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06500" y="1628800"/>
            <a:ext cx="7723630" cy="3744416"/>
          </a:xfrm>
        </p:spPr>
      </p:pic>
      <p:sp>
        <p:nvSpPr>
          <p:cNvPr id="7" name="Left Brace 6"/>
          <p:cNvSpPr/>
          <p:nvPr/>
        </p:nvSpPr>
        <p:spPr>
          <a:xfrm>
            <a:off x="683568" y="1628800"/>
            <a:ext cx="360000" cy="2592288"/>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 name="Left Brace 7"/>
          <p:cNvSpPr/>
          <p:nvPr/>
        </p:nvSpPr>
        <p:spPr>
          <a:xfrm>
            <a:off x="712723" y="4221088"/>
            <a:ext cx="330845" cy="792088"/>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TextBox 8"/>
          <p:cNvSpPr txBox="1"/>
          <p:nvPr/>
        </p:nvSpPr>
        <p:spPr>
          <a:xfrm>
            <a:off x="190505" y="1514525"/>
            <a:ext cx="553998" cy="2736304"/>
          </a:xfrm>
          <a:prstGeom prst="rect">
            <a:avLst/>
          </a:prstGeom>
          <a:noFill/>
        </p:spPr>
        <p:txBody>
          <a:bodyPr vert="vert270" wrap="square" rtlCol="0">
            <a:spAutoFit/>
          </a:bodyPr>
          <a:lstStyle/>
          <a:p>
            <a:pPr algn="ctr"/>
            <a:r>
              <a:rPr lang="en-US" sz="2400" b="1" dirty="0" smtClean="0"/>
              <a:t>Acquisition</a:t>
            </a:r>
          </a:p>
        </p:txBody>
      </p:sp>
      <p:sp>
        <p:nvSpPr>
          <p:cNvPr id="12" name="TextBox 11"/>
          <p:cNvSpPr txBox="1"/>
          <p:nvPr/>
        </p:nvSpPr>
        <p:spPr>
          <a:xfrm>
            <a:off x="208667" y="3274677"/>
            <a:ext cx="553998" cy="2736304"/>
          </a:xfrm>
          <a:prstGeom prst="rect">
            <a:avLst/>
          </a:prstGeom>
          <a:noFill/>
        </p:spPr>
        <p:txBody>
          <a:bodyPr vert="vert270" wrap="square" rtlCol="0">
            <a:spAutoFit/>
          </a:bodyPr>
          <a:lstStyle/>
          <a:p>
            <a:pPr algn="ctr"/>
            <a:r>
              <a:rPr lang="en-US" sz="2400" b="1" dirty="0" smtClean="0"/>
              <a:t>Retention</a:t>
            </a:r>
          </a:p>
        </p:txBody>
      </p:sp>
    </p:spTree>
    <p:extLst>
      <p:ext uri="{BB962C8B-B14F-4D97-AF65-F5344CB8AC3E}">
        <p14:creationId xmlns:p14="http://schemas.microsoft.com/office/powerpoint/2010/main" val="18494534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Actionable Analytics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13831" y="1600200"/>
            <a:ext cx="6716337" cy="3916363"/>
          </a:xfrm>
        </p:spPr>
      </p:pic>
      <p:sp>
        <p:nvSpPr>
          <p:cNvPr id="5" name="TextBox 4"/>
          <p:cNvSpPr txBox="1"/>
          <p:nvPr/>
        </p:nvSpPr>
        <p:spPr>
          <a:xfrm>
            <a:off x="107504" y="5375959"/>
            <a:ext cx="8352928" cy="369332"/>
          </a:xfrm>
          <a:prstGeom prst="rect">
            <a:avLst/>
          </a:prstGeom>
          <a:noFill/>
        </p:spPr>
        <p:txBody>
          <a:bodyPr wrap="square" rtlCol="0">
            <a:spAutoFit/>
          </a:bodyPr>
          <a:lstStyle/>
          <a:p>
            <a:r>
              <a:rPr lang="en-US" dirty="0"/>
              <a:t>https://</a:t>
            </a:r>
            <a:r>
              <a:rPr lang="en-US" dirty="0" err="1"/>
              <a:t>www.smartinsights.com</a:t>
            </a:r>
            <a:r>
              <a:rPr lang="en-US" dirty="0"/>
              <a:t>/goal-setting-evaluation/goals-</a:t>
            </a:r>
            <a:r>
              <a:rPr lang="en-US" dirty="0" err="1"/>
              <a:t>kpis</a:t>
            </a:r>
            <a:r>
              <a:rPr lang="en-US" dirty="0"/>
              <a:t>/actionable-analytics/</a:t>
            </a:r>
          </a:p>
        </p:txBody>
      </p:sp>
    </p:spTree>
    <p:extLst>
      <p:ext uri="{BB962C8B-B14F-4D97-AF65-F5344CB8AC3E}">
        <p14:creationId xmlns:p14="http://schemas.microsoft.com/office/powerpoint/2010/main" val="81368317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Retention Metrics</a:t>
            </a:r>
            <a:endParaRPr lang="en-US" dirty="0" smtClean="0"/>
          </a:p>
          <a:p>
            <a:r>
              <a:rPr lang="en-US" dirty="0" smtClean="0">
                <a:hlinkClick r:id="rId3"/>
              </a:rPr>
              <a:t>Retention Metrics</a:t>
            </a:r>
            <a:endParaRPr lang="en-US" dirty="0" smtClean="0"/>
          </a:p>
          <a:p>
            <a:r>
              <a:rPr lang="en-US" dirty="0" smtClean="0">
                <a:hlinkClick r:id="rId4"/>
              </a:rPr>
              <a:t>Retention Metrics</a:t>
            </a:r>
            <a:endParaRPr lang="en-US" dirty="0" smtClean="0"/>
          </a:p>
          <a:p>
            <a:r>
              <a:rPr lang="en-US" dirty="0" smtClean="0">
                <a:hlinkClick r:id="rId5"/>
              </a:rPr>
              <a:t>Acquisition Metrics</a:t>
            </a:r>
            <a:endParaRPr lang="en-US" dirty="0" smtClean="0"/>
          </a:p>
          <a:p>
            <a:r>
              <a:rPr lang="en-US" dirty="0" smtClean="0">
                <a:hlinkClick r:id="rId6"/>
              </a:rPr>
              <a:t>Acquisition Metrics</a:t>
            </a:r>
            <a:endParaRPr lang="en-US" dirty="0" smtClean="0"/>
          </a:p>
          <a:p>
            <a:endParaRPr lang="en-US" dirty="0"/>
          </a:p>
        </p:txBody>
      </p:sp>
    </p:spTree>
    <p:extLst>
      <p:ext uri="{BB962C8B-B14F-4D97-AF65-F5344CB8AC3E}">
        <p14:creationId xmlns:p14="http://schemas.microsoft.com/office/powerpoint/2010/main" val="39732535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tools</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48041743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712"/>
            <a:ext cx="8076452" cy="6694429"/>
          </a:xfrm>
        </p:spPr>
      </p:pic>
    </p:spTree>
    <p:extLst>
      <p:ext uri="{BB962C8B-B14F-4D97-AF65-F5344CB8AC3E}">
        <p14:creationId xmlns:p14="http://schemas.microsoft.com/office/powerpoint/2010/main" val="142981044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Tools</a:t>
            </a:r>
            <a:endParaRPr lang="en-US" dirty="0"/>
          </a:p>
        </p:txBody>
      </p:sp>
      <p:sp>
        <p:nvSpPr>
          <p:cNvPr id="3" name="Content Placeholder 2"/>
          <p:cNvSpPr>
            <a:spLocks noGrp="1"/>
          </p:cNvSpPr>
          <p:nvPr>
            <p:ph idx="1"/>
          </p:nvPr>
        </p:nvSpPr>
        <p:spPr/>
        <p:txBody>
          <a:bodyPr/>
          <a:lstStyle/>
          <a:p>
            <a:r>
              <a:rPr lang="en-US" dirty="0" smtClean="0">
                <a:hlinkClick r:id="rId2"/>
              </a:rPr>
              <a:t>***Top 10 Free Content Analytics Tools</a:t>
            </a:r>
            <a:r>
              <a:rPr lang="en-US" dirty="0" smtClean="0"/>
              <a:t>***</a:t>
            </a:r>
          </a:p>
          <a:p>
            <a:endParaRPr lang="en-US" dirty="0"/>
          </a:p>
          <a:p>
            <a:r>
              <a:rPr lang="en-US" dirty="0" smtClean="0">
                <a:hlinkClick r:id="rId3"/>
              </a:rPr>
              <a:t>Top 10 FREE  Social Media Monitoring Tools</a:t>
            </a:r>
            <a:endParaRPr lang="en-US" dirty="0" smtClean="0"/>
          </a:p>
          <a:p>
            <a:endParaRPr lang="en-US" dirty="0"/>
          </a:p>
          <a:p>
            <a:r>
              <a:rPr lang="en-US" dirty="0" smtClean="0">
                <a:hlinkClick r:id="rId4"/>
              </a:rPr>
              <a:t>26 Free Social Media Tools </a:t>
            </a:r>
            <a:endParaRPr lang="en-US" dirty="0"/>
          </a:p>
        </p:txBody>
      </p:sp>
    </p:spTree>
    <p:extLst>
      <p:ext uri="{BB962C8B-B14F-4D97-AF65-F5344CB8AC3E}">
        <p14:creationId xmlns:p14="http://schemas.microsoft.com/office/powerpoint/2010/main" val="198485139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Tools</a:t>
            </a:r>
            <a:endParaRPr lang="en-US" dirty="0"/>
          </a:p>
        </p:txBody>
      </p:sp>
      <p:sp>
        <p:nvSpPr>
          <p:cNvPr id="3" name="Content Placeholder 2"/>
          <p:cNvSpPr>
            <a:spLocks noGrp="1"/>
          </p:cNvSpPr>
          <p:nvPr>
            <p:ph idx="1"/>
          </p:nvPr>
        </p:nvSpPr>
        <p:spPr/>
        <p:txBody>
          <a:bodyPr/>
          <a:lstStyle/>
          <a:p>
            <a:r>
              <a:rPr lang="en-US" dirty="0" smtClean="0">
                <a:hlinkClick r:id="rId2"/>
              </a:rPr>
              <a:t>Facebook Insights</a:t>
            </a:r>
            <a:endParaRPr lang="en-US" dirty="0" smtClean="0"/>
          </a:p>
          <a:p>
            <a:r>
              <a:rPr lang="en-US" dirty="0" smtClean="0">
                <a:hlinkClick r:id="rId3"/>
              </a:rPr>
              <a:t>Twitter Analytics</a:t>
            </a:r>
            <a:endParaRPr lang="en-US" dirty="0" smtClean="0"/>
          </a:p>
          <a:p>
            <a:r>
              <a:rPr lang="en-US" dirty="0" smtClean="0">
                <a:hlinkClick r:id="rId4"/>
              </a:rPr>
              <a:t>Google Analytics</a:t>
            </a:r>
            <a:endParaRPr lang="en-US" dirty="0" smtClean="0"/>
          </a:p>
        </p:txBody>
      </p:sp>
    </p:spTree>
    <p:extLst>
      <p:ext uri="{BB962C8B-B14F-4D97-AF65-F5344CB8AC3E}">
        <p14:creationId xmlns:p14="http://schemas.microsoft.com/office/powerpoint/2010/main" val="131783927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DATA Approach</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25685" y="1600200"/>
            <a:ext cx="6692629" cy="3916363"/>
          </a:xfrm>
        </p:spPr>
      </p:pic>
    </p:spTree>
    <p:extLst>
      <p:ext uri="{BB962C8B-B14F-4D97-AF65-F5344CB8AC3E}">
        <p14:creationId xmlns:p14="http://schemas.microsoft.com/office/powerpoint/2010/main" val="4046046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Social Media Engagement Food Chain</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5104" y="1600200"/>
            <a:ext cx="6013792" cy="3916363"/>
          </a:xfrm>
        </p:spPr>
      </p:pic>
    </p:spTree>
    <p:extLst>
      <p:ext uri="{BB962C8B-B14F-4D97-AF65-F5344CB8AC3E}">
        <p14:creationId xmlns:p14="http://schemas.microsoft.com/office/powerpoint/2010/main" val="141423641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SEO Metrics</a:t>
            </a:r>
            <a:endParaRPr lang="en-US" dirty="0"/>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moz.com/beginners-guide-to-seo/measuring-and-tracking-success</a:t>
            </a:r>
            <a:endParaRPr lang="en-US" dirty="0" smtClean="0"/>
          </a:p>
          <a:p>
            <a:endParaRPr lang="en-US" dirty="0"/>
          </a:p>
        </p:txBody>
      </p:sp>
    </p:spTree>
    <p:extLst>
      <p:ext uri="{BB962C8B-B14F-4D97-AF65-F5344CB8AC3E}">
        <p14:creationId xmlns:p14="http://schemas.microsoft.com/office/powerpoint/2010/main" val="113222718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PPC &amp; The Sales Funnel</a:t>
            </a:r>
            <a:endParaRPr lang="en-US" dirty="0"/>
          </a:p>
        </p:txBody>
      </p:sp>
      <p:sp>
        <p:nvSpPr>
          <p:cNvPr id="3" name="Content Placeholder 2"/>
          <p:cNvSpPr>
            <a:spLocks noGrp="1"/>
          </p:cNvSpPr>
          <p:nvPr>
            <p:ph idx="1"/>
          </p:nvPr>
        </p:nvSpPr>
        <p:spPr/>
        <p:txBody>
          <a:bodyPr/>
          <a:lstStyle/>
          <a:p>
            <a:r>
              <a:rPr lang="en-US" dirty="0">
                <a:hlinkClick r:id="rId2"/>
              </a:rPr>
              <a:t>https://www.smartinsights.com/paid-search-marketing-ppc/full-funnel-ppc-works-best</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304671839"/>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your </a:t>
            </a:r>
            <a:r>
              <a:rPr lang="en-US" smtClean="0"/>
              <a:t>strategy hangs together</a:t>
            </a:r>
            <a:br>
              <a:rPr lang="en-US" smtClean="0"/>
            </a:br>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1789" y="1124744"/>
            <a:ext cx="8258183" cy="6086306"/>
          </a:xfrm>
        </p:spPr>
      </p:pic>
    </p:spTree>
    <p:extLst>
      <p:ext uri="{BB962C8B-B14F-4D97-AF65-F5344CB8AC3E}">
        <p14:creationId xmlns:p14="http://schemas.microsoft.com/office/powerpoint/2010/main" val="153219286"/>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Stages in Strategy Development</a:t>
            </a:r>
            <a:br>
              <a:rPr lang="en-US" dirty="0" smtClean="0"/>
            </a:br>
            <a:r>
              <a:rPr lang="en-US" dirty="0" smtClean="0"/>
              <a:t>Good for Question 2b</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3" y="1405884"/>
            <a:ext cx="6480719" cy="5534993"/>
          </a:xfrm>
        </p:spPr>
      </p:pic>
    </p:spTree>
    <p:extLst>
      <p:ext uri="{BB962C8B-B14F-4D97-AF65-F5344CB8AC3E}">
        <p14:creationId xmlns:p14="http://schemas.microsoft.com/office/powerpoint/2010/main" val="32364704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4 C’s of Integration</a:t>
            </a:r>
            <a:endParaRPr lang="en-US" dirty="0"/>
          </a:p>
        </p:txBody>
      </p:sp>
      <p:sp>
        <p:nvSpPr>
          <p:cNvPr id="3" name="Content Placeholder 2"/>
          <p:cNvSpPr>
            <a:spLocks noGrp="1"/>
          </p:cNvSpPr>
          <p:nvPr>
            <p:ph idx="1"/>
          </p:nvPr>
        </p:nvSpPr>
        <p:spPr/>
        <p:txBody>
          <a:bodyPr>
            <a:normAutofit fontScale="92500" lnSpcReduction="20000"/>
          </a:bodyPr>
          <a:lstStyle/>
          <a:p>
            <a:r>
              <a:rPr lang="en-US" i="1" dirty="0" smtClean="0"/>
              <a:t>Coherence</a:t>
            </a:r>
            <a:r>
              <a:rPr lang="en-US" dirty="0"/>
              <a:t> – different communications are logically connected.</a:t>
            </a:r>
          </a:p>
          <a:p>
            <a:r>
              <a:rPr lang="en-US" i="1" dirty="0"/>
              <a:t>Consistency</a:t>
            </a:r>
            <a:r>
              <a:rPr lang="en-US" dirty="0"/>
              <a:t> – multiple messages support and reinforce, and are not contradictory.</a:t>
            </a:r>
          </a:p>
          <a:p>
            <a:r>
              <a:rPr lang="en-US" i="1" dirty="0"/>
              <a:t>Continuity</a:t>
            </a:r>
            <a:r>
              <a:rPr lang="en-US" dirty="0"/>
              <a:t> – communications are connected and consistent through time.</a:t>
            </a:r>
          </a:p>
          <a:p>
            <a:r>
              <a:rPr lang="en-US" i="1" dirty="0"/>
              <a:t>Complementary</a:t>
            </a:r>
            <a:r>
              <a:rPr lang="en-US" dirty="0"/>
              <a:t> – synergistic, or the sum of the parts is greater than the whole</a:t>
            </a:r>
            <a:r>
              <a:rPr lang="en-US" dirty="0" smtClean="0"/>
              <a:t>!</a:t>
            </a:r>
          </a:p>
          <a:p>
            <a:r>
              <a:rPr lang="en-US" sz="1700" dirty="0">
                <a:hlinkClick r:id="rId3"/>
              </a:rPr>
              <a:t>https://www.smartinsights.com/traffic-building-strategy/integrated-marketing-communications/</a:t>
            </a:r>
            <a:endParaRPr lang="en-US" sz="1700" dirty="0"/>
          </a:p>
          <a:p>
            <a:endParaRPr lang="en-US" dirty="0"/>
          </a:p>
          <a:p>
            <a:endParaRPr lang="en-US" dirty="0"/>
          </a:p>
        </p:txBody>
      </p:sp>
    </p:spTree>
    <p:extLst>
      <p:ext uri="{BB962C8B-B14F-4D97-AF65-F5344CB8AC3E}">
        <p14:creationId xmlns:p14="http://schemas.microsoft.com/office/powerpoint/2010/main" val="1586507429"/>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Look on MyCIM for instructions for uploading you need to import into a Word doc/pdf so that you have Qn1, Qn2 and Qn3 s one file/document to upload.</a:t>
            </a:r>
          </a:p>
          <a:p>
            <a:endParaRPr lang="en-US" dirty="0"/>
          </a:p>
        </p:txBody>
      </p:sp>
    </p:spTree>
    <p:extLst>
      <p:ext uri="{BB962C8B-B14F-4D97-AF65-F5344CB8AC3E}">
        <p14:creationId xmlns:p14="http://schemas.microsoft.com/office/powerpoint/2010/main" val="1044840222"/>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Strategy: 2b</a:t>
            </a:r>
            <a:endParaRPr lang="en-US" dirty="0"/>
          </a:p>
        </p:txBody>
      </p:sp>
      <p:sp>
        <p:nvSpPr>
          <p:cNvPr id="3" name="Content Placeholder 2"/>
          <p:cNvSpPr>
            <a:spLocks noGrp="1"/>
          </p:cNvSpPr>
          <p:nvPr>
            <p:ph idx="1"/>
          </p:nvPr>
        </p:nvSpPr>
        <p:spPr/>
        <p:txBody>
          <a:bodyPr/>
          <a:lstStyle/>
          <a:p>
            <a:r>
              <a:rPr lang="en-US" dirty="0" smtClean="0">
                <a:hlinkClick r:id="rId2"/>
              </a:rPr>
              <a:t>Good overview:</a:t>
            </a:r>
          </a:p>
          <a:p>
            <a:r>
              <a:rPr lang="en-US" dirty="0" smtClean="0">
                <a:hlinkClick r:id="rId2"/>
              </a:rPr>
              <a:t>https</a:t>
            </a:r>
            <a:r>
              <a:rPr lang="en-US" dirty="0">
                <a:hlinkClick r:id="rId2"/>
              </a:rPr>
              <a:t>://</a:t>
            </a:r>
            <a:r>
              <a:rPr lang="en-US" dirty="0" smtClean="0">
                <a:hlinkClick r:id="rId2"/>
              </a:rPr>
              <a:t>www.slideshare.net/prsmith/sostac-r-planning-integration-engagment-belgium-2016-v3-sostac-integration-engagment</a:t>
            </a:r>
            <a:endParaRPr lang="en-US" dirty="0" smtClean="0"/>
          </a:p>
          <a:p>
            <a:endParaRPr lang="en-US" dirty="0"/>
          </a:p>
        </p:txBody>
      </p:sp>
    </p:spTree>
    <p:extLst>
      <p:ext uri="{BB962C8B-B14F-4D97-AF65-F5344CB8AC3E}">
        <p14:creationId xmlns:p14="http://schemas.microsoft.com/office/powerpoint/2010/main" val="125851355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TOPPP SITE</a:t>
            </a:r>
            <a:endParaRPr lang="en-US"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smtClean="0"/>
              <a:t>9 Key Components of Strategy taken from the SOSTAC model (Smith, 2016). </a:t>
            </a:r>
          </a:p>
          <a:p>
            <a:pPr marL="0" indent="0">
              <a:buNone/>
            </a:pPr>
            <a:r>
              <a:rPr lang="en-US" dirty="0" smtClean="0"/>
              <a:t>You do not have to use all of them in your strategy but you need to consider them. </a:t>
            </a:r>
          </a:p>
          <a:p>
            <a:r>
              <a:rPr lang="en-US" dirty="0" smtClean="0"/>
              <a:t>Target Markets</a:t>
            </a:r>
          </a:p>
          <a:p>
            <a:r>
              <a:rPr lang="en-US" dirty="0" smtClean="0"/>
              <a:t>Objectives</a:t>
            </a:r>
          </a:p>
          <a:p>
            <a:r>
              <a:rPr lang="en-US" dirty="0" smtClean="0"/>
              <a:t>Positioning</a:t>
            </a:r>
          </a:p>
          <a:p>
            <a:r>
              <a:rPr lang="en-US" dirty="0" smtClean="0"/>
              <a:t>Processes (new processes such as marketing automation)</a:t>
            </a:r>
          </a:p>
          <a:p>
            <a:r>
              <a:rPr lang="en-US" dirty="0" smtClean="0"/>
              <a:t>Partnership  (strategic alliances)</a:t>
            </a:r>
            <a:endParaRPr lang="en-US" dirty="0"/>
          </a:p>
        </p:txBody>
      </p:sp>
    </p:spTree>
    <p:extLst>
      <p:ext uri="{BB962C8B-B14F-4D97-AF65-F5344CB8AC3E}">
        <p14:creationId xmlns:p14="http://schemas.microsoft.com/office/powerpoint/2010/main" val="129736909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STRATEGY: TOPPP SITE</a:t>
            </a:r>
            <a:endParaRPr lang="en-US" dirty="0"/>
          </a:p>
        </p:txBody>
      </p:sp>
      <p:sp>
        <p:nvSpPr>
          <p:cNvPr id="3" name="Content Placeholder 2"/>
          <p:cNvSpPr>
            <a:spLocks noGrp="1"/>
          </p:cNvSpPr>
          <p:nvPr>
            <p:ph idx="1"/>
          </p:nvPr>
        </p:nvSpPr>
        <p:spPr/>
        <p:txBody>
          <a:bodyPr/>
          <a:lstStyle/>
          <a:p>
            <a:r>
              <a:rPr lang="en-US" dirty="0" smtClean="0"/>
              <a:t>Sequence: stages to develop credibility</a:t>
            </a:r>
            <a:endParaRPr lang="en-US" dirty="0"/>
          </a:p>
          <a:p>
            <a:r>
              <a:rPr lang="en-US" dirty="0" smtClean="0"/>
              <a:t>Integration</a:t>
            </a:r>
            <a:r>
              <a:rPr lang="en-US" dirty="0">
                <a:sym typeface="Wingdings"/>
              </a:rPr>
              <a:t> </a:t>
            </a:r>
            <a:r>
              <a:rPr lang="en-US" dirty="0" smtClean="0">
                <a:sym typeface="Wingdings"/>
              </a:rPr>
              <a:t>(of data)</a:t>
            </a:r>
            <a:endParaRPr lang="en-US" dirty="0" smtClean="0"/>
          </a:p>
          <a:p>
            <a:r>
              <a:rPr lang="en-US" dirty="0" smtClean="0"/>
              <a:t>Tactical tools (or channels: the priority tools 	PPC; SEO; SMM)</a:t>
            </a:r>
          </a:p>
          <a:p>
            <a:r>
              <a:rPr lang="en-US" dirty="0" smtClean="0"/>
              <a:t>Engagement (what level of the ladder of engagement is required?)</a:t>
            </a:r>
          </a:p>
          <a:p>
            <a:endParaRPr lang="en-US" dirty="0" smtClean="0"/>
          </a:p>
          <a:p>
            <a:endParaRPr lang="en-US" dirty="0"/>
          </a:p>
        </p:txBody>
      </p:sp>
    </p:spTree>
    <p:extLst>
      <p:ext uri="{BB962C8B-B14F-4D97-AF65-F5344CB8AC3E}">
        <p14:creationId xmlns:p14="http://schemas.microsoft.com/office/powerpoint/2010/main" val="201150518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Target Markets</a:t>
            </a:r>
            <a:endParaRPr lang="en-US" dirty="0"/>
          </a:p>
        </p:txBody>
      </p:sp>
      <p:sp>
        <p:nvSpPr>
          <p:cNvPr id="3" name="Content Placeholder 2"/>
          <p:cNvSpPr>
            <a:spLocks noGrp="1"/>
          </p:cNvSpPr>
          <p:nvPr>
            <p:ph idx="1"/>
          </p:nvPr>
        </p:nvSpPr>
        <p:spPr/>
        <p:txBody>
          <a:bodyPr/>
          <a:lstStyle/>
          <a:p>
            <a:r>
              <a:rPr lang="en-US" dirty="0" smtClean="0"/>
              <a:t>Think </a:t>
            </a:r>
            <a:r>
              <a:rPr lang="en-US" dirty="0" err="1" smtClean="0"/>
              <a:t>Ansoff</a:t>
            </a:r>
            <a:endParaRPr lang="en-US" dirty="0"/>
          </a:p>
        </p:txBody>
      </p:sp>
    </p:spTree>
    <p:extLst>
      <p:ext uri="{BB962C8B-B14F-4D97-AF65-F5344CB8AC3E}">
        <p14:creationId xmlns:p14="http://schemas.microsoft.com/office/powerpoint/2010/main" val="142698119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Objectives</a:t>
            </a:r>
            <a:endParaRPr lang="en-US" dirty="0"/>
          </a:p>
        </p:txBody>
      </p:sp>
      <p:sp>
        <p:nvSpPr>
          <p:cNvPr id="3" name="Content Placeholder 2"/>
          <p:cNvSpPr>
            <a:spLocks noGrp="1"/>
          </p:cNvSpPr>
          <p:nvPr>
            <p:ph idx="1"/>
          </p:nvPr>
        </p:nvSpPr>
        <p:spPr/>
        <p:txBody>
          <a:bodyPr/>
          <a:lstStyle/>
          <a:p>
            <a:r>
              <a:rPr lang="en-US" dirty="0" smtClean="0"/>
              <a:t>The must be SMART and substantiated/justified</a:t>
            </a:r>
          </a:p>
          <a:p>
            <a:endParaRPr lang="en-US" dirty="0"/>
          </a:p>
        </p:txBody>
      </p:sp>
    </p:spTree>
    <p:extLst>
      <p:ext uri="{BB962C8B-B14F-4D97-AF65-F5344CB8AC3E}">
        <p14:creationId xmlns:p14="http://schemas.microsoft.com/office/powerpoint/2010/main" val="206643755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Positioning</a:t>
            </a:r>
            <a:endParaRPr lang="en-US" dirty="0"/>
          </a:p>
        </p:txBody>
      </p:sp>
      <p:sp>
        <p:nvSpPr>
          <p:cNvPr id="3" name="Content Placeholder 2"/>
          <p:cNvSpPr>
            <a:spLocks noGrp="1"/>
          </p:cNvSpPr>
          <p:nvPr>
            <p:ph idx="1"/>
          </p:nvPr>
        </p:nvSpPr>
        <p:spPr/>
        <p:txBody>
          <a:bodyPr/>
          <a:lstStyle/>
          <a:p>
            <a:r>
              <a:rPr lang="en-US" dirty="0" smtClean="0"/>
              <a:t>See lecture notes on </a:t>
            </a:r>
          </a:p>
          <a:p>
            <a:pPr lvl="1"/>
            <a:r>
              <a:rPr lang="en-US" dirty="0" smtClean="0"/>
              <a:t>Segmenting Targeting and positioning</a:t>
            </a:r>
          </a:p>
          <a:p>
            <a:pPr lvl="1"/>
            <a:r>
              <a:rPr lang="en-US" dirty="0" smtClean="0"/>
              <a:t>Customer Experience (CX) also relevant and </a:t>
            </a:r>
          </a:p>
          <a:p>
            <a:pPr lvl="1"/>
            <a:r>
              <a:rPr lang="en-US" dirty="0" smtClean="0"/>
              <a:t>Online Value Proposition (OVP)</a:t>
            </a:r>
          </a:p>
          <a:p>
            <a:pPr lvl="1"/>
            <a:r>
              <a:rPr lang="en-US" dirty="0" smtClean="0"/>
              <a:t>CX and OVP influence marketing mix (tactics) through exclusive online products; differential pricing; exclusive online promotions etc.</a:t>
            </a:r>
          </a:p>
          <a:p>
            <a:endParaRPr lang="en-US" dirty="0" smtClean="0"/>
          </a:p>
          <a:p>
            <a:endParaRPr lang="en-US" dirty="0"/>
          </a:p>
        </p:txBody>
      </p:sp>
    </p:spTree>
    <p:extLst>
      <p:ext uri="{BB962C8B-B14F-4D97-AF65-F5344CB8AC3E}">
        <p14:creationId xmlns:p14="http://schemas.microsoft.com/office/powerpoint/2010/main" val="199723220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Engagement</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There are different levels of visitor engagement, from encouraging visitors and customers to give ratings and reviews to nurturing advocates to collaborating and co-creating ideas and products.</a:t>
            </a:r>
          </a:p>
          <a:p>
            <a:r>
              <a:rPr lang="en-US" dirty="0" smtClean="0"/>
              <a:t>This is the </a:t>
            </a:r>
            <a:r>
              <a:rPr lang="en-US" dirty="0" smtClean="0">
                <a:hlinkClick r:id="rId2"/>
              </a:rPr>
              <a:t>Ladder of Engagement</a:t>
            </a:r>
            <a:endParaRPr lang="en-US" dirty="0" smtClean="0"/>
          </a:p>
          <a:p>
            <a:r>
              <a:rPr lang="en-US" dirty="0" smtClean="0"/>
              <a:t>Not everyone wants to engage all the time. So don</a:t>
            </a:r>
            <a:r>
              <a:rPr lang="uk-UA" dirty="0" smtClean="0"/>
              <a:t>’</a:t>
            </a:r>
            <a:r>
              <a:rPr lang="en-US" dirty="0" smtClean="0"/>
              <a:t>t ignore the basics of a properly tested, quick, easy to use website.</a:t>
            </a:r>
            <a:endParaRPr lang="en-US" dirty="0"/>
          </a:p>
        </p:txBody>
      </p:sp>
    </p:spTree>
    <p:extLst>
      <p:ext uri="{BB962C8B-B14F-4D97-AF65-F5344CB8AC3E}">
        <p14:creationId xmlns:p14="http://schemas.microsoft.com/office/powerpoint/2010/main" val="2669785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15758</TotalTime>
  <Words>1476</Words>
  <Application>Microsoft Office PowerPoint</Application>
  <PresentationFormat>On-screen Show (4:3)</PresentationFormat>
  <Paragraphs>223</Paragraphs>
  <Slides>75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75</vt:i4>
      </vt:variant>
    </vt:vector>
  </HeadingPairs>
  <TitlesOfParts>
    <vt:vector size="80" baseType="lpstr">
      <vt:lpstr>Arial</vt:lpstr>
      <vt:lpstr>Calibri</vt:lpstr>
      <vt:lpstr>Myriad Pro</vt:lpstr>
      <vt:lpstr>Wingdings</vt:lpstr>
      <vt:lpstr>20140311PresentationUWTSDTemplate</vt:lpstr>
      <vt:lpstr>Digital Strategy Lecture 6 Metrics </vt:lpstr>
      <vt:lpstr>What are analytics and metrics? </vt:lpstr>
      <vt:lpstr>What are analytics and metrics? </vt:lpstr>
      <vt:lpstr>KPI’s</vt:lpstr>
      <vt:lpstr>Why do we need metrics?</vt:lpstr>
      <vt:lpstr>PowerPoint Presentation</vt:lpstr>
      <vt:lpstr>What do we need for successful measurement?</vt:lpstr>
      <vt:lpstr>Metrics should improve performance</vt:lpstr>
      <vt:lpstr>Performance Measurement Process</vt:lpstr>
      <vt:lpstr>Metric Options </vt:lpstr>
      <vt:lpstr>PowerPoint Presentation</vt:lpstr>
      <vt:lpstr>Strategic Level Metrics</vt:lpstr>
      <vt:lpstr>Marketing Metrics</vt:lpstr>
      <vt:lpstr>Outcome based metrics</vt:lpstr>
      <vt:lpstr>Sales Funnel</vt:lpstr>
      <vt:lpstr>Sales Funnel</vt:lpstr>
      <vt:lpstr>Sales Funnel Metrics</vt:lpstr>
      <vt:lpstr>Sales Funnel metrics (Digital focus)</vt:lpstr>
      <vt:lpstr>Sales Funnel Metrics  (offline emphasis)</vt:lpstr>
      <vt:lpstr>CIM Sales Funnel Metrics</vt:lpstr>
      <vt:lpstr>Marketing ROI</vt:lpstr>
      <vt:lpstr>Return on Investment (ROI)</vt:lpstr>
      <vt:lpstr>Brand Metrics</vt:lpstr>
      <vt:lpstr>Brand Objectives</vt:lpstr>
      <vt:lpstr>Key Brand Metrics</vt:lpstr>
      <vt:lpstr>PowerPoint Presentation</vt:lpstr>
      <vt:lpstr>Promotional Media Metrics</vt:lpstr>
      <vt:lpstr>Service and satisfaction metrics</vt:lpstr>
      <vt:lpstr>Measurement tools to assess impact of customer activity</vt:lpstr>
      <vt:lpstr>Measurement tools to test internal responsiveness to customer queries and complaints</vt:lpstr>
      <vt:lpstr>PowerPoint Presentation</vt:lpstr>
      <vt:lpstr>PowerPoint Presentation</vt:lpstr>
      <vt:lpstr>Customer Lifetime Value (CLV)</vt:lpstr>
      <vt:lpstr>PowerPoint Presentation</vt:lpstr>
      <vt:lpstr>Customer Conversion</vt:lpstr>
      <vt:lpstr>Exit Rate v Bounce Rate</vt:lpstr>
      <vt:lpstr>Interaction Rate</vt:lpstr>
      <vt:lpstr>Different Metrics</vt:lpstr>
      <vt:lpstr>PowerPoint Presentation</vt:lpstr>
      <vt:lpstr>Applying metrics in tactical activity</vt:lpstr>
      <vt:lpstr>Assessing Effectiveness</vt:lpstr>
      <vt:lpstr>Modelling and Forecasting</vt:lpstr>
      <vt:lpstr>Modelling and Forecasting</vt:lpstr>
      <vt:lpstr>Strengths and Weaknesses of Metrics Analysis</vt:lpstr>
      <vt:lpstr>Strengths and Weaknesses of Metrics Analysis</vt:lpstr>
      <vt:lpstr>Strengths and Weaknesses of Metrics Analysis</vt:lpstr>
      <vt:lpstr>Challenges of limited data analytics</vt:lpstr>
      <vt:lpstr>Challenges of limited data analytics</vt:lpstr>
      <vt:lpstr>Tracking social media sentiment</vt:lpstr>
      <vt:lpstr>Tracking social media sentiment</vt:lpstr>
      <vt:lpstr>Technology platform integration</vt:lpstr>
      <vt:lpstr>Integrated analytics</vt:lpstr>
      <vt:lpstr>***Measuring Paid, Owned and Earned Media***</vt:lpstr>
      <vt:lpstr>Using RACE for Measurement</vt:lpstr>
      <vt:lpstr>Actionable Analytics</vt:lpstr>
      <vt:lpstr>PowerPoint Presentation</vt:lpstr>
      <vt:lpstr>Marketing tools</vt:lpstr>
      <vt:lpstr>PowerPoint Presentation</vt:lpstr>
      <vt:lpstr>Tools</vt:lpstr>
      <vt:lpstr>Tools</vt:lpstr>
      <vt:lpstr>The DATA Approach</vt:lpstr>
      <vt:lpstr>The Social Media Engagement Food Chain</vt:lpstr>
      <vt:lpstr>SEO Metrics</vt:lpstr>
      <vt:lpstr>PPC &amp; The Sales Funnel</vt:lpstr>
      <vt:lpstr>How your strategy hangs together </vt:lpstr>
      <vt:lpstr>Stages in Strategy Development Good for Question 2b</vt:lpstr>
      <vt:lpstr>4 C’s of Integration</vt:lpstr>
      <vt:lpstr>PowerPoint Presentation</vt:lpstr>
      <vt:lpstr>Strategy: 2b</vt:lpstr>
      <vt:lpstr>TOPPP SITE</vt:lpstr>
      <vt:lpstr>STRATEGY: TOPPP SITE</vt:lpstr>
      <vt:lpstr>Target Markets</vt:lpstr>
      <vt:lpstr>Objectives</vt:lpstr>
      <vt:lpstr>Positioning</vt:lpstr>
      <vt:lpstr>Engagement</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Christopher Thomas (IMH)</cp:lastModifiedBy>
  <cp:revision>402</cp:revision>
  <cp:lastPrinted>2016-02-08T18:19:33Z</cp:lastPrinted>
  <dcterms:created xsi:type="dcterms:W3CDTF">2015-05-19T15:55:27Z</dcterms:created>
  <dcterms:modified xsi:type="dcterms:W3CDTF">2019-11-20T15:03:37Z</dcterms:modified>
</cp:coreProperties>
</file>