
<file path=[Content_Types].xml><?xml version="1.0" encoding="utf-8"?>
<Types xmlns="http://schemas.openxmlformats.org/package/2006/content-types">
  <Default Extension="xml" ContentType="application/xml"/>
  <Default Extension="jpeg" ContentType="image/jpeg"/>
  <Default Extension="rels" ContentType="application/vnd.openxmlformats-package.relationships+xml"/>
  <Default Extension="emf" ContentType="image/x-emf"/>
  <Default Extension="tiff" ContentType="image/tif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67" r:id="rId3"/>
    <p:sldId id="258" r:id="rId4"/>
    <p:sldId id="261" r:id="rId5"/>
    <p:sldId id="262" r:id="rId6"/>
    <p:sldId id="263" r:id="rId7"/>
    <p:sldId id="264" r:id="rId8"/>
    <p:sldId id="265" r:id="rId9"/>
    <p:sldId id="266" r:id="rId10"/>
    <p:sldId id="268" r:id="rId11"/>
    <p:sldId id="269" r:id="rId12"/>
    <p:sldId id="270"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2210"/>
    <p:restoredTop sz="73983"/>
  </p:normalViewPr>
  <p:slideViewPr>
    <p:cSldViewPr snapToGrid="0" snapToObjects="1">
      <p:cViewPr varScale="1">
        <p:scale>
          <a:sx n="103" d="100"/>
          <a:sy n="103" d="100"/>
        </p:scale>
        <p:origin x="1824" y="184"/>
      </p:cViewPr>
      <p:guideLst/>
    </p:cSldViewPr>
  </p:slideViewPr>
  <p:notesTextViewPr>
    <p:cViewPr>
      <p:scale>
        <a:sx n="1" d="1"/>
        <a:sy n="1" d="1"/>
      </p:scale>
      <p:origin x="0" y="0"/>
    </p:cViewPr>
  </p:notesTextViewPr>
  <p:sorterViewPr>
    <p:cViewPr>
      <p:scale>
        <a:sx n="66" d="100"/>
        <a:sy n="66" d="100"/>
      </p:scale>
      <p:origin x="0" y="0"/>
    </p:cViewPr>
  </p:sorterViewPr>
  <p:gridSpacing cx="72008" cy="72008"/>
</p:viewPr>
</file>

<file path=ppt/_rels/presentation.xml.rels><?xml version="1.0" encoding="UTF-8" standalone="yes"?>
<Relationships xmlns="http://schemas.openxmlformats.org/package/2006/relationships"><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presProps" Target="presProps.xml"/><Relationship Id="rId15" Type="http://schemas.openxmlformats.org/officeDocument/2006/relationships/viewProps" Target="viewProps.xml"/><Relationship Id="rId16" Type="http://schemas.openxmlformats.org/officeDocument/2006/relationships/theme" Target="theme/theme1.xml"/><Relationship Id="rId17" Type="http://schemas.openxmlformats.org/officeDocument/2006/relationships/tableStyles" Target="tableStyles.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9" Type="http://schemas.openxmlformats.org/officeDocument/2006/relationships/slide" Target="slides/slide8.xml"/><Relationship Id="rId10" Type="http://schemas.openxmlformats.org/officeDocument/2006/relationships/slide" Target="slides/slide9.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smtClean="0"/>
              <a:t>Click to edit Master title style</a:t>
            </a:r>
            <a:endParaRPr lang="en-US"/>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smtClean="0"/>
              <a:t>Click to edit Master subtitle style</a:t>
            </a:r>
            <a:endParaRPr lang="en-US"/>
          </a:p>
        </p:txBody>
      </p:sp>
      <p:sp>
        <p:nvSpPr>
          <p:cNvPr id="4" name="Date Placeholder 3"/>
          <p:cNvSpPr>
            <a:spLocks noGrp="1"/>
          </p:cNvSpPr>
          <p:nvPr>
            <p:ph type="dt" sz="half" idx="10"/>
          </p:nvPr>
        </p:nvSpPr>
        <p:spPr/>
        <p:txBody>
          <a:bodyPr/>
          <a:lstStyle/>
          <a:p>
            <a:fld id="{1AE4F364-8BED-1447-A5C6-546B7998CB55}" type="datetimeFigureOut">
              <a:rPr lang="en-US" smtClean="0"/>
              <a:t>10/16/19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7E8A801-FBE5-6F4D-BF23-A1368E132A86}" type="slidenum">
              <a:rPr lang="en-US" smtClean="0"/>
              <a:t>‹#›</a:t>
            </a:fld>
            <a:endParaRPr lang="en-US"/>
          </a:p>
        </p:txBody>
      </p:sp>
    </p:spTree>
    <p:extLst>
      <p:ext uri="{BB962C8B-B14F-4D97-AF65-F5344CB8AC3E}">
        <p14:creationId xmlns:p14="http://schemas.microsoft.com/office/powerpoint/2010/main" val="69690036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Content Placeholder 2"/>
          <p:cNvSpPr>
            <a:spLocks noGrp="1"/>
          </p:cNvSpPr>
          <p:nvPr>
            <p:ph idx="1"/>
          </p:nvPr>
        </p:nvSpPr>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1AE4F364-8BED-1447-A5C6-546B7998CB55}" type="datetimeFigureOut">
              <a:rPr lang="en-US" smtClean="0"/>
              <a:t>10/16/19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7E8A801-FBE5-6F4D-BF23-A1368E132A86}" type="slidenum">
              <a:rPr lang="en-US" smtClean="0"/>
              <a:t>‹#›</a:t>
            </a:fld>
            <a:endParaRPr lang="en-US"/>
          </a:p>
        </p:txBody>
      </p:sp>
    </p:spTree>
    <p:extLst>
      <p:ext uri="{BB962C8B-B14F-4D97-AF65-F5344CB8AC3E}">
        <p14:creationId xmlns:p14="http://schemas.microsoft.com/office/powerpoint/2010/main" val="122034758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smtClean="0"/>
              <a:t>Click to edit Master title style</a:t>
            </a:r>
            <a:endParaRPr lang="en-US"/>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smtClean="0"/>
              <a:t>Click to edit Master text styles</a:t>
            </a:r>
          </a:p>
        </p:txBody>
      </p:sp>
      <p:sp>
        <p:nvSpPr>
          <p:cNvPr id="4" name="Date Placeholder 3"/>
          <p:cNvSpPr>
            <a:spLocks noGrp="1"/>
          </p:cNvSpPr>
          <p:nvPr>
            <p:ph type="dt" sz="half" idx="10"/>
          </p:nvPr>
        </p:nvSpPr>
        <p:spPr/>
        <p:txBody>
          <a:bodyPr/>
          <a:lstStyle/>
          <a:p>
            <a:fld id="{1AE4F364-8BED-1447-A5C6-546B7998CB55}" type="datetimeFigureOut">
              <a:rPr lang="en-US" smtClean="0"/>
              <a:t>10/16/19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7E8A801-FBE5-6F4D-BF23-A1368E132A86}" type="slidenum">
              <a:rPr lang="en-US" smtClean="0"/>
              <a:t>‹#›</a:t>
            </a:fld>
            <a:endParaRPr lang="en-US"/>
          </a:p>
        </p:txBody>
      </p:sp>
    </p:spTree>
    <p:extLst>
      <p:ext uri="{BB962C8B-B14F-4D97-AF65-F5344CB8AC3E}">
        <p14:creationId xmlns:p14="http://schemas.microsoft.com/office/powerpoint/2010/main" val="186140502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Content Placeholder 2"/>
          <p:cNvSpPr>
            <a:spLocks noGrp="1"/>
          </p:cNvSpPr>
          <p:nvPr>
            <p:ph sz="half" idx="1"/>
          </p:nvPr>
        </p:nvSpPr>
        <p:spPr>
          <a:xfrm>
            <a:off x="838200" y="1825625"/>
            <a:ext cx="5181600" cy="4351338"/>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Content Placeholder 3"/>
          <p:cNvSpPr>
            <a:spLocks noGrp="1"/>
          </p:cNvSpPr>
          <p:nvPr>
            <p:ph sz="half" idx="2"/>
          </p:nvPr>
        </p:nvSpPr>
        <p:spPr>
          <a:xfrm>
            <a:off x="6172200" y="1825625"/>
            <a:ext cx="5181600" cy="4351338"/>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Date Placeholder 4"/>
          <p:cNvSpPr>
            <a:spLocks noGrp="1"/>
          </p:cNvSpPr>
          <p:nvPr>
            <p:ph type="dt" sz="half" idx="10"/>
          </p:nvPr>
        </p:nvSpPr>
        <p:spPr/>
        <p:txBody>
          <a:bodyPr/>
          <a:lstStyle/>
          <a:p>
            <a:fld id="{1AE4F364-8BED-1447-A5C6-546B7998CB55}" type="datetimeFigureOut">
              <a:rPr lang="en-US" smtClean="0"/>
              <a:t>10/16/19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7E8A801-FBE5-6F4D-BF23-A1368E132A86}" type="slidenum">
              <a:rPr lang="en-US" smtClean="0"/>
              <a:t>‹#›</a:t>
            </a:fld>
            <a:endParaRPr lang="en-US"/>
          </a:p>
        </p:txBody>
      </p:sp>
    </p:spTree>
    <p:extLst>
      <p:ext uri="{BB962C8B-B14F-4D97-AF65-F5344CB8AC3E}">
        <p14:creationId xmlns:p14="http://schemas.microsoft.com/office/powerpoint/2010/main" val="9251929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smtClean="0"/>
              <a:t>Click to edit Master title style</a:t>
            </a:r>
            <a:endParaRPr lang="en-US"/>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7" name="Date Placeholder 6"/>
          <p:cNvSpPr>
            <a:spLocks noGrp="1"/>
          </p:cNvSpPr>
          <p:nvPr>
            <p:ph type="dt" sz="half" idx="10"/>
          </p:nvPr>
        </p:nvSpPr>
        <p:spPr/>
        <p:txBody>
          <a:bodyPr/>
          <a:lstStyle/>
          <a:p>
            <a:fld id="{1AE4F364-8BED-1447-A5C6-546B7998CB55}" type="datetimeFigureOut">
              <a:rPr lang="en-US" smtClean="0"/>
              <a:t>10/16/19</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57E8A801-FBE5-6F4D-BF23-A1368E132A86}" type="slidenum">
              <a:rPr lang="en-US" smtClean="0"/>
              <a:t>‹#›</a:t>
            </a:fld>
            <a:endParaRPr lang="en-US"/>
          </a:p>
        </p:txBody>
      </p:sp>
    </p:spTree>
    <p:extLst>
      <p:ext uri="{BB962C8B-B14F-4D97-AF65-F5344CB8AC3E}">
        <p14:creationId xmlns:p14="http://schemas.microsoft.com/office/powerpoint/2010/main" val="19359702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Date Placeholder 2"/>
          <p:cNvSpPr>
            <a:spLocks noGrp="1"/>
          </p:cNvSpPr>
          <p:nvPr>
            <p:ph type="dt" sz="half" idx="10"/>
          </p:nvPr>
        </p:nvSpPr>
        <p:spPr/>
        <p:txBody>
          <a:bodyPr/>
          <a:lstStyle/>
          <a:p>
            <a:fld id="{1AE4F364-8BED-1447-A5C6-546B7998CB55}" type="datetimeFigureOut">
              <a:rPr lang="en-US" smtClean="0"/>
              <a:t>10/16/19</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57E8A801-FBE5-6F4D-BF23-A1368E132A86}" type="slidenum">
              <a:rPr lang="en-US" smtClean="0"/>
              <a:t>‹#›</a:t>
            </a:fld>
            <a:endParaRPr lang="en-US"/>
          </a:p>
        </p:txBody>
      </p:sp>
    </p:spTree>
    <p:extLst>
      <p:ext uri="{BB962C8B-B14F-4D97-AF65-F5344CB8AC3E}">
        <p14:creationId xmlns:p14="http://schemas.microsoft.com/office/powerpoint/2010/main" val="34744035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AE4F364-8BED-1447-A5C6-546B7998CB55}" type="datetimeFigureOut">
              <a:rPr lang="en-US" smtClean="0"/>
              <a:t>10/16/19</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57E8A801-FBE5-6F4D-BF23-A1368E132A86}" type="slidenum">
              <a:rPr lang="en-US" smtClean="0"/>
              <a:t>‹#›</a:t>
            </a:fld>
            <a:endParaRPr lang="en-US"/>
          </a:p>
        </p:txBody>
      </p:sp>
    </p:spTree>
    <p:extLst>
      <p:ext uri="{BB962C8B-B14F-4D97-AF65-F5344CB8AC3E}">
        <p14:creationId xmlns:p14="http://schemas.microsoft.com/office/powerpoint/2010/main" val="42202709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smtClean="0"/>
              <a:t>Click to edit Master title style</a:t>
            </a:r>
            <a:endParaRPr lang="en-US"/>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1AE4F364-8BED-1447-A5C6-546B7998CB55}" type="datetimeFigureOut">
              <a:rPr lang="en-US" smtClean="0"/>
              <a:t>10/16/19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7E8A801-FBE5-6F4D-BF23-A1368E132A86}" type="slidenum">
              <a:rPr lang="en-US" smtClean="0"/>
              <a:t>‹#›</a:t>
            </a:fld>
            <a:endParaRPr lang="en-US"/>
          </a:p>
        </p:txBody>
      </p:sp>
    </p:spTree>
    <p:extLst>
      <p:ext uri="{BB962C8B-B14F-4D97-AF65-F5344CB8AC3E}">
        <p14:creationId xmlns:p14="http://schemas.microsoft.com/office/powerpoint/2010/main" val="201845049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smtClean="0"/>
              <a:t>Click to edit Master title style</a:t>
            </a:r>
            <a:endParaRPr lang="en-US"/>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1AE4F364-8BED-1447-A5C6-546B7998CB55}" type="datetimeFigureOut">
              <a:rPr lang="en-US" smtClean="0"/>
              <a:t>10/16/19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7E8A801-FBE5-6F4D-BF23-A1368E132A86}" type="slidenum">
              <a:rPr lang="en-US" smtClean="0"/>
              <a:t>‹#›</a:t>
            </a:fld>
            <a:endParaRPr lang="en-US"/>
          </a:p>
        </p:txBody>
      </p:sp>
    </p:spTree>
    <p:extLst>
      <p:ext uri="{BB962C8B-B14F-4D97-AF65-F5344CB8AC3E}">
        <p14:creationId xmlns:p14="http://schemas.microsoft.com/office/powerpoint/2010/main" val="29836503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1AE4F364-8BED-1447-A5C6-546B7998CB55}" type="datetimeFigureOut">
              <a:rPr lang="en-US" smtClean="0"/>
              <a:t>10/16/19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7E8A801-FBE5-6F4D-BF23-A1368E132A86}" type="slidenum">
              <a:rPr lang="en-US" smtClean="0"/>
              <a:t>‹#›</a:t>
            </a:fld>
            <a:endParaRPr lang="en-US"/>
          </a:p>
        </p:txBody>
      </p:sp>
    </p:spTree>
    <p:extLst>
      <p:ext uri="{BB962C8B-B14F-4D97-AF65-F5344CB8AC3E}">
        <p14:creationId xmlns:p14="http://schemas.microsoft.com/office/powerpoint/2010/main" val="24681069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smtClean="0"/>
              <a:t>Click to edit Master title style</a:t>
            </a:r>
            <a:endParaRPr lang="en-US"/>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1AE4F364-8BED-1447-A5C6-546B7998CB55}" type="datetimeFigureOut">
              <a:rPr lang="en-US" smtClean="0"/>
              <a:t>10/16/19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7E8A801-FBE5-6F4D-BF23-A1368E132A86}" type="slidenum">
              <a:rPr lang="en-US" smtClean="0"/>
              <a:t>‹#›</a:t>
            </a:fld>
            <a:endParaRPr lang="en-US"/>
          </a:p>
        </p:txBody>
      </p:sp>
    </p:spTree>
    <p:extLst>
      <p:ext uri="{BB962C8B-B14F-4D97-AF65-F5344CB8AC3E}">
        <p14:creationId xmlns:p14="http://schemas.microsoft.com/office/powerpoint/2010/main" val="1356394894"/>
      </p:ext>
    </p:extLst>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smtClean="0"/>
              <a:t>Click to edit Master title style</a:t>
            </a:r>
            <a:endParaRPr lang="en-US"/>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AE4F364-8BED-1447-A5C6-546B7998CB55}" type="datetimeFigureOut">
              <a:rPr lang="en-US" smtClean="0"/>
              <a:t>10/16/19</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7E8A801-FBE5-6F4D-BF23-A1368E132A86}" type="slidenum">
              <a:rPr lang="en-US" smtClean="0"/>
              <a:t>‹#›</a:t>
            </a:fld>
            <a:endParaRPr lang="en-US"/>
          </a:p>
        </p:txBody>
      </p:sp>
    </p:spTree>
    <p:extLst>
      <p:ext uri="{BB962C8B-B14F-4D97-AF65-F5344CB8AC3E}">
        <p14:creationId xmlns:p14="http://schemas.microsoft.com/office/powerpoint/2010/main" val="103449303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hyperlink" Target="http://contentmarketinginstitute.com/2015/04/content-marketing-personas/" TargetMode="External"/><Relationship Id="rId3" Type="http://schemas.openxmlformats.org/officeDocument/2006/relationships/image" Target="../media/image1.tiff"/></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2.emf"/><Relationship Id="rId3" Type="http://schemas.openxmlformats.org/officeDocument/2006/relationships/image" Target="../media/image3.emf"/></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4.jpe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5.jpe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6.jpe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7.jpe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8.jpe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9.jpe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hyperlink" Target="http://www.usability.gov/how-to-and-tools/methods/personas.html" TargetMode="External"/><Relationship Id="rId3" Type="http://schemas.openxmlformats.org/officeDocument/2006/relationships/hyperlink" Target="http://www.wideeyedcoldbrew.com/" TargetMode="Externa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smtClean="0"/>
              <a:t>Personas </a:t>
            </a:r>
            <a:endParaRPr lang="en-US" dirty="0"/>
          </a:p>
        </p:txBody>
      </p:sp>
      <p:sp>
        <p:nvSpPr>
          <p:cNvPr id="3" name="Subtitle 2"/>
          <p:cNvSpPr>
            <a:spLocks noGrp="1"/>
          </p:cNvSpPr>
          <p:nvPr>
            <p:ph type="subTitle" idx="1"/>
          </p:nvPr>
        </p:nvSpPr>
        <p:spPr/>
        <p:txBody>
          <a:bodyPr/>
          <a:lstStyle/>
          <a:p>
            <a:r>
              <a:rPr lang="en-US" dirty="0" smtClean="0"/>
              <a:t>Target Audience</a:t>
            </a:r>
            <a:endParaRPr lang="en-US" dirty="0"/>
          </a:p>
        </p:txBody>
      </p:sp>
    </p:spTree>
    <p:extLst>
      <p:ext uri="{BB962C8B-B14F-4D97-AF65-F5344CB8AC3E}">
        <p14:creationId xmlns:p14="http://schemas.microsoft.com/office/powerpoint/2010/main" val="42855658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smtClean="0"/>
              <a:t>Marketing Personas</a:t>
            </a:r>
            <a:endParaRPr lang="en-US" dirty="0"/>
          </a:p>
        </p:txBody>
      </p:sp>
      <p:sp>
        <p:nvSpPr>
          <p:cNvPr id="3" name="Content Placeholder 2"/>
          <p:cNvSpPr>
            <a:spLocks noGrp="1"/>
          </p:cNvSpPr>
          <p:nvPr>
            <p:ph idx="1"/>
          </p:nvPr>
        </p:nvSpPr>
        <p:spPr/>
        <p:txBody>
          <a:bodyPr/>
          <a:lstStyle/>
          <a:p>
            <a:r>
              <a:rPr lang="en-US" sz="2000" dirty="0">
                <a:solidFill>
                  <a:schemeClr val="bg1">
                    <a:lumMod val="50000"/>
                  </a:schemeClr>
                </a:solidFill>
              </a:rPr>
              <a:t>A </a:t>
            </a:r>
            <a:r>
              <a:rPr lang="en-US" sz="2000" dirty="0">
                <a:solidFill>
                  <a:schemeClr val="bg1">
                    <a:lumMod val="50000"/>
                  </a:schemeClr>
                </a:solidFill>
                <a:hlinkClick r:id="rId2"/>
              </a:rPr>
              <a:t>marketing persona</a:t>
            </a:r>
            <a:r>
              <a:rPr lang="en-US" sz="2000" dirty="0">
                <a:solidFill>
                  <a:schemeClr val="bg1">
                    <a:lumMod val="50000"/>
                  </a:schemeClr>
                </a:solidFill>
              </a:rPr>
              <a:t> is a composite sketch of a key segment of your audience. For content marketing purposes, you need personas to help you deliver content that will be most relevant and useful to your audience</a:t>
            </a:r>
            <a:r>
              <a:rPr lang="en-US" sz="2000" dirty="0" smtClean="0">
                <a:solidFill>
                  <a:schemeClr val="bg1">
                    <a:lumMod val="50000"/>
                  </a:schemeClr>
                </a:solidFill>
              </a:rPr>
              <a:t>. </a:t>
            </a:r>
            <a:r>
              <a:rPr lang="en-US" sz="1400" dirty="0" smtClean="0">
                <a:solidFill>
                  <a:schemeClr val="bg1">
                    <a:lumMod val="50000"/>
                  </a:schemeClr>
                </a:solidFill>
              </a:rPr>
              <a:t>https://</a:t>
            </a:r>
            <a:r>
              <a:rPr lang="en-US" sz="1400" dirty="0" err="1" smtClean="0">
                <a:solidFill>
                  <a:schemeClr val="bg1">
                    <a:lumMod val="50000"/>
                  </a:schemeClr>
                </a:solidFill>
              </a:rPr>
              <a:t>buffer.com</a:t>
            </a:r>
            <a:r>
              <a:rPr lang="en-US" sz="1400" dirty="0" smtClean="0">
                <a:solidFill>
                  <a:schemeClr val="bg1">
                    <a:lumMod val="50000"/>
                  </a:schemeClr>
                </a:solidFill>
              </a:rPr>
              <a:t>/library/marketing-personas-beginners-guide</a:t>
            </a:r>
            <a:endParaRPr lang="en-US" sz="1400" dirty="0">
              <a:solidFill>
                <a:schemeClr val="bg1">
                  <a:lumMod val="50000"/>
                </a:schemeClr>
              </a:solidFill>
            </a:endParaRPr>
          </a:p>
        </p:txBody>
      </p:sp>
      <p:pic>
        <p:nvPicPr>
          <p:cNvPr id="4" name="Picture 3"/>
          <p:cNvPicPr>
            <a:picLocks noChangeAspect="1"/>
          </p:cNvPicPr>
          <p:nvPr/>
        </p:nvPicPr>
        <p:blipFill>
          <a:blip r:embed="rId3"/>
          <a:stretch>
            <a:fillRect/>
          </a:stretch>
        </p:blipFill>
        <p:spPr>
          <a:xfrm>
            <a:off x="4231340" y="2911487"/>
            <a:ext cx="3618753" cy="3531148"/>
          </a:xfrm>
          <a:prstGeom prst="rect">
            <a:avLst/>
          </a:prstGeom>
        </p:spPr>
      </p:pic>
    </p:spTree>
    <p:extLst>
      <p:ext uri="{BB962C8B-B14F-4D97-AF65-F5344CB8AC3E}">
        <p14:creationId xmlns:p14="http://schemas.microsoft.com/office/powerpoint/2010/main" val="144486845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Class workshop</a:t>
            </a:r>
            <a:endParaRPr lang="en-US" dirty="0"/>
          </a:p>
        </p:txBody>
      </p:sp>
      <p:pic>
        <p:nvPicPr>
          <p:cNvPr id="4" name="Content Placeholder 3" descr="Misfits 2.pdf"/>
          <p:cNvPicPr>
            <a:picLocks noGrp="1" noChangeAspect="1"/>
          </p:cNvPicPr>
          <p:nvPr>
            <p:ph idx="1"/>
          </p:nvPr>
        </p:nvPicPr>
        <p:blipFill>
          <a:blip r:embed="rId2">
            <a:extLst>
              <a:ext uri="{28A0092B-C50C-407E-A947-70E740481C1C}">
                <a14:useLocalDpi xmlns:a14="http://schemas.microsoft.com/office/drawing/2010/main" val="0"/>
              </a:ext>
            </a:extLst>
          </a:blip>
          <a:srcRect l="-78657" r="-78657"/>
          <a:stretch>
            <a:fillRect/>
          </a:stretch>
        </p:blipFill>
        <p:spPr>
          <a:xfrm>
            <a:off x="1981201" y="451810"/>
            <a:ext cx="12449219" cy="6846591"/>
          </a:xfrm>
        </p:spPr>
      </p:pic>
      <p:pic>
        <p:nvPicPr>
          <p:cNvPr id="5" name="Picture 4" descr="Misfits.pdf"/>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743489" y="738318"/>
            <a:ext cx="4846211" cy="6858000"/>
          </a:xfrm>
          <a:prstGeom prst="rect">
            <a:avLst/>
          </a:prstGeom>
        </p:spPr>
      </p:pic>
    </p:spTree>
    <p:extLst>
      <p:ext uri="{BB962C8B-B14F-4D97-AF65-F5344CB8AC3E}">
        <p14:creationId xmlns:p14="http://schemas.microsoft.com/office/powerpoint/2010/main" val="855236169"/>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descr="Greatest Generation.pdf"/>
          <p:cNvPicPr>
            <a:picLocks noGrp="1" noChangeAspect="1"/>
          </p:cNvPicPr>
          <p:nvPr>
            <p:ph idx="1"/>
          </p:nvPr>
        </p:nvPicPr>
        <p:blipFill>
          <a:blip r:embed="rId2">
            <a:extLst>
              <a:ext uri="{28A0092B-C50C-407E-A947-70E740481C1C}">
                <a14:useLocalDpi xmlns:a14="http://schemas.microsoft.com/office/drawing/2010/main" val="0"/>
              </a:ext>
            </a:extLst>
          </a:blip>
          <a:srcRect l="-78657" r="-78657"/>
          <a:stretch>
            <a:fillRect/>
          </a:stretch>
        </p:blipFill>
        <p:spPr>
          <a:xfrm>
            <a:off x="429111" y="0"/>
            <a:ext cx="11935621" cy="6561676"/>
          </a:xfrm>
        </p:spPr>
      </p:pic>
    </p:spTree>
    <p:extLst>
      <p:ext uri="{BB962C8B-B14F-4D97-AF65-F5344CB8AC3E}">
        <p14:creationId xmlns:p14="http://schemas.microsoft.com/office/powerpoint/2010/main" val="306579775"/>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Silent Generation.pdf"/>
          <p:cNvPicPr>
            <a:picLocks noGrp="1" noChangeAspect="1"/>
          </p:cNvPicPr>
          <p:nvPr>
            <p:ph idx="1"/>
          </p:nvPr>
        </p:nvPicPr>
        <p:blipFill>
          <a:blip r:embed="rId2">
            <a:extLst>
              <a:ext uri="{28A0092B-C50C-407E-A947-70E740481C1C}">
                <a14:useLocalDpi xmlns:a14="http://schemas.microsoft.com/office/drawing/2010/main" val="0"/>
              </a:ext>
            </a:extLst>
          </a:blip>
          <a:srcRect l="-78657" r="-78657"/>
          <a:stretch>
            <a:fillRect/>
          </a:stretch>
        </p:blipFill>
        <p:spPr>
          <a:xfrm>
            <a:off x="711298" y="1"/>
            <a:ext cx="11377144" cy="6256983"/>
          </a:xfrm>
        </p:spPr>
      </p:pic>
    </p:spTree>
    <p:extLst>
      <p:ext uri="{BB962C8B-B14F-4D97-AF65-F5344CB8AC3E}">
        <p14:creationId xmlns:p14="http://schemas.microsoft.com/office/powerpoint/2010/main" val="873009272"/>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Baby Boomer.pdf"/>
          <p:cNvPicPr>
            <a:picLocks noGrp="1" noChangeAspect="1"/>
          </p:cNvPicPr>
          <p:nvPr>
            <p:ph idx="1"/>
          </p:nvPr>
        </p:nvPicPr>
        <p:blipFill>
          <a:blip r:embed="rId2">
            <a:extLst>
              <a:ext uri="{28A0092B-C50C-407E-A947-70E740481C1C}">
                <a14:useLocalDpi xmlns:a14="http://schemas.microsoft.com/office/drawing/2010/main" val="0"/>
              </a:ext>
            </a:extLst>
          </a:blip>
          <a:srcRect l="-78657" r="-78657"/>
          <a:stretch>
            <a:fillRect/>
          </a:stretch>
        </p:blipFill>
        <p:spPr>
          <a:xfrm>
            <a:off x="789692" y="141120"/>
            <a:ext cx="11273095" cy="6197775"/>
          </a:xfrm>
        </p:spPr>
      </p:pic>
    </p:spTree>
    <p:extLst>
      <p:ext uri="{BB962C8B-B14F-4D97-AF65-F5344CB8AC3E}">
        <p14:creationId xmlns:p14="http://schemas.microsoft.com/office/powerpoint/2010/main" val="1058558200"/>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Generation x.pdf"/>
          <p:cNvPicPr>
            <a:picLocks noGrp="1" noChangeAspect="1"/>
          </p:cNvPicPr>
          <p:nvPr>
            <p:ph idx="1"/>
          </p:nvPr>
        </p:nvPicPr>
        <p:blipFill>
          <a:blip r:embed="rId2">
            <a:extLst>
              <a:ext uri="{28A0092B-C50C-407E-A947-70E740481C1C}">
                <a14:useLocalDpi xmlns:a14="http://schemas.microsoft.com/office/drawing/2010/main" val="0"/>
              </a:ext>
            </a:extLst>
          </a:blip>
          <a:srcRect l="-78657" r="-78657"/>
          <a:stretch>
            <a:fillRect/>
          </a:stretch>
        </p:blipFill>
        <p:spPr>
          <a:xfrm>
            <a:off x="789685" y="266560"/>
            <a:ext cx="10835438" cy="5959066"/>
          </a:xfrm>
        </p:spPr>
      </p:pic>
    </p:spTree>
    <p:extLst>
      <p:ext uri="{BB962C8B-B14F-4D97-AF65-F5344CB8AC3E}">
        <p14:creationId xmlns:p14="http://schemas.microsoft.com/office/powerpoint/2010/main" val="1433135652"/>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Millennial.pdf"/>
          <p:cNvPicPr>
            <a:picLocks noGrp="1" noChangeAspect="1"/>
          </p:cNvPicPr>
          <p:nvPr>
            <p:ph idx="1"/>
          </p:nvPr>
        </p:nvPicPr>
        <p:blipFill>
          <a:blip r:embed="rId2">
            <a:extLst>
              <a:ext uri="{28A0092B-C50C-407E-A947-70E740481C1C}">
                <a14:useLocalDpi xmlns:a14="http://schemas.microsoft.com/office/drawing/2010/main" val="0"/>
              </a:ext>
            </a:extLst>
          </a:blip>
          <a:srcRect l="-78657" r="-78657"/>
          <a:stretch>
            <a:fillRect/>
          </a:stretch>
        </p:blipFill>
        <p:spPr>
          <a:xfrm>
            <a:off x="476138" y="220369"/>
            <a:ext cx="11602415" cy="6380873"/>
          </a:xfrm>
        </p:spPr>
      </p:pic>
    </p:spTree>
    <p:extLst>
      <p:ext uri="{BB962C8B-B14F-4D97-AF65-F5344CB8AC3E}">
        <p14:creationId xmlns:p14="http://schemas.microsoft.com/office/powerpoint/2010/main" val="534318412"/>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Generation Z.pdf"/>
          <p:cNvPicPr>
            <a:picLocks noGrp="1" noChangeAspect="1"/>
          </p:cNvPicPr>
          <p:nvPr>
            <p:ph idx="1"/>
          </p:nvPr>
        </p:nvPicPr>
        <p:blipFill>
          <a:blip r:embed="rId2">
            <a:extLst>
              <a:ext uri="{28A0092B-C50C-407E-A947-70E740481C1C}">
                <a14:useLocalDpi xmlns:a14="http://schemas.microsoft.com/office/drawing/2010/main" val="0"/>
              </a:ext>
            </a:extLst>
          </a:blip>
          <a:srcRect l="-78657" r="-78657"/>
          <a:stretch>
            <a:fillRect/>
          </a:stretch>
        </p:blipFill>
        <p:spPr>
          <a:xfrm>
            <a:off x="742666" y="314447"/>
            <a:ext cx="11242465" cy="6182915"/>
          </a:xfrm>
        </p:spPr>
      </p:pic>
    </p:spTree>
    <p:extLst>
      <p:ext uri="{BB962C8B-B14F-4D97-AF65-F5344CB8AC3E}">
        <p14:creationId xmlns:p14="http://schemas.microsoft.com/office/powerpoint/2010/main" val="1660422377"/>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smtClean="0"/>
              <a:t>Brand Personas</a:t>
            </a:r>
            <a:endParaRPr lang="en-US" dirty="0"/>
          </a:p>
        </p:txBody>
      </p:sp>
      <p:sp>
        <p:nvSpPr>
          <p:cNvPr id="3" name="Content Placeholder 2"/>
          <p:cNvSpPr>
            <a:spLocks noGrp="1"/>
          </p:cNvSpPr>
          <p:nvPr>
            <p:ph idx="1"/>
          </p:nvPr>
        </p:nvSpPr>
        <p:spPr/>
        <p:txBody>
          <a:bodyPr>
            <a:normAutofit fontScale="77500" lnSpcReduction="20000"/>
          </a:bodyPr>
          <a:lstStyle/>
          <a:p>
            <a:pPr fontAlgn="base"/>
            <a:r>
              <a:rPr lang="en-US" dirty="0"/>
              <a:t>A brand persona is a collection of personality traits, attitudes and values that your brand showcases on a regular basis to help connect with a certain audience segment. A brand persona can be a person, character, mascot or idea.</a:t>
            </a:r>
          </a:p>
          <a:p>
            <a:pPr fontAlgn="base"/>
            <a:r>
              <a:rPr lang="en-US" dirty="0"/>
              <a:t>“The purpose of personas is to create reliable and realistic representations of your key audience segments for reference. These representations should be based on qualitative and some quantitative user research and web analytics," according to </a:t>
            </a:r>
            <a:r>
              <a:rPr lang="en-US" dirty="0">
                <a:hlinkClick r:id="rId2"/>
              </a:rPr>
              <a:t>usability.gov</a:t>
            </a:r>
            <a:r>
              <a:rPr lang="en-US" dirty="0"/>
              <a:t>.</a:t>
            </a:r>
          </a:p>
          <a:p>
            <a:pPr fontAlgn="base"/>
            <a:r>
              <a:rPr lang="en-US" dirty="0"/>
              <a:t>A good brand persona is one that you can almost visualize as someone you know. You can also think of it as a mirror image of yourself when interacting with the brand. As a small business creating a brand persona, the easiest way to create a personality for your company is to envision the type of person you think would be most interested in our products and services, and create messaging for them. Think of a brand persona as the “character" that best represents what you are about, such as the owl for </a:t>
            </a:r>
            <a:r>
              <a:rPr lang="en-US" dirty="0">
                <a:hlinkClick r:id="rId3"/>
              </a:rPr>
              <a:t>Wide Eyed Cold Brew</a:t>
            </a:r>
            <a:r>
              <a:rPr lang="en-US" dirty="0"/>
              <a:t>.</a:t>
            </a:r>
          </a:p>
          <a:p>
            <a:pPr fontAlgn="base"/>
            <a:r>
              <a:rPr lang="en-US" dirty="0"/>
              <a:t>An authentic persona can help establish trust with users and help maintain their loyalty. This is especially good for </a:t>
            </a:r>
            <a:r>
              <a:rPr lang="en-US" dirty="0" err="1"/>
              <a:t>eCommerce</a:t>
            </a:r>
            <a:r>
              <a:rPr lang="en-US" dirty="0"/>
              <a:t> websites, as a effective persona can positively impact sales</a:t>
            </a:r>
            <a:r>
              <a:rPr lang="en-US" dirty="0" smtClean="0"/>
              <a:t>. </a:t>
            </a:r>
            <a:r>
              <a:rPr lang="en-US" sz="1800" dirty="0" smtClean="0"/>
              <a:t>https://</a:t>
            </a:r>
            <a:r>
              <a:rPr lang="en-US" sz="1800" dirty="0" err="1" smtClean="0"/>
              <a:t>www.weebly.com</a:t>
            </a:r>
            <a:r>
              <a:rPr lang="en-US" sz="1800" dirty="0" smtClean="0"/>
              <a:t>/inspiration/brand-persona/</a:t>
            </a:r>
            <a:endParaRPr lang="en-US" sz="1800" dirty="0"/>
          </a:p>
        </p:txBody>
      </p:sp>
    </p:spTree>
    <p:extLst>
      <p:ext uri="{BB962C8B-B14F-4D97-AF65-F5344CB8AC3E}">
        <p14:creationId xmlns:p14="http://schemas.microsoft.com/office/powerpoint/2010/main" val="154141440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smtClean="0"/>
              <a:t>Brand Personas</a:t>
            </a:r>
            <a:endParaRPr lang="en-US" dirty="0"/>
          </a:p>
        </p:txBody>
      </p:sp>
      <p:sp>
        <p:nvSpPr>
          <p:cNvPr id="3" name="Content Placeholder 2"/>
          <p:cNvSpPr>
            <a:spLocks noGrp="1"/>
          </p:cNvSpPr>
          <p:nvPr>
            <p:ph idx="1"/>
          </p:nvPr>
        </p:nvSpPr>
        <p:spPr/>
        <p:txBody>
          <a:bodyPr/>
          <a:lstStyle/>
          <a:p>
            <a:r>
              <a:rPr lang="en-US" dirty="0"/>
              <a:t>Your brand persona creates a real connection between your company and users. If you don't create a persona intentionally, some type of personality will come out of what you do, and it might not convey the impression you want. That's why you need to create a persona intentionally</a:t>
            </a:r>
            <a:r>
              <a:rPr lang="en-US" dirty="0" smtClean="0"/>
              <a:t>.</a:t>
            </a:r>
          </a:p>
          <a:p>
            <a:pPr marL="0" indent="0">
              <a:buNone/>
            </a:pPr>
            <a:r>
              <a:rPr lang="en-US" sz="1400" dirty="0" smtClean="0"/>
              <a:t>        https://</a:t>
            </a:r>
            <a:r>
              <a:rPr lang="en-US" sz="1400" dirty="0" err="1" smtClean="0"/>
              <a:t>www.weebly.com</a:t>
            </a:r>
            <a:r>
              <a:rPr lang="en-US" sz="1400" dirty="0" smtClean="0"/>
              <a:t>/inspiration/brand-persona/</a:t>
            </a:r>
            <a:endParaRPr lang="en-US" sz="1400" dirty="0"/>
          </a:p>
        </p:txBody>
      </p:sp>
      <p:sp>
        <p:nvSpPr>
          <p:cNvPr id="4" name="TextBox 3"/>
          <p:cNvSpPr txBox="1"/>
          <p:nvPr/>
        </p:nvSpPr>
        <p:spPr>
          <a:xfrm>
            <a:off x="4589929" y="4132729"/>
            <a:ext cx="184731" cy="369332"/>
          </a:xfrm>
          <a:prstGeom prst="rect">
            <a:avLst/>
          </a:prstGeom>
          <a:noFill/>
        </p:spPr>
        <p:txBody>
          <a:bodyPr wrap="none" rtlCol="0">
            <a:spAutoFit/>
          </a:bodyPr>
          <a:lstStyle/>
          <a:p>
            <a:endParaRPr lang="en-US" dirty="0"/>
          </a:p>
        </p:txBody>
      </p:sp>
    </p:spTree>
    <p:extLst>
      <p:ext uri="{BB962C8B-B14F-4D97-AF65-F5344CB8AC3E}">
        <p14:creationId xmlns:p14="http://schemas.microsoft.com/office/powerpoint/2010/main" val="196435829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For next week</a:t>
            </a:r>
            <a:endParaRPr lang="en-US" dirty="0"/>
          </a:p>
        </p:txBody>
      </p:sp>
      <p:sp>
        <p:nvSpPr>
          <p:cNvPr id="3" name="Content Placeholder 2"/>
          <p:cNvSpPr>
            <a:spLocks noGrp="1"/>
          </p:cNvSpPr>
          <p:nvPr>
            <p:ph idx="1"/>
          </p:nvPr>
        </p:nvSpPr>
        <p:spPr/>
        <p:txBody>
          <a:bodyPr/>
          <a:lstStyle/>
          <a:p>
            <a:r>
              <a:rPr lang="en-US" dirty="0" smtClean="0"/>
              <a:t>Create an A3 persona mood board for you coffee house brand. Bring to the session and be prepared discuss your </a:t>
            </a:r>
            <a:r>
              <a:rPr lang="en-US" smtClean="0"/>
              <a:t>visual choices  </a:t>
            </a:r>
            <a:endParaRPr lang="en-US" dirty="0"/>
          </a:p>
        </p:txBody>
      </p:sp>
    </p:spTree>
    <p:extLst>
      <p:ext uri="{BB962C8B-B14F-4D97-AF65-F5344CB8AC3E}">
        <p14:creationId xmlns:p14="http://schemas.microsoft.com/office/powerpoint/2010/main" val="34288943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6878</TotalTime>
  <Words>178</Words>
  <Application>Microsoft Macintosh PowerPoint</Application>
  <PresentationFormat>Widescreen</PresentationFormat>
  <Paragraphs>15</Paragraphs>
  <Slides>12</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12</vt:i4>
      </vt:variant>
    </vt:vector>
  </HeadingPairs>
  <TitlesOfParts>
    <vt:vector size="16" baseType="lpstr">
      <vt:lpstr>Calibri</vt:lpstr>
      <vt:lpstr>Calibri Light</vt:lpstr>
      <vt:lpstr>Arial</vt:lpstr>
      <vt:lpstr>Office Theme</vt:lpstr>
      <vt:lpstr>Personas </vt:lpstr>
      <vt:lpstr>Marketing Personas</vt:lpstr>
      <vt:lpstr>Class workshop</vt:lpstr>
      <vt:lpstr>PowerPoint Presentation</vt:lpstr>
      <vt:lpstr>PowerPoint Presentation</vt:lpstr>
      <vt:lpstr>PowerPoint Presentation</vt:lpstr>
      <vt:lpstr>PowerPoint Presentation</vt:lpstr>
      <vt:lpstr>PowerPoint Presentation</vt:lpstr>
      <vt:lpstr>PowerPoint Presentation</vt:lpstr>
      <vt:lpstr>Brand Personas</vt:lpstr>
      <vt:lpstr>Brand Personas</vt:lpstr>
      <vt:lpstr>For next week</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Personas </dc:title>
  <dc:creator>Microsoft Office User</dc:creator>
  <cp:lastModifiedBy>Microsoft Office User</cp:lastModifiedBy>
  <cp:revision>8</cp:revision>
  <dcterms:created xsi:type="dcterms:W3CDTF">2019-10-08T15:01:18Z</dcterms:created>
  <dcterms:modified xsi:type="dcterms:W3CDTF">2019-10-16T13:07:36Z</dcterms:modified>
</cp:coreProperties>
</file>