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7"/>
  </p:notesMasterIdLst>
  <p:sldIdLst>
    <p:sldId id="258" r:id="rId2"/>
    <p:sldId id="260" r:id="rId3"/>
    <p:sldId id="291" r:id="rId4"/>
    <p:sldId id="261" r:id="rId5"/>
    <p:sldId id="288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87" r:id="rId18"/>
    <p:sldId id="273" r:id="rId19"/>
    <p:sldId id="274" r:id="rId20"/>
    <p:sldId id="275" r:id="rId21"/>
    <p:sldId id="282" r:id="rId22"/>
    <p:sldId id="283" r:id="rId23"/>
    <p:sldId id="289" r:id="rId24"/>
    <p:sldId id="286" r:id="rId25"/>
    <p:sldId id="290" r:id="rId2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566" autoAdjust="0"/>
    <p:restoredTop sz="86380" autoAdjust="0"/>
  </p:normalViewPr>
  <p:slideViewPr>
    <p:cSldViewPr>
      <p:cViewPr varScale="1">
        <p:scale>
          <a:sx n="95" d="100"/>
          <a:sy n="95" d="100"/>
        </p:scale>
        <p:origin x="1872" y="-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Something</a:t>
            </a:r>
            <a:r>
              <a:rPr lang="en-GB" baseline="0" dirty="0"/>
              <a:t> about history of statistics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775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541648CB-11CD-4D6F-ABB9-81D8C5E01B74}" type="slidenum">
              <a:rPr lang="en-GB"/>
              <a:pPr eaLnBrk="1" hangingPunct="1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18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I spend £20, Monday, £40 , Tuesday, £60 Wed, 80 Thursday £100 Friday, the range is the dispersion of the values - £100-20 = £80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3046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5622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far are the values spread from each other.  The average spend would be £20+£40+£60+£80+£100=£300/5=£60, so we ca see how each daily spend differs from the average spend.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8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 picture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35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/>
              <a:t>Add notes on histogram</a:t>
            </a: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7D01A9-A6FA-4764-9E29-02F4D9334E0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464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7D218AD3-302B-45BB-8C7A-4109C574FE44}" type="slidenum">
              <a:rPr lang="en-US"/>
              <a:pPr eaLnBrk="1" hangingPunct="1"/>
              <a:t>24</a:t>
            </a:fld>
            <a:endParaRPr lang="en-US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197350"/>
            <a:ext cx="5029200" cy="4260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3" tIns="44448" rIns="90483" bIns="44448"/>
          <a:lstStyle/>
          <a:p>
            <a:pPr eaLnBrk="1" hangingPunct="1"/>
            <a:endParaRPr lang="en-US"/>
          </a:p>
        </p:txBody>
      </p:sp>
      <p:sp>
        <p:nvSpPr>
          <p:cNvPr id="39940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9594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383462" cy="990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png"/><Relationship Id="rId5" Type="http://schemas.openxmlformats.org/officeDocument/2006/relationships/image" Target="../media/image4.gif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4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0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2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4.wmf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6.wmf"/><Relationship Id="rId4" Type="http://schemas.openxmlformats.org/officeDocument/2006/relationships/image" Target="../media/image13.wmf"/><Relationship Id="rId9" Type="http://schemas.openxmlformats.org/officeDocument/2006/relationships/oleObject" Target="../embeddings/oleObject12.bin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17.emf"/><Relationship Id="rId4" Type="http://schemas.openxmlformats.org/officeDocument/2006/relationships/oleObject" Target="../embeddings/oleObject13.bin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980728"/>
            <a:ext cx="6620968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WEEK 7</a:t>
            </a:r>
          </a:p>
          <a:p>
            <a:pPr eaLnBrk="1" hangingPunct="1">
              <a:defRPr/>
            </a:pPr>
            <a:r>
              <a:rPr lang="en-GB" dirty="0"/>
              <a:t>Statistical Analysis Principles</a:t>
            </a:r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110538" cy="525658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 to Assessment 2 – Forms design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statistics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is meant by descriptive statistics and inferential statistics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Calculate the arithmetic mean, the weighted mean, the geometric mean, the median, and the mode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Compute and interpret the range, the variance, the standard deviation, covariance and correlation coefficient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basic probability and distribution</a:t>
            </a: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FD657-68E1-4190-8EF4-97FD3F756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4279"/>
            <a:ext cx="7055380" cy="990599"/>
          </a:xfrm>
        </p:spPr>
        <p:txBody>
          <a:bodyPr/>
          <a:lstStyle/>
          <a:p>
            <a:r>
              <a:rPr lang="en-GB" b="1" dirty="0"/>
              <a:t>Survey -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FCF70-31A5-472D-9A31-AE22E5A21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12" y="1268760"/>
            <a:ext cx="8253073" cy="5404961"/>
          </a:xfrm>
        </p:spPr>
        <p:txBody>
          <a:bodyPr>
            <a:noAutofit/>
          </a:bodyPr>
          <a:lstStyle/>
          <a:p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Refer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</a:p>
          <a:p>
            <a:pPr lvl="1"/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Week 5: Quantitative Data Collection - </a:t>
            </a:r>
            <a:r>
              <a:rPr lang="fr-FR" sz="2000" dirty="0" err="1">
                <a:latin typeface="Arial" panose="020B0604020202020204" pitchFamily="34" charset="0"/>
                <a:cs typeface="Arial" panose="020B0604020202020204" pitchFamily="34" charset="0"/>
              </a:rPr>
              <a:t>Surveys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/Questionnaire Design</a:t>
            </a:r>
          </a:p>
          <a:p>
            <a:pPr lvl="2"/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Use Survey Monkey</a:t>
            </a:r>
          </a:p>
          <a:p>
            <a:pPr lvl="2"/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Google Forms</a:t>
            </a:r>
          </a:p>
          <a:p>
            <a:pPr lvl="2"/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Forms for Excel </a:t>
            </a:r>
          </a:p>
          <a:p>
            <a:pPr marL="1798638" lv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Open the browser and Go to UWTSD |  Quick Links  | </a:t>
            </a:r>
          </a:p>
          <a:p>
            <a:pPr marL="1798638" lvl="0" indent="0">
              <a:buNone/>
            </a:pP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MyDay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|  OneDrive  |  New  |  Forms for Excel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98638" lv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		Name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survey ,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Create survey [copy the link to your 		email, social media, LinkedIn etc  to share with 				participants.</a:t>
            </a:r>
          </a:p>
          <a:p>
            <a:pPr marL="1798638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		View the survey results on screen and download to 			Excel for analysis.</a:t>
            </a:r>
          </a:p>
          <a:p>
            <a:pPr marL="1798638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		Import in IBM  SPSS for further analysis.</a:t>
            </a:r>
            <a:endParaRPr lang="fr-FR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651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72999"/>
            <a:ext cx="7055380" cy="140053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What is Statistics?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6792"/>
            <a:ext cx="8120382" cy="4824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500" b="1" i="1" dirty="0">
                <a:latin typeface="Arial" panose="020B0604020202020204" pitchFamily="34" charset="0"/>
                <a:cs typeface="Arial" panose="020B0604020202020204" pitchFamily="34" charset="0"/>
              </a:rPr>
              <a:t>Statistics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the science of collecting, 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presenting,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and interpreting numerical/non-numerical data for the purpose of assisting in making a more effective decision.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US" sz="25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A branch of mathematics taking and transforming numbers into useful information for decision makers.</a:t>
            </a:r>
          </a:p>
          <a:p>
            <a:pPr>
              <a:defRPr/>
            </a:pP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Historically, the field developed in the 18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-19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C. as a means for </a:t>
            </a:r>
            <a: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  <a:t>stat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es and similar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to monitor and ‘know’ their social and economic environments.</a:t>
            </a:r>
          </a:p>
        </p:txBody>
      </p:sp>
    </p:spTree>
    <p:extLst>
      <p:ext uri="{BB962C8B-B14F-4D97-AF65-F5344CB8AC3E}">
        <p14:creationId xmlns:p14="http://schemas.microsoft.com/office/powerpoint/2010/main" val="2178587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1008112"/>
          </a:xfrm>
        </p:spPr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3382" y="1844824"/>
            <a:ext cx="7244961" cy="419548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Statistics relies on numerical measurement, or operationalisation, of phenomena.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we measure a single phenomenon we represent this numerically as a </a:t>
            </a:r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concepts are easy to measure; others require some creativity.</a:t>
            </a:r>
          </a:p>
          <a:p>
            <a:pPr>
              <a:buFontTx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301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3568" y="217025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Types of Statistics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700808"/>
            <a:ext cx="7637462" cy="1343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branch of mathematics that transforms data into useful information for decision makers. </a:t>
            </a:r>
          </a:p>
        </p:txBody>
      </p:sp>
      <p:sp>
        <p:nvSpPr>
          <p:cNvPr id="17413" name="Rectangle 4"/>
          <p:cNvSpPr>
            <a:spLocks noChangeArrowheads="1"/>
          </p:cNvSpPr>
          <p:nvPr/>
        </p:nvSpPr>
        <p:spPr bwMode="auto">
          <a:xfrm>
            <a:off x="1005830" y="3780895"/>
            <a:ext cx="3352800" cy="176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Descriptive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Collecting, </a:t>
            </a:r>
            <a:r>
              <a:rPr lang="en-US" sz="2400" dirty="0" err="1"/>
              <a:t>summarising</a:t>
            </a:r>
            <a:r>
              <a:rPr lang="en-US" sz="2400" dirty="0"/>
              <a:t>, and describing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</p:txBody>
      </p:sp>
      <p:sp>
        <p:nvSpPr>
          <p:cNvPr id="17414" name="Rectangle 5"/>
          <p:cNvSpPr>
            <a:spLocks noChangeArrowheads="1"/>
          </p:cNvSpPr>
          <p:nvPr/>
        </p:nvSpPr>
        <p:spPr bwMode="auto">
          <a:xfrm>
            <a:off x="4739630" y="3780895"/>
            <a:ext cx="3581400" cy="256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Inferential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b="1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Drawing conclusions and/or making decisions concerning a population based only on sample data</a:t>
            </a:r>
          </a:p>
        </p:txBody>
      </p:sp>
      <p:sp>
        <p:nvSpPr>
          <p:cNvPr id="17415" name="AutoShape 6"/>
          <p:cNvSpPr>
            <a:spLocks noChangeArrowheads="1"/>
          </p:cNvSpPr>
          <p:nvPr/>
        </p:nvSpPr>
        <p:spPr bwMode="auto">
          <a:xfrm>
            <a:off x="24536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  <p:sp>
        <p:nvSpPr>
          <p:cNvPr id="17416" name="AutoShape 7"/>
          <p:cNvSpPr>
            <a:spLocks noChangeArrowheads="1"/>
          </p:cNvSpPr>
          <p:nvPr/>
        </p:nvSpPr>
        <p:spPr bwMode="auto">
          <a:xfrm>
            <a:off x="64160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24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47675" y="1916907"/>
            <a:ext cx="8077200" cy="4532312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Collect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Survey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Present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Tables and graphs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Sample mean = </a:t>
            </a:r>
          </a:p>
        </p:txBody>
      </p:sp>
      <p:sp>
        <p:nvSpPr>
          <p:cNvPr id="10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75469" y="304006"/>
            <a:ext cx="7383462" cy="990600"/>
          </a:xfrm>
        </p:spPr>
        <p:txBody>
          <a:bodyPr/>
          <a:lstStyle/>
          <a:p>
            <a:pPr>
              <a:defRPr/>
            </a:pPr>
            <a:r>
              <a:rPr lang="en-US" b="1" dirty="0"/>
              <a:t>Descriptive Statistics</a:t>
            </a:r>
          </a:p>
        </p:txBody>
      </p:sp>
      <p:graphicFrame>
        <p:nvGraphicFramePr>
          <p:cNvPr id="1026" name="Object 6">
            <a:hlinkClick r:id="" action="ppaction://ole?verb=0"/>
          </p:cNvPr>
          <p:cNvGraphicFramePr>
            <a:graphicFrameLocks/>
          </p:cNvGraphicFramePr>
          <p:nvPr/>
        </p:nvGraphicFramePr>
        <p:xfrm>
          <a:off x="4929188" y="3725863"/>
          <a:ext cx="1803400" cy="1274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0" name="Clip" r:id="rId3" imgW="1800275" imgH="1272553" progId="">
                  <p:embed/>
                </p:oleObj>
              </mc:Choice>
              <mc:Fallback>
                <p:oleObj name="Clip" r:id="rId3" imgW="1800275" imgH="1272553" progId="">
                  <p:embed/>
                  <p:pic>
                    <p:nvPicPr>
                      <p:cNvPr id="0" name="Picture 2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88" y="3725863"/>
                        <a:ext cx="1803400" cy="1274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Line 7"/>
          <p:cNvSpPr>
            <a:spLocks noChangeShapeType="1"/>
          </p:cNvSpPr>
          <p:nvPr/>
        </p:nvSpPr>
        <p:spPr bwMode="auto">
          <a:xfrm>
            <a:off x="6300788" y="3497263"/>
            <a:ext cx="1587" cy="9906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" name="Line 8"/>
          <p:cNvSpPr>
            <a:spLocks noChangeShapeType="1"/>
          </p:cNvSpPr>
          <p:nvPr/>
        </p:nvSpPr>
        <p:spPr bwMode="auto">
          <a:xfrm>
            <a:off x="6300788" y="4487863"/>
            <a:ext cx="1600200" cy="1587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65293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3" name="Rectangle 10"/>
          <p:cNvSpPr>
            <a:spLocks noChangeArrowheads="1"/>
          </p:cNvSpPr>
          <p:nvPr/>
        </p:nvSpPr>
        <p:spPr bwMode="auto">
          <a:xfrm>
            <a:off x="6681788" y="4106863"/>
            <a:ext cx="1524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4" name="Rectangle 11"/>
          <p:cNvSpPr>
            <a:spLocks noChangeArrowheads="1"/>
          </p:cNvSpPr>
          <p:nvPr/>
        </p:nvSpPr>
        <p:spPr bwMode="auto">
          <a:xfrm>
            <a:off x="6834188" y="3802063"/>
            <a:ext cx="152400" cy="685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5" name="Rectangle 12"/>
          <p:cNvSpPr>
            <a:spLocks noChangeArrowheads="1"/>
          </p:cNvSpPr>
          <p:nvPr/>
        </p:nvSpPr>
        <p:spPr bwMode="auto">
          <a:xfrm>
            <a:off x="6986588" y="3878263"/>
            <a:ext cx="152400" cy="609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6" name="Rectangle 13"/>
          <p:cNvSpPr>
            <a:spLocks noChangeArrowheads="1"/>
          </p:cNvSpPr>
          <p:nvPr/>
        </p:nvSpPr>
        <p:spPr bwMode="auto">
          <a:xfrm>
            <a:off x="71389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7" name="Rectangle 14"/>
          <p:cNvSpPr>
            <a:spLocks noChangeArrowheads="1"/>
          </p:cNvSpPr>
          <p:nvPr/>
        </p:nvSpPr>
        <p:spPr bwMode="auto">
          <a:xfrm>
            <a:off x="72913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8" name="Rectangle 15"/>
          <p:cNvSpPr>
            <a:spLocks noChangeArrowheads="1"/>
          </p:cNvSpPr>
          <p:nvPr/>
        </p:nvSpPr>
        <p:spPr bwMode="auto">
          <a:xfrm>
            <a:off x="63769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9" name="Rectangle 16"/>
          <p:cNvSpPr>
            <a:spLocks noChangeArrowheads="1"/>
          </p:cNvSpPr>
          <p:nvPr/>
        </p:nvSpPr>
        <p:spPr bwMode="auto">
          <a:xfrm>
            <a:off x="7443788" y="4335463"/>
            <a:ext cx="152400" cy="152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pic>
        <p:nvPicPr>
          <p:cNvPr id="1040" name="Picture 17" descr="j0283537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968210"/>
            <a:ext cx="990600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20" descr="check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7432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21" descr="check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8956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3" name="Picture 22" descr="check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5908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27" name="Object 4"/>
          <p:cNvGraphicFramePr>
            <a:graphicFrameLocks noChangeAspect="1"/>
          </p:cNvGraphicFramePr>
          <p:nvPr/>
        </p:nvGraphicFramePr>
        <p:xfrm>
          <a:off x="4429125" y="5000625"/>
          <a:ext cx="887413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1" name="Equation" r:id="rId7" imgW="418918" imgH="431613" progId="">
                  <p:embed/>
                </p:oleObj>
              </mc:Choice>
              <mc:Fallback>
                <p:oleObj name="Equation" r:id="rId7" imgW="418918" imgH="431613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25" y="5000625"/>
                        <a:ext cx="887413" cy="91440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474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971600" y="5887710"/>
            <a:ext cx="7772400" cy="48372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bg1">
                <a:lumMod val="75000"/>
              </a:schemeClr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lnSpc>
                <a:spcPct val="80000"/>
              </a:lnSpc>
              <a:spcBef>
                <a:spcPct val="50000"/>
              </a:spcBef>
              <a:defRPr/>
            </a:pPr>
            <a:r>
              <a:rPr lang="en-US" sz="1600" dirty="0">
                <a:ln w="18415" cmpd="sng">
                  <a:solidFill>
                    <a:srgbClr val="FFFFFF"/>
                  </a:solidFill>
                  <a:prstDash val="solid"/>
                </a:ln>
                <a:latin typeface="Arial" charset="0"/>
              </a:rPr>
              <a:t>Drawing conclusions about a large group of individuals based on a subset of the large group</a:t>
            </a:r>
            <a:r>
              <a:rPr lang="en-US" dirty="0">
                <a:ln w="18415" cmpd="sng">
                  <a:solidFill>
                    <a:srgbClr val="FFFFFF"/>
                  </a:solidFill>
                  <a:prstDash val="solid"/>
                </a:ln>
                <a:latin typeface="Arial" charset="0"/>
              </a:rPr>
              <a:t>.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359296"/>
            <a:ext cx="69342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Inferential Statistics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76400"/>
            <a:ext cx="5029200" cy="4532313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Estimation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Estimate the population mean weight using the </a:t>
            </a:r>
            <a:r>
              <a:rPr lang="en-US" sz="2300" dirty="0">
                <a:solidFill>
                  <a:srgbClr val="FFFF00"/>
                </a:solidFill>
              </a:rPr>
              <a:t>sample mean </a:t>
            </a:r>
            <a:r>
              <a:rPr lang="en-US" sz="2300" dirty="0"/>
              <a:t>weight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Hypothesis testing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Test the claim that the population mean weight is 120 pounds</a:t>
            </a:r>
          </a:p>
        </p:txBody>
      </p:sp>
      <p:pic>
        <p:nvPicPr>
          <p:cNvPr id="18437" name="Picture 5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905000"/>
            <a:ext cx="31242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479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8064896" cy="864096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 of Central Tendency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568952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Measure of Central Tendency: A single value that summarises a set of data. It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centre of the values.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	The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central tendency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the extent to which all the data values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around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typical or central value.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There is not just one measure of central tendency; in fact, there are many. i.e. the arithmetic mean, the weighted mean, the median, the mode, and the geometric mean.</a:t>
            </a:r>
          </a:p>
        </p:txBody>
      </p:sp>
    </p:spTree>
    <p:extLst>
      <p:ext uri="{BB962C8B-B14F-4D97-AF65-F5344CB8AC3E}">
        <p14:creationId xmlns:p14="http://schemas.microsoft.com/office/powerpoint/2010/main" val="904831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214311"/>
            <a:ext cx="7383462" cy="990600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b="1" dirty="0"/>
              <a:t>Arithmetic Mean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82135" y="1603374"/>
            <a:ext cx="8513688" cy="45323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arithmetic mean (often just called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”) is the most common measure of central tendency</a:t>
            </a:r>
          </a:p>
          <a:p>
            <a:pPr eaLnBrk="1" hangingPunct="1"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57" name="Line 9"/>
          <p:cNvSpPr>
            <a:spLocks noChangeShapeType="1"/>
          </p:cNvSpPr>
          <p:nvPr/>
        </p:nvSpPr>
        <p:spPr bwMode="auto">
          <a:xfrm>
            <a:off x="7696200" y="4800600"/>
            <a:ext cx="0" cy="990600"/>
          </a:xfrm>
          <a:prstGeom prst="line">
            <a:avLst/>
          </a:prstGeom>
          <a:noFill/>
          <a:ln w="1905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261423" y="2881312"/>
            <a:ext cx="8534400" cy="3133725"/>
            <a:chOff x="228600" y="3124200"/>
            <a:chExt cx="8534400" cy="3133725"/>
          </a:xfrm>
        </p:grpSpPr>
        <p:sp>
          <p:nvSpPr>
            <p:cNvPr id="1030" name="Text Box 4"/>
            <p:cNvSpPr txBox="1">
              <a:spLocks noChangeArrowheads="1"/>
            </p:cNvSpPr>
            <p:nvPr/>
          </p:nvSpPr>
          <p:spPr bwMode="auto">
            <a:xfrm>
              <a:off x="838200" y="5781675"/>
              <a:ext cx="1905000" cy="4667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>
                  <a:latin typeface="Arial" pitchFamily="34" charset="0"/>
                </a:rPr>
                <a:t>Sample size</a:t>
              </a:r>
            </a:p>
          </p:txBody>
        </p:sp>
        <p:sp>
          <p:nvSpPr>
            <p:cNvPr id="2054" name="Line 5"/>
            <p:cNvSpPr>
              <a:spLocks noChangeShapeType="1"/>
            </p:cNvSpPr>
            <p:nvPr/>
          </p:nvSpPr>
          <p:spPr bwMode="auto">
            <a:xfrm flipH="1">
              <a:off x="4357688" y="3581400"/>
              <a:ext cx="1509712" cy="70485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graphicFrame>
          <p:nvGraphicFramePr>
            <p:cNvPr id="2050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676960650"/>
                </p:ext>
              </p:extLst>
            </p:nvPr>
          </p:nvGraphicFramePr>
          <p:xfrm>
            <a:off x="2428875" y="4286250"/>
            <a:ext cx="4643438" cy="12144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72" name="Equation" r:id="rId3" imgW="1955800" imgH="609600" progId="Equation.3">
                    <p:embed/>
                  </p:oleObj>
                </mc:Choice>
                <mc:Fallback>
                  <p:oleObj name="Equation" r:id="rId3" imgW="1955800" imgH="609600" progId="Equation.3">
                    <p:embed/>
                    <p:pic>
                      <p:nvPicPr>
                        <p:cNvPr id="0" name="Picture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28875" y="4286250"/>
                          <a:ext cx="4643438" cy="1214438"/>
                        </a:xfrm>
                        <a:prstGeom prst="rect">
                          <a:avLst/>
                        </a:prstGeom>
                        <a:solidFill>
                          <a:srgbClr val="CCFFFF"/>
                        </a:solidFill>
                        <a:ln>
                          <a:noFill/>
                        </a:ln>
                        <a:extLs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2" name="Text Box 7"/>
            <p:cNvSpPr txBox="1">
              <a:spLocks noChangeArrowheads="1"/>
            </p:cNvSpPr>
            <p:nvPr/>
          </p:nvSpPr>
          <p:spPr bwMode="auto">
            <a:xfrm>
              <a:off x="6248400" y="5791200"/>
              <a:ext cx="2514600" cy="466725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>
                  <a:latin typeface="Arial" pitchFamily="34" charset="0"/>
                </a:rPr>
                <a:t>Observed values</a:t>
              </a:r>
            </a:p>
          </p:txBody>
        </p:sp>
        <p:sp>
          <p:nvSpPr>
            <p:cNvPr id="2056" name="Line 8"/>
            <p:cNvSpPr>
              <a:spLocks noChangeShapeType="1"/>
            </p:cNvSpPr>
            <p:nvPr/>
          </p:nvSpPr>
          <p:spPr bwMode="auto">
            <a:xfrm flipH="1" flipV="1">
              <a:off x="7072313" y="4754563"/>
              <a:ext cx="623887" cy="46037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5" name="Rectangle 10"/>
            <p:cNvSpPr>
              <a:spLocks noChangeArrowheads="1"/>
            </p:cNvSpPr>
            <p:nvPr/>
          </p:nvSpPr>
          <p:spPr bwMode="auto">
            <a:xfrm>
              <a:off x="5867400" y="3352800"/>
              <a:ext cx="1846263" cy="4572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>
                  <a:latin typeface="Arial" pitchFamily="34" charset="0"/>
                </a:rPr>
                <a:t>The i</a:t>
              </a:r>
              <a:r>
                <a:rPr lang="en-US" baseline="30000">
                  <a:latin typeface="Arial" pitchFamily="34" charset="0"/>
                </a:rPr>
                <a:t>th</a:t>
              </a:r>
              <a:r>
                <a:rPr lang="en-US">
                  <a:latin typeface="Arial" pitchFamily="34" charset="0"/>
                </a:rPr>
                <a:t> value</a:t>
              </a:r>
            </a:p>
          </p:txBody>
        </p:sp>
        <p:sp>
          <p:nvSpPr>
            <p:cNvPr id="2059" name="Line 11"/>
            <p:cNvSpPr>
              <a:spLocks noChangeShapeType="1"/>
            </p:cNvSpPr>
            <p:nvPr/>
          </p:nvSpPr>
          <p:spPr bwMode="auto">
            <a:xfrm flipV="1">
              <a:off x="2743200" y="5562600"/>
              <a:ext cx="533400" cy="22860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7" name="Text Box 12"/>
            <p:cNvSpPr txBox="1">
              <a:spLocks noChangeArrowheads="1"/>
            </p:cNvSpPr>
            <p:nvPr/>
          </p:nvSpPr>
          <p:spPr bwMode="auto">
            <a:xfrm>
              <a:off x="228600" y="3124200"/>
              <a:ext cx="2286000" cy="37623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dirty="0">
                  <a:latin typeface="Arial" pitchFamily="34" charset="0"/>
                </a:rPr>
                <a:t>Pronounced x-bar</a:t>
              </a:r>
            </a:p>
          </p:txBody>
        </p:sp>
        <p:sp>
          <p:nvSpPr>
            <p:cNvPr id="2061" name="Line 13"/>
            <p:cNvSpPr>
              <a:spLocks noChangeShapeType="1"/>
            </p:cNvSpPr>
            <p:nvPr/>
          </p:nvSpPr>
          <p:spPr bwMode="auto">
            <a:xfrm>
              <a:off x="1143000" y="3581400"/>
              <a:ext cx="1214438" cy="1062038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123437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91952" y="134938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Median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3225" y="1315244"/>
            <a:ext cx="8382000" cy="5029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an ordered array, the median is the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 number (50% above, 50% below)</a:t>
            </a:r>
          </a:p>
          <a:p>
            <a:pPr eaLnBrk="1" hangingPunct="1"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is not affected by extremely large or small values and is therefore a valuable measure of central tendency when such values occur</a:t>
            </a:r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 rot="-5400000">
            <a:off x="5676900" y="3302000"/>
            <a:ext cx="457200" cy="228600"/>
          </a:xfrm>
          <a:prstGeom prst="rightArrow">
            <a:avLst>
              <a:gd name="adj1" fmla="val 50000"/>
              <a:gd name="adj2" fmla="val 50370"/>
            </a:avLst>
          </a:prstGeom>
          <a:solidFill>
            <a:srgbClr val="FF00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485" name="Line 5"/>
          <p:cNvSpPr>
            <a:spLocks noChangeShapeType="1"/>
          </p:cNvSpPr>
          <p:nvPr/>
        </p:nvSpPr>
        <p:spPr bwMode="auto">
          <a:xfrm>
            <a:off x="703263" y="2959100"/>
            <a:ext cx="335438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522288" y="2871788"/>
            <a:ext cx="39846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>
                <a:latin typeface="Arial" charset="0"/>
              </a:rPr>
              <a:t>0  1   2   3   4   5   6   7   8   9   10</a:t>
            </a: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609600" y="2730500"/>
            <a:ext cx="3143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  <p:sp>
        <p:nvSpPr>
          <p:cNvPr id="20488" name="Oval 8"/>
          <p:cNvSpPr>
            <a:spLocks noChangeArrowheads="1"/>
          </p:cNvSpPr>
          <p:nvPr/>
        </p:nvSpPr>
        <p:spPr bwMode="auto">
          <a:xfrm>
            <a:off x="8382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489" name="Oval 9"/>
          <p:cNvSpPr>
            <a:spLocks noChangeArrowheads="1"/>
          </p:cNvSpPr>
          <p:nvPr/>
        </p:nvSpPr>
        <p:spPr bwMode="auto">
          <a:xfrm>
            <a:off x="11430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490" name="Oval 10"/>
          <p:cNvSpPr>
            <a:spLocks noChangeArrowheads="1"/>
          </p:cNvSpPr>
          <p:nvPr/>
        </p:nvSpPr>
        <p:spPr bwMode="auto">
          <a:xfrm>
            <a:off x="14478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491" name="Oval 11"/>
          <p:cNvSpPr>
            <a:spLocks noChangeArrowheads="1"/>
          </p:cNvSpPr>
          <p:nvPr/>
        </p:nvSpPr>
        <p:spPr bwMode="auto">
          <a:xfrm>
            <a:off x="17526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492" name="Oval 12"/>
          <p:cNvSpPr>
            <a:spLocks noChangeArrowheads="1"/>
          </p:cNvSpPr>
          <p:nvPr/>
        </p:nvSpPr>
        <p:spPr bwMode="auto">
          <a:xfrm>
            <a:off x="20574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493" name="AutoShape 13"/>
          <p:cNvSpPr>
            <a:spLocks noChangeArrowheads="1"/>
          </p:cNvSpPr>
          <p:nvPr/>
        </p:nvSpPr>
        <p:spPr bwMode="auto">
          <a:xfrm rot="-5400000">
            <a:off x="1333500" y="3302000"/>
            <a:ext cx="457200" cy="228600"/>
          </a:xfrm>
          <a:prstGeom prst="rightArrow">
            <a:avLst>
              <a:gd name="adj1" fmla="val 50000"/>
              <a:gd name="adj2" fmla="val 50370"/>
            </a:avLst>
          </a:prstGeom>
          <a:solidFill>
            <a:srgbClr val="FF00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4591" name="Rectangle 14"/>
          <p:cNvSpPr>
            <a:spLocks noChangeArrowheads="1"/>
          </p:cNvSpPr>
          <p:nvPr/>
        </p:nvSpPr>
        <p:spPr bwMode="auto">
          <a:xfrm>
            <a:off x="642938" y="3721100"/>
            <a:ext cx="1828800" cy="366713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Median = 3</a:t>
            </a:r>
          </a:p>
        </p:txBody>
      </p:sp>
      <p:sp>
        <p:nvSpPr>
          <p:cNvPr id="20495" name="Line 15"/>
          <p:cNvSpPr>
            <a:spLocks noChangeShapeType="1"/>
          </p:cNvSpPr>
          <p:nvPr/>
        </p:nvSpPr>
        <p:spPr bwMode="auto">
          <a:xfrm>
            <a:off x="5046663" y="2959100"/>
            <a:ext cx="335438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6" name="Rectangle 16"/>
          <p:cNvSpPr>
            <a:spLocks noChangeArrowheads="1"/>
          </p:cNvSpPr>
          <p:nvPr/>
        </p:nvSpPr>
        <p:spPr bwMode="auto">
          <a:xfrm>
            <a:off x="4800600" y="2882900"/>
            <a:ext cx="39846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>
                <a:latin typeface="Arial" charset="0"/>
              </a:rPr>
              <a:t>  0  1   2   3   4   5   6   7   8   9   10</a:t>
            </a:r>
          </a:p>
        </p:txBody>
      </p:sp>
      <p:sp>
        <p:nvSpPr>
          <p:cNvPr id="20497" name="Rectangle 17"/>
          <p:cNvSpPr>
            <a:spLocks noChangeArrowheads="1"/>
          </p:cNvSpPr>
          <p:nvPr/>
        </p:nvSpPr>
        <p:spPr bwMode="auto">
          <a:xfrm>
            <a:off x="4953000" y="2578100"/>
            <a:ext cx="3143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  <p:sp>
        <p:nvSpPr>
          <p:cNvPr id="20498" name="Oval 18"/>
          <p:cNvSpPr>
            <a:spLocks noChangeArrowheads="1"/>
          </p:cNvSpPr>
          <p:nvPr/>
        </p:nvSpPr>
        <p:spPr bwMode="auto">
          <a:xfrm>
            <a:off x="51816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499" name="Oval 19"/>
          <p:cNvSpPr>
            <a:spLocks noChangeArrowheads="1"/>
          </p:cNvSpPr>
          <p:nvPr/>
        </p:nvSpPr>
        <p:spPr bwMode="auto">
          <a:xfrm>
            <a:off x="54864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500" name="Oval 20"/>
          <p:cNvSpPr>
            <a:spLocks noChangeArrowheads="1"/>
          </p:cNvSpPr>
          <p:nvPr/>
        </p:nvSpPr>
        <p:spPr bwMode="auto">
          <a:xfrm>
            <a:off x="57912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501" name="Oval 21"/>
          <p:cNvSpPr>
            <a:spLocks noChangeArrowheads="1"/>
          </p:cNvSpPr>
          <p:nvPr/>
        </p:nvSpPr>
        <p:spPr bwMode="auto">
          <a:xfrm>
            <a:off x="60960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0502" name="Oval 22"/>
          <p:cNvSpPr>
            <a:spLocks noChangeArrowheads="1"/>
          </p:cNvSpPr>
          <p:nvPr/>
        </p:nvSpPr>
        <p:spPr bwMode="auto">
          <a:xfrm>
            <a:off x="8077200" y="27305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4600" name="Rectangle 23"/>
          <p:cNvSpPr>
            <a:spLocks noChangeArrowheads="1"/>
          </p:cNvSpPr>
          <p:nvPr/>
        </p:nvSpPr>
        <p:spPr bwMode="auto">
          <a:xfrm>
            <a:off x="5000625" y="3721100"/>
            <a:ext cx="1828800" cy="366713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Median = 3</a:t>
            </a:r>
          </a:p>
        </p:txBody>
      </p:sp>
    </p:spTree>
    <p:extLst>
      <p:ext uri="{BB962C8B-B14F-4D97-AF65-F5344CB8AC3E}">
        <p14:creationId xmlns:p14="http://schemas.microsoft.com/office/powerpoint/2010/main" val="2319508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73050" y="176213"/>
            <a:ext cx="7793038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Mode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477962"/>
            <a:ext cx="8605837" cy="4532313"/>
          </a:xfrm>
        </p:spPr>
        <p:txBody>
          <a:bodyPr>
            <a:normAutofit/>
          </a:bodyPr>
          <a:lstStyle/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Value that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occurs most often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Not affected by extreme values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Used for either numerical or categorical (nominal) data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no mode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several modes</a:t>
            </a:r>
          </a:p>
          <a:p>
            <a:pPr eaLnBrk="1" hangingPunct="1"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8" name="Line 4"/>
          <p:cNvSpPr>
            <a:spLocks noChangeShapeType="1"/>
          </p:cNvSpPr>
          <p:nvPr/>
        </p:nvSpPr>
        <p:spPr bwMode="auto">
          <a:xfrm>
            <a:off x="768350" y="4687888"/>
            <a:ext cx="33543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609600" y="4681538"/>
            <a:ext cx="541020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>
                <a:latin typeface="Arial" charset="0"/>
              </a:rPr>
              <a:t>0   1   2   3   4   5   6   7   8   9   10   11   12   13   14</a:t>
            </a:r>
            <a:r>
              <a:rPr lang="en-US" b="1">
                <a:latin typeface="Arial" charset="0"/>
              </a:rPr>
              <a:t>   </a:t>
            </a:r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914400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15128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2" name="Oval 8"/>
          <p:cNvSpPr>
            <a:spLocks noChangeArrowheads="1"/>
          </p:cNvSpPr>
          <p:nvPr/>
        </p:nvSpPr>
        <p:spPr bwMode="auto">
          <a:xfrm>
            <a:off x="20462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3" name="Oval 9"/>
          <p:cNvSpPr>
            <a:spLocks noChangeArrowheads="1"/>
          </p:cNvSpPr>
          <p:nvPr/>
        </p:nvSpPr>
        <p:spPr bwMode="auto">
          <a:xfrm>
            <a:off x="26558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4" name="Oval 10"/>
          <p:cNvSpPr>
            <a:spLocks noChangeArrowheads="1"/>
          </p:cNvSpPr>
          <p:nvPr/>
        </p:nvSpPr>
        <p:spPr bwMode="auto">
          <a:xfrm>
            <a:off x="2046288" y="42306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5" name="Oval 11"/>
          <p:cNvSpPr>
            <a:spLocks noChangeArrowheads="1"/>
          </p:cNvSpPr>
          <p:nvPr/>
        </p:nvSpPr>
        <p:spPr bwMode="auto">
          <a:xfrm>
            <a:off x="31892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6" name="Oval 12"/>
          <p:cNvSpPr>
            <a:spLocks noChangeArrowheads="1"/>
          </p:cNvSpPr>
          <p:nvPr/>
        </p:nvSpPr>
        <p:spPr bwMode="auto">
          <a:xfrm>
            <a:off x="3189288" y="42306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7" name="Oval 13"/>
          <p:cNvSpPr>
            <a:spLocks noChangeArrowheads="1"/>
          </p:cNvSpPr>
          <p:nvPr/>
        </p:nvSpPr>
        <p:spPr bwMode="auto">
          <a:xfrm>
            <a:off x="3189288" y="40020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15" name="Rectangle 14"/>
          <p:cNvSpPr>
            <a:spLocks noChangeArrowheads="1"/>
          </p:cNvSpPr>
          <p:nvPr/>
        </p:nvSpPr>
        <p:spPr bwMode="auto">
          <a:xfrm>
            <a:off x="2516188" y="5643563"/>
            <a:ext cx="1698625" cy="36671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Mode = 9</a:t>
            </a:r>
          </a:p>
        </p:txBody>
      </p:sp>
      <p:sp>
        <p:nvSpPr>
          <p:cNvPr id="21519" name="Oval 15"/>
          <p:cNvSpPr>
            <a:spLocks noChangeArrowheads="1"/>
          </p:cNvSpPr>
          <p:nvPr/>
        </p:nvSpPr>
        <p:spPr bwMode="auto">
          <a:xfrm>
            <a:off x="35702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0" name="AutoShape 16"/>
          <p:cNvSpPr>
            <a:spLocks noChangeArrowheads="1"/>
          </p:cNvSpPr>
          <p:nvPr/>
        </p:nvSpPr>
        <p:spPr bwMode="auto">
          <a:xfrm rot="-5400000">
            <a:off x="3018632" y="5083968"/>
            <a:ext cx="609600" cy="398463"/>
          </a:xfrm>
          <a:prstGeom prst="rightArrow">
            <a:avLst>
              <a:gd name="adj1" fmla="val 31481"/>
              <a:gd name="adj2" fmla="val 38651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1" name="Line 17"/>
          <p:cNvSpPr>
            <a:spLocks noChangeShapeType="1"/>
          </p:cNvSpPr>
          <p:nvPr/>
        </p:nvSpPr>
        <p:spPr bwMode="auto">
          <a:xfrm>
            <a:off x="3968750" y="4687888"/>
            <a:ext cx="12969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2" name="Oval 18"/>
          <p:cNvSpPr>
            <a:spLocks noChangeArrowheads="1"/>
          </p:cNvSpPr>
          <p:nvPr/>
        </p:nvSpPr>
        <p:spPr bwMode="auto">
          <a:xfrm>
            <a:off x="43322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3" name="Oval 19"/>
          <p:cNvSpPr>
            <a:spLocks noChangeArrowheads="1"/>
          </p:cNvSpPr>
          <p:nvPr/>
        </p:nvSpPr>
        <p:spPr bwMode="auto">
          <a:xfrm>
            <a:off x="4332288" y="42306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4" name="Oval 20"/>
          <p:cNvSpPr>
            <a:spLocks noChangeArrowheads="1"/>
          </p:cNvSpPr>
          <p:nvPr/>
        </p:nvSpPr>
        <p:spPr bwMode="auto">
          <a:xfrm>
            <a:off x="47894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5" name="Oval 21"/>
          <p:cNvSpPr>
            <a:spLocks noChangeArrowheads="1"/>
          </p:cNvSpPr>
          <p:nvPr/>
        </p:nvSpPr>
        <p:spPr bwMode="auto">
          <a:xfrm>
            <a:off x="51704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6" name="Line 22"/>
          <p:cNvSpPr>
            <a:spLocks noChangeShapeType="1"/>
          </p:cNvSpPr>
          <p:nvPr/>
        </p:nvSpPr>
        <p:spPr bwMode="auto">
          <a:xfrm flipV="1">
            <a:off x="6477000" y="4687888"/>
            <a:ext cx="2209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477000" y="4614863"/>
            <a:ext cx="25368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>
                <a:latin typeface="Arial" charset="0"/>
              </a:rPr>
              <a:t>0   1   2   3   4   5   6</a:t>
            </a:r>
          </a:p>
        </p:txBody>
      </p:sp>
      <p:sp>
        <p:nvSpPr>
          <p:cNvPr id="21528" name="Oval 24"/>
          <p:cNvSpPr>
            <a:spLocks noChangeArrowheads="1"/>
          </p:cNvSpPr>
          <p:nvPr/>
        </p:nvSpPr>
        <p:spPr bwMode="auto">
          <a:xfrm>
            <a:off x="6553200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9" name="Oval 25"/>
          <p:cNvSpPr>
            <a:spLocks noChangeArrowheads="1"/>
          </p:cNvSpPr>
          <p:nvPr/>
        </p:nvSpPr>
        <p:spPr bwMode="auto">
          <a:xfrm>
            <a:off x="6858000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0" name="Oval 26"/>
          <p:cNvSpPr>
            <a:spLocks noChangeArrowheads="1"/>
          </p:cNvSpPr>
          <p:nvPr/>
        </p:nvSpPr>
        <p:spPr bwMode="auto">
          <a:xfrm>
            <a:off x="7162800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1" name="Oval 27"/>
          <p:cNvSpPr>
            <a:spLocks noChangeArrowheads="1"/>
          </p:cNvSpPr>
          <p:nvPr/>
        </p:nvSpPr>
        <p:spPr bwMode="auto">
          <a:xfrm>
            <a:off x="7467600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2" name="Oval 28"/>
          <p:cNvSpPr>
            <a:spLocks noChangeArrowheads="1"/>
          </p:cNvSpPr>
          <p:nvPr/>
        </p:nvSpPr>
        <p:spPr bwMode="auto">
          <a:xfrm>
            <a:off x="80660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3" name="Oval 29"/>
          <p:cNvSpPr>
            <a:spLocks noChangeArrowheads="1"/>
          </p:cNvSpPr>
          <p:nvPr/>
        </p:nvSpPr>
        <p:spPr bwMode="auto">
          <a:xfrm>
            <a:off x="8370888" y="4459288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31" name="Rectangle 30"/>
          <p:cNvSpPr>
            <a:spLocks noChangeArrowheads="1"/>
          </p:cNvSpPr>
          <p:nvPr/>
        </p:nvSpPr>
        <p:spPr bwMode="auto">
          <a:xfrm>
            <a:off x="6858000" y="5121275"/>
            <a:ext cx="1622425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No Mode</a:t>
            </a:r>
          </a:p>
        </p:txBody>
      </p:sp>
    </p:spTree>
    <p:extLst>
      <p:ext uri="{BB962C8B-B14F-4D97-AF65-F5344CB8AC3E}">
        <p14:creationId xmlns:p14="http://schemas.microsoft.com/office/powerpoint/2010/main" val="2082992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88938" y="177577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Range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1449" y="1784350"/>
            <a:ext cx="8804275" cy="4660900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Range is the simplest measure of variation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	Range =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largest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– 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smallest</a:t>
            </a:r>
            <a:endParaRPr lang="en-US" sz="2200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Range can be misleading</a:t>
            </a: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Ignores the way in which data are distributed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Sensitive to outliers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2" name="Line 4"/>
          <p:cNvSpPr>
            <a:spLocks noChangeShapeType="1"/>
          </p:cNvSpPr>
          <p:nvPr/>
        </p:nvSpPr>
        <p:spPr bwMode="auto">
          <a:xfrm>
            <a:off x="1160463" y="4114800"/>
            <a:ext cx="3049587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3" name="Oval 5"/>
          <p:cNvSpPr>
            <a:spLocks noChangeArrowheads="1"/>
          </p:cNvSpPr>
          <p:nvPr/>
        </p:nvSpPr>
        <p:spPr bwMode="auto">
          <a:xfrm>
            <a:off x="1219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4" name="Oval 6"/>
          <p:cNvSpPr>
            <a:spLocks noChangeArrowheads="1"/>
          </p:cNvSpPr>
          <p:nvPr/>
        </p:nvSpPr>
        <p:spPr bwMode="auto">
          <a:xfrm>
            <a:off x="2209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5" name="Oval 7"/>
          <p:cNvSpPr>
            <a:spLocks noChangeArrowheads="1"/>
          </p:cNvSpPr>
          <p:nvPr/>
        </p:nvSpPr>
        <p:spPr bwMode="auto">
          <a:xfrm>
            <a:off x="3886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6" name="Oval 8"/>
          <p:cNvSpPr>
            <a:spLocks noChangeArrowheads="1"/>
          </p:cNvSpPr>
          <p:nvPr/>
        </p:nvSpPr>
        <p:spPr bwMode="auto">
          <a:xfrm>
            <a:off x="2743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7" name="Oval 9"/>
          <p:cNvSpPr>
            <a:spLocks noChangeArrowheads="1"/>
          </p:cNvSpPr>
          <p:nvPr/>
        </p:nvSpPr>
        <p:spPr bwMode="auto">
          <a:xfrm>
            <a:off x="3352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8" name="Oval 10"/>
          <p:cNvSpPr>
            <a:spLocks noChangeArrowheads="1"/>
          </p:cNvSpPr>
          <p:nvPr/>
        </p:nvSpPr>
        <p:spPr bwMode="auto">
          <a:xfrm>
            <a:off x="17526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9" name="Rectangle 11"/>
          <p:cNvSpPr>
            <a:spLocks noChangeArrowheads="1"/>
          </p:cNvSpPr>
          <p:nvPr/>
        </p:nvSpPr>
        <p:spPr bwMode="auto">
          <a:xfrm>
            <a:off x="1143000" y="4114800"/>
            <a:ext cx="3276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7     8     9     10    11    12</a:t>
            </a:r>
          </a:p>
        </p:txBody>
      </p:sp>
      <p:sp>
        <p:nvSpPr>
          <p:cNvPr id="27661" name="Rectangle 12"/>
          <p:cNvSpPr>
            <a:spLocks noChangeArrowheads="1"/>
          </p:cNvSpPr>
          <p:nvPr/>
        </p:nvSpPr>
        <p:spPr bwMode="auto">
          <a:xfrm>
            <a:off x="1219200" y="4508500"/>
            <a:ext cx="2752725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41" name="Line 13"/>
          <p:cNvSpPr>
            <a:spLocks noChangeShapeType="1"/>
          </p:cNvSpPr>
          <p:nvPr/>
        </p:nvSpPr>
        <p:spPr bwMode="auto">
          <a:xfrm>
            <a:off x="5051425" y="4119563"/>
            <a:ext cx="3049588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5029200" y="4114800"/>
            <a:ext cx="3429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7     8     9    10     11    12</a:t>
            </a:r>
          </a:p>
        </p:txBody>
      </p:sp>
      <p:sp>
        <p:nvSpPr>
          <p:cNvPr id="22543" name="Oval 15"/>
          <p:cNvSpPr>
            <a:spLocks noChangeArrowheads="1"/>
          </p:cNvSpPr>
          <p:nvPr/>
        </p:nvSpPr>
        <p:spPr bwMode="auto">
          <a:xfrm>
            <a:off x="5110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4" name="Oval 16"/>
          <p:cNvSpPr>
            <a:spLocks noChangeArrowheads="1"/>
          </p:cNvSpPr>
          <p:nvPr/>
        </p:nvSpPr>
        <p:spPr bwMode="auto">
          <a:xfrm>
            <a:off x="6634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66" name="Oval 17"/>
          <p:cNvSpPr>
            <a:spLocks noChangeArrowheads="1"/>
          </p:cNvSpPr>
          <p:nvPr/>
        </p:nvSpPr>
        <p:spPr bwMode="auto">
          <a:xfrm>
            <a:off x="7777163" y="3967163"/>
            <a:ext cx="152400" cy="152400"/>
          </a:xfrm>
          <a:prstGeom prst="ellipse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2546" name="Oval 18"/>
          <p:cNvSpPr>
            <a:spLocks noChangeArrowheads="1"/>
          </p:cNvSpPr>
          <p:nvPr/>
        </p:nvSpPr>
        <p:spPr bwMode="auto">
          <a:xfrm>
            <a:off x="72437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7" name="Oval 19"/>
          <p:cNvSpPr>
            <a:spLocks noChangeArrowheads="1"/>
          </p:cNvSpPr>
          <p:nvPr/>
        </p:nvSpPr>
        <p:spPr bwMode="auto">
          <a:xfrm>
            <a:off x="7772400" y="38100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8" name="Oval 20"/>
          <p:cNvSpPr>
            <a:spLocks noChangeArrowheads="1"/>
          </p:cNvSpPr>
          <p:nvPr/>
        </p:nvSpPr>
        <p:spPr bwMode="auto">
          <a:xfrm>
            <a:off x="7777163" y="36750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9" name="Rectangle 21"/>
          <p:cNvSpPr>
            <a:spLocks noChangeArrowheads="1"/>
          </p:cNvSpPr>
          <p:nvPr/>
        </p:nvSpPr>
        <p:spPr bwMode="auto">
          <a:xfrm>
            <a:off x="5186363" y="4360863"/>
            <a:ext cx="2381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71" name="Rectangle 22"/>
          <p:cNvSpPr>
            <a:spLocks noChangeArrowheads="1"/>
          </p:cNvSpPr>
          <p:nvPr/>
        </p:nvSpPr>
        <p:spPr bwMode="auto">
          <a:xfrm>
            <a:off x="5181600" y="4508500"/>
            <a:ext cx="2895600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51" name="Line 23"/>
          <p:cNvSpPr>
            <a:spLocks noChangeShapeType="1"/>
          </p:cNvSpPr>
          <p:nvPr/>
        </p:nvSpPr>
        <p:spPr bwMode="auto">
          <a:xfrm>
            <a:off x="1066800" y="4114800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2" name="Line 24"/>
          <p:cNvSpPr>
            <a:spLocks noChangeShapeType="1"/>
          </p:cNvSpPr>
          <p:nvPr/>
        </p:nvSpPr>
        <p:spPr bwMode="auto">
          <a:xfrm>
            <a:off x="5033963" y="4119563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3" name="Text Box 25"/>
          <p:cNvSpPr txBox="1">
            <a:spLocks noChangeArrowheads="1"/>
          </p:cNvSpPr>
          <p:nvPr/>
        </p:nvSpPr>
        <p:spPr bwMode="auto">
          <a:xfrm>
            <a:off x="1057275" y="5357813"/>
            <a:ext cx="5086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,1,1,1,1,1,1,1,1,2,2,2,2,2,2,3,3,3,3,4,</a:t>
            </a:r>
            <a:r>
              <a:rPr lang="en-US" b="1"/>
              <a:t>5</a:t>
            </a:r>
          </a:p>
        </p:txBody>
      </p:sp>
      <p:sp>
        <p:nvSpPr>
          <p:cNvPr id="22554" name="Text Box 26"/>
          <p:cNvSpPr txBox="1">
            <a:spLocks noChangeArrowheads="1"/>
          </p:cNvSpPr>
          <p:nvPr/>
        </p:nvSpPr>
        <p:spPr bwMode="auto">
          <a:xfrm>
            <a:off x="1066800" y="5916613"/>
            <a:ext cx="51482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,1,1,1,1,1,1,1,1,2,2,2,2,2,3,3,3,3,4,</a:t>
            </a:r>
            <a:r>
              <a:rPr lang="en-US" b="1"/>
              <a:t>120</a:t>
            </a:r>
          </a:p>
        </p:txBody>
      </p:sp>
      <p:sp>
        <p:nvSpPr>
          <p:cNvPr id="27676" name="Rectangle 27"/>
          <p:cNvSpPr>
            <a:spLocks noChangeArrowheads="1"/>
          </p:cNvSpPr>
          <p:nvPr/>
        </p:nvSpPr>
        <p:spPr bwMode="auto">
          <a:xfrm>
            <a:off x="6143625" y="5314950"/>
            <a:ext cx="2832100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 dirty="0"/>
              <a:t>Range = 5 - 1 = 4</a:t>
            </a:r>
          </a:p>
        </p:txBody>
      </p:sp>
      <p:sp>
        <p:nvSpPr>
          <p:cNvPr id="27677" name="Rectangle 28"/>
          <p:cNvSpPr>
            <a:spLocks noChangeArrowheads="1"/>
          </p:cNvSpPr>
          <p:nvPr/>
        </p:nvSpPr>
        <p:spPr bwMode="auto">
          <a:xfrm>
            <a:off x="6143625" y="5949950"/>
            <a:ext cx="2800350" cy="336550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600" b="1" dirty="0"/>
              <a:t>Range = 120 - 1 = 119</a:t>
            </a:r>
          </a:p>
        </p:txBody>
      </p:sp>
    </p:spTree>
    <p:extLst>
      <p:ext uri="{BB962C8B-B14F-4D97-AF65-F5344CB8AC3E}">
        <p14:creationId xmlns:p14="http://schemas.microsoft.com/office/powerpoint/2010/main" val="114715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18810" y="199670"/>
            <a:ext cx="7055380" cy="140053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Measures of Dispersion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18810" y="1752600"/>
            <a:ext cx="8467990" cy="453231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Several measures of dispersion or variation. </a:t>
            </a: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of variation give information on the spread or variability or dispersion of the data values.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556" name="Group 19"/>
          <p:cNvGrpSpPr>
            <a:grpSpLocks/>
          </p:cNvGrpSpPr>
          <p:nvPr/>
        </p:nvGrpSpPr>
        <p:grpSpPr bwMode="auto">
          <a:xfrm>
            <a:off x="393700" y="2425700"/>
            <a:ext cx="7988300" cy="1701800"/>
            <a:chOff x="248" y="1528"/>
            <a:chExt cx="5032" cy="1072"/>
          </a:xfrm>
        </p:grpSpPr>
        <p:sp>
          <p:nvSpPr>
            <p:cNvPr id="23557" name="Line 6"/>
            <p:cNvSpPr>
              <a:spLocks noChangeShapeType="1"/>
            </p:cNvSpPr>
            <p:nvPr/>
          </p:nvSpPr>
          <p:spPr bwMode="auto">
            <a:xfrm>
              <a:off x="536" y="1960"/>
              <a:ext cx="427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58" name="Line 8"/>
            <p:cNvSpPr>
              <a:spLocks noChangeShapeType="1"/>
            </p:cNvSpPr>
            <p:nvPr/>
          </p:nvSpPr>
          <p:spPr bwMode="auto">
            <a:xfrm flipH="1">
              <a:off x="2907" y="1816"/>
              <a:ext cx="0" cy="373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1" name="Rectangle 10"/>
            <p:cNvSpPr>
              <a:spLocks noChangeArrowheads="1"/>
            </p:cNvSpPr>
            <p:nvPr/>
          </p:nvSpPr>
          <p:spPr bwMode="auto">
            <a:xfrm>
              <a:off x="2360" y="1528"/>
              <a:ext cx="1152" cy="29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>
                  <a:latin typeface="Arial" pitchFamily="34" charset="0"/>
                </a:rPr>
                <a:t>Dispersion</a:t>
              </a:r>
            </a:p>
          </p:txBody>
        </p:sp>
        <p:sp>
          <p:nvSpPr>
            <p:cNvPr id="23560" name="Line 4"/>
            <p:cNvSpPr>
              <a:spLocks noChangeShapeType="1"/>
            </p:cNvSpPr>
            <p:nvPr/>
          </p:nvSpPr>
          <p:spPr bwMode="auto">
            <a:xfrm>
              <a:off x="4815" y="1960"/>
              <a:ext cx="0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3" name="Rectangle 12"/>
            <p:cNvSpPr>
              <a:spLocks noChangeArrowheads="1"/>
            </p:cNvSpPr>
            <p:nvPr/>
          </p:nvSpPr>
          <p:spPr bwMode="auto">
            <a:xfrm>
              <a:off x="4320" y="2152"/>
              <a:ext cx="960" cy="44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Standard Deviation</a:t>
              </a:r>
            </a:p>
          </p:txBody>
        </p:sp>
        <p:sp>
          <p:nvSpPr>
            <p:cNvPr id="23562" name="Line 14"/>
            <p:cNvSpPr>
              <a:spLocks noChangeShapeType="1"/>
            </p:cNvSpPr>
            <p:nvPr/>
          </p:nvSpPr>
          <p:spPr bwMode="auto">
            <a:xfrm>
              <a:off x="536" y="1960"/>
              <a:ext cx="0" cy="24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7" name="Rectangle 15"/>
            <p:cNvSpPr>
              <a:spLocks noChangeArrowheads="1"/>
            </p:cNvSpPr>
            <p:nvPr/>
          </p:nvSpPr>
          <p:spPr bwMode="auto">
            <a:xfrm>
              <a:off x="248" y="2152"/>
              <a:ext cx="766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Range</a:t>
              </a:r>
            </a:p>
          </p:txBody>
        </p:sp>
        <p:sp>
          <p:nvSpPr>
            <p:cNvPr id="26638" name="Rectangle 11"/>
            <p:cNvSpPr>
              <a:spLocks noChangeArrowheads="1"/>
            </p:cNvSpPr>
            <p:nvPr/>
          </p:nvSpPr>
          <p:spPr bwMode="auto">
            <a:xfrm>
              <a:off x="2511" y="2152"/>
              <a:ext cx="864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Variance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280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-180528" y="868150"/>
            <a:ext cx="8982744" cy="57606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The </a:t>
            </a:r>
            <a:r>
              <a:rPr lang="en-GB" b="1" dirty="0"/>
              <a:t>variance</a:t>
            </a:r>
            <a:r>
              <a:rPr lang="en-GB" dirty="0"/>
              <a:t> in statistics is a way to measure how </a:t>
            </a:r>
            <a:r>
              <a:rPr lang="en-GB" dirty="0">
                <a:solidFill>
                  <a:srgbClr val="FFFF00"/>
                </a:solidFill>
              </a:rPr>
              <a:t>far a set of numbers is spread out</a:t>
            </a:r>
            <a:r>
              <a:rPr lang="en-GB" dirty="0"/>
              <a:t>. </a:t>
            </a:r>
            <a:r>
              <a:rPr lang="en-GB" b="1" dirty="0"/>
              <a:t>Variance</a:t>
            </a:r>
            <a:r>
              <a:rPr lang="en-GB" dirty="0"/>
              <a:t> describes how much a random variable differs from its expected value.</a:t>
            </a: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Average of squared deviations of values from the mean</a:t>
            </a:r>
          </a:p>
          <a:p>
            <a:pPr marL="457207" lvl="1" indent="0" eaLnBrk="1" hangingPunct="1">
              <a:lnSpc>
                <a:spcPct val="120000"/>
              </a:lnSpc>
              <a:buNone/>
              <a:defRPr/>
            </a:pP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variance:</a:t>
            </a:r>
          </a:p>
          <a:p>
            <a:pPr marL="457207" lvl="1" indent="0" eaLnBrk="1" hangingPunct="1">
              <a:lnSpc>
                <a:spcPct val="120000"/>
              </a:lnSpc>
              <a:buNone/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GB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  <a:defRPr/>
            </a:pP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variance:</a:t>
            </a: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85444"/>
            <a:ext cx="3977330" cy="672316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b="1" dirty="0"/>
              <a:t>The Variance</a:t>
            </a:r>
            <a:endParaRPr lang="en-US" sz="4000" b="1" baseline="30000" dirty="0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2827074"/>
              </p:ext>
            </p:extLst>
          </p:nvPr>
        </p:nvGraphicFramePr>
        <p:xfrm>
          <a:off x="1192264" y="3036148"/>
          <a:ext cx="2289538" cy="12218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8" name="Equation" r:id="rId4" imgW="1143000" imgH="609600" progId="Equation.3">
                  <p:embed/>
                </p:oleObj>
              </mc:Choice>
              <mc:Fallback>
                <p:oleObj name="Equation" r:id="rId4" imgW="1143000" imgH="609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92264" y="3036148"/>
                        <a:ext cx="2289538" cy="1221805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9" name="Text Box 5"/>
          <p:cNvSpPr txBox="1">
            <a:spLocks noChangeArrowheads="1"/>
          </p:cNvSpPr>
          <p:nvPr/>
        </p:nvSpPr>
        <p:spPr bwMode="auto">
          <a:xfrm>
            <a:off x="4213176" y="3462385"/>
            <a:ext cx="10160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 dirty="0">
                <a:latin typeface="Arial" charset="0"/>
              </a:rPr>
              <a:t>Where </a:t>
            </a:r>
          </a:p>
        </p:txBody>
      </p:sp>
      <p:sp>
        <p:nvSpPr>
          <p:cNvPr id="3080" name="Text Box 6"/>
          <p:cNvSpPr txBox="1">
            <a:spLocks noChangeArrowheads="1"/>
          </p:cNvSpPr>
          <p:nvPr/>
        </p:nvSpPr>
        <p:spPr bwMode="auto">
          <a:xfrm>
            <a:off x="5229261" y="3202981"/>
            <a:ext cx="309341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X =  arithmetic mean</a:t>
            </a:r>
          </a:p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n = sample size</a:t>
            </a:r>
          </a:p>
          <a:p>
            <a:pPr eaLnBrk="1" hangingPunct="1">
              <a:spcBef>
                <a:spcPct val="50000"/>
              </a:spcBef>
            </a:pPr>
            <a:r>
              <a:rPr lang="en-US" sz="1800">
                <a:latin typeface="Arial" charset="0"/>
              </a:rPr>
              <a:t>X</a:t>
            </a:r>
            <a:r>
              <a:rPr lang="en-US" sz="1800" baseline="-25000">
                <a:latin typeface="Arial" charset="0"/>
              </a:rPr>
              <a:t>i</a:t>
            </a:r>
            <a:r>
              <a:rPr lang="en-US" sz="1800">
                <a:latin typeface="Arial" charset="0"/>
              </a:rPr>
              <a:t> = i</a:t>
            </a:r>
            <a:r>
              <a:rPr lang="en-US" sz="1800" baseline="30000">
                <a:latin typeface="Arial" charset="0"/>
              </a:rPr>
              <a:t>th</a:t>
            </a:r>
            <a:r>
              <a:rPr lang="en-US" sz="1800">
                <a:latin typeface="Arial" charset="0"/>
              </a:rPr>
              <a:t> value of the variable X</a:t>
            </a: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7822251"/>
              </p:ext>
            </p:extLst>
          </p:nvPr>
        </p:nvGraphicFramePr>
        <p:xfrm>
          <a:off x="1371117" y="4959019"/>
          <a:ext cx="1931831" cy="10655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9" name="Equation" r:id="rId6" imgW="1104900" imgH="609600" progId="Equation.3">
                  <p:embed/>
                </p:oleObj>
              </mc:Choice>
              <mc:Fallback>
                <p:oleObj name="Equation" r:id="rId6" imgW="1104900" imgH="609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1117" y="4959019"/>
                        <a:ext cx="1931831" cy="1065577"/>
                      </a:xfrm>
                      <a:prstGeom prst="rect">
                        <a:avLst/>
                      </a:prstGeom>
                      <a:solidFill>
                        <a:srgbClr val="FDE0BD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1" name="Text Box 8"/>
          <p:cNvSpPr txBox="1">
            <a:spLocks noChangeArrowheads="1"/>
          </p:cNvSpPr>
          <p:nvPr/>
        </p:nvSpPr>
        <p:spPr bwMode="auto">
          <a:xfrm>
            <a:off x="4214508" y="5054385"/>
            <a:ext cx="10160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800" dirty="0">
                <a:latin typeface="Arial" charset="0"/>
              </a:rPr>
              <a:t>Where </a:t>
            </a:r>
          </a:p>
        </p:txBody>
      </p:sp>
      <p:sp>
        <p:nvSpPr>
          <p:cNvPr id="8202" name="Text Box 9"/>
          <p:cNvSpPr txBox="1">
            <a:spLocks noChangeArrowheads="1"/>
          </p:cNvSpPr>
          <p:nvPr/>
        </p:nvSpPr>
        <p:spPr bwMode="auto">
          <a:xfrm>
            <a:off x="5077652" y="5054385"/>
            <a:ext cx="321619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l-GR" sz="1800" dirty="0">
                <a:latin typeface="Arial" pitchFamily="34" charset="0"/>
                <a:cs typeface="Arial" pitchFamily="34" charset="0"/>
              </a:rPr>
              <a:t>μ</a:t>
            </a:r>
            <a:r>
              <a:rPr lang="en-US" sz="1800" dirty="0">
                <a:latin typeface="Arial" pitchFamily="34" charset="0"/>
              </a:rPr>
              <a:t>  = population mean</a:t>
            </a:r>
          </a:p>
          <a:p>
            <a:pPr>
              <a:spcBef>
                <a:spcPct val="50000"/>
              </a:spcBef>
              <a:defRPr/>
            </a:pPr>
            <a:r>
              <a:rPr lang="en-US" sz="1800" dirty="0">
                <a:latin typeface="Arial" pitchFamily="34" charset="0"/>
              </a:rPr>
              <a:t>N</a:t>
            </a:r>
            <a:r>
              <a:rPr lang="en-US" sz="1800" dirty="0">
                <a:solidFill>
                  <a:schemeClr val="accent4">
                    <a:lumMod val="10000"/>
                  </a:schemeClr>
                </a:solidFill>
                <a:latin typeface="Arial" pitchFamily="34" charset="0"/>
              </a:rPr>
              <a:t> </a:t>
            </a:r>
            <a:r>
              <a:rPr lang="en-US" sz="1800" dirty="0">
                <a:latin typeface="Arial" pitchFamily="34" charset="0"/>
              </a:rPr>
              <a:t>= population size</a:t>
            </a:r>
          </a:p>
          <a:p>
            <a:pPr>
              <a:spcBef>
                <a:spcPct val="50000"/>
              </a:spcBef>
              <a:defRPr/>
            </a:pPr>
            <a:r>
              <a:rPr lang="en-US" sz="1800" dirty="0">
                <a:latin typeface="Arial" pitchFamily="34" charset="0"/>
              </a:rPr>
              <a:t>X</a:t>
            </a:r>
            <a:r>
              <a:rPr lang="en-US" sz="1800" baseline="-25000" dirty="0">
                <a:latin typeface="Arial" pitchFamily="34" charset="0"/>
              </a:rPr>
              <a:t>i</a:t>
            </a:r>
            <a:r>
              <a:rPr lang="en-US" sz="1800" dirty="0">
                <a:solidFill>
                  <a:schemeClr val="accent4">
                    <a:lumMod val="10000"/>
                  </a:schemeClr>
                </a:solidFill>
                <a:latin typeface="Arial" pitchFamily="34" charset="0"/>
              </a:rPr>
              <a:t> </a:t>
            </a:r>
            <a:r>
              <a:rPr lang="en-US" sz="1800" dirty="0">
                <a:latin typeface="Arial" pitchFamily="34" charset="0"/>
              </a:rPr>
              <a:t>= </a:t>
            </a:r>
            <a:r>
              <a:rPr lang="en-US" sz="1800" dirty="0" err="1">
                <a:latin typeface="Arial" pitchFamily="34" charset="0"/>
              </a:rPr>
              <a:t>i</a:t>
            </a:r>
            <a:r>
              <a:rPr lang="en-US" sz="1800" baseline="30000" dirty="0" err="1">
                <a:latin typeface="Arial" pitchFamily="34" charset="0"/>
              </a:rPr>
              <a:t>th</a:t>
            </a:r>
            <a:r>
              <a:rPr lang="en-US" sz="1800" dirty="0">
                <a:latin typeface="Arial" pitchFamily="34" charset="0"/>
              </a:rPr>
              <a:t> value of the variable X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6317494" y="3261718"/>
            <a:ext cx="129038" cy="1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833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277788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Standard Deviation</a:t>
            </a:r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76400"/>
            <a:ext cx="8382000" cy="4532313"/>
          </a:xfrm>
        </p:spPr>
        <p:txBody>
          <a:bodyPr/>
          <a:lstStyle/>
          <a:p>
            <a:pPr eaLnBrk="1" hangingPunct="1">
              <a:defRPr/>
            </a:pPr>
            <a:r>
              <a:rPr lang="en-US" sz="2000" dirty="0"/>
              <a:t>Is the square root of the variance</a:t>
            </a:r>
          </a:p>
          <a:p>
            <a:pPr eaLnBrk="1" hangingPunct="1">
              <a:defRPr/>
            </a:pPr>
            <a:r>
              <a:rPr lang="en-US" sz="2000" dirty="0"/>
              <a:t>Has the same units as the original data</a:t>
            </a:r>
          </a:p>
          <a:p>
            <a:pPr>
              <a:defRPr/>
            </a:pPr>
            <a:r>
              <a:rPr lang="en-US" dirty="0"/>
              <a:t>Most commonly used measure of variation – </a:t>
            </a:r>
            <a:r>
              <a:rPr lang="en-US" dirty="0">
                <a:solidFill>
                  <a:srgbClr val="FFFF00"/>
                </a:solidFill>
              </a:rPr>
              <a:t>how far away, on average are our data points from the mean</a:t>
            </a:r>
          </a:p>
          <a:p>
            <a:pPr>
              <a:defRPr/>
            </a:pPr>
            <a:r>
              <a:rPr lang="en-US" dirty="0"/>
              <a:t>Shows </a:t>
            </a:r>
            <a:r>
              <a:rPr lang="en-US" dirty="0">
                <a:solidFill>
                  <a:srgbClr val="FFFF00"/>
                </a:solidFill>
              </a:rPr>
              <a:t>variation about the mean</a:t>
            </a:r>
          </a:p>
          <a:p>
            <a:pPr marL="0" indent="0" eaLnBrk="1" hangingPunct="1">
              <a:buNone/>
              <a:defRPr/>
            </a:pPr>
            <a:endParaRPr lang="en-US" sz="2000" dirty="0"/>
          </a:p>
          <a:p>
            <a:pPr eaLnBrk="1" hangingPunct="1">
              <a:defRPr/>
            </a:pPr>
            <a:endParaRPr lang="en-US" sz="1400" dirty="0"/>
          </a:p>
          <a:p>
            <a:pPr lvl="1" eaLnBrk="1" hangingPunct="1">
              <a:defRPr/>
            </a:pPr>
            <a:r>
              <a:rPr lang="en-US" sz="2000" dirty="0">
                <a:solidFill>
                  <a:schemeClr val="folHlink"/>
                </a:solidFill>
              </a:rPr>
              <a:t>Sample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folHlink"/>
                </a:solidFill>
              </a:rPr>
              <a:t>standard deviation:</a:t>
            </a:r>
          </a:p>
          <a:p>
            <a:pPr lvl="1" eaLnBrk="1" hangingPunct="1"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lvl="1" eaLnBrk="1" hangingPunct="1">
              <a:defRPr/>
            </a:pPr>
            <a:endParaRPr lang="en-GB" dirty="0">
              <a:solidFill>
                <a:schemeClr val="folHlink"/>
              </a:solidFill>
            </a:endParaRPr>
          </a:p>
          <a:p>
            <a:pPr lvl="1" eaLnBrk="1" hangingPunct="1">
              <a:defRPr/>
            </a:pPr>
            <a:r>
              <a:rPr lang="en-US" sz="2000" dirty="0">
                <a:solidFill>
                  <a:schemeClr val="folHlink"/>
                </a:solidFill>
              </a:rPr>
              <a:t>Population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folHlink"/>
                </a:solidFill>
              </a:rPr>
              <a:t>standard deviation:</a:t>
            </a:r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5740400" y="3362325"/>
          <a:ext cx="2546350" cy="1423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2" name="Equation" r:id="rId3" imgW="1180588" imgH="660113" progId="Equation.3">
                  <p:embed/>
                </p:oleObj>
              </mc:Choice>
              <mc:Fallback>
                <p:oleObj name="Equation" r:id="rId3" imgW="1180588" imgH="660113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40400" y="3362325"/>
                        <a:ext cx="2546350" cy="1423988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5776913" y="4922838"/>
          <a:ext cx="2509837" cy="1435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3" name="Equation" r:id="rId5" imgW="1155700" imgH="660400" progId="Equation.3">
                  <p:embed/>
                </p:oleObj>
              </mc:Choice>
              <mc:Fallback>
                <p:oleObj name="Equation" r:id="rId5" imgW="1155700" imgH="660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76913" y="4922838"/>
                        <a:ext cx="2509837" cy="1435100"/>
                      </a:xfrm>
                      <a:prstGeom prst="rect">
                        <a:avLst/>
                      </a:prstGeom>
                      <a:solidFill>
                        <a:srgbClr val="FDE0BD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01895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56474" y="1196752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 far we have only considered measures of a single variable.  But often what we are really interested in is how changes in one variable that we can measure might relate to something else.  </a:t>
            </a:r>
          </a:p>
          <a:p>
            <a:endParaRPr lang="en-GB" sz="2400" dirty="0"/>
          </a:p>
          <a:p>
            <a:r>
              <a:rPr lang="en-GB" sz="2400" dirty="0"/>
              <a:t>For example, we might  measure  people’s self-reported job satisfaction, and ask whether there is any relationship between job satisfaction and salary.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183642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Covariance</a:t>
            </a:r>
          </a:p>
        </p:txBody>
      </p:sp>
      <p:sp>
        <p:nvSpPr>
          <p:cNvPr id="1638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16899" y="1464378"/>
            <a:ext cx="8077200" cy="4760913"/>
          </a:xfrm>
        </p:spPr>
        <p:txBody>
          <a:bodyPr/>
          <a:lstStyle/>
          <a:p>
            <a:pPr eaLnBrk="1" hangingPunct="1">
              <a:defRPr/>
            </a:pPr>
            <a:r>
              <a:rPr lang="en-US" sz="2200" dirty="0"/>
              <a:t>The covariance </a:t>
            </a:r>
            <a:r>
              <a:rPr lang="en-US" sz="2200" dirty="0">
                <a:solidFill>
                  <a:srgbClr val="FFFF00"/>
                </a:solidFill>
              </a:rPr>
              <a:t>measures the strength of the linear relationship</a:t>
            </a:r>
            <a:r>
              <a:rPr lang="en-US" sz="2200" dirty="0"/>
              <a:t> between </a:t>
            </a:r>
            <a:r>
              <a:rPr lang="en-US" sz="2200" b="1" dirty="0">
                <a:solidFill>
                  <a:schemeClr val="folHlink"/>
                </a:solidFill>
              </a:rPr>
              <a:t>two numerical variables </a:t>
            </a:r>
            <a:r>
              <a:rPr lang="en-US" sz="2200" dirty="0"/>
              <a:t>(X &amp; Y)</a:t>
            </a:r>
          </a:p>
          <a:p>
            <a:pPr eaLnBrk="1" hangingPunct="1">
              <a:defRPr/>
            </a:pPr>
            <a:endParaRPr lang="en-US" sz="2200" dirty="0"/>
          </a:p>
          <a:p>
            <a:pPr eaLnBrk="1" hangingPunct="1">
              <a:defRPr/>
            </a:pPr>
            <a:r>
              <a:rPr lang="en-US" sz="2200" dirty="0"/>
              <a:t>The </a:t>
            </a:r>
            <a:r>
              <a:rPr lang="en-US" sz="2200" dirty="0">
                <a:solidFill>
                  <a:schemeClr val="folHlink"/>
                </a:solidFill>
              </a:rPr>
              <a:t>sample covariance</a:t>
            </a:r>
            <a:r>
              <a:rPr lang="en-US" sz="2200" dirty="0"/>
              <a:t>:</a:t>
            </a:r>
          </a:p>
          <a:p>
            <a:pPr eaLnBrk="1" hangingPunct="1">
              <a:defRPr/>
            </a:pPr>
            <a:endParaRPr lang="en-US" sz="2200" dirty="0"/>
          </a:p>
          <a:p>
            <a:pPr eaLnBrk="1" hangingPunct="1">
              <a:defRPr/>
            </a:pPr>
            <a:endParaRPr lang="en-US" sz="2200" dirty="0"/>
          </a:p>
          <a:p>
            <a:pPr eaLnBrk="1" hangingPunct="1">
              <a:defRPr/>
            </a:pPr>
            <a:endParaRPr lang="en-US" sz="2200" dirty="0"/>
          </a:p>
          <a:p>
            <a:pPr eaLnBrk="1" hangingPunct="1">
              <a:defRPr/>
            </a:pPr>
            <a:endParaRPr lang="en-US" sz="2200" dirty="0"/>
          </a:p>
          <a:p>
            <a:pPr eaLnBrk="1" hangingPunct="1">
              <a:spcBef>
                <a:spcPct val="40000"/>
              </a:spcBef>
              <a:defRPr/>
            </a:pPr>
            <a:r>
              <a:rPr lang="en-US" sz="2200" dirty="0"/>
              <a:t>Only concerned with the strength of the relationship </a:t>
            </a:r>
          </a:p>
          <a:p>
            <a:pPr eaLnBrk="1" hangingPunct="1">
              <a:spcBef>
                <a:spcPct val="40000"/>
              </a:spcBef>
              <a:defRPr/>
            </a:pPr>
            <a:r>
              <a:rPr lang="en-US" sz="2200" dirty="0"/>
              <a:t>No causal effect is implied</a:t>
            </a:r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5215127"/>
              </p:ext>
            </p:extLst>
          </p:nvPr>
        </p:nvGraphicFramePr>
        <p:xfrm>
          <a:off x="2195736" y="3356992"/>
          <a:ext cx="4567237" cy="1366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Equation" r:id="rId3" imgW="2032000" imgH="609600" progId="Equation.3">
                  <p:embed/>
                </p:oleObj>
              </mc:Choice>
              <mc:Fallback>
                <p:oleObj name="Equation" r:id="rId3" imgW="2032000" imgH="609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3356992"/>
                        <a:ext cx="4567237" cy="1366838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30939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001000" cy="990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b="1" dirty="0"/>
              <a:t>The Coefficient of Correlation</a:t>
            </a:r>
          </a:p>
        </p:txBody>
      </p:sp>
      <p:sp>
        <p:nvSpPr>
          <p:cNvPr id="1741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184300"/>
            <a:ext cx="8077200" cy="45323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the relative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of the linear relationship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between two numerical variables</a:t>
            </a:r>
          </a:p>
          <a:p>
            <a:pPr eaLnBrk="1" hangingPunct="1">
              <a:defRPr/>
            </a:pPr>
            <a:r>
              <a:rPr lang="en-US" sz="26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coefficient of correlation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</a:p>
        </p:txBody>
      </p:sp>
      <p:graphicFrame>
        <p:nvGraphicFramePr>
          <p:cNvPr id="6146" name="Object 5"/>
          <p:cNvGraphicFramePr>
            <a:graphicFrameLocks noChangeAspect="1"/>
          </p:cNvGraphicFramePr>
          <p:nvPr/>
        </p:nvGraphicFramePr>
        <p:xfrm>
          <a:off x="3276600" y="3143250"/>
          <a:ext cx="2339975" cy="1089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34" name="Equation" r:id="rId3" imgW="927100" imgH="431800" progId="Equation.3">
                  <p:embed/>
                </p:oleObj>
              </mc:Choice>
              <mc:Fallback>
                <p:oleObj name="Equation" r:id="rId3" imgW="927100" imgH="431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6600" y="3143250"/>
                        <a:ext cx="2339975" cy="1089025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"/>
          <p:cNvGrpSpPr/>
          <p:nvPr/>
        </p:nvGrpSpPr>
        <p:grpSpPr>
          <a:xfrm>
            <a:off x="251520" y="4797152"/>
            <a:ext cx="8328025" cy="1165225"/>
            <a:chOff x="304800" y="5164138"/>
            <a:chExt cx="8328025" cy="1165225"/>
          </a:xfrm>
        </p:grpSpPr>
        <p:graphicFrame>
          <p:nvGraphicFramePr>
            <p:cNvPr id="6147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961665527"/>
                </p:ext>
              </p:extLst>
            </p:nvPr>
          </p:nvGraphicFramePr>
          <p:xfrm>
            <a:off x="4038600" y="5176838"/>
            <a:ext cx="2209800" cy="11477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235" name="Equation" r:id="rId5" imgW="1244600" imgH="647700" progId="Equation.3">
                    <p:embed/>
                  </p:oleObj>
                </mc:Choice>
                <mc:Fallback>
                  <p:oleObj name="Equation" r:id="rId5" imgW="1244600" imgH="647700" progId="Equation.3">
                    <p:embed/>
                    <p:pic>
                      <p:nvPicPr>
                        <p:cNvPr id="0" name="Picture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38600" y="5176838"/>
                          <a:ext cx="2209800" cy="1147762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148" name="Object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903658331"/>
                </p:ext>
              </p:extLst>
            </p:nvPr>
          </p:nvGraphicFramePr>
          <p:xfrm>
            <a:off x="304800" y="5164138"/>
            <a:ext cx="3509963" cy="11604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236" name="Equation" r:id="rId7" imgW="1955800" imgH="647700" progId="Equation.3">
                    <p:embed/>
                  </p:oleObj>
                </mc:Choice>
                <mc:Fallback>
                  <p:oleObj name="Equation" r:id="rId7" imgW="1955800" imgH="64770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04800" y="5164138"/>
                          <a:ext cx="3509963" cy="1160462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149" name="Object 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191623039"/>
                </p:ext>
              </p:extLst>
            </p:nvPr>
          </p:nvGraphicFramePr>
          <p:xfrm>
            <a:off x="6424613" y="5181600"/>
            <a:ext cx="2208212" cy="11477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237" name="Equation" r:id="rId9" imgW="1244600" imgH="647700" progId="Equation.3">
                    <p:embed/>
                  </p:oleObj>
                </mc:Choice>
                <mc:Fallback>
                  <p:oleObj name="Equation" r:id="rId9" imgW="1244600" imgH="647700" progId="Equation.3">
                    <p:embed/>
                    <p:pic>
                      <p:nvPicPr>
                        <p:cNvPr id="0" name="Picture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424613" y="5181600"/>
                          <a:ext cx="2208212" cy="1147763"/>
                        </a:xfrm>
                        <a:prstGeom prst="rect">
                          <a:avLst/>
                        </a:prstGeom>
                        <a:solidFill>
                          <a:srgbClr val="FDE0BD"/>
                        </a:solidFill>
                        <a:ln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42249129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7055380" cy="108012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Introduction to Probability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84784"/>
            <a:ext cx="8208912" cy="4195481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Much statistical analysis is inferential, and probability is the basis for inferential statistics. Remember that inferential statistics involves taking a sample from a population, calculating a statistic on the sample, and inferring from the statistic the value of the corresponding parameter of the population.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The true value of the parameter is unknown. Since it is unknown, we conduct the inferential process under uncertainty. However, by applying rules and laws, we can often assign a probability of obtaining results that are within a given range around the ‘true’ value.  </a:t>
            </a:r>
          </a:p>
        </p:txBody>
      </p:sp>
    </p:spTree>
    <p:extLst>
      <p:ext uri="{BB962C8B-B14F-4D97-AF65-F5344CB8AC3E}">
        <p14:creationId xmlns:p14="http://schemas.microsoft.com/office/powerpoint/2010/main" val="66729257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49523"/>
            <a:ext cx="7921625" cy="990600"/>
          </a:xfrm>
        </p:spPr>
        <p:txBody>
          <a:bodyPr/>
          <a:lstStyle/>
          <a:p>
            <a:pPr>
              <a:defRPr/>
            </a:pPr>
            <a:r>
              <a:rPr lang="en-US" b="1" dirty="0"/>
              <a:t>Definitions: Random Variables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697186"/>
            <a:ext cx="8077200" cy="42799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600" b="1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random variable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represents a possible numerical value from an uncertain event.</a:t>
            </a:r>
          </a:p>
          <a:p>
            <a:pPr>
              <a:lnSpc>
                <a:spcPct val="90000"/>
              </a:lnSpc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US" sz="2600" b="1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Discrete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random variables produce outcomes that come from a counting process (e.g. number of classes you are taking).</a:t>
            </a:r>
          </a:p>
          <a:p>
            <a:pPr>
              <a:lnSpc>
                <a:spcPct val="90000"/>
              </a:lnSpc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US" sz="2600" b="1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random variables produce outcomes that come from a measurement (e.g. your annual salary, or your weight). </a:t>
            </a:r>
          </a:p>
        </p:txBody>
      </p:sp>
    </p:spTree>
    <p:extLst>
      <p:ext uri="{BB962C8B-B14F-4D97-AF65-F5344CB8AC3E}">
        <p14:creationId xmlns:p14="http://schemas.microsoft.com/office/powerpoint/2010/main" val="1406863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1143000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US" dirty="0"/>
              <a:t>Definitions: Random Variables</a:t>
            </a:r>
            <a:r>
              <a:rPr lang="en-US" sz="3200" dirty="0"/>
              <a:t>, Cont.</a:t>
            </a:r>
          </a:p>
        </p:txBody>
      </p:sp>
      <p:sp>
        <p:nvSpPr>
          <p:cNvPr id="25497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676400"/>
            <a:ext cx="8077200" cy="1600200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endParaRPr lang="en-US"/>
          </a:p>
          <a:p>
            <a:pPr>
              <a:buFont typeface="Wingdings" pitchFamily="2" charset="2"/>
              <a:buNone/>
              <a:defRPr/>
            </a:pPr>
            <a:endParaRPr lang="en-US"/>
          </a:p>
        </p:txBody>
      </p:sp>
      <p:sp>
        <p:nvSpPr>
          <p:cNvPr id="254980" name="Rectangle 4"/>
          <p:cNvSpPr>
            <a:spLocks noChangeArrowheads="1"/>
          </p:cNvSpPr>
          <p:nvPr/>
        </p:nvSpPr>
        <p:spPr bwMode="auto">
          <a:xfrm>
            <a:off x="3352800" y="2251075"/>
            <a:ext cx="2332038" cy="677863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90488" tIns="44450" rIns="90488" bIns="44450" anchor="ctr"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US" b="1" dirty="0"/>
              <a:t>Random </a:t>
            </a:r>
          </a:p>
          <a:p>
            <a:pPr algn="ctr" eaLnBrk="0" hangingPunct="0">
              <a:lnSpc>
                <a:spcPct val="60000"/>
              </a:lnSpc>
              <a:spcBef>
                <a:spcPct val="50000"/>
              </a:spcBef>
              <a:defRPr/>
            </a:pPr>
            <a:r>
              <a:rPr lang="en-US" b="1" dirty="0"/>
              <a:t>Variables</a:t>
            </a:r>
          </a:p>
        </p:txBody>
      </p:sp>
      <p:sp>
        <p:nvSpPr>
          <p:cNvPr id="254981" name="Rectangle 5"/>
          <p:cNvSpPr>
            <a:spLocks noChangeArrowheads="1"/>
          </p:cNvSpPr>
          <p:nvPr/>
        </p:nvSpPr>
        <p:spPr bwMode="auto">
          <a:xfrm>
            <a:off x="1417638" y="3373438"/>
            <a:ext cx="2514600" cy="622300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90488" tIns="44450" rIns="90488" bIns="44450" anchor="ctr">
            <a:spAutoFit/>
          </a:bodyPr>
          <a:lstStyle/>
          <a:p>
            <a:pPr algn="ctr" eaLnBrk="0" hangingPunct="0">
              <a:lnSpc>
                <a:spcPct val="80000"/>
              </a:lnSpc>
              <a:spcBef>
                <a:spcPct val="50000"/>
              </a:spcBef>
              <a:defRPr/>
            </a:pPr>
            <a:r>
              <a:rPr lang="en-US" b="1" dirty="0"/>
              <a:t>Discrete </a:t>
            </a:r>
          </a:p>
          <a:p>
            <a:pPr algn="ctr" eaLnBrk="0" hangingPunct="0">
              <a:lnSpc>
                <a:spcPct val="60000"/>
              </a:lnSpc>
              <a:spcBef>
                <a:spcPct val="50000"/>
              </a:spcBef>
              <a:defRPr/>
            </a:pPr>
            <a:r>
              <a:rPr lang="en-US" b="1" dirty="0"/>
              <a:t>Random Variable</a:t>
            </a:r>
          </a:p>
        </p:txBody>
      </p:sp>
      <p:sp>
        <p:nvSpPr>
          <p:cNvPr id="254982" name="Rectangle 6"/>
          <p:cNvSpPr>
            <a:spLocks noChangeArrowheads="1"/>
          </p:cNvSpPr>
          <p:nvPr/>
        </p:nvSpPr>
        <p:spPr bwMode="auto">
          <a:xfrm>
            <a:off x="5227638" y="3373438"/>
            <a:ext cx="2701925" cy="615950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90488" tIns="44450" rIns="90488" bIns="44450" anchor="ctr">
            <a:spAutoFit/>
          </a:bodyPr>
          <a:lstStyle/>
          <a:p>
            <a:pPr algn="ctr" eaLnBrk="0" hangingPunct="0">
              <a:lnSpc>
                <a:spcPct val="80000"/>
              </a:lnSpc>
              <a:spcBef>
                <a:spcPct val="50000"/>
              </a:spcBef>
              <a:defRPr/>
            </a:pPr>
            <a:r>
              <a:rPr lang="en-US" b="1" dirty="0"/>
              <a:t>Continuous</a:t>
            </a:r>
          </a:p>
          <a:p>
            <a:pPr algn="ctr" eaLnBrk="0" hangingPunct="0">
              <a:lnSpc>
                <a:spcPct val="60000"/>
              </a:lnSpc>
              <a:spcBef>
                <a:spcPct val="50000"/>
              </a:spcBef>
              <a:defRPr/>
            </a:pPr>
            <a:r>
              <a:rPr lang="en-US" b="1" dirty="0"/>
              <a:t>Random Variable</a:t>
            </a:r>
          </a:p>
        </p:txBody>
      </p:sp>
      <p:sp>
        <p:nvSpPr>
          <p:cNvPr id="30727" name="Line 9"/>
          <p:cNvSpPr>
            <a:spLocks noChangeShapeType="1"/>
          </p:cNvSpPr>
          <p:nvPr/>
        </p:nvSpPr>
        <p:spPr bwMode="auto">
          <a:xfrm>
            <a:off x="3794125" y="3208338"/>
            <a:ext cx="1588" cy="1587"/>
          </a:xfrm>
          <a:prstGeom prst="line">
            <a:avLst/>
          </a:prstGeom>
          <a:noFill/>
          <a:ln w="254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Line 10"/>
          <p:cNvSpPr>
            <a:spLocks noChangeShapeType="1"/>
          </p:cNvSpPr>
          <p:nvPr/>
        </p:nvSpPr>
        <p:spPr bwMode="auto">
          <a:xfrm>
            <a:off x="4953000" y="5105400"/>
            <a:ext cx="290195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0729" name="Freeform 11"/>
          <p:cNvSpPr>
            <a:spLocks/>
          </p:cNvSpPr>
          <p:nvPr/>
        </p:nvSpPr>
        <p:spPr bwMode="auto">
          <a:xfrm>
            <a:off x="6400800" y="4267200"/>
            <a:ext cx="1390650" cy="766763"/>
          </a:xfrm>
          <a:custGeom>
            <a:avLst/>
            <a:gdLst>
              <a:gd name="T0" fmla="*/ 2147483647 w 1030"/>
              <a:gd name="T1" fmla="*/ 2147483647 h 991"/>
              <a:gd name="T2" fmla="*/ 2147483647 w 1030"/>
              <a:gd name="T3" fmla="*/ 2147483647 h 991"/>
              <a:gd name="T4" fmla="*/ 2147483647 w 1030"/>
              <a:gd name="T5" fmla="*/ 2147483647 h 991"/>
              <a:gd name="T6" fmla="*/ 2147483647 w 1030"/>
              <a:gd name="T7" fmla="*/ 2147483647 h 991"/>
              <a:gd name="T8" fmla="*/ 2147483647 w 1030"/>
              <a:gd name="T9" fmla="*/ 2147483647 h 991"/>
              <a:gd name="T10" fmla="*/ 2147483647 w 1030"/>
              <a:gd name="T11" fmla="*/ 2147483647 h 991"/>
              <a:gd name="T12" fmla="*/ 2147483647 w 1030"/>
              <a:gd name="T13" fmla="*/ 2147483647 h 991"/>
              <a:gd name="T14" fmla="*/ 2147483647 w 1030"/>
              <a:gd name="T15" fmla="*/ 2147483647 h 991"/>
              <a:gd name="T16" fmla="*/ 2147483647 w 1030"/>
              <a:gd name="T17" fmla="*/ 2147483647 h 991"/>
              <a:gd name="T18" fmla="*/ 2147483647 w 1030"/>
              <a:gd name="T19" fmla="*/ 2147483647 h 991"/>
              <a:gd name="T20" fmla="*/ 2147483647 w 1030"/>
              <a:gd name="T21" fmla="*/ 2147483647 h 991"/>
              <a:gd name="T22" fmla="*/ 2147483647 w 1030"/>
              <a:gd name="T23" fmla="*/ 2147483647 h 991"/>
              <a:gd name="T24" fmla="*/ 2147483647 w 1030"/>
              <a:gd name="T25" fmla="*/ 2147483647 h 991"/>
              <a:gd name="T26" fmla="*/ 2147483647 w 1030"/>
              <a:gd name="T27" fmla="*/ 2147483647 h 991"/>
              <a:gd name="T28" fmla="*/ 2147483647 w 1030"/>
              <a:gd name="T29" fmla="*/ 2147483647 h 991"/>
              <a:gd name="T30" fmla="*/ 0 w 1030"/>
              <a:gd name="T31" fmla="*/ 0 h 99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030"/>
              <a:gd name="T49" fmla="*/ 0 h 991"/>
              <a:gd name="T50" fmla="*/ 1030 w 1030"/>
              <a:gd name="T51" fmla="*/ 991 h 99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030" h="991">
                <a:moveTo>
                  <a:pt x="1029" y="990"/>
                </a:moveTo>
                <a:lnTo>
                  <a:pt x="921" y="980"/>
                </a:lnTo>
                <a:lnTo>
                  <a:pt x="866" y="967"/>
                </a:lnTo>
                <a:lnTo>
                  <a:pt x="813" y="952"/>
                </a:lnTo>
                <a:lnTo>
                  <a:pt x="758" y="929"/>
                </a:lnTo>
                <a:lnTo>
                  <a:pt x="703" y="897"/>
                </a:lnTo>
                <a:lnTo>
                  <a:pt x="651" y="857"/>
                </a:lnTo>
                <a:lnTo>
                  <a:pt x="541" y="743"/>
                </a:lnTo>
                <a:lnTo>
                  <a:pt x="433" y="581"/>
                </a:lnTo>
                <a:lnTo>
                  <a:pt x="325" y="386"/>
                </a:lnTo>
                <a:lnTo>
                  <a:pt x="270" y="287"/>
                </a:lnTo>
                <a:lnTo>
                  <a:pt x="215" y="196"/>
                </a:lnTo>
                <a:lnTo>
                  <a:pt x="163" y="116"/>
                </a:lnTo>
                <a:lnTo>
                  <a:pt x="108" y="53"/>
                </a:lnTo>
                <a:lnTo>
                  <a:pt x="53" y="13"/>
                </a:lnTo>
                <a:lnTo>
                  <a:pt x="0" y="0"/>
                </a:lnTo>
              </a:path>
            </a:pathLst>
          </a:custGeom>
          <a:noFill/>
          <a:ln w="50800" cap="rnd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0" name="Freeform 12"/>
          <p:cNvSpPr>
            <a:spLocks/>
          </p:cNvSpPr>
          <p:nvPr/>
        </p:nvSpPr>
        <p:spPr bwMode="auto">
          <a:xfrm>
            <a:off x="5029200" y="4267200"/>
            <a:ext cx="1393825" cy="766763"/>
          </a:xfrm>
          <a:custGeom>
            <a:avLst/>
            <a:gdLst>
              <a:gd name="T0" fmla="*/ 0 w 1032"/>
              <a:gd name="T1" fmla="*/ 2147483647 h 991"/>
              <a:gd name="T2" fmla="*/ 2147483647 w 1032"/>
              <a:gd name="T3" fmla="*/ 2147483647 h 991"/>
              <a:gd name="T4" fmla="*/ 2147483647 w 1032"/>
              <a:gd name="T5" fmla="*/ 2147483647 h 991"/>
              <a:gd name="T6" fmla="*/ 2147483647 w 1032"/>
              <a:gd name="T7" fmla="*/ 2147483647 h 991"/>
              <a:gd name="T8" fmla="*/ 2147483647 w 1032"/>
              <a:gd name="T9" fmla="*/ 2147483647 h 991"/>
              <a:gd name="T10" fmla="*/ 2147483647 w 1032"/>
              <a:gd name="T11" fmla="*/ 2147483647 h 991"/>
              <a:gd name="T12" fmla="*/ 2147483647 w 1032"/>
              <a:gd name="T13" fmla="*/ 2147483647 h 991"/>
              <a:gd name="T14" fmla="*/ 2147483647 w 1032"/>
              <a:gd name="T15" fmla="*/ 2147483647 h 991"/>
              <a:gd name="T16" fmla="*/ 2147483647 w 1032"/>
              <a:gd name="T17" fmla="*/ 2147483647 h 991"/>
              <a:gd name="T18" fmla="*/ 2147483647 w 1032"/>
              <a:gd name="T19" fmla="*/ 2147483647 h 991"/>
              <a:gd name="T20" fmla="*/ 2147483647 w 1032"/>
              <a:gd name="T21" fmla="*/ 2147483647 h 991"/>
              <a:gd name="T22" fmla="*/ 2147483647 w 1032"/>
              <a:gd name="T23" fmla="*/ 2147483647 h 991"/>
              <a:gd name="T24" fmla="*/ 2147483647 w 1032"/>
              <a:gd name="T25" fmla="*/ 2147483647 h 991"/>
              <a:gd name="T26" fmla="*/ 2147483647 w 1032"/>
              <a:gd name="T27" fmla="*/ 2147483647 h 991"/>
              <a:gd name="T28" fmla="*/ 2147483647 w 1032"/>
              <a:gd name="T29" fmla="*/ 2147483647 h 991"/>
              <a:gd name="T30" fmla="*/ 2147483647 w 1032"/>
              <a:gd name="T31" fmla="*/ 0 h 99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032"/>
              <a:gd name="T49" fmla="*/ 0 h 991"/>
              <a:gd name="T50" fmla="*/ 1032 w 1032"/>
              <a:gd name="T51" fmla="*/ 991 h 99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032" h="991">
                <a:moveTo>
                  <a:pt x="0" y="990"/>
                </a:moveTo>
                <a:lnTo>
                  <a:pt x="108" y="980"/>
                </a:lnTo>
                <a:lnTo>
                  <a:pt x="163" y="967"/>
                </a:lnTo>
                <a:lnTo>
                  <a:pt x="218" y="952"/>
                </a:lnTo>
                <a:lnTo>
                  <a:pt x="271" y="929"/>
                </a:lnTo>
                <a:lnTo>
                  <a:pt x="326" y="897"/>
                </a:lnTo>
                <a:lnTo>
                  <a:pt x="381" y="857"/>
                </a:lnTo>
                <a:lnTo>
                  <a:pt x="488" y="743"/>
                </a:lnTo>
                <a:lnTo>
                  <a:pt x="596" y="581"/>
                </a:lnTo>
                <a:lnTo>
                  <a:pt x="706" y="386"/>
                </a:lnTo>
                <a:lnTo>
                  <a:pt x="759" y="287"/>
                </a:lnTo>
                <a:lnTo>
                  <a:pt x="814" y="196"/>
                </a:lnTo>
                <a:lnTo>
                  <a:pt x="868" y="116"/>
                </a:lnTo>
                <a:lnTo>
                  <a:pt x="921" y="53"/>
                </a:lnTo>
                <a:lnTo>
                  <a:pt x="976" y="13"/>
                </a:lnTo>
                <a:lnTo>
                  <a:pt x="1031" y="0"/>
                </a:lnTo>
              </a:path>
            </a:pathLst>
          </a:custGeom>
          <a:noFill/>
          <a:ln w="50800" cap="rnd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1" name="Line 13"/>
          <p:cNvSpPr>
            <a:spLocks noChangeShapeType="1"/>
          </p:cNvSpPr>
          <p:nvPr/>
        </p:nvSpPr>
        <p:spPr bwMode="auto">
          <a:xfrm>
            <a:off x="1219200" y="5105400"/>
            <a:ext cx="290195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0732" name="Line 14"/>
          <p:cNvSpPr>
            <a:spLocks noChangeShapeType="1"/>
          </p:cNvSpPr>
          <p:nvPr/>
        </p:nvSpPr>
        <p:spPr bwMode="auto">
          <a:xfrm>
            <a:off x="1524000" y="4800600"/>
            <a:ext cx="0" cy="3048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33" name="Line 15"/>
          <p:cNvSpPr>
            <a:spLocks noChangeShapeType="1"/>
          </p:cNvSpPr>
          <p:nvPr/>
        </p:nvSpPr>
        <p:spPr bwMode="auto">
          <a:xfrm>
            <a:off x="1676400" y="4648200"/>
            <a:ext cx="0" cy="457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34" name="Line 16"/>
          <p:cNvSpPr>
            <a:spLocks noChangeShapeType="1"/>
          </p:cNvSpPr>
          <p:nvPr/>
        </p:nvSpPr>
        <p:spPr bwMode="auto">
          <a:xfrm>
            <a:off x="1828800" y="4191000"/>
            <a:ext cx="0" cy="9144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35" name="Line 17"/>
          <p:cNvSpPr>
            <a:spLocks noChangeShapeType="1"/>
          </p:cNvSpPr>
          <p:nvPr/>
        </p:nvSpPr>
        <p:spPr bwMode="auto">
          <a:xfrm>
            <a:off x="1981200" y="4419600"/>
            <a:ext cx="0" cy="6858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36" name="Line 18"/>
          <p:cNvSpPr>
            <a:spLocks noChangeShapeType="1"/>
          </p:cNvSpPr>
          <p:nvPr/>
        </p:nvSpPr>
        <p:spPr bwMode="auto">
          <a:xfrm>
            <a:off x="2133600" y="4267200"/>
            <a:ext cx="0" cy="838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37" name="Line 19"/>
          <p:cNvSpPr>
            <a:spLocks noChangeShapeType="1"/>
          </p:cNvSpPr>
          <p:nvPr/>
        </p:nvSpPr>
        <p:spPr bwMode="auto">
          <a:xfrm>
            <a:off x="2286000" y="4495800"/>
            <a:ext cx="0" cy="609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38" name="Line 20"/>
          <p:cNvSpPr>
            <a:spLocks noChangeShapeType="1"/>
          </p:cNvSpPr>
          <p:nvPr/>
        </p:nvSpPr>
        <p:spPr bwMode="auto">
          <a:xfrm>
            <a:off x="2438400" y="4648200"/>
            <a:ext cx="0" cy="457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39" name="Line 21"/>
          <p:cNvSpPr>
            <a:spLocks noChangeShapeType="1"/>
          </p:cNvSpPr>
          <p:nvPr/>
        </p:nvSpPr>
        <p:spPr bwMode="auto">
          <a:xfrm>
            <a:off x="2590800" y="4724400"/>
            <a:ext cx="0" cy="381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40" name="Line 22"/>
          <p:cNvSpPr>
            <a:spLocks noChangeShapeType="1"/>
          </p:cNvSpPr>
          <p:nvPr/>
        </p:nvSpPr>
        <p:spPr bwMode="auto">
          <a:xfrm>
            <a:off x="3352800" y="4876800"/>
            <a:ext cx="0" cy="228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41" name="Line 23"/>
          <p:cNvSpPr>
            <a:spLocks noChangeShapeType="1"/>
          </p:cNvSpPr>
          <p:nvPr/>
        </p:nvSpPr>
        <p:spPr bwMode="auto">
          <a:xfrm>
            <a:off x="3581400" y="4953000"/>
            <a:ext cx="0" cy="1524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42" name="Line 24"/>
          <p:cNvSpPr>
            <a:spLocks noChangeShapeType="1"/>
          </p:cNvSpPr>
          <p:nvPr/>
        </p:nvSpPr>
        <p:spPr bwMode="auto">
          <a:xfrm>
            <a:off x="3048000" y="4876800"/>
            <a:ext cx="0" cy="228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43" name="Line 25"/>
          <p:cNvSpPr>
            <a:spLocks noChangeShapeType="1"/>
          </p:cNvSpPr>
          <p:nvPr/>
        </p:nvSpPr>
        <p:spPr bwMode="auto">
          <a:xfrm>
            <a:off x="2743200" y="4724400"/>
            <a:ext cx="0" cy="381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cxnSp>
        <p:nvCxnSpPr>
          <p:cNvPr id="30744" name="AutoShape 33"/>
          <p:cNvCxnSpPr>
            <a:cxnSpLocks noChangeShapeType="1"/>
          </p:cNvCxnSpPr>
          <p:nvPr/>
        </p:nvCxnSpPr>
        <p:spPr bwMode="auto">
          <a:xfrm rot="5400000">
            <a:off x="3386138" y="2230438"/>
            <a:ext cx="422275" cy="1844675"/>
          </a:xfrm>
          <a:prstGeom prst="bentConnector3">
            <a:avLst>
              <a:gd name="adj1" fmla="val 50000"/>
            </a:avLst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745" name="AutoShape 34"/>
          <p:cNvCxnSpPr>
            <a:cxnSpLocks noChangeShapeType="1"/>
          </p:cNvCxnSpPr>
          <p:nvPr/>
        </p:nvCxnSpPr>
        <p:spPr bwMode="auto">
          <a:xfrm rot="16200000" flipH="1">
            <a:off x="5256213" y="2205038"/>
            <a:ext cx="422275" cy="1895475"/>
          </a:xfrm>
          <a:prstGeom prst="bentConnector3">
            <a:avLst>
              <a:gd name="adj1" fmla="val 50000"/>
            </a:avLst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46" name="Line 35"/>
          <p:cNvSpPr>
            <a:spLocks noChangeShapeType="1"/>
          </p:cNvSpPr>
          <p:nvPr/>
        </p:nvSpPr>
        <p:spPr bwMode="auto">
          <a:xfrm>
            <a:off x="3794125" y="3208338"/>
            <a:ext cx="1588" cy="1587"/>
          </a:xfrm>
          <a:prstGeom prst="line">
            <a:avLst/>
          </a:prstGeom>
          <a:noFill/>
          <a:ln w="254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7" name="Line 36"/>
          <p:cNvSpPr>
            <a:spLocks noChangeShapeType="1"/>
          </p:cNvSpPr>
          <p:nvPr/>
        </p:nvSpPr>
        <p:spPr bwMode="auto">
          <a:xfrm>
            <a:off x="4953000" y="5105400"/>
            <a:ext cx="290195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0748" name="Freeform 37"/>
          <p:cNvSpPr>
            <a:spLocks/>
          </p:cNvSpPr>
          <p:nvPr/>
        </p:nvSpPr>
        <p:spPr bwMode="auto">
          <a:xfrm>
            <a:off x="6400800" y="4267200"/>
            <a:ext cx="1390650" cy="766763"/>
          </a:xfrm>
          <a:custGeom>
            <a:avLst/>
            <a:gdLst>
              <a:gd name="T0" fmla="*/ 2147483647 w 1030"/>
              <a:gd name="T1" fmla="*/ 2147483647 h 991"/>
              <a:gd name="T2" fmla="*/ 2147483647 w 1030"/>
              <a:gd name="T3" fmla="*/ 2147483647 h 991"/>
              <a:gd name="T4" fmla="*/ 2147483647 w 1030"/>
              <a:gd name="T5" fmla="*/ 2147483647 h 991"/>
              <a:gd name="T6" fmla="*/ 2147483647 w 1030"/>
              <a:gd name="T7" fmla="*/ 2147483647 h 991"/>
              <a:gd name="T8" fmla="*/ 2147483647 w 1030"/>
              <a:gd name="T9" fmla="*/ 2147483647 h 991"/>
              <a:gd name="T10" fmla="*/ 2147483647 w 1030"/>
              <a:gd name="T11" fmla="*/ 2147483647 h 991"/>
              <a:gd name="T12" fmla="*/ 2147483647 w 1030"/>
              <a:gd name="T13" fmla="*/ 2147483647 h 991"/>
              <a:gd name="T14" fmla="*/ 2147483647 w 1030"/>
              <a:gd name="T15" fmla="*/ 2147483647 h 991"/>
              <a:gd name="T16" fmla="*/ 2147483647 w 1030"/>
              <a:gd name="T17" fmla="*/ 2147483647 h 991"/>
              <a:gd name="T18" fmla="*/ 2147483647 w 1030"/>
              <a:gd name="T19" fmla="*/ 2147483647 h 991"/>
              <a:gd name="T20" fmla="*/ 2147483647 w 1030"/>
              <a:gd name="T21" fmla="*/ 2147483647 h 991"/>
              <a:gd name="T22" fmla="*/ 2147483647 w 1030"/>
              <a:gd name="T23" fmla="*/ 2147483647 h 991"/>
              <a:gd name="T24" fmla="*/ 2147483647 w 1030"/>
              <a:gd name="T25" fmla="*/ 2147483647 h 991"/>
              <a:gd name="T26" fmla="*/ 2147483647 w 1030"/>
              <a:gd name="T27" fmla="*/ 2147483647 h 991"/>
              <a:gd name="T28" fmla="*/ 2147483647 w 1030"/>
              <a:gd name="T29" fmla="*/ 2147483647 h 991"/>
              <a:gd name="T30" fmla="*/ 0 w 1030"/>
              <a:gd name="T31" fmla="*/ 0 h 99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030"/>
              <a:gd name="T49" fmla="*/ 0 h 991"/>
              <a:gd name="T50" fmla="*/ 1030 w 1030"/>
              <a:gd name="T51" fmla="*/ 991 h 99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030" h="991">
                <a:moveTo>
                  <a:pt x="1029" y="990"/>
                </a:moveTo>
                <a:lnTo>
                  <a:pt x="921" y="980"/>
                </a:lnTo>
                <a:lnTo>
                  <a:pt x="866" y="967"/>
                </a:lnTo>
                <a:lnTo>
                  <a:pt x="813" y="952"/>
                </a:lnTo>
                <a:lnTo>
                  <a:pt x="758" y="929"/>
                </a:lnTo>
                <a:lnTo>
                  <a:pt x="703" y="897"/>
                </a:lnTo>
                <a:lnTo>
                  <a:pt x="651" y="857"/>
                </a:lnTo>
                <a:lnTo>
                  <a:pt x="541" y="743"/>
                </a:lnTo>
                <a:lnTo>
                  <a:pt x="433" y="581"/>
                </a:lnTo>
                <a:lnTo>
                  <a:pt x="325" y="386"/>
                </a:lnTo>
                <a:lnTo>
                  <a:pt x="270" y="287"/>
                </a:lnTo>
                <a:lnTo>
                  <a:pt x="215" y="196"/>
                </a:lnTo>
                <a:lnTo>
                  <a:pt x="163" y="116"/>
                </a:lnTo>
                <a:lnTo>
                  <a:pt x="108" y="53"/>
                </a:lnTo>
                <a:lnTo>
                  <a:pt x="53" y="13"/>
                </a:lnTo>
                <a:lnTo>
                  <a:pt x="0" y="0"/>
                </a:lnTo>
              </a:path>
            </a:pathLst>
          </a:custGeom>
          <a:noFill/>
          <a:ln w="50800" cap="rnd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49" name="Freeform 38"/>
          <p:cNvSpPr>
            <a:spLocks/>
          </p:cNvSpPr>
          <p:nvPr/>
        </p:nvSpPr>
        <p:spPr bwMode="auto">
          <a:xfrm>
            <a:off x="5029200" y="4267200"/>
            <a:ext cx="1393825" cy="766763"/>
          </a:xfrm>
          <a:custGeom>
            <a:avLst/>
            <a:gdLst>
              <a:gd name="T0" fmla="*/ 0 w 1032"/>
              <a:gd name="T1" fmla="*/ 2147483647 h 991"/>
              <a:gd name="T2" fmla="*/ 2147483647 w 1032"/>
              <a:gd name="T3" fmla="*/ 2147483647 h 991"/>
              <a:gd name="T4" fmla="*/ 2147483647 w 1032"/>
              <a:gd name="T5" fmla="*/ 2147483647 h 991"/>
              <a:gd name="T6" fmla="*/ 2147483647 w 1032"/>
              <a:gd name="T7" fmla="*/ 2147483647 h 991"/>
              <a:gd name="T8" fmla="*/ 2147483647 w 1032"/>
              <a:gd name="T9" fmla="*/ 2147483647 h 991"/>
              <a:gd name="T10" fmla="*/ 2147483647 w 1032"/>
              <a:gd name="T11" fmla="*/ 2147483647 h 991"/>
              <a:gd name="T12" fmla="*/ 2147483647 w 1032"/>
              <a:gd name="T13" fmla="*/ 2147483647 h 991"/>
              <a:gd name="T14" fmla="*/ 2147483647 w 1032"/>
              <a:gd name="T15" fmla="*/ 2147483647 h 991"/>
              <a:gd name="T16" fmla="*/ 2147483647 w 1032"/>
              <a:gd name="T17" fmla="*/ 2147483647 h 991"/>
              <a:gd name="T18" fmla="*/ 2147483647 w 1032"/>
              <a:gd name="T19" fmla="*/ 2147483647 h 991"/>
              <a:gd name="T20" fmla="*/ 2147483647 w 1032"/>
              <a:gd name="T21" fmla="*/ 2147483647 h 991"/>
              <a:gd name="T22" fmla="*/ 2147483647 w 1032"/>
              <a:gd name="T23" fmla="*/ 2147483647 h 991"/>
              <a:gd name="T24" fmla="*/ 2147483647 w 1032"/>
              <a:gd name="T25" fmla="*/ 2147483647 h 991"/>
              <a:gd name="T26" fmla="*/ 2147483647 w 1032"/>
              <a:gd name="T27" fmla="*/ 2147483647 h 991"/>
              <a:gd name="T28" fmla="*/ 2147483647 w 1032"/>
              <a:gd name="T29" fmla="*/ 2147483647 h 991"/>
              <a:gd name="T30" fmla="*/ 2147483647 w 1032"/>
              <a:gd name="T31" fmla="*/ 0 h 99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032"/>
              <a:gd name="T49" fmla="*/ 0 h 991"/>
              <a:gd name="T50" fmla="*/ 1032 w 1032"/>
              <a:gd name="T51" fmla="*/ 991 h 99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032" h="991">
                <a:moveTo>
                  <a:pt x="0" y="990"/>
                </a:moveTo>
                <a:lnTo>
                  <a:pt x="108" y="980"/>
                </a:lnTo>
                <a:lnTo>
                  <a:pt x="163" y="967"/>
                </a:lnTo>
                <a:lnTo>
                  <a:pt x="218" y="952"/>
                </a:lnTo>
                <a:lnTo>
                  <a:pt x="271" y="929"/>
                </a:lnTo>
                <a:lnTo>
                  <a:pt x="326" y="897"/>
                </a:lnTo>
                <a:lnTo>
                  <a:pt x="381" y="857"/>
                </a:lnTo>
                <a:lnTo>
                  <a:pt x="488" y="743"/>
                </a:lnTo>
                <a:lnTo>
                  <a:pt x="596" y="581"/>
                </a:lnTo>
                <a:lnTo>
                  <a:pt x="706" y="386"/>
                </a:lnTo>
                <a:lnTo>
                  <a:pt x="759" y="287"/>
                </a:lnTo>
                <a:lnTo>
                  <a:pt x="814" y="196"/>
                </a:lnTo>
                <a:lnTo>
                  <a:pt x="868" y="116"/>
                </a:lnTo>
                <a:lnTo>
                  <a:pt x="921" y="53"/>
                </a:lnTo>
                <a:lnTo>
                  <a:pt x="976" y="13"/>
                </a:lnTo>
                <a:lnTo>
                  <a:pt x="1031" y="0"/>
                </a:lnTo>
              </a:path>
            </a:pathLst>
          </a:custGeom>
          <a:noFill/>
          <a:ln w="50800" cap="rnd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50" name="Line 39"/>
          <p:cNvSpPr>
            <a:spLocks noChangeShapeType="1"/>
          </p:cNvSpPr>
          <p:nvPr/>
        </p:nvSpPr>
        <p:spPr bwMode="auto">
          <a:xfrm>
            <a:off x="1219200" y="5105400"/>
            <a:ext cx="290195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0751" name="Line 40"/>
          <p:cNvSpPr>
            <a:spLocks noChangeShapeType="1"/>
          </p:cNvSpPr>
          <p:nvPr/>
        </p:nvSpPr>
        <p:spPr bwMode="auto">
          <a:xfrm>
            <a:off x="1524000" y="4800600"/>
            <a:ext cx="0" cy="3048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2" name="Line 41"/>
          <p:cNvSpPr>
            <a:spLocks noChangeShapeType="1"/>
          </p:cNvSpPr>
          <p:nvPr/>
        </p:nvSpPr>
        <p:spPr bwMode="auto">
          <a:xfrm>
            <a:off x="1676400" y="4648200"/>
            <a:ext cx="0" cy="457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3" name="Line 42"/>
          <p:cNvSpPr>
            <a:spLocks noChangeShapeType="1"/>
          </p:cNvSpPr>
          <p:nvPr/>
        </p:nvSpPr>
        <p:spPr bwMode="auto">
          <a:xfrm>
            <a:off x="1828800" y="4191000"/>
            <a:ext cx="0" cy="9144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4" name="Line 43"/>
          <p:cNvSpPr>
            <a:spLocks noChangeShapeType="1"/>
          </p:cNvSpPr>
          <p:nvPr/>
        </p:nvSpPr>
        <p:spPr bwMode="auto">
          <a:xfrm>
            <a:off x="1981200" y="4419600"/>
            <a:ext cx="0" cy="6858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5" name="Line 44"/>
          <p:cNvSpPr>
            <a:spLocks noChangeShapeType="1"/>
          </p:cNvSpPr>
          <p:nvPr/>
        </p:nvSpPr>
        <p:spPr bwMode="auto">
          <a:xfrm>
            <a:off x="2133600" y="4267200"/>
            <a:ext cx="0" cy="838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6" name="Line 45"/>
          <p:cNvSpPr>
            <a:spLocks noChangeShapeType="1"/>
          </p:cNvSpPr>
          <p:nvPr/>
        </p:nvSpPr>
        <p:spPr bwMode="auto">
          <a:xfrm>
            <a:off x="2286000" y="4495800"/>
            <a:ext cx="0" cy="609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7" name="Line 46"/>
          <p:cNvSpPr>
            <a:spLocks noChangeShapeType="1"/>
          </p:cNvSpPr>
          <p:nvPr/>
        </p:nvSpPr>
        <p:spPr bwMode="auto">
          <a:xfrm>
            <a:off x="2438400" y="4648200"/>
            <a:ext cx="0" cy="457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8" name="Line 47"/>
          <p:cNvSpPr>
            <a:spLocks noChangeShapeType="1"/>
          </p:cNvSpPr>
          <p:nvPr/>
        </p:nvSpPr>
        <p:spPr bwMode="auto">
          <a:xfrm>
            <a:off x="2590800" y="4724400"/>
            <a:ext cx="0" cy="381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59" name="Line 48"/>
          <p:cNvSpPr>
            <a:spLocks noChangeShapeType="1"/>
          </p:cNvSpPr>
          <p:nvPr/>
        </p:nvSpPr>
        <p:spPr bwMode="auto">
          <a:xfrm>
            <a:off x="3352800" y="4876800"/>
            <a:ext cx="0" cy="228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60" name="Line 49"/>
          <p:cNvSpPr>
            <a:spLocks noChangeShapeType="1"/>
          </p:cNvSpPr>
          <p:nvPr/>
        </p:nvSpPr>
        <p:spPr bwMode="auto">
          <a:xfrm>
            <a:off x="3581400" y="4953000"/>
            <a:ext cx="0" cy="1524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61" name="Line 50"/>
          <p:cNvSpPr>
            <a:spLocks noChangeShapeType="1"/>
          </p:cNvSpPr>
          <p:nvPr/>
        </p:nvSpPr>
        <p:spPr bwMode="auto">
          <a:xfrm>
            <a:off x="3048000" y="4876800"/>
            <a:ext cx="0" cy="228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62" name="Line 51"/>
          <p:cNvSpPr>
            <a:spLocks noChangeShapeType="1"/>
          </p:cNvSpPr>
          <p:nvPr/>
        </p:nvSpPr>
        <p:spPr bwMode="auto">
          <a:xfrm>
            <a:off x="2743200" y="4724400"/>
            <a:ext cx="0" cy="381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cxnSp>
        <p:nvCxnSpPr>
          <p:cNvPr id="30763" name="AutoShape 60"/>
          <p:cNvCxnSpPr>
            <a:cxnSpLocks noChangeShapeType="1"/>
          </p:cNvCxnSpPr>
          <p:nvPr/>
        </p:nvCxnSpPr>
        <p:spPr bwMode="auto">
          <a:xfrm rot="16200000" flipH="1">
            <a:off x="5256213" y="2205038"/>
            <a:ext cx="422275" cy="1895475"/>
          </a:xfrm>
          <a:prstGeom prst="bentConnector3">
            <a:avLst>
              <a:gd name="adj1" fmla="val 50000"/>
            </a:avLst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764" name="Line 61"/>
          <p:cNvSpPr>
            <a:spLocks noChangeShapeType="1"/>
          </p:cNvSpPr>
          <p:nvPr/>
        </p:nvSpPr>
        <p:spPr bwMode="auto">
          <a:xfrm>
            <a:off x="3794125" y="3208338"/>
            <a:ext cx="1588" cy="1587"/>
          </a:xfrm>
          <a:prstGeom prst="line">
            <a:avLst/>
          </a:prstGeom>
          <a:noFill/>
          <a:ln w="254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65" name="Line 62"/>
          <p:cNvSpPr>
            <a:spLocks noChangeShapeType="1"/>
          </p:cNvSpPr>
          <p:nvPr/>
        </p:nvSpPr>
        <p:spPr bwMode="auto">
          <a:xfrm>
            <a:off x="4953000" y="5105400"/>
            <a:ext cx="290195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0766" name="Freeform 63"/>
          <p:cNvSpPr>
            <a:spLocks/>
          </p:cNvSpPr>
          <p:nvPr/>
        </p:nvSpPr>
        <p:spPr bwMode="auto">
          <a:xfrm>
            <a:off x="6400800" y="4267200"/>
            <a:ext cx="1390650" cy="766763"/>
          </a:xfrm>
          <a:custGeom>
            <a:avLst/>
            <a:gdLst>
              <a:gd name="T0" fmla="*/ 2147483647 w 1030"/>
              <a:gd name="T1" fmla="*/ 2147483647 h 991"/>
              <a:gd name="T2" fmla="*/ 2147483647 w 1030"/>
              <a:gd name="T3" fmla="*/ 2147483647 h 991"/>
              <a:gd name="T4" fmla="*/ 2147483647 w 1030"/>
              <a:gd name="T5" fmla="*/ 2147483647 h 991"/>
              <a:gd name="T6" fmla="*/ 2147483647 w 1030"/>
              <a:gd name="T7" fmla="*/ 2147483647 h 991"/>
              <a:gd name="T8" fmla="*/ 2147483647 w 1030"/>
              <a:gd name="T9" fmla="*/ 2147483647 h 991"/>
              <a:gd name="T10" fmla="*/ 2147483647 w 1030"/>
              <a:gd name="T11" fmla="*/ 2147483647 h 991"/>
              <a:gd name="T12" fmla="*/ 2147483647 w 1030"/>
              <a:gd name="T13" fmla="*/ 2147483647 h 991"/>
              <a:gd name="T14" fmla="*/ 2147483647 w 1030"/>
              <a:gd name="T15" fmla="*/ 2147483647 h 991"/>
              <a:gd name="T16" fmla="*/ 2147483647 w 1030"/>
              <a:gd name="T17" fmla="*/ 2147483647 h 991"/>
              <a:gd name="T18" fmla="*/ 2147483647 w 1030"/>
              <a:gd name="T19" fmla="*/ 2147483647 h 991"/>
              <a:gd name="T20" fmla="*/ 2147483647 w 1030"/>
              <a:gd name="T21" fmla="*/ 2147483647 h 991"/>
              <a:gd name="T22" fmla="*/ 2147483647 w 1030"/>
              <a:gd name="T23" fmla="*/ 2147483647 h 991"/>
              <a:gd name="T24" fmla="*/ 2147483647 w 1030"/>
              <a:gd name="T25" fmla="*/ 2147483647 h 991"/>
              <a:gd name="T26" fmla="*/ 2147483647 w 1030"/>
              <a:gd name="T27" fmla="*/ 2147483647 h 991"/>
              <a:gd name="T28" fmla="*/ 2147483647 w 1030"/>
              <a:gd name="T29" fmla="*/ 2147483647 h 991"/>
              <a:gd name="T30" fmla="*/ 0 w 1030"/>
              <a:gd name="T31" fmla="*/ 0 h 99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030"/>
              <a:gd name="T49" fmla="*/ 0 h 991"/>
              <a:gd name="T50" fmla="*/ 1030 w 1030"/>
              <a:gd name="T51" fmla="*/ 991 h 99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030" h="991">
                <a:moveTo>
                  <a:pt x="1029" y="990"/>
                </a:moveTo>
                <a:lnTo>
                  <a:pt x="921" y="980"/>
                </a:lnTo>
                <a:lnTo>
                  <a:pt x="866" y="967"/>
                </a:lnTo>
                <a:lnTo>
                  <a:pt x="813" y="952"/>
                </a:lnTo>
                <a:lnTo>
                  <a:pt x="758" y="929"/>
                </a:lnTo>
                <a:lnTo>
                  <a:pt x="703" y="897"/>
                </a:lnTo>
                <a:lnTo>
                  <a:pt x="651" y="857"/>
                </a:lnTo>
                <a:lnTo>
                  <a:pt x="541" y="743"/>
                </a:lnTo>
                <a:lnTo>
                  <a:pt x="433" y="581"/>
                </a:lnTo>
                <a:lnTo>
                  <a:pt x="325" y="386"/>
                </a:lnTo>
                <a:lnTo>
                  <a:pt x="270" y="287"/>
                </a:lnTo>
                <a:lnTo>
                  <a:pt x="215" y="196"/>
                </a:lnTo>
                <a:lnTo>
                  <a:pt x="163" y="116"/>
                </a:lnTo>
                <a:lnTo>
                  <a:pt x="108" y="53"/>
                </a:lnTo>
                <a:lnTo>
                  <a:pt x="53" y="13"/>
                </a:lnTo>
                <a:lnTo>
                  <a:pt x="0" y="0"/>
                </a:lnTo>
              </a:path>
            </a:pathLst>
          </a:custGeom>
          <a:noFill/>
          <a:ln w="50800" cap="rnd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7" name="Freeform 64"/>
          <p:cNvSpPr>
            <a:spLocks/>
          </p:cNvSpPr>
          <p:nvPr/>
        </p:nvSpPr>
        <p:spPr bwMode="auto">
          <a:xfrm>
            <a:off x="5029200" y="4267200"/>
            <a:ext cx="1393825" cy="766763"/>
          </a:xfrm>
          <a:custGeom>
            <a:avLst/>
            <a:gdLst>
              <a:gd name="T0" fmla="*/ 0 w 1032"/>
              <a:gd name="T1" fmla="*/ 2147483647 h 991"/>
              <a:gd name="T2" fmla="*/ 2147483647 w 1032"/>
              <a:gd name="T3" fmla="*/ 2147483647 h 991"/>
              <a:gd name="T4" fmla="*/ 2147483647 w 1032"/>
              <a:gd name="T5" fmla="*/ 2147483647 h 991"/>
              <a:gd name="T6" fmla="*/ 2147483647 w 1032"/>
              <a:gd name="T7" fmla="*/ 2147483647 h 991"/>
              <a:gd name="T8" fmla="*/ 2147483647 w 1032"/>
              <a:gd name="T9" fmla="*/ 2147483647 h 991"/>
              <a:gd name="T10" fmla="*/ 2147483647 w 1032"/>
              <a:gd name="T11" fmla="*/ 2147483647 h 991"/>
              <a:gd name="T12" fmla="*/ 2147483647 w 1032"/>
              <a:gd name="T13" fmla="*/ 2147483647 h 991"/>
              <a:gd name="T14" fmla="*/ 2147483647 w 1032"/>
              <a:gd name="T15" fmla="*/ 2147483647 h 991"/>
              <a:gd name="T16" fmla="*/ 2147483647 w 1032"/>
              <a:gd name="T17" fmla="*/ 2147483647 h 991"/>
              <a:gd name="T18" fmla="*/ 2147483647 w 1032"/>
              <a:gd name="T19" fmla="*/ 2147483647 h 991"/>
              <a:gd name="T20" fmla="*/ 2147483647 w 1032"/>
              <a:gd name="T21" fmla="*/ 2147483647 h 991"/>
              <a:gd name="T22" fmla="*/ 2147483647 w 1032"/>
              <a:gd name="T23" fmla="*/ 2147483647 h 991"/>
              <a:gd name="T24" fmla="*/ 2147483647 w 1032"/>
              <a:gd name="T25" fmla="*/ 2147483647 h 991"/>
              <a:gd name="T26" fmla="*/ 2147483647 w 1032"/>
              <a:gd name="T27" fmla="*/ 2147483647 h 991"/>
              <a:gd name="T28" fmla="*/ 2147483647 w 1032"/>
              <a:gd name="T29" fmla="*/ 2147483647 h 991"/>
              <a:gd name="T30" fmla="*/ 2147483647 w 1032"/>
              <a:gd name="T31" fmla="*/ 0 h 99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032"/>
              <a:gd name="T49" fmla="*/ 0 h 991"/>
              <a:gd name="T50" fmla="*/ 1032 w 1032"/>
              <a:gd name="T51" fmla="*/ 991 h 99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032" h="991">
                <a:moveTo>
                  <a:pt x="0" y="990"/>
                </a:moveTo>
                <a:lnTo>
                  <a:pt x="108" y="980"/>
                </a:lnTo>
                <a:lnTo>
                  <a:pt x="163" y="967"/>
                </a:lnTo>
                <a:lnTo>
                  <a:pt x="218" y="952"/>
                </a:lnTo>
                <a:lnTo>
                  <a:pt x="271" y="929"/>
                </a:lnTo>
                <a:lnTo>
                  <a:pt x="326" y="897"/>
                </a:lnTo>
                <a:lnTo>
                  <a:pt x="381" y="857"/>
                </a:lnTo>
                <a:lnTo>
                  <a:pt x="488" y="743"/>
                </a:lnTo>
                <a:lnTo>
                  <a:pt x="596" y="581"/>
                </a:lnTo>
                <a:lnTo>
                  <a:pt x="706" y="386"/>
                </a:lnTo>
                <a:lnTo>
                  <a:pt x="759" y="287"/>
                </a:lnTo>
                <a:lnTo>
                  <a:pt x="814" y="196"/>
                </a:lnTo>
                <a:lnTo>
                  <a:pt x="868" y="116"/>
                </a:lnTo>
                <a:lnTo>
                  <a:pt x="921" y="53"/>
                </a:lnTo>
                <a:lnTo>
                  <a:pt x="976" y="13"/>
                </a:lnTo>
                <a:lnTo>
                  <a:pt x="1031" y="0"/>
                </a:lnTo>
              </a:path>
            </a:pathLst>
          </a:custGeom>
          <a:noFill/>
          <a:ln w="50800" cap="rnd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68" name="Line 65"/>
          <p:cNvSpPr>
            <a:spLocks noChangeShapeType="1"/>
          </p:cNvSpPr>
          <p:nvPr/>
        </p:nvSpPr>
        <p:spPr bwMode="auto">
          <a:xfrm>
            <a:off x="1219200" y="5105400"/>
            <a:ext cx="2901950" cy="1588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0769" name="Line 66"/>
          <p:cNvSpPr>
            <a:spLocks noChangeShapeType="1"/>
          </p:cNvSpPr>
          <p:nvPr/>
        </p:nvSpPr>
        <p:spPr bwMode="auto">
          <a:xfrm>
            <a:off x="1524000" y="4800600"/>
            <a:ext cx="0" cy="3048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0" name="Line 67"/>
          <p:cNvSpPr>
            <a:spLocks noChangeShapeType="1"/>
          </p:cNvSpPr>
          <p:nvPr/>
        </p:nvSpPr>
        <p:spPr bwMode="auto">
          <a:xfrm>
            <a:off x="1676400" y="4648200"/>
            <a:ext cx="0" cy="457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1" name="Line 68"/>
          <p:cNvSpPr>
            <a:spLocks noChangeShapeType="1"/>
          </p:cNvSpPr>
          <p:nvPr/>
        </p:nvSpPr>
        <p:spPr bwMode="auto">
          <a:xfrm>
            <a:off x="1828800" y="4191000"/>
            <a:ext cx="0" cy="9144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2" name="Line 69"/>
          <p:cNvSpPr>
            <a:spLocks noChangeShapeType="1"/>
          </p:cNvSpPr>
          <p:nvPr/>
        </p:nvSpPr>
        <p:spPr bwMode="auto">
          <a:xfrm>
            <a:off x="1981200" y="4419600"/>
            <a:ext cx="0" cy="6858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3" name="Line 70"/>
          <p:cNvSpPr>
            <a:spLocks noChangeShapeType="1"/>
          </p:cNvSpPr>
          <p:nvPr/>
        </p:nvSpPr>
        <p:spPr bwMode="auto">
          <a:xfrm>
            <a:off x="2133600" y="4267200"/>
            <a:ext cx="0" cy="838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4" name="Line 71"/>
          <p:cNvSpPr>
            <a:spLocks noChangeShapeType="1"/>
          </p:cNvSpPr>
          <p:nvPr/>
        </p:nvSpPr>
        <p:spPr bwMode="auto">
          <a:xfrm>
            <a:off x="2286000" y="4495800"/>
            <a:ext cx="0" cy="609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5" name="Line 72"/>
          <p:cNvSpPr>
            <a:spLocks noChangeShapeType="1"/>
          </p:cNvSpPr>
          <p:nvPr/>
        </p:nvSpPr>
        <p:spPr bwMode="auto">
          <a:xfrm>
            <a:off x="2438400" y="4648200"/>
            <a:ext cx="0" cy="4572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6" name="Line 73"/>
          <p:cNvSpPr>
            <a:spLocks noChangeShapeType="1"/>
          </p:cNvSpPr>
          <p:nvPr/>
        </p:nvSpPr>
        <p:spPr bwMode="auto">
          <a:xfrm>
            <a:off x="2590800" y="4724400"/>
            <a:ext cx="0" cy="381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7" name="Line 74"/>
          <p:cNvSpPr>
            <a:spLocks noChangeShapeType="1"/>
          </p:cNvSpPr>
          <p:nvPr/>
        </p:nvSpPr>
        <p:spPr bwMode="auto">
          <a:xfrm>
            <a:off x="3352800" y="4876800"/>
            <a:ext cx="0" cy="228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8" name="Line 75"/>
          <p:cNvSpPr>
            <a:spLocks noChangeShapeType="1"/>
          </p:cNvSpPr>
          <p:nvPr/>
        </p:nvSpPr>
        <p:spPr bwMode="auto">
          <a:xfrm>
            <a:off x="3581400" y="4953000"/>
            <a:ext cx="0" cy="1524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79" name="Line 76"/>
          <p:cNvSpPr>
            <a:spLocks noChangeShapeType="1"/>
          </p:cNvSpPr>
          <p:nvPr/>
        </p:nvSpPr>
        <p:spPr bwMode="auto">
          <a:xfrm>
            <a:off x="3048000" y="4876800"/>
            <a:ext cx="0" cy="2286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80" name="Line 77"/>
          <p:cNvSpPr>
            <a:spLocks noChangeShapeType="1"/>
          </p:cNvSpPr>
          <p:nvPr/>
        </p:nvSpPr>
        <p:spPr bwMode="auto">
          <a:xfrm>
            <a:off x="2743200" y="4724400"/>
            <a:ext cx="0" cy="381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endParaRPr lang="en-GB"/>
          </a:p>
        </p:txBody>
      </p:sp>
      <p:sp>
        <p:nvSpPr>
          <p:cNvPr id="30781" name="Footer Placeholder 3"/>
          <p:cNvSpPr txBox="1">
            <a:spLocks noGrp="1"/>
          </p:cNvSpPr>
          <p:nvPr/>
        </p:nvSpPr>
        <p:spPr bwMode="auto">
          <a:xfrm>
            <a:off x="0" y="6534150"/>
            <a:ext cx="464820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5342" tIns="42672" rIns="85342" bIns="42672" anchor="b"/>
          <a:lstStyle>
            <a:lvl1pPr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US" sz="1000">
                <a:latin typeface="Arial" charset="0"/>
              </a:rPr>
              <a:t>Basic Business Statistics, 11e © Prentice-Hall, Inc. 2009</a:t>
            </a:r>
          </a:p>
        </p:txBody>
      </p:sp>
    </p:spTree>
    <p:extLst>
      <p:ext uri="{BB962C8B-B14F-4D97-AF65-F5344CB8AC3E}">
        <p14:creationId xmlns:p14="http://schemas.microsoft.com/office/powerpoint/2010/main" val="28925525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1"/>
          <p:cNvSpPr>
            <a:spLocks noGrp="1"/>
          </p:cNvSpPr>
          <p:nvPr>
            <p:ph type="title"/>
          </p:nvPr>
        </p:nvSpPr>
        <p:spPr>
          <a:xfrm>
            <a:off x="467544" y="267451"/>
            <a:ext cx="7055380" cy="1145325"/>
          </a:xfrm>
        </p:spPr>
        <p:txBody>
          <a:bodyPr/>
          <a:lstStyle/>
          <a:p>
            <a:r>
              <a:rPr lang="en-GB" b="1" dirty="0"/>
              <a:t>Histogram</a:t>
            </a:r>
          </a:p>
        </p:txBody>
      </p:sp>
      <p:sp>
        <p:nvSpPr>
          <p:cNvPr id="604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528" y="1412776"/>
            <a:ext cx="8229600" cy="1944216"/>
          </a:xfrm>
        </p:spPr>
        <p:txBody>
          <a:bodyPr>
            <a:noAutofit/>
          </a:bodyPr>
          <a:lstStyle/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Blocks are contiguous</a:t>
            </a:r>
          </a:p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600" u="sng" dirty="0">
                <a:latin typeface="Arial" panose="020B0604020202020204" pitchFamily="34" charset="0"/>
                <a:cs typeface="Arial" panose="020B0604020202020204" pitchFamily="34" charset="0"/>
              </a:rPr>
              <a:t>area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the block should represent frequency value, but if blocks/frequency categories are equal then height can equally well represent frequency</a:t>
            </a:r>
          </a:p>
        </p:txBody>
      </p:sp>
      <p:graphicFrame>
        <p:nvGraphicFramePr>
          <p:cNvPr id="6042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2264291"/>
              </p:ext>
            </p:extLst>
          </p:nvPr>
        </p:nvGraphicFramePr>
        <p:xfrm>
          <a:off x="1979712" y="3323715"/>
          <a:ext cx="5029733" cy="34348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0" name="Chart" r:id="rId4" imgW="4867656" imgH="2705405" progId="Excel.Chart.8">
                  <p:embed/>
                </p:oleObj>
              </mc:Choice>
              <mc:Fallback>
                <p:oleObj name="Chart" r:id="rId4" imgW="4867656" imgH="2705405" progId="Excel.Char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3323715"/>
                        <a:ext cx="5029733" cy="343488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46619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96193" y="288777"/>
            <a:ext cx="7010400" cy="838200"/>
          </a:xfrm>
        </p:spPr>
        <p:txBody>
          <a:bodyPr lIns="90488" tIns="44450" rIns="90488" bIns="44450"/>
          <a:lstStyle/>
          <a:p>
            <a:pPr>
              <a:lnSpc>
                <a:spcPct val="95000"/>
              </a:lnSpc>
              <a:defRPr/>
            </a:pPr>
            <a:r>
              <a:rPr lang="en-US" b="1" dirty="0"/>
              <a:t>The Normal Distribution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91604" y="1541463"/>
            <a:ext cx="4800600" cy="4800600"/>
          </a:xfrm>
        </p:spPr>
        <p:txBody>
          <a:bodyPr lIns="90488" tIns="44450" rIns="90488" bIns="44450">
            <a:normAutofit/>
          </a:bodyPr>
          <a:lstStyle/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‘Bell Shaped’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Symmetrical    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Mean, Median and Mode</a:t>
            </a:r>
          </a:p>
          <a:p>
            <a:pPr marL="0" indent="0">
              <a:lnSpc>
                <a:spcPct val="3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 are Equal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Location is determined by the mean, </a:t>
            </a:r>
            <a:r>
              <a:rPr lang="el-GR" sz="240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μ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Spread is determined by the standard deviation, </a:t>
            </a:r>
            <a:r>
              <a:rPr lang="el-GR" sz="240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σ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20000"/>
              </a:lnSpc>
              <a:spcBef>
                <a:spcPct val="50000"/>
              </a:spcBef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random variable has an infinite theoretical range:       +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  to   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6324600" y="4800600"/>
            <a:ext cx="1533525" cy="642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   Mean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Median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Mode</a:t>
            </a:r>
          </a:p>
        </p:txBody>
      </p:sp>
      <p:sp>
        <p:nvSpPr>
          <p:cNvPr id="33797" name="Line 5"/>
          <p:cNvSpPr>
            <a:spLocks noChangeShapeType="1"/>
          </p:cNvSpPr>
          <p:nvPr/>
        </p:nvSpPr>
        <p:spPr bwMode="auto">
          <a:xfrm>
            <a:off x="7010400" y="4419600"/>
            <a:ext cx="0" cy="35083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798" name="Freeform 6"/>
          <p:cNvSpPr>
            <a:spLocks/>
          </p:cNvSpPr>
          <p:nvPr/>
        </p:nvSpPr>
        <p:spPr bwMode="auto">
          <a:xfrm>
            <a:off x="7010400" y="2743200"/>
            <a:ext cx="1430338" cy="1144588"/>
          </a:xfrm>
          <a:custGeom>
            <a:avLst/>
            <a:gdLst>
              <a:gd name="T0" fmla="*/ 2147483647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0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900" y="720"/>
                </a:moveTo>
                <a:lnTo>
                  <a:pt x="805" y="712"/>
                </a:lnTo>
                <a:lnTo>
                  <a:pt x="758" y="704"/>
                </a:lnTo>
                <a:lnTo>
                  <a:pt x="711" y="691"/>
                </a:lnTo>
                <a:lnTo>
                  <a:pt x="663" y="675"/>
                </a:lnTo>
                <a:lnTo>
                  <a:pt x="615" y="653"/>
                </a:lnTo>
                <a:lnTo>
                  <a:pt x="568" y="623"/>
                </a:lnTo>
                <a:lnTo>
                  <a:pt x="473" y="540"/>
                </a:lnTo>
                <a:lnTo>
                  <a:pt x="378" y="422"/>
                </a:lnTo>
                <a:lnTo>
                  <a:pt x="284" y="281"/>
                </a:lnTo>
                <a:lnTo>
                  <a:pt x="236" y="209"/>
                </a:lnTo>
                <a:lnTo>
                  <a:pt x="189" y="142"/>
                </a:lnTo>
                <a:lnTo>
                  <a:pt x="142" y="83"/>
                </a:lnTo>
                <a:lnTo>
                  <a:pt x="94" y="38"/>
                </a:lnTo>
                <a:lnTo>
                  <a:pt x="47" y="9"/>
                </a:lnTo>
                <a:lnTo>
                  <a:pt x="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799" name="Freeform 7"/>
          <p:cNvSpPr>
            <a:spLocks/>
          </p:cNvSpPr>
          <p:nvPr/>
        </p:nvSpPr>
        <p:spPr bwMode="auto">
          <a:xfrm>
            <a:off x="5562600" y="2743200"/>
            <a:ext cx="1430338" cy="1144588"/>
          </a:xfrm>
          <a:custGeom>
            <a:avLst/>
            <a:gdLst>
              <a:gd name="T0" fmla="*/ 0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2147483647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0" y="720"/>
                </a:moveTo>
                <a:lnTo>
                  <a:pt x="95" y="712"/>
                </a:lnTo>
                <a:lnTo>
                  <a:pt x="142" y="704"/>
                </a:lnTo>
                <a:lnTo>
                  <a:pt x="189" y="691"/>
                </a:lnTo>
                <a:lnTo>
                  <a:pt x="237" y="675"/>
                </a:lnTo>
                <a:lnTo>
                  <a:pt x="284" y="653"/>
                </a:lnTo>
                <a:lnTo>
                  <a:pt x="331" y="623"/>
                </a:lnTo>
                <a:lnTo>
                  <a:pt x="426" y="540"/>
                </a:lnTo>
                <a:lnTo>
                  <a:pt x="521" y="422"/>
                </a:lnTo>
                <a:lnTo>
                  <a:pt x="616" y="281"/>
                </a:lnTo>
                <a:lnTo>
                  <a:pt x="663" y="209"/>
                </a:lnTo>
                <a:lnTo>
                  <a:pt x="710" y="142"/>
                </a:lnTo>
                <a:lnTo>
                  <a:pt x="757" y="83"/>
                </a:lnTo>
                <a:lnTo>
                  <a:pt x="805" y="38"/>
                </a:lnTo>
                <a:lnTo>
                  <a:pt x="852" y="9"/>
                </a:lnTo>
                <a:lnTo>
                  <a:pt x="90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800" name="Line 8"/>
          <p:cNvSpPr>
            <a:spLocks noChangeShapeType="1"/>
          </p:cNvSpPr>
          <p:nvPr/>
        </p:nvSpPr>
        <p:spPr bwMode="auto">
          <a:xfrm>
            <a:off x="7010400" y="2743200"/>
            <a:ext cx="0" cy="121920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1" name="Freeform 9"/>
          <p:cNvSpPr>
            <a:spLocks/>
          </p:cNvSpPr>
          <p:nvPr/>
        </p:nvSpPr>
        <p:spPr bwMode="auto">
          <a:xfrm>
            <a:off x="5486400" y="2743200"/>
            <a:ext cx="3005138" cy="1214438"/>
          </a:xfrm>
          <a:custGeom>
            <a:avLst/>
            <a:gdLst>
              <a:gd name="T0" fmla="*/ 0 w 1893"/>
              <a:gd name="T1" fmla="*/ 0 h 765"/>
              <a:gd name="T2" fmla="*/ 0 w 1893"/>
              <a:gd name="T3" fmla="*/ 2147483647 h 765"/>
              <a:gd name="T4" fmla="*/ 2147483647 w 1893"/>
              <a:gd name="T5" fmla="*/ 2147483647 h 765"/>
              <a:gd name="T6" fmla="*/ 0 60000 65536"/>
              <a:gd name="T7" fmla="*/ 0 60000 65536"/>
              <a:gd name="T8" fmla="*/ 0 60000 65536"/>
              <a:gd name="T9" fmla="*/ 0 w 1893"/>
              <a:gd name="T10" fmla="*/ 0 h 765"/>
              <a:gd name="T11" fmla="*/ 1893 w 1893"/>
              <a:gd name="T12" fmla="*/ 765 h 76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893" h="765">
                <a:moveTo>
                  <a:pt x="0" y="0"/>
                </a:moveTo>
                <a:lnTo>
                  <a:pt x="0" y="764"/>
                </a:lnTo>
                <a:lnTo>
                  <a:pt x="1892" y="764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>
            <a:off x="5556250" y="26590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3" name="Line 11"/>
          <p:cNvSpPr>
            <a:spLocks noChangeShapeType="1"/>
          </p:cNvSpPr>
          <p:nvPr/>
        </p:nvSpPr>
        <p:spPr bwMode="auto">
          <a:xfrm>
            <a:off x="5556250" y="278130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5556250" y="290195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 bwMode="auto">
          <a:xfrm>
            <a:off x="5556250" y="302418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 bwMode="auto">
          <a:xfrm>
            <a:off x="5556250" y="314483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7" name="Line 15"/>
          <p:cNvSpPr>
            <a:spLocks noChangeShapeType="1"/>
          </p:cNvSpPr>
          <p:nvPr/>
        </p:nvSpPr>
        <p:spPr bwMode="auto">
          <a:xfrm>
            <a:off x="5556250" y="326707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>
            <a:off x="5556250" y="338772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>
            <a:off x="5556250" y="35099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>
            <a:off x="5556250" y="363061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1" name="Line 19"/>
          <p:cNvSpPr>
            <a:spLocks noChangeShapeType="1"/>
          </p:cNvSpPr>
          <p:nvPr/>
        </p:nvSpPr>
        <p:spPr bwMode="auto">
          <a:xfrm>
            <a:off x="5556250" y="37512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2" name="Line 20"/>
          <p:cNvSpPr>
            <a:spLocks noChangeShapeType="1"/>
          </p:cNvSpPr>
          <p:nvPr/>
        </p:nvSpPr>
        <p:spPr bwMode="auto">
          <a:xfrm>
            <a:off x="85740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3" name="Line 21"/>
          <p:cNvSpPr>
            <a:spLocks noChangeShapeType="1"/>
          </p:cNvSpPr>
          <p:nvPr/>
        </p:nvSpPr>
        <p:spPr bwMode="auto">
          <a:xfrm>
            <a:off x="82740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4" name="Line 22"/>
          <p:cNvSpPr>
            <a:spLocks noChangeShapeType="1"/>
          </p:cNvSpPr>
          <p:nvPr/>
        </p:nvSpPr>
        <p:spPr bwMode="auto">
          <a:xfrm>
            <a:off x="797242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5" name="Line 23"/>
          <p:cNvSpPr>
            <a:spLocks noChangeShapeType="1"/>
          </p:cNvSpPr>
          <p:nvPr/>
        </p:nvSpPr>
        <p:spPr bwMode="auto">
          <a:xfrm>
            <a:off x="76723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6" name="Line 24"/>
          <p:cNvSpPr>
            <a:spLocks noChangeShapeType="1"/>
          </p:cNvSpPr>
          <p:nvPr/>
        </p:nvSpPr>
        <p:spPr bwMode="auto">
          <a:xfrm>
            <a:off x="73723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7" name="Line 25"/>
          <p:cNvSpPr>
            <a:spLocks noChangeShapeType="1"/>
          </p:cNvSpPr>
          <p:nvPr/>
        </p:nvSpPr>
        <p:spPr bwMode="auto">
          <a:xfrm>
            <a:off x="70723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8" name="Line 26"/>
          <p:cNvSpPr>
            <a:spLocks noChangeShapeType="1"/>
          </p:cNvSpPr>
          <p:nvPr/>
        </p:nvSpPr>
        <p:spPr bwMode="auto">
          <a:xfrm>
            <a:off x="67722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9" name="Line 27"/>
          <p:cNvSpPr>
            <a:spLocks noChangeShapeType="1"/>
          </p:cNvSpPr>
          <p:nvPr/>
        </p:nvSpPr>
        <p:spPr bwMode="auto">
          <a:xfrm>
            <a:off x="647223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0" name="Line 28"/>
          <p:cNvSpPr>
            <a:spLocks noChangeShapeType="1"/>
          </p:cNvSpPr>
          <p:nvPr/>
        </p:nvSpPr>
        <p:spPr bwMode="auto">
          <a:xfrm>
            <a:off x="61706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1" name="Line 29"/>
          <p:cNvSpPr>
            <a:spLocks noChangeShapeType="1"/>
          </p:cNvSpPr>
          <p:nvPr/>
        </p:nvSpPr>
        <p:spPr bwMode="auto">
          <a:xfrm>
            <a:off x="58705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5443538" y="3175000"/>
            <a:ext cx="92075" cy="18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6980238" y="3849688"/>
            <a:ext cx="184150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8534400" y="361473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>
                <a:latin typeface="Arial" charset="0"/>
              </a:rPr>
              <a:t>X</a:t>
            </a:r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5181600" y="2209800"/>
            <a:ext cx="56673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 dirty="0">
                <a:latin typeface="Arial" charset="0"/>
              </a:rPr>
              <a:t>f(X)</a:t>
            </a:r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 bwMode="auto">
          <a:xfrm>
            <a:off x="6858000" y="3962400"/>
            <a:ext cx="466725" cy="30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l-GR" b="1" dirty="0">
                <a:solidFill>
                  <a:srgbClr val="FFFF00"/>
                </a:solidFill>
                <a:latin typeface="Arial" charset="0"/>
                <a:cs typeface="Arial" charset="0"/>
              </a:rPr>
              <a:t>μ</a:t>
            </a:r>
          </a:p>
        </p:txBody>
      </p:sp>
      <p:sp>
        <p:nvSpPr>
          <p:cNvPr id="33827" name="Text Box 35"/>
          <p:cNvSpPr txBox="1">
            <a:spLocks noChangeArrowheads="1"/>
          </p:cNvSpPr>
          <p:nvPr/>
        </p:nvSpPr>
        <p:spPr bwMode="auto">
          <a:xfrm>
            <a:off x="7086600" y="3352800"/>
            <a:ext cx="457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dirty="0">
                <a:latin typeface="Arial" charset="0"/>
                <a:cs typeface="Arial" charset="0"/>
                <a:sym typeface="Symbol" pitchFamily="18" charset="2"/>
              </a:rPr>
              <a:t>σ</a:t>
            </a:r>
            <a:endParaRPr lang="el-GR" dirty="0">
              <a:latin typeface="Arial" charset="0"/>
              <a:cs typeface="Arial" charset="0"/>
            </a:endParaRPr>
          </a:p>
        </p:txBody>
      </p:sp>
      <p:sp>
        <p:nvSpPr>
          <p:cNvPr id="33828" name="Line 36"/>
          <p:cNvSpPr>
            <a:spLocks noChangeShapeType="1"/>
          </p:cNvSpPr>
          <p:nvPr/>
        </p:nvSpPr>
        <p:spPr bwMode="auto">
          <a:xfrm flipH="1">
            <a:off x="7010400" y="3352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9" name="Footer Placeholder 3"/>
          <p:cNvSpPr txBox="1">
            <a:spLocks noGrp="1"/>
          </p:cNvSpPr>
          <p:nvPr/>
        </p:nvSpPr>
        <p:spPr bwMode="auto">
          <a:xfrm>
            <a:off x="0" y="6534150"/>
            <a:ext cx="464820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5342" tIns="42672" rIns="85342" bIns="42672" anchor="b"/>
          <a:lstStyle>
            <a:lvl1pPr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US" sz="1000">
                <a:latin typeface="Arial" charset="0"/>
              </a:rPr>
              <a:t>Basic Business Statistics, 11e © Prentice-Hall, Inc. 2009</a:t>
            </a:r>
          </a:p>
        </p:txBody>
      </p:sp>
    </p:spTree>
    <p:extLst>
      <p:ext uri="{BB962C8B-B14F-4D97-AF65-F5344CB8AC3E}">
        <p14:creationId xmlns:p14="http://schemas.microsoft.com/office/powerpoint/2010/main" val="3293564075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383462" cy="990600"/>
          </a:xfrm>
        </p:spPr>
        <p:txBody>
          <a:bodyPr/>
          <a:lstStyle/>
          <a:p>
            <a:r>
              <a:rPr lang="en-GB" b="1" dirty="0"/>
              <a:t>Introducing SPSS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7922840" cy="4532313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Exercises in Descriptive statistical analysis.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Exercises in inferential statistical analysis</a:t>
            </a:r>
          </a:p>
        </p:txBody>
      </p:sp>
    </p:spTree>
    <p:extLst>
      <p:ext uri="{BB962C8B-B14F-4D97-AF65-F5344CB8AC3E}">
        <p14:creationId xmlns:p14="http://schemas.microsoft.com/office/powerpoint/2010/main" val="37947023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296</TotalTime>
  <Words>1200</Words>
  <Application>Microsoft Office PowerPoint</Application>
  <PresentationFormat>On-screen Show (4:3)</PresentationFormat>
  <Paragraphs>223</Paragraphs>
  <Slides>25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Century Gothic</vt:lpstr>
      <vt:lpstr>Verdana</vt:lpstr>
      <vt:lpstr>Wingdings</vt:lpstr>
      <vt:lpstr>Wingdings 3</vt:lpstr>
      <vt:lpstr>Ion</vt:lpstr>
      <vt:lpstr>Clip</vt:lpstr>
      <vt:lpstr>Equation</vt:lpstr>
      <vt:lpstr>Chart</vt:lpstr>
      <vt:lpstr>BMSP5007  Business Inquiry &amp; Research</vt:lpstr>
      <vt:lpstr>Learning Outcomes</vt:lpstr>
      <vt:lpstr>Survey - Design</vt:lpstr>
      <vt:lpstr>What is Statistics?</vt:lpstr>
      <vt:lpstr>Measurement</vt:lpstr>
      <vt:lpstr>Types of Statistics</vt:lpstr>
      <vt:lpstr>Descriptive Statistics</vt:lpstr>
      <vt:lpstr>Inferential Statistics</vt:lpstr>
      <vt:lpstr>Measure of Central Tendency</vt:lpstr>
      <vt:lpstr>Arithmetic Mean</vt:lpstr>
      <vt:lpstr>The Median</vt:lpstr>
      <vt:lpstr>The Mode</vt:lpstr>
      <vt:lpstr>The Range</vt:lpstr>
      <vt:lpstr>Measures of Dispersion</vt:lpstr>
      <vt:lpstr>The Variance</vt:lpstr>
      <vt:lpstr>The Standard Deviation</vt:lpstr>
      <vt:lpstr>PowerPoint Presentation</vt:lpstr>
      <vt:lpstr>The Covariance</vt:lpstr>
      <vt:lpstr>The Coefficient of Correlation</vt:lpstr>
      <vt:lpstr>Introduction to Probability</vt:lpstr>
      <vt:lpstr>Definitions: Random Variables</vt:lpstr>
      <vt:lpstr>Definitions: Random Variables, Cont.</vt:lpstr>
      <vt:lpstr>Histogram</vt:lpstr>
      <vt:lpstr>The Normal Distribution</vt:lpstr>
      <vt:lpstr>Introducing SPSS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Roisin Mullins</cp:lastModifiedBy>
  <cp:revision>20</cp:revision>
  <dcterms:created xsi:type="dcterms:W3CDTF">2011-03-23T13:50:02Z</dcterms:created>
  <dcterms:modified xsi:type="dcterms:W3CDTF">2020-03-12T13:12:31Z</dcterms:modified>
</cp:coreProperties>
</file>