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4" r:id="rId2"/>
    <p:sldMasterId id="2147483681" r:id="rId3"/>
  </p:sldMasterIdLst>
  <p:notesMasterIdLst>
    <p:notesMasterId r:id="rId32"/>
  </p:notesMasterIdLst>
  <p:sldIdLst>
    <p:sldId id="256" r:id="rId4"/>
    <p:sldId id="278" r:id="rId5"/>
    <p:sldId id="602" r:id="rId6"/>
    <p:sldId id="279" r:id="rId7"/>
    <p:sldId id="257" r:id="rId8"/>
    <p:sldId id="519" r:id="rId9"/>
    <p:sldId id="258" r:id="rId10"/>
    <p:sldId id="601" r:id="rId11"/>
    <p:sldId id="596" r:id="rId12"/>
    <p:sldId id="259" r:id="rId13"/>
    <p:sldId id="260" r:id="rId14"/>
    <p:sldId id="261" r:id="rId15"/>
    <p:sldId id="262" r:id="rId16"/>
    <p:sldId id="271" r:id="rId17"/>
    <p:sldId id="272" r:id="rId18"/>
    <p:sldId id="273" r:id="rId19"/>
    <p:sldId id="274" r:id="rId20"/>
    <p:sldId id="275" r:id="rId21"/>
    <p:sldId id="263" r:id="rId22"/>
    <p:sldId id="276" r:id="rId23"/>
    <p:sldId id="264" r:id="rId24"/>
    <p:sldId id="277" r:id="rId25"/>
    <p:sldId id="265" r:id="rId26"/>
    <p:sldId id="266" r:id="rId27"/>
    <p:sldId id="267" r:id="rId28"/>
    <p:sldId id="268" r:id="rId29"/>
    <p:sldId id="269" r:id="rId30"/>
    <p:sldId id="270" r:id="rId31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B6C5DF-1A10-4410-AEBF-EE0B1498C3CC}" v="6" dt="2026-10-14T08:38:25.7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5" d="100"/>
          <a:sy n="85" d="100"/>
        </p:scale>
        <p:origin x="147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6F0D011B-CFA3-4DC1-A459-B9C4128C9CBB}"/>
    <pc:docChg chg="custSel addSld delSld modSld sldOrd">
      <pc:chgData name="Deborah Jenkins" userId="3cd02ba5-e528-4585-978d-4fde2b47730a" providerId="ADAL" clId="{6F0D011B-CFA3-4DC1-A459-B9C4128C9CBB}" dt="2026-10-14T08:43:02.887" v="38" actId="680"/>
      <pc:docMkLst>
        <pc:docMk/>
      </pc:docMkLst>
      <pc:sldChg chg="modSp mod">
        <pc:chgData name="Deborah Jenkins" userId="3cd02ba5-e528-4585-978d-4fde2b47730a" providerId="ADAL" clId="{6F0D011B-CFA3-4DC1-A459-B9C4128C9CBB}" dt="2026-10-14T08:34:21.424" v="12" actId="13926"/>
        <pc:sldMkLst>
          <pc:docMk/>
          <pc:sldMk cId="0" sldId="262"/>
        </pc:sldMkLst>
        <pc:spChg chg="mod">
          <ac:chgData name="Deborah Jenkins" userId="3cd02ba5-e528-4585-978d-4fde2b47730a" providerId="ADAL" clId="{6F0D011B-CFA3-4DC1-A459-B9C4128C9CBB}" dt="2026-10-14T08:33:53.215" v="7" actId="1076"/>
          <ac:spMkLst>
            <pc:docMk/>
            <pc:sldMk cId="0" sldId="262"/>
            <ac:spMk id="31" creationId="{00000000-0000-0000-0000-000000000000}"/>
          </ac:spMkLst>
        </pc:spChg>
        <pc:spChg chg="mod">
          <ac:chgData name="Deborah Jenkins" userId="3cd02ba5-e528-4585-978d-4fde2b47730a" providerId="ADAL" clId="{6F0D011B-CFA3-4DC1-A459-B9C4128C9CBB}" dt="2026-10-14T08:34:21.424" v="12" actId="13926"/>
          <ac:spMkLst>
            <pc:docMk/>
            <pc:sldMk cId="0" sldId="262"/>
            <ac:spMk id="32" creationId="{00000000-0000-0000-0000-000000000000}"/>
          </ac:spMkLst>
        </pc:spChg>
      </pc:sldChg>
      <pc:sldChg chg="modSp add mod ord modAnim">
        <pc:chgData name="Deborah Jenkins" userId="3cd02ba5-e528-4585-978d-4fde2b47730a" providerId="ADAL" clId="{6F0D011B-CFA3-4DC1-A459-B9C4128C9CBB}" dt="2026-10-14T08:38:25.726" v="37"/>
        <pc:sldMkLst>
          <pc:docMk/>
          <pc:sldMk cId="1005092314" sldId="279"/>
        </pc:sldMkLst>
        <pc:spChg chg="mod">
          <ac:chgData name="Deborah Jenkins" userId="3cd02ba5-e528-4585-978d-4fde2b47730a" providerId="ADAL" clId="{6F0D011B-CFA3-4DC1-A459-B9C4128C9CBB}" dt="2026-10-14T08:38:15.617" v="35" actId="1076"/>
          <ac:spMkLst>
            <pc:docMk/>
            <pc:sldMk cId="1005092314" sldId="279"/>
            <ac:spMk id="2" creationId="{00000000-0000-0000-0000-000000000000}"/>
          </ac:spMkLst>
        </pc:spChg>
        <pc:picChg chg="mod">
          <ac:chgData name="Deborah Jenkins" userId="3cd02ba5-e528-4585-978d-4fde2b47730a" providerId="ADAL" clId="{6F0D011B-CFA3-4DC1-A459-B9C4128C9CBB}" dt="2026-10-14T08:32:34.338" v="3" actId="1076"/>
          <ac:picMkLst>
            <pc:docMk/>
            <pc:sldMk cId="1005092314" sldId="279"/>
            <ac:picMk id="5" creationId="{639DFE73-B40A-3AEE-CEBC-AA57939E58AF}"/>
          </ac:picMkLst>
        </pc:picChg>
        <pc:picChg chg="mod">
          <ac:chgData name="Deborah Jenkins" userId="3cd02ba5-e528-4585-978d-4fde2b47730a" providerId="ADAL" clId="{6F0D011B-CFA3-4DC1-A459-B9C4128C9CBB}" dt="2026-10-14T08:32:36.124" v="4" actId="1076"/>
          <ac:picMkLst>
            <pc:docMk/>
            <pc:sldMk cId="1005092314" sldId="279"/>
            <ac:picMk id="6" creationId="{E4171D79-A53B-C392-C346-DE616332F8C5}"/>
          </ac:picMkLst>
        </pc:picChg>
      </pc:sldChg>
      <pc:sldChg chg="add">
        <pc:chgData name="Deborah Jenkins" userId="3cd02ba5-e528-4585-978d-4fde2b47730a" providerId="ADAL" clId="{6F0D011B-CFA3-4DC1-A459-B9C4128C9CBB}" dt="2026-10-14T08:33:02.639" v="6"/>
        <pc:sldMkLst>
          <pc:docMk/>
          <pc:sldMk cId="1834160959" sldId="519"/>
        </pc:sldMkLst>
      </pc:sldChg>
      <pc:sldChg chg="add del">
        <pc:chgData name="Deborah Jenkins" userId="3cd02ba5-e528-4585-978d-4fde2b47730a" providerId="ADAL" clId="{6F0D011B-CFA3-4DC1-A459-B9C4128C9CBB}" dt="2026-10-14T08:35:16.244" v="14" actId="47"/>
        <pc:sldMkLst>
          <pc:docMk/>
          <pc:sldMk cId="4261269505" sldId="520"/>
        </pc:sldMkLst>
      </pc:sldChg>
      <pc:sldChg chg="addSp modSp add mod">
        <pc:chgData name="Deborah Jenkins" userId="3cd02ba5-e528-4585-978d-4fde2b47730a" providerId="ADAL" clId="{6F0D011B-CFA3-4DC1-A459-B9C4128C9CBB}" dt="2026-10-14T08:37:33.613" v="34" actId="1076"/>
        <pc:sldMkLst>
          <pc:docMk/>
          <pc:sldMk cId="329054850" sldId="596"/>
        </pc:sldMkLst>
        <pc:spChg chg="mod">
          <ac:chgData name="Deborah Jenkins" userId="3cd02ba5-e528-4585-978d-4fde2b47730a" providerId="ADAL" clId="{6F0D011B-CFA3-4DC1-A459-B9C4128C9CBB}" dt="2026-10-14T08:37:09.335" v="24" actId="27636"/>
          <ac:spMkLst>
            <pc:docMk/>
            <pc:sldMk cId="329054850" sldId="596"/>
            <ac:spMk id="2" creationId="{986146D1-3871-36E2-1E54-203614A74730}"/>
          </ac:spMkLst>
        </pc:spChg>
        <pc:spChg chg="mod">
          <ac:chgData name="Deborah Jenkins" userId="3cd02ba5-e528-4585-978d-4fde2b47730a" providerId="ADAL" clId="{6F0D011B-CFA3-4DC1-A459-B9C4128C9CBB}" dt="2026-10-14T08:37:15.907" v="27" actId="1076"/>
          <ac:spMkLst>
            <pc:docMk/>
            <pc:sldMk cId="329054850" sldId="596"/>
            <ac:spMk id="3" creationId="{C5A3FB08-0032-9A44-4B30-2E3CA80567B6}"/>
          </ac:spMkLst>
        </pc:spChg>
        <pc:picChg chg="add mod">
          <ac:chgData name="Deborah Jenkins" userId="3cd02ba5-e528-4585-978d-4fde2b47730a" providerId="ADAL" clId="{6F0D011B-CFA3-4DC1-A459-B9C4128C9CBB}" dt="2026-10-14T08:37:31.536" v="33" actId="14100"/>
          <ac:picMkLst>
            <pc:docMk/>
            <pc:sldMk cId="329054850" sldId="596"/>
            <ac:picMk id="5" creationId="{4A79AA8A-F7D9-B0D8-5F71-611AC59EB5EE}"/>
          </ac:picMkLst>
        </pc:picChg>
        <pc:picChg chg="add mod">
          <ac:chgData name="Deborah Jenkins" userId="3cd02ba5-e528-4585-978d-4fde2b47730a" providerId="ADAL" clId="{6F0D011B-CFA3-4DC1-A459-B9C4128C9CBB}" dt="2026-10-14T08:37:33.613" v="34" actId="1076"/>
          <ac:picMkLst>
            <pc:docMk/>
            <pc:sldMk cId="329054850" sldId="596"/>
            <ac:picMk id="7" creationId="{5E4ADDC4-4384-31A4-413B-7964856345E9}"/>
          </ac:picMkLst>
        </pc:picChg>
      </pc:sldChg>
      <pc:sldChg chg="add">
        <pc:chgData name="Deborah Jenkins" userId="3cd02ba5-e528-4585-978d-4fde2b47730a" providerId="ADAL" clId="{6F0D011B-CFA3-4DC1-A459-B9C4128C9CBB}" dt="2026-10-14T08:35:32.641" v="15"/>
        <pc:sldMkLst>
          <pc:docMk/>
          <pc:sldMk cId="3990771694" sldId="601"/>
        </pc:sldMkLst>
      </pc:sldChg>
      <pc:sldChg chg="new">
        <pc:chgData name="Deborah Jenkins" userId="3cd02ba5-e528-4585-978d-4fde2b47730a" providerId="ADAL" clId="{6F0D011B-CFA3-4DC1-A459-B9C4128C9CBB}" dt="2026-10-14T08:43:02.887" v="38" actId="680"/>
        <pc:sldMkLst>
          <pc:docMk/>
          <pc:sldMk cId="3361825677" sldId="6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F662BA-A7C9-4B2B-BB30-E33E395A8D34}" type="datetimeFigureOut">
              <a:rPr lang="en-GB" smtClean="0"/>
              <a:t>14/10/2026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7338B7-4C8D-4232-B705-3EE5D703A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983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Take time now to review,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84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969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729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306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44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356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492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715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098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047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754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9199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0E5B6-B253-65D0-6917-0B0D04E7FE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96DF5-D51E-F16F-F44A-87C986C23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4D812-859B-3C16-CE24-A3F49114F6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57A11-2954-1614-9C48-8F6CD7D43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487485-200E-995E-2EEF-5AFC96543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603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B4E2-953D-4826-74B1-F4BA60BB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E2D7B-E994-B856-7FE1-2A0C26028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D4FE9-DEBA-9688-F0C2-DEA44BC26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599DF-164D-3DEA-88B3-351B1A9FD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3E260-9EEE-16BA-348E-255C66033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378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2308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3137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7895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3533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859896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46132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5551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8802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1568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932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506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047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LngW-Z3WNqI?feature=oembed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video" Target="https://www.youtube.com/embed/FIhnDvb7Exo?feature=oembed" TargetMode="External"/><Relationship Id="rId1" Type="http://schemas.openxmlformats.org/officeDocument/2006/relationships/video" Target="https://www.youtube.com/embed/8q7_aV8eLUE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sustainabletravel.org/our-work/climate-change/" TargetMode="Externa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ourismteacher.com/doxeys-irritation-index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hyperlink" Target="https://tourismteacher.com/butlers-tourism-area-life-cycle-model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industry.visitwales.com/get-involved/responsible-tourism-wales" TargetMode="Externa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wales/written-statement-world-tourism-day" TargetMode="Externa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wales.gov.wales/tourism/sustainable-tourism-wales" TargetMode="Externa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ZIZK7qf5wS4?feature=oembed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0.xml"/><Relationship Id="rId1" Type="http://schemas.openxmlformats.org/officeDocument/2006/relationships/video" Target="https://www.youtube.com/embed/AxQOAlXdi6I?feature=oembed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2F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/>
          <p:cNvSpPr/>
          <p:nvPr/>
        </p:nvSpPr>
        <p:spPr>
          <a:xfrm>
            <a:off x="8778240" y="-731520"/>
            <a:ext cx="4297680" cy="4297680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Oval 2"/>
          <p:cNvSpPr/>
          <p:nvPr/>
        </p:nvSpPr>
        <p:spPr>
          <a:xfrm>
            <a:off x="9692640" y="91440"/>
            <a:ext cx="3200400" cy="3200400"/>
          </a:xfrm>
          <a:prstGeom prst="ellipse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10332720" y="731520"/>
            <a:ext cx="2194560" cy="2194560"/>
          </a:xfrm>
          <a:prstGeom prst="ellipse">
            <a:avLst/>
          </a:prstGeom>
          <a:solidFill>
            <a:srgbClr val="DAEFE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Wave 4"/>
          <p:cNvSpPr/>
          <p:nvPr/>
        </p:nvSpPr>
        <p:spPr>
          <a:xfrm>
            <a:off x="6583680" y="4480560"/>
            <a:ext cx="6217920" cy="2743200"/>
          </a:xfrm>
          <a:prstGeom prst="wav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Wave 5"/>
          <p:cNvSpPr/>
          <p:nvPr/>
        </p:nvSpPr>
        <p:spPr>
          <a:xfrm>
            <a:off x="7498079" y="4983480"/>
            <a:ext cx="5486400" cy="2377440"/>
          </a:xfrm>
          <a:prstGeom prst="wave">
            <a:avLst/>
          </a:prstGeom>
          <a:solidFill>
            <a:srgbClr val="2D64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31520" y="1051560"/>
            <a:ext cx="6858000" cy="124700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3400" b="1" i="0">
                <a:solidFill>
                  <a:srgbClr val="FFFFFF"/>
                </a:solidFill>
                <a:latin typeface="Aptos"/>
              </a:defRPr>
            </a:pPr>
            <a:r>
              <a:rPr dirty="0">
                <a:solidFill>
                  <a:schemeClr val="bg2">
                    <a:lumMod val="25000"/>
                  </a:schemeClr>
                </a:solidFill>
              </a:rPr>
              <a:t>SUSTAINABLE</a:t>
            </a:r>
          </a:p>
          <a:p>
            <a:pPr algn="l">
              <a:spcAft>
                <a:spcPts val="700"/>
              </a:spcAft>
              <a:defRPr sz="3400" b="1" i="0">
                <a:solidFill>
                  <a:srgbClr val="FFFFFF"/>
                </a:solidFill>
                <a:latin typeface="Aptos"/>
              </a:defRPr>
            </a:pPr>
            <a:r>
              <a:rPr dirty="0">
                <a:solidFill>
                  <a:schemeClr val="bg2">
                    <a:lumMod val="25000"/>
                  </a:schemeClr>
                </a:solidFill>
              </a:rPr>
              <a:t>GLOBAL TOURISM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8096" y="2971800"/>
            <a:ext cx="6583680" cy="695575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900" b="0" i="0">
                <a:solidFill>
                  <a:srgbClr val="DAEFE5"/>
                </a:solidFill>
                <a:latin typeface="Aptos"/>
              </a:defRPr>
            </a:pPr>
            <a:r>
              <a:rPr dirty="0">
                <a:solidFill>
                  <a:schemeClr val="bg2">
                    <a:lumMod val="25000"/>
                  </a:schemeClr>
                </a:solidFill>
              </a:rPr>
              <a:t>Supply &amp; Demand • Demand Patterns • Tourist Trends &amp; Preferences</a:t>
            </a:r>
          </a:p>
        </p:txBody>
      </p:sp>
      <p:sp>
        <p:nvSpPr>
          <p:cNvPr id="9" name="Rectangle 8"/>
          <p:cNvSpPr/>
          <p:nvPr/>
        </p:nvSpPr>
        <p:spPr>
          <a:xfrm>
            <a:off x="768096" y="3913632"/>
            <a:ext cx="1188720" cy="64008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68096" y="4800600"/>
            <a:ext cx="6217920" cy="7772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700" b="0" i="0">
                <a:solidFill>
                  <a:srgbClr val="FFFFFF"/>
                </a:solidFill>
                <a:latin typeface="Aptos"/>
              </a:defRPr>
            </a:pPr>
            <a:r>
              <a:t>The challenge: meeting visitor needs without compromising destinations or future generations.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FFFFFF"/>
                </a:solidFill>
                <a:latin typeface="Aptos"/>
              </a:defRPr>
            </a:pPr>
            <a:r>
              <a:t>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is Earthshot Finalist Kept 89% of a City's Waste from Landfill">
            <a:hlinkClick r:id="" action="ppaction://media"/>
            <a:extLst>
              <a:ext uri="{FF2B5EF4-FFF2-40B4-BE49-F238E27FC236}">
                <a16:creationId xmlns:a16="http://schemas.microsoft.com/office/drawing/2014/main" id="{76211AAB-ABBA-0BDC-2FE3-6D135CE1FB3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01704" y="1002723"/>
            <a:ext cx="8104296" cy="457892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109DF8-E108-A07F-3B4A-18B36E8492E1}"/>
              </a:ext>
            </a:extLst>
          </p:cNvPr>
          <p:cNvSpPr txBox="1"/>
          <p:nvPr/>
        </p:nvSpPr>
        <p:spPr>
          <a:xfrm>
            <a:off x="1214438" y="225775"/>
            <a:ext cx="84594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This </a:t>
            </a:r>
            <a:r>
              <a:rPr lang="en-GB" sz="2400" b="1" dirty="0" err="1"/>
              <a:t>Earthshot</a:t>
            </a:r>
            <a:r>
              <a:rPr lang="en-GB" sz="2400" b="1" dirty="0"/>
              <a:t> Finalist Kept 89% of a City's Waste from Landfill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C14E4E-0639-444D-C0FE-2BDE4BD68B5C}"/>
              </a:ext>
            </a:extLst>
          </p:cNvPr>
          <p:cNvSpPr txBox="1"/>
          <p:nvPr/>
        </p:nvSpPr>
        <p:spPr>
          <a:xfrm>
            <a:off x="2570450" y="5581650"/>
            <a:ext cx="78198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Mother Earth Foundation is a 2026 Finalist to Build a Waste-Free World.</a:t>
            </a:r>
          </a:p>
        </p:txBody>
      </p:sp>
    </p:spTree>
    <p:extLst>
      <p:ext uri="{BB962C8B-B14F-4D97-AF65-F5344CB8AC3E}">
        <p14:creationId xmlns:p14="http://schemas.microsoft.com/office/powerpoint/2010/main" val="2130433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1825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58" y="107029"/>
            <a:ext cx="10515600" cy="1325563"/>
          </a:xfrm>
        </p:spPr>
        <p:txBody>
          <a:bodyPr/>
          <a:lstStyle/>
          <a:p>
            <a:r>
              <a:rPr lang="en-GB" b="1" dirty="0"/>
              <a:t>What is carbon footprint?</a:t>
            </a:r>
          </a:p>
        </p:txBody>
      </p:sp>
      <p:pic>
        <p:nvPicPr>
          <p:cNvPr id="5" name="Online Media 4" title="simpleshow explains the Carbon Footprint">
            <a:hlinkClick r:id="" action="ppaction://media"/>
            <a:extLst>
              <a:ext uri="{FF2B5EF4-FFF2-40B4-BE49-F238E27FC236}">
                <a16:creationId xmlns:a16="http://schemas.microsoft.com/office/drawing/2014/main" id="{639DFE73-B40A-3AEE-CEBC-AA57939E58A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5986" y="1732102"/>
            <a:ext cx="5783943" cy="4203974"/>
          </a:xfrm>
          <a:prstGeom prst="rect">
            <a:avLst/>
          </a:prstGeom>
        </p:spPr>
      </p:pic>
      <p:pic>
        <p:nvPicPr>
          <p:cNvPr id="6" name="Online Media 5" title="CLIMATE CHANGE - REDUCE YOUR CARBON FOOTPRINT">
            <a:hlinkClick r:id="" action="ppaction://media"/>
            <a:extLst>
              <a:ext uri="{FF2B5EF4-FFF2-40B4-BE49-F238E27FC236}">
                <a16:creationId xmlns:a16="http://schemas.microsoft.com/office/drawing/2014/main" id="{E4171D79-A53B-C392-C346-DE616332F8C5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340283" y="1732102"/>
            <a:ext cx="5783943" cy="420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09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TODAY'S ENQUIRY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t>Our big question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691640"/>
            <a:ext cx="10927080" cy="1234440"/>
          </a:xfrm>
          <a:prstGeom prst="roundRect">
            <a:avLst/>
          </a:prstGeom>
          <a:solidFill>
            <a:srgbClr val="182F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960120" y="1938528"/>
            <a:ext cx="10287000" cy="777240"/>
          </a:xfrm>
          <a:prstGeom prst="rect">
            <a:avLst/>
          </a:prstGeom>
          <a:noFill/>
        </p:spPr>
        <p:txBody>
          <a:bodyPr wrap="square" lIns="54864" tIns="54864" rIns="54864" bIns="54864" anchor="ctr">
            <a:spAutoFit/>
          </a:bodyPr>
          <a:lstStyle/>
          <a:p>
            <a:pPr algn="ctr">
              <a:spcAft>
                <a:spcPts val="700"/>
              </a:spcAft>
              <a:defRPr sz="2500" b="1" i="0">
                <a:solidFill>
                  <a:srgbClr val="FFFFFF"/>
                </a:solidFill>
                <a:latin typeface="Aptos"/>
              </a:defRPr>
            </a:pPr>
            <a:r>
              <a:t>How can destinations meet changing tourist demand</a:t>
            </a:r>
          </a:p>
          <a:p>
            <a:pPr algn="ctr">
              <a:spcAft>
                <a:spcPts val="700"/>
              </a:spcAft>
              <a:defRPr sz="2500" b="1" i="0">
                <a:solidFill>
                  <a:srgbClr val="FFFFFF"/>
                </a:solidFill>
                <a:latin typeface="Aptos"/>
              </a:defRPr>
            </a:pPr>
            <a:r>
              <a:t>without compromising sustainability?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3337560"/>
            <a:ext cx="566928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900" b="1" i="0">
                <a:solidFill>
                  <a:srgbClr val="1F7E79"/>
                </a:solidFill>
                <a:latin typeface="Aptos"/>
              </a:defRPr>
            </a:pPr>
            <a:r>
              <a:t>By the end of the lesson, you should be able to:</a:t>
            </a:r>
          </a:p>
        </p:txBody>
      </p:sp>
      <p:sp>
        <p:nvSpPr>
          <p:cNvPr id="10" name="Oval 9"/>
          <p:cNvSpPr/>
          <p:nvPr/>
        </p:nvSpPr>
        <p:spPr>
          <a:xfrm>
            <a:off x="777240" y="391363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033271" y="3794760"/>
            <a:ext cx="10351008" cy="49606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Explain the relationship between tourism supply and demand.</a:t>
            </a:r>
          </a:p>
        </p:txBody>
      </p:sp>
      <p:sp>
        <p:nvSpPr>
          <p:cNvPr id="12" name="Oval 11"/>
          <p:cNvSpPr/>
          <p:nvPr/>
        </p:nvSpPr>
        <p:spPr>
          <a:xfrm>
            <a:off x="777240" y="442798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033271" y="4309110"/>
            <a:ext cx="10351008" cy="49606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Compare typical tourism patterns in developed and developing economies.</a:t>
            </a:r>
          </a:p>
        </p:txBody>
      </p:sp>
      <p:sp>
        <p:nvSpPr>
          <p:cNvPr id="14" name="Oval 13"/>
          <p:cNvSpPr/>
          <p:nvPr/>
        </p:nvSpPr>
        <p:spPr>
          <a:xfrm>
            <a:off x="777240" y="494233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033271" y="4823460"/>
            <a:ext cx="10351008" cy="49606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Identify changing tourist trends and preferences.</a:t>
            </a:r>
          </a:p>
        </p:txBody>
      </p:sp>
      <p:sp>
        <p:nvSpPr>
          <p:cNvPr id="16" name="Oval 15"/>
          <p:cNvSpPr/>
          <p:nvPr/>
        </p:nvSpPr>
        <p:spPr>
          <a:xfrm>
            <a:off x="777240" y="545668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033271" y="5337810"/>
            <a:ext cx="10351008" cy="49606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Evaluate sustainable responses using evidence and examples.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9B616-9980-94EF-0AB6-796CD1F64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b="1" dirty="0"/>
              <a:t>How Tourism Contributes to Climate Change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EE349-8F2F-D1D8-5251-603F63E27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23" y="1690690"/>
            <a:ext cx="10993877" cy="3775834"/>
          </a:xfrm>
        </p:spPr>
        <p:txBody>
          <a:bodyPr>
            <a:normAutofit fontScale="77500" lnSpcReduction="20000"/>
          </a:bodyPr>
          <a:lstStyle/>
          <a:p>
            <a:pPr lvl="0">
              <a:lnSpc>
                <a:spcPct val="120000"/>
              </a:lnSpc>
            </a:pPr>
            <a:r>
              <a:rPr lang="en-GB" b="1" dirty="0"/>
              <a:t>Aviation and Transport:</a:t>
            </a:r>
            <a:r>
              <a:rPr lang="en-GB" dirty="0"/>
              <a:t> Air travel makes up the largest share of the tourism carbon footprint, accounting for roughly 52% of the sector's total emissions. Cruises and localized fossil-fuel transit further amplify this impact.</a:t>
            </a:r>
          </a:p>
          <a:p>
            <a:pPr lvl="0">
              <a:lnSpc>
                <a:spcPct val="120000"/>
              </a:lnSpc>
            </a:pPr>
            <a:r>
              <a:rPr lang="en-GB" dirty="0"/>
              <a:t> </a:t>
            </a:r>
            <a:r>
              <a:rPr lang="en-GB" b="1" dirty="0"/>
              <a:t>Resource and Infrastructure Demands:</a:t>
            </a:r>
            <a:r>
              <a:rPr lang="en-GB" dirty="0"/>
              <a:t> Constructing elaborate resorts, powering air conditioning, and supplying food for travellers generate substantial energy consumption and carbon output.</a:t>
            </a:r>
          </a:p>
          <a:p>
            <a:pPr lvl="0">
              <a:lnSpc>
                <a:spcPct val="120000"/>
              </a:lnSpc>
            </a:pPr>
            <a:r>
              <a:rPr lang="en-GB" b="1" dirty="0"/>
              <a:t>Ecosystem Degradation:</a:t>
            </a:r>
            <a:r>
              <a:rPr lang="en-GB" dirty="0"/>
              <a:t> Mass tourism often damages natural carbon sinks—such as coastal mangroves, forests, and coral reefs—reducing the planet's natural capacity to absorb greenhouse gases. </a:t>
            </a:r>
          </a:p>
          <a:p>
            <a:r>
              <a:rPr lang="en-GB" dirty="0">
                <a:hlinkClick r:id="rId2"/>
              </a:rPr>
              <a:t>https://sustainabletravel.org/our-work/climate-change/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160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THINK • PAIR • SHARE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4168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rPr lang="en-GB" dirty="0"/>
              <a:t>W</a:t>
            </a:r>
            <a:r>
              <a:rPr dirty="0"/>
              <a:t>hat makes us choose a destination?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828800"/>
            <a:ext cx="256032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5800" y="1828800"/>
            <a:ext cx="82296" cy="160020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86968" y="1984248"/>
            <a:ext cx="219456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PRICE &amp; VALUE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2423160"/>
            <a:ext cx="2194560" cy="8869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Budget, exchange rates,</a:t>
            </a:r>
          </a:p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discounts and affordability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3538728" y="1828800"/>
            <a:ext cx="256032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3538728" y="1828800"/>
            <a:ext cx="82296" cy="160020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3739896" y="1984248"/>
            <a:ext cx="219456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EXPERIENCE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739896" y="2423160"/>
            <a:ext cx="2194560" cy="8869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Culture, nature, food,</a:t>
            </a:r>
          </a:p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festivals and adventure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391656" y="1828800"/>
            <a:ext cx="256032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391656" y="1828800"/>
            <a:ext cx="82296" cy="1600200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592824" y="1984248"/>
            <a:ext cx="219456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ACCESS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92824" y="2423160"/>
            <a:ext cx="2194560" cy="8869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Flights, rail, roads,</a:t>
            </a:r>
          </a:p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visas and convenience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244584" y="1828800"/>
            <a:ext cx="256032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9244584" y="1828800"/>
            <a:ext cx="82296" cy="1600200"/>
          </a:xfrm>
          <a:prstGeom prst="rect">
            <a:avLst/>
          </a:prstGeom>
          <a:solidFill>
            <a:srgbClr val="5573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445752" y="1984248"/>
            <a:ext cx="219456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INFLUENCE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445752" y="2423160"/>
            <a:ext cx="2194560" cy="8869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Social media, reviews,</a:t>
            </a:r>
          </a:p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family and friends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731520" y="3886200"/>
            <a:ext cx="10789920" cy="1234440"/>
          </a:xfrm>
          <a:prstGeom prst="roundRect">
            <a:avLst/>
          </a:prstGeom>
          <a:solidFill>
            <a:srgbClr val="F6EF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960120" y="4096512"/>
            <a:ext cx="123444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1" i="0">
                <a:solidFill>
                  <a:srgbClr val="DC6F5B"/>
                </a:solidFill>
                <a:latin typeface="Aptos"/>
              </a:defRPr>
            </a:pPr>
            <a:r>
              <a:t>DISCUSS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148840" y="3959817"/>
            <a:ext cx="8961120" cy="849463"/>
          </a:xfrm>
          <a:prstGeom prst="rect">
            <a:avLst/>
          </a:prstGeom>
          <a:noFill/>
        </p:spPr>
        <p:txBody>
          <a:bodyPr wrap="square" lIns="54864" tIns="54864" rIns="54864" bIns="54864" anchor="ctr">
            <a:spAutoFit/>
          </a:bodyPr>
          <a:lstStyle/>
          <a:p>
            <a:pPr algn="l">
              <a:spcAft>
                <a:spcPts val="700"/>
              </a:spcAft>
              <a:defRPr sz="1900" b="1" i="0">
                <a:solidFill>
                  <a:srgbClr val="182F3D"/>
                </a:solidFill>
                <a:latin typeface="Aptos"/>
              </a:defRPr>
            </a:pPr>
            <a:r>
              <a:rPr sz="2400" dirty="0"/>
              <a:t>Would a luxury </a:t>
            </a:r>
            <a:r>
              <a:rPr sz="2400" dirty="0" err="1"/>
              <a:t>traveller</a:t>
            </a:r>
            <a:r>
              <a:rPr sz="2400" dirty="0"/>
              <a:t> and an eco-conscious </a:t>
            </a:r>
            <a:r>
              <a:rPr sz="2400" dirty="0" err="1"/>
              <a:t>traveller</a:t>
            </a:r>
            <a:r>
              <a:rPr sz="2400" dirty="0"/>
              <a:t> choose the same holiday? Why or why not?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1133856" y="5284848"/>
            <a:ext cx="10789920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1">
                <a:solidFill>
                  <a:srgbClr val="647075"/>
                </a:solidFill>
                <a:latin typeface="Aptos"/>
              </a:defRPr>
            </a:pPr>
            <a:r>
              <a:rPr sz="1600" dirty="0">
                <a:highlight>
                  <a:srgbClr val="FFFF00"/>
                </a:highlight>
              </a:rPr>
              <a:t>Remember: demand is about who travels, what they buy, how much they spend, and when and where they travel.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A080C-48CD-EA1D-7E72-2FCD1F258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84" y="85534"/>
            <a:ext cx="10515600" cy="1325563"/>
          </a:xfrm>
        </p:spPr>
        <p:txBody>
          <a:bodyPr/>
          <a:lstStyle/>
          <a:p>
            <a:r>
              <a:rPr lang="en-GB" dirty="0"/>
              <a:t>Tourism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4DA26-CD55-8BF8-FE15-DF5C8F5EF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84" y="1411097"/>
            <a:ext cx="10515600" cy="4351338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sz="2000" dirty="0"/>
              <a:t>Tourism has become an </a:t>
            </a:r>
            <a:r>
              <a:rPr lang="en-GB" sz="2000" b="1" dirty="0"/>
              <a:t>increasingly important factor in the economic and social development</a:t>
            </a:r>
            <a:r>
              <a:rPr lang="en-GB" sz="2000" dirty="0"/>
              <a:t> of a destination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Tourism development can </a:t>
            </a:r>
            <a:r>
              <a:rPr lang="en-GB" sz="2000" b="1" dirty="0"/>
              <a:t>boost the economic growth, expand employment opportunities, and improve income</a:t>
            </a:r>
            <a:r>
              <a:rPr lang="en-GB" sz="2000" dirty="0"/>
              <a:t> for both the government and the residents (Gursoy and Rutherford, 2004; </a:t>
            </a:r>
            <a:r>
              <a:rPr lang="en-GB" sz="2000" dirty="0" err="1"/>
              <a:t>Seetanah</a:t>
            </a:r>
            <a:r>
              <a:rPr lang="en-GB" sz="2000" dirty="0"/>
              <a:t>, 2011; Tao and Wall, 2009). 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The development of tourism may also </a:t>
            </a:r>
            <a:r>
              <a:rPr lang="en-GB" sz="2000" b="1" dirty="0"/>
              <a:t>preserve peace and order </a:t>
            </a:r>
            <a:r>
              <a:rPr lang="en-GB" sz="2000" dirty="0"/>
              <a:t>(Pratt and Liu, 2016) 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Positive host attitudes toward tourism development </a:t>
            </a:r>
            <a:r>
              <a:rPr lang="en-GB" sz="2000" b="1" dirty="0"/>
              <a:t>can improve the service quality and intangible infrastructure </a:t>
            </a:r>
            <a:r>
              <a:rPr lang="en-GB" sz="2000" dirty="0"/>
              <a:t>provided at the destination, which, in turn, enhance destination image and attract more tourists (Sharpley, 2014). </a:t>
            </a:r>
          </a:p>
          <a:p>
            <a:pPr>
              <a:lnSpc>
                <a:spcPct val="110000"/>
              </a:lnSpc>
            </a:pPr>
            <a:r>
              <a:rPr lang="en-GB" sz="2000" dirty="0"/>
              <a:t>minimize </a:t>
            </a:r>
            <a:r>
              <a:rPr lang="en-GB" sz="2000" b="1" dirty="0"/>
              <a:t>the perceived cultural distance </a:t>
            </a:r>
            <a:r>
              <a:rPr lang="en-GB" sz="2000" dirty="0"/>
              <a:t>between the tourists and the hosts (Fan et al., 2017). </a:t>
            </a:r>
          </a:p>
        </p:txBody>
      </p:sp>
    </p:spTree>
    <p:extLst>
      <p:ext uri="{BB962C8B-B14F-4D97-AF65-F5344CB8AC3E}">
        <p14:creationId xmlns:p14="http://schemas.microsoft.com/office/powerpoint/2010/main" val="399077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146D1-3871-36E2-1E54-203614A74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5915"/>
            <a:ext cx="10515600" cy="473896"/>
          </a:xfrm>
        </p:spPr>
        <p:txBody>
          <a:bodyPr>
            <a:normAutofit fontScale="90000"/>
          </a:bodyPr>
          <a:lstStyle/>
          <a:p>
            <a:r>
              <a:rPr lang="en-GB" dirty="0"/>
              <a:t>In case you forgot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3FB08-0032-9A44-4B30-2E3CA8056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82" y="1058710"/>
            <a:ext cx="3409335" cy="3640897"/>
          </a:xfrm>
        </p:spPr>
        <p:txBody>
          <a:bodyPr>
            <a:normAutofit fontScale="92500"/>
          </a:bodyPr>
          <a:lstStyle/>
          <a:p>
            <a:r>
              <a:rPr lang="en-GB" dirty="0">
                <a:hlinkClick r:id="rId3"/>
              </a:rPr>
              <a:t>What Is Doxey's Irritation Index And How Does It Work? - Tourism Teacher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Butler's Tourism Area Life Cycle Model: A Simple Explanation - Tourism Teacher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A79AA8A-F7D9-B0D8-5F71-611AC59EB5E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0694" y="70550"/>
            <a:ext cx="4099692" cy="36408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E4ADDC4-4384-31A4-413B-7964856345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52560" y="3159347"/>
            <a:ext cx="4262891" cy="343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548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Tourism supply and demand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691640"/>
            <a:ext cx="5074920" cy="32004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691640"/>
            <a:ext cx="82296" cy="320040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847088"/>
            <a:ext cx="4709159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000" b="1" i="0">
                <a:solidFill>
                  <a:srgbClr val="182F3D"/>
                </a:solidFill>
                <a:latin typeface="Aptos"/>
              </a:defRPr>
            </a:pPr>
            <a:r>
              <a:t>TOURISM DEMAND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286000"/>
            <a:ext cx="4709159" cy="252941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The willingness and ability of people to </a:t>
            </a:r>
            <a:r>
              <a:rPr b="1" dirty="0"/>
              <a:t>purchase tourism products and experiences </a:t>
            </a:r>
            <a:r>
              <a:rPr dirty="0"/>
              <a:t>at a particular price and time.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endParaRPr dirty="0"/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Examples: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Flights and hotel rooms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Beach holidays and city breaks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Festivals, tours and eco-experiences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55080" y="1691640"/>
            <a:ext cx="5074920" cy="32004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355080" y="1691640"/>
            <a:ext cx="82296" cy="3200400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556248" y="1847088"/>
            <a:ext cx="4709159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000" b="1" i="0">
                <a:solidFill>
                  <a:srgbClr val="182F3D"/>
                </a:solidFill>
                <a:latin typeface="Aptos"/>
              </a:defRPr>
            </a:pPr>
            <a:r>
              <a:t>TOURISM SUPPLY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556248" y="2286000"/>
            <a:ext cx="4709159" cy="2283189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The products, services, infrastructure and experiences provided to </a:t>
            </a:r>
            <a:r>
              <a:rPr b="1" dirty="0"/>
              <a:t>meet visitor needs</a:t>
            </a:r>
            <a:r>
              <a:rPr dirty="0"/>
              <a:t>.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endParaRPr dirty="0"/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Examples: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Accommodation and transport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Attractions, restaurants and guides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Visitor facilities and tour operators</a:t>
            </a:r>
          </a:p>
        </p:txBody>
      </p:sp>
      <p:sp>
        <p:nvSpPr>
          <p:cNvPr id="15" name="Chevron 14"/>
          <p:cNvSpPr/>
          <p:nvPr/>
        </p:nvSpPr>
        <p:spPr>
          <a:xfrm>
            <a:off x="5440680" y="2743200"/>
            <a:ext cx="1005840" cy="640080"/>
          </a:xfrm>
          <a:prstGeom prst="chevron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2960" y="5349240"/>
            <a:ext cx="2011680" cy="29260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F7E79"/>
                </a:solidFill>
                <a:latin typeface="Aptos"/>
              </a:defRPr>
            </a:pPr>
            <a:r>
              <a:t>Sustainability lens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743200" y="5257800"/>
            <a:ext cx="8503920" cy="6340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700" b="0" i="0">
                <a:solidFill>
                  <a:srgbClr val="182F3D"/>
                </a:solidFill>
                <a:latin typeface="Aptos"/>
              </a:defRPr>
            </a:pPr>
            <a:r>
              <a:rPr b="1" dirty="0">
                <a:highlight>
                  <a:srgbClr val="FFFF00"/>
                </a:highlight>
              </a:rPr>
              <a:t>Meeting demand is not automatically sustainable: destinations have limits in land, water, infrastructure, finance and ecosystem capacity.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When demand changes, what happens?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05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691640"/>
            <a:ext cx="10744200" cy="804672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691640"/>
            <a:ext cx="82296" cy="804672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60120" y="1837944"/>
            <a:ext cx="228600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Beach holidays grow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18688" y="1847088"/>
            <a:ext cx="36576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2200" b="1" i="0">
                <a:solidFill>
                  <a:srgbClr val="DC6F5B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11880" y="1819656"/>
            <a:ext cx="3383280" cy="53035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More hotels and flights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86600" y="1819656"/>
            <a:ext cx="4069080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647075"/>
                </a:solidFill>
                <a:latin typeface="Aptos"/>
              </a:defRPr>
            </a:pPr>
            <a:r>
              <a:rPr sz="1600" b="1" dirty="0"/>
              <a:t>Water use, waste, coastal development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31520" y="2715768"/>
            <a:ext cx="10744200" cy="804672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731520" y="2715768"/>
            <a:ext cx="82296" cy="80467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60120" y="2862072"/>
            <a:ext cx="228600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Wildlife experiences grow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218688" y="2871216"/>
            <a:ext cx="36576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2200" b="1" i="0">
                <a:solidFill>
                  <a:srgbClr val="DCA94C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11880" y="2843784"/>
            <a:ext cx="3383280" cy="53035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More tours and lodges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086600" y="2843784"/>
            <a:ext cx="4069080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647075"/>
                </a:solidFill>
                <a:latin typeface="Aptos"/>
              </a:defRPr>
            </a:pPr>
            <a:r>
              <a:rPr sz="1600" b="1" dirty="0"/>
              <a:t>Disturbance, habitat pressure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3739896"/>
            <a:ext cx="10744200" cy="804672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731520" y="3739896"/>
            <a:ext cx="82296" cy="804672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60120" y="3886200"/>
            <a:ext cx="228600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City-break demand grows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3218688" y="3895344"/>
            <a:ext cx="36576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2200" b="1" i="0">
                <a:solidFill>
                  <a:srgbClr val="1F7E79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611880" y="3867911"/>
            <a:ext cx="3383280" cy="53035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t>More accommodation and attractions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086600" y="3867911"/>
            <a:ext cx="4069080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647075"/>
                </a:solidFill>
                <a:latin typeface="Aptos"/>
              </a:defRPr>
            </a:pPr>
            <a:r>
              <a:rPr sz="1600" b="1" dirty="0"/>
              <a:t>Congestion, housing pressure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731520" y="4764024"/>
            <a:ext cx="10744200" cy="804672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731520" y="4764024"/>
            <a:ext cx="82296" cy="804672"/>
          </a:xfrm>
          <a:prstGeom prst="rect">
            <a:avLst/>
          </a:prstGeom>
          <a:solidFill>
            <a:srgbClr val="5573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60120" y="4910328"/>
            <a:ext cx="228600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Low-impact travel grows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218688" y="4919472"/>
            <a:ext cx="36576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2200" b="1" i="0">
                <a:solidFill>
                  <a:srgbClr val="557397"/>
                </a:solidFill>
                <a:latin typeface="Aptos"/>
              </a:defRPr>
            </a:pPr>
            <a:r>
              <a:t>→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611880" y="4892040"/>
            <a:ext cx="3383280" cy="53035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Rail packages, eco-lodges, local experiences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086600" y="4892040"/>
            <a:ext cx="4069080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647075"/>
                </a:solidFill>
                <a:latin typeface="Aptos"/>
              </a:defRPr>
            </a:pPr>
            <a:r>
              <a:rPr sz="1600" b="1" dirty="0"/>
              <a:t>Greenwashing; affordability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914400" y="5989320"/>
            <a:ext cx="1042416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500" b="1" i="0">
                <a:solidFill>
                  <a:srgbClr val="1F7E79"/>
                </a:solidFill>
                <a:latin typeface="Aptos"/>
              </a:defRPr>
            </a:pPr>
            <a:r>
              <a:t>KEY IDEA: the best response balances visitor experience, local benefits and environmental limits.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19" grpId="0" animBg="1"/>
      <p:bldP spid="2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rPr dirty="0"/>
              <a:t>WHAT CHANGES OVER TIME AND PLACE?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t>Four patterns in tourism demand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645920"/>
            <a:ext cx="5166360" cy="17373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Oval 7"/>
          <p:cNvSpPr/>
          <p:nvPr/>
        </p:nvSpPr>
        <p:spPr>
          <a:xfrm>
            <a:off x="914400" y="1828800"/>
            <a:ext cx="502920" cy="502920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14400" y="1938528"/>
            <a:ext cx="502920" cy="228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200" b="1" i="0">
                <a:solidFill>
                  <a:srgbClr val="FFFFFF"/>
                </a:solidFill>
                <a:latin typeface="Aptos"/>
              </a:defRPr>
            </a:pPr>
            <a:r>
              <a:t>01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54480" y="1847088"/>
            <a:ext cx="4069080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SEASONALITY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0120" y="2359152"/>
            <a:ext cx="466344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Peak and off-peak periods; for example, summer beach resorts or winter ski destinations.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60120" y="2944368"/>
            <a:ext cx="466344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1" i="0">
                <a:solidFill>
                  <a:srgbClr val="1F7E79"/>
                </a:solidFill>
                <a:latin typeface="Aptos"/>
              </a:defRPr>
            </a:pPr>
            <a:r>
              <a:rPr dirty="0"/>
              <a:t>Sustainable response</a:t>
            </a:r>
            <a:r>
              <a:rPr sz="1600" dirty="0"/>
              <a:t>: Extend the season with culture, events and year-round products.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309359" y="1645920"/>
            <a:ext cx="5166360" cy="17373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Oval 13"/>
          <p:cNvSpPr/>
          <p:nvPr/>
        </p:nvSpPr>
        <p:spPr>
          <a:xfrm>
            <a:off x="6492240" y="1828800"/>
            <a:ext cx="502920" cy="502920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492240" y="1938528"/>
            <a:ext cx="502920" cy="228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200" b="1" i="0">
                <a:solidFill>
                  <a:srgbClr val="FFFFFF"/>
                </a:solidFill>
                <a:latin typeface="Aptos"/>
              </a:defRPr>
            </a:pPr>
            <a:r>
              <a:t>02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132320" y="1847088"/>
            <a:ext cx="406908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GROWTH / DECLINE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37959" y="2359152"/>
            <a:ext cx="466344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Demand shifts with price, safety, reputation, access and competing destinations.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537959" y="2944368"/>
            <a:ext cx="466344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1" i="0">
                <a:solidFill>
                  <a:srgbClr val="1F7E79"/>
                </a:solidFill>
                <a:latin typeface="Aptos"/>
              </a:defRPr>
            </a:pPr>
            <a:r>
              <a:rPr dirty="0"/>
              <a:t>Sustainable response: </a:t>
            </a:r>
            <a:r>
              <a:rPr sz="1600" dirty="0"/>
              <a:t>Avoid overbuilding based on short-term popularity.</a:t>
            </a:r>
            <a:endParaRPr dirty="0"/>
          </a:p>
        </p:txBody>
      </p:sp>
      <p:sp>
        <p:nvSpPr>
          <p:cNvPr id="19" name="Rounded Rectangle 18"/>
          <p:cNvSpPr/>
          <p:nvPr/>
        </p:nvSpPr>
        <p:spPr>
          <a:xfrm>
            <a:off x="731520" y="3703320"/>
            <a:ext cx="5166360" cy="17373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914400" y="3886200"/>
            <a:ext cx="502920" cy="502920"/>
          </a:xfrm>
          <a:prstGeom prst="ellipse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14400" y="3995928"/>
            <a:ext cx="502920" cy="228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200" b="1" i="0">
                <a:solidFill>
                  <a:srgbClr val="FFFFFF"/>
                </a:solidFill>
                <a:latin typeface="Aptos"/>
              </a:defRPr>
            </a:pPr>
            <a:r>
              <a:t>03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554480" y="3904487"/>
            <a:ext cx="406908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VISITOR SEGMENTS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60120" y="4416552"/>
            <a:ext cx="466344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Families, backpackers, luxury </a:t>
            </a:r>
            <a:r>
              <a:rPr sz="1600" dirty="0" err="1"/>
              <a:t>travellers</a:t>
            </a:r>
            <a:r>
              <a:rPr sz="1600" dirty="0"/>
              <a:t>, older visitors and business tourists have different needs.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60120" y="5001768"/>
            <a:ext cx="466344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1" i="0">
                <a:solidFill>
                  <a:srgbClr val="1F7E79"/>
                </a:solidFill>
                <a:latin typeface="Aptos"/>
              </a:defRPr>
            </a:pPr>
            <a:r>
              <a:rPr dirty="0"/>
              <a:t>Sustainable response: </a:t>
            </a:r>
            <a:r>
              <a:rPr sz="1600" dirty="0"/>
              <a:t>Design inclusive products for varied budgets and access needs.</a:t>
            </a:r>
            <a:endParaRPr dirty="0"/>
          </a:p>
        </p:txBody>
      </p:sp>
      <p:sp>
        <p:nvSpPr>
          <p:cNvPr id="25" name="Rounded Rectangle 24"/>
          <p:cNvSpPr/>
          <p:nvPr/>
        </p:nvSpPr>
        <p:spPr>
          <a:xfrm>
            <a:off x="6309359" y="3703320"/>
            <a:ext cx="5166360" cy="17373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Oval 25"/>
          <p:cNvSpPr/>
          <p:nvPr/>
        </p:nvSpPr>
        <p:spPr>
          <a:xfrm>
            <a:off x="6492240" y="3886200"/>
            <a:ext cx="502920" cy="502920"/>
          </a:xfrm>
          <a:prstGeom prst="ellipse">
            <a:avLst/>
          </a:prstGeom>
          <a:solidFill>
            <a:srgbClr val="5573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492240" y="3995928"/>
            <a:ext cx="502920" cy="2286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200" b="1" i="0">
                <a:solidFill>
                  <a:srgbClr val="FFFFFF"/>
                </a:solidFill>
                <a:latin typeface="Aptos"/>
              </a:defRPr>
            </a:pPr>
            <a:r>
              <a:t>04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132320" y="3904487"/>
            <a:ext cx="406908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GEOGRAPHICAL PATTERNS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537959" y="4416552"/>
            <a:ext cx="466344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0" i="0">
                <a:solidFill>
                  <a:srgbClr val="2A3439"/>
                </a:solidFill>
                <a:latin typeface="Aptos"/>
              </a:defRPr>
            </a:pPr>
            <a:r>
              <a:t>Destinations differ in their reliance on domestic, international or specialist markets.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537959" y="5001768"/>
            <a:ext cx="466344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1" i="0">
                <a:solidFill>
                  <a:srgbClr val="1F7E79"/>
                </a:solidFill>
                <a:latin typeface="Aptos"/>
              </a:defRPr>
            </a:pPr>
            <a:r>
              <a:t>Sustainable response: Diversify source markets and manage visitor dispersal.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3" grpId="0" animBg="1"/>
      <p:bldP spid="19" grpId="0" animBg="1"/>
      <p:bldP spid="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EXTERNAL DRIVERS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t>What else influences demand?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07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783080"/>
            <a:ext cx="3383280" cy="1463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783080"/>
            <a:ext cx="82296" cy="146304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93852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ECONOMY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377440"/>
            <a:ext cx="3017520" cy="8494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Disposable income, inflation, exchange rates and transport costs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526280" y="1783080"/>
            <a:ext cx="3383280" cy="1463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526280" y="1783080"/>
            <a:ext cx="82296" cy="146304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727448" y="193852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ACCESSIBILITY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27448" y="2377440"/>
            <a:ext cx="3241548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Flights, rail, roads, visas and travel time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321040" y="1783080"/>
            <a:ext cx="3383280" cy="1463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321040" y="1783080"/>
            <a:ext cx="82296" cy="1463040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522208" y="193852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SAFETY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45068" y="2359152"/>
            <a:ext cx="3017520" cy="8494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Political stability, health, security and weather-related risks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3657600"/>
            <a:ext cx="3383280" cy="1463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731520" y="3657600"/>
            <a:ext cx="82296" cy="146304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32688" y="381304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TECHNOLOGY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32688" y="425196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Online booking, digital reviews, social media and AI planning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4526280" y="3657600"/>
            <a:ext cx="3383280" cy="1463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4526280" y="3657600"/>
            <a:ext cx="82296" cy="146304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727448" y="381304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SOCIETY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727448" y="425196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Demographics, lifestyles, work patterns and family choices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8321040" y="3657600"/>
            <a:ext cx="3383280" cy="14630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8321040" y="3657600"/>
            <a:ext cx="82296" cy="1463040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8522208" y="381304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ENVIRONMENT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522208" y="4251960"/>
            <a:ext cx="3017520" cy="8494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Climate change, extreme weather and awareness of impacts</a:t>
            </a:r>
          </a:p>
        </p:txBody>
      </p:sp>
      <p:sp>
        <p:nvSpPr>
          <p:cNvPr id="31" name="Rounded Rectangle 30"/>
          <p:cNvSpPr/>
          <p:nvPr/>
        </p:nvSpPr>
        <p:spPr>
          <a:xfrm>
            <a:off x="891540" y="5326632"/>
            <a:ext cx="10515600" cy="502920"/>
          </a:xfrm>
          <a:prstGeom prst="roundRect">
            <a:avLst/>
          </a:prstGeom>
          <a:solidFill>
            <a:srgbClr val="E1EDF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813816" y="5477508"/>
            <a:ext cx="10058400" cy="3416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rPr dirty="0">
                <a:highlight>
                  <a:srgbClr val="FFFF00"/>
                </a:highlight>
              </a:rPr>
              <a:t>Demand is shaped by several factors at once </a:t>
            </a:r>
            <a:r>
              <a:rPr dirty="0"/>
              <a:t>.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5" grpId="0" animBg="1"/>
      <p:bldP spid="19" grpId="0" animBg="1"/>
      <p:bldP spid="23" grpId="0" animBg="1"/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1DF82-1B44-7C8C-8029-4F53C4B8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94153"/>
          </a:xfrm>
        </p:spPr>
        <p:txBody>
          <a:bodyPr>
            <a:normAutofit/>
          </a:bodyPr>
          <a:lstStyle/>
          <a:p>
            <a:r>
              <a:rPr lang="en-GB" sz="3600" b="1" dirty="0"/>
              <a:t>Key indicators of sustainable tourism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10DB2-3D80-B0AC-C6F3-7F5559F28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The indicators can be organised around the three pillars of sustainability: economic, environmental and sociocultural.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BBC00F-08A3-9937-6B24-D6AEE52DC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426" y="2902727"/>
            <a:ext cx="10837001" cy="3083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87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1F3BCED-F195-F8D9-677C-53465E698B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109" y="-119495"/>
            <a:ext cx="10412295" cy="305492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E01C0AA-B9A5-74CB-70A2-18D1C245D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860" y="3017943"/>
            <a:ext cx="10308795" cy="291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992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C975A4A-A2F4-EA27-7110-1E7B24E281F8}"/>
              </a:ext>
            </a:extLst>
          </p:cNvPr>
          <p:cNvSpPr txBox="1"/>
          <p:nvPr/>
        </p:nvSpPr>
        <p:spPr>
          <a:xfrm>
            <a:off x="555914" y="172894"/>
            <a:ext cx="11372850" cy="1803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dirty="0">
                <a:latin typeface="+mj-lt"/>
                <a:ea typeface="+mj-ea"/>
                <a:cs typeface="+mj-cs"/>
              </a:rPr>
              <a:t>Evaluating a </a:t>
            </a:r>
            <a:r>
              <a:rPr lang="en-US" sz="2000" b="1" u="sng" dirty="0">
                <a:latin typeface="+mj-lt"/>
                <a:ea typeface="+mj-ea"/>
                <a:cs typeface="+mj-cs"/>
              </a:rPr>
              <a:t>sustainable tourism </a:t>
            </a:r>
            <a:r>
              <a:rPr lang="en-US" sz="2000" b="1" dirty="0">
                <a:latin typeface="+mj-lt"/>
                <a:ea typeface="+mj-ea"/>
                <a:cs typeface="+mj-cs"/>
              </a:rPr>
              <a:t>strategy in Wales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100" dirty="0">
                <a:latin typeface="+mj-lt"/>
                <a:ea typeface="+mj-ea"/>
                <a:cs typeface="+mj-cs"/>
              </a:rPr>
              <a:t>Imagine a coastal destination introduces walking festivals, local food events and guided heritage tours to attract visitors outside the summer season.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100" dirty="0">
                <a:latin typeface="+mj-lt"/>
                <a:ea typeface="+mj-ea"/>
                <a:cs typeface="+mj-cs"/>
              </a:rPr>
              <a:t>The destination should collect baseline data before the strategy begins and compare it with results afterwards. Where possible, it should also consider </a:t>
            </a:r>
            <a:r>
              <a:rPr lang="en-US" sz="2100" b="1" dirty="0">
                <a:latin typeface="+mj-lt"/>
                <a:ea typeface="+mj-ea"/>
                <a:cs typeface="+mj-cs"/>
              </a:rPr>
              <a:t>external influences</a:t>
            </a:r>
            <a:r>
              <a:rPr lang="en-US" sz="2100" dirty="0">
                <a:latin typeface="+mj-lt"/>
                <a:ea typeface="+mj-ea"/>
                <a:cs typeface="+mj-cs"/>
              </a:rPr>
              <a:t>, such as inflation, weather and changes in transport access.</a:t>
            </a: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2400" dirty="0">
                <a:hlinkClick r:id="rId2"/>
              </a:rPr>
              <a:t>Responsible Tourism in Wales | Industry</a:t>
            </a:r>
            <a:endParaRPr lang="en-US" sz="2100" dirty="0"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1CF7CA-F7B6-553C-726B-B66CBC6C82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7143798"/>
              </p:ext>
            </p:extLst>
          </p:nvPr>
        </p:nvGraphicFramePr>
        <p:xfrm>
          <a:off x="644954" y="2189308"/>
          <a:ext cx="11013645" cy="364089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270325">
                  <a:extLst>
                    <a:ext uri="{9D8B030D-6E8A-4147-A177-3AD203B41FA5}">
                      <a16:colId xmlns:a16="http://schemas.microsoft.com/office/drawing/2014/main" val="2944803087"/>
                    </a:ext>
                  </a:extLst>
                </a:gridCol>
                <a:gridCol w="6743320">
                  <a:extLst>
                    <a:ext uri="{9D8B030D-6E8A-4147-A177-3AD203B41FA5}">
                      <a16:colId xmlns:a16="http://schemas.microsoft.com/office/drawing/2014/main" val="892560585"/>
                    </a:ext>
                  </a:extLst>
                </a:gridCol>
              </a:tblGrid>
              <a:tr h="4353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Indicator</a:t>
                      </a:r>
                    </a:p>
                  </a:txBody>
                  <a:tcPr marL="98937" marR="98937" marT="49469" marB="4946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How could success be measured?</a:t>
                      </a:r>
                    </a:p>
                  </a:txBody>
                  <a:tcPr marL="98937" marR="98937" marT="49469" marB="49469" anchor="ctr"/>
                </a:tc>
                <a:extLst>
                  <a:ext uri="{0D108BD9-81ED-4DB2-BD59-A6C34878D82A}">
                    <a16:rowId xmlns:a16="http://schemas.microsoft.com/office/drawing/2014/main" val="951270873"/>
                  </a:ext>
                </a:extLst>
              </a:tr>
              <a:tr h="7321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Seasonality</a:t>
                      </a:r>
                    </a:p>
                  </a:txBody>
                  <a:tcPr marL="98937" marR="98937" marT="49469" marB="4946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Compare visitor numbers in October–March with previous years</a:t>
                      </a:r>
                    </a:p>
                  </a:txBody>
                  <a:tcPr marL="98937" marR="98937" marT="49469" marB="49469" anchor="ctr"/>
                </a:tc>
                <a:extLst>
                  <a:ext uri="{0D108BD9-81ED-4DB2-BD59-A6C34878D82A}">
                    <a16:rowId xmlns:a16="http://schemas.microsoft.com/office/drawing/2014/main" val="1487305337"/>
                  </a:ext>
                </a:extLst>
              </a:tr>
              <a:tr h="4353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Local economy</a:t>
                      </a:r>
                    </a:p>
                  </a:txBody>
                  <a:tcPr marL="98937" marR="98937" marT="49469" marB="4946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Measure spending in independent businesses</a:t>
                      </a:r>
                    </a:p>
                  </a:txBody>
                  <a:tcPr marL="98937" marR="98937" marT="49469" marB="49469" anchor="ctr"/>
                </a:tc>
                <a:extLst>
                  <a:ext uri="{0D108BD9-81ED-4DB2-BD59-A6C34878D82A}">
                    <a16:rowId xmlns:a16="http://schemas.microsoft.com/office/drawing/2014/main" val="2073671883"/>
                  </a:ext>
                </a:extLst>
              </a:tr>
              <a:tr h="7321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Employment</a:t>
                      </a:r>
                    </a:p>
                  </a:txBody>
                  <a:tcPr marL="98937" marR="98937" marT="49469" marB="4946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Track the number of jobs sustained outside summer</a:t>
                      </a:r>
                    </a:p>
                  </a:txBody>
                  <a:tcPr marL="98937" marR="98937" marT="49469" marB="49469" anchor="ctr"/>
                </a:tc>
                <a:extLst>
                  <a:ext uri="{0D108BD9-81ED-4DB2-BD59-A6C34878D82A}">
                    <a16:rowId xmlns:a16="http://schemas.microsoft.com/office/drawing/2014/main" val="2126981817"/>
                  </a:ext>
                </a:extLst>
              </a:tr>
              <a:tr h="4353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Environment</a:t>
                      </a:r>
                    </a:p>
                  </a:txBody>
                  <a:tcPr marL="98937" marR="98937" marT="49469" marB="4946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Measure waste and emissions per visitor</a:t>
                      </a:r>
                    </a:p>
                  </a:txBody>
                  <a:tcPr marL="98937" marR="98937" marT="49469" marB="49469" anchor="ctr"/>
                </a:tc>
                <a:extLst>
                  <a:ext uri="{0D108BD9-81ED-4DB2-BD59-A6C34878D82A}">
                    <a16:rowId xmlns:a16="http://schemas.microsoft.com/office/drawing/2014/main" val="793249380"/>
                  </a:ext>
                </a:extLst>
              </a:tr>
              <a:tr h="4353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Resident wellbeing</a:t>
                      </a:r>
                    </a:p>
                  </a:txBody>
                  <a:tcPr marL="98937" marR="98937" marT="49469" marB="4946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Conduct annual resident surveys</a:t>
                      </a:r>
                    </a:p>
                  </a:txBody>
                  <a:tcPr marL="98937" marR="98937" marT="49469" marB="49469" anchor="ctr"/>
                </a:tc>
                <a:extLst>
                  <a:ext uri="{0D108BD9-81ED-4DB2-BD59-A6C34878D82A}">
                    <a16:rowId xmlns:a16="http://schemas.microsoft.com/office/drawing/2014/main" val="3637977726"/>
                  </a:ext>
                </a:extLst>
              </a:tr>
              <a:tr h="4353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/>
                        <a:t>Visitor experience</a:t>
                      </a:r>
                    </a:p>
                  </a:txBody>
                  <a:tcPr marL="98937" marR="98937" marT="49469" marB="49469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900" dirty="0"/>
                        <a:t>Analyse visitor satisfaction surveys and reviews</a:t>
                      </a:r>
                    </a:p>
                  </a:txBody>
                  <a:tcPr marL="98937" marR="98937" marT="49469" marB="49469" anchor="ctr"/>
                </a:tc>
                <a:extLst>
                  <a:ext uri="{0D108BD9-81ED-4DB2-BD59-A6C34878D82A}">
                    <a16:rowId xmlns:a16="http://schemas.microsoft.com/office/drawing/2014/main" val="6841124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2239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849B2-0479-8CC2-1B7B-364273744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11619"/>
          </a:xfrm>
        </p:spPr>
        <p:txBody>
          <a:bodyPr>
            <a:noAutofit/>
          </a:bodyPr>
          <a:lstStyle/>
          <a:p>
            <a:br>
              <a:rPr lang="en-GB" sz="3600" b="1" dirty="0"/>
            </a:br>
            <a:r>
              <a:rPr lang="en-GB" sz="3600" b="1" dirty="0"/>
              <a:t>Core Strategy Objectives</a:t>
            </a:r>
            <a:br>
              <a:rPr lang="en-GB" sz="3600" b="1" dirty="0"/>
            </a:b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C0EC6-29F2-7980-A84E-A1663BC85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532" y="1153391"/>
            <a:ext cx="10515600" cy="4743449"/>
          </a:xfrm>
        </p:spPr>
        <p:txBody>
          <a:bodyPr>
            <a:normAutofit fontScale="70000" lnSpcReduction="20000"/>
          </a:bodyPr>
          <a:lstStyle/>
          <a:p>
            <a:pPr lvl="0">
              <a:lnSpc>
                <a:spcPct val="120000"/>
              </a:lnSpc>
            </a:pPr>
            <a:r>
              <a:rPr lang="en-GB" b="1" dirty="0"/>
              <a:t>Balanced Growth:</a:t>
            </a:r>
            <a:r>
              <a:rPr lang="en-GB" dirty="0"/>
              <a:t> Focuses on seasonality (encouraging year-round travel), spend, and spread to distribute economic benefits across all regions rather than overcrowding hot spots. </a:t>
            </a:r>
          </a:p>
          <a:p>
            <a:pPr lvl="0">
              <a:lnSpc>
                <a:spcPct val="120000"/>
              </a:lnSpc>
            </a:pPr>
            <a:r>
              <a:rPr lang="en-GB" b="1" dirty="0"/>
              <a:t>Environmental Sustainability:</a:t>
            </a:r>
            <a:r>
              <a:rPr lang="en-GB" dirty="0"/>
              <a:t> Aims to reach Net Zero across tourism businesses, protect natural resources, cut single-use plastics, and encourage low-carbon and active transport. </a:t>
            </a:r>
          </a:p>
          <a:p>
            <a:pPr lvl="0">
              <a:lnSpc>
                <a:spcPct val="120000"/>
              </a:lnSpc>
            </a:pPr>
            <a:r>
              <a:rPr lang="en-GB" b="1" dirty="0"/>
              <a:t>Cultural &amp; Community Protection:</a:t>
            </a:r>
            <a:r>
              <a:rPr lang="en-GB" dirty="0"/>
              <a:t> Safeguards Welsh heritage, the Welsh language, and local communities, ensuring tourism directly benefits residents.</a:t>
            </a:r>
          </a:p>
          <a:p>
            <a:pPr lvl="0">
              <a:lnSpc>
                <a:spcPct val="120000"/>
              </a:lnSpc>
            </a:pPr>
            <a:r>
              <a:rPr lang="en-GB" dirty="0"/>
              <a:t> </a:t>
            </a:r>
            <a:r>
              <a:rPr lang="en-GB" b="1" dirty="0"/>
              <a:t>Well-being Alignment:</a:t>
            </a:r>
            <a:r>
              <a:rPr lang="en-GB" dirty="0"/>
              <a:t> Measures tourism impact against </a:t>
            </a:r>
            <a:r>
              <a:rPr lang="en-GB" dirty="0" err="1"/>
              <a:t>Wales'</a:t>
            </a:r>
            <a:r>
              <a:rPr lang="en-GB" dirty="0"/>
              <a:t> national well-being goals, linking economic performance with social, cultural, and environmental health. </a:t>
            </a:r>
          </a:p>
          <a:p>
            <a:pPr lvl="0">
              <a:lnSpc>
                <a:spcPct val="120000"/>
              </a:lnSpc>
            </a:pPr>
            <a:r>
              <a:rPr lang="en-GB" dirty="0">
                <a:hlinkClick r:id="rId2"/>
              </a:rPr>
              <a:t>Written Statement: World Tourism Day (25 September 2023) | GOV.WALES</a:t>
            </a:r>
            <a:r>
              <a:rPr lang="en-GB" dirty="0"/>
              <a:t> - ‘We want our tourism industry to align with our ambition to ensure sustainable, balanced and thriving communities – striking the right balance between economic growth and our wider wellbeing as a country’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7901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AB683-E8DA-8CA8-121C-A29824BD0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909" y="65914"/>
            <a:ext cx="10515600" cy="900441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r>
              <a:rPr lang="en-GB" sz="3600" b="1" dirty="0"/>
              <a:t>Key Initiatives &amp; Campaigns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8D9C3-6EB6-0A75-CE1D-292377182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864" y="966355"/>
            <a:ext cx="10515600" cy="5018809"/>
          </a:xfrm>
        </p:spPr>
        <p:txBody>
          <a:bodyPr>
            <a:normAutofit fontScale="77500" lnSpcReduction="20000"/>
          </a:bodyPr>
          <a:lstStyle/>
          <a:p>
            <a:pPr lvl="0">
              <a:lnSpc>
                <a:spcPct val="120000"/>
              </a:lnSpc>
            </a:pPr>
            <a:r>
              <a:rPr lang="en-GB" b="1" dirty="0"/>
              <a:t>The Addo Campaign:</a:t>
            </a:r>
            <a:r>
              <a:rPr lang="en-GB" dirty="0"/>
              <a:t> A long-term responsible tourism pledge inviting visitors, locals, and businesses to make small promises to respect, protect, and care for the land, communities, and culture of Wales. </a:t>
            </a:r>
          </a:p>
          <a:p>
            <a:pPr lvl="0"/>
            <a:r>
              <a:rPr lang="en-GB" b="1" dirty="0"/>
              <a:t>Sustainable Tourism Wales (Business Wales):</a:t>
            </a:r>
            <a:r>
              <a:rPr lang="en-GB" dirty="0"/>
              <a:t> Offers practical resources, top tips, and green guidance for businesses targeting five core areas: water, waste, travel, supply chain, and energy</a:t>
            </a:r>
          </a:p>
          <a:p>
            <a:pPr lvl="0"/>
            <a:r>
              <a:rPr lang="en-GB" dirty="0"/>
              <a:t>. </a:t>
            </a:r>
            <a:r>
              <a:rPr lang="en-GB" dirty="0">
                <a:hlinkClick r:id="rId2"/>
              </a:rPr>
              <a:t>Sustainable Tourism Wales | Business Wales</a:t>
            </a:r>
            <a:endParaRPr lang="en-GB" dirty="0"/>
          </a:p>
          <a:p>
            <a:pPr lvl="0">
              <a:lnSpc>
                <a:spcPct val="120000"/>
              </a:lnSpc>
            </a:pPr>
            <a:r>
              <a:rPr lang="en-GB" b="1" dirty="0"/>
              <a:t>Regional &amp; Local Plans:</a:t>
            </a:r>
            <a:endParaRPr lang="en-GB" dirty="0"/>
          </a:p>
          <a:p>
            <a:pPr lvl="1">
              <a:lnSpc>
                <a:spcPct val="120000"/>
              </a:lnSpc>
            </a:pPr>
            <a:r>
              <a:rPr lang="en-GB" b="1" dirty="0"/>
              <a:t>Gwynedd and Eryri Sustainable Visitor Economy Plan 2035:</a:t>
            </a:r>
            <a:r>
              <a:rPr lang="en-GB" dirty="0"/>
              <a:t> A collaborative plan focusing on local community priorities, traffic management, and initiatives like </a:t>
            </a:r>
            <a:r>
              <a:rPr lang="en-GB" i="1" dirty="0"/>
              <a:t>Caru Eryri</a:t>
            </a:r>
            <a:r>
              <a:rPr lang="en-GB" dirty="0"/>
              <a:t>.</a:t>
            </a:r>
          </a:p>
          <a:p>
            <a:pPr lvl="1">
              <a:lnSpc>
                <a:spcPct val="120000"/>
              </a:lnSpc>
            </a:pPr>
            <a:r>
              <a:rPr lang="en-GB" b="1" dirty="0"/>
              <a:t>Visitor Accommodation (Register and Levy) Etc. (Wales) Bill:</a:t>
            </a:r>
            <a:r>
              <a:rPr lang="en-GB" dirty="0"/>
              <a:t> Legislation enabling local authorities to introduce a small visitor levy on overnight stays to reinvest directly into local tourism infrastructure and public services.</a:t>
            </a:r>
          </a:p>
          <a:p>
            <a:pPr lvl="1">
              <a:lnSpc>
                <a:spcPct val="120000"/>
              </a:lnSpc>
            </a:pPr>
            <a:r>
              <a:rPr lang="en-GB" b="1" dirty="0"/>
              <a:t>Brilliant Basics Fund:</a:t>
            </a:r>
            <a:r>
              <a:rPr lang="en-GB" dirty="0"/>
              <a:t> Government funding supporting sustainable local infrastructure and visitor access improvements</a:t>
            </a:r>
          </a:p>
        </p:txBody>
      </p:sp>
    </p:spTree>
    <p:extLst>
      <p:ext uri="{BB962C8B-B14F-4D97-AF65-F5344CB8AC3E}">
        <p14:creationId xmlns:p14="http://schemas.microsoft.com/office/powerpoint/2010/main" val="2230311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t>Tourism in developed economies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08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645920"/>
            <a:ext cx="5212080" cy="4251960"/>
          </a:xfrm>
          <a:prstGeom prst="roundRect">
            <a:avLst/>
          </a:prstGeom>
          <a:solidFill>
            <a:srgbClr val="E1EDF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05840" y="1920240"/>
            <a:ext cx="182880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1" i="0">
                <a:solidFill>
                  <a:srgbClr val="1F7E79"/>
                </a:solidFill>
                <a:latin typeface="Aptos"/>
              </a:defRPr>
            </a:pPr>
            <a:r>
              <a:t>EXAMPLES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5840" y="2267712"/>
            <a:ext cx="438912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9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France • Germany • Japan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5840" y="2834640"/>
            <a:ext cx="429768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Common characteristics</a:t>
            </a:r>
          </a:p>
        </p:txBody>
      </p:sp>
      <p:sp>
        <p:nvSpPr>
          <p:cNvPr id="11" name="Oval 10"/>
          <p:cNvSpPr/>
          <p:nvPr/>
        </p:nvSpPr>
        <p:spPr>
          <a:xfrm>
            <a:off x="1005840" y="3364991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261872" y="3246120"/>
            <a:ext cx="422452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Established transport and visitor infrastructure</a:t>
            </a:r>
          </a:p>
        </p:txBody>
      </p:sp>
      <p:sp>
        <p:nvSpPr>
          <p:cNvPr id="13" name="Oval 12"/>
          <p:cNvSpPr/>
          <p:nvPr/>
        </p:nvSpPr>
        <p:spPr>
          <a:xfrm>
            <a:off x="1005840" y="3879341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261872" y="3760470"/>
            <a:ext cx="422452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Diverse accommodation and tourism services</a:t>
            </a:r>
          </a:p>
        </p:txBody>
      </p:sp>
      <p:sp>
        <p:nvSpPr>
          <p:cNvPr id="15" name="Oval 14"/>
          <p:cNvSpPr/>
          <p:nvPr/>
        </p:nvSpPr>
        <p:spPr>
          <a:xfrm>
            <a:off x="1005840" y="439369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261872" y="4274820"/>
            <a:ext cx="422452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Mature attractions and domestic markets</a:t>
            </a:r>
          </a:p>
        </p:txBody>
      </p:sp>
      <p:sp>
        <p:nvSpPr>
          <p:cNvPr id="17" name="Oval 16"/>
          <p:cNvSpPr/>
          <p:nvPr/>
        </p:nvSpPr>
        <p:spPr>
          <a:xfrm>
            <a:off x="1005840" y="490804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261872" y="4789170"/>
            <a:ext cx="4224528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Potential capacity to invest in greener technology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17920" y="1645920"/>
            <a:ext cx="5212080" cy="42519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92240" y="1920240"/>
            <a:ext cx="438912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1" i="0">
                <a:solidFill>
                  <a:srgbClr val="DC6F5B"/>
                </a:solidFill>
                <a:latin typeface="Aptos"/>
              </a:defRPr>
            </a:pPr>
            <a:r>
              <a:t>SUSTAINABILITY PRESSURES</a:t>
            </a:r>
          </a:p>
        </p:txBody>
      </p:sp>
      <p:sp>
        <p:nvSpPr>
          <p:cNvPr id="21" name="Oval 20"/>
          <p:cNvSpPr/>
          <p:nvPr/>
        </p:nvSpPr>
        <p:spPr>
          <a:xfrm>
            <a:off x="6492240" y="2542032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748272" y="2423160"/>
            <a:ext cx="4178807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Overtourism and congestion</a:t>
            </a:r>
          </a:p>
        </p:txBody>
      </p:sp>
      <p:sp>
        <p:nvSpPr>
          <p:cNvPr id="23" name="Oval 22"/>
          <p:cNvSpPr/>
          <p:nvPr/>
        </p:nvSpPr>
        <p:spPr>
          <a:xfrm>
            <a:off x="6492240" y="3124961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748272" y="3006089"/>
            <a:ext cx="4178807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Transport-related emissions</a:t>
            </a:r>
          </a:p>
        </p:txBody>
      </p:sp>
      <p:sp>
        <p:nvSpPr>
          <p:cNvPr id="25" name="Oval 24"/>
          <p:cNvSpPr/>
          <p:nvPr/>
        </p:nvSpPr>
        <p:spPr>
          <a:xfrm>
            <a:off x="6492240" y="3707891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748272" y="3589020"/>
            <a:ext cx="4178807" cy="5646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Housing pressures and rising local costs</a:t>
            </a:r>
          </a:p>
        </p:txBody>
      </p:sp>
      <p:sp>
        <p:nvSpPr>
          <p:cNvPr id="27" name="Oval 26"/>
          <p:cNvSpPr/>
          <p:nvPr/>
        </p:nvSpPr>
        <p:spPr>
          <a:xfrm>
            <a:off x="6492240" y="4290822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748272" y="4171950"/>
            <a:ext cx="4178807" cy="5646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High energy and resource consumption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492240" y="5074920"/>
            <a:ext cx="448056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1" i="0">
                <a:solidFill>
                  <a:srgbClr val="1F7E79"/>
                </a:solidFill>
                <a:latin typeface="Aptos"/>
              </a:defRPr>
            </a:pPr>
            <a:r>
              <a:rPr dirty="0"/>
              <a:t>Possible responses: visitor management, public transport, seasonal dispersal, resource efficiency and resident consultation.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Japan's Tourism Boom: A Hidden Crisis">
            <a:hlinkClick r:id="" action="ppaction://media"/>
            <a:extLst>
              <a:ext uri="{FF2B5EF4-FFF2-40B4-BE49-F238E27FC236}">
                <a16:creationId xmlns:a16="http://schemas.microsoft.com/office/drawing/2014/main" id="{49F77225-8051-9E89-FD32-692A5F5FFF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7628" y="990601"/>
            <a:ext cx="8536131" cy="48229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D2DFB2F-28CF-22AB-DD01-E1DDC598149A}"/>
              </a:ext>
            </a:extLst>
          </p:cNvPr>
          <p:cNvSpPr txBox="1"/>
          <p:nvPr/>
        </p:nvSpPr>
        <p:spPr>
          <a:xfrm>
            <a:off x="767629" y="190046"/>
            <a:ext cx="60968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Japan's Tourism Boom: A Hidden Crisis</a:t>
            </a:r>
          </a:p>
        </p:txBody>
      </p:sp>
    </p:spTree>
    <p:extLst>
      <p:ext uri="{BB962C8B-B14F-4D97-AF65-F5344CB8AC3E}">
        <p14:creationId xmlns:p14="http://schemas.microsoft.com/office/powerpoint/2010/main" val="171277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rPr dirty="0"/>
              <a:t>OPPORTUNITIES AND CONSTRAINTS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Tourism in developing economies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09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645920"/>
            <a:ext cx="5212080" cy="4251960"/>
          </a:xfrm>
          <a:prstGeom prst="roundRect">
            <a:avLst/>
          </a:prstGeom>
          <a:solidFill>
            <a:srgbClr val="DAEFE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05840" y="1920240"/>
            <a:ext cx="182880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1" i="0">
                <a:solidFill>
                  <a:srgbClr val="1F7E79"/>
                </a:solidFill>
                <a:latin typeface="Aptos"/>
              </a:defRPr>
            </a:pPr>
            <a:r>
              <a:t>EXAMPLES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05840" y="2267712"/>
            <a:ext cx="4480560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900" b="1" i="0">
                <a:solidFill>
                  <a:srgbClr val="182F3D"/>
                </a:solidFill>
                <a:latin typeface="Aptos"/>
              </a:defRPr>
            </a:pPr>
            <a:r>
              <a:t>Nepal • Rwanda • Cambodia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05840" y="2834640"/>
            <a:ext cx="429768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82F3D"/>
                </a:solidFill>
                <a:latin typeface="Aptos"/>
              </a:defRPr>
            </a:pPr>
            <a:r>
              <a:t>Potential opportunities</a:t>
            </a:r>
          </a:p>
        </p:txBody>
      </p:sp>
      <p:sp>
        <p:nvSpPr>
          <p:cNvPr id="11" name="Oval 10"/>
          <p:cNvSpPr/>
          <p:nvPr/>
        </p:nvSpPr>
        <p:spPr>
          <a:xfrm>
            <a:off x="1005840" y="3364991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261872" y="3246120"/>
            <a:ext cx="422452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Employment and small-business growth</a:t>
            </a:r>
          </a:p>
        </p:txBody>
      </p:sp>
      <p:sp>
        <p:nvSpPr>
          <p:cNvPr id="13" name="Oval 12"/>
          <p:cNvSpPr/>
          <p:nvPr/>
        </p:nvSpPr>
        <p:spPr>
          <a:xfrm>
            <a:off x="1005840" y="3879341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261872" y="3760470"/>
            <a:ext cx="422452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Foreign exchange and investment</a:t>
            </a:r>
          </a:p>
        </p:txBody>
      </p:sp>
      <p:sp>
        <p:nvSpPr>
          <p:cNvPr id="15" name="Oval 14"/>
          <p:cNvSpPr/>
          <p:nvPr/>
        </p:nvSpPr>
        <p:spPr>
          <a:xfrm>
            <a:off x="1005840" y="439369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261872" y="4274820"/>
            <a:ext cx="422452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Community-based and nature tourism</a:t>
            </a:r>
          </a:p>
        </p:txBody>
      </p:sp>
      <p:sp>
        <p:nvSpPr>
          <p:cNvPr id="17" name="Oval 16"/>
          <p:cNvSpPr/>
          <p:nvPr/>
        </p:nvSpPr>
        <p:spPr>
          <a:xfrm>
            <a:off x="1005840" y="4908042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261872" y="4789170"/>
            <a:ext cx="422452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Funding for heritage and conservation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17920" y="1645920"/>
            <a:ext cx="5212080" cy="42519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6492240" y="1920240"/>
            <a:ext cx="438912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1" i="0">
                <a:solidFill>
                  <a:srgbClr val="DC6F5B"/>
                </a:solidFill>
                <a:latin typeface="Aptos"/>
              </a:defRPr>
            </a:pPr>
            <a:r>
              <a:t>SUSTAINABILITY PRESSURES</a:t>
            </a:r>
          </a:p>
        </p:txBody>
      </p:sp>
      <p:sp>
        <p:nvSpPr>
          <p:cNvPr id="21" name="Oval 20"/>
          <p:cNvSpPr/>
          <p:nvPr/>
        </p:nvSpPr>
        <p:spPr>
          <a:xfrm>
            <a:off x="6492240" y="2542032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748272" y="2423160"/>
            <a:ext cx="4178807" cy="5646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Uneven infrastructure and limited funding</a:t>
            </a:r>
          </a:p>
        </p:txBody>
      </p:sp>
      <p:sp>
        <p:nvSpPr>
          <p:cNvPr id="23" name="Oval 22"/>
          <p:cNvSpPr/>
          <p:nvPr/>
        </p:nvSpPr>
        <p:spPr>
          <a:xfrm>
            <a:off x="6492240" y="3124961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6748272" y="3006089"/>
            <a:ext cx="4178807" cy="5646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Economic leakage to overseas businesses</a:t>
            </a:r>
          </a:p>
        </p:txBody>
      </p:sp>
      <p:sp>
        <p:nvSpPr>
          <p:cNvPr id="25" name="Oval 24"/>
          <p:cNvSpPr/>
          <p:nvPr/>
        </p:nvSpPr>
        <p:spPr>
          <a:xfrm>
            <a:off x="6492240" y="3707891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6748272" y="3589020"/>
            <a:ext cx="4178807" cy="5646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Seasonal or insecure employment</a:t>
            </a:r>
          </a:p>
        </p:txBody>
      </p:sp>
      <p:sp>
        <p:nvSpPr>
          <p:cNvPr id="27" name="Oval 26"/>
          <p:cNvSpPr/>
          <p:nvPr/>
        </p:nvSpPr>
        <p:spPr>
          <a:xfrm>
            <a:off x="6492240" y="4290822"/>
            <a:ext cx="109728" cy="109728"/>
          </a:xfrm>
          <a:prstGeom prst="ellipse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748272" y="4171950"/>
            <a:ext cx="4178807" cy="5646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Pressure on water, habitats and culture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492240" y="5074920"/>
            <a:ext cx="448056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1" i="0">
                <a:solidFill>
                  <a:srgbClr val="1F7E79"/>
                </a:solidFill>
                <a:latin typeface="Aptos"/>
              </a:defRPr>
            </a:pPr>
            <a:r>
              <a:rPr dirty="0"/>
              <a:t>Possible responses: local procurement, community ownership, skills development and investment in essential infrastructure.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Rwanda's Green Revolution: 30 Years of Environmental Restoration and Conservation Success">
            <a:hlinkClick r:id="" action="ppaction://media"/>
            <a:extLst>
              <a:ext uri="{FF2B5EF4-FFF2-40B4-BE49-F238E27FC236}">
                <a16:creationId xmlns:a16="http://schemas.microsoft.com/office/drawing/2014/main" id="{1B98C021-D9EA-1630-EB1E-0DA5B090093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31424" y="1336963"/>
            <a:ext cx="8317921" cy="46996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3D6E9E2-26EF-ED68-4510-219087A18505}"/>
              </a:ext>
            </a:extLst>
          </p:cNvPr>
          <p:cNvSpPr txBox="1"/>
          <p:nvPr/>
        </p:nvSpPr>
        <p:spPr>
          <a:xfrm>
            <a:off x="601373" y="0"/>
            <a:ext cx="1003372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Rwanda's Green Revolution: 30 Years of Environmental Restoration and Conservation Success</a:t>
            </a:r>
          </a:p>
        </p:txBody>
      </p:sp>
    </p:spTree>
    <p:extLst>
      <p:ext uri="{BB962C8B-B14F-4D97-AF65-F5344CB8AC3E}">
        <p14:creationId xmlns:p14="http://schemas.microsoft.com/office/powerpoint/2010/main" val="58896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ECONOMIC LEAKAGE AND LOCAL VALUE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t>Who benefits from tourism?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10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737360"/>
            <a:ext cx="5120640" cy="301752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737360"/>
            <a:ext cx="82296" cy="301752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892807"/>
            <a:ext cx="4754879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800" b="1" i="0">
                <a:solidFill>
                  <a:srgbClr val="182F3D"/>
                </a:solidFill>
                <a:latin typeface="Aptos"/>
              </a:defRPr>
            </a:pPr>
            <a:r>
              <a:t>HIGHER LEAKAGE RISK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331720"/>
            <a:ext cx="4754879" cy="15214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A foreign-owned all-inclusive resort imports food, uses overseas tour operators and </a:t>
            </a:r>
            <a:r>
              <a:rPr lang="en-GB" sz="1600" dirty="0"/>
              <a:t>repatriates'</a:t>
            </a:r>
            <a:r>
              <a:rPr sz="1600" dirty="0"/>
              <a:t> profits.</a:t>
            </a:r>
          </a:p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endParaRPr sz="1600" dirty="0"/>
          </a:p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Visitors spend money, </a:t>
            </a:r>
            <a:r>
              <a:rPr sz="1600" b="1" dirty="0"/>
              <a:t>but a smaller share may circulate locally.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263640" y="1737360"/>
            <a:ext cx="5120640" cy="301752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263640" y="1737360"/>
            <a:ext cx="82296" cy="301752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464807" y="1892807"/>
            <a:ext cx="4754879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800" b="1" i="0">
                <a:solidFill>
                  <a:srgbClr val="182F3D"/>
                </a:solidFill>
                <a:latin typeface="Aptos"/>
              </a:defRPr>
            </a:pPr>
            <a:r>
              <a:t>KEEPING VALUE LOCAL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64807" y="2331720"/>
            <a:ext cx="4754879" cy="17676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A community-owned tourism business uses local guides, food producers, accommodation and craft suppliers.</a:t>
            </a:r>
          </a:p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endParaRPr sz="1600" dirty="0"/>
          </a:p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More visitor spending may </a:t>
            </a:r>
            <a:r>
              <a:rPr sz="1600" b="1" dirty="0"/>
              <a:t>support local livelihoods.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2960" y="5166360"/>
            <a:ext cx="10515600" cy="822960"/>
          </a:xfrm>
          <a:prstGeom prst="roundRect">
            <a:avLst/>
          </a:prstGeom>
          <a:solidFill>
            <a:srgbClr val="F6EFD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051560" y="5321808"/>
            <a:ext cx="329184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Measure success through more than arrivals: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72000" y="5501939"/>
            <a:ext cx="66751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1" i="0">
                <a:solidFill>
                  <a:srgbClr val="1F7E79"/>
                </a:solidFill>
                <a:latin typeface="Aptos"/>
              </a:defRPr>
            </a:pPr>
            <a:r>
              <a:t>local jobs • wages • local spending • resident wellbeing • emissions • biodiversity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82980" y="4856838"/>
            <a:ext cx="1042416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600" b="1" i="0">
                <a:solidFill>
                  <a:srgbClr val="DC6F5B"/>
                </a:solidFill>
                <a:latin typeface="Aptos"/>
              </a:defRPr>
            </a:pPr>
            <a:r>
              <a:rPr dirty="0"/>
              <a:t>Discussion: Is attracting more tourists always the best measure of success?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HOW MIGHT SUPPLY RESPOND?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Tourist trends and changing preferences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645920"/>
            <a:ext cx="338328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645920"/>
            <a:ext cx="82296" cy="160020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80136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SUSTAINABLE TRAVEL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24028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Low-impact transport, eco-certification, local benefit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526280" y="1645920"/>
            <a:ext cx="338328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526280" y="1645920"/>
            <a:ext cx="82296" cy="160020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727448" y="180136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AUTHENTIC EXPERIENCES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27448" y="224028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Local food, culture, crafts, festivals and learning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321040" y="1645920"/>
            <a:ext cx="338328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321040" y="1645920"/>
            <a:ext cx="82296" cy="1600200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522208" y="180136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DIGITAL &amp; PERSONALISED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22208" y="2240280"/>
            <a:ext cx="3017520" cy="8869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t>Apps, online reviews, AI planning and tailored trips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31520" y="3611880"/>
            <a:ext cx="338328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731520" y="3611880"/>
            <a:ext cx="82296" cy="1600200"/>
          </a:xfrm>
          <a:prstGeom prst="rect">
            <a:avLst/>
          </a:prstGeom>
          <a:solidFill>
            <a:srgbClr val="55739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32688" y="376732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SLOW TRAVEL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32688" y="420624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Longer stays, rail where practical, regional exploration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4526280" y="3611880"/>
            <a:ext cx="338328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4526280" y="3611880"/>
            <a:ext cx="82296" cy="160020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4727448" y="376732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NATURE &amp; WELLNESS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727448" y="420624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Walking, wildlife, outdoor activity and retreats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8321040" y="3611880"/>
            <a:ext cx="3383280" cy="160020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Rectangle 27"/>
          <p:cNvSpPr/>
          <p:nvPr/>
        </p:nvSpPr>
        <p:spPr>
          <a:xfrm>
            <a:off x="8321040" y="3611880"/>
            <a:ext cx="82296" cy="160020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8522208" y="376732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1" i="0">
                <a:solidFill>
                  <a:srgbClr val="182F3D"/>
                </a:solidFill>
                <a:latin typeface="Aptos"/>
              </a:defRPr>
            </a:pPr>
            <a:r>
              <a:t>VALUE &amp; INCLUSION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522208" y="420624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Transparent pricing, accessibility and varied budgets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THINK CRITICALLY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A trend can create both benefits and costs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12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828800"/>
            <a:ext cx="3383280" cy="33375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828800"/>
            <a:ext cx="82296" cy="333756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98424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700" b="1" i="0">
                <a:solidFill>
                  <a:srgbClr val="182F3D"/>
                </a:solidFill>
                <a:latin typeface="Aptos"/>
              </a:defRPr>
            </a:pPr>
            <a:r>
              <a:t>POTENTIAL BENEFITS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423160"/>
            <a:ext cx="3017520" cy="1364989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New jobs and enterprise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Local cultural exchange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Conservation funding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More year-round income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526280" y="1828800"/>
            <a:ext cx="3383280" cy="33375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526280" y="1828800"/>
            <a:ext cx="82296" cy="333756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727448" y="198424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700" b="1" i="0">
                <a:solidFill>
                  <a:srgbClr val="182F3D"/>
                </a:solidFill>
                <a:latin typeface="Aptos"/>
              </a:defRPr>
            </a:pPr>
            <a:r>
              <a:t>POTENTIAL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27448" y="2423160"/>
            <a:ext cx="3017520" cy="262432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• Carbon and resource use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• Crowding and habitat damage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• Cultural commodification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t>• Greenwashing or exclusion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321040" y="1828800"/>
            <a:ext cx="3383280" cy="33375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321040" y="1828800"/>
            <a:ext cx="82296" cy="3337560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522208" y="198424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700" b="1" i="0">
                <a:solidFill>
                  <a:srgbClr val="182F3D"/>
                </a:solidFill>
                <a:latin typeface="Aptos"/>
              </a:defRPr>
            </a:pPr>
            <a:r>
              <a:t>QUESTIONS TO ASK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22208" y="2423160"/>
            <a:ext cx="3017520" cy="262432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Who gains and who loses?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What evidence supports the trend?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What are the local limits?</a:t>
            </a:r>
          </a:p>
          <a:p>
            <a:pPr algn="l">
              <a:spcAft>
                <a:spcPts val="700"/>
              </a:spcAft>
              <a:defRPr sz="16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• How will success be measured?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14400" y="5486400"/>
            <a:ext cx="10287000" cy="548640"/>
          </a:xfrm>
          <a:prstGeom prst="roundRect">
            <a:avLst/>
          </a:prstGeom>
          <a:solidFill>
            <a:srgbClr val="182F3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097280" y="5605272"/>
            <a:ext cx="9921240" cy="29260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ctr">
              <a:spcAft>
                <a:spcPts val="700"/>
              </a:spcAft>
              <a:defRPr sz="1600" b="1" i="0">
                <a:solidFill>
                  <a:srgbClr val="FFFFFF"/>
                </a:solidFill>
                <a:latin typeface="Aptos"/>
              </a:defRPr>
            </a:pPr>
            <a:r>
              <a:rPr dirty="0"/>
              <a:t>Sustainability is about managing trade-offs — not simply labelling a product “green”.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20–25 MINUTES • PRESENT YOUR RECOMMENDATIONS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t>Group task: who benefits from tourism?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13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691640"/>
            <a:ext cx="3383280" cy="141732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691640"/>
            <a:ext cx="82296" cy="1417320"/>
          </a:xfrm>
          <a:prstGeom prst="rect">
            <a:avLst/>
          </a:prstGeom>
          <a:solidFill>
            <a:srgbClr val="DC6F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84708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1" i="0">
                <a:solidFill>
                  <a:srgbClr val="182F3D"/>
                </a:solidFill>
                <a:latin typeface="Aptos"/>
              </a:defRPr>
            </a:pPr>
            <a:r>
              <a:t>A • MEDITERRANEAN RESORT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32688" y="2286000"/>
            <a:ext cx="3017520" cy="8494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Summer peaks; congestion, water use and housing pressure.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526280" y="1691640"/>
            <a:ext cx="3383280" cy="141732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4526280" y="1691640"/>
            <a:ext cx="82296" cy="1417320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727448" y="184708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1" i="0">
                <a:solidFill>
                  <a:srgbClr val="182F3D"/>
                </a:solidFill>
                <a:latin typeface="Aptos"/>
              </a:defRPr>
            </a:pPr>
            <a:r>
              <a:t>B • MOUNTAIN DESTINATION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27448" y="2286000"/>
            <a:ext cx="3017520" cy="849463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Growing trekking demand; limited waste facilities and overseas operators.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321040" y="1691640"/>
            <a:ext cx="3383280" cy="141732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321040" y="1691640"/>
            <a:ext cx="82296" cy="1417320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522208" y="1847088"/>
            <a:ext cx="3017520" cy="34747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400" b="1" i="0">
                <a:solidFill>
                  <a:srgbClr val="182F3D"/>
                </a:solidFill>
                <a:latin typeface="Aptos"/>
              </a:defRPr>
            </a:pPr>
            <a:r>
              <a:t>C • WELSH COASTAL TOWN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22208" y="2286000"/>
            <a:ext cx="301752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b="1" dirty="0"/>
              <a:t>Busy school holidays but weak winter trade and seasonal jobs.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68680" y="3520440"/>
            <a:ext cx="2926080" cy="32004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800" b="1" i="0">
                <a:solidFill>
                  <a:srgbClr val="182F3D"/>
                </a:solidFill>
                <a:latin typeface="Aptos"/>
              </a:defRPr>
            </a:pPr>
            <a:r>
              <a:rPr dirty="0"/>
              <a:t>Your group must identify:</a:t>
            </a:r>
          </a:p>
        </p:txBody>
      </p:sp>
      <p:sp>
        <p:nvSpPr>
          <p:cNvPr id="20" name="Oval 19"/>
          <p:cNvSpPr/>
          <p:nvPr/>
        </p:nvSpPr>
        <p:spPr>
          <a:xfrm>
            <a:off x="914400" y="4050791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170432" y="3931920"/>
            <a:ext cx="9985248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The demand pattern or tourist trend</a:t>
            </a:r>
          </a:p>
        </p:txBody>
      </p:sp>
      <p:sp>
        <p:nvSpPr>
          <p:cNvPr id="22" name="Oval 21"/>
          <p:cNvSpPr/>
          <p:nvPr/>
        </p:nvSpPr>
        <p:spPr>
          <a:xfrm>
            <a:off x="914400" y="4434840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170432" y="4315968"/>
            <a:ext cx="9985248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The pressure on existing tourism supply</a:t>
            </a:r>
          </a:p>
        </p:txBody>
      </p:sp>
      <p:sp>
        <p:nvSpPr>
          <p:cNvPr id="24" name="Oval 23"/>
          <p:cNvSpPr/>
          <p:nvPr/>
        </p:nvSpPr>
        <p:spPr>
          <a:xfrm>
            <a:off x="914400" y="4818888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1170432" y="4700016"/>
            <a:ext cx="9985248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Two or three sustainable interventions</a:t>
            </a:r>
          </a:p>
        </p:txBody>
      </p:sp>
      <p:sp>
        <p:nvSpPr>
          <p:cNvPr id="26" name="Oval 25"/>
          <p:cNvSpPr/>
          <p:nvPr/>
        </p:nvSpPr>
        <p:spPr>
          <a:xfrm>
            <a:off x="914400" y="5202936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170432" y="5084064"/>
            <a:ext cx="9985248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One conflict between growth and sustainability</a:t>
            </a:r>
          </a:p>
        </p:txBody>
      </p:sp>
      <p:sp>
        <p:nvSpPr>
          <p:cNvPr id="28" name="Oval 27"/>
          <p:cNvSpPr/>
          <p:nvPr/>
        </p:nvSpPr>
        <p:spPr>
          <a:xfrm>
            <a:off x="914400" y="5586984"/>
            <a:ext cx="109728" cy="109728"/>
          </a:xfrm>
          <a:prstGeom prst="ellipse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1170432" y="5468112"/>
            <a:ext cx="9985248" cy="3657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500" b="0" i="0">
                <a:solidFill>
                  <a:srgbClr val="2A3439"/>
                </a:solidFill>
                <a:latin typeface="Aptos"/>
              </a:defRPr>
            </a:pPr>
            <a:r>
              <a:rPr dirty="0"/>
              <a:t>Two indicators to evaluate success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82F3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594360"/>
            <a:ext cx="320040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200" b="1" i="0">
                <a:solidFill>
                  <a:srgbClr val="DCA94C"/>
                </a:solidFill>
                <a:latin typeface="Aptos"/>
              </a:defRPr>
            </a:pPr>
            <a:r>
              <a:t>PLENARY • LEVEL 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234440"/>
            <a:ext cx="10607040" cy="140346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FFFFFF"/>
                </a:solidFill>
                <a:latin typeface="Aptos"/>
              </a:defRPr>
            </a:pPr>
            <a:r>
              <a:rPr dirty="0">
                <a:solidFill>
                  <a:schemeClr val="bg2">
                    <a:lumMod val="25000"/>
                  </a:schemeClr>
                </a:solidFill>
              </a:rPr>
              <a:t>To what extent should tourism providers adapt their supply to meet changing tourist demand if doing so may create environmental or social costs?</a:t>
            </a:r>
          </a:p>
        </p:txBody>
      </p:sp>
      <p:sp>
        <p:nvSpPr>
          <p:cNvPr id="5" name="Rectangle 4"/>
          <p:cNvSpPr/>
          <p:nvPr/>
        </p:nvSpPr>
        <p:spPr>
          <a:xfrm>
            <a:off x="777240" y="3246120"/>
            <a:ext cx="1097280" cy="5486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77240" y="3611880"/>
            <a:ext cx="2743200" cy="3877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800" b="1" i="0">
                <a:solidFill>
                  <a:srgbClr val="DAEFE5"/>
                </a:solidFill>
                <a:latin typeface="Aptos"/>
              </a:defRPr>
            </a:pPr>
            <a:r>
              <a:rPr dirty="0">
                <a:solidFill>
                  <a:schemeClr val="bg2">
                    <a:lumMod val="25000"/>
                  </a:schemeClr>
                </a:solidFill>
              </a:rPr>
              <a:t>Your answer should:</a:t>
            </a:r>
          </a:p>
        </p:txBody>
      </p:sp>
      <p:sp>
        <p:nvSpPr>
          <p:cNvPr id="7" name="Oval 6"/>
          <p:cNvSpPr/>
          <p:nvPr/>
        </p:nvSpPr>
        <p:spPr>
          <a:xfrm>
            <a:off x="822960" y="4187952"/>
            <a:ext cx="109728" cy="109728"/>
          </a:xfrm>
          <a:prstGeom prst="ellipse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78992" y="4069080"/>
            <a:ext cx="998524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FFFFFF"/>
                </a:solidFill>
                <a:latin typeface="Aptos"/>
              </a:defRPr>
            </a:pPr>
            <a:r>
              <a:rPr b="1" dirty="0">
                <a:solidFill>
                  <a:schemeClr val="bg2">
                    <a:lumMod val="25000"/>
                  </a:schemeClr>
                </a:solidFill>
              </a:rPr>
              <a:t>Explain supply and demand</a:t>
            </a:r>
          </a:p>
        </p:txBody>
      </p:sp>
      <p:sp>
        <p:nvSpPr>
          <p:cNvPr id="9" name="Oval 8"/>
          <p:cNvSpPr/>
          <p:nvPr/>
        </p:nvSpPr>
        <p:spPr>
          <a:xfrm>
            <a:off x="822960" y="4553712"/>
            <a:ext cx="109728" cy="109728"/>
          </a:xfrm>
          <a:prstGeom prst="ellipse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078992" y="4434840"/>
            <a:ext cx="998524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FFFFFF"/>
                </a:solidFill>
                <a:latin typeface="Aptos"/>
              </a:defRPr>
            </a:pPr>
            <a:r>
              <a:rPr b="1" dirty="0">
                <a:solidFill>
                  <a:schemeClr val="bg2">
                    <a:lumMod val="25000"/>
                  </a:schemeClr>
                </a:solidFill>
              </a:rPr>
              <a:t>Compare one developed and one developing economy</a:t>
            </a:r>
          </a:p>
        </p:txBody>
      </p:sp>
      <p:sp>
        <p:nvSpPr>
          <p:cNvPr id="11" name="Oval 10"/>
          <p:cNvSpPr/>
          <p:nvPr/>
        </p:nvSpPr>
        <p:spPr>
          <a:xfrm>
            <a:off x="822960" y="4919472"/>
            <a:ext cx="109728" cy="109728"/>
          </a:xfrm>
          <a:prstGeom prst="ellipse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78992" y="4800600"/>
            <a:ext cx="998524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FFFFFF"/>
                </a:solidFill>
                <a:latin typeface="Aptos"/>
              </a:defRPr>
            </a:pPr>
            <a:r>
              <a:rPr b="1" dirty="0">
                <a:solidFill>
                  <a:schemeClr val="bg2">
                    <a:lumMod val="10000"/>
                  </a:schemeClr>
                </a:solidFill>
              </a:rPr>
              <a:t>Discuss two tourist trends</a:t>
            </a:r>
          </a:p>
        </p:txBody>
      </p:sp>
      <p:sp>
        <p:nvSpPr>
          <p:cNvPr id="13" name="Oval 12"/>
          <p:cNvSpPr/>
          <p:nvPr/>
        </p:nvSpPr>
        <p:spPr>
          <a:xfrm>
            <a:off x="822960" y="5285232"/>
            <a:ext cx="109728" cy="109728"/>
          </a:xfrm>
          <a:prstGeom prst="ellipse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78992" y="5166360"/>
            <a:ext cx="998524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FFFFFF"/>
                </a:solidFill>
                <a:latin typeface="Aptos"/>
              </a:defRPr>
            </a:pPr>
            <a:r>
              <a:rPr b="1" dirty="0">
                <a:solidFill>
                  <a:schemeClr val="bg2">
                    <a:lumMod val="10000"/>
                  </a:schemeClr>
                </a:solidFill>
              </a:rPr>
              <a:t>Evaluate economic, environmental and social impacts</a:t>
            </a:r>
          </a:p>
        </p:txBody>
      </p:sp>
      <p:sp>
        <p:nvSpPr>
          <p:cNvPr id="15" name="Oval 14"/>
          <p:cNvSpPr/>
          <p:nvPr/>
        </p:nvSpPr>
        <p:spPr>
          <a:xfrm>
            <a:off x="822960" y="5650992"/>
            <a:ext cx="109728" cy="109728"/>
          </a:xfrm>
          <a:prstGeom prst="ellipse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078992" y="5532120"/>
            <a:ext cx="9985248" cy="357021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0" i="0">
                <a:solidFill>
                  <a:srgbClr val="FFFFFF"/>
                </a:solidFill>
                <a:latin typeface="Aptos"/>
              </a:defRPr>
            </a:pPr>
            <a:r>
              <a:rPr b="1" dirty="0">
                <a:solidFill>
                  <a:schemeClr val="bg2">
                    <a:lumMod val="10000"/>
                  </a:schemeClr>
                </a:solidFill>
              </a:rPr>
              <a:t>Reach a justified conclusion supported by evidence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FFFFFF"/>
                </a:solidFill>
                <a:latin typeface="Aptos"/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8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F7E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347472"/>
            <a:ext cx="10789920" cy="25603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000" b="1" i="0">
                <a:solidFill>
                  <a:srgbClr val="1F7E79"/>
                </a:solidFill>
                <a:latin typeface="Aptos"/>
              </a:defRPr>
            </a:pPr>
            <a:r>
              <a:t>USE CURRENT, CREDIBLE SOURCES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6928" y="658368"/>
            <a:ext cx="11064240" cy="59436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2800" b="1" i="0">
                <a:solidFill>
                  <a:srgbClr val="182F3D"/>
                </a:solidFill>
                <a:latin typeface="Aptos"/>
              </a:defRPr>
            </a:pPr>
            <a:r>
              <a:t>Further reading and evidence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566928" y="1353312"/>
            <a:ext cx="1051560" cy="50292"/>
          </a:xfrm>
          <a:prstGeom prst="rect">
            <a:avLst/>
          </a:prstGeom>
          <a:solidFill>
            <a:srgbClr val="DCA9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201400" y="6473952"/>
            <a:ext cx="411480" cy="20116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r">
              <a:spcAft>
                <a:spcPts val="700"/>
              </a:spcAft>
              <a:defRPr sz="1000" b="1" i="0">
                <a:solidFill>
                  <a:srgbClr val="647075"/>
                </a:solidFill>
                <a:latin typeface="Aptos"/>
              </a:defRPr>
            </a:pPr>
            <a:r>
              <a:t>15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1645920"/>
            <a:ext cx="10652760" cy="8229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1005840" y="1764792"/>
            <a:ext cx="228600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F7E79"/>
                </a:solidFill>
                <a:latin typeface="Aptos"/>
              </a:defRPr>
            </a:pPr>
            <a:r>
              <a:t>UN Tourism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154680" y="1755648"/>
            <a:ext cx="502920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International arrivals, tourism trends and sustainable tourism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0" y="1764792"/>
            <a:ext cx="29260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0" i="0">
                <a:solidFill>
                  <a:srgbClr val="3C669E"/>
                </a:solidFill>
                <a:latin typeface="Aptos"/>
              </a:defRPr>
            </a:pPr>
            <a:r>
              <a:t>https://www.untourism.int/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77240" y="2670048"/>
            <a:ext cx="10652760" cy="8229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1005840" y="2788920"/>
            <a:ext cx="228600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F7E79"/>
                </a:solidFill>
                <a:latin typeface="Aptos"/>
              </a:defRPr>
            </a:pPr>
            <a:r>
              <a:t>UN Sustainable Development Goals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154680" y="2779776"/>
            <a:ext cx="502920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SDG 12: Responsible consumption and production; tourism sustainability indicators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29600" y="2788920"/>
            <a:ext cx="29260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0" i="0">
                <a:solidFill>
                  <a:srgbClr val="3C669E"/>
                </a:solidFill>
                <a:latin typeface="Aptos"/>
              </a:defRPr>
            </a:pPr>
            <a:r>
              <a:t>https://sdgs.un.org/goals/goal12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77240" y="3694176"/>
            <a:ext cx="10652760" cy="8229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1005840" y="3813048"/>
            <a:ext cx="228600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F7E79"/>
                </a:solidFill>
                <a:latin typeface="Aptos"/>
              </a:defRPr>
            </a:pPr>
            <a:r>
              <a:t>World Bank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154680" y="3803904"/>
            <a:ext cx="502920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Tourism development, local economic benefits and policy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0" y="3813048"/>
            <a:ext cx="29260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0" i="0">
                <a:solidFill>
                  <a:srgbClr val="3C669E"/>
                </a:solidFill>
                <a:latin typeface="Aptos"/>
              </a:defRPr>
            </a:pPr>
            <a:r>
              <a:t>https://www.worldbank.org/en/topic/tourism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77240" y="4718304"/>
            <a:ext cx="10652760" cy="8229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1005840" y="4837176"/>
            <a:ext cx="2286000" cy="2743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600" b="1" i="0">
                <a:solidFill>
                  <a:srgbClr val="1F7E79"/>
                </a:solidFill>
                <a:latin typeface="Aptos"/>
              </a:defRPr>
            </a:pPr>
            <a:r>
              <a:t>VisitBritain / Visit Wales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154680" y="4828032"/>
            <a:ext cx="502920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300" b="0" i="0">
                <a:solidFill>
                  <a:srgbClr val="2A3439"/>
                </a:solidFill>
                <a:latin typeface="Aptos"/>
              </a:defRPr>
            </a:pPr>
            <a:r>
              <a:rPr sz="1600" dirty="0"/>
              <a:t>UK and Wales tourism statistics, visitor </a:t>
            </a:r>
            <a:r>
              <a:rPr sz="1600" dirty="0" err="1"/>
              <a:t>behaviour</a:t>
            </a:r>
            <a:r>
              <a:rPr sz="1600" dirty="0"/>
              <a:t> and domestic tourism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0" y="4837176"/>
            <a:ext cx="2926080" cy="45720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1100" b="0" i="0">
                <a:solidFill>
                  <a:srgbClr val="3C669E"/>
                </a:solidFill>
                <a:latin typeface="Aptos"/>
              </a:defRPr>
            </a:pPr>
            <a:r>
              <a:t>https://www.visitbritain.org/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66928" y="6473952"/>
            <a:ext cx="7315200" cy="18288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700"/>
              </a:spcAft>
              <a:defRPr sz="900" b="1" i="0">
                <a:solidFill>
                  <a:srgbClr val="647075"/>
                </a:solidFill>
                <a:latin typeface="Aptos"/>
              </a:defRPr>
            </a:pPr>
            <a:r>
              <a:t>LEVEL 5 • SUSTAINABLE GLOBAL TOURISM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498064A0-E616-447C-9579-DC13241DC401}" vid="{BC3CF857-6F1D-478F-A928-B9D8215FC413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2139</Words>
  <Application>Microsoft Office PowerPoint</Application>
  <PresentationFormat>Widescreen</PresentationFormat>
  <Paragraphs>291</Paragraphs>
  <Slides>28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Aptos</vt:lpstr>
      <vt:lpstr>Arial</vt:lpstr>
      <vt:lpstr>Calibri</vt:lpstr>
      <vt:lpstr>Calibri Light</vt:lpstr>
      <vt:lpstr>Theme1</vt:lpstr>
      <vt:lpstr>Accessible 2</vt:lpstr>
      <vt:lpstr>Sub Title 1</vt:lpstr>
      <vt:lpstr>PowerPoint Presentation</vt:lpstr>
      <vt:lpstr>PowerPoint Presentation</vt:lpstr>
      <vt:lpstr>PowerPoint Presentation</vt:lpstr>
      <vt:lpstr>What is carbon footprint?</vt:lpstr>
      <vt:lpstr>PowerPoint Presentation</vt:lpstr>
      <vt:lpstr>How Tourism Contributes to Climate Change</vt:lpstr>
      <vt:lpstr>PowerPoint Presentation</vt:lpstr>
      <vt:lpstr>Tourism Development </vt:lpstr>
      <vt:lpstr>In case you forgot :</vt:lpstr>
      <vt:lpstr>PowerPoint Presentation</vt:lpstr>
      <vt:lpstr>PowerPoint Presentation</vt:lpstr>
      <vt:lpstr>PowerPoint Presentation</vt:lpstr>
      <vt:lpstr>PowerPoint Presentation</vt:lpstr>
      <vt:lpstr>Key indicators of sustainable tourism success</vt:lpstr>
      <vt:lpstr>PowerPoint Presentation</vt:lpstr>
      <vt:lpstr>PowerPoint Presentation</vt:lpstr>
      <vt:lpstr> Core Strategy Objectives </vt:lpstr>
      <vt:lpstr> Key Initiatives &amp; Campaigns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Deborah Jenkins</cp:lastModifiedBy>
  <cp:revision>2</cp:revision>
  <dcterms:created xsi:type="dcterms:W3CDTF">2013-01-27T09:14:16Z</dcterms:created>
  <dcterms:modified xsi:type="dcterms:W3CDTF">2026-10-14T08:43:11Z</dcterms:modified>
  <cp:category/>
</cp:coreProperties>
</file>