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A0C53-28A0-1FC3-142C-5735BFA44D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B55FAE-3A3B-32E2-1E4E-08B150F6BB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267E9C-3332-2497-4031-A706BCEA3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8E2D-A33E-49BA-86A4-A6C3238B80F7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5847B0-7F09-2717-D5CD-9DF64CB1F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1318-D470-FDEC-A264-819A90D55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D0871-194E-4936-9C9F-8ED8EC945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325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DA6F9-A071-CAF6-947B-38D5EB785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607D8-08A7-17B0-6D03-5D6009D66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C8EB38-9ABA-23FF-D0EC-EEE894D05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8E2D-A33E-49BA-86A4-A6C3238B80F7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428B2-593D-4CC3-FEA2-B65B971CF3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1DAA3-04B8-A74C-1FDB-1D46530D0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D0871-194E-4936-9C9F-8ED8EC945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20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142D4-3C36-F22A-DE93-1CD4C4EF1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9D7175-934E-0394-F66A-A3816B16C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4A1DA-95B3-F31A-A980-C4098F3D8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8E2D-A33E-49BA-86A4-A6C3238B80F7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4CB3DF-8E0F-F5FD-2D81-539E28530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CEFFF-72CF-8844-2731-BAFBB8506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D0871-194E-4936-9C9F-8ED8EC945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315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E8D7B-D58C-D432-886A-202025BA6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C3CEF-5073-628B-EF3F-CC54EAB243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0BB5F3-F7E9-3A99-CD79-3EBFDE8ED8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CB221-A164-45D0-E22F-65183F60B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8E2D-A33E-49BA-86A4-A6C3238B80F7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6297D4-7820-A5BA-2915-6A1E27B4E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D9E78C-15B6-C649-7E98-48EDF24EC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D0871-194E-4936-9C9F-8ED8EC945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377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A472E-C51F-4228-9F5A-6D8FBD38C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C5DE8D-A203-7745-90CB-E00422B9FA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8666FD-C386-4890-B333-D47957475D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62A551-A3D8-E165-6261-FDA04BA5B4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904297-7BAA-D12D-2431-DF1DFCEB5F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CF132C-DE3D-43C4-4D5B-BF58052D83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8E2D-A33E-49BA-86A4-A6C3238B80F7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991DA2-57A7-213E-2E7A-34667D585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F55A08-D671-22CF-66C1-B14E1F2FE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D0871-194E-4936-9C9F-8ED8EC945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135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60206-64F9-EC26-96D3-9C0BA5C34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82CDA2-04BD-F5F9-37D2-91A46A9F2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8E2D-A33E-49BA-86A4-A6C3238B80F7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7FBAF5-A3AA-F58F-7826-AA59008B8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09A01-5F35-4E1F-D594-AD02185B2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D0871-194E-4936-9C9F-8ED8EC945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703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7E1C63-7DA8-B61A-F962-16E214146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8E2D-A33E-49BA-86A4-A6C3238B80F7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0FCFB9-0507-5FD4-67A8-DD7C84034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66B7A0-12A3-683D-FCA0-F74E19011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D0871-194E-4936-9C9F-8ED8EC945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136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4ECE7-71C5-8E5B-23C8-A9E8F6EF5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6ED98-F208-AE99-7F96-557DF010B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282D03-15D4-39AA-9FA6-2E0638F692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01AF4A-E32D-1E1C-A025-77C60FB1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8E2D-A33E-49BA-86A4-A6C3238B80F7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38DADA-0DE4-922F-B239-812E45A1F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EA534F-03C6-5687-9E30-5DBFED7DA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D0871-194E-4936-9C9F-8ED8EC945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420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7D8C3-6E00-7CA0-9E64-8B44342C7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81991C-5F6A-C2D2-CE22-EE38CA019F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8DA099-ADD8-C463-52E6-ECB71212AC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644F99-89D0-5D8F-6DC4-A7C935D7A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8E2D-A33E-49BA-86A4-A6C3238B80F7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D64881-9C4F-F502-A807-CBDCE3A3BD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7E1D05-4F9F-25E7-B4B4-8F1709F16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D0871-194E-4936-9C9F-8ED8EC945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702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2D7C6-480D-B02D-0198-128CE4290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2BFD7C-7CF0-39C6-3580-9790BE0546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C969E-D5D1-402B-D93A-85F41E20F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8E2D-A33E-49BA-86A4-A6C3238B80F7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E6D8A-63E6-4C3D-BC60-B6A8F6DD6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013FEC-96EE-D65C-684D-02079FE2E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D0871-194E-4936-9C9F-8ED8EC945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96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305ECE-5CA9-7CC3-7163-C543B7420D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1790FC-2428-548E-03A4-A8D3DC2637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B8400-C36B-F496-4E56-BF07E1EE1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8E2D-A33E-49BA-86A4-A6C3238B80F7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C27B19-D607-48E3-1FF6-D541CF721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D2A6C-D992-8B77-781D-124E35044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D0871-194E-4936-9C9F-8ED8EC945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494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B58F81-37F1-4E87-8982-70E0693BA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101FF6-B058-3151-046E-63503FD344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36EAE2-6068-2A33-0680-9D5B5DD93A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5F8E2D-A33E-49BA-86A4-A6C3238B80F7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5C69D3-BA42-2A2D-616D-AB3A2BDEB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305FF7-32A7-A718-DBDF-E03D3223BB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AD0871-194E-4936-9C9F-8ED8EC945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205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oguebusiness.com/sustainability" TargetMode="External"/><Relationship Id="rId2" Type="http://schemas.openxmlformats.org/officeDocument/2006/relationships/hyperlink" Target="https://www.glamourmagazine.co.uk/gallery/sustainable-fashion-brand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mmago.com/sustainable-fashion-importa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1D7EC86-7CB9-431D-8AC3-8AAF0440B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4B9777F-B610-419B-9193-80306388F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!!Arc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0EA7D8-601D-3E26-FC5E-D34FBE0F2C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0535" y="1065975"/>
            <a:ext cx="4706533" cy="2387600"/>
          </a:xfrm>
        </p:spPr>
        <p:txBody>
          <a:bodyPr>
            <a:normAutofit/>
          </a:bodyPr>
          <a:lstStyle/>
          <a:p>
            <a:pPr algn="l"/>
            <a:r>
              <a:rPr lang="en-US" sz="4400" dirty="0">
                <a:latin typeface="Arial Black" panose="020B0A04020102020204" pitchFamily="34" charset="0"/>
              </a:rPr>
              <a:t>SUSTAINABLE ENTERPRISE </a:t>
            </a:r>
            <a:endParaRPr lang="en-GB" sz="4400" dirty="0"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650476-7BA5-FD9A-B3C6-8E94CE3F11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9488" y="4105679"/>
            <a:ext cx="4425962" cy="1594016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latin typeface="Arial Black" panose="020B0A04020102020204" pitchFamily="34" charset="0"/>
              </a:rPr>
              <a:t>NEW STARTS-UP BUSINESS PLAN </a:t>
            </a: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0C440E-5A43-D2CB-B8C5-A0440776DB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29"/>
          <a:stretch/>
        </p:blipFill>
        <p:spPr>
          <a:xfrm>
            <a:off x="4986938" y="-1"/>
            <a:ext cx="7205062" cy="6858001"/>
          </a:xfrm>
          <a:custGeom>
            <a:avLst/>
            <a:gdLst/>
            <a:ahLst/>
            <a:cxnLst/>
            <a:rect l="l" t="t" r="r" b="b"/>
            <a:pathLst>
              <a:path w="6458232" h="6858001">
                <a:moveTo>
                  <a:pt x="2209000" y="0"/>
                </a:moveTo>
                <a:lnTo>
                  <a:pt x="6458232" y="0"/>
                </a:lnTo>
                <a:lnTo>
                  <a:pt x="6458232" y="6858001"/>
                </a:lnTo>
                <a:lnTo>
                  <a:pt x="651045" y="6858001"/>
                </a:lnTo>
                <a:lnTo>
                  <a:pt x="635146" y="6830200"/>
                </a:lnTo>
                <a:cubicBezTo>
                  <a:pt x="230085" y="6080469"/>
                  <a:pt x="0" y="5221296"/>
                  <a:pt x="0" y="4308089"/>
                </a:cubicBezTo>
                <a:cubicBezTo>
                  <a:pt x="0" y="2572997"/>
                  <a:pt x="830606" y="1032965"/>
                  <a:pt x="2113832" y="68046"/>
                </a:cubicBezTo>
                <a:close/>
              </a:path>
            </a:pathLst>
          </a:custGeom>
        </p:spPr>
      </p:pic>
      <p:sp>
        <p:nvSpPr>
          <p:cNvPr id="15" name="!!Rectangle">
            <a:extLst>
              <a:ext uri="{FF2B5EF4-FFF2-40B4-BE49-F238E27FC236}">
                <a16:creationId xmlns:a16="http://schemas.microsoft.com/office/drawing/2014/main" id="{95106A28-883A-4993-BF9E-C403B81A8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4269" y="4274457"/>
            <a:ext cx="825256" cy="825256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!!Oval">
            <a:extLst>
              <a:ext uri="{FF2B5EF4-FFF2-40B4-BE49-F238E27FC236}">
                <a16:creationId xmlns:a16="http://schemas.microsoft.com/office/drawing/2014/main" id="{F5AE4E4F-9F4C-43ED-8299-9BD63B74E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743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135A26D-9D47-467E-91F1-31149BF0D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395A71-C789-6AAC-C54C-A5EE2D929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6647" y="365125"/>
            <a:ext cx="5064913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Introduction 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B147A70-DC29-4DDF-A34C-2B82C6E2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19333" y="0"/>
            <a:ext cx="842502" cy="354793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43A33-8C55-F472-4DF8-DBF365209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070" y="1938222"/>
            <a:ext cx="5393361" cy="2092612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Committed to eco-friendly materials, ethical labor, and circular production.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Identified market gap for responsibly produced clothing.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Aims to shift consumer perceptions of style from disposable to durable, timeless designs.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3B438362-1E1E-4C62-A99E-4134CB163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80791" y="1327365"/>
            <a:ext cx="610857" cy="61085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C077334-5571-4B83-A83E-4CCCFA7B5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9536" y="0"/>
            <a:ext cx="2093996" cy="1402773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829AF9-CEBC-7DD7-1E4A-C2587598C8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7132"/>
          <a:stretch/>
        </p:blipFill>
        <p:spPr>
          <a:xfrm>
            <a:off x="5320509" y="2483083"/>
            <a:ext cx="3919687" cy="3640244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5F8DA1-6E8F-59CA-4155-39AE9E8460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95" r="7924" b="1"/>
          <a:stretch/>
        </p:blipFill>
        <p:spPr>
          <a:xfrm>
            <a:off x="9477662" y="1149976"/>
            <a:ext cx="2626741" cy="2169694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8FC2EE3-E79F-5B02-AB65-FD8A194A28A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432" r="-1" b="9085"/>
          <a:stretch/>
        </p:blipFill>
        <p:spPr>
          <a:xfrm>
            <a:off x="1104318" y="4551724"/>
            <a:ext cx="2533423" cy="1840579"/>
          </a:xfrm>
          <a:custGeom>
            <a:avLst/>
            <a:gdLst/>
            <a:ahLst/>
            <a:cxnLst/>
            <a:rect l="l" t="t" r="r" b="b"/>
            <a:pathLst>
              <a:path w="3064284" h="3064284">
                <a:moveTo>
                  <a:pt x="166483" y="0"/>
                </a:moveTo>
                <a:lnTo>
                  <a:pt x="2897801" y="0"/>
                </a:lnTo>
                <a:cubicBezTo>
                  <a:pt x="2989747" y="0"/>
                  <a:pt x="3064284" y="74537"/>
                  <a:pt x="3064284" y="166483"/>
                </a:cubicBezTo>
                <a:lnTo>
                  <a:pt x="3064284" y="2897801"/>
                </a:lnTo>
                <a:cubicBezTo>
                  <a:pt x="3064284" y="2989747"/>
                  <a:pt x="2989747" y="3064284"/>
                  <a:pt x="2897801" y="3064284"/>
                </a:cubicBezTo>
                <a:lnTo>
                  <a:pt x="166483" y="3064284"/>
                </a:lnTo>
                <a:cubicBezTo>
                  <a:pt x="74537" y="3064284"/>
                  <a:pt x="0" y="2989747"/>
                  <a:pt x="0" y="2897801"/>
                </a:cubicBezTo>
                <a:lnTo>
                  <a:pt x="0" y="166483"/>
                </a:lnTo>
                <a:cubicBezTo>
                  <a:pt x="0" y="74537"/>
                  <a:pt x="74537" y="0"/>
                  <a:pt x="166483" y="0"/>
                </a:cubicBezTo>
                <a:close/>
              </a:path>
            </a:pathLst>
          </a:custGeom>
        </p:spPr>
      </p:pic>
      <p:sp>
        <p:nvSpPr>
          <p:cNvPr id="32" name="Arc 31">
            <a:extLst>
              <a:ext uri="{FF2B5EF4-FFF2-40B4-BE49-F238E27FC236}">
                <a16:creationId xmlns:a16="http://schemas.microsoft.com/office/drawing/2014/main" id="{4D3DC50D-CA0F-48F9-B17E-20D8669AA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76147" y="5530635"/>
            <a:ext cx="3939038" cy="3939038"/>
          </a:xfrm>
          <a:prstGeom prst="arc">
            <a:avLst>
              <a:gd name="adj1" fmla="val 16200000"/>
              <a:gd name="adj2" fmla="val 20354996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D1B80E9C-CF8A-440B-B8F5-54BF121BF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9536" y="6066084"/>
            <a:ext cx="1913062" cy="791916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6486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135A26D-9D47-467E-91F1-31149BF0D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91FE67-F41E-EA68-F455-A8579AD4E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071" y="337520"/>
            <a:ext cx="6447618" cy="1325563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 Black" panose="020B0A04020102020204" pitchFamily="34" charset="0"/>
              </a:rPr>
              <a:t>Fashion for Life Supply Chain Strategy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B147A70-DC29-4DDF-A34C-2B82C6E2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19333" y="0"/>
            <a:ext cx="842502" cy="354793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103CD8-B4AD-D445-ED13-3A0887EAD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072" y="2000603"/>
            <a:ext cx="5920490" cy="4176360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Responsible sourcing of organic and recycled fabrics from certified suppliers.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Fair wages and safe working conditions for artisans and factory workers.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Energy-efficient processes like renewable energy and water recycling.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take-back and recycling program to extend product life cycle.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B438362-1E1E-4C62-A99E-4134CB163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80791" y="1327365"/>
            <a:ext cx="610857" cy="61085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C077334-5571-4B83-A83E-4CCCFA7B5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9536" y="0"/>
            <a:ext cx="2093996" cy="1402773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2017EE-4119-F586-9F69-C39E2BD8EF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7576" y="2942608"/>
            <a:ext cx="3988553" cy="3664695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EEFE50F-EEDD-91F5-7523-12106C3F83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4638" y="701386"/>
            <a:ext cx="2946289" cy="1960621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8379C1F-16C3-203D-C182-A480864FFF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5092" y="4758247"/>
            <a:ext cx="2533423" cy="1418716"/>
          </a:xfrm>
          <a:custGeom>
            <a:avLst/>
            <a:gdLst/>
            <a:ahLst/>
            <a:cxnLst/>
            <a:rect l="l" t="t" r="r" b="b"/>
            <a:pathLst>
              <a:path w="3064284" h="3064284">
                <a:moveTo>
                  <a:pt x="166483" y="0"/>
                </a:moveTo>
                <a:lnTo>
                  <a:pt x="2897801" y="0"/>
                </a:lnTo>
                <a:cubicBezTo>
                  <a:pt x="2989747" y="0"/>
                  <a:pt x="3064284" y="74537"/>
                  <a:pt x="3064284" y="166483"/>
                </a:cubicBezTo>
                <a:lnTo>
                  <a:pt x="3064284" y="2897801"/>
                </a:lnTo>
                <a:cubicBezTo>
                  <a:pt x="3064284" y="2989747"/>
                  <a:pt x="2989747" y="3064284"/>
                  <a:pt x="2897801" y="3064284"/>
                </a:cubicBezTo>
                <a:lnTo>
                  <a:pt x="166483" y="3064284"/>
                </a:lnTo>
                <a:cubicBezTo>
                  <a:pt x="74537" y="3064284"/>
                  <a:pt x="0" y="2989747"/>
                  <a:pt x="0" y="2897801"/>
                </a:cubicBezTo>
                <a:lnTo>
                  <a:pt x="0" y="166483"/>
                </a:lnTo>
                <a:cubicBezTo>
                  <a:pt x="0" y="74537"/>
                  <a:pt x="74537" y="0"/>
                  <a:pt x="166483" y="0"/>
                </a:cubicBezTo>
                <a:close/>
              </a:path>
            </a:pathLst>
          </a:custGeom>
        </p:spPr>
      </p:pic>
      <p:sp>
        <p:nvSpPr>
          <p:cNvPr id="19" name="Arc 18">
            <a:extLst>
              <a:ext uri="{FF2B5EF4-FFF2-40B4-BE49-F238E27FC236}">
                <a16:creationId xmlns:a16="http://schemas.microsoft.com/office/drawing/2014/main" id="{4D3DC50D-CA0F-48F9-B17E-20D8669AA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76147" y="5530635"/>
            <a:ext cx="3939038" cy="3939038"/>
          </a:xfrm>
          <a:prstGeom prst="arc">
            <a:avLst>
              <a:gd name="adj1" fmla="val 16200000"/>
              <a:gd name="adj2" fmla="val 20354996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1B80E9C-CF8A-440B-B8F5-54BF121BF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9536" y="6066084"/>
            <a:ext cx="1913062" cy="791916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528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135A26D-9D47-467E-91F1-31149BF0D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E7FFC1-064E-4085-03C7-A9BA14D86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9336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Fashion for Life Strategy 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B147A70-DC29-4DDF-A34C-2B82C6E2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19333" y="0"/>
            <a:ext cx="842502" cy="354793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76F5C-6E42-F8FF-2B5A-41513431A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221" y="1938222"/>
            <a:ext cx="5393361" cy="4351338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Transparent storytelling of garment journey to build trust with ethical consumers.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Targeted digital marketing campaigns using social media and ethical influencers.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Partnerships with select retailers to reinforce brand's premium image.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Online storefront for broader eco-friendly apparel audience.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Pricing balances fair compensation, sustainable materials, and premium craftsmanship.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B438362-1E1E-4C62-A99E-4134CB163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80791" y="1327365"/>
            <a:ext cx="610857" cy="61085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C077334-5571-4B83-A83E-4CCCFA7B5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9536" y="0"/>
            <a:ext cx="2093996" cy="1402773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694BF8-43A1-6FF5-7550-B48E12EF2E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9311" y="1730198"/>
            <a:ext cx="2723249" cy="4197717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D401982-9596-0EF8-62EA-12BA02D775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176" y="3018053"/>
            <a:ext cx="2533422" cy="1423461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4878F2E-A16B-E678-B5A1-DA8B67316A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6973" y="5398379"/>
            <a:ext cx="2533423" cy="1055592"/>
          </a:xfrm>
          <a:custGeom>
            <a:avLst/>
            <a:gdLst/>
            <a:ahLst/>
            <a:cxnLst/>
            <a:rect l="l" t="t" r="r" b="b"/>
            <a:pathLst>
              <a:path w="3064284" h="3064284">
                <a:moveTo>
                  <a:pt x="166483" y="0"/>
                </a:moveTo>
                <a:lnTo>
                  <a:pt x="2897801" y="0"/>
                </a:lnTo>
                <a:cubicBezTo>
                  <a:pt x="2989747" y="0"/>
                  <a:pt x="3064284" y="74537"/>
                  <a:pt x="3064284" y="166483"/>
                </a:cubicBezTo>
                <a:lnTo>
                  <a:pt x="3064284" y="2897801"/>
                </a:lnTo>
                <a:cubicBezTo>
                  <a:pt x="3064284" y="2989747"/>
                  <a:pt x="2989747" y="3064284"/>
                  <a:pt x="2897801" y="3064284"/>
                </a:cubicBezTo>
                <a:lnTo>
                  <a:pt x="166483" y="3064284"/>
                </a:lnTo>
                <a:cubicBezTo>
                  <a:pt x="74537" y="3064284"/>
                  <a:pt x="0" y="2989747"/>
                  <a:pt x="0" y="2897801"/>
                </a:cubicBezTo>
                <a:lnTo>
                  <a:pt x="0" y="166483"/>
                </a:lnTo>
                <a:cubicBezTo>
                  <a:pt x="0" y="74537"/>
                  <a:pt x="74537" y="0"/>
                  <a:pt x="166483" y="0"/>
                </a:cubicBezTo>
                <a:close/>
              </a:path>
            </a:pathLst>
          </a:custGeom>
        </p:spPr>
      </p:pic>
      <p:sp>
        <p:nvSpPr>
          <p:cNvPr id="19" name="Arc 18">
            <a:extLst>
              <a:ext uri="{FF2B5EF4-FFF2-40B4-BE49-F238E27FC236}">
                <a16:creationId xmlns:a16="http://schemas.microsoft.com/office/drawing/2014/main" id="{4D3DC50D-CA0F-48F9-B17E-20D8669AA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76147" y="5530635"/>
            <a:ext cx="3939038" cy="3939038"/>
          </a:xfrm>
          <a:prstGeom prst="arc">
            <a:avLst>
              <a:gd name="adj1" fmla="val 16200000"/>
              <a:gd name="adj2" fmla="val 20354996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1B80E9C-CF8A-440B-B8F5-54BF121BF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9536" y="6066084"/>
            <a:ext cx="1913062" cy="791916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1903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93831E-79CA-77E5-3F1C-B67F2DCBF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57" y="1529331"/>
            <a:ext cx="4960945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Success Factors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718EB-636D-CB86-AD84-2DE9F52D0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157" y="3554413"/>
            <a:ext cx="4933462" cy="2904031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Leading market in ethical fashion due to growing consumer demand.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Financial projections for stable growth via online sales, retailer collaborations, and community engagement.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Research and development into innovative, low-impact textiles for sustainability trends.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Commitment to transparency and environmental advocacy for brand loyalty and reputational risk mitigation.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782A8F-4C3B-88F9-B377-48B289313C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294" r="405" b="-1"/>
          <a:stretch/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13" name="Arc 12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EADC5D-3219-C9C9-FFF8-90BCE31253C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239" r="-2" b="-2"/>
          <a:stretch/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2964C04-8DA7-1074-424D-42002E6CCF2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568" r="28150" b="-2"/>
          <a:stretch/>
        </p:blipFill>
        <p:spPr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482001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370C57-2578-6E81-3C89-91193F7C1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References 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3B124-193C-FDE0-44ED-8C7803B70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Anbarasan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P. (2018). Stakeholder Engagement in Sustainable Enterprise: Evolving a Conceptual Framework, and a Case Study of ITC.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&amp; the Environment ,27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(3), 282–300.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Chesbrough, H. (2010). Business model innovation: opportunities and barriers.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Long Range Planning, 43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(2-3), 354–363.</a:t>
            </a: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Chofreh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A. G. (2018). Sustainable enterprise resource planning systems implementation: A framework development.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198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1345–1355.</a:t>
            </a: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R., &amp;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J. (2014). Modelling and Assessing Sustainable Enterprise Excellence.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(3), 173-187.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https://www.glamourmagazine.co.uk/gallery/sustainable-fashion-brands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https://www.voguebusiness.com/sustainability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https://immago.com/sustainable-fashion-important/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688678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350</Words>
  <Application>Microsoft Office PowerPoint</Application>
  <PresentationFormat>Widescreen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Calibri</vt:lpstr>
      <vt:lpstr>Office Theme</vt:lpstr>
      <vt:lpstr>SUSTAINABLE ENTERPRISE </vt:lpstr>
      <vt:lpstr>Introduction </vt:lpstr>
      <vt:lpstr>Fashion for Life Supply Chain Strategy</vt:lpstr>
      <vt:lpstr>Fashion for Life Strategy </vt:lpstr>
      <vt:lpstr>Success Factors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2025-03-13T21:26:22Z</dcterms:created>
  <dcterms:modified xsi:type="dcterms:W3CDTF">2025-03-13T21:45:22Z</dcterms:modified>
</cp:coreProperties>
</file>