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3" r:id="rId1"/>
  </p:sldMasterIdLst>
  <p:notesMasterIdLst>
    <p:notesMasterId r:id="rId37"/>
  </p:notesMasterIdLst>
  <p:handoutMasterIdLst>
    <p:handoutMasterId r:id="rId38"/>
  </p:handoutMasterIdLst>
  <p:sldIdLst>
    <p:sldId id="257" r:id="rId2"/>
    <p:sldId id="266" r:id="rId3"/>
    <p:sldId id="258" r:id="rId4"/>
    <p:sldId id="386" r:id="rId5"/>
    <p:sldId id="311" r:id="rId6"/>
    <p:sldId id="312" r:id="rId7"/>
    <p:sldId id="339" r:id="rId8"/>
    <p:sldId id="341" r:id="rId9"/>
    <p:sldId id="343" r:id="rId10"/>
    <p:sldId id="365" r:id="rId11"/>
    <p:sldId id="367" r:id="rId12"/>
    <p:sldId id="368" r:id="rId13"/>
    <p:sldId id="314" r:id="rId14"/>
    <p:sldId id="344" r:id="rId15"/>
    <p:sldId id="345" r:id="rId16"/>
    <p:sldId id="346" r:id="rId17"/>
    <p:sldId id="370" r:id="rId18"/>
    <p:sldId id="369" r:id="rId19"/>
    <p:sldId id="371" r:id="rId20"/>
    <p:sldId id="372" r:id="rId21"/>
    <p:sldId id="373" r:id="rId22"/>
    <p:sldId id="374" r:id="rId23"/>
    <p:sldId id="375" r:id="rId24"/>
    <p:sldId id="376" r:id="rId25"/>
    <p:sldId id="377" r:id="rId26"/>
    <p:sldId id="378" r:id="rId27"/>
    <p:sldId id="379" r:id="rId28"/>
    <p:sldId id="380" r:id="rId29"/>
    <p:sldId id="381" r:id="rId30"/>
    <p:sldId id="382" r:id="rId31"/>
    <p:sldId id="383" r:id="rId32"/>
    <p:sldId id="364" r:id="rId33"/>
    <p:sldId id="384" r:id="rId34"/>
    <p:sldId id="385" r:id="rId35"/>
    <p:sldId id="310" r:id="rId3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46" autoAdjust="0"/>
    <p:restoredTop sz="94500" autoAdjust="0"/>
  </p:normalViewPr>
  <p:slideViewPr>
    <p:cSldViewPr snapToGrid="0">
      <p:cViewPr varScale="1">
        <p:scale>
          <a:sx n="77" d="100"/>
          <a:sy n="77" d="100"/>
        </p:scale>
        <p:origin x="638" y="27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cap="all" spc="120" normalizeH="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Week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anchor="ctr" anchorCtr="1"/>
              <a:lstStyle/>
              <a:p>
                <a:pPr>
                  <a:defRPr sz="800" b="1" i="0" u="none" strike="noStrike" kern="1200" baseline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Resrarch</c:v>
                </c:pt>
                <c:pt idx="1">
                  <c:v>Info Collect</c:v>
                </c:pt>
                <c:pt idx="2">
                  <c:v>Review</c:v>
                </c:pt>
                <c:pt idx="3">
                  <c:v>Solution</c:v>
                </c:pt>
                <c:pt idx="4">
                  <c:v>Coding</c:v>
                </c:pt>
                <c:pt idx="5">
                  <c:v>Type report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</c:v>
                </c:pt>
                <c:pt idx="1">
                  <c:v>2</c:v>
                </c:pt>
                <c:pt idx="2">
                  <c:v>1</c:v>
                </c:pt>
                <c:pt idx="3">
                  <c:v>3</c:v>
                </c:pt>
                <c:pt idx="4">
                  <c:v>6</c:v>
                </c:pt>
                <c:pt idx="5">
                  <c:v>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5B4-4C1B-9A16-009CC15CB1D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79"/>
        <c:axId val="447976064"/>
        <c:axId val="447977024"/>
        <c:extLst>
          <c:ext xmlns:c15="http://schemas.microsoft.com/office/drawing/2012/chart" uri="{02D57815-91ED-43cb-92C2-25804820EDAC}">
            <c15:filteredBarSeries>
              <c15:ser>
                <c:idx val="1"/>
                <c:order val="1"/>
                <c:tx>
                  <c:strRef>
                    <c:extLst>
                      <c:ext uri="{02D57815-91ED-43cb-92C2-25804820EDAC}">
                        <c15:formulaRef>
                          <c15:sqref>Sheet1!$C$1</c15:sqref>
                        </c15:formulaRef>
                      </c:ext>
                    </c:extLst>
                    <c:strCache>
                      <c:ptCount val="1"/>
                      <c:pt idx="0">
                        <c:v>Column2</c:v>
                      </c:pt>
                    </c:strCache>
                  </c:strRef>
                </c:tx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800" b="1" i="0" u="none" strike="noStrike" kern="1200" baseline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>
                    <c:ext uri="{CE6537A1-D6FC-4f65-9D91-7224C49458BB}">
                      <c15:showLeaderLines val="1"/>
                      <c15:leaderLines>
                        <c:spPr>
                          <a:ln w="9525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>
                      <c:ext uri="{02D57815-91ED-43cb-92C2-25804820EDAC}">
                        <c15:formulaRef>
                          <c15:sqref>Sheet1!$A$2:$A$7</c15:sqref>
                        </c15:formulaRef>
                      </c:ext>
                    </c:extLst>
                    <c:strCache>
                      <c:ptCount val="6"/>
                      <c:pt idx="0">
                        <c:v>Resrarch</c:v>
                      </c:pt>
                      <c:pt idx="1">
                        <c:v>Info Collect</c:v>
                      </c:pt>
                      <c:pt idx="2">
                        <c:v>Review</c:v>
                      </c:pt>
                      <c:pt idx="3">
                        <c:v>Solution</c:v>
                      </c:pt>
                      <c:pt idx="4">
                        <c:v>Coding</c:v>
                      </c:pt>
                      <c:pt idx="5">
                        <c:v>Type report</c:v>
                      </c:pt>
                    </c:strCache>
                  </c:strRef>
                </c:cat>
                <c:val>
                  <c:numRef>
                    <c:extLst>
                      <c:ext uri="{02D57815-91ED-43cb-92C2-25804820EDAC}">
                        <c15:formulaRef>
                          <c15:sqref>Sheet1!$C$2:$C$7</c15:sqref>
                        </c15:formulaRef>
                      </c:ext>
                    </c:extLst>
                    <c:numCache>
                      <c:formatCode>General</c:formatCode>
                      <c:ptCount val="6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1-15B4-4C1B-9A16-009CC15CB1DF}"/>
                  </c:ext>
                </c:extLst>
              </c15:ser>
            </c15:filteredBarSeries>
            <c15:filteredBarSeries>
              <c15:ser>
                <c:idx val="2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Sheet1!$D$1</c15:sqref>
                        </c15:formulaRef>
                      </c:ext>
                    </c:extLst>
                    <c:strCache>
                      <c:ptCount val="1"/>
                      <c:pt idx="0">
                        <c:v>Column1</c:v>
                      </c:pt>
                    </c:strCache>
                  </c:strRef>
                </c:tx>
                <c:spPr>
                  <a:solidFill>
                    <a:schemeClr val="accent3"/>
                  </a:solidFill>
                  <a:ln>
                    <a:noFill/>
                  </a:ln>
                  <a:effectLst/>
                </c:spPr>
                <c:invertIfNegative val="0"/>
                <c:dLbls>
                  <c:spPr>
                    <a:noFill/>
                    <a:ln>
                      <a:noFill/>
                    </a:ln>
                    <a:effectLst/>
                  </c:spPr>
                  <c:txPr>
                    <a:bodyPr rot="0" spcFirstLastPara="1" vertOverflow="ellipsis" vert="horz" wrap="square" lIns="38100" tIns="19050" rIns="38100" bIns="19050" anchor="ctr" anchorCtr="1">
                      <a:spAutoFit/>
                    </a:bodyPr>
                    <a:lstStyle/>
                    <a:p>
                      <a:pPr>
                        <a:defRPr sz="800" b="1" i="0" u="none" strike="noStrike" kern="1200" baseline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defRPr>
                      </a:pPr>
                      <a:endParaRPr lang="en-US"/>
                    </a:p>
                  </c:txPr>
                  <c:showLegendKey val="0"/>
                  <c:showVal val="1"/>
                  <c:showCatName val="0"/>
                  <c:showSerName val="0"/>
                  <c:showPercent val="0"/>
                  <c:showBubbleSize val="0"/>
                  <c:showLeaderLines val="0"/>
                  <c:extLst xmlns:c15="http://schemas.microsoft.com/office/drawing/2012/chart">
                    <c:ext xmlns:c15="http://schemas.microsoft.com/office/drawing/2012/chart" uri="{CE6537A1-D6FC-4f65-9D91-7224C49458BB}">
                      <c15:showLeaderLines val="1"/>
                      <c15:leaderLines>
                        <c:spPr>
                          <a:ln w="9525">
                            <a:solidFill>
                              <a:schemeClr val="tx1">
                                <a:lumMod val="35000"/>
                                <a:lumOff val="65000"/>
                              </a:schemeClr>
                            </a:solidFill>
                          </a:ln>
                          <a:effectLst/>
                        </c:spPr>
                      </c15:leaderLines>
                    </c:ext>
                  </c:extLst>
                </c:dLbls>
                <c:cat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Sheet1!$A$2:$A$7</c15:sqref>
                        </c15:formulaRef>
                      </c:ext>
                    </c:extLst>
                    <c:strCache>
                      <c:ptCount val="6"/>
                      <c:pt idx="0">
                        <c:v>Resrarch</c:v>
                      </c:pt>
                      <c:pt idx="1">
                        <c:v>Info Collect</c:v>
                      </c:pt>
                      <c:pt idx="2">
                        <c:v>Review</c:v>
                      </c:pt>
                      <c:pt idx="3">
                        <c:v>Solution</c:v>
                      </c:pt>
                      <c:pt idx="4">
                        <c:v>Coding</c:v>
                      </c:pt>
                      <c:pt idx="5">
                        <c:v>Type report</c:v>
                      </c:pt>
                    </c:strCache>
                  </c:str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Sheet1!$D$2:$D$7</c15:sqref>
                        </c15:formulaRef>
                      </c:ext>
                    </c:extLst>
                    <c:numCache>
                      <c:formatCode>General</c:formatCode>
                      <c:ptCount val="6"/>
                    </c:numCache>
                  </c:numRef>
                </c:val>
                <c:extLst xmlns:c15="http://schemas.microsoft.com/office/drawing/2012/chart">
                  <c:ext xmlns:c16="http://schemas.microsoft.com/office/drawing/2014/chart" uri="{C3380CC4-5D6E-409C-BE32-E72D297353CC}">
                    <c16:uniqueId val="{00000002-15B4-4C1B-9A16-009CC15CB1DF}"/>
                  </c:ext>
                </c:extLst>
              </c15:ser>
            </c15:filteredBarSeries>
          </c:ext>
        </c:extLst>
      </c:barChart>
      <c:catAx>
        <c:axId val="4479760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0" i="0" u="none" strike="noStrike" kern="1200" cap="all" baseline="0">
                    <a:solidFill>
                      <a:schemeClr val="dk1"/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</a:t>
                </a:r>
                <a:r>
                  <a:rPr lang="en-GB" baseline="0"/>
                  <a:t> Table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0" i="0" u="none" strike="noStrike" kern="1200" cap="all" baseline="0">
                  <a:solidFill>
                    <a:schemeClr val="dk1"/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800" b="0" i="0" u="none" strike="noStrike" kern="1200" cap="all" spc="120" normalizeH="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7977024"/>
        <c:crosses val="autoZero"/>
        <c:auto val="1"/>
        <c:lblAlgn val="ctr"/>
        <c:lblOffset val="100"/>
        <c:noMultiLvlLbl val="0"/>
      </c:catAx>
      <c:valAx>
        <c:axId val="447977024"/>
        <c:scaling>
          <c:orientation val="minMax"/>
          <c:max val="7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47976064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>
            <a:solidFill>
              <a:schemeClr val="tx1">
                <a:lumMod val="15000"/>
                <a:lumOff val="85000"/>
              </a:schemeClr>
            </a:solidFill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>
          <a:solidFill>
            <a:schemeClr val="dk1"/>
          </a:solidFill>
        </a:defRPr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1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800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800" b="1" i="0" u="none" strike="noStrike" kern="1200" baseline="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600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8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fa-IR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7683DE0D-970F-47EF-B34C-C5AAA8B8E2EB}" type="datetimeFigureOut">
              <a:rPr lang="fa-IR" smtClean="0"/>
              <a:t>05/05/1447</a:t>
            </a:fld>
            <a:endParaRPr lang="fa-I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fa-IR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F2889EA3-8418-42EE-80D1-1E2C0146362D}" type="slidenum">
              <a:rPr lang="fa-IR" smtClean="0"/>
              <a:t>‹#›</a:t>
            </a:fld>
            <a:endParaRPr lang="fa-IR"/>
          </a:p>
        </p:txBody>
      </p:sp>
    </p:spTree>
    <p:extLst>
      <p:ext uri="{BB962C8B-B14F-4D97-AF65-F5344CB8AC3E}">
        <p14:creationId xmlns:p14="http://schemas.microsoft.com/office/powerpoint/2010/main" val="236657698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F65D65F-FF63-4CB0-8E68-F3B8D7875A6A}" type="datetimeFigureOut">
              <a:rPr lang="en-US"/>
              <a:pPr>
                <a:defRPr/>
              </a:pPr>
              <a:t>10/26/2025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24057EE-6469-4A3E-9328-4F539822721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5009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EF16BD-D1FD-4877-93CB-B93D1EE96227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AF2EEB-402D-4E5F-88C8-D1964B9ADD39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184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872137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043A6A0-2BCC-4FB8-A0D3-3A10D2ABF0DF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06DCAA-8871-4A99-AC72-F6D677959A57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710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519910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476340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6555E8-F899-4677-AC3E-6F178ABDEA29}" type="datetime1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71F8B5-63C9-4E9D-900E-EE1781208EB0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977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21413D-5459-4545-B3D3-1420C4C188F6}" type="datetime1">
              <a:rPr lang="en-US" smtClean="0"/>
              <a:t>10/26/2025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2ABF62-0DBF-4AC3-A515-06D08C0D5D7E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833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622053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4F8D57-EA14-43AA-941C-5E2C6EE5091C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D1DDB8-C39A-4A60-9AB6-BE9284613B42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080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21313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328762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23496700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267146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47097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631057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508115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9672167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4AC04A7-78B8-4E74-BC61-A5246FF30678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92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63E1C80C-15C6-487D-976F-5E5A0040F228}" type="datetime1">
              <a:rPr lang="en-US" smtClean="0"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D4BD5952-E443-4316-BFFA-0EF894DC3551}" type="slidenum">
              <a:rPr lang="en-US" smtClean="0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81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4" r:id="rId1"/>
    <p:sldLayoutId id="2147484035" r:id="rId2"/>
    <p:sldLayoutId id="2147484036" r:id="rId3"/>
    <p:sldLayoutId id="2147484037" r:id="rId4"/>
    <p:sldLayoutId id="2147484038" r:id="rId5"/>
    <p:sldLayoutId id="2147484039" r:id="rId6"/>
    <p:sldLayoutId id="2147484040" r:id="rId7"/>
    <p:sldLayoutId id="2147484041" r:id="rId8"/>
    <p:sldLayoutId id="2147484042" r:id="rId9"/>
    <p:sldLayoutId id="2147484043" r:id="rId10"/>
    <p:sldLayoutId id="2147484044" r:id="rId11"/>
    <p:sldLayoutId id="2147484045" r:id="rId12"/>
    <p:sldLayoutId id="2147484046" r:id="rId13"/>
    <p:sldLayoutId id="2147484047" r:id="rId14"/>
    <p:sldLayoutId id="2147484048" r:id="rId15"/>
    <p:sldLayoutId id="2147484049" r:id="rId16"/>
    <p:sldLayoutId id="2147484050" r:id="rId17"/>
    <p:sldLayoutId id="2147484051" r:id="rId18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nform.jmir.org/2022/8/e38454/?utm_source=chatgpt.com" TargetMode="External"/><Relationship Id="rId3" Type="http://schemas.openxmlformats.org/officeDocument/2006/relationships/hyperlink" Target="https://www.computer.org/csdl/proceedings-article/iscc/2022/09912906/1HBKfHNXIIg?utm_source=chatgpt.com" TargetMode="External"/><Relationship Id="rId7" Type="http://schemas.openxmlformats.org/officeDocument/2006/relationships/hyperlink" Target="https://www.sciencedirect.com/science/article/pii/S1746809425000345?utm_source=chatgpt.com" TargetMode="External"/><Relationship Id="rId2" Type="http://schemas.openxmlformats.org/officeDocument/2006/relationships/hyperlink" Target="https://pubmed.ncbi.nlm.nih.gov/32903191/?utm_source=chatgpt.com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biomedical-engineering-online.biomedcentral.com/articles/10.1186/s12938-025-01349-w?utm_source=chatgpt.com" TargetMode="External"/><Relationship Id="rId11" Type="http://schemas.openxmlformats.org/officeDocument/2006/relationships/hyperlink" Target="https://arxiv.org/abs/2105.12497?utm_source=chatgpt.com" TargetMode="External"/><Relationship Id="rId5" Type="http://schemas.openxmlformats.org/officeDocument/2006/relationships/hyperlink" Target="https://www.nature.com/articles/s41598-023-37773-y?utm_source=chatgpt.com" TargetMode="External"/><Relationship Id="rId10" Type="http://schemas.openxmlformats.org/officeDocument/2006/relationships/hyperlink" Target="https://arxiv.org/abs/2111.12996?utm_source=chatgpt.com" TargetMode="External"/><Relationship Id="rId4" Type="http://schemas.openxmlformats.org/officeDocument/2006/relationships/hyperlink" Target="https://pmc.ncbi.nlm.nih.gov/articles/PMC11175442/?utm_source=chatgpt.com" TargetMode="External"/><Relationship Id="rId9" Type="http://schemas.openxmlformats.org/officeDocument/2006/relationships/hyperlink" Target="https://www.sciencedirect.com/science/article/pii/S174680942400199X?utm_source=chatgpt.com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5497334B-AC16-F015-979C-1358D75C7C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3934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E648DFF-982C-D8A7-D61F-AB25466097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2747" y="3900414"/>
            <a:ext cx="5648790" cy="2739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Mehran Pouzesh Azar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2218967)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Supervisor: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Dr. Suresh Shanmugasundaram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28/10/2025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C0B4E2-9B9A-AB4F-0A2E-FB862EC30D0F}"/>
              </a:ext>
            </a:extLst>
          </p:cNvPr>
          <p:cNvSpPr txBox="1"/>
          <p:nvPr/>
        </p:nvSpPr>
        <p:spPr>
          <a:xfrm>
            <a:off x="1187480" y="359772"/>
            <a:ext cx="2978179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 of Wales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Trinity Saint David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6965B83-3489-4779-61ED-848C4805B94C}"/>
              </a:ext>
            </a:extLst>
          </p:cNvPr>
          <p:cNvSpPr txBox="1"/>
          <p:nvPr/>
        </p:nvSpPr>
        <p:spPr>
          <a:xfrm>
            <a:off x="3047999" y="682937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BSc Bachelor of Science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Applied Computing</a:t>
            </a:r>
            <a:endParaRPr kumimoji="0" lang="en-US" altLang="en-US" sz="16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2DFB2A1-F4FB-0C32-C5A4-D506BC915060}"/>
              </a:ext>
            </a:extLst>
          </p:cNvPr>
          <p:cNvSpPr txBox="1"/>
          <p:nvPr/>
        </p:nvSpPr>
        <p:spPr>
          <a:xfrm>
            <a:off x="906890" y="1944097"/>
            <a:ext cx="10080505" cy="13133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Providing an Optimal Algorithm for Extracting P, Q, R, S, T Points from the ECG Signal</a:t>
            </a: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pic>
        <p:nvPicPr>
          <p:cNvPr id="1025" name="Picture 1" descr="A black and yellow shield with blue flowers&#10;&#10;Description automatically generated">
            <a:extLst>
              <a:ext uri="{FF2B5EF4-FFF2-40B4-BE49-F238E27FC236}">
                <a16:creationId xmlns:a16="http://schemas.microsoft.com/office/drawing/2014/main" id="{BAD8B04F-C1EE-0E30-E557-71339DDDCD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Marker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46225" cy="15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Box 4"/>
          <p:cNvSpPr txBox="1">
            <a:spLocks noChangeArrowheads="1"/>
          </p:cNvSpPr>
          <p:nvPr/>
        </p:nvSpPr>
        <p:spPr bwMode="auto">
          <a:xfrm>
            <a:off x="618173" y="1427381"/>
            <a:ext cx="4776787" cy="4418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 dirty="0">
                <a:latin typeface="Arian"/>
                <a:cs typeface="B Nazanin" panose="00000400000000000000" pitchFamily="2" charset="-78"/>
              </a:rPr>
              <a:t>Introduction</a:t>
            </a:r>
          </a:p>
          <a:p>
            <a:pPr algn="l" eaLnBrk="1" hangingPunct="1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 dirty="0">
                <a:latin typeface="Arian"/>
                <a:cs typeface="B Nazanin" panose="00000400000000000000" pitchFamily="2" charset="-78"/>
              </a:rPr>
              <a:t>Objective</a:t>
            </a:r>
          </a:p>
          <a:p>
            <a:pPr algn="l" eaLnBrk="1" hangingPunct="1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 dirty="0">
                <a:latin typeface="Arian"/>
                <a:cs typeface="B Nazanin" panose="00000400000000000000" pitchFamily="2" charset="-78"/>
              </a:rPr>
              <a:t>Research</a:t>
            </a:r>
          </a:p>
          <a:p>
            <a:pPr algn="l" eaLnBrk="1" hangingPunct="1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 dirty="0">
                <a:latin typeface="Arian"/>
                <a:cs typeface="B Nazanin" panose="00000400000000000000" pitchFamily="2" charset="-78"/>
              </a:rPr>
              <a:t>Methodology</a:t>
            </a:r>
          </a:p>
          <a:p>
            <a:pPr algn="l" eaLnBrk="1" hangingPunct="1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 dirty="0">
                <a:latin typeface="Arian"/>
                <a:cs typeface="B Nazanin" panose="00000400000000000000" pitchFamily="2" charset="-78"/>
              </a:rPr>
              <a:t>Results</a:t>
            </a:r>
          </a:p>
          <a:p>
            <a:pPr algn="l" eaLnBrk="1" hangingPunct="1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 dirty="0">
                <a:latin typeface="Arian"/>
                <a:cs typeface="B Nazanin" panose="00000400000000000000" pitchFamily="2" charset="-78"/>
              </a:rPr>
              <a:t>Conclusions and Suggestions</a:t>
            </a:r>
            <a:endParaRPr lang="fa-IR" sz="2400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5128" name="TextBox 10"/>
          <p:cNvSpPr txBox="1">
            <a:spLocks noChangeArrowheads="1"/>
          </p:cNvSpPr>
          <p:nvPr/>
        </p:nvSpPr>
        <p:spPr bwMode="auto">
          <a:xfrm>
            <a:off x="618173" y="348002"/>
            <a:ext cx="477678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r>
              <a:rPr lang="en-US" sz="2400" b="1" dirty="0"/>
              <a:t>Table of Contents:</a:t>
            </a:r>
            <a:endParaRPr lang="en-GB" sz="2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TextBox 18"/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6150" name="TextBox 19"/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151" name="TextBox 20"/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152" name="TextBox 21"/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153" name="TextBox 22"/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48" name="Chevron 47"/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49" name="Chevron 48"/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50" name="Chevron 49"/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51" name="Chevron 50"/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52" name="Pentagon 51"/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54" name="Chevron 53"/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296769" y="1233262"/>
            <a:ext cx="186275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rtl="1"/>
            <a:r>
              <a:rPr lang="en-US" sz="2400" b="1" dirty="0">
                <a:latin typeface="Arian"/>
                <a:cs typeface="B Titr" pitchFamily="2" charset="-78"/>
              </a:rPr>
              <a:t>Introduction: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BAEF0C-CFFB-E2DD-153D-593D0FF9F87C}"/>
              </a:ext>
            </a:extLst>
          </p:cNvPr>
          <p:cNvSpPr txBox="1"/>
          <p:nvPr/>
        </p:nvSpPr>
        <p:spPr>
          <a:xfrm>
            <a:off x="0" y="1944701"/>
            <a:ext cx="10628076" cy="18912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 rtl="0">
              <a:lnSpc>
                <a:spcPct val="150000"/>
              </a:lnSpc>
              <a:buFont typeface="+mj-lt"/>
              <a:buAutoNum type="alphaUcPeriod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the project is about ?</a:t>
            </a:r>
          </a:p>
          <a:p>
            <a:pPr marL="742950" lvl="1" indent="-285750" algn="just">
              <a:lnSpc>
                <a:spcPct val="150000"/>
              </a:lnSpc>
              <a:buFont typeface="+mj-lt"/>
              <a:buAutoNum type="alphaUcPeriod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did you choose  to do such project ?</a:t>
            </a:r>
          </a:p>
          <a:p>
            <a:pPr marL="742950" lvl="1" indent="-285750" algn="just">
              <a:lnSpc>
                <a:spcPct val="150000"/>
              </a:lnSpc>
              <a:buFont typeface="+mj-lt"/>
              <a:buAutoNum type="alphaUcPeriod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do you plan to achieve from it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it a project to help you in your future career?</a:t>
            </a:r>
          </a:p>
          <a:p>
            <a:pPr marL="742950" lvl="1" indent="-285750" algn="just">
              <a:lnSpc>
                <a:spcPct val="150000"/>
              </a:lnSpc>
              <a:spcAft>
                <a:spcPts val="800"/>
              </a:spcAft>
              <a:buFont typeface="+mj-lt"/>
              <a:buAutoNum type="alphaUcPeriod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can benefit from such project 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6A884B-7932-B9FD-FAE6-C2AD9E10FC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500" y="4105821"/>
            <a:ext cx="7239000" cy="2476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A64969-A27D-ABB5-74C0-8EA594C7D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TextBox 18">
            <a:extLst>
              <a:ext uri="{FF2B5EF4-FFF2-40B4-BE49-F238E27FC236}">
                <a16:creationId xmlns:a16="http://schemas.microsoft.com/office/drawing/2014/main" id="{E4CDEF30-77CF-2BFB-E25E-A4068AE959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6150" name="TextBox 19">
            <a:extLst>
              <a:ext uri="{FF2B5EF4-FFF2-40B4-BE49-F238E27FC236}">
                <a16:creationId xmlns:a16="http://schemas.microsoft.com/office/drawing/2014/main" id="{F8FB88E4-9430-CB5F-A471-75F7AD5B05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151" name="TextBox 20">
            <a:extLst>
              <a:ext uri="{FF2B5EF4-FFF2-40B4-BE49-F238E27FC236}">
                <a16:creationId xmlns:a16="http://schemas.microsoft.com/office/drawing/2014/main" id="{FE389E63-61A7-54AC-5116-023EE8ADAB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152" name="TextBox 21">
            <a:extLst>
              <a:ext uri="{FF2B5EF4-FFF2-40B4-BE49-F238E27FC236}">
                <a16:creationId xmlns:a16="http://schemas.microsoft.com/office/drawing/2014/main" id="{51F5E444-1E75-8AD7-7653-963DEBA03A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153" name="TextBox 22">
            <a:extLst>
              <a:ext uri="{FF2B5EF4-FFF2-40B4-BE49-F238E27FC236}">
                <a16:creationId xmlns:a16="http://schemas.microsoft.com/office/drawing/2014/main" id="{45B1F405-9122-2C89-33D7-BB83566E45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48" name="Chevron 47">
            <a:extLst>
              <a:ext uri="{FF2B5EF4-FFF2-40B4-BE49-F238E27FC236}">
                <a16:creationId xmlns:a16="http://schemas.microsoft.com/office/drawing/2014/main" id="{620CFF82-2284-CBD6-5465-733402D94D4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49" name="Chevron 48">
            <a:extLst>
              <a:ext uri="{FF2B5EF4-FFF2-40B4-BE49-F238E27FC236}">
                <a16:creationId xmlns:a16="http://schemas.microsoft.com/office/drawing/2014/main" id="{70C52AB1-2DAD-64FD-A976-E9951B75755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50" name="Chevron 49">
            <a:extLst>
              <a:ext uri="{FF2B5EF4-FFF2-40B4-BE49-F238E27FC236}">
                <a16:creationId xmlns:a16="http://schemas.microsoft.com/office/drawing/2014/main" id="{679BE440-DFB5-3DE1-DFD2-717B0A4ADFA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51" name="Chevron 50">
            <a:extLst>
              <a:ext uri="{FF2B5EF4-FFF2-40B4-BE49-F238E27FC236}">
                <a16:creationId xmlns:a16="http://schemas.microsoft.com/office/drawing/2014/main" id="{F38443D4-ED49-97F2-CF43-28FD56E5BC1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52" name="Pentagon 51">
            <a:extLst>
              <a:ext uri="{FF2B5EF4-FFF2-40B4-BE49-F238E27FC236}">
                <a16:creationId xmlns:a16="http://schemas.microsoft.com/office/drawing/2014/main" id="{F0A2AE66-A9EC-03A7-BB83-1B2F00BA905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54" name="Chevron 53">
            <a:extLst>
              <a:ext uri="{FF2B5EF4-FFF2-40B4-BE49-F238E27FC236}">
                <a16:creationId xmlns:a16="http://schemas.microsoft.com/office/drawing/2014/main" id="{2264EBAB-5199-6FB3-19D6-1EBE6FC3FE4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6148" name="Rectangle 20">
            <a:extLst>
              <a:ext uri="{FF2B5EF4-FFF2-40B4-BE49-F238E27FC236}">
                <a16:creationId xmlns:a16="http://schemas.microsoft.com/office/drawing/2014/main" id="{2063D4F1-6655-FC62-8A39-E5926EA2CD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769" y="1233262"/>
            <a:ext cx="186275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r"/>
            <a:r>
              <a:rPr lang="en-US" sz="2400" b="1" dirty="0">
                <a:latin typeface="Arian"/>
                <a:cs typeface="B Titr" pitchFamily="2" charset="-78"/>
              </a:rPr>
              <a:t>Introduction: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28C69C-DEE9-44BF-AF3B-6B96097DB75F}"/>
              </a:ext>
            </a:extLst>
          </p:cNvPr>
          <p:cNvSpPr txBox="1"/>
          <p:nvPr/>
        </p:nvSpPr>
        <p:spPr>
          <a:xfrm>
            <a:off x="-67916" y="2405160"/>
            <a:ext cx="5100659" cy="9679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l">
              <a:lnSpc>
                <a:spcPct val="150000"/>
              </a:lnSpc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E. How do you plan to get the project done; outline a time plan/ Gantt chart.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2E8D83F6-9D79-DD6C-E4BC-D3BBF4AE00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4668967"/>
              </p:ext>
            </p:extLst>
          </p:nvPr>
        </p:nvGraphicFramePr>
        <p:xfrm>
          <a:off x="4698102" y="1556782"/>
          <a:ext cx="7241355" cy="46313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3138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339909" y="1318683"/>
            <a:ext cx="170258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algn="r"/>
            <a:r>
              <a:rPr lang="en-GB" sz="2800" b="1" dirty="0">
                <a:latin typeface="Arian"/>
                <a:cs typeface="B Nazanin" panose="00000400000000000000" pitchFamily="2" charset="-78"/>
              </a:rPr>
              <a:t>Objective: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5</a:t>
            </a:fld>
            <a:r>
              <a:rPr lang="en-US" dirty="0"/>
              <a:t>/35</a:t>
            </a:r>
          </a:p>
        </p:txBody>
      </p:sp>
      <p:sp>
        <p:nvSpPr>
          <p:cNvPr id="3" name="Rectangle 2"/>
          <p:cNvSpPr/>
          <p:nvPr/>
        </p:nvSpPr>
        <p:spPr>
          <a:xfrm>
            <a:off x="339909" y="2041870"/>
            <a:ext cx="117805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Identifying the T and P points, which are inherently challenging and intricate critical points.</a:t>
            </a:r>
            <a:endParaRPr lang="fa-IR" sz="2400" dirty="0">
              <a:latin typeface="Arian"/>
              <a:cs typeface="B Nazanin" panose="00000400000000000000" pitchFamily="2" charset="-78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0877" y="2948940"/>
            <a:ext cx="6374647" cy="36333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DDB81AE9-A043-45A4-652B-4B6CB6B1E1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88DA3215-DFC0-CD2D-742F-DC7537B856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5F1EB1BE-2526-222F-9496-3BB6922A83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82451895-F687-81F9-F964-333425C16F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50BC8E3C-2C3B-088E-5E2F-8356441526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ED7F1EE3-46FB-9108-F320-96A0D142D64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E8C06F28-D603-428C-2C1C-FD020C0A6D7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8A51AEB0-BE87-9873-2422-D7B3B411581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CC1B7F6B-F1A2-883A-B474-8C09036448A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60572721-C976-67C1-CBB7-2F1BA0F9975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AC1376F7-8450-98B3-619E-62D1C488C81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2276841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431979" y="1319693"/>
            <a:ext cx="162987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Research: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6</a:t>
            </a:fld>
            <a:r>
              <a:rPr lang="en-US" dirty="0"/>
              <a:t>/35</a:t>
            </a:r>
          </a:p>
        </p:txBody>
      </p:sp>
      <p:sp>
        <p:nvSpPr>
          <p:cNvPr id="3" name="Rectangle 2"/>
          <p:cNvSpPr/>
          <p:nvPr/>
        </p:nvSpPr>
        <p:spPr>
          <a:xfrm>
            <a:off x="214514" y="1842913"/>
            <a:ext cx="11958084" cy="114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By employing neural networks alongside wavelet transform techniques, it is possible to classify ECG images through the extraction of their features.[1]</a:t>
            </a:r>
            <a:endParaRPr lang="fa-IR" sz="2400" dirty="0">
              <a:latin typeface="Arian"/>
              <a:ea typeface="Calibri" panose="020F0502020204030204" pitchFamily="34" charset="0"/>
              <a:cs typeface="B Nazanin" panose="00000400000000000000" pitchFamily="2" charset="-78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5235" y="3039725"/>
            <a:ext cx="4580952" cy="37238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5DD12CCF-7C2D-DF16-226B-5E915BE3E0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6" name="TextBox 19">
            <a:extLst>
              <a:ext uri="{FF2B5EF4-FFF2-40B4-BE49-F238E27FC236}">
                <a16:creationId xmlns:a16="http://schemas.microsoft.com/office/drawing/2014/main" id="{B8C41C38-ADFF-F85A-9750-D6F4820942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0">
            <a:extLst>
              <a:ext uri="{FF2B5EF4-FFF2-40B4-BE49-F238E27FC236}">
                <a16:creationId xmlns:a16="http://schemas.microsoft.com/office/drawing/2014/main" id="{7F31CE15-0909-47A7-DA05-E4D5D3381A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1">
            <a:extLst>
              <a:ext uri="{FF2B5EF4-FFF2-40B4-BE49-F238E27FC236}">
                <a16:creationId xmlns:a16="http://schemas.microsoft.com/office/drawing/2014/main" id="{9C3D1360-6705-384A-CE7F-3C46985D6A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C5866FD7-1163-C58F-F951-D332CBF180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0" name="Chevron 47">
            <a:extLst>
              <a:ext uri="{FF2B5EF4-FFF2-40B4-BE49-F238E27FC236}">
                <a16:creationId xmlns:a16="http://schemas.microsoft.com/office/drawing/2014/main" id="{478529DA-62E5-AF8A-3F4B-5A08E8E8ABD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1" name="Chevron 48">
            <a:extLst>
              <a:ext uri="{FF2B5EF4-FFF2-40B4-BE49-F238E27FC236}">
                <a16:creationId xmlns:a16="http://schemas.microsoft.com/office/drawing/2014/main" id="{7C79EB63-2AB7-5646-C0D9-B5696C2D6A9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2" name="Chevron 49">
            <a:extLst>
              <a:ext uri="{FF2B5EF4-FFF2-40B4-BE49-F238E27FC236}">
                <a16:creationId xmlns:a16="http://schemas.microsoft.com/office/drawing/2014/main" id="{F35BC585-6694-FFCF-D801-F93A9870215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Chevron 50">
            <a:extLst>
              <a:ext uri="{FF2B5EF4-FFF2-40B4-BE49-F238E27FC236}">
                <a16:creationId xmlns:a16="http://schemas.microsoft.com/office/drawing/2014/main" id="{C1A8E9AD-21EA-DD7C-8839-4128EEE0989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Pentagon 51">
            <a:extLst>
              <a:ext uri="{FF2B5EF4-FFF2-40B4-BE49-F238E27FC236}">
                <a16:creationId xmlns:a16="http://schemas.microsoft.com/office/drawing/2014/main" id="{E0C03262-6A46-E825-2EAD-0D37A695934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Chevron 53">
            <a:extLst>
              <a:ext uri="{FF2B5EF4-FFF2-40B4-BE49-F238E27FC236}">
                <a16:creationId xmlns:a16="http://schemas.microsoft.com/office/drawing/2014/main" id="{C4586B77-953A-6211-9CD8-6183523DDAB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57450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7</a:t>
            </a:fld>
            <a:r>
              <a:rPr lang="en-US" dirty="0"/>
              <a:t>/35</a:t>
            </a:r>
          </a:p>
        </p:txBody>
      </p:sp>
      <p:sp>
        <p:nvSpPr>
          <p:cNvPr id="4" name="Rectangle 3"/>
          <p:cNvSpPr/>
          <p:nvPr/>
        </p:nvSpPr>
        <p:spPr>
          <a:xfrm>
            <a:off x="23362" y="1727643"/>
            <a:ext cx="10830530" cy="7251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 algn="r">
              <a:lnSpc>
                <a:spcPct val="200000"/>
              </a:lnSpc>
              <a:buFont typeface="+mj-lt"/>
              <a:buAutoNum type="arabicPeriod" startAt="2"/>
            </a:pPr>
            <a:r>
              <a:rPr lang="en-GB" sz="2400" dirty="0">
                <a:solidFill>
                  <a:prstClr val="black"/>
                </a:solidFill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The approach of employing hybrid online denoising effectively eliminates noise.[2]</a:t>
            </a:r>
            <a:endParaRPr lang="fa-IR" sz="2400" dirty="0">
              <a:solidFill>
                <a:prstClr val="black"/>
              </a:solidFill>
              <a:latin typeface="Arian"/>
              <a:ea typeface="Calibri" panose="020F0502020204030204" pitchFamily="34" charset="0"/>
              <a:cs typeface="B Nazanin" panose="00000400000000000000" pitchFamily="2" charset="-7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2203" y="2669567"/>
            <a:ext cx="6822513" cy="35740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18">
            <a:extLst>
              <a:ext uri="{FF2B5EF4-FFF2-40B4-BE49-F238E27FC236}">
                <a16:creationId xmlns:a16="http://schemas.microsoft.com/office/drawing/2014/main" id="{0A43A9EB-CA04-B00F-4AD2-615FE088D2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6" name="TextBox 19">
            <a:extLst>
              <a:ext uri="{FF2B5EF4-FFF2-40B4-BE49-F238E27FC236}">
                <a16:creationId xmlns:a16="http://schemas.microsoft.com/office/drawing/2014/main" id="{1F967ABB-C829-AA8C-E125-50EFBBD612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0">
            <a:extLst>
              <a:ext uri="{FF2B5EF4-FFF2-40B4-BE49-F238E27FC236}">
                <a16:creationId xmlns:a16="http://schemas.microsoft.com/office/drawing/2014/main" id="{7FD43291-B66B-C3B0-ABDC-BFF571CCAF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1">
            <a:extLst>
              <a:ext uri="{FF2B5EF4-FFF2-40B4-BE49-F238E27FC236}">
                <a16:creationId xmlns:a16="http://schemas.microsoft.com/office/drawing/2014/main" id="{F6FA5038-A279-687E-CCBE-61C9ACEA02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BCC579EB-699E-4721-6A97-3A74D6FF6F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0" name="Chevron 47">
            <a:extLst>
              <a:ext uri="{FF2B5EF4-FFF2-40B4-BE49-F238E27FC236}">
                <a16:creationId xmlns:a16="http://schemas.microsoft.com/office/drawing/2014/main" id="{D4F1D412-0B3A-11A5-208E-DC0250D84CD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1" name="Chevron 48">
            <a:extLst>
              <a:ext uri="{FF2B5EF4-FFF2-40B4-BE49-F238E27FC236}">
                <a16:creationId xmlns:a16="http://schemas.microsoft.com/office/drawing/2014/main" id="{EA6854F9-0922-A78E-4A5E-DAD0C0C0981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2" name="Chevron 49">
            <a:extLst>
              <a:ext uri="{FF2B5EF4-FFF2-40B4-BE49-F238E27FC236}">
                <a16:creationId xmlns:a16="http://schemas.microsoft.com/office/drawing/2014/main" id="{74A669B6-E9BD-CB0E-D7E7-35163AD9BA6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Chevron 50">
            <a:extLst>
              <a:ext uri="{FF2B5EF4-FFF2-40B4-BE49-F238E27FC236}">
                <a16:creationId xmlns:a16="http://schemas.microsoft.com/office/drawing/2014/main" id="{E64833A6-774B-9824-4066-0790866110C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Pentagon 51">
            <a:extLst>
              <a:ext uri="{FF2B5EF4-FFF2-40B4-BE49-F238E27FC236}">
                <a16:creationId xmlns:a16="http://schemas.microsoft.com/office/drawing/2014/main" id="{92C5ADDE-6A34-EC06-8A30-7E7B22494F1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Chevron 53">
            <a:extLst>
              <a:ext uri="{FF2B5EF4-FFF2-40B4-BE49-F238E27FC236}">
                <a16:creationId xmlns:a16="http://schemas.microsoft.com/office/drawing/2014/main" id="{DEBBD312-D00B-2744-80A7-B72C7CCEE15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64EC8CB2-FEBE-7C48-5C28-4B3608F120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979" y="1319693"/>
            <a:ext cx="162987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Research:</a:t>
            </a:r>
            <a:endParaRPr lang="en-US" sz="2800" dirty="0">
              <a:cs typeface="B Tit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99459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8</a:t>
            </a:fld>
            <a:r>
              <a:rPr lang="en-US" dirty="0"/>
              <a:t>/35</a:t>
            </a:r>
          </a:p>
        </p:txBody>
      </p:sp>
      <p:sp>
        <p:nvSpPr>
          <p:cNvPr id="4" name="Rectangle 3"/>
          <p:cNvSpPr/>
          <p:nvPr/>
        </p:nvSpPr>
        <p:spPr>
          <a:xfrm>
            <a:off x="253599" y="1867355"/>
            <a:ext cx="12008865" cy="7251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 algn="l">
              <a:lnSpc>
                <a:spcPct val="200000"/>
              </a:lnSpc>
              <a:buFont typeface="+mj-lt"/>
              <a:buAutoNum type="arabicPeriod" startAt="3"/>
            </a:pPr>
            <a:r>
              <a:rPr lang="en-GB" sz="2400" dirty="0">
                <a:solidFill>
                  <a:prstClr val="black"/>
                </a:solidFill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Techniques for noise estimation eliminate noise through the process of signal scanning.[3]</a:t>
            </a:r>
            <a:endParaRPr lang="fa-IR" sz="2400" dirty="0">
              <a:solidFill>
                <a:prstClr val="black"/>
              </a:solidFill>
              <a:latin typeface="Arian"/>
              <a:ea typeface="Calibri" panose="020F0502020204030204" pitchFamily="34" charset="0"/>
              <a:cs typeface="B Nazanin" panose="00000400000000000000" pitchFamily="2" charset="-7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0443" y="2838996"/>
            <a:ext cx="4810125" cy="3743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18">
            <a:extLst>
              <a:ext uri="{FF2B5EF4-FFF2-40B4-BE49-F238E27FC236}">
                <a16:creationId xmlns:a16="http://schemas.microsoft.com/office/drawing/2014/main" id="{BD43C963-5362-C18A-0D02-65F2DA8461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6" name="TextBox 19">
            <a:extLst>
              <a:ext uri="{FF2B5EF4-FFF2-40B4-BE49-F238E27FC236}">
                <a16:creationId xmlns:a16="http://schemas.microsoft.com/office/drawing/2014/main" id="{6A00CBC4-8761-AD2F-9CCA-2923ABEF8A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0">
            <a:extLst>
              <a:ext uri="{FF2B5EF4-FFF2-40B4-BE49-F238E27FC236}">
                <a16:creationId xmlns:a16="http://schemas.microsoft.com/office/drawing/2014/main" id="{871A8CCC-A64E-D113-F17E-44EACBB376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1">
            <a:extLst>
              <a:ext uri="{FF2B5EF4-FFF2-40B4-BE49-F238E27FC236}">
                <a16:creationId xmlns:a16="http://schemas.microsoft.com/office/drawing/2014/main" id="{6C99C997-70B4-E539-C4D1-BB792FDF472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7705C939-E437-FD48-F9C9-A17ED794C4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0" name="Chevron 47">
            <a:extLst>
              <a:ext uri="{FF2B5EF4-FFF2-40B4-BE49-F238E27FC236}">
                <a16:creationId xmlns:a16="http://schemas.microsoft.com/office/drawing/2014/main" id="{BC5875D1-77E0-231B-E418-7CA63B98E8D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1" name="Chevron 48">
            <a:extLst>
              <a:ext uri="{FF2B5EF4-FFF2-40B4-BE49-F238E27FC236}">
                <a16:creationId xmlns:a16="http://schemas.microsoft.com/office/drawing/2014/main" id="{9EB3332B-3749-4CCC-F062-32EF936BF78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2" name="Chevron 49">
            <a:extLst>
              <a:ext uri="{FF2B5EF4-FFF2-40B4-BE49-F238E27FC236}">
                <a16:creationId xmlns:a16="http://schemas.microsoft.com/office/drawing/2014/main" id="{9F264927-A9AD-53B5-0A6D-959FC087E16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Chevron 50">
            <a:extLst>
              <a:ext uri="{FF2B5EF4-FFF2-40B4-BE49-F238E27FC236}">
                <a16:creationId xmlns:a16="http://schemas.microsoft.com/office/drawing/2014/main" id="{7BB17F5D-348F-EB67-B8BE-E63C52AB109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Pentagon 51">
            <a:extLst>
              <a:ext uri="{FF2B5EF4-FFF2-40B4-BE49-F238E27FC236}">
                <a16:creationId xmlns:a16="http://schemas.microsoft.com/office/drawing/2014/main" id="{C5A0A851-90D8-6520-510E-61C1B46EDBD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Chevron 53">
            <a:extLst>
              <a:ext uri="{FF2B5EF4-FFF2-40B4-BE49-F238E27FC236}">
                <a16:creationId xmlns:a16="http://schemas.microsoft.com/office/drawing/2014/main" id="{AB08D787-4E28-6D3B-2A17-CE7F4B3B4D0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D183C565-AD65-5D82-0237-3EA78AE5ED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979" y="1319693"/>
            <a:ext cx="162987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Research:</a:t>
            </a:r>
            <a:endParaRPr lang="en-US" sz="2800" dirty="0">
              <a:cs typeface="B Tit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9570183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9</a:t>
            </a:fld>
            <a:r>
              <a:rPr lang="en-US" dirty="0"/>
              <a:t>/35</a:t>
            </a:r>
          </a:p>
        </p:txBody>
      </p:sp>
      <p:sp>
        <p:nvSpPr>
          <p:cNvPr id="4" name="Rectangle 3"/>
          <p:cNvSpPr/>
          <p:nvPr/>
        </p:nvSpPr>
        <p:spPr>
          <a:xfrm>
            <a:off x="203936" y="1724084"/>
            <a:ext cx="12299201" cy="7251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 algn="l">
              <a:lnSpc>
                <a:spcPct val="200000"/>
              </a:lnSpc>
              <a:buFont typeface="+mj-lt"/>
              <a:buAutoNum type="arabicPeriod" startAt="4"/>
            </a:pPr>
            <a:r>
              <a:rPr lang="en-GB" sz="2400" dirty="0">
                <a:solidFill>
                  <a:prstClr val="black"/>
                </a:solidFill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Wavelet techniques utilizing Hamming windows are employed to reduce noise in the signal.[4]</a:t>
            </a:r>
            <a:endParaRPr lang="fa-IR" sz="2400" dirty="0">
              <a:solidFill>
                <a:prstClr val="black"/>
              </a:solidFill>
              <a:latin typeface="Arian"/>
              <a:ea typeface="Calibri" panose="020F0502020204030204" pitchFamily="34" charset="0"/>
              <a:cs typeface="B Nazanin" panose="00000400000000000000" pitchFamily="2" charset="-7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256" y="2853674"/>
            <a:ext cx="4762500" cy="37242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Box 18">
            <a:extLst>
              <a:ext uri="{FF2B5EF4-FFF2-40B4-BE49-F238E27FC236}">
                <a16:creationId xmlns:a16="http://schemas.microsoft.com/office/drawing/2014/main" id="{296AE97B-7E06-7A04-E78C-15CF0A48FB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17" name="TextBox 19">
            <a:extLst>
              <a:ext uri="{FF2B5EF4-FFF2-40B4-BE49-F238E27FC236}">
                <a16:creationId xmlns:a16="http://schemas.microsoft.com/office/drawing/2014/main" id="{661B04C2-F96B-BB5F-407E-CF3D3D08C8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8" name="TextBox 20">
            <a:extLst>
              <a:ext uri="{FF2B5EF4-FFF2-40B4-BE49-F238E27FC236}">
                <a16:creationId xmlns:a16="http://schemas.microsoft.com/office/drawing/2014/main" id="{6B9D5A90-79F5-7725-A547-66D1F0B91C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9" name="TextBox 21">
            <a:extLst>
              <a:ext uri="{FF2B5EF4-FFF2-40B4-BE49-F238E27FC236}">
                <a16:creationId xmlns:a16="http://schemas.microsoft.com/office/drawing/2014/main" id="{78DBE263-28C7-7639-33B6-BD86E69F22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20" name="TextBox 22">
            <a:extLst>
              <a:ext uri="{FF2B5EF4-FFF2-40B4-BE49-F238E27FC236}">
                <a16:creationId xmlns:a16="http://schemas.microsoft.com/office/drawing/2014/main" id="{FA6966D7-E890-EAFE-B296-B4DA00EBC2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21" name="Chevron 47">
            <a:extLst>
              <a:ext uri="{FF2B5EF4-FFF2-40B4-BE49-F238E27FC236}">
                <a16:creationId xmlns:a16="http://schemas.microsoft.com/office/drawing/2014/main" id="{5651D23D-FF22-DA02-AC70-22DE58C3159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2" name="Chevron 48">
            <a:extLst>
              <a:ext uri="{FF2B5EF4-FFF2-40B4-BE49-F238E27FC236}">
                <a16:creationId xmlns:a16="http://schemas.microsoft.com/office/drawing/2014/main" id="{AFE00750-C32B-D677-26E2-9BC5B468C99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23" name="Chevron 49">
            <a:extLst>
              <a:ext uri="{FF2B5EF4-FFF2-40B4-BE49-F238E27FC236}">
                <a16:creationId xmlns:a16="http://schemas.microsoft.com/office/drawing/2014/main" id="{FFD2C603-1342-4943-7D42-7260010B894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4" name="Chevron 50">
            <a:extLst>
              <a:ext uri="{FF2B5EF4-FFF2-40B4-BE49-F238E27FC236}">
                <a16:creationId xmlns:a16="http://schemas.microsoft.com/office/drawing/2014/main" id="{4ED0F670-465B-DB0B-C568-5DE3C0A483E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5" name="Pentagon 51">
            <a:extLst>
              <a:ext uri="{FF2B5EF4-FFF2-40B4-BE49-F238E27FC236}">
                <a16:creationId xmlns:a16="http://schemas.microsoft.com/office/drawing/2014/main" id="{843A9783-597C-9ADF-5131-1633F834B9C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6" name="Chevron 53">
            <a:extLst>
              <a:ext uri="{FF2B5EF4-FFF2-40B4-BE49-F238E27FC236}">
                <a16:creationId xmlns:a16="http://schemas.microsoft.com/office/drawing/2014/main" id="{F36DF94C-58F1-B8F2-F50E-6010DD1B591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5" name="Rectangle 20">
            <a:extLst>
              <a:ext uri="{FF2B5EF4-FFF2-40B4-BE49-F238E27FC236}">
                <a16:creationId xmlns:a16="http://schemas.microsoft.com/office/drawing/2014/main" id="{B84D5665-0F01-9739-1F21-42DD5869A5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979" y="1319693"/>
            <a:ext cx="162987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Research:</a:t>
            </a:r>
            <a:endParaRPr lang="en-US" sz="2800" dirty="0">
              <a:cs typeface="B Tit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8917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10</a:t>
            </a:fld>
            <a:r>
              <a:rPr lang="en-US" dirty="0"/>
              <a:t>/35</a:t>
            </a:r>
          </a:p>
        </p:txBody>
      </p:sp>
      <p:sp>
        <p:nvSpPr>
          <p:cNvPr id="4" name="Rectangle 3"/>
          <p:cNvSpPr/>
          <p:nvPr/>
        </p:nvSpPr>
        <p:spPr>
          <a:xfrm>
            <a:off x="370918" y="1842913"/>
            <a:ext cx="8399222" cy="7251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lvl="0" indent="-457200" algn="l">
              <a:lnSpc>
                <a:spcPct val="200000"/>
              </a:lnSpc>
              <a:buFont typeface="+mj-lt"/>
              <a:buAutoNum type="arabicPeriod" startAt="5"/>
            </a:pPr>
            <a:r>
              <a:rPr lang="en-GB" sz="2400" dirty="0">
                <a:solidFill>
                  <a:prstClr val="black"/>
                </a:solidFill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The Kalman filter technique is employed to eliminate noise.[5]</a:t>
            </a:r>
            <a:endParaRPr lang="fa-IR" sz="2400" dirty="0">
              <a:solidFill>
                <a:prstClr val="black"/>
              </a:solidFill>
              <a:latin typeface="Arian"/>
              <a:ea typeface="Calibri" panose="020F0502020204030204" pitchFamily="34" charset="0"/>
              <a:cs typeface="B Nazanin" panose="00000400000000000000" pitchFamily="2" charset="-78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6192" y="2699720"/>
            <a:ext cx="5140172" cy="38826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18">
            <a:extLst>
              <a:ext uri="{FF2B5EF4-FFF2-40B4-BE49-F238E27FC236}">
                <a16:creationId xmlns:a16="http://schemas.microsoft.com/office/drawing/2014/main" id="{4637C4BB-2BA5-112C-B1AF-CEF827B6A7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6" name="TextBox 19">
            <a:extLst>
              <a:ext uri="{FF2B5EF4-FFF2-40B4-BE49-F238E27FC236}">
                <a16:creationId xmlns:a16="http://schemas.microsoft.com/office/drawing/2014/main" id="{B294F7F4-2258-85E6-46B6-61D24F8442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0">
            <a:extLst>
              <a:ext uri="{FF2B5EF4-FFF2-40B4-BE49-F238E27FC236}">
                <a16:creationId xmlns:a16="http://schemas.microsoft.com/office/drawing/2014/main" id="{0CE5AD6A-EEDE-67B7-3460-1D16D25E5DB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1">
            <a:extLst>
              <a:ext uri="{FF2B5EF4-FFF2-40B4-BE49-F238E27FC236}">
                <a16:creationId xmlns:a16="http://schemas.microsoft.com/office/drawing/2014/main" id="{A117E884-0FC3-6BCA-FB97-EBC8A548AB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TextBox 22">
            <a:extLst>
              <a:ext uri="{FF2B5EF4-FFF2-40B4-BE49-F238E27FC236}">
                <a16:creationId xmlns:a16="http://schemas.microsoft.com/office/drawing/2014/main" id="{707ED987-38E6-EED1-A048-28292AAE84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0" name="Chevron 47">
            <a:extLst>
              <a:ext uri="{FF2B5EF4-FFF2-40B4-BE49-F238E27FC236}">
                <a16:creationId xmlns:a16="http://schemas.microsoft.com/office/drawing/2014/main" id="{FB1CAFB8-394E-8D38-BFD0-07892680C96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1" name="Chevron 48">
            <a:extLst>
              <a:ext uri="{FF2B5EF4-FFF2-40B4-BE49-F238E27FC236}">
                <a16:creationId xmlns:a16="http://schemas.microsoft.com/office/drawing/2014/main" id="{E251DA14-E2F8-916F-9B6C-E6880B1AAEE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2" name="Chevron 49">
            <a:extLst>
              <a:ext uri="{FF2B5EF4-FFF2-40B4-BE49-F238E27FC236}">
                <a16:creationId xmlns:a16="http://schemas.microsoft.com/office/drawing/2014/main" id="{C88770BB-CB17-AEA1-51A1-0E57743818E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Chevron 50">
            <a:extLst>
              <a:ext uri="{FF2B5EF4-FFF2-40B4-BE49-F238E27FC236}">
                <a16:creationId xmlns:a16="http://schemas.microsoft.com/office/drawing/2014/main" id="{48F6B092-7078-FE19-5478-D5F57F64DF0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Pentagon 51">
            <a:extLst>
              <a:ext uri="{FF2B5EF4-FFF2-40B4-BE49-F238E27FC236}">
                <a16:creationId xmlns:a16="http://schemas.microsoft.com/office/drawing/2014/main" id="{35D87A06-FA49-8BB7-19EF-DFB18F91B9C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Chevron 53">
            <a:extLst>
              <a:ext uri="{FF2B5EF4-FFF2-40B4-BE49-F238E27FC236}">
                <a16:creationId xmlns:a16="http://schemas.microsoft.com/office/drawing/2014/main" id="{AD7B6A76-C7C6-0E9E-523C-2733BC9FA17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6" name="Rectangle 20">
            <a:extLst>
              <a:ext uri="{FF2B5EF4-FFF2-40B4-BE49-F238E27FC236}">
                <a16:creationId xmlns:a16="http://schemas.microsoft.com/office/drawing/2014/main" id="{F70257F1-E11D-0DF1-C007-B088BF9DC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1979" y="1319693"/>
            <a:ext cx="162987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Research:</a:t>
            </a:r>
            <a:endParaRPr lang="en-US" sz="2800" dirty="0">
              <a:cs typeface="B Tit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2692654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135758" y="1279220"/>
            <a:ext cx="410035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Titr" pitchFamily="2" charset="-78"/>
              </a:rPr>
              <a:t>Electrocardiograph device:</a:t>
            </a:r>
            <a:endParaRPr lang="en-US" sz="2800" b="1" dirty="0">
              <a:latin typeface="Arian"/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11</a:t>
            </a:fld>
            <a:r>
              <a:rPr lang="en-US" dirty="0"/>
              <a:t>/35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098" y="2413774"/>
            <a:ext cx="5378712" cy="3469502"/>
          </a:xfrm>
          <a:prstGeom prst="rect">
            <a:avLst/>
          </a:prstGeom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75FFEF62-358A-111F-9D0F-351BA66016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363C1B51-EAB1-1CEE-3ADA-2CFC853E0C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3CE00311-C7E9-A780-7097-E58422CB2C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9837E074-9131-A727-8EF5-8A1014F42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39035C38-B24D-567C-2208-ABA94FCF34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E833F0A2-3C11-C36A-AF47-9FD593B5325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A54E31A9-AB4F-8B2C-4BBB-02BFA97FD7A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43264E4D-2BC8-3E46-9D55-B427C0E1D95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29DB5F39-064E-E928-7F5F-991CB5A5937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5C7FCC84-AFB3-65F6-2E67-9EDF3619F9D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1E2C52FB-5D97-6842-AAAD-FA2FF62A7AC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892123F-7199-ACD1-1AA8-E508C4F92D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506" y="2413773"/>
            <a:ext cx="5981123" cy="3491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0965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550199" y="1342054"/>
            <a:ext cx="11368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Titr" pitchFamily="2" charset="-78"/>
              </a:rPr>
              <a:t>Leads:</a:t>
            </a:r>
            <a:endParaRPr lang="en-US" sz="2800" b="1" dirty="0">
              <a:latin typeface="Arian"/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12</a:t>
            </a:fld>
            <a:r>
              <a:rPr lang="en-US" dirty="0"/>
              <a:t>/35</a:t>
            </a:r>
          </a:p>
        </p:txBody>
      </p:sp>
      <p:sp>
        <p:nvSpPr>
          <p:cNvPr id="3" name="TextBox 18">
            <a:extLst>
              <a:ext uri="{FF2B5EF4-FFF2-40B4-BE49-F238E27FC236}">
                <a16:creationId xmlns:a16="http://schemas.microsoft.com/office/drawing/2014/main" id="{FFCE01AD-A57B-881F-9286-4BE547A94D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4" name="TextBox 19">
            <a:extLst>
              <a:ext uri="{FF2B5EF4-FFF2-40B4-BE49-F238E27FC236}">
                <a16:creationId xmlns:a16="http://schemas.microsoft.com/office/drawing/2014/main" id="{3D06A488-3E85-AEBE-10B4-242B3EAEB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" name="TextBox 20">
            <a:extLst>
              <a:ext uri="{FF2B5EF4-FFF2-40B4-BE49-F238E27FC236}">
                <a16:creationId xmlns:a16="http://schemas.microsoft.com/office/drawing/2014/main" id="{76B0201B-3D0C-9C5A-C02F-597C3AD82F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1">
            <a:extLst>
              <a:ext uri="{FF2B5EF4-FFF2-40B4-BE49-F238E27FC236}">
                <a16:creationId xmlns:a16="http://schemas.microsoft.com/office/drawing/2014/main" id="{EB13BDFB-2AD8-DE93-CD95-CB83D9DE09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2">
            <a:extLst>
              <a:ext uri="{FF2B5EF4-FFF2-40B4-BE49-F238E27FC236}">
                <a16:creationId xmlns:a16="http://schemas.microsoft.com/office/drawing/2014/main" id="{96EBB92C-C4A4-E225-1CA2-B77ED8B470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Chevron 47">
            <a:extLst>
              <a:ext uri="{FF2B5EF4-FFF2-40B4-BE49-F238E27FC236}">
                <a16:creationId xmlns:a16="http://schemas.microsoft.com/office/drawing/2014/main" id="{ED07E5BD-D8CC-9795-F41C-8C56DC1865A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9" name="Chevron 48">
            <a:extLst>
              <a:ext uri="{FF2B5EF4-FFF2-40B4-BE49-F238E27FC236}">
                <a16:creationId xmlns:a16="http://schemas.microsoft.com/office/drawing/2014/main" id="{45341D87-B5C2-94C7-F99D-7997B7E2F11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0" name="Chevron 49">
            <a:extLst>
              <a:ext uri="{FF2B5EF4-FFF2-40B4-BE49-F238E27FC236}">
                <a16:creationId xmlns:a16="http://schemas.microsoft.com/office/drawing/2014/main" id="{C1B9DE7D-CCFE-6591-B577-885AC055798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1" name="Chevron 50">
            <a:extLst>
              <a:ext uri="{FF2B5EF4-FFF2-40B4-BE49-F238E27FC236}">
                <a16:creationId xmlns:a16="http://schemas.microsoft.com/office/drawing/2014/main" id="{8B16C081-EFA0-693D-B2A2-03E3B38848A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Pentagon 51">
            <a:extLst>
              <a:ext uri="{FF2B5EF4-FFF2-40B4-BE49-F238E27FC236}">
                <a16:creationId xmlns:a16="http://schemas.microsoft.com/office/drawing/2014/main" id="{9A94F0B9-2619-84E5-9819-FCAC1238C5C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Chevron 53">
            <a:extLst>
              <a:ext uri="{FF2B5EF4-FFF2-40B4-BE49-F238E27FC236}">
                <a16:creationId xmlns:a16="http://schemas.microsoft.com/office/drawing/2014/main" id="{12CEB215-E6A4-F0E9-B450-CA405541BA6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pic>
        <p:nvPicPr>
          <p:cNvPr id="17" name="Picture 16" descr="Several electrodes and cables&#10;&#10;AI-generated content may be incorrect.">
            <a:extLst>
              <a:ext uri="{FF2B5EF4-FFF2-40B4-BE49-F238E27FC236}">
                <a16:creationId xmlns:a16="http://schemas.microsoft.com/office/drawing/2014/main" id="{2089D4E3-911C-6623-6949-1AE40D0732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3385" y="1526813"/>
            <a:ext cx="8630626" cy="5005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9750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483404" y="1362150"/>
            <a:ext cx="147905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Titr" pitchFamily="2" charset="-78"/>
              </a:rPr>
              <a:t>Method:</a:t>
            </a:r>
            <a:endParaRPr lang="en-US" sz="2800" b="1" dirty="0">
              <a:latin typeface="Arian"/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13</a:t>
            </a:fld>
            <a:r>
              <a:rPr lang="en-US" dirty="0"/>
              <a:t>/35</a:t>
            </a:r>
          </a:p>
        </p:txBody>
      </p:sp>
      <p:sp>
        <p:nvSpPr>
          <p:cNvPr id="3" name="Rectangle 2"/>
          <p:cNvSpPr/>
          <p:nvPr/>
        </p:nvSpPr>
        <p:spPr>
          <a:xfrm>
            <a:off x="483404" y="1885370"/>
            <a:ext cx="11495945" cy="16946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Developing a more straightforward, quicker, and precise algorithm that incorporates only a limited number of filters and a few uncomplicated steps to enhance the signal level, ultimately identifying the points P, Q, R, S, and T according to the fluctuations of the signal.</a:t>
            </a:r>
            <a:endParaRPr lang="fa-IR" sz="2400" dirty="0">
              <a:latin typeface="Arian"/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128" y="3652821"/>
            <a:ext cx="5822612" cy="30185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82BC903B-BFB1-118A-190F-922CB14E76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1883F399-3EA4-71A2-9BB7-D1FAD4B9AE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A3AF89A4-FFAE-CAE3-D22F-37A6CD0182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694ABA27-4371-17F6-A655-AD9E35476F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D49A5347-1511-D0F7-88DC-E4E01F9AE7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95872916-FA1C-AB26-9093-BB73ED0395F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BFD5A260-3123-143B-0B5E-D15F5D97B7B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39AE5177-9BD7-EA85-6485-5084E82C07B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70E390E1-5343-9A82-30A3-013DD1B307E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F4A93C81-50AC-BFDF-2A9C-AD227E877D3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6860494C-3EFE-760C-5EE9-60F5B51AC4A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22556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216046" y="1282300"/>
            <a:ext cx="177003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Titr" pitchFamily="2" charset="-78"/>
              </a:rPr>
              <a:t>Algorithm:</a:t>
            </a:r>
            <a:endParaRPr lang="en-US" sz="2800" b="1" dirty="0">
              <a:latin typeface="Arian"/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14</a:t>
            </a:fld>
            <a:r>
              <a:rPr lang="en-US" dirty="0"/>
              <a:t>/35</a:t>
            </a:r>
          </a:p>
        </p:txBody>
      </p:sp>
      <p:grpSp>
        <p:nvGrpSpPr>
          <p:cNvPr id="16" name="Canvas 64"/>
          <p:cNvGrpSpPr/>
          <p:nvPr/>
        </p:nvGrpSpPr>
        <p:grpSpPr>
          <a:xfrm>
            <a:off x="2033714" y="1337591"/>
            <a:ext cx="9265237" cy="5125085"/>
            <a:chOff x="0" y="0"/>
            <a:chExt cx="4537075" cy="5626735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4537075" cy="5626735"/>
            </a:xfrm>
            <a:prstGeom prst="rect">
              <a:avLst/>
            </a:prstGeom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Oval 17"/>
            <p:cNvSpPr/>
            <p:nvPr/>
          </p:nvSpPr>
          <p:spPr>
            <a:xfrm>
              <a:off x="46650" y="0"/>
              <a:ext cx="1447800" cy="1037114"/>
            </a:xfrm>
            <a:prstGeom prst="ellips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lnSpc>
                  <a:spcPct val="107000"/>
                </a:lnSpc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Reading and recording data</a:t>
              </a:r>
              <a:endParaRPr lang="en-US" sz="1400" b="1" dirty="0">
                <a:effectLst/>
                <a:ea typeface="Calibri" panose="020F050202020403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9" name="Text Box 8"/>
            <p:cNvSpPr txBox="1"/>
            <p:nvPr/>
          </p:nvSpPr>
          <p:spPr>
            <a:xfrm>
              <a:off x="0" y="1371747"/>
              <a:ext cx="1590675" cy="790576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lnSpc>
                  <a:spcPct val="107000"/>
                </a:lnSpc>
                <a:spcAft>
                  <a:spcPts val="0"/>
                </a:spcAft>
              </a:pPr>
              <a:r>
                <a:rPr lang="fa-IR" sz="1600" b="1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 </a:t>
              </a:r>
              <a:r>
                <a:rPr lang="en-US" sz="1600" b="1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  <a:cs typeface="B Nazanin" panose="00000400000000000000" pitchFamily="2" charset="-78"/>
                </a:rPr>
                <a:t>zeros cross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0" name="Text Box 22"/>
            <p:cNvSpPr txBox="1"/>
            <p:nvPr/>
          </p:nvSpPr>
          <p:spPr>
            <a:xfrm>
              <a:off x="0" y="2514880"/>
              <a:ext cx="1590675" cy="790575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lnSpc>
                  <a:spcPct val="107000"/>
                </a:lnSpc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Data normalization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1" name="Text Box 22"/>
            <p:cNvSpPr txBox="1"/>
            <p:nvPr/>
          </p:nvSpPr>
          <p:spPr>
            <a:xfrm>
              <a:off x="0" y="3647079"/>
              <a:ext cx="1590675" cy="790575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Signal level smoothing step 1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2" name="Text Box 22"/>
            <p:cNvSpPr txBox="1"/>
            <p:nvPr/>
          </p:nvSpPr>
          <p:spPr>
            <a:xfrm>
              <a:off x="0" y="4800600"/>
              <a:ext cx="1590675" cy="790575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Signal level smoothing step 2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3" name="Text Box 22"/>
            <p:cNvSpPr txBox="1"/>
            <p:nvPr/>
          </p:nvSpPr>
          <p:spPr>
            <a:xfrm>
              <a:off x="2647355" y="226514"/>
              <a:ext cx="1590675" cy="790575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Finding Max and Min points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4" name="Text Box 22"/>
            <p:cNvSpPr txBox="1"/>
            <p:nvPr/>
          </p:nvSpPr>
          <p:spPr>
            <a:xfrm>
              <a:off x="2638465" y="1371747"/>
              <a:ext cx="1590675" cy="790575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Remove fake Max and Min points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5" name="Text Box 22"/>
            <p:cNvSpPr txBox="1"/>
            <p:nvPr/>
          </p:nvSpPr>
          <p:spPr>
            <a:xfrm>
              <a:off x="2628284" y="2514880"/>
              <a:ext cx="1590675" cy="790575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Finding Max points greater than threshold (R)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6" name="Text Box 22"/>
            <p:cNvSpPr txBox="1"/>
            <p:nvPr/>
          </p:nvSpPr>
          <p:spPr>
            <a:xfrm>
              <a:off x="2632729" y="3667534"/>
              <a:ext cx="1590675" cy="790575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1"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Finding points P,Q before Max and points S,T after Max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7" name="Text Box 22"/>
            <p:cNvSpPr txBox="1"/>
            <p:nvPr/>
          </p:nvSpPr>
          <p:spPr>
            <a:xfrm>
              <a:off x="2647395" y="4800600"/>
              <a:ext cx="1590675" cy="790575"/>
            </a:xfrm>
            <a:prstGeom prst="rect">
              <a:avLst/>
            </a:prstGeom>
            <a:solidFill>
              <a:schemeClr val="lt1"/>
            </a:solidFill>
            <a:ln w="6350">
              <a:solidFill>
                <a:prstClr val="black"/>
              </a:solidFill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6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rPr>
                <a:t>Final</a:t>
              </a:r>
              <a:endParaRPr lang="en-US" sz="16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cxnSp>
          <p:nvCxnSpPr>
            <p:cNvPr id="28" name="Straight Arrow Connector 27"/>
            <p:cNvCxnSpPr/>
            <p:nvPr/>
          </p:nvCxnSpPr>
          <p:spPr>
            <a:xfrm flipH="1">
              <a:off x="795338" y="1037114"/>
              <a:ext cx="4762" cy="3346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>
              <a:off x="795338" y="2162322"/>
              <a:ext cx="0" cy="35255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/>
            <p:nvPr/>
          </p:nvCxnSpPr>
          <p:spPr>
            <a:xfrm flipH="1">
              <a:off x="795338" y="3305455"/>
              <a:ext cx="4762" cy="3416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/>
            <p:nvPr/>
          </p:nvCxnSpPr>
          <p:spPr>
            <a:xfrm flipH="1">
              <a:off x="795338" y="4437675"/>
              <a:ext cx="4762" cy="36292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2" name="Elbow Connector 31"/>
            <p:cNvCxnSpPr/>
            <p:nvPr/>
          </p:nvCxnSpPr>
          <p:spPr>
            <a:xfrm rot="5400000" flipH="1" flipV="1">
              <a:off x="-753775" y="2180480"/>
              <a:ext cx="4969373" cy="1852017"/>
            </a:xfrm>
            <a:prstGeom prst="bentConnector4">
              <a:avLst>
                <a:gd name="adj1" fmla="val -3067"/>
                <a:gd name="adj2" fmla="val 68901"/>
              </a:avLst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/>
            <p:nvPr/>
          </p:nvCxnSpPr>
          <p:spPr>
            <a:xfrm flipH="1">
              <a:off x="3433803" y="1017089"/>
              <a:ext cx="8890" cy="35465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/>
            <p:nvPr/>
          </p:nvCxnSpPr>
          <p:spPr>
            <a:xfrm flipH="1">
              <a:off x="3442734" y="2162322"/>
              <a:ext cx="4445" cy="33401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5" name="Straight Arrow Connector 34"/>
            <p:cNvCxnSpPr/>
            <p:nvPr/>
          </p:nvCxnSpPr>
          <p:spPr>
            <a:xfrm flipH="1">
              <a:off x="3438288" y="3305455"/>
              <a:ext cx="4445" cy="33401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 flipH="1">
              <a:off x="3423271" y="4466590"/>
              <a:ext cx="4445" cy="33401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" name="TextBox 18">
            <a:extLst>
              <a:ext uri="{FF2B5EF4-FFF2-40B4-BE49-F238E27FC236}">
                <a16:creationId xmlns:a16="http://schemas.microsoft.com/office/drawing/2014/main" id="{AC6B1B6E-E3FD-1D0C-321E-667C6D1420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4" name="TextBox 19">
            <a:extLst>
              <a:ext uri="{FF2B5EF4-FFF2-40B4-BE49-F238E27FC236}">
                <a16:creationId xmlns:a16="http://schemas.microsoft.com/office/drawing/2014/main" id="{16005D54-1913-07A8-3DCE-84CA30B678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" name="TextBox 20">
            <a:extLst>
              <a:ext uri="{FF2B5EF4-FFF2-40B4-BE49-F238E27FC236}">
                <a16:creationId xmlns:a16="http://schemas.microsoft.com/office/drawing/2014/main" id="{970A19CA-33ED-B5C1-E776-BE6A733FB7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1">
            <a:extLst>
              <a:ext uri="{FF2B5EF4-FFF2-40B4-BE49-F238E27FC236}">
                <a16:creationId xmlns:a16="http://schemas.microsoft.com/office/drawing/2014/main" id="{0F1F077A-F858-C58F-ED1E-9C45E04290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2">
            <a:extLst>
              <a:ext uri="{FF2B5EF4-FFF2-40B4-BE49-F238E27FC236}">
                <a16:creationId xmlns:a16="http://schemas.microsoft.com/office/drawing/2014/main" id="{B22F1F76-2364-EE35-ED3F-17B8594AF2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Chevron 47">
            <a:extLst>
              <a:ext uri="{FF2B5EF4-FFF2-40B4-BE49-F238E27FC236}">
                <a16:creationId xmlns:a16="http://schemas.microsoft.com/office/drawing/2014/main" id="{59F45026-B941-E71D-E156-7648F238515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9" name="Chevron 48">
            <a:extLst>
              <a:ext uri="{FF2B5EF4-FFF2-40B4-BE49-F238E27FC236}">
                <a16:creationId xmlns:a16="http://schemas.microsoft.com/office/drawing/2014/main" id="{B812E157-5E75-F82B-2BB1-D2ED1EEA401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0" name="Chevron 49">
            <a:extLst>
              <a:ext uri="{FF2B5EF4-FFF2-40B4-BE49-F238E27FC236}">
                <a16:creationId xmlns:a16="http://schemas.microsoft.com/office/drawing/2014/main" id="{1BA8D680-A77B-8158-6348-F9D84F015E9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1" name="Chevron 50">
            <a:extLst>
              <a:ext uri="{FF2B5EF4-FFF2-40B4-BE49-F238E27FC236}">
                <a16:creationId xmlns:a16="http://schemas.microsoft.com/office/drawing/2014/main" id="{4AAE3607-2C34-CF48-EA83-D61765D7C08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Pentagon 51">
            <a:extLst>
              <a:ext uri="{FF2B5EF4-FFF2-40B4-BE49-F238E27FC236}">
                <a16:creationId xmlns:a16="http://schemas.microsoft.com/office/drawing/2014/main" id="{E5A90F54-A11C-53B4-ADF2-71B73A64573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Chevron 53">
            <a:extLst>
              <a:ext uri="{FF2B5EF4-FFF2-40B4-BE49-F238E27FC236}">
                <a16:creationId xmlns:a16="http://schemas.microsoft.com/office/drawing/2014/main" id="{0FC7F562-23B4-1768-E3FB-2B919C4462D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791299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492791" y="1399213"/>
            <a:ext cx="165910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Titr" pitchFamily="2" charset="-78"/>
              </a:rPr>
              <a:t>Formulas:</a:t>
            </a:r>
            <a:endParaRPr lang="en-US" sz="2800" b="1" dirty="0">
              <a:latin typeface="Arian"/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15</a:t>
            </a:fld>
            <a:r>
              <a:rPr lang="en-US" dirty="0"/>
              <a:t>/35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Rectangle 2"/>
              <p:cNvSpPr/>
              <p:nvPr/>
            </p:nvSpPr>
            <p:spPr>
              <a:xfrm>
                <a:off x="1118624" y="2245725"/>
                <a:ext cx="9311949" cy="351666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l"/>
                <a:r>
                  <a:rPr lang="en-GB" sz="2400" dirty="0">
                    <a:latin typeface="Arian"/>
                    <a:ea typeface="Calibri" panose="020F0502020204030204" pitchFamily="34" charset="0"/>
                    <a:cs typeface="B Nazanin" panose="00000400000000000000" pitchFamily="2" charset="-78"/>
                  </a:rPr>
                  <a:t>First, the data is normalized.</a:t>
                </a:r>
              </a:p>
              <a:p>
                <a:pPr algn="l"/>
                <a:endParaRPr lang="fa-IR" sz="24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endParaRPr>
              </a:p>
              <a:p>
                <a:pPr marL="342900" indent="-342900" algn="r" rtl="1">
                  <a:buFont typeface="Wingdings" panose="05000000000000000000" pitchFamily="2" charset="2"/>
                  <a:buChar char="Ø"/>
                </a:pPr>
                <a:endParaRPr lang="fa-IR" sz="24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endParaRPr>
              </a:p>
              <a:p>
                <a:pPr marL="457200" indent="-457200" algn="ctr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∀ 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𝑖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∋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𝑋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: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𝑋</m:t>
                    </m:r>
                    <m:d>
                      <m:dPr>
                        <m:ctrlPr>
                          <a:rPr lang="en-US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𝑖</m:t>
                        </m:r>
                      </m:e>
                    </m:d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US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𝑋</m:t>
                        </m:r>
                        <m:d>
                          <m:dPr>
                            <m:ctrlPr>
                              <a:rPr lang="en-US" sz="24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US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Arial" panose="020B0604020202020204" pitchFamily="34" charset="0"/>
                              </a:rPr>
                              <m:t>𝑖</m:t>
                            </m:r>
                          </m:e>
                        </m:d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𝑋</m:t>
                        </m:r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𝑚𝑖𝑛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n-US" sz="24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X</m:t>
                        </m:r>
                        <m:r>
                          <a:rPr lang="en-US" sz="24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4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max</m:t>
                        </m:r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en-US" sz="24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X</m:t>
                        </m:r>
                        <m:r>
                          <a:rPr lang="en-US" sz="24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 </m:t>
                        </m:r>
                        <m:r>
                          <m:rPr>
                            <m:sty m:val="p"/>
                          </m:rPr>
                          <a:rPr lang="en-US" sz="2400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min</m:t>
                        </m:r>
                      </m:den>
                    </m:f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 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𝑖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≥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1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, 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𝑖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≤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𝑁</m:t>
                    </m:r>
                  </m:oMath>
                </a14:m>
                <a:endParaRPr lang="en-US" sz="24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endParaRPr>
              </a:p>
              <a:p>
                <a:pPr marL="457200" indent="-457200" algn="ctr">
                  <a:buFont typeface="+mj-lt"/>
                  <a:buAutoNum type="arabicPeriod"/>
                </a:pPr>
                <a:endParaRPr lang="en-US" sz="24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endParaRPr>
              </a:p>
              <a:p>
                <a:pPr marL="457200" indent="-457200" algn="ctr">
                  <a:buFont typeface="+mj-lt"/>
                  <a:buAutoNum type="arabicPeriod"/>
                </a:pPr>
                <a:endParaRPr lang="en-US" sz="24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endParaRPr>
              </a:p>
              <a:p>
                <a:pPr marL="457200" indent="-457200" algn="ctr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∀ 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𝑖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∋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𝑋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:</m:t>
                    </m:r>
                    <m:r>
                      <a:rPr lang="en-US" sz="2400" i="1"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𝑋</m:t>
                    </m:r>
                    <m:d>
                      <m:dPr>
                        <m:ctrlPr>
                          <a:rPr lang="en-US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𝑖</m:t>
                        </m:r>
                      </m:e>
                    </m:d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US" sz="2400" i="1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limLoc m:val="undOvr"/>
                            <m:ctrlPr>
                              <a:rPr lang="en-US" sz="24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naryPr>
                          <m:sub>
                            <m:r>
                              <a:rPr lang="en-US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Arial" panose="020B0604020202020204" pitchFamily="34" charset="0"/>
                              </a:rPr>
                              <m:t>𝑗</m:t>
                            </m:r>
                            <m:r>
                              <a:rPr lang="en-US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Arial" panose="020B0604020202020204" pitchFamily="34" charset="0"/>
                              </a:rPr>
                              <m:t>=</m:t>
                            </m:r>
                            <m:r>
                              <a:rPr lang="en-US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Arial" panose="020B0604020202020204" pitchFamily="34" charset="0"/>
                              </a:rPr>
                              <m:t>𝑖</m:t>
                            </m:r>
                          </m:sub>
                          <m:sup>
                            <m:r>
                              <a:rPr lang="en-US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Arial" panose="020B0604020202020204" pitchFamily="34" charset="0"/>
                              </a:rPr>
                              <m:t>𝑖</m:t>
                            </m:r>
                            <m:r>
                              <a:rPr lang="en-US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Arial" panose="020B0604020202020204" pitchFamily="34" charset="0"/>
                              </a:rPr>
                              <m:t>+</m:t>
                            </m:r>
                            <m:r>
                              <a:rPr lang="en-US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Arial" panose="020B0604020202020204" pitchFamily="34" charset="0"/>
                              </a:rPr>
                              <m:t>h</m:t>
                            </m:r>
                          </m:sup>
                          <m:e>
                            <m:r>
                              <a:rPr lang="en-US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Arial" panose="020B0604020202020204" pitchFamily="34" charset="0"/>
                              </a:rPr>
                              <m:t>𝑋</m:t>
                            </m:r>
                            <m:d>
                              <m:dPr>
                                <m:ctrlPr>
                                  <a:rPr lang="en-US" sz="2400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US" sz="2400" i="1">
                                    <a:effectLst/>
                                    <a:latin typeface="Cambria Math" panose="02040503050406030204" pitchFamily="18" charset="0"/>
                                    <a:ea typeface="Calibri" panose="020F0502020204030204" pitchFamily="34" charset="0"/>
                                    <a:cs typeface="Arial" panose="020B0604020202020204" pitchFamily="34" charset="0"/>
                                  </a:rPr>
                                  <m:t>𝑗</m:t>
                                </m:r>
                              </m:e>
                            </m:d>
                          </m:e>
                        </m:nary>
                      </m:num>
                      <m:den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h</m:t>
                        </m:r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+</m:t>
                        </m:r>
                        <m:r>
                          <a:rPr lang="en-US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Arial" panose="020B0604020202020204" pitchFamily="34" charset="0"/>
                          </a:rPr>
                          <m:t>1</m:t>
                        </m:r>
                      </m:den>
                    </m:f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, 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𝑖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≥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1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 , 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𝑖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≤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𝑁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−</m:t>
                    </m:r>
                    <m:r>
                      <a:rPr lang="en-US" sz="2400" i="1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Arial" panose="020B0604020202020204" pitchFamily="34" charset="0"/>
                      </a:rPr>
                      <m:t>h</m:t>
                    </m:r>
                  </m:oMath>
                </a14:m>
                <a:r>
                  <a:rPr lang="en-US" sz="2400" dirty="0">
                    <a:effectLst/>
                    <a:latin typeface="Calibri" panose="020F0502020204030204" pitchFamily="34" charset="0"/>
                    <a:ea typeface="Times New Roman" panose="02020603050405020304" pitchFamily="18" charset="0"/>
                    <a:cs typeface="Arial" panose="020B0604020202020204" pitchFamily="34" charset="0"/>
                  </a:rPr>
                  <a:t> </a:t>
                </a:r>
                <a:endParaRPr lang="fa-IR" sz="2400" b="1" dirty="0">
                  <a:latin typeface="Times New Roman" panose="02020603050405020304" pitchFamily="18" charset="0"/>
                  <a:ea typeface="Calibri" panose="020F0502020204030204" pitchFamily="34" charset="0"/>
                  <a:cs typeface="B Nazanin" panose="00000400000000000000" pitchFamily="2" charset="-78"/>
                </a:endParaRPr>
              </a:p>
              <a:p>
                <a:pPr algn="r" rtl="1"/>
                <a:r>
                  <a:rPr lang="fa-IR" sz="2400" b="1" dirty="0">
                    <a:latin typeface="Times New Roman" panose="02020603050405020304" pitchFamily="18" charset="0"/>
                    <a:ea typeface="Calibri" panose="020F0502020204030204" pitchFamily="34" charset="0"/>
                    <a:cs typeface="B Nazanin" panose="00000400000000000000" pitchFamily="2" charset="-78"/>
                  </a:rPr>
                  <a:t> </a:t>
                </a:r>
                <a:endParaRPr lang="fa-IR" sz="3200" b="1" dirty="0"/>
              </a:p>
            </p:txBody>
          </p:sp>
        </mc:Choice>
        <mc:Fallback xmlns="">
          <p:sp>
            <p:nvSpPr>
              <p:cNvPr id="3" name="Rectangle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8624" y="2245725"/>
                <a:ext cx="9311949" cy="3516668"/>
              </a:xfrm>
              <a:prstGeom prst="rect">
                <a:avLst/>
              </a:prstGeom>
              <a:blipFill>
                <a:blip r:embed="rId2"/>
                <a:stretch>
                  <a:fillRect l="-1048" t="-1386" r="-982" b="-31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18">
            <a:extLst>
              <a:ext uri="{FF2B5EF4-FFF2-40B4-BE49-F238E27FC236}">
                <a16:creationId xmlns:a16="http://schemas.microsoft.com/office/drawing/2014/main" id="{A09E9BEB-9C72-1D73-562B-2463EA7DA8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0E489ED9-481A-E549-0A18-CC0C9FEA8D5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1ABA8228-761C-856B-2ED7-BEA8C37247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59FECC3A-A86C-9681-5343-607C119639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6D33941E-8947-B03F-AF55-5D9BF00F71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EEF7C27E-811D-4D85-F6ED-9EFE03AAE78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F91D3141-3686-E298-D44A-39A2114162C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4B2E27F5-9C06-979F-840C-022B3226BE4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1C9929E2-435D-4926-EB9A-EE5D360E478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F0C47794-6201-2D09-1A07-029BCC3CC20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2AF3828C-DF14-C129-F0C9-639E143D11F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965704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16</a:t>
            </a:fld>
            <a:r>
              <a:rPr lang="en-US" dirty="0"/>
              <a:t>/35</a:t>
            </a:r>
          </a:p>
        </p:txBody>
      </p:sp>
      <p:pic>
        <p:nvPicPr>
          <p:cNvPr id="16" name="Picture 15" descr="E:\Pozesh Azar Payanname\photo\1-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252" y="1708650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277071" y="2113041"/>
            <a:ext cx="3645165" cy="11335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 Number 1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Fourier Transform of Signal.</a:t>
            </a:r>
            <a:endParaRPr lang="fa-IR" sz="2400" dirty="0">
              <a:latin typeface="Arian"/>
            </a:endParaRPr>
          </a:p>
        </p:txBody>
      </p:sp>
      <p:sp>
        <p:nvSpPr>
          <p:cNvPr id="4" name="TextBox 18">
            <a:extLst>
              <a:ext uri="{FF2B5EF4-FFF2-40B4-BE49-F238E27FC236}">
                <a16:creationId xmlns:a16="http://schemas.microsoft.com/office/drawing/2014/main" id="{EA71A8A5-2D87-3A3A-0CA9-B3A1BA0FA4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EC3F4ADF-5498-0D98-C585-D8CC56930E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B90A43B8-9EE0-BBCE-8945-403D6D442D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07E6EF54-E34D-5946-C351-A329676EA0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A694F3A1-8DAE-8C30-D07F-44876896DA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345A38B8-D9B3-AA1D-BF15-2228405B601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13A882FD-F397-2AC9-7F6F-9594F80096F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5044F037-015D-F757-2C7D-D302521ED1E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88045CF1-8DEA-0179-019F-5153BE9F3A3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E0970660-98D4-2A9C-A4F3-A4848F89799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0FFEEB92-032A-6DC4-8FD1-98ED747128C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168107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17</a:t>
            </a:fld>
            <a:r>
              <a:rPr lang="en-US" dirty="0"/>
              <a:t>/35</a:t>
            </a:r>
          </a:p>
        </p:txBody>
      </p:sp>
      <p:pic>
        <p:nvPicPr>
          <p:cNvPr id="16" name="Picture 15" descr="C:\Users\Mehran p.a\Desktop\photo\1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017" y="1763501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206054" y="2233469"/>
            <a:ext cx="4006464" cy="114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Critical points found and points corresponding to them.</a:t>
            </a:r>
            <a:endParaRPr lang="fa-IR" sz="2400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4" name="TextBox 18">
            <a:extLst>
              <a:ext uri="{FF2B5EF4-FFF2-40B4-BE49-F238E27FC236}">
                <a16:creationId xmlns:a16="http://schemas.microsoft.com/office/drawing/2014/main" id="{86D061EA-718D-EB6E-FCE2-0454ACC7AC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EB94155B-23D3-0FF7-7285-12714E0E8F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4C6E8549-99D2-D680-3302-15E061EC55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F5B41125-378E-237A-8E97-8FBB490778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15554D3E-63FD-8F16-A6A4-46000AED88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6B38F59F-4459-5289-0787-B348F26D5AC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FA9D0F33-6A0E-41E8-76DF-0E31582FA0B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C0F9F3E5-9F2E-3D80-9174-7D1F4950581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C3E65FA9-D1C0-1CD9-2F1F-AB58FFC1E5E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37A040A3-8E2E-EEE6-759B-8FF78F697D6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8F7F48EF-C4B2-FF13-64D0-9ABE6C329E2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8D95A2E3-8B32-5D20-29F3-0438EB922B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8854256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18</a:t>
            </a:fld>
            <a:r>
              <a:rPr lang="en-US" dirty="0"/>
              <a:t>/35</a:t>
            </a:r>
          </a:p>
        </p:txBody>
      </p:sp>
      <p:pic>
        <p:nvPicPr>
          <p:cNvPr id="16" name="Picture 15" descr="C:\Users\Mehran p.a\Desktop\photo\1-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5105" y="1722826"/>
            <a:ext cx="612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294470" y="2110724"/>
            <a:ext cx="4103737" cy="11335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Number 1</a:t>
            </a:r>
          </a:p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Filtering and diagnostic points.</a:t>
            </a:r>
            <a:endParaRPr lang="fa-IR" sz="2400" dirty="0">
              <a:latin typeface="Arian"/>
            </a:endParaRPr>
          </a:p>
        </p:txBody>
      </p:sp>
      <p:sp>
        <p:nvSpPr>
          <p:cNvPr id="4" name="TextBox 18">
            <a:extLst>
              <a:ext uri="{FF2B5EF4-FFF2-40B4-BE49-F238E27FC236}">
                <a16:creationId xmlns:a16="http://schemas.microsoft.com/office/drawing/2014/main" id="{914A155D-A220-49BE-FB60-8FB7B42662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1B367CAA-B717-B238-48A4-7B21B0FDA8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7ACDCDD1-5CC1-B3EB-99DC-C925B92E08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2B8A2583-55C9-E83C-9068-0709FD610F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893BA5B8-1DA9-22B1-D50B-065B2F1170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453D1CEC-9124-9211-0AF0-1DCA03E5E66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647164D2-8016-26E4-1D75-DE3EF9D7D90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D489DD75-374F-2C22-492A-EABA706F9BA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80CB30FA-B9E0-73E9-83C4-4A77C3210DD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A114D4D0-D51F-C6BE-9EF9-40BACB7BDC6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CB15EB72-CCC4-861C-7A59-F16A44EA1F2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3214CF70-2A65-1036-07D5-E59CD4E7F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094476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19</a:t>
            </a:fld>
            <a:r>
              <a:rPr lang="en-US" dirty="0"/>
              <a:t>/35</a:t>
            </a:r>
          </a:p>
        </p:txBody>
      </p:sp>
      <p:pic>
        <p:nvPicPr>
          <p:cNvPr id="16" name="Picture 15" descr="E:\Pozesh Azar Payanname\photo\2-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017" y="1761452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97EB7821-D9D2-15D6-DCA8-F61DE9B369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20236F72-B30F-385F-3C87-6A7EC2AA83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13540D79-91EF-30F0-FBE4-32B367055F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02F0C4A1-2253-8AE1-A459-B64353A2DE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F1A4CF10-E4C9-11B1-E849-9BF1138A50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7C13A4A4-9BD7-35DE-D6E2-9C440E6FF95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5AC01DFA-12F2-0A39-7252-945856F5499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CDCE4C91-D8BB-16A2-28B9-89B8EA13E7E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28040E1B-0ECB-91B6-56F0-87A0E48FE53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B92D25CB-9829-96A9-7DED-600572FEFC7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D8E04CEC-FCFC-9110-0FAC-7DAF2C3BFC7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1AA24A48-11C0-AEBF-E180-E6E8639DC3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D335DC8-E3E0-0821-A00B-754C760B9383}"/>
              </a:ext>
            </a:extLst>
          </p:cNvPr>
          <p:cNvSpPr/>
          <p:nvPr/>
        </p:nvSpPr>
        <p:spPr>
          <a:xfrm>
            <a:off x="277071" y="2113041"/>
            <a:ext cx="3645165" cy="11335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 Number 2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Fourier Transform of Signal.</a:t>
            </a:r>
            <a:endParaRPr lang="fa-IR" sz="2400" dirty="0">
              <a:latin typeface="Arian"/>
            </a:endParaRPr>
          </a:p>
        </p:txBody>
      </p:sp>
    </p:spTree>
    <p:extLst>
      <p:ext uri="{BB962C8B-B14F-4D97-AF65-F5344CB8AC3E}">
        <p14:creationId xmlns:p14="http://schemas.microsoft.com/office/powerpoint/2010/main" val="2340159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20</a:t>
            </a:fld>
            <a:r>
              <a:rPr lang="en-US" dirty="0"/>
              <a:t>/35</a:t>
            </a:r>
          </a:p>
        </p:txBody>
      </p:sp>
      <p:pic>
        <p:nvPicPr>
          <p:cNvPr id="16" name="Picture 15" descr="C:\Users\Mehran p.a\Desktop\photo\2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252" y="1803982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Box 18">
            <a:extLst>
              <a:ext uri="{FF2B5EF4-FFF2-40B4-BE49-F238E27FC236}">
                <a16:creationId xmlns:a16="http://schemas.microsoft.com/office/drawing/2014/main" id="{7D3CD71D-9E69-78D7-5DE2-C1BB71219D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17" name="TextBox 19">
            <a:extLst>
              <a:ext uri="{FF2B5EF4-FFF2-40B4-BE49-F238E27FC236}">
                <a16:creationId xmlns:a16="http://schemas.microsoft.com/office/drawing/2014/main" id="{C76A55D4-3631-0455-D344-A31A100F37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8" name="TextBox 20">
            <a:extLst>
              <a:ext uri="{FF2B5EF4-FFF2-40B4-BE49-F238E27FC236}">
                <a16:creationId xmlns:a16="http://schemas.microsoft.com/office/drawing/2014/main" id="{97A33121-09BC-2DBE-261B-B4970CDB5B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9" name="TextBox 21">
            <a:extLst>
              <a:ext uri="{FF2B5EF4-FFF2-40B4-BE49-F238E27FC236}">
                <a16:creationId xmlns:a16="http://schemas.microsoft.com/office/drawing/2014/main" id="{ED8DFFD2-9737-31CD-BD5F-1FD4729EFB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20" name="TextBox 22">
            <a:extLst>
              <a:ext uri="{FF2B5EF4-FFF2-40B4-BE49-F238E27FC236}">
                <a16:creationId xmlns:a16="http://schemas.microsoft.com/office/drawing/2014/main" id="{195E1EBB-62F7-2380-EA1B-5FA9E013E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21" name="Chevron 47">
            <a:extLst>
              <a:ext uri="{FF2B5EF4-FFF2-40B4-BE49-F238E27FC236}">
                <a16:creationId xmlns:a16="http://schemas.microsoft.com/office/drawing/2014/main" id="{A9A1B8EE-F780-6B9D-F226-608B84367ED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2" name="Chevron 48">
            <a:extLst>
              <a:ext uri="{FF2B5EF4-FFF2-40B4-BE49-F238E27FC236}">
                <a16:creationId xmlns:a16="http://schemas.microsoft.com/office/drawing/2014/main" id="{2184BEC8-51DA-D165-F6B2-D3B27386D8D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23" name="Chevron 49">
            <a:extLst>
              <a:ext uri="{FF2B5EF4-FFF2-40B4-BE49-F238E27FC236}">
                <a16:creationId xmlns:a16="http://schemas.microsoft.com/office/drawing/2014/main" id="{6446816E-A1B8-8DBE-DA27-4A353C507D4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4" name="Chevron 50">
            <a:extLst>
              <a:ext uri="{FF2B5EF4-FFF2-40B4-BE49-F238E27FC236}">
                <a16:creationId xmlns:a16="http://schemas.microsoft.com/office/drawing/2014/main" id="{B95A382A-8AC5-2754-500A-B5093B5B155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5" name="Pentagon 51">
            <a:extLst>
              <a:ext uri="{FF2B5EF4-FFF2-40B4-BE49-F238E27FC236}">
                <a16:creationId xmlns:a16="http://schemas.microsoft.com/office/drawing/2014/main" id="{5E5A79FB-FB65-31DC-2F2A-87C3FD4192F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6" name="Chevron 53">
            <a:extLst>
              <a:ext uri="{FF2B5EF4-FFF2-40B4-BE49-F238E27FC236}">
                <a16:creationId xmlns:a16="http://schemas.microsoft.com/office/drawing/2014/main" id="{5075B1BC-539B-B820-761A-11995630767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4" name="Rectangle 20">
            <a:extLst>
              <a:ext uri="{FF2B5EF4-FFF2-40B4-BE49-F238E27FC236}">
                <a16:creationId xmlns:a16="http://schemas.microsoft.com/office/drawing/2014/main" id="{D62CAF84-0DC6-A84A-B3A8-CFAE1B9D19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114AA0-5011-83E1-0B43-47C890C47F03}"/>
              </a:ext>
            </a:extLst>
          </p:cNvPr>
          <p:cNvSpPr/>
          <p:nvPr/>
        </p:nvSpPr>
        <p:spPr>
          <a:xfrm>
            <a:off x="206054" y="2233469"/>
            <a:ext cx="4006464" cy="114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Critical points found and points corresponding to them.</a:t>
            </a:r>
            <a:endParaRPr lang="fa-IR" sz="2400" dirty="0">
              <a:latin typeface="Arian"/>
              <a:cs typeface="B Nazanin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2676038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21</a:t>
            </a:fld>
            <a:r>
              <a:rPr lang="en-US" dirty="0"/>
              <a:t>/35</a:t>
            </a:r>
          </a:p>
        </p:txBody>
      </p:sp>
      <p:pic>
        <p:nvPicPr>
          <p:cNvPr id="16" name="Picture 15" descr="C:\Users\Mehran p.a\Desktop\photo\2-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017" y="1708650"/>
            <a:ext cx="612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9952FDE8-B5D0-F00B-4916-C0B06CAE8A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D03B41A8-825B-FFE6-D183-AC687EDDA5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0C086490-8743-679C-5FB3-43E8E886E2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60244A4A-356C-2D0C-5823-9845109C2A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AC4F386F-5A7C-E6B4-91D8-2898DCA820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6765FBC2-BA94-2A62-A332-A833BE7CB5F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E86691F3-67AB-08D5-6720-B1E9B8DA56F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FA7446D4-571A-49EA-44AF-27CEC808A23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CE555830-63FE-BD67-0281-CED8D585B60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5D286F18-4818-2940-B919-B457C1D4A6A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51806619-55B6-C188-E09E-EE5006E1CB9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EAB5BA81-2921-DCE7-7088-5671BDAEED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FC49621-747F-405C-0455-80E6F1699430}"/>
              </a:ext>
            </a:extLst>
          </p:cNvPr>
          <p:cNvSpPr/>
          <p:nvPr/>
        </p:nvSpPr>
        <p:spPr>
          <a:xfrm>
            <a:off x="294470" y="2110724"/>
            <a:ext cx="4103737" cy="11335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Number 2</a:t>
            </a:r>
          </a:p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Filtering and diagnostic points.</a:t>
            </a:r>
            <a:endParaRPr lang="fa-IR" sz="2400" dirty="0">
              <a:latin typeface="Arian"/>
            </a:endParaRPr>
          </a:p>
        </p:txBody>
      </p:sp>
    </p:spTree>
    <p:extLst>
      <p:ext uri="{BB962C8B-B14F-4D97-AF65-F5344CB8AC3E}">
        <p14:creationId xmlns:p14="http://schemas.microsoft.com/office/powerpoint/2010/main" val="25408560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22</a:t>
            </a:fld>
            <a:r>
              <a:rPr lang="en-US" dirty="0"/>
              <a:t>/35</a:t>
            </a:r>
          </a:p>
        </p:txBody>
      </p:sp>
      <p:pic>
        <p:nvPicPr>
          <p:cNvPr id="16" name="Picture 15" descr="E:\Pozesh Azar Payanname\photo\3-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017" y="1708650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D85915A6-7AB9-68DD-2620-C1A79B8321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CE16EF90-591E-CFC8-2BF6-86E9B508F9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653B6BE0-2800-2523-D634-0997CE0714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41D0E216-D107-165B-5F68-534136471A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C58DA92A-2D5F-8BE6-1FA2-34CE0A4595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6EAA1BF6-BBD7-0251-8BD2-73BCA4D05EE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CD781F5C-748E-E6AD-7E89-512ED25965A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EAEC2C20-E728-7398-6E5E-05F48FAF534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006F8588-ADF9-2392-B799-C4F3FC2D76B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F8489566-5626-F7D9-CB8D-B0299638FB0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FA54C6D8-DC63-361A-6747-9138FC42969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756E1A6A-B2F8-6734-8337-A1BCF1B755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1188347-C5DB-9D16-D4E3-BDB1DD9DBBEE}"/>
              </a:ext>
            </a:extLst>
          </p:cNvPr>
          <p:cNvSpPr/>
          <p:nvPr/>
        </p:nvSpPr>
        <p:spPr>
          <a:xfrm>
            <a:off x="277071" y="2113041"/>
            <a:ext cx="3645165" cy="11335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 Number 3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Fourier Transform of Signal.</a:t>
            </a:r>
            <a:endParaRPr lang="fa-IR" sz="2400" dirty="0">
              <a:latin typeface="Arian"/>
            </a:endParaRPr>
          </a:p>
        </p:txBody>
      </p:sp>
    </p:spTree>
    <p:extLst>
      <p:ext uri="{BB962C8B-B14F-4D97-AF65-F5344CB8AC3E}">
        <p14:creationId xmlns:p14="http://schemas.microsoft.com/office/powerpoint/2010/main" val="17401286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23</a:t>
            </a:fld>
            <a:r>
              <a:rPr lang="en-US" dirty="0"/>
              <a:t>/35</a:t>
            </a:r>
          </a:p>
        </p:txBody>
      </p:sp>
      <p:pic>
        <p:nvPicPr>
          <p:cNvPr id="16" name="Picture 15" descr="C:\Users\Mehran p.a\Desktop\photo\3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017" y="1768540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66797E4E-34AF-80DC-C5ED-13C323006F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738731F6-E59D-4802-FB37-CD92802B95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46FFB1C2-0ABB-F35F-3693-6141B78C00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4FE78269-2935-3801-E4E7-A2D59C780C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43D508B5-CC6C-BE41-5AAC-66FD67279C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8EA0B80B-C5F4-A0E3-BF1C-C7371D608A2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9E32B36D-25E6-95C3-B571-236D793CA3D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49CEADFA-40BE-59CA-A3B1-20EE9567652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63AFEF69-F7A1-1470-5B1B-BA9F1D68A90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DCF511EA-AF3C-FB3B-A0CF-36CF35B2BF9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71478EFF-3A1F-8BC7-F618-7728B7030F3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F5D62A28-24AF-259B-E5F8-F57C2A4160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D00A11-F26E-2BEE-AC4A-F67D983F3F25}"/>
              </a:ext>
            </a:extLst>
          </p:cNvPr>
          <p:cNvSpPr/>
          <p:nvPr/>
        </p:nvSpPr>
        <p:spPr>
          <a:xfrm>
            <a:off x="206054" y="2233469"/>
            <a:ext cx="4006464" cy="114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Critical points found and points corresponding to them.</a:t>
            </a:r>
            <a:endParaRPr lang="fa-IR" sz="2400" dirty="0">
              <a:latin typeface="Arian"/>
              <a:cs typeface="B Nazanin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2521102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24</a:t>
            </a:fld>
            <a:r>
              <a:rPr lang="en-US" dirty="0"/>
              <a:t>/35</a:t>
            </a:r>
          </a:p>
        </p:txBody>
      </p:sp>
      <p:pic>
        <p:nvPicPr>
          <p:cNvPr id="16" name="Picture 15" descr="C:\Users\Mehran p.a\Desktop\photo\3-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017" y="1811071"/>
            <a:ext cx="612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6E31054C-B46E-94DF-C3DD-AFA86BD1D7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0B930EFF-AC1C-7A51-0C50-1CC327FEAF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779119E7-51FF-FED0-F7D6-023C6CB05A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E9EA69F9-A40A-5AB7-A603-9BC5A43ABE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2A9D4B0B-2684-D393-C379-4078879516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07EFC40A-9934-9D55-B9A4-290E7AE88CA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F61B4F85-12FD-A376-24D4-9C03ECC70FE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D00267AE-907A-601F-CD63-0DEF4B7DCEE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1BF3A36D-9510-9EAB-5292-7CDB984A63B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FF719968-88BA-8CCB-F6C8-A5E7E13C37E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A5D299CB-FD6C-75D3-B00A-1EEB49DAF77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F870740D-7C7F-0D65-A1DC-FA38B086C3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CF37305-7325-CB86-0BB4-B9A6792DEC7F}"/>
              </a:ext>
            </a:extLst>
          </p:cNvPr>
          <p:cNvSpPr/>
          <p:nvPr/>
        </p:nvSpPr>
        <p:spPr>
          <a:xfrm>
            <a:off x="294470" y="2110724"/>
            <a:ext cx="4103737" cy="11335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Number 3</a:t>
            </a:r>
          </a:p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Filtering and diagnostic points.</a:t>
            </a:r>
            <a:endParaRPr lang="fa-IR" sz="2400" dirty="0">
              <a:latin typeface="Arian"/>
            </a:endParaRPr>
          </a:p>
        </p:txBody>
      </p:sp>
    </p:spTree>
    <p:extLst>
      <p:ext uri="{BB962C8B-B14F-4D97-AF65-F5344CB8AC3E}">
        <p14:creationId xmlns:p14="http://schemas.microsoft.com/office/powerpoint/2010/main" val="12636026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25</a:t>
            </a:fld>
            <a:r>
              <a:rPr lang="en-US" dirty="0"/>
              <a:t>/35</a:t>
            </a:r>
          </a:p>
        </p:txBody>
      </p:sp>
      <p:pic>
        <p:nvPicPr>
          <p:cNvPr id="16" name="Picture 15" descr="E:\Pozesh Azar Payanname\photo\4-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252" y="1761452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F7A41D30-E5A8-0C37-1572-EB347F7078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1F6A7C10-140C-45A6-0FEE-0E6E30BA59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35A11A7C-3CC8-432A-F39C-6A51DF57C0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17C7F727-4840-1EA2-E6FA-FF6B848E74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B6C61322-321E-EE96-3BA1-3DB2665FBA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2EDC29D6-2179-5F31-1A59-F183EA00A2A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238D4473-D924-0D03-F478-57BA133167E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733C8485-2988-ECC6-E1C5-4986F6841313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E14DAA4C-E30E-EDB6-CCA6-104965CE882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C36574A5-25B1-8CF1-AEC1-6FCC14B8175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042D901C-DE5B-D26D-CED3-8CC00119E50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5B19CA73-4A60-E444-A565-47D225EBF5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39D4C9-9D2C-0FAF-3865-8A1B8F1F5D94}"/>
              </a:ext>
            </a:extLst>
          </p:cNvPr>
          <p:cNvSpPr/>
          <p:nvPr/>
        </p:nvSpPr>
        <p:spPr>
          <a:xfrm>
            <a:off x="277071" y="2113041"/>
            <a:ext cx="3645165" cy="11335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 Number 4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Fourier Transform of Signal.</a:t>
            </a:r>
            <a:endParaRPr lang="fa-IR" sz="2400" dirty="0">
              <a:latin typeface="Arian"/>
            </a:endParaRPr>
          </a:p>
        </p:txBody>
      </p:sp>
    </p:spTree>
    <p:extLst>
      <p:ext uri="{BB962C8B-B14F-4D97-AF65-F5344CB8AC3E}">
        <p14:creationId xmlns:p14="http://schemas.microsoft.com/office/powerpoint/2010/main" val="25420132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26</a:t>
            </a:fld>
            <a:r>
              <a:rPr lang="en-US" dirty="0"/>
              <a:t>/35</a:t>
            </a:r>
          </a:p>
        </p:txBody>
      </p:sp>
      <p:pic>
        <p:nvPicPr>
          <p:cNvPr id="16" name="Picture 15" descr="D:\photo\4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252" y="1759674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9D1DF053-9A22-6D61-91AA-D73349BD4B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68FC5B80-4639-13EE-3468-D91FC69141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4CBAE1F3-7210-E62D-2BC0-E72F4A7B7A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1703D2C3-8C97-1A40-67CA-5479E3A539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D54332B8-E02A-06DC-2510-4DE0FBDA57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648E35D4-D7B0-7F9A-8CF7-A68052FFE67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2F1454DC-56F5-0F53-2CDD-6BF996B4905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9B53BF7C-9C64-624C-5FC6-A17CF7065CA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3B923E62-B297-3A32-3F90-2351E6DEBCF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6F15D2BD-B66B-9C7A-42BC-3549F034E70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0663EBF3-390A-7CDF-3DFD-6C83107CF89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74DBAA00-71CA-7CF6-C3E8-28F6BC085B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24A3E50-009F-D4CA-CA4C-713CEAE91A3D}"/>
              </a:ext>
            </a:extLst>
          </p:cNvPr>
          <p:cNvSpPr/>
          <p:nvPr/>
        </p:nvSpPr>
        <p:spPr>
          <a:xfrm>
            <a:off x="206054" y="2233469"/>
            <a:ext cx="4006464" cy="114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Critical points found and points corresponding to them.</a:t>
            </a:r>
            <a:endParaRPr lang="fa-IR" sz="2400" dirty="0">
              <a:latin typeface="Arian"/>
              <a:cs typeface="B Nazanin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247979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27</a:t>
            </a:fld>
            <a:r>
              <a:rPr lang="en-US" dirty="0"/>
              <a:t>/35</a:t>
            </a:r>
          </a:p>
        </p:txBody>
      </p:sp>
      <p:pic>
        <p:nvPicPr>
          <p:cNvPr id="16" name="Picture 15" descr="D:\photo\4-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017" y="1966059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73CC02CE-F9D3-0693-F423-DCCD804CFB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1EFFC9F8-6C1C-4C2B-F69C-925658A7D78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0E1FC813-7126-5779-587F-3D040E7E32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CB7B3E91-0ADA-A000-5B10-4B8B61D146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15EF5147-2B4E-F129-457D-E4D3BEB476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5CEE51B6-C27F-7145-4154-48E4DA7E5BF6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2CBA1B60-DF69-724C-478F-E457BC0DE0AF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84C14E92-3241-5669-29FE-22E46CD0E4A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BC287941-3800-7663-1A99-534CDE759FF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98AFEA99-3A2B-BE35-0CBB-977BE11A79F7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14C5FE1F-AEDB-9BB8-4541-E0DE48FE641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61BD3183-BF4A-0004-68DD-28EA941A76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29DEEDC-B94F-DBD6-0675-F7096C10C197}"/>
              </a:ext>
            </a:extLst>
          </p:cNvPr>
          <p:cNvSpPr/>
          <p:nvPr/>
        </p:nvSpPr>
        <p:spPr>
          <a:xfrm>
            <a:off x="294470" y="2110724"/>
            <a:ext cx="4103737" cy="11335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Number 4</a:t>
            </a:r>
          </a:p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Filtering and diagnostic points.</a:t>
            </a:r>
            <a:endParaRPr lang="fa-IR" sz="2400" dirty="0">
              <a:latin typeface="Arian"/>
            </a:endParaRPr>
          </a:p>
        </p:txBody>
      </p:sp>
    </p:spTree>
    <p:extLst>
      <p:ext uri="{BB962C8B-B14F-4D97-AF65-F5344CB8AC3E}">
        <p14:creationId xmlns:p14="http://schemas.microsoft.com/office/powerpoint/2010/main" val="17833027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28</a:t>
            </a:fld>
            <a:r>
              <a:rPr lang="en-US" dirty="0"/>
              <a:t>/35</a:t>
            </a:r>
          </a:p>
        </p:txBody>
      </p:sp>
      <p:pic>
        <p:nvPicPr>
          <p:cNvPr id="16" name="Picture 15" descr="E:\Pozesh Azar Payanname\photo\5-2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252" y="1782717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74C24CAE-2496-65E1-BA76-438234E88A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4362C162-05B0-F668-8CC3-AE1A6A4EA6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22DF5D32-62DB-A269-3DB2-53F221F882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C9EC4073-958B-FD8D-F2D5-B18319C6354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3119AE4B-3603-4984-972F-CD63FF75BF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701C73C4-A6FC-DD83-EECD-332F0DCAC90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DA7D4573-88B3-099E-C588-4DA50B50097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7FA43856-3279-B631-1633-7A107E230FD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85DBD4CB-954D-4A1A-3E48-C4A7DDFB7AB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B9D41578-A5C1-99CA-A5E6-FFBB77D78DD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CA7CAF9D-2987-06AA-77BD-6642A9598A00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6893A384-01F0-9E71-E665-D8C6E8B6C3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6A33EEB-4252-2B44-71A4-75D039FA8301}"/>
              </a:ext>
            </a:extLst>
          </p:cNvPr>
          <p:cNvSpPr/>
          <p:nvPr/>
        </p:nvSpPr>
        <p:spPr>
          <a:xfrm>
            <a:off x="277071" y="2113041"/>
            <a:ext cx="3645165" cy="113358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 Number 5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Fourier Transform of Signal.</a:t>
            </a:r>
            <a:endParaRPr lang="fa-IR" sz="2400" dirty="0">
              <a:latin typeface="Arian"/>
            </a:endParaRPr>
          </a:p>
        </p:txBody>
      </p:sp>
    </p:spTree>
    <p:extLst>
      <p:ext uri="{BB962C8B-B14F-4D97-AF65-F5344CB8AC3E}">
        <p14:creationId xmlns:p14="http://schemas.microsoft.com/office/powerpoint/2010/main" val="18095686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29</a:t>
            </a:fld>
            <a:r>
              <a:rPr lang="en-US" dirty="0"/>
              <a:t>/35</a:t>
            </a:r>
          </a:p>
        </p:txBody>
      </p:sp>
      <p:pic>
        <p:nvPicPr>
          <p:cNvPr id="16" name="Picture 15" descr="E:\Pozesh Azar Payanname\photo\5.PN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252" y="1708650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18">
            <a:extLst>
              <a:ext uri="{FF2B5EF4-FFF2-40B4-BE49-F238E27FC236}">
                <a16:creationId xmlns:a16="http://schemas.microsoft.com/office/drawing/2014/main" id="{D49728E8-90DB-2D33-BB6E-11F9A81F17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D45AF837-09CB-A507-0D45-4140A3513C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252378C2-FC84-D461-ACFA-4B02E9BF6E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E18DF9D2-7B62-15A0-9ADA-4A17D72665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A70447DA-6AC6-1BC7-DE99-4C41011E48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8C9FBDB4-BED6-5333-26B0-3D24205A617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66C6BDCA-568F-CC29-9B62-AF835B5592E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5C94BEC5-8452-2BA7-5411-43396B4EB35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AC334C62-C376-95CB-90E1-159DBC2AEA8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3791B0AA-CB22-F15E-AB55-8765721FC1C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A57ABA56-B617-E959-1AE6-414BF2264A42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7023413C-BFD6-6AA2-72DA-B9399CE5979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3C2558F-455A-FCD9-30BB-E0C7FF9DE120}"/>
              </a:ext>
            </a:extLst>
          </p:cNvPr>
          <p:cNvSpPr/>
          <p:nvPr/>
        </p:nvSpPr>
        <p:spPr>
          <a:xfrm>
            <a:off x="206054" y="2233469"/>
            <a:ext cx="4006464" cy="114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Critical points found and points corresponding to them.</a:t>
            </a:r>
            <a:endParaRPr lang="fa-IR" sz="2400" dirty="0">
              <a:latin typeface="Arian"/>
              <a:cs typeface="B Nazanin" panose="000004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7978610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30</a:t>
            </a:fld>
            <a:r>
              <a:rPr lang="en-US" dirty="0"/>
              <a:t>/35</a:t>
            </a:r>
          </a:p>
        </p:txBody>
      </p:sp>
      <p:pic>
        <p:nvPicPr>
          <p:cNvPr id="16" name="Picture 15" descr="C:\Users\Mehran p.a\Desktop\photo\5-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252" y="1825247"/>
            <a:ext cx="6480000" cy="468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18">
            <a:extLst>
              <a:ext uri="{FF2B5EF4-FFF2-40B4-BE49-F238E27FC236}">
                <a16:creationId xmlns:a16="http://schemas.microsoft.com/office/drawing/2014/main" id="{C1BA31EF-6568-F3E3-D75A-596EA6EAB6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4" name="TextBox 19">
            <a:extLst>
              <a:ext uri="{FF2B5EF4-FFF2-40B4-BE49-F238E27FC236}">
                <a16:creationId xmlns:a16="http://schemas.microsoft.com/office/drawing/2014/main" id="{2CB95483-67C9-1B83-4269-A12DEA04D3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5" name="TextBox 20">
            <a:extLst>
              <a:ext uri="{FF2B5EF4-FFF2-40B4-BE49-F238E27FC236}">
                <a16:creationId xmlns:a16="http://schemas.microsoft.com/office/drawing/2014/main" id="{AEEF91D8-47F2-3DC8-C5F1-299C11D7E9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1">
            <a:extLst>
              <a:ext uri="{FF2B5EF4-FFF2-40B4-BE49-F238E27FC236}">
                <a16:creationId xmlns:a16="http://schemas.microsoft.com/office/drawing/2014/main" id="{8121B8DA-DC0F-2BA1-C8EF-9A8B734554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2">
            <a:extLst>
              <a:ext uri="{FF2B5EF4-FFF2-40B4-BE49-F238E27FC236}">
                <a16:creationId xmlns:a16="http://schemas.microsoft.com/office/drawing/2014/main" id="{3EE4859A-AA37-00DD-3860-4960B401CD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Chevron 47">
            <a:extLst>
              <a:ext uri="{FF2B5EF4-FFF2-40B4-BE49-F238E27FC236}">
                <a16:creationId xmlns:a16="http://schemas.microsoft.com/office/drawing/2014/main" id="{8643A936-4F51-7558-86E2-E206FC55D43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9" name="Chevron 48">
            <a:extLst>
              <a:ext uri="{FF2B5EF4-FFF2-40B4-BE49-F238E27FC236}">
                <a16:creationId xmlns:a16="http://schemas.microsoft.com/office/drawing/2014/main" id="{1CA85FA2-8DAF-6E9E-1037-256517F4935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0" name="Chevron 49">
            <a:extLst>
              <a:ext uri="{FF2B5EF4-FFF2-40B4-BE49-F238E27FC236}">
                <a16:creationId xmlns:a16="http://schemas.microsoft.com/office/drawing/2014/main" id="{1A22E05E-E7DB-1B39-04B0-DF037D433484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1" name="Chevron 50">
            <a:extLst>
              <a:ext uri="{FF2B5EF4-FFF2-40B4-BE49-F238E27FC236}">
                <a16:creationId xmlns:a16="http://schemas.microsoft.com/office/drawing/2014/main" id="{CB948E31-BCED-2A14-FA42-EC62366BE79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Pentagon 51">
            <a:extLst>
              <a:ext uri="{FF2B5EF4-FFF2-40B4-BE49-F238E27FC236}">
                <a16:creationId xmlns:a16="http://schemas.microsoft.com/office/drawing/2014/main" id="{60AB503D-05A2-9727-4FF9-DBF93E20D9C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Chevron 53">
            <a:extLst>
              <a:ext uri="{FF2B5EF4-FFF2-40B4-BE49-F238E27FC236}">
                <a16:creationId xmlns:a16="http://schemas.microsoft.com/office/drawing/2014/main" id="{6C97F3B6-99A5-8711-F09A-33CCC3F1DC8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Rectangle 20">
            <a:extLst>
              <a:ext uri="{FF2B5EF4-FFF2-40B4-BE49-F238E27FC236}">
                <a16:creationId xmlns:a16="http://schemas.microsoft.com/office/drawing/2014/main" id="{9C832246-30DE-D31C-AAFC-2C3668C2F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7D54825-C739-36D7-7AB6-E0BA6F1F4592}"/>
              </a:ext>
            </a:extLst>
          </p:cNvPr>
          <p:cNvSpPr/>
          <p:nvPr/>
        </p:nvSpPr>
        <p:spPr>
          <a:xfrm>
            <a:off x="294470" y="2110724"/>
            <a:ext cx="4103737" cy="11335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Signal Number 5</a:t>
            </a:r>
          </a:p>
          <a:p>
            <a:pPr algn="l">
              <a:lnSpc>
                <a:spcPct val="150000"/>
              </a:lnSpc>
            </a:pPr>
            <a:r>
              <a:rPr lang="en-GB" sz="2400" dirty="0">
                <a:latin typeface="Arian"/>
                <a:ea typeface="Calibri" panose="020F0502020204030204" pitchFamily="34" charset="0"/>
                <a:cs typeface="B Nazanin" panose="00000400000000000000" pitchFamily="2" charset="-78"/>
              </a:rPr>
              <a:t>Filtering and diagnostic points.</a:t>
            </a:r>
            <a:endParaRPr lang="fa-IR" sz="2400" dirty="0">
              <a:latin typeface="Arian"/>
            </a:endParaRPr>
          </a:p>
        </p:txBody>
      </p:sp>
    </p:spTree>
    <p:extLst>
      <p:ext uri="{BB962C8B-B14F-4D97-AF65-F5344CB8AC3E}">
        <p14:creationId xmlns:p14="http://schemas.microsoft.com/office/powerpoint/2010/main" val="30583473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31</a:t>
            </a:fld>
            <a:r>
              <a:rPr lang="en-US" dirty="0"/>
              <a:t>/35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7637333"/>
              </p:ext>
            </p:extLst>
          </p:nvPr>
        </p:nvGraphicFramePr>
        <p:xfrm>
          <a:off x="2269100" y="1294939"/>
          <a:ext cx="7001367" cy="5561194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354838">
                  <a:extLst>
                    <a:ext uri="{9D8B030D-6E8A-4147-A177-3AD203B41FA5}">
                      <a16:colId xmlns:a16="http://schemas.microsoft.com/office/drawing/2014/main" val="2534489407"/>
                    </a:ext>
                  </a:extLst>
                </a:gridCol>
                <a:gridCol w="2026052">
                  <a:extLst>
                    <a:ext uri="{9D8B030D-6E8A-4147-A177-3AD203B41FA5}">
                      <a16:colId xmlns:a16="http://schemas.microsoft.com/office/drawing/2014/main" val="3836405358"/>
                    </a:ext>
                  </a:extLst>
                </a:gridCol>
                <a:gridCol w="1379370">
                  <a:extLst>
                    <a:ext uri="{9D8B030D-6E8A-4147-A177-3AD203B41FA5}">
                      <a16:colId xmlns:a16="http://schemas.microsoft.com/office/drawing/2014/main" val="982209164"/>
                    </a:ext>
                  </a:extLst>
                </a:gridCol>
                <a:gridCol w="1241107">
                  <a:extLst>
                    <a:ext uri="{9D8B030D-6E8A-4147-A177-3AD203B41FA5}">
                      <a16:colId xmlns:a16="http://schemas.microsoft.com/office/drawing/2014/main" val="3532346231"/>
                    </a:ext>
                  </a:extLst>
                </a:gridCol>
              </a:tblGrid>
              <a:tr h="85252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endParaRPr lang="fa-IR" sz="1600" dirty="0">
                        <a:effectLst/>
                        <a:cs typeface="B Nazanin" panose="00000400000000000000" pitchFamily="2" charset="-78"/>
                      </a:endParaRPr>
                    </a:p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cs typeface="B Nazanin" panose="00000400000000000000" pitchFamily="2" charset="-78"/>
                        </a:rPr>
                        <a:t>Time intervals extracted from the signal (seconds)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cs typeface="B Nazanin" panose="00000400000000000000" pitchFamily="2" charset="-78"/>
                        </a:rPr>
                        <a:t>Standard time intervals for a healthy person (seconds)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cs typeface="B Nazanin" panose="00000400000000000000" pitchFamily="2" charset="-78"/>
                        </a:rPr>
                        <a:t>Distance between points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cs typeface="B Nazanin" panose="00000400000000000000" pitchFamily="2" charset="-78"/>
                        </a:rPr>
                        <a:t>Signals</a:t>
                      </a:r>
                      <a:endParaRPr lang="en-US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extLst>
                  <a:ext uri="{0D108BD9-81ED-4DB2-BD59-A6C34878D82A}">
                    <a16:rowId xmlns:a16="http://schemas.microsoft.com/office/drawing/2014/main" val="940394938"/>
                  </a:ext>
                </a:extLst>
              </a:tr>
              <a:tr h="234134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latin typeface="+mn-lt"/>
                          <a:ea typeface="+mn-ea"/>
                          <a:cs typeface="B Nazanin" panose="00000400000000000000" pitchFamily="2" charset="-78"/>
                        </a:rPr>
                        <a:t>0/17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0/20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0/12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P-R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rowSpan="4"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0" dirty="0">
                          <a:effectLst/>
                          <a:cs typeface="B Nazanin" panose="00000400000000000000" pitchFamily="2" charset="-78"/>
                        </a:rPr>
                        <a:t>ECG 1</a:t>
                      </a:r>
                      <a:endParaRPr lang="en-US" sz="2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extLst>
                  <a:ext uri="{0D108BD9-81ED-4DB2-BD59-A6C34878D82A}">
                    <a16:rowId xmlns:a16="http://schemas.microsoft.com/office/drawing/2014/main" val="1251723259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latin typeface="+mn-lt"/>
                          <a:ea typeface="+mn-ea"/>
                          <a:cs typeface="B Nazanin" panose="00000400000000000000" pitchFamily="2" charset="-78"/>
                        </a:rPr>
                        <a:t>0/33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cs typeface="B Nazanin" panose="00000400000000000000" pitchFamily="2" charset="-78"/>
                        </a:rPr>
                        <a:t> </a:t>
                      </a: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0/44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0/35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6873980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 – 0/05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S-T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3234263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0/08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 0/09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Q-R-S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4421546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0/13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0/20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0/12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P-R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rowSpan="4"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0">
                          <a:effectLst/>
                          <a:cs typeface="B Nazanin" panose="00000400000000000000" pitchFamily="2" charset="-78"/>
                        </a:rPr>
                        <a:t>ECG 2</a:t>
                      </a:r>
                      <a:endParaRPr lang="en-US" sz="2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extLst>
                  <a:ext uri="{0D108BD9-81ED-4DB2-BD59-A6C34878D82A}">
                    <a16:rowId xmlns:a16="http://schemas.microsoft.com/office/drawing/2014/main" val="3736094127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0/39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cs typeface="B Nazanin" panose="00000400000000000000" pitchFamily="2" charset="-78"/>
                        </a:rPr>
                        <a:t> </a:t>
                      </a: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0/44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0/35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6395244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 – 0/05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S-T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7267359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0/08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 0/09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Q-R-S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072562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0/20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0/12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P-R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rowSpan="4"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0">
                          <a:effectLst/>
                          <a:cs typeface="B Nazanin" panose="00000400000000000000" pitchFamily="2" charset="-78"/>
                        </a:rPr>
                        <a:t>ECG 3</a:t>
                      </a:r>
                      <a:endParaRPr lang="en-US" sz="2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extLst>
                  <a:ext uri="{0D108BD9-81ED-4DB2-BD59-A6C34878D82A}">
                    <a16:rowId xmlns:a16="http://schemas.microsoft.com/office/drawing/2014/main" val="3898560935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0/39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cs typeface="B Nazanin" panose="00000400000000000000" pitchFamily="2" charset="-78"/>
                        </a:rPr>
                        <a:t> </a:t>
                      </a: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0/44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0/35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5107422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 – 0/05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S-T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5449043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0/09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 0/09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Q-R-S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1162263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0/17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0/20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0/12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P-R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rowSpan="4"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0">
                          <a:effectLst/>
                          <a:cs typeface="B Nazanin" panose="00000400000000000000" pitchFamily="2" charset="-78"/>
                        </a:rPr>
                        <a:t>ECG 4</a:t>
                      </a:r>
                      <a:endParaRPr lang="en-US" sz="20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extLst>
                  <a:ext uri="{0D108BD9-81ED-4DB2-BD59-A6C34878D82A}">
                    <a16:rowId xmlns:a16="http://schemas.microsoft.com/office/drawing/2014/main" val="3587306927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0/40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cs typeface="B Nazanin" panose="00000400000000000000" pitchFamily="2" charset="-78"/>
                        </a:rPr>
                        <a:t> </a:t>
                      </a: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0/44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0/35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8297126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 – 0/05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S-T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183927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0/08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 0/09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Q-R-S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7782169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0/13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0/20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0/12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P-R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rowSpan="4"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600" b="0" dirty="0">
                          <a:effectLst/>
                          <a:cs typeface="B Nazanin" panose="00000400000000000000" pitchFamily="2" charset="-78"/>
                        </a:rPr>
                        <a:t>ECG 5</a:t>
                      </a:r>
                      <a:endParaRPr lang="en-US" sz="20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extLst>
                  <a:ext uri="{0D108BD9-81ED-4DB2-BD59-A6C34878D82A}">
                    <a16:rowId xmlns:a16="http://schemas.microsoft.com/office/drawing/2014/main" val="816687870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0/35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cs typeface="B Nazanin" panose="00000400000000000000" pitchFamily="2" charset="-78"/>
                        </a:rPr>
                        <a:t> </a:t>
                      </a: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0/44</a:t>
                      </a:r>
                      <a:r>
                        <a:rPr lang="fa-IR" sz="1400" b="0" baseline="0" dirty="0">
                          <a:effectLst/>
                          <a:cs typeface="B Nazanin" panose="00000400000000000000" pitchFamily="2" charset="-78"/>
                        </a:rPr>
                        <a:t> – 0/35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Q-T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9271468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0/15 – 0/05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>
                          <a:effectLst/>
                          <a:cs typeface="B Nazanin" panose="00000400000000000000" pitchFamily="2" charset="-78"/>
                        </a:rPr>
                        <a:t>S-T</a:t>
                      </a:r>
                      <a:endParaRPr lang="en-US" sz="1800" b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9187530"/>
                  </a:ext>
                </a:extLst>
              </a:tr>
              <a:tr h="235502"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0/08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fa-IR" sz="1400" b="0" dirty="0">
                          <a:effectLst/>
                          <a:cs typeface="B Nazanin" panose="00000400000000000000" pitchFamily="2" charset="-78"/>
                        </a:rPr>
                        <a:t> 0/09</a:t>
                      </a:r>
                      <a:endParaRPr lang="en-US" sz="12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en-US" sz="1400" b="0" dirty="0">
                          <a:effectLst/>
                          <a:cs typeface="B Nazanin" panose="00000400000000000000" pitchFamily="2" charset="-78"/>
                        </a:rPr>
                        <a:t>Q-R-S</a:t>
                      </a:r>
                      <a:endParaRPr lang="en-US" sz="18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B Nazanin" panose="00000400000000000000" pitchFamily="2" charset="-78"/>
                      </a:endParaRPr>
                    </a:p>
                  </a:txBody>
                  <a:tcPr marL="65977" marR="65977" marT="0" marB="0" anchor="ctr"/>
                </a:tc>
                <a:tc vMerge="1">
                  <a:txBody>
                    <a:bodyPr/>
                    <a:lstStyle/>
                    <a:p>
                      <a:pPr rtl="1"/>
                      <a:endParaRPr lang="fa-IR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645038"/>
                  </a:ext>
                </a:extLst>
              </a:tr>
            </a:tbl>
          </a:graphicData>
        </a:graphic>
      </p:graphicFrame>
      <p:sp>
        <p:nvSpPr>
          <p:cNvPr id="4" name="TextBox 18">
            <a:extLst>
              <a:ext uri="{FF2B5EF4-FFF2-40B4-BE49-F238E27FC236}">
                <a16:creationId xmlns:a16="http://schemas.microsoft.com/office/drawing/2014/main" id="{4C98AA16-6DF9-16E2-3D88-54C1AD1658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7EFA015F-EA7C-FE4F-0215-88BC1CC9A7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1E2C5678-DECE-C462-557A-9EB655EEF0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D44A75A9-8CCE-6854-D68C-FFE787FD95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2AA07036-AC02-F046-65CD-2C43C6FAB9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5D26549D-4A3F-4E41-D7FC-0BBC9EA9342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EAFF1DE7-B63C-818F-F986-AC3F454C14F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E4F3F1FF-363A-1221-345B-3A72A22173B1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5F1B94AF-0E8B-5F96-700D-A73CB55362A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ED4D500D-5F7C-9EC4-668B-86BE8E7500E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8889F0EB-4C09-81E1-A7AB-F944413B16E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E0DCA149-4E99-B705-836C-88A9A5FECC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494" y="1185430"/>
            <a:ext cx="135280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Results:</a:t>
            </a:r>
            <a:endParaRPr lang="en-US" sz="2800" dirty="0">
              <a:cs typeface="B Tit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1953570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6148" name="Rectangle 20"/>
          <p:cNvSpPr>
            <a:spLocks noChangeArrowheads="1"/>
          </p:cNvSpPr>
          <p:nvPr/>
        </p:nvSpPr>
        <p:spPr bwMode="auto">
          <a:xfrm>
            <a:off x="304683" y="1296350"/>
            <a:ext cx="204895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Conclusions: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32</a:t>
            </a:fld>
            <a:r>
              <a:rPr lang="en-US" dirty="0"/>
              <a:t>/35</a:t>
            </a:r>
          </a:p>
        </p:txBody>
      </p:sp>
      <p:sp>
        <p:nvSpPr>
          <p:cNvPr id="3" name="Rectangle 2"/>
          <p:cNvSpPr/>
          <p:nvPr/>
        </p:nvSpPr>
        <p:spPr>
          <a:xfrm>
            <a:off x="317775" y="2218222"/>
            <a:ext cx="11362661" cy="21936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B Nazanin" panose="00000400000000000000" pitchFamily="2" charset="-78"/>
              </a:rPr>
              <a:t>The proposed algorithm has been executed in a manner that is simpler, quicker, and more precise, incorporating only a limited number of filters such as low-pass filtering, interpolation, thresholding, and several additional straightforward steps.</a:t>
            </a:r>
            <a:endParaRPr lang="fa-IR" sz="2400" dirty="0">
              <a:latin typeface="Arial" panose="020B0604020202020204" pitchFamily="34" charset="0"/>
              <a:cs typeface="B Nazanin" panose="00000400000000000000" pitchFamily="2" charset="-78"/>
            </a:endParaRPr>
          </a:p>
        </p:txBody>
      </p:sp>
      <p:sp>
        <p:nvSpPr>
          <p:cNvPr id="15" name="TextBox 18">
            <a:extLst>
              <a:ext uri="{FF2B5EF4-FFF2-40B4-BE49-F238E27FC236}">
                <a16:creationId xmlns:a16="http://schemas.microsoft.com/office/drawing/2014/main" id="{E5307D77-BFCE-8D6D-F6FE-6BCD9A4286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16" name="TextBox 19">
            <a:extLst>
              <a:ext uri="{FF2B5EF4-FFF2-40B4-BE49-F238E27FC236}">
                <a16:creationId xmlns:a16="http://schemas.microsoft.com/office/drawing/2014/main" id="{48D89709-7A40-6554-F7E7-45F2FE454E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7" name="TextBox 20">
            <a:extLst>
              <a:ext uri="{FF2B5EF4-FFF2-40B4-BE49-F238E27FC236}">
                <a16:creationId xmlns:a16="http://schemas.microsoft.com/office/drawing/2014/main" id="{24841A65-4EE1-FB84-109D-756FCF3B50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8" name="TextBox 21">
            <a:extLst>
              <a:ext uri="{FF2B5EF4-FFF2-40B4-BE49-F238E27FC236}">
                <a16:creationId xmlns:a16="http://schemas.microsoft.com/office/drawing/2014/main" id="{DFC3C2C2-3646-75E2-60DE-C632291D0BE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9" name="TextBox 22">
            <a:extLst>
              <a:ext uri="{FF2B5EF4-FFF2-40B4-BE49-F238E27FC236}">
                <a16:creationId xmlns:a16="http://schemas.microsoft.com/office/drawing/2014/main" id="{E4A8D9D6-1522-6796-5379-1DD08A0990C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20" name="Chevron 47">
            <a:extLst>
              <a:ext uri="{FF2B5EF4-FFF2-40B4-BE49-F238E27FC236}">
                <a16:creationId xmlns:a16="http://schemas.microsoft.com/office/drawing/2014/main" id="{361BB6CD-98DA-0CF1-D7C2-A41EC46EB5A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1" name="Chevron 48">
            <a:extLst>
              <a:ext uri="{FF2B5EF4-FFF2-40B4-BE49-F238E27FC236}">
                <a16:creationId xmlns:a16="http://schemas.microsoft.com/office/drawing/2014/main" id="{EC1BBF04-6631-38CE-FF8F-262A7F7D6CBA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22" name="Chevron 49">
            <a:extLst>
              <a:ext uri="{FF2B5EF4-FFF2-40B4-BE49-F238E27FC236}">
                <a16:creationId xmlns:a16="http://schemas.microsoft.com/office/drawing/2014/main" id="{46770F6A-E259-2B44-F1D6-B7F73DE5FABE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3" name="Chevron 50">
            <a:extLst>
              <a:ext uri="{FF2B5EF4-FFF2-40B4-BE49-F238E27FC236}">
                <a16:creationId xmlns:a16="http://schemas.microsoft.com/office/drawing/2014/main" id="{50CBF5CC-6BDF-0581-ECBF-6D35D17FA66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4" name="Pentagon 51">
            <a:extLst>
              <a:ext uri="{FF2B5EF4-FFF2-40B4-BE49-F238E27FC236}">
                <a16:creationId xmlns:a16="http://schemas.microsoft.com/office/drawing/2014/main" id="{1E69F049-419E-AADF-CF99-A2D7CA190A5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25" name="Chevron 53">
            <a:extLst>
              <a:ext uri="{FF2B5EF4-FFF2-40B4-BE49-F238E27FC236}">
                <a16:creationId xmlns:a16="http://schemas.microsoft.com/office/drawing/2014/main" id="{CA0AD764-D7CA-D9CC-CABA-3BFCD5FC31A5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2002696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/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33</a:t>
            </a:fld>
            <a:r>
              <a:rPr lang="en-US" dirty="0"/>
              <a:t>/35</a:t>
            </a:r>
          </a:p>
        </p:txBody>
      </p:sp>
      <p:sp>
        <p:nvSpPr>
          <p:cNvPr id="3" name="Rectangle 2"/>
          <p:cNvSpPr/>
          <p:nvPr/>
        </p:nvSpPr>
        <p:spPr>
          <a:xfrm>
            <a:off x="293829" y="2458549"/>
            <a:ext cx="11604341" cy="14550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Arial" panose="020B0604020202020204" pitchFamily="34" charset="0"/>
                <a:cs typeface="B Nazanin" panose="00000400000000000000" pitchFamily="2" charset="-78"/>
              </a:rPr>
              <a:t>Employing an adaptive filter can enhance the quality of the noise-free signal, and utilizing several filters with varying windows can further augment the signal quality.</a:t>
            </a:r>
            <a:endParaRPr lang="fa-IR" sz="2400" dirty="0">
              <a:latin typeface="Arial" panose="020B0604020202020204" pitchFamily="34" charset="0"/>
              <a:cs typeface="B Nazanin" panose="00000400000000000000" pitchFamily="2" charset="-78"/>
            </a:endParaRPr>
          </a:p>
        </p:txBody>
      </p:sp>
      <p:sp>
        <p:nvSpPr>
          <p:cNvPr id="4" name="TextBox 18">
            <a:extLst>
              <a:ext uri="{FF2B5EF4-FFF2-40B4-BE49-F238E27FC236}">
                <a16:creationId xmlns:a16="http://schemas.microsoft.com/office/drawing/2014/main" id="{03CABA90-99C4-B79D-B624-835EA34940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03C2A43B-71A3-101D-B897-484F62EF8B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0AD2F3EA-5E5B-D64D-4B50-4534D32875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7D0DF83B-C400-9F96-D5E2-F6F13AAAE7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507BA3DF-ED99-1844-B23B-3C48BF8A02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9" name="Chevron 47">
            <a:extLst>
              <a:ext uri="{FF2B5EF4-FFF2-40B4-BE49-F238E27FC236}">
                <a16:creationId xmlns:a16="http://schemas.microsoft.com/office/drawing/2014/main" id="{8A5B966B-4A58-BBB8-310B-4193E348819D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4398207" y="208135"/>
            <a:ext cx="2335206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Methodology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0" name="Chevron 48">
            <a:extLst>
              <a:ext uri="{FF2B5EF4-FFF2-40B4-BE49-F238E27FC236}">
                <a16:creationId xmlns:a16="http://schemas.microsoft.com/office/drawing/2014/main" id="{978C1141-4B7C-46CC-B1E9-3B3951AB951C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53798" y="208711"/>
            <a:ext cx="2217330" cy="867210"/>
          </a:xfrm>
          <a:prstGeom prst="chevron">
            <a:avLst>
              <a:gd name="adj" fmla="val 49997"/>
            </a:avLst>
          </a:prstGeom>
          <a:solidFill>
            <a:srgbClr val="FF000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>
              <a:lnSpc>
                <a:spcPct val="150000"/>
              </a:lnSpc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Conclusions </a:t>
            </a:r>
            <a:endParaRPr lang="fa-IR" b="1" dirty="0">
              <a:latin typeface="Arian"/>
              <a:cs typeface="B Nazanin" panose="00000400000000000000" pitchFamily="2" charset="-78"/>
            </a:endParaRPr>
          </a:p>
        </p:txBody>
      </p:sp>
      <p:sp>
        <p:nvSpPr>
          <p:cNvPr id="11" name="Chevron 49">
            <a:extLst>
              <a:ext uri="{FF2B5EF4-FFF2-40B4-BE49-F238E27FC236}">
                <a16:creationId xmlns:a16="http://schemas.microsoft.com/office/drawing/2014/main" id="{31274B35-A099-B35E-B01B-1D45675611D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6446990" y="193451"/>
            <a:ext cx="19145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Research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2" name="Chevron 50">
            <a:extLst>
              <a:ext uri="{FF2B5EF4-FFF2-40B4-BE49-F238E27FC236}">
                <a16:creationId xmlns:a16="http://schemas.microsoft.com/office/drawing/2014/main" id="{70DA303E-AA80-1884-6D4A-232600F8A299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2770877" y="211942"/>
            <a:ext cx="1927225" cy="868363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Results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3" name="Pentagon 51">
            <a:extLst>
              <a:ext uri="{FF2B5EF4-FFF2-40B4-BE49-F238E27FC236}">
                <a16:creationId xmlns:a16="http://schemas.microsoft.com/office/drawing/2014/main" id="{9596FCE8-D374-7261-4564-5C7AC2AAC5DB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9791311" y="186614"/>
            <a:ext cx="1889125" cy="868363"/>
          </a:xfrm>
          <a:prstGeom prst="homePlate">
            <a:avLst>
              <a:gd name="adj" fmla="val 50003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b="1" dirty="0">
                <a:latin typeface="Arian"/>
                <a:cs typeface="B Titr" pitchFamily="2" charset="-78"/>
              </a:rPr>
              <a:t>Introduction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4" name="Chevron 53">
            <a:extLst>
              <a:ext uri="{FF2B5EF4-FFF2-40B4-BE49-F238E27FC236}">
                <a16:creationId xmlns:a16="http://schemas.microsoft.com/office/drawing/2014/main" id="{69AA82D5-A486-6B80-B2E0-03C8E81EE088}"/>
              </a:ext>
            </a:extLst>
          </p:cNvPr>
          <p:cNvSpPr>
            <a:spLocks noChangeArrowheads="1"/>
          </p:cNvSpPr>
          <p:nvPr/>
        </p:nvSpPr>
        <p:spPr bwMode="auto">
          <a:xfrm rot="10800000">
            <a:off x="8063819" y="186615"/>
            <a:ext cx="2019568" cy="868362"/>
          </a:xfrm>
          <a:prstGeom prst="chevron">
            <a:avLst>
              <a:gd name="adj" fmla="val 49997"/>
            </a:avLst>
          </a:prstGeom>
          <a:solidFill>
            <a:srgbClr val="0070C0"/>
          </a:solidFill>
          <a:ln w="12700" algn="ctr">
            <a:solidFill>
              <a:schemeClr val="tx1"/>
            </a:solidFill>
            <a:miter lim="800000"/>
            <a:headEnd/>
            <a:tailEnd/>
          </a:ln>
        </p:spPr>
        <p:txBody>
          <a:bodyPr rot="1080000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latin typeface="Arian"/>
                <a:cs typeface="B Nazanin" panose="00000400000000000000" pitchFamily="2" charset="-78"/>
              </a:rPr>
              <a:t>Objective</a:t>
            </a:r>
            <a:r>
              <a:rPr lang="fa-IR" b="1" dirty="0">
                <a:solidFill>
                  <a:schemeClr val="bg1"/>
                </a:solidFill>
                <a:latin typeface="+mn-lt"/>
                <a:cs typeface="B Mitra" pitchFamily="2" charset="-78"/>
              </a:rPr>
              <a:t> </a:t>
            </a:r>
            <a:endParaRPr lang="en-US" b="1" dirty="0">
              <a:solidFill>
                <a:schemeClr val="bg1"/>
              </a:solidFill>
              <a:latin typeface="+mn-lt"/>
              <a:cs typeface="B Mitra" pitchFamily="2" charset="-78"/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D84A092F-B0A2-E9B4-BB62-FFCA132731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683" y="1296350"/>
            <a:ext cx="20456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Suggestions:</a:t>
            </a:r>
            <a:endParaRPr lang="en-US" sz="2800" dirty="0">
              <a:cs typeface="B Titr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4253665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9E4DB9-C6F5-176A-396D-15DA9EFC75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" name="TextBox 23">
            <a:extLst>
              <a:ext uri="{FF2B5EF4-FFF2-40B4-BE49-F238E27FC236}">
                <a16:creationId xmlns:a16="http://schemas.microsoft.com/office/drawing/2014/main" id="{EF4D4BE9-2375-FD1D-B313-0EE5B95ACC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8624" y="265643"/>
            <a:ext cx="1235018" cy="369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  <a:cs typeface="B Mitra" pitchFamily="2" charset="-78"/>
              </a:rPr>
              <a:t>نتایج</a:t>
            </a:r>
            <a:endParaRPr lang="en-US" b="1">
              <a:solidFill>
                <a:schemeClr val="bg1"/>
              </a:solidFill>
              <a:cs typeface="B Mitra" pitchFamily="2" charset="-78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8085174-7EFF-EC2A-8620-5B3A25220F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34</a:t>
            </a:fld>
            <a:r>
              <a:rPr lang="en-US" dirty="0"/>
              <a:t>/35</a:t>
            </a:r>
          </a:p>
        </p:txBody>
      </p:sp>
      <p:sp>
        <p:nvSpPr>
          <p:cNvPr id="4" name="TextBox 18">
            <a:extLst>
              <a:ext uri="{FF2B5EF4-FFF2-40B4-BE49-F238E27FC236}">
                <a16:creationId xmlns:a16="http://schemas.microsoft.com/office/drawing/2014/main" id="{2116916A-4B3C-2B48-9B8D-6CBCEB6BF4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879632" y="275679"/>
            <a:ext cx="119374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l" eaLnBrk="1" hangingPunct="1"/>
            <a:r>
              <a:rPr lang="fa-IR" b="1">
                <a:solidFill>
                  <a:schemeClr val="bg1"/>
                </a:solidFill>
                <a:latin typeface="Calibri" pitchFamily="34" charset="0"/>
                <a:cs typeface="B Mitra" pitchFamily="2" charset="-78"/>
              </a:rPr>
              <a:t>مقدمه</a:t>
            </a:r>
            <a:endParaRPr lang="en-US" b="1">
              <a:solidFill>
                <a:schemeClr val="bg1"/>
              </a:solidFill>
              <a:latin typeface="Calibri" pitchFamily="34" charset="0"/>
              <a:cs typeface="B Mitra" pitchFamily="2" charset="-78"/>
            </a:endParaRPr>
          </a:p>
        </p:txBody>
      </p:sp>
      <p:sp>
        <p:nvSpPr>
          <p:cNvPr id="5" name="TextBox 19">
            <a:extLst>
              <a:ext uri="{FF2B5EF4-FFF2-40B4-BE49-F238E27FC236}">
                <a16:creationId xmlns:a16="http://schemas.microsoft.com/office/drawing/2014/main" id="{F0F89A09-9352-0E0A-D5FB-782F62A8A89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52457" y="275679"/>
            <a:ext cx="1635050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r"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بیماری کلیوی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20">
            <a:extLst>
              <a:ext uri="{FF2B5EF4-FFF2-40B4-BE49-F238E27FC236}">
                <a16:creationId xmlns:a16="http://schemas.microsoft.com/office/drawing/2014/main" id="{D1148660-EBD1-7443-5491-960B1D90F7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55506" y="275679"/>
            <a:ext cx="1652511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r>
              <a:rPr lang="fa-IR" b="1">
                <a:solidFill>
                  <a:schemeClr val="bg1"/>
                </a:solidFill>
              </a:rPr>
              <a:t>شبکه های عصبی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7" name="TextBox 21">
            <a:extLst>
              <a:ext uri="{FF2B5EF4-FFF2-40B4-BE49-F238E27FC236}">
                <a16:creationId xmlns:a16="http://schemas.microsoft.com/office/drawing/2014/main" id="{F73A9141-412C-70EC-1E50-E4CB3EF79C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12518" y="275679"/>
            <a:ext cx="1557266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پیشینه تحقیق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8" name="TextBox 22">
            <a:extLst>
              <a:ext uri="{FF2B5EF4-FFF2-40B4-BE49-F238E27FC236}">
                <a16:creationId xmlns:a16="http://schemas.microsoft.com/office/drawing/2014/main" id="{49068D14-1D66-9827-9898-F5F702017A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15575" y="275679"/>
            <a:ext cx="1347725" cy="366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algn="ctr" rtl="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rtl="1" eaLnBrk="1" hangingPunct="1">
              <a:buFont typeface="Arial" pitchFamily="34" charset="0"/>
              <a:buNone/>
            </a:pPr>
            <a:r>
              <a:rPr lang="fa-IR" b="1">
                <a:solidFill>
                  <a:schemeClr val="bg1"/>
                </a:solidFill>
              </a:rPr>
              <a:t>روش کار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15" name="Rectangle 20">
            <a:extLst>
              <a:ext uri="{FF2B5EF4-FFF2-40B4-BE49-F238E27FC236}">
                <a16:creationId xmlns:a16="http://schemas.microsoft.com/office/drawing/2014/main" id="{71D6759E-EE76-5845-3433-61F00B94F6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8164" y="275679"/>
            <a:ext cx="192014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 dirty="0">
                <a:latin typeface="Arian"/>
                <a:cs typeface="B Nazanin" panose="00000400000000000000" pitchFamily="2" charset="-78"/>
              </a:rPr>
              <a:t>References:</a:t>
            </a:r>
            <a:endParaRPr lang="en-US" sz="2800" dirty="0">
              <a:cs typeface="B Titr" pitchFamily="2" charset="-78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ADA2CC8-8A68-0CB1-F25B-DF0CECEE9DFE}"/>
              </a:ext>
            </a:extLst>
          </p:cNvPr>
          <p:cNvSpPr txBox="1"/>
          <p:nvPr/>
        </p:nvSpPr>
        <p:spPr>
          <a:xfrm>
            <a:off x="178164" y="1035675"/>
            <a:ext cx="11592483" cy="54654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N. 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Strodthoff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 Wagner, T. 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Schaeffter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and W. Samek, “Deep Learning for ECG Analysis: Benchmarks and Insights from PTB-XL,” 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J. Biomed. Health Inform.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vol. 25, no. 5, pp. 1519–1528, May 2021. (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 tooltip="Deep Learning for ECG Analysis: Benchmarks and Insights ..."/>
              </a:rPr>
              <a:t>PubMed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M. S. Haleem, A. S. Khan, and M. A. Syed, “A Deep Learning Based ECG Segmentation Tool for Weak Supervision using Conv–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BiLSTM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,” in 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Proc. IEEE Int. Symp. Circuits and Systems (ISCAS)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2022, pp. 1–4. (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 tooltip="A Deep Learning Based ECG Segmentation Tool for ..."/>
              </a:rPr>
              <a:t>IEEE Computer Society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C. Joung, J. Lee, and K. Lee, “Deep Learning based ECG segmentation for delineation with arrhythmia adaptation,” 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Access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vol. 12, pp. 1–14, 2024. (online) (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 tooltip="Deep learning based ECG segmentation for delineation ..."/>
              </a:rPr>
              <a:t>PMC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S. M. I. Niroshana, S. Kuroda, K. Tanaka, and W. Chen, “Beat-wise segmentation of electrocardiogram using adaptive windowing and deep neural network,” 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Sci. Rep.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vol. 13, Art. no. 11039, 2023. (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 tooltip="Beat-wise segmentation of electrocardiogram using ..."/>
              </a:rPr>
              <a:t>Nature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Z. Wu and C. Guo, “Deep learning and electrocardiography: systematic review of current techniques in cardiovascular disease diagnosis and management,” </a:t>
            </a:r>
            <a:r>
              <a:rPr lang="en-GB" sz="11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BioMedical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Engineering </a:t>
            </a:r>
            <a:r>
              <a:rPr lang="en-GB" sz="11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OnLine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vol. 24, Art. no. 23, Feb. 2025. (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 tooltip="Deep learning and electrocardiography: systematic review of ..."/>
              </a:rPr>
              <a:t>BioMed Central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C. Plaza-Seco, et al., “Detection of intra-beat waves on ambulatory ECG using deep learning,” 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Int. J. Biomed. Eng. Technol.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(or relevant journal), 2025. (to appear) (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 tooltip="Detection of intra-beat waves on ambulatory ECG using ..."/>
              </a:rPr>
              <a:t>ScienceDirect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G. 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Petmezas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L. Stefanopoulos, V. 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Kilintzis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 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Tzavelis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 Rogers, and A. K. 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Katsaggelos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“State-of-the-Art Deep Learning Methods on Electrocardiogram Data: Systematic Review,” 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JMIR Med. Inform.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vol. 10, no. 8, e38454, 2022. (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 tooltip="State-of-the-Art Deep Learning Methods on Electrocardiogram ..."/>
              </a:rPr>
              <a:t>medinform.jmir.org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H. 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Narotamo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et al., “Deep learning for ECG classification: A comparative study,” 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Comput. Methods Programs Biomed.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vol. 260, 2024. (</a:t>
            </a:r>
            <a:r>
              <a:rPr lang="en-GB" sz="11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 tooltip="Deep learning for ECG classification: A comparative study ..."/>
              </a:rPr>
              <a:t>ScienceDirect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G. Jimenez-Perez, J. Acosta, A. </a:t>
            </a:r>
            <a:r>
              <a:rPr lang="en-GB" sz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Alcaine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and O. Camara, “Generalizing electrocardiogram delineation — Training convolutional neural networks with synthetic data augmentation,” in </a:t>
            </a:r>
            <a:r>
              <a:rPr lang="en-GB" sz="11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arXiv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preprint arXiv:2111.12996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2021. (</a:t>
            </a:r>
            <a:r>
              <a:rPr lang="en-GB" sz="1100" u="sng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 tooltip="Generalizing electrocardiogram delineation -- Training convolutional neural networks with synthetic data augmentation"/>
              </a:rPr>
              <a:t>arXiv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A. Raza, K. P. Tran, L. Koehl, and S. Li, “Designing ECG Monitoring Healthcare System with Federated Transfer Learning and Explainable AI,” in </a:t>
            </a:r>
            <a:r>
              <a:rPr lang="en-GB" sz="1100" i="1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arXiv</a:t>
            </a:r>
            <a:r>
              <a:rPr lang="en-GB" sz="11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preprint arXiv:2105.12497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2021. (</a:t>
            </a:r>
            <a:r>
              <a:rPr lang="en-GB" sz="1100" u="sng" dirty="0" err="1">
                <a:solidFill>
                  <a:srgbClr val="0563C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 tooltip="Designing ECG Monitoring Healthcare System with Federated Transfer Learning and Explainable AI"/>
              </a:rPr>
              <a:t>arXiv</a:t>
            </a:r>
            <a:r>
              <a:rPr lang="en-GB" sz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</a:t>
            </a:r>
            <a:endParaRPr lang="en-GB" sz="105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56849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4"/>
          <p:cNvSpPr>
            <a:spLocks noChangeArrowheads="1"/>
          </p:cNvSpPr>
          <p:nvPr/>
        </p:nvSpPr>
        <p:spPr bwMode="auto">
          <a:xfrm>
            <a:off x="3485928" y="2498983"/>
            <a:ext cx="5220143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en-GB" sz="6600" b="1" dirty="0">
                <a:cs typeface="B Titr" pitchFamily="2" charset="-78"/>
              </a:rPr>
              <a:t>Thank you</a:t>
            </a:r>
            <a:endParaRPr lang="fa-IR" sz="6600" b="1" dirty="0">
              <a:cs typeface="B Titr" pitchFamily="2" charset="-78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57DAEE-CCFF-4912-9B38-36468C0BE835}" type="slidenum">
              <a:rPr lang="en-US" smtClean="0"/>
              <a:pPr>
                <a:defRPr/>
              </a:pPr>
              <a:t>35</a:t>
            </a:fld>
            <a:r>
              <a:rPr lang="en-US" dirty="0"/>
              <a:t>/35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1800</Words>
  <Application>Microsoft Office PowerPoint</Application>
  <PresentationFormat>Widescreen</PresentationFormat>
  <Paragraphs>581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Aptos</vt:lpstr>
      <vt:lpstr>Arial</vt:lpstr>
      <vt:lpstr>Arian</vt:lpstr>
      <vt:lpstr>B Mitra</vt:lpstr>
      <vt:lpstr>B Nazanin</vt:lpstr>
      <vt:lpstr>B Titr</vt:lpstr>
      <vt:lpstr>Calibri</vt:lpstr>
      <vt:lpstr>Cambria Math</vt:lpstr>
      <vt:lpstr>Times New Roman</vt:lpstr>
      <vt:lpstr>Tw Cen MT</vt:lpstr>
      <vt:lpstr>Wingdings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mahsa barghi</dc:creator>
  <cp:lastModifiedBy>mehran pouzesh azar</cp:lastModifiedBy>
  <cp:revision>532</cp:revision>
  <dcterms:created xsi:type="dcterms:W3CDTF">2016-01-11T08:11:18Z</dcterms:created>
  <dcterms:modified xsi:type="dcterms:W3CDTF">2025-10-26T15:26:10Z</dcterms:modified>
</cp:coreProperties>
</file>