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56" r:id="rId3"/>
    <p:sldId id="257" r:id="rId4"/>
  </p:sldIdLst>
  <p:sldSz cx="12192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4" d="100"/>
          <a:sy n="74" d="100"/>
        </p:scale>
        <p:origin x="1042"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995312"/>
            <a:ext cx="10363200" cy="4244622"/>
          </a:xfrm>
        </p:spPr>
        <p:txBody>
          <a:bodyPr anchor="b"/>
          <a:lstStyle>
            <a:lvl1pPr algn="ctr">
              <a:defRPr sz="8000"/>
            </a:lvl1pPr>
          </a:lstStyle>
          <a:p>
            <a:r>
              <a:rPr lang="en-US"/>
              <a:t>Click to edit Master title style</a:t>
            </a:r>
            <a:endParaRPr lang="en-US" dirty="0"/>
          </a:p>
        </p:txBody>
      </p:sp>
      <p:sp>
        <p:nvSpPr>
          <p:cNvPr id="3" name="Subtitle 2"/>
          <p:cNvSpPr>
            <a:spLocks noGrp="1"/>
          </p:cNvSpPr>
          <p:nvPr>
            <p:ph type="subTitle" idx="1"/>
          </p:nvPr>
        </p:nvSpPr>
        <p:spPr>
          <a:xfrm>
            <a:off x="1524000" y="6403623"/>
            <a:ext cx="9144000" cy="2943577"/>
          </a:xfrm>
        </p:spPr>
        <p:txBody>
          <a:bodyPr/>
          <a:lstStyle>
            <a:lvl1pPr marL="0" indent="0" algn="ctr">
              <a:buNone/>
              <a:defRPr sz="3200"/>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EF0228-C420-4E30-871E-CDB7EB68B4D6}"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4259210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EF0228-C420-4E30-871E-CDB7EB68B4D6}"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1021949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3039537"/>
            <a:ext cx="10515600" cy="5071532"/>
          </a:xfrm>
        </p:spPr>
        <p:txBody>
          <a:bodyPr anchor="b"/>
          <a:lstStyle>
            <a:lvl1pPr>
              <a:defRPr sz="8000"/>
            </a:lvl1pPr>
          </a:lstStyle>
          <a:p>
            <a:r>
              <a:rPr lang="en-US"/>
              <a:t>Click to edit Master title style</a:t>
            </a:r>
            <a:endParaRPr lang="en-US" dirty="0"/>
          </a:p>
        </p:txBody>
      </p:sp>
      <p:sp>
        <p:nvSpPr>
          <p:cNvPr id="3" name="Text Placeholder 2"/>
          <p:cNvSpPr>
            <a:spLocks noGrp="1"/>
          </p:cNvSpPr>
          <p:nvPr>
            <p:ph type="body" idx="1"/>
          </p:nvPr>
        </p:nvSpPr>
        <p:spPr>
          <a:xfrm>
            <a:off x="831851" y="8159048"/>
            <a:ext cx="10515600" cy="2666999"/>
          </a:xfrm>
        </p:spPr>
        <p:txBody>
          <a:bodyPr/>
          <a:lstStyle>
            <a:lvl1pPr marL="0" indent="0">
              <a:buNone/>
              <a:defRPr sz="3200">
                <a:solidFill>
                  <a:schemeClr val="tx1">
                    <a:tint val="82000"/>
                  </a:schemeClr>
                </a:solidFill>
              </a:defRPr>
            </a:lvl1pPr>
            <a:lvl2pPr marL="609585" indent="0">
              <a:buNone/>
              <a:defRPr sz="2667">
                <a:solidFill>
                  <a:schemeClr val="tx1">
                    <a:tint val="82000"/>
                  </a:schemeClr>
                </a:solidFill>
              </a:defRPr>
            </a:lvl2pPr>
            <a:lvl3pPr marL="1219170" indent="0">
              <a:buNone/>
              <a:defRPr sz="2400">
                <a:solidFill>
                  <a:schemeClr val="tx1">
                    <a:tint val="82000"/>
                  </a:schemeClr>
                </a:solidFill>
              </a:defRPr>
            </a:lvl3pPr>
            <a:lvl4pPr marL="1828754" indent="0">
              <a:buNone/>
              <a:defRPr sz="2133">
                <a:solidFill>
                  <a:schemeClr val="tx1">
                    <a:tint val="82000"/>
                  </a:schemeClr>
                </a:solidFill>
              </a:defRPr>
            </a:lvl4pPr>
            <a:lvl5pPr marL="2438339" indent="0">
              <a:buNone/>
              <a:defRPr sz="2133">
                <a:solidFill>
                  <a:schemeClr val="tx1">
                    <a:tint val="82000"/>
                  </a:schemeClr>
                </a:solidFill>
              </a:defRPr>
            </a:lvl5pPr>
            <a:lvl6pPr marL="3047924" indent="0">
              <a:buNone/>
              <a:defRPr sz="2133">
                <a:solidFill>
                  <a:schemeClr val="tx1">
                    <a:tint val="82000"/>
                  </a:schemeClr>
                </a:solidFill>
              </a:defRPr>
            </a:lvl6pPr>
            <a:lvl7pPr marL="3657509" indent="0">
              <a:buNone/>
              <a:defRPr sz="2133">
                <a:solidFill>
                  <a:schemeClr val="tx1">
                    <a:tint val="82000"/>
                  </a:schemeClr>
                </a:solidFill>
              </a:defRPr>
            </a:lvl7pPr>
            <a:lvl8pPr marL="4267093" indent="0">
              <a:buNone/>
              <a:defRPr sz="2133">
                <a:solidFill>
                  <a:schemeClr val="tx1">
                    <a:tint val="82000"/>
                  </a:schemeClr>
                </a:solidFill>
              </a:defRPr>
            </a:lvl8pPr>
            <a:lvl9pPr marL="4876678" indent="0">
              <a:buNone/>
              <a:defRPr sz="2133">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EF0228-C420-4E30-871E-CDB7EB68B4D6}"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1805645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3245556"/>
            <a:ext cx="518160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3245556"/>
            <a:ext cx="518160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EF0228-C420-4E30-871E-CDB7EB68B4D6}" type="datetimeFigureOut">
              <a:rPr lang="en-GB" smtClean="0"/>
              <a:t>27/02/2026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3207346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649114"/>
            <a:ext cx="10515600"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2988734"/>
            <a:ext cx="5157787" cy="1464732"/>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839789" y="4453467"/>
            <a:ext cx="5157787"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2988734"/>
            <a:ext cx="5183188" cy="1464732"/>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72201" y="4453467"/>
            <a:ext cx="5183188"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EF0228-C420-4E30-871E-CDB7EB68B4D6}" type="datetimeFigureOut">
              <a:rPr lang="en-GB" smtClean="0"/>
              <a:t>27/02/2026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855288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EF0228-C420-4E30-871E-CDB7EB68B4D6}" type="datetimeFigureOut">
              <a:rPr lang="en-GB" smtClean="0"/>
              <a:t>27/02/2026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4274440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EF0228-C420-4E30-871E-CDB7EB68B4D6}" type="datetimeFigureOut">
              <a:rPr lang="en-GB" smtClean="0"/>
              <a:t>27/02/2026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542656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812800"/>
            <a:ext cx="3932237" cy="2844800"/>
          </a:xfrm>
        </p:spPr>
        <p:txBody>
          <a:bodyPr anchor="b"/>
          <a:lstStyle>
            <a:lvl1pPr>
              <a:defRPr sz="4267"/>
            </a:lvl1pPr>
          </a:lstStyle>
          <a:p>
            <a:r>
              <a:rPr lang="en-US"/>
              <a:t>Click to edit Master title style</a:t>
            </a:r>
            <a:endParaRPr lang="en-US" dirty="0"/>
          </a:p>
        </p:txBody>
      </p:sp>
      <p:sp>
        <p:nvSpPr>
          <p:cNvPr id="3" name="Content Placeholder 2"/>
          <p:cNvSpPr>
            <a:spLocks noGrp="1"/>
          </p:cNvSpPr>
          <p:nvPr>
            <p:ph idx="1"/>
          </p:nvPr>
        </p:nvSpPr>
        <p:spPr>
          <a:xfrm>
            <a:off x="5183188" y="1755425"/>
            <a:ext cx="6172200" cy="8664222"/>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3657600"/>
            <a:ext cx="3932237" cy="6776156"/>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75EF0228-C420-4E30-871E-CDB7EB68B4D6}" type="datetimeFigureOut">
              <a:rPr lang="en-GB" smtClean="0"/>
              <a:t>27/02/2026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2607358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812800"/>
            <a:ext cx="3932237" cy="2844800"/>
          </a:xfrm>
        </p:spPr>
        <p:txBody>
          <a:bodyPr anchor="b"/>
          <a:lstStyle>
            <a:lvl1pPr>
              <a:defRPr sz="4267"/>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1755425"/>
            <a:ext cx="6172200" cy="8664222"/>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t>Click icon to add picture</a:t>
            </a:r>
            <a:endParaRPr lang="en-US" dirty="0"/>
          </a:p>
        </p:txBody>
      </p:sp>
      <p:sp>
        <p:nvSpPr>
          <p:cNvPr id="4" name="Text Placeholder 3"/>
          <p:cNvSpPr>
            <a:spLocks noGrp="1"/>
          </p:cNvSpPr>
          <p:nvPr>
            <p:ph type="body" sz="half" idx="2"/>
          </p:nvPr>
        </p:nvSpPr>
        <p:spPr>
          <a:xfrm>
            <a:off x="839788" y="3657600"/>
            <a:ext cx="3932237" cy="6776156"/>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75EF0228-C420-4E30-871E-CDB7EB68B4D6}" type="datetimeFigureOut">
              <a:rPr lang="en-GB" smtClean="0"/>
              <a:t>27/02/2026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3105112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EF0228-C420-4E30-871E-CDB7EB68B4D6}"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3190826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649111"/>
            <a:ext cx="2628900"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649111"/>
            <a:ext cx="7734300"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EF0228-C420-4E30-871E-CDB7EB68B4D6}"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382587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649114"/>
            <a:ext cx="10515600"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3245556"/>
            <a:ext cx="10515600"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11300181"/>
            <a:ext cx="2743200" cy="649111"/>
          </a:xfrm>
          <a:prstGeom prst="rect">
            <a:avLst/>
          </a:prstGeom>
        </p:spPr>
        <p:txBody>
          <a:bodyPr vert="horz" lIns="91440" tIns="45720" rIns="91440" bIns="45720" rtlCol="0" anchor="ctr"/>
          <a:lstStyle>
            <a:lvl1pPr algn="l">
              <a:defRPr sz="1600">
                <a:solidFill>
                  <a:schemeClr val="tx1">
                    <a:tint val="82000"/>
                  </a:schemeClr>
                </a:solidFill>
              </a:defRPr>
            </a:lvl1pPr>
          </a:lstStyle>
          <a:p>
            <a:fld id="{75EF0228-C420-4E30-871E-CDB7EB68B4D6}" type="datetimeFigureOut">
              <a:rPr lang="en-GB" smtClean="0"/>
              <a:t>27/02/2026</a:t>
            </a:fld>
            <a:endParaRPr lang="en-GB"/>
          </a:p>
        </p:txBody>
      </p:sp>
      <p:sp>
        <p:nvSpPr>
          <p:cNvPr id="5" name="Footer Placeholder 4"/>
          <p:cNvSpPr>
            <a:spLocks noGrp="1"/>
          </p:cNvSpPr>
          <p:nvPr>
            <p:ph type="ftr" sz="quarter" idx="3"/>
          </p:nvPr>
        </p:nvSpPr>
        <p:spPr>
          <a:xfrm>
            <a:off x="4038600" y="11300181"/>
            <a:ext cx="4114800" cy="649111"/>
          </a:xfrm>
          <a:prstGeom prst="rect">
            <a:avLst/>
          </a:prstGeom>
        </p:spPr>
        <p:txBody>
          <a:bodyPr vert="horz" lIns="91440" tIns="45720" rIns="91440" bIns="45720" rtlCol="0" anchor="ctr"/>
          <a:lstStyle>
            <a:lvl1pPr algn="ctr">
              <a:defRPr sz="16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11300181"/>
            <a:ext cx="2743200" cy="649111"/>
          </a:xfrm>
          <a:prstGeom prst="rect">
            <a:avLst/>
          </a:prstGeom>
        </p:spPr>
        <p:txBody>
          <a:bodyPr vert="horz" lIns="91440" tIns="45720" rIns="91440" bIns="45720" rtlCol="0" anchor="ctr"/>
          <a:lstStyle>
            <a:lvl1pPr algn="r">
              <a:defRPr sz="1600">
                <a:solidFill>
                  <a:schemeClr val="tx1">
                    <a:tint val="82000"/>
                  </a:schemeClr>
                </a:solidFill>
              </a:defRPr>
            </a:lvl1pPr>
          </a:lstStyle>
          <a:p>
            <a:fld id="{5D988231-B038-413B-A8EA-54B942E4B8C5}" type="slidenum">
              <a:rPr lang="en-GB" smtClean="0"/>
              <a:t>‹#›</a:t>
            </a:fld>
            <a:endParaRPr lang="en-GB"/>
          </a:p>
        </p:txBody>
      </p:sp>
    </p:spTree>
    <p:extLst>
      <p:ext uri="{BB962C8B-B14F-4D97-AF65-F5344CB8AC3E}">
        <p14:creationId xmlns:p14="http://schemas.microsoft.com/office/powerpoint/2010/main" val="28066729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8" Type="http://schemas.openxmlformats.org/officeDocument/2006/relationships/hyperlink" Target="https://www.who.int/standards/classifications/classification-of-diseases" TargetMode="External"/><Relationship Id="rId3" Type="http://schemas.openxmlformats.org/officeDocument/2006/relationships/hyperlink" Target="https://doi.org/10.4103/0019-5545.70971" TargetMode="External"/><Relationship Id="rId7" Type="http://schemas.openxmlformats.org/officeDocument/2006/relationships/hyperlink" Target="https://doi.org/10.1016/s0140-6736(15)00298-6" TargetMode="External"/><Relationship Id="rId2" Type="http://schemas.openxmlformats.org/officeDocument/2006/relationships/hyperlink" Target="https://books.google.com/books/about/A_Sociology_Of_Mental_Health_And_Illness.html?id=CVKLBgAAQBAJ" TargetMode="External"/><Relationship Id="rId1" Type="http://schemas.openxmlformats.org/officeDocument/2006/relationships/slideLayout" Target="../slideLayouts/slideLayout7.xml"/><Relationship Id="rId6" Type="http://schemas.openxmlformats.org/officeDocument/2006/relationships/hyperlink" Target="https://doi.org/10.2174/1574886314666190301152734" TargetMode="External"/><Relationship Id="rId5" Type="http://schemas.openxmlformats.org/officeDocument/2006/relationships/hyperlink" Target="https://www.ncbi.nlm.nih.gov/books/NBK551489/" TargetMode="External"/><Relationship Id="rId4" Type="http://schemas.openxmlformats.org/officeDocument/2006/relationships/hyperlink" Target="https://www.ncbi.nlm.nih.gov/books/NBK53986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0B88D7-FB66-EBA6-3883-63679EF8FDB9}"/>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6245ED47-A639-6F45-DE1F-E8AB72612478}"/>
              </a:ext>
            </a:extLst>
          </p:cNvPr>
          <p:cNvSpPr/>
          <p:nvPr/>
        </p:nvSpPr>
        <p:spPr>
          <a:xfrm>
            <a:off x="671119" y="813732"/>
            <a:ext cx="10930855" cy="9496338"/>
          </a:xfrm>
          <a:custGeom>
            <a:avLst/>
            <a:gdLst>
              <a:gd name="csX0" fmla="*/ 0 w 10930855"/>
              <a:gd name="csY0" fmla="*/ 0 h 9496338"/>
              <a:gd name="csX1" fmla="*/ 10930855 w 10930855"/>
              <a:gd name="csY1" fmla="*/ 0 h 9496338"/>
              <a:gd name="csX2" fmla="*/ 10930855 w 10930855"/>
              <a:gd name="csY2" fmla="*/ 9496338 h 9496338"/>
              <a:gd name="csX3" fmla="*/ 0 w 10930855"/>
              <a:gd name="csY3" fmla="*/ 9496338 h 9496338"/>
              <a:gd name="csX4" fmla="*/ 0 w 10930855"/>
              <a:gd name="csY4" fmla="*/ 0 h 9496338"/>
            </a:gdLst>
            <a:ahLst/>
            <a:cxnLst>
              <a:cxn ang="0">
                <a:pos x="csX0" y="csY0"/>
              </a:cxn>
              <a:cxn ang="0">
                <a:pos x="csX1" y="csY1"/>
              </a:cxn>
              <a:cxn ang="0">
                <a:pos x="csX2" y="csY2"/>
              </a:cxn>
              <a:cxn ang="0">
                <a:pos x="csX3" y="csY3"/>
              </a:cxn>
              <a:cxn ang="0">
                <a:pos x="csX4" y="csY4"/>
              </a:cxn>
            </a:cxnLst>
            <a:rect l="l" t="t" r="r" b="b"/>
            <a:pathLst>
              <a:path w="10930855" h="9496338" extrusionOk="0">
                <a:moveTo>
                  <a:pt x="0" y="0"/>
                </a:moveTo>
                <a:cubicBezTo>
                  <a:pt x="3797705" y="-38965"/>
                  <a:pt x="8554470" y="-145300"/>
                  <a:pt x="10930855" y="0"/>
                </a:cubicBezTo>
                <a:cubicBezTo>
                  <a:pt x="10941589" y="4134608"/>
                  <a:pt x="10949986" y="5422315"/>
                  <a:pt x="10930855" y="9496338"/>
                </a:cubicBezTo>
                <a:cubicBezTo>
                  <a:pt x="5674609" y="9483967"/>
                  <a:pt x="2185363" y="9415650"/>
                  <a:pt x="0" y="9496338"/>
                </a:cubicBezTo>
                <a:cubicBezTo>
                  <a:pt x="-152052" y="4749777"/>
                  <a:pt x="99310" y="2510102"/>
                  <a:pt x="0" y="0"/>
                </a:cubicBezTo>
                <a:close/>
              </a:path>
            </a:pathLst>
          </a:custGeom>
          <a:noFill/>
          <a:ln w="127000">
            <a:solidFill>
              <a:schemeClr val="accent2">
                <a:lumMod val="75000"/>
              </a:schemeClr>
            </a:solidFill>
            <a:prstDash val="sysDot"/>
            <a:extLst>
              <a:ext uri="{C807C97D-BFC1-408E-A445-0C87EB9F89A2}">
                <ask:lineSketchStyleProps xmlns:ask="http://schemas.microsoft.com/office/drawing/2018/sketchyshapes" sd="3348785326">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i="1" u="sng" dirty="0">
                <a:solidFill>
                  <a:schemeClr val="tx1"/>
                </a:solidFill>
                <a:latin typeface="Times New Roman" panose="02020603050405020304" pitchFamily="18" charset="0"/>
                <a:cs typeface="Times New Roman" panose="02020603050405020304" pitchFamily="18" charset="0"/>
              </a:rPr>
              <a:t>From Asylums to Community Care: </a:t>
            </a:r>
          </a:p>
          <a:p>
            <a:pPr algn="ctr"/>
            <a:r>
              <a:rPr lang="en-US" sz="3200" b="1" i="1" u="sng" dirty="0">
                <a:solidFill>
                  <a:schemeClr val="tx1"/>
                </a:solidFill>
                <a:latin typeface="Times New Roman" panose="02020603050405020304" pitchFamily="18" charset="0"/>
                <a:cs typeface="Times New Roman" panose="02020603050405020304" pitchFamily="18" charset="0"/>
              </a:rPr>
              <a:t>A Critical Examination of Schizophrenia in ICD-11</a:t>
            </a:r>
          </a:p>
          <a:p>
            <a:pPr algn="ctr"/>
            <a:endParaRPr lang="en-US" sz="3200" b="1" i="1" u="sng" dirty="0">
              <a:solidFill>
                <a:schemeClr val="tx1"/>
              </a:solidFill>
              <a:latin typeface="Times New Roman" panose="02020603050405020304" pitchFamily="18" charset="0"/>
              <a:cs typeface="Times New Roman" panose="02020603050405020304" pitchFamily="18" charset="0"/>
            </a:endParaRPr>
          </a:p>
          <a:p>
            <a:pPr algn="ctr"/>
            <a:r>
              <a:rPr lang="en-GB" sz="2000" b="1" i="1" u="sng" dirty="0">
                <a:solidFill>
                  <a:schemeClr val="tx1"/>
                </a:solidFill>
                <a:latin typeface="Times New Roman" panose="02020603050405020304" pitchFamily="18" charset="0"/>
                <a:cs typeface="Times New Roman" panose="02020603050405020304" pitchFamily="18" charset="0"/>
              </a:rPr>
              <a:t>BMHP6029 – Psychological Classifications and Provisions</a:t>
            </a:r>
          </a:p>
          <a:p>
            <a:pPr algn="ctr"/>
            <a:endParaRPr lang="en-GB" sz="2000" b="1" i="1" u="sng" dirty="0">
              <a:solidFill>
                <a:schemeClr val="tx1"/>
              </a:solidFill>
              <a:latin typeface="Times New Roman" panose="02020603050405020304" pitchFamily="18" charset="0"/>
              <a:cs typeface="Times New Roman" panose="02020603050405020304" pitchFamily="18" charset="0"/>
            </a:endParaRPr>
          </a:p>
          <a:p>
            <a:pPr algn="ctr"/>
            <a:r>
              <a:rPr lang="en-GB" sz="2000" b="1" i="1" u="sng" dirty="0">
                <a:solidFill>
                  <a:schemeClr val="tx1"/>
                </a:solidFill>
                <a:latin typeface="Times New Roman" panose="02020603050405020304" pitchFamily="18" charset="0"/>
                <a:cs typeface="Times New Roman" panose="02020603050405020304" pitchFamily="18" charset="0"/>
              </a:rPr>
              <a:t>Component 1: Individual Presentation (Academic Poster)</a:t>
            </a:r>
          </a:p>
          <a:p>
            <a:pPr algn="ctr"/>
            <a:endParaRPr lang="en-GB" sz="2000" b="1" i="1" u="sng" dirty="0">
              <a:solidFill>
                <a:schemeClr val="tx1"/>
              </a:solidFill>
              <a:latin typeface="Times New Roman" panose="02020603050405020304" pitchFamily="18" charset="0"/>
              <a:cs typeface="Times New Roman" panose="02020603050405020304" pitchFamily="18" charset="0"/>
            </a:endParaRPr>
          </a:p>
          <a:p>
            <a:pPr algn="ctr"/>
            <a:r>
              <a:rPr lang="en-GB" sz="2000" b="1" i="1" u="sng" dirty="0">
                <a:solidFill>
                  <a:schemeClr val="tx1"/>
                </a:solidFill>
                <a:latin typeface="Times New Roman" panose="02020603050405020304" pitchFamily="18" charset="0"/>
                <a:cs typeface="Times New Roman" panose="02020603050405020304" pitchFamily="18" charset="0"/>
              </a:rPr>
              <a:t>Student name Rohey Savage and ID  2246134</a:t>
            </a:r>
          </a:p>
        </p:txBody>
      </p:sp>
      <p:pic>
        <p:nvPicPr>
          <p:cNvPr id="3074" name="Picture 2" descr="Schizophrenia behaviour help factsheet ...">
            <a:extLst>
              <a:ext uri="{FF2B5EF4-FFF2-40B4-BE49-F238E27FC236}">
                <a16:creationId xmlns:a16="http://schemas.microsoft.com/office/drawing/2014/main" id="{DAF5D246-EC96-DCA9-31C1-EB95882EEA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28365" y="7096519"/>
            <a:ext cx="3238718" cy="302899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Understanding the 5 A's of Schizophrenia | Blog | TalktoAngel">
            <a:extLst>
              <a:ext uri="{FF2B5EF4-FFF2-40B4-BE49-F238E27FC236}">
                <a16:creationId xmlns:a16="http://schemas.microsoft.com/office/drawing/2014/main" id="{6E3B71C1-6DA2-E8D7-DBD7-C134A6224F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8605" y="1024113"/>
            <a:ext cx="5216299" cy="269221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4952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59341C5-E3E5-431C-3006-8EFE077DCA87}"/>
              </a:ext>
            </a:extLst>
          </p:cNvPr>
          <p:cNvSpPr/>
          <p:nvPr/>
        </p:nvSpPr>
        <p:spPr>
          <a:xfrm>
            <a:off x="7866075" y="2823788"/>
            <a:ext cx="4163737" cy="4776638"/>
          </a:xfrm>
          <a:custGeom>
            <a:avLst/>
            <a:gdLst>
              <a:gd name="csX0" fmla="*/ 0 w 4163737"/>
              <a:gd name="csY0" fmla="*/ 0 h 4776638"/>
              <a:gd name="csX1" fmla="*/ 4163737 w 4163737"/>
              <a:gd name="csY1" fmla="*/ 0 h 4776638"/>
              <a:gd name="csX2" fmla="*/ 4163737 w 4163737"/>
              <a:gd name="csY2" fmla="*/ 4776638 h 4776638"/>
              <a:gd name="csX3" fmla="*/ 0 w 4163737"/>
              <a:gd name="csY3" fmla="*/ 4776638 h 4776638"/>
              <a:gd name="csX4" fmla="*/ 0 w 4163737"/>
              <a:gd name="csY4" fmla="*/ 0 h 4776638"/>
            </a:gdLst>
            <a:ahLst/>
            <a:cxnLst>
              <a:cxn ang="0">
                <a:pos x="csX0" y="csY0"/>
              </a:cxn>
              <a:cxn ang="0">
                <a:pos x="csX1" y="csY1"/>
              </a:cxn>
              <a:cxn ang="0">
                <a:pos x="csX2" y="csY2"/>
              </a:cxn>
              <a:cxn ang="0">
                <a:pos x="csX3" y="csY3"/>
              </a:cxn>
              <a:cxn ang="0">
                <a:pos x="csX4" y="csY4"/>
              </a:cxn>
            </a:cxnLst>
            <a:rect l="l" t="t" r="r" b="b"/>
            <a:pathLst>
              <a:path w="4163737" h="4776638" extrusionOk="0">
                <a:moveTo>
                  <a:pt x="0" y="0"/>
                </a:moveTo>
                <a:cubicBezTo>
                  <a:pt x="1490797" y="-101487"/>
                  <a:pt x="2414310" y="-162162"/>
                  <a:pt x="4163737" y="0"/>
                </a:cubicBezTo>
                <a:cubicBezTo>
                  <a:pt x="4224450" y="494934"/>
                  <a:pt x="4102665" y="3336154"/>
                  <a:pt x="4163737" y="4776638"/>
                </a:cubicBezTo>
                <a:cubicBezTo>
                  <a:pt x="3028646" y="4826703"/>
                  <a:pt x="417476" y="4618189"/>
                  <a:pt x="0" y="4776638"/>
                </a:cubicBezTo>
                <a:cubicBezTo>
                  <a:pt x="-24452" y="3544138"/>
                  <a:pt x="-67663" y="679264"/>
                  <a:pt x="0" y="0"/>
                </a:cubicBezTo>
                <a:close/>
              </a:path>
            </a:pathLst>
          </a:custGeom>
          <a:noFill/>
          <a:ln w="38100">
            <a:solidFill>
              <a:schemeClr val="accent2">
                <a:lumMod val="75000"/>
              </a:schemeClr>
            </a:solidFill>
            <a:prstDash val="sysDash"/>
            <a:extLst>
              <a:ext uri="{C807C97D-BFC1-408E-A445-0C87EB9F89A2}">
                <ask:lineSketchStyleProps xmlns:ask="http://schemas.microsoft.com/office/drawing/2018/sketchyshapes" sd="981765707">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1600" b="1" dirty="0">
              <a:solidFill>
                <a:schemeClr val="tx1"/>
              </a:solidFill>
            </a:endParaRPr>
          </a:p>
          <a:p>
            <a:endParaRPr lang="en-US" sz="1600" b="1" dirty="0">
              <a:solidFill>
                <a:schemeClr val="tx1"/>
              </a:solidFill>
            </a:endParaRPr>
          </a:p>
          <a:p>
            <a:endParaRPr lang="en-US" sz="1600" b="1" dirty="0">
              <a:solidFill>
                <a:schemeClr val="tx1"/>
              </a:solidFill>
            </a:endParaRPr>
          </a:p>
          <a:p>
            <a:endParaRPr lang="en-US" sz="1600" b="1" dirty="0">
              <a:solidFill>
                <a:schemeClr val="tx1"/>
              </a:solidFill>
            </a:endParaRPr>
          </a:p>
          <a:p>
            <a:endParaRPr lang="en-US" sz="1600" b="1" dirty="0">
              <a:solidFill>
                <a:schemeClr val="tx1"/>
              </a:solidFill>
            </a:endParaRPr>
          </a:p>
          <a:p>
            <a:endParaRPr lang="en-US" sz="1600" b="1" dirty="0">
              <a:solidFill>
                <a:schemeClr val="tx1"/>
              </a:solidFill>
            </a:endParaRPr>
          </a:p>
          <a:p>
            <a:endParaRPr lang="en-US" sz="1600" b="1" dirty="0">
              <a:solidFill>
                <a:schemeClr val="tx1"/>
              </a:solidFill>
            </a:endParaRPr>
          </a:p>
          <a:p>
            <a:r>
              <a:rPr lang="en-US" sz="1600" b="1" dirty="0">
                <a:solidFill>
                  <a:schemeClr val="tx1"/>
                </a:solidFill>
              </a:rPr>
              <a:t>Historical Treatment and Provision (LO2)</a:t>
            </a:r>
          </a:p>
          <a:p>
            <a:r>
              <a:rPr lang="en-US" sz="1600" dirty="0">
                <a:solidFill>
                  <a:schemeClr val="tx1"/>
                </a:solidFill>
              </a:rPr>
              <a:t>In the past, schizophrenia used to be treated by means of long-term </a:t>
            </a:r>
            <a:r>
              <a:rPr lang="en-US" sz="1600" dirty="0" err="1">
                <a:solidFill>
                  <a:schemeClr val="tx1"/>
                </a:solidFill>
              </a:rPr>
              <a:t>institutionalisation</a:t>
            </a:r>
            <a:r>
              <a:rPr lang="en-US" sz="1600" dirty="0">
                <a:solidFill>
                  <a:schemeClr val="tx1"/>
                </a:solidFill>
              </a:rPr>
              <a:t> in asylums. People were regularly held back, isolated, and injected with invasive procedures, including psychosurgery and electroconvulsive therapy, which were often done against their wishes (Read, 2013). These practices were indications of social control, deviant fear, and medical paternalism. The stigma strengthened by asylum care placed people in a precarious position as dangerous and incapable, which has caused human rights abuses on a large scale (Anne and David, 2014).</a:t>
            </a:r>
          </a:p>
          <a:p>
            <a:endParaRPr lang="en-US" sz="1600" dirty="0">
              <a:solidFill>
                <a:schemeClr val="tx1"/>
              </a:solidFill>
            </a:endParaRPr>
          </a:p>
          <a:p>
            <a:endParaRPr lang="en-US" sz="1600" dirty="0">
              <a:solidFill>
                <a:schemeClr val="tx1"/>
              </a:solidFill>
            </a:endParaRPr>
          </a:p>
          <a:p>
            <a:endParaRPr lang="en-US" sz="1600" dirty="0">
              <a:solidFill>
                <a:schemeClr val="tx1"/>
              </a:solidFill>
            </a:endParaRPr>
          </a:p>
          <a:p>
            <a:endParaRPr lang="en-US" sz="1600" dirty="0">
              <a:solidFill>
                <a:schemeClr val="tx1"/>
              </a:solidFill>
            </a:endParaRPr>
          </a:p>
          <a:p>
            <a:endParaRPr lang="en-US" sz="1600" dirty="0">
              <a:solidFill>
                <a:schemeClr val="tx1"/>
              </a:solidFill>
            </a:endParaRPr>
          </a:p>
        </p:txBody>
      </p:sp>
      <p:sp>
        <p:nvSpPr>
          <p:cNvPr id="10" name="Rectangle 9">
            <a:extLst>
              <a:ext uri="{FF2B5EF4-FFF2-40B4-BE49-F238E27FC236}">
                <a16:creationId xmlns:a16="http://schemas.microsoft.com/office/drawing/2014/main" id="{D323BE26-E695-0226-5BCA-F26519C94FE6}"/>
              </a:ext>
            </a:extLst>
          </p:cNvPr>
          <p:cNvSpPr/>
          <p:nvPr/>
        </p:nvSpPr>
        <p:spPr>
          <a:xfrm>
            <a:off x="234892" y="2823788"/>
            <a:ext cx="7524923" cy="3664520"/>
          </a:xfrm>
          <a:custGeom>
            <a:avLst/>
            <a:gdLst>
              <a:gd name="csX0" fmla="*/ 0 w 7524923"/>
              <a:gd name="csY0" fmla="*/ 0 h 3664520"/>
              <a:gd name="csX1" fmla="*/ 7524923 w 7524923"/>
              <a:gd name="csY1" fmla="*/ 0 h 3664520"/>
              <a:gd name="csX2" fmla="*/ 7524923 w 7524923"/>
              <a:gd name="csY2" fmla="*/ 3664520 h 3664520"/>
              <a:gd name="csX3" fmla="*/ 0 w 7524923"/>
              <a:gd name="csY3" fmla="*/ 3664520 h 3664520"/>
              <a:gd name="csX4" fmla="*/ 0 w 7524923"/>
              <a:gd name="csY4" fmla="*/ 0 h 3664520"/>
            </a:gdLst>
            <a:ahLst/>
            <a:cxnLst>
              <a:cxn ang="0">
                <a:pos x="csX0" y="csY0"/>
              </a:cxn>
              <a:cxn ang="0">
                <a:pos x="csX1" y="csY1"/>
              </a:cxn>
              <a:cxn ang="0">
                <a:pos x="csX2" y="csY2"/>
              </a:cxn>
              <a:cxn ang="0">
                <a:pos x="csX3" y="csY3"/>
              </a:cxn>
              <a:cxn ang="0">
                <a:pos x="csX4" y="csY4"/>
              </a:cxn>
            </a:cxnLst>
            <a:rect l="l" t="t" r="r" b="b"/>
            <a:pathLst>
              <a:path w="7524923" h="3664520" extrusionOk="0">
                <a:moveTo>
                  <a:pt x="0" y="0"/>
                </a:moveTo>
                <a:cubicBezTo>
                  <a:pt x="2453313" y="-101487"/>
                  <a:pt x="6701367" y="-162162"/>
                  <a:pt x="7524923" y="0"/>
                </a:cubicBezTo>
                <a:cubicBezTo>
                  <a:pt x="7585636" y="1623113"/>
                  <a:pt x="7463851" y="2699502"/>
                  <a:pt x="7524923" y="3664520"/>
                </a:cubicBezTo>
                <a:cubicBezTo>
                  <a:pt x="6752851" y="3714585"/>
                  <a:pt x="1452594" y="3506071"/>
                  <a:pt x="0" y="3664520"/>
                </a:cubicBezTo>
                <a:cubicBezTo>
                  <a:pt x="-24452" y="2120623"/>
                  <a:pt x="-67663" y="1611005"/>
                  <a:pt x="0" y="0"/>
                </a:cubicBezTo>
                <a:close/>
              </a:path>
            </a:pathLst>
          </a:custGeom>
          <a:noFill/>
          <a:ln w="38100">
            <a:solidFill>
              <a:schemeClr val="accent2">
                <a:lumMod val="75000"/>
              </a:schemeClr>
            </a:solidFill>
            <a:prstDash val="sysDash"/>
            <a:extLst>
              <a:ext uri="{C807C97D-BFC1-408E-A445-0C87EB9F89A2}">
                <ask:lineSketchStyleProps xmlns:ask="http://schemas.microsoft.com/office/drawing/2018/sketchyshapes" sd="981765707">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r>
              <a:rPr lang="en-US" b="1" dirty="0">
                <a:solidFill>
                  <a:schemeClr val="tx1"/>
                </a:solidFill>
              </a:rPr>
              <a:t>ICD-11 Classification (LO1)</a:t>
            </a:r>
          </a:p>
          <a:p>
            <a:r>
              <a:rPr lang="en-US" dirty="0">
                <a:solidFill>
                  <a:schemeClr val="tx1"/>
                </a:solidFill>
              </a:rPr>
              <a:t>Schizophrenia falls under Chapter 06: mental, </a:t>
            </a:r>
            <a:r>
              <a:rPr lang="en-US" dirty="0" err="1">
                <a:solidFill>
                  <a:schemeClr val="tx1"/>
                </a:solidFill>
              </a:rPr>
              <a:t>behavioural</a:t>
            </a:r>
            <a:r>
              <a:rPr lang="en-US" dirty="0">
                <a:solidFill>
                  <a:schemeClr val="tx1"/>
                </a:solidFill>
              </a:rPr>
              <a:t> or neurodevelopmental disorders in ICD-11 (WHO, 2022). The core symptoms that are required to diagnose the disorder are delusions, hallucinations, and </a:t>
            </a:r>
            <a:r>
              <a:rPr lang="en-US" dirty="0" err="1">
                <a:solidFill>
                  <a:schemeClr val="tx1"/>
                </a:solidFill>
              </a:rPr>
              <a:t>disorganised</a:t>
            </a:r>
            <a:r>
              <a:rPr lang="en-US" dirty="0">
                <a:solidFill>
                  <a:schemeClr val="tx1"/>
                </a:solidFill>
              </a:rPr>
              <a:t> thinking for at least one month. The ICD-11 eliminates the strict subtypes and is more dimensional, acknowledging the variability of symptoms. Although this enhances clinical flexibility, critics have claimed that ICD-11 has still given biomedical explanations an upper hand at the expense of psychosocial determinants of mental distress (Bentall, 2010).</a:t>
            </a: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GB"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GB" dirty="0">
              <a:solidFill>
                <a:schemeClr val="tx1"/>
              </a:solidFill>
            </a:endParaRPr>
          </a:p>
        </p:txBody>
      </p:sp>
      <p:sp>
        <p:nvSpPr>
          <p:cNvPr id="4" name="Rectangle 3">
            <a:extLst>
              <a:ext uri="{FF2B5EF4-FFF2-40B4-BE49-F238E27FC236}">
                <a16:creationId xmlns:a16="http://schemas.microsoft.com/office/drawing/2014/main" id="{F8367EAF-047A-1C14-C412-6F7913E3241D}"/>
              </a:ext>
            </a:extLst>
          </p:cNvPr>
          <p:cNvSpPr/>
          <p:nvPr/>
        </p:nvSpPr>
        <p:spPr>
          <a:xfrm>
            <a:off x="234892" y="159391"/>
            <a:ext cx="11794920" cy="2432807"/>
          </a:xfrm>
          <a:custGeom>
            <a:avLst/>
            <a:gdLst>
              <a:gd name="csX0" fmla="*/ 0 w 11794920"/>
              <a:gd name="csY0" fmla="*/ 0 h 2432807"/>
              <a:gd name="csX1" fmla="*/ 11794920 w 11794920"/>
              <a:gd name="csY1" fmla="*/ 0 h 2432807"/>
              <a:gd name="csX2" fmla="*/ 11794920 w 11794920"/>
              <a:gd name="csY2" fmla="*/ 2432807 h 2432807"/>
              <a:gd name="csX3" fmla="*/ 0 w 11794920"/>
              <a:gd name="csY3" fmla="*/ 2432807 h 2432807"/>
              <a:gd name="csX4" fmla="*/ 0 w 11794920"/>
              <a:gd name="csY4" fmla="*/ 0 h 2432807"/>
            </a:gdLst>
            <a:ahLst/>
            <a:cxnLst>
              <a:cxn ang="0">
                <a:pos x="csX0" y="csY0"/>
              </a:cxn>
              <a:cxn ang="0">
                <a:pos x="csX1" y="csY1"/>
              </a:cxn>
              <a:cxn ang="0">
                <a:pos x="csX2" y="csY2"/>
              </a:cxn>
              <a:cxn ang="0">
                <a:pos x="csX3" y="csY3"/>
              </a:cxn>
              <a:cxn ang="0">
                <a:pos x="csX4" y="csY4"/>
              </a:cxn>
            </a:cxnLst>
            <a:rect l="l" t="t" r="r" b="b"/>
            <a:pathLst>
              <a:path w="11794920" h="2432807" extrusionOk="0">
                <a:moveTo>
                  <a:pt x="0" y="0"/>
                </a:moveTo>
                <a:cubicBezTo>
                  <a:pt x="4480871" y="-101487"/>
                  <a:pt x="6856525" y="-162162"/>
                  <a:pt x="11794920" y="0"/>
                </a:cubicBezTo>
                <a:cubicBezTo>
                  <a:pt x="11855633" y="806694"/>
                  <a:pt x="11733848" y="1595769"/>
                  <a:pt x="11794920" y="2432807"/>
                </a:cubicBezTo>
                <a:cubicBezTo>
                  <a:pt x="9354306" y="2482872"/>
                  <a:pt x="3933282" y="2274358"/>
                  <a:pt x="0" y="2432807"/>
                </a:cubicBezTo>
                <a:cubicBezTo>
                  <a:pt x="-24452" y="1374670"/>
                  <a:pt x="-67663" y="963089"/>
                  <a:pt x="0" y="0"/>
                </a:cubicBezTo>
                <a:close/>
              </a:path>
            </a:pathLst>
          </a:custGeom>
          <a:noFill/>
          <a:ln w="38100">
            <a:solidFill>
              <a:schemeClr val="accent2">
                <a:lumMod val="75000"/>
              </a:schemeClr>
            </a:solidFill>
            <a:prstDash val="sysDash"/>
            <a:extLst>
              <a:ext uri="{C807C97D-BFC1-408E-A445-0C87EB9F89A2}">
                <ask:lineSketchStyleProps xmlns:ask="http://schemas.microsoft.com/office/drawing/2018/sketchyshapes" sd="981765707">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r>
              <a:rPr lang="en-US" b="1" dirty="0">
                <a:solidFill>
                  <a:schemeClr val="tx1"/>
                </a:solidFill>
              </a:rPr>
              <a:t>Introduction</a:t>
            </a:r>
          </a:p>
          <a:p>
            <a:r>
              <a:rPr lang="en-US" dirty="0">
                <a:solidFill>
                  <a:schemeClr val="tx1"/>
                </a:solidFill>
              </a:rPr>
              <a:t>Schizophrenia is a serious mental condition that is characterized by impairment of perception, cognition, and </a:t>
            </a:r>
            <a:r>
              <a:rPr lang="en-US" dirty="0" err="1">
                <a:solidFill>
                  <a:schemeClr val="tx1"/>
                </a:solidFill>
              </a:rPr>
              <a:t>behaviour</a:t>
            </a:r>
            <a:r>
              <a:rPr lang="en-US" dirty="0">
                <a:solidFill>
                  <a:schemeClr val="tx1"/>
                </a:solidFill>
              </a:rPr>
              <a:t>. In the past, schizophrenics were institutionalized, coerced, and socially marginalized, which is an expression of stigma and poor scientific knowledge </a:t>
            </a:r>
            <a:r>
              <a:rPr lang="en-US" altLang="en-US" dirty="0">
                <a:solidFill>
                  <a:schemeClr val="tx1"/>
                </a:solidFill>
                <a:latin typeface="Times New Roman" panose="02020603050405020304" pitchFamily="18" charset="0"/>
                <a:cs typeface="Times New Roman" panose="02020603050405020304" pitchFamily="18" charset="0"/>
              </a:rPr>
              <a:t>(Hany and Rizvi, 2024)</a:t>
            </a:r>
            <a:r>
              <a:rPr lang="en-US" dirty="0">
                <a:solidFill>
                  <a:schemeClr val="tx1"/>
                </a:solidFill>
              </a:rPr>
              <a:t>. Modern care focuses on community-based and recovery-oriented care; nevertheless, there are still ethical, social, and political issues </a:t>
            </a:r>
            <a:r>
              <a:rPr lang="en-US" altLang="en-US" dirty="0">
                <a:solidFill>
                  <a:schemeClr val="tx1"/>
                </a:solidFill>
                <a:latin typeface="Times New Roman" panose="02020603050405020304" pitchFamily="18" charset="0"/>
                <a:cs typeface="Times New Roman" panose="02020603050405020304" pitchFamily="18" charset="0"/>
              </a:rPr>
              <a:t>(Anne and David, 2014)</a:t>
            </a:r>
            <a:r>
              <a:rPr lang="en-US" dirty="0">
                <a:solidFill>
                  <a:schemeClr val="tx1"/>
                </a:solidFill>
              </a:rPr>
              <a:t>. This poster is a critical analysis of the issue of schizophrenia based on the classification of the ICD-11 and discusses the treatment and provision of this issue in the past and at present.</a:t>
            </a: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GB" dirty="0">
              <a:solidFill>
                <a:schemeClr val="tx1"/>
              </a:solidFill>
            </a:endParaRPr>
          </a:p>
        </p:txBody>
      </p:sp>
      <p:pic>
        <p:nvPicPr>
          <p:cNvPr id="1028" name="Picture 4" descr="True Life: Treatments in Schizophrenia – Emotion, Brain, &amp; Behavior  Laboratory">
            <a:extLst>
              <a:ext uri="{FF2B5EF4-FFF2-40B4-BE49-F238E27FC236}">
                <a16:creationId xmlns:a16="http://schemas.microsoft.com/office/drawing/2014/main" id="{FA94DB83-BC3D-902E-0236-80BAA143A6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499759">
            <a:off x="10921213" y="-329745"/>
            <a:ext cx="1685545" cy="144135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Best Schizophrenia Treatment in Ludhiana | Schizophrenia Therapy Cost in  Punjab">
            <a:extLst>
              <a:ext uri="{FF2B5EF4-FFF2-40B4-BE49-F238E27FC236}">
                <a16:creationId xmlns:a16="http://schemas.microsoft.com/office/drawing/2014/main" id="{DE4CC6B7-C84E-D9F4-84E1-D5EBC6B5D1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9857" y="2151357"/>
            <a:ext cx="2242656" cy="1456888"/>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6" name="Picture 12" descr="Understanding Schizophrenia — Journey To Healthcare">
            <a:extLst>
              <a:ext uri="{FF2B5EF4-FFF2-40B4-BE49-F238E27FC236}">
                <a16:creationId xmlns:a16="http://schemas.microsoft.com/office/drawing/2014/main" id="{B1B98CFC-753D-88CF-79D8-CDBE743D37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52842" y="2151357"/>
            <a:ext cx="2242657" cy="15578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44F2BB38-D85F-DD82-77B2-7FFBA3455BBD}"/>
              </a:ext>
            </a:extLst>
          </p:cNvPr>
          <p:cNvPicPr>
            <a:picLocks noChangeAspect="1"/>
          </p:cNvPicPr>
          <p:nvPr/>
        </p:nvPicPr>
        <p:blipFill>
          <a:blip r:embed="rId5"/>
          <a:stretch>
            <a:fillRect/>
          </a:stretch>
        </p:blipFill>
        <p:spPr>
          <a:xfrm>
            <a:off x="5266712" y="5543882"/>
            <a:ext cx="2599362" cy="207243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16" name="Rectangle 15">
            <a:extLst>
              <a:ext uri="{FF2B5EF4-FFF2-40B4-BE49-F238E27FC236}">
                <a16:creationId xmlns:a16="http://schemas.microsoft.com/office/drawing/2014/main" id="{DFB312FC-7ABE-5D8C-96FB-FDA21726EE0A}"/>
              </a:ext>
            </a:extLst>
          </p:cNvPr>
          <p:cNvSpPr/>
          <p:nvPr/>
        </p:nvSpPr>
        <p:spPr>
          <a:xfrm>
            <a:off x="5452842" y="7768207"/>
            <a:ext cx="6576970" cy="2374084"/>
          </a:xfrm>
          <a:custGeom>
            <a:avLst/>
            <a:gdLst>
              <a:gd name="csX0" fmla="*/ 0 w 6576970"/>
              <a:gd name="csY0" fmla="*/ 0 h 2374084"/>
              <a:gd name="csX1" fmla="*/ 6576970 w 6576970"/>
              <a:gd name="csY1" fmla="*/ 0 h 2374084"/>
              <a:gd name="csX2" fmla="*/ 6576970 w 6576970"/>
              <a:gd name="csY2" fmla="*/ 2374084 h 2374084"/>
              <a:gd name="csX3" fmla="*/ 0 w 6576970"/>
              <a:gd name="csY3" fmla="*/ 2374084 h 2374084"/>
              <a:gd name="csX4" fmla="*/ 0 w 6576970"/>
              <a:gd name="csY4" fmla="*/ 0 h 2374084"/>
            </a:gdLst>
            <a:ahLst/>
            <a:cxnLst>
              <a:cxn ang="0">
                <a:pos x="csX0" y="csY0"/>
              </a:cxn>
              <a:cxn ang="0">
                <a:pos x="csX1" y="csY1"/>
              </a:cxn>
              <a:cxn ang="0">
                <a:pos x="csX2" y="csY2"/>
              </a:cxn>
              <a:cxn ang="0">
                <a:pos x="csX3" y="csY3"/>
              </a:cxn>
              <a:cxn ang="0">
                <a:pos x="csX4" y="csY4"/>
              </a:cxn>
            </a:cxnLst>
            <a:rect l="l" t="t" r="r" b="b"/>
            <a:pathLst>
              <a:path w="6576970" h="2374084" extrusionOk="0">
                <a:moveTo>
                  <a:pt x="0" y="0"/>
                </a:moveTo>
                <a:cubicBezTo>
                  <a:pt x="1380723" y="-101487"/>
                  <a:pt x="4052146" y="-162162"/>
                  <a:pt x="6576970" y="0"/>
                </a:cubicBezTo>
                <a:cubicBezTo>
                  <a:pt x="6637683" y="810900"/>
                  <a:pt x="6515898" y="1771111"/>
                  <a:pt x="6576970" y="2374084"/>
                </a:cubicBezTo>
                <a:cubicBezTo>
                  <a:pt x="5913736" y="2424149"/>
                  <a:pt x="2620857" y="2215635"/>
                  <a:pt x="0" y="2374084"/>
                </a:cubicBezTo>
                <a:cubicBezTo>
                  <a:pt x="-24452" y="1308386"/>
                  <a:pt x="-67663" y="973991"/>
                  <a:pt x="0" y="0"/>
                </a:cubicBezTo>
                <a:close/>
              </a:path>
            </a:pathLst>
          </a:custGeom>
          <a:noFill/>
          <a:ln w="38100">
            <a:solidFill>
              <a:schemeClr val="accent2">
                <a:lumMod val="75000"/>
              </a:schemeClr>
            </a:solidFill>
            <a:prstDash val="sysDash"/>
            <a:extLst>
              <a:ext uri="{C807C97D-BFC1-408E-A445-0C87EB9F89A2}">
                <ask:lineSketchStyleProps xmlns:ask="http://schemas.microsoft.com/office/drawing/2018/sketchyshapes" sd="981765707">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dirty="0">
              <a:solidFill>
                <a:schemeClr val="tx1"/>
              </a:solidFill>
            </a:endParaRPr>
          </a:p>
          <a:p>
            <a:endParaRPr lang="en-US" dirty="0">
              <a:solidFill>
                <a:schemeClr val="tx1"/>
              </a:solidFill>
            </a:endParaRPr>
          </a:p>
          <a:p>
            <a:endParaRPr lang="en-US" dirty="0">
              <a:solidFill>
                <a:schemeClr val="tx1"/>
              </a:solidFill>
            </a:endParaRPr>
          </a:p>
          <a:p>
            <a:r>
              <a:rPr lang="en-US" b="1" dirty="0">
                <a:solidFill>
                  <a:schemeClr val="tx1"/>
                </a:solidFill>
              </a:rPr>
              <a:t>Critical Analysis</a:t>
            </a:r>
          </a:p>
          <a:p>
            <a:r>
              <a:rPr lang="en-US" dirty="0">
                <a:solidFill>
                  <a:schemeClr val="tx1"/>
                </a:solidFill>
              </a:rPr>
              <a:t>ICD-11 is a step forward in the area of diagnostic flexibility; nonetheless, it still presents schizophrenia as a medical disorder. The risks of an unregulated psychiatric power are shown by historical abuses, and the modern practice shows that there is a permanent conflict of interests between coercion and consent </a:t>
            </a:r>
            <a:r>
              <a:rPr lang="en-US" altLang="en-US" dirty="0">
                <a:solidFill>
                  <a:schemeClr val="tx1"/>
                </a:solidFill>
                <a:latin typeface="Times New Roman" panose="02020603050405020304" pitchFamily="18" charset="0"/>
                <a:cs typeface="Times New Roman" panose="02020603050405020304" pitchFamily="18" charset="0"/>
              </a:rPr>
              <a:t>(Basu and Shah, 2010)</a:t>
            </a:r>
            <a:r>
              <a:rPr lang="en-US" dirty="0">
                <a:solidFill>
                  <a:schemeClr val="tx1"/>
                </a:solidFill>
              </a:rPr>
              <a:t>. The reform of diagnostics is not sufficient without considering social inequality and lived experience.</a:t>
            </a:r>
          </a:p>
          <a:p>
            <a:endParaRPr lang="en-US" dirty="0">
              <a:solidFill>
                <a:schemeClr val="tx1"/>
              </a:solidFill>
            </a:endParaRPr>
          </a:p>
          <a:p>
            <a:endParaRPr lang="en-US" dirty="0">
              <a:solidFill>
                <a:schemeClr val="tx1"/>
              </a:solidFill>
            </a:endParaRPr>
          </a:p>
          <a:p>
            <a:endParaRPr lang="en-GB" dirty="0">
              <a:solidFill>
                <a:schemeClr val="tx1"/>
              </a:solidFill>
            </a:endParaRPr>
          </a:p>
        </p:txBody>
      </p:sp>
      <p:sp>
        <p:nvSpPr>
          <p:cNvPr id="11" name="Rectangle 10">
            <a:extLst>
              <a:ext uri="{FF2B5EF4-FFF2-40B4-BE49-F238E27FC236}">
                <a16:creationId xmlns:a16="http://schemas.microsoft.com/office/drawing/2014/main" id="{302E9D0B-3D94-C5AA-FEAA-95745B3EAD16}"/>
              </a:ext>
            </a:extLst>
          </p:cNvPr>
          <p:cNvSpPr/>
          <p:nvPr/>
        </p:nvSpPr>
        <p:spPr>
          <a:xfrm>
            <a:off x="234892" y="6671886"/>
            <a:ext cx="5031819" cy="3529127"/>
          </a:xfrm>
          <a:custGeom>
            <a:avLst/>
            <a:gdLst>
              <a:gd name="csX0" fmla="*/ 0 w 5031819"/>
              <a:gd name="csY0" fmla="*/ 0 h 3529127"/>
              <a:gd name="csX1" fmla="*/ 5031819 w 5031819"/>
              <a:gd name="csY1" fmla="*/ 0 h 3529127"/>
              <a:gd name="csX2" fmla="*/ 5031819 w 5031819"/>
              <a:gd name="csY2" fmla="*/ 3529127 h 3529127"/>
              <a:gd name="csX3" fmla="*/ 0 w 5031819"/>
              <a:gd name="csY3" fmla="*/ 3529127 h 3529127"/>
              <a:gd name="csX4" fmla="*/ 0 w 5031819"/>
              <a:gd name="csY4" fmla="*/ 0 h 3529127"/>
            </a:gdLst>
            <a:ahLst/>
            <a:cxnLst>
              <a:cxn ang="0">
                <a:pos x="csX0" y="csY0"/>
              </a:cxn>
              <a:cxn ang="0">
                <a:pos x="csX1" y="csY1"/>
              </a:cxn>
              <a:cxn ang="0">
                <a:pos x="csX2" y="csY2"/>
              </a:cxn>
              <a:cxn ang="0">
                <a:pos x="csX3" y="csY3"/>
              </a:cxn>
              <a:cxn ang="0">
                <a:pos x="csX4" y="csY4"/>
              </a:cxn>
            </a:cxnLst>
            <a:rect l="l" t="t" r="r" b="b"/>
            <a:pathLst>
              <a:path w="5031819" h="3529127" extrusionOk="0">
                <a:moveTo>
                  <a:pt x="0" y="0"/>
                </a:moveTo>
                <a:cubicBezTo>
                  <a:pt x="664092" y="-101487"/>
                  <a:pt x="4152615" y="-162162"/>
                  <a:pt x="5031819" y="0"/>
                </a:cubicBezTo>
                <a:cubicBezTo>
                  <a:pt x="5092532" y="1081448"/>
                  <a:pt x="4970747" y="2576836"/>
                  <a:pt x="5031819" y="3529127"/>
                </a:cubicBezTo>
                <a:cubicBezTo>
                  <a:pt x="2521350" y="3579192"/>
                  <a:pt x="1983143" y="3370678"/>
                  <a:pt x="0" y="3529127"/>
                </a:cubicBezTo>
                <a:cubicBezTo>
                  <a:pt x="-24452" y="2425710"/>
                  <a:pt x="-67663" y="849271"/>
                  <a:pt x="0" y="0"/>
                </a:cubicBezTo>
                <a:close/>
              </a:path>
            </a:pathLst>
          </a:custGeom>
          <a:noFill/>
          <a:ln w="38100">
            <a:solidFill>
              <a:schemeClr val="accent2">
                <a:lumMod val="75000"/>
              </a:schemeClr>
            </a:solidFill>
            <a:prstDash val="sysDash"/>
            <a:extLst>
              <a:ext uri="{C807C97D-BFC1-408E-A445-0C87EB9F89A2}">
                <ask:lineSketchStyleProps xmlns:ask="http://schemas.microsoft.com/office/drawing/2018/sketchyshapes" sd="981765707">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dirty="0">
              <a:solidFill>
                <a:schemeClr val="tx1"/>
              </a:solidFill>
            </a:endParaRPr>
          </a:p>
          <a:p>
            <a:endParaRPr lang="en-US"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r>
              <a:rPr lang="en-US" b="1" dirty="0">
                <a:solidFill>
                  <a:schemeClr val="tx1"/>
                </a:solidFill>
              </a:rPr>
              <a:t>Social, Cultural, and Political Situations.</a:t>
            </a:r>
          </a:p>
          <a:p>
            <a:r>
              <a:rPr lang="en-US" dirty="0">
                <a:solidFill>
                  <a:schemeClr val="tx1"/>
                </a:solidFill>
              </a:rPr>
              <a:t>The stigma of schizophrenia is still strong, and the general media discourse associates the disorder with violence and lack of predictability (Thornicroft et al., 2016). Social determinants, including poverty, trauma, and discrimination, play a great role but are underrepresented in the practice. On the political front, the lack of funding for community services has undermined the process of </a:t>
            </a:r>
            <a:r>
              <a:rPr lang="en-US" dirty="0" err="1">
                <a:solidFill>
                  <a:schemeClr val="tx1"/>
                </a:solidFill>
              </a:rPr>
              <a:t>deinstitutionalisation</a:t>
            </a:r>
            <a:r>
              <a:rPr lang="en-US" dirty="0">
                <a:solidFill>
                  <a:schemeClr val="tx1"/>
                </a:solidFill>
              </a:rPr>
              <a:t>, which has led to the rise of crisis interventions (Read and Williams, 2019).</a:t>
            </a: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GB" dirty="0">
              <a:solidFill>
                <a:schemeClr val="tx1"/>
              </a:solidFill>
            </a:endParaRPr>
          </a:p>
        </p:txBody>
      </p:sp>
      <p:sp>
        <p:nvSpPr>
          <p:cNvPr id="21" name="Rectangle 20">
            <a:extLst>
              <a:ext uri="{FF2B5EF4-FFF2-40B4-BE49-F238E27FC236}">
                <a16:creationId xmlns:a16="http://schemas.microsoft.com/office/drawing/2014/main" id="{3A06C68C-D902-ADC0-56B8-52A0047BE28A}"/>
              </a:ext>
            </a:extLst>
          </p:cNvPr>
          <p:cNvSpPr/>
          <p:nvPr/>
        </p:nvSpPr>
        <p:spPr>
          <a:xfrm>
            <a:off x="162188" y="10384592"/>
            <a:ext cx="11867624" cy="1648018"/>
          </a:xfrm>
          <a:custGeom>
            <a:avLst/>
            <a:gdLst>
              <a:gd name="csX0" fmla="*/ 0 w 11867624"/>
              <a:gd name="csY0" fmla="*/ 0 h 1648018"/>
              <a:gd name="csX1" fmla="*/ 11867624 w 11867624"/>
              <a:gd name="csY1" fmla="*/ 0 h 1648018"/>
              <a:gd name="csX2" fmla="*/ 11867624 w 11867624"/>
              <a:gd name="csY2" fmla="*/ 1648018 h 1648018"/>
              <a:gd name="csX3" fmla="*/ 0 w 11867624"/>
              <a:gd name="csY3" fmla="*/ 1648018 h 1648018"/>
              <a:gd name="csX4" fmla="*/ 0 w 11867624"/>
              <a:gd name="csY4" fmla="*/ 0 h 1648018"/>
            </a:gdLst>
            <a:ahLst/>
            <a:cxnLst>
              <a:cxn ang="0">
                <a:pos x="csX0" y="csY0"/>
              </a:cxn>
              <a:cxn ang="0">
                <a:pos x="csX1" y="csY1"/>
              </a:cxn>
              <a:cxn ang="0">
                <a:pos x="csX2" y="csY2"/>
              </a:cxn>
              <a:cxn ang="0">
                <a:pos x="csX3" y="csY3"/>
              </a:cxn>
              <a:cxn ang="0">
                <a:pos x="csX4" y="csY4"/>
              </a:cxn>
            </a:cxnLst>
            <a:rect l="l" t="t" r="r" b="b"/>
            <a:pathLst>
              <a:path w="11867624" h="1648018" extrusionOk="0">
                <a:moveTo>
                  <a:pt x="0" y="0"/>
                </a:moveTo>
                <a:cubicBezTo>
                  <a:pt x="1280333" y="-101487"/>
                  <a:pt x="10286592" y="-162162"/>
                  <a:pt x="11867624" y="0"/>
                </a:cubicBezTo>
                <a:cubicBezTo>
                  <a:pt x="11861098" y="775026"/>
                  <a:pt x="11884981" y="1219973"/>
                  <a:pt x="11867624" y="1648018"/>
                </a:cubicBezTo>
                <a:cubicBezTo>
                  <a:pt x="8155731" y="1698083"/>
                  <a:pt x="2924779" y="1489569"/>
                  <a:pt x="0" y="1648018"/>
                </a:cubicBezTo>
                <a:cubicBezTo>
                  <a:pt x="143302" y="903506"/>
                  <a:pt x="-20043" y="754006"/>
                  <a:pt x="0" y="0"/>
                </a:cubicBezTo>
                <a:close/>
              </a:path>
            </a:pathLst>
          </a:custGeom>
          <a:noFill/>
          <a:ln w="38100">
            <a:solidFill>
              <a:schemeClr val="accent2">
                <a:lumMod val="75000"/>
              </a:schemeClr>
            </a:solidFill>
            <a:prstDash val="sysDash"/>
            <a:extLst>
              <a:ext uri="{C807C97D-BFC1-408E-A445-0C87EB9F89A2}">
                <ask:lineSketchStyleProps xmlns:ask="http://schemas.microsoft.com/office/drawing/2018/sketchyshapes" sd="981765707">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dirty="0">
              <a:solidFill>
                <a:schemeClr val="tx1"/>
              </a:solidFill>
            </a:endParaRPr>
          </a:p>
          <a:p>
            <a:r>
              <a:rPr lang="en-US" b="1" dirty="0">
                <a:solidFill>
                  <a:schemeClr val="tx1"/>
                </a:solidFill>
              </a:rPr>
              <a:t>Future Policy and Practice Recommendation.</a:t>
            </a:r>
          </a:p>
          <a:p>
            <a:r>
              <a:rPr lang="en-US" dirty="0">
                <a:solidFill>
                  <a:schemeClr val="tx1"/>
                </a:solidFill>
              </a:rPr>
              <a:t>Provisions in the future should focus on trauma-informed and person-</a:t>
            </a:r>
            <a:r>
              <a:rPr lang="en-US" dirty="0" err="1">
                <a:solidFill>
                  <a:schemeClr val="tx1"/>
                </a:solidFill>
              </a:rPr>
              <a:t>centred</a:t>
            </a:r>
            <a:r>
              <a:rPr lang="en-US" dirty="0">
                <a:solidFill>
                  <a:schemeClr val="tx1"/>
                </a:solidFill>
              </a:rPr>
              <a:t> care and lessen the use of mandatory treatment. There is a need to invest more in early intervention and culturally competent services, and service-user involvement </a:t>
            </a:r>
            <a:r>
              <a:rPr lang="en-US" altLang="en-US" dirty="0">
                <a:solidFill>
                  <a:schemeClr val="tx1"/>
                </a:solidFill>
                <a:latin typeface="Times New Roman" panose="02020603050405020304" pitchFamily="18" charset="0"/>
                <a:cs typeface="Times New Roman" panose="02020603050405020304" pitchFamily="18" charset="0"/>
              </a:rPr>
              <a:t>(Negussie, Geller, and DeVoe, 2019)</a:t>
            </a:r>
            <a:r>
              <a:rPr lang="en-US" dirty="0">
                <a:solidFill>
                  <a:schemeClr val="tx1"/>
                </a:solidFill>
              </a:rPr>
              <a:t>. Psychosocial and rights-based methods should be used to supplement diagnostic frameworks such as ICD-11 to minimize stigma and inequality.</a:t>
            </a:r>
          </a:p>
          <a:p>
            <a:endParaRPr lang="en-GB" dirty="0">
              <a:solidFill>
                <a:schemeClr val="tx1"/>
              </a:solidFill>
            </a:endParaRPr>
          </a:p>
        </p:txBody>
      </p:sp>
    </p:spTree>
    <p:extLst>
      <p:ext uri="{BB962C8B-B14F-4D97-AF65-F5344CB8AC3E}">
        <p14:creationId xmlns:p14="http://schemas.microsoft.com/office/powerpoint/2010/main" val="1673204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2430955-EC47-0CBA-10EE-389FA698FA15}"/>
              </a:ext>
            </a:extLst>
          </p:cNvPr>
          <p:cNvSpPr/>
          <p:nvPr/>
        </p:nvSpPr>
        <p:spPr>
          <a:xfrm>
            <a:off x="671119" y="813732"/>
            <a:ext cx="10930855" cy="10293292"/>
          </a:xfrm>
          <a:custGeom>
            <a:avLst/>
            <a:gdLst>
              <a:gd name="csX0" fmla="*/ 0 w 10930855"/>
              <a:gd name="csY0" fmla="*/ 0 h 10293292"/>
              <a:gd name="csX1" fmla="*/ 10930855 w 10930855"/>
              <a:gd name="csY1" fmla="*/ 0 h 10293292"/>
              <a:gd name="csX2" fmla="*/ 10930855 w 10930855"/>
              <a:gd name="csY2" fmla="*/ 10293292 h 10293292"/>
              <a:gd name="csX3" fmla="*/ 0 w 10930855"/>
              <a:gd name="csY3" fmla="*/ 10293292 h 10293292"/>
              <a:gd name="csX4" fmla="*/ 0 w 10930855"/>
              <a:gd name="csY4" fmla="*/ 0 h 10293292"/>
            </a:gdLst>
            <a:ahLst/>
            <a:cxnLst>
              <a:cxn ang="0">
                <a:pos x="csX0" y="csY0"/>
              </a:cxn>
              <a:cxn ang="0">
                <a:pos x="csX1" y="csY1"/>
              </a:cxn>
              <a:cxn ang="0">
                <a:pos x="csX2" y="csY2"/>
              </a:cxn>
              <a:cxn ang="0">
                <a:pos x="csX3" y="csY3"/>
              </a:cxn>
              <a:cxn ang="0">
                <a:pos x="csX4" y="csY4"/>
              </a:cxn>
            </a:cxnLst>
            <a:rect l="l" t="t" r="r" b="b"/>
            <a:pathLst>
              <a:path w="10930855" h="10293292" extrusionOk="0">
                <a:moveTo>
                  <a:pt x="0" y="0"/>
                </a:moveTo>
                <a:cubicBezTo>
                  <a:pt x="3797705" y="-38965"/>
                  <a:pt x="8554470" y="-145300"/>
                  <a:pt x="10930855" y="0"/>
                </a:cubicBezTo>
                <a:cubicBezTo>
                  <a:pt x="10941589" y="2764782"/>
                  <a:pt x="10949986" y="5747099"/>
                  <a:pt x="10930855" y="10293292"/>
                </a:cubicBezTo>
                <a:cubicBezTo>
                  <a:pt x="5674609" y="10280921"/>
                  <a:pt x="2185363" y="10212604"/>
                  <a:pt x="0" y="10293292"/>
                </a:cubicBezTo>
                <a:cubicBezTo>
                  <a:pt x="-152052" y="8158172"/>
                  <a:pt x="99310" y="4884958"/>
                  <a:pt x="0" y="0"/>
                </a:cubicBezTo>
                <a:close/>
              </a:path>
            </a:pathLst>
          </a:custGeom>
          <a:noFill/>
          <a:ln w="127000">
            <a:solidFill>
              <a:schemeClr val="accent2">
                <a:lumMod val="75000"/>
              </a:schemeClr>
            </a:solidFill>
            <a:prstDash val="sysDot"/>
            <a:extLst>
              <a:ext uri="{C807C97D-BFC1-408E-A445-0C87EB9F89A2}">
                <ask:lineSketchStyleProps xmlns:ask="http://schemas.microsoft.com/office/drawing/2018/sketchyshapes" sd="3348785326">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b="1" dirty="0">
              <a:solidFill>
                <a:schemeClr val="tx1"/>
              </a:solidFill>
            </a:endParaRPr>
          </a:p>
          <a:p>
            <a:endParaRPr lang="en-GB" b="1" dirty="0">
              <a:solidFill>
                <a:schemeClr val="tx1"/>
              </a:solidFill>
            </a:endParaRPr>
          </a:p>
          <a:p>
            <a:endParaRPr lang="en-GB" b="1">
              <a:solidFill>
                <a:schemeClr val="tx1"/>
              </a:solidFill>
            </a:endParaRPr>
          </a:p>
          <a:p>
            <a:r>
              <a:rPr lang="en-GB" b="1">
                <a:solidFill>
                  <a:schemeClr val="tx1"/>
                </a:solidFill>
              </a:rPr>
              <a:t>References</a:t>
            </a:r>
            <a:endParaRPr lang="en-GB" b="1" dirty="0">
              <a:solidFill>
                <a:schemeClr val="tx1"/>
              </a:solidFill>
            </a:endParaRP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Anne, R. and David, P. (2014). </a:t>
            </a:r>
            <a:r>
              <a:rPr lang="en-US" altLang="en-US" i="1" dirty="0">
                <a:solidFill>
                  <a:schemeClr val="tx1"/>
                </a:solidFill>
                <a:latin typeface="Times New Roman" panose="02020603050405020304" pitchFamily="18" charset="0"/>
                <a:cs typeface="Times New Roman" panose="02020603050405020304" pitchFamily="18" charset="0"/>
              </a:rPr>
              <a:t>A Sociology Of Mental Health And Illness</a:t>
            </a:r>
            <a:r>
              <a:rPr lang="en-US" altLang="en-US" dirty="0">
                <a:solidFill>
                  <a:schemeClr val="tx1"/>
                </a:solidFill>
                <a:latin typeface="Times New Roman" panose="02020603050405020304" pitchFamily="18" charset="0"/>
                <a:cs typeface="Times New Roman" panose="02020603050405020304" pitchFamily="18" charset="0"/>
              </a:rPr>
              <a:t>. [online] </a:t>
            </a:r>
            <a:r>
              <a:rPr lang="en-US" altLang="en-US" i="1" dirty="0">
                <a:solidFill>
                  <a:schemeClr val="tx1"/>
                </a:solidFill>
                <a:latin typeface="Times New Roman" panose="02020603050405020304" pitchFamily="18" charset="0"/>
                <a:cs typeface="Times New Roman" panose="02020603050405020304" pitchFamily="18" charset="0"/>
              </a:rPr>
              <a:t>Google Books</a:t>
            </a:r>
            <a:r>
              <a:rPr lang="en-US" altLang="en-US" dirty="0">
                <a:solidFill>
                  <a:schemeClr val="tx1"/>
                </a:solidFill>
                <a:latin typeface="Times New Roman" panose="02020603050405020304" pitchFamily="18" charset="0"/>
                <a:cs typeface="Times New Roman" panose="02020603050405020304" pitchFamily="18" charset="0"/>
              </a:rPr>
              <a:t>. McGraw-Hill Education (UK). Available at: </a:t>
            </a:r>
            <a:r>
              <a:rPr lang="en-US" altLang="en-US" dirty="0">
                <a:solidFill>
                  <a:schemeClr val="tx1"/>
                </a:solidFill>
                <a:latin typeface="Times New Roman" panose="02020603050405020304" pitchFamily="18" charset="0"/>
                <a:cs typeface="Times New Roman" panose="02020603050405020304" pitchFamily="18" charset="0"/>
                <a:hlinkClick r:id="rId2"/>
              </a:rPr>
              <a:t>https://books.google.com/books/about/A_Sociology_Of_Mental_Health_And_Illness.html?id=CVKLBgAAQBAJ</a:t>
            </a:r>
            <a:r>
              <a:rPr lang="en-US" altLang="en-US" dirty="0">
                <a:solidFill>
                  <a:schemeClr val="tx1"/>
                </a:solidFill>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Bentall, R.P. (2010). </a:t>
            </a:r>
            <a:r>
              <a:rPr lang="en-US" altLang="en-US" i="1" dirty="0">
                <a:solidFill>
                  <a:schemeClr val="tx1"/>
                </a:solidFill>
                <a:latin typeface="Times New Roman" panose="02020603050405020304" pitchFamily="18" charset="0"/>
                <a:cs typeface="Times New Roman" panose="02020603050405020304" pitchFamily="18" charset="0"/>
              </a:rPr>
              <a:t>Doctoring the mind - why psychiatric treatments fail.</a:t>
            </a:r>
            <a:r>
              <a:rPr lang="en-US" altLang="en-US" dirty="0">
                <a:solidFill>
                  <a:schemeClr val="tx1"/>
                </a:solidFill>
                <a:latin typeface="Times New Roman" panose="02020603050405020304" pitchFamily="18" charset="0"/>
                <a:cs typeface="Times New Roman" panose="02020603050405020304" pitchFamily="18" charset="0"/>
              </a:rPr>
              <a:t> Penguin Books.</a:t>
            </a:r>
          </a:p>
          <a:p>
            <a:pPr lvl="0" defTabSz="914400" eaLnBrk="0" fontAlgn="base" hangingPunct="0">
              <a:spcBef>
                <a:spcPct val="0"/>
              </a:spcBef>
              <a:spcAft>
                <a:spcPct val="0"/>
              </a:spcAft>
            </a:pP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Basu, D. and Shah, R. (2010). Coercion in psychiatric care: Global and Indian perspective. Indian Journal of Psychiatry, 52(3), p.203. Doi: </a:t>
            </a:r>
            <a:r>
              <a:rPr lang="en-US" altLang="en-US" dirty="0">
                <a:solidFill>
                  <a:schemeClr val="tx1"/>
                </a:solidFill>
                <a:latin typeface="Times New Roman" panose="02020603050405020304" pitchFamily="18" charset="0"/>
                <a:cs typeface="Times New Roman" panose="02020603050405020304" pitchFamily="18" charset="0"/>
                <a:hlinkClick r:id="rId3"/>
              </a:rPr>
              <a:t>HTTPs://doi.org/10.4103/0019-5545.70971</a:t>
            </a:r>
            <a:r>
              <a:rPr lang="en-US" altLang="en-US" dirty="0">
                <a:solidFill>
                  <a:schemeClr val="tx1"/>
                </a:solidFill>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Hany, M. and Rizvi, A. (2024). Schizophrenia. [online] NIH.gov. Available at: </a:t>
            </a:r>
            <a:r>
              <a:rPr lang="en-US" altLang="en-US" dirty="0">
                <a:solidFill>
                  <a:schemeClr val="tx1"/>
                </a:solidFill>
                <a:latin typeface="Times New Roman" panose="02020603050405020304" pitchFamily="18" charset="0"/>
                <a:cs typeface="Times New Roman" panose="02020603050405020304" pitchFamily="18" charset="0"/>
                <a:hlinkClick r:id="rId4"/>
              </a:rPr>
              <a:t>https://www.ncbi.nlm.nih.gov/books/NBK539864/</a:t>
            </a:r>
            <a:r>
              <a:rPr lang="en-US" altLang="en-US" dirty="0">
                <a:solidFill>
                  <a:schemeClr val="tx1"/>
                </a:solidFill>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Negussie, Y., Geller, A. and DeVoe, J.E. (2019). The Need to Intervene Early to Advance Health Equity for Children and Families. [online] www.ncbi.nlm.nih.gov. National Academies Press (US). Available at: </a:t>
            </a:r>
            <a:r>
              <a:rPr lang="en-US" altLang="en-US" dirty="0">
                <a:solidFill>
                  <a:schemeClr val="tx1"/>
                </a:solidFill>
                <a:latin typeface="Times New Roman" panose="02020603050405020304" pitchFamily="18" charset="0"/>
                <a:cs typeface="Times New Roman" panose="02020603050405020304" pitchFamily="18" charset="0"/>
                <a:hlinkClick r:id="rId5"/>
              </a:rPr>
              <a:t>https://www.ncbi.nlm.nih.gov/books/NBK551489/</a:t>
            </a:r>
            <a:r>
              <a:rPr lang="en-US" altLang="en-US" dirty="0">
                <a:solidFill>
                  <a:schemeClr val="tx1"/>
                </a:solidFill>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Read, J. (2013). </a:t>
            </a:r>
            <a:r>
              <a:rPr lang="en-US" altLang="en-US" i="1" dirty="0">
                <a:solidFill>
                  <a:schemeClr val="tx1"/>
                </a:solidFill>
                <a:latin typeface="Times New Roman" panose="02020603050405020304" pitchFamily="18" charset="0"/>
                <a:cs typeface="Times New Roman" panose="02020603050405020304" pitchFamily="18" charset="0"/>
              </a:rPr>
              <a:t>Models of Madness, Second Edition : Psychological, Social and Biological Approaches to Psychosis.</a:t>
            </a:r>
            <a:r>
              <a:rPr lang="en-US" altLang="en-US" dirty="0">
                <a:solidFill>
                  <a:schemeClr val="tx1"/>
                </a:solidFill>
                <a:latin typeface="Times New Roman" panose="02020603050405020304" pitchFamily="18" charset="0"/>
                <a:cs typeface="Times New Roman" panose="02020603050405020304" pitchFamily="18" charset="0"/>
              </a:rPr>
              <a:t> Routledge.</a:t>
            </a:r>
          </a:p>
          <a:p>
            <a:pPr lvl="0" defTabSz="914400" eaLnBrk="0" fontAlgn="base" hangingPunct="0">
              <a:spcBef>
                <a:spcPct val="0"/>
              </a:spcBef>
              <a:spcAft>
                <a:spcPct val="0"/>
              </a:spcAft>
            </a:pP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Read, J. and Williams, J. (2019). Positive and Negative Effects of Antipsychotic Medication: An International Online Survey of 832 Recipients. </a:t>
            </a:r>
            <a:r>
              <a:rPr lang="en-US" altLang="en-US" i="1" dirty="0">
                <a:solidFill>
                  <a:schemeClr val="tx1"/>
                </a:solidFill>
                <a:latin typeface="Times New Roman" panose="02020603050405020304" pitchFamily="18" charset="0"/>
                <a:cs typeface="Times New Roman" panose="02020603050405020304" pitchFamily="18" charset="0"/>
              </a:rPr>
              <a:t>Current Drug Safety</a:t>
            </a:r>
            <a:r>
              <a:rPr lang="en-US" altLang="en-US" dirty="0">
                <a:solidFill>
                  <a:schemeClr val="tx1"/>
                </a:solidFill>
                <a:latin typeface="Times New Roman" panose="02020603050405020304" pitchFamily="18" charset="0"/>
                <a:cs typeface="Times New Roman" panose="02020603050405020304" pitchFamily="18" charset="0"/>
              </a:rPr>
              <a:t>, [online] 14(3), pp.173–181. Doi: </a:t>
            </a:r>
            <a:r>
              <a:rPr lang="en-US" altLang="en-US" dirty="0">
                <a:solidFill>
                  <a:schemeClr val="tx1"/>
                </a:solidFill>
                <a:latin typeface="Times New Roman" panose="02020603050405020304" pitchFamily="18" charset="0"/>
                <a:cs typeface="Times New Roman" panose="02020603050405020304" pitchFamily="18" charset="0"/>
                <a:hlinkClick r:id="rId6"/>
              </a:rPr>
              <a:t>HTTPs://doi.org/10.2174/1574886314666190301152734</a:t>
            </a:r>
            <a:r>
              <a:rPr lang="en-US" altLang="en-US" dirty="0">
                <a:solidFill>
                  <a:schemeClr val="tx1"/>
                </a:solidFill>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Thornicroft, G., Mehta, N., Clement, S., Evans-Lacko, S., Doherty, M., Rose, D., </a:t>
            </a:r>
            <a:r>
              <a:rPr lang="en-US" altLang="en-US" dirty="0" err="1">
                <a:solidFill>
                  <a:schemeClr val="tx1"/>
                </a:solidFill>
                <a:latin typeface="Times New Roman" panose="02020603050405020304" pitchFamily="18" charset="0"/>
                <a:cs typeface="Times New Roman" panose="02020603050405020304" pitchFamily="18" charset="0"/>
              </a:rPr>
              <a:t>Koschorke</a:t>
            </a:r>
            <a:r>
              <a:rPr lang="en-US" altLang="en-US" dirty="0">
                <a:solidFill>
                  <a:schemeClr val="tx1"/>
                </a:solidFill>
                <a:latin typeface="Times New Roman" panose="02020603050405020304" pitchFamily="18" charset="0"/>
                <a:cs typeface="Times New Roman" panose="02020603050405020304" pitchFamily="18" charset="0"/>
              </a:rPr>
              <a:t>, M., </a:t>
            </a:r>
            <a:r>
              <a:rPr lang="en-US" altLang="en-US" dirty="0" err="1">
                <a:solidFill>
                  <a:schemeClr val="tx1"/>
                </a:solidFill>
                <a:latin typeface="Times New Roman" panose="02020603050405020304" pitchFamily="18" charset="0"/>
                <a:cs typeface="Times New Roman" panose="02020603050405020304" pitchFamily="18" charset="0"/>
              </a:rPr>
              <a:t>Shidhaye</a:t>
            </a:r>
            <a:r>
              <a:rPr lang="en-US" altLang="en-US" dirty="0">
                <a:solidFill>
                  <a:schemeClr val="tx1"/>
                </a:solidFill>
                <a:latin typeface="Times New Roman" panose="02020603050405020304" pitchFamily="18" charset="0"/>
                <a:cs typeface="Times New Roman" panose="02020603050405020304" pitchFamily="18" charset="0"/>
              </a:rPr>
              <a:t>, R., O’Reilly, C. and Henderson, C. (2016). Evidence for Effective Interventions to Reduce mental-health-related Stigma and Discrimination. </a:t>
            </a:r>
            <a:r>
              <a:rPr lang="en-US" altLang="en-US" i="1" dirty="0">
                <a:solidFill>
                  <a:schemeClr val="tx1"/>
                </a:solidFill>
                <a:latin typeface="Times New Roman" panose="02020603050405020304" pitchFamily="18" charset="0"/>
                <a:cs typeface="Times New Roman" panose="02020603050405020304" pitchFamily="18" charset="0"/>
              </a:rPr>
              <a:t>The Lancet</a:t>
            </a:r>
            <a:r>
              <a:rPr lang="en-US" altLang="en-US" dirty="0">
                <a:solidFill>
                  <a:schemeClr val="tx1"/>
                </a:solidFill>
                <a:latin typeface="Times New Roman" panose="02020603050405020304" pitchFamily="18" charset="0"/>
                <a:cs typeface="Times New Roman" panose="02020603050405020304" pitchFamily="18" charset="0"/>
              </a:rPr>
              <a:t>, [online] 387(10023), pp.1123–1132. Doi: </a:t>
            </a:r>
            <a:r>
              <a:rPr lang="en-US" altLang="en-US" dirty="0">
                <a:solidFill>
                  <a:schemeClr val="tx1"/>
                </a:solidFill>
                <a:latin typeface="Times New Roman" panose="02020603050405020304" pitchFamily="18" charset="0"/>
                <a:cs typeface="Times New Roman" panose="02020603050405020304" pitchFamily="18" charset="0"/>
                <a:hlinkClick r:id="rId7"/>
              </a:rPr>
              <a:t>HTTPs://doi.org/10.1016/s0140-6736(15)00298-6</a:t>
            </a:r>
            <a:r>
              <a:rPr lang="en-US" altLang="en-US" dirty="0">
                <a:solidFill>
                  <a:schemeClr val="tx1"/>
                </a:solidFill>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World Health Organization (2022). </a:t>
            </a:r>
            <a:r>
              <a:rPr lang="en-US" altLang="en-US" i="1" dirty="0">
                <a:solidFill>
                  <a:schemeClr val="tx1"/>
                </a:solidFill>
                <a:latin typeface="Times New Roman" panose="02020603050405020304" pitchFamily="18" charset="0"/>
                <a:cs typeface="Times New Roman" panose="02020603050405020304" pitchFamily="18" charset="0"/>
              </a:rPr>
              <a:t>International classification of diseases (ICD)</a:t>
            </a:r>
            <a:r>
              <a:rPr lang="en-US" altLang="en-US" dirty="0">
                <a:solidFill>
                  <a:schemeClr val="tx1"/>
                </a:solidFill>
                <a:latin typeface="Times New Roman" panose="02020603050405020304" pitchFamily="18" charset="0"/>
                <a:cs typeface="Times New Roman" panose="02020603050405020304" pitchFamily="18" charset="0"/>
              </a:rPr>
              <a:t>. [online] www.who.int. Available at: </a:t>
            </a:r>
            <a:r>
              <a:rPr lang="en-US" altLang="en-US" dirty="0">
                <a:solidFill>
                  <a:schemeClr val="tx1"/>
                </a:solidFill>
                <a:latin typeface="Times New Roman" panose="02020603050405020304" pitchFamily="18" charset="0"/>
                <a:cs typeface="Times New Roman" panose="02020603050405020304" pitchFamily="18" charset="0"/>
                <a:hlinkClick r:id="rId8"/>
              </a:rPr>
              <a:t>https://www.who.int/standards/classifications/classification-of-diseases</a:t>
            </a:r>
            <a:r>
              <a:rPr lang="en-US" altLang="en-US" dirty="0">
                <a:solidFill>
                  <a:schemeClr val="tx1"/>
                </a:solidFill>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sz="2800" dirty="0">
              <a:solidFill>
                <a:schemeClr val="tx1"/>
              </a:solidFill>
              <a:latin typeface="Arial" panose="020B0604020202020204" pitchFamily="34" charset="0"/>
            </a:endParaRPr>
          </a:p>
          <a:p>
            <a:endParaRPr lang="en-GB" dirty="0">
              <a:solidFill>
                <a:schemeClr val="tx1"/>
              </a:solidFill>
            </a:endParaRPr>
          </a:p>
          <a:p>
            <a:r>
              <a:rPr lang="en-GB" dirty="0">
                <a:solidFill>
                  <a:schemeClr val="tx1"/>
                </a:solidFill>
              </a:rPr>
              <a:t> </a:t>
            </a:r>
          </a:p>
        </p:txBody>
      </p:sp>
    </p:spTree>
    <p:extLst>
      <p:ext uri="{BB962C8B-B14F-4D97-AF65-F5344CB8AC3E}">
        <p14:creationId xmlns:p14="http://schemas.microsoft.com/office/powerpoint/2010/main" val="14313630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762</TotalTime>
  <Words>1031</Words>
  <Application>Microsoft Office PowerPoint</Application>
  <PresentationFormat>Custom</PresentationFormat>
  <Paragraphs>134</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Times New Roman</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Usama Hanif</dc:creator>
  <cp:lastModifiedBy>rohey savage</cp:lastModifiedBy>
  <cp:revision>3</cp:revision>
  <dcterms:created xsi:type="dcterms:W3CDTF">2026-02-10T07:24:22Z</dcterms:created>
  <dcterms:modified xsi:type="dcterms:W3CDTF">2026-02-27T14:35:39Z</dcterms:modified>
</cp:coreProperties>
</file>