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media/image5.jpg" ContentType="image/png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8" autoAdjust="0"/>
    <p:restoredTop sz="94660"/>
  </p:normalViewPr>
  <p:slideViewPr>
    <p:cSldViewPr snapToGrid="0">
      <p:cViewPr varScale="1">
        <p:scale>
          <a:sx n="64" d="100"/>
          <a:sy n="64" d="100"/>
        </p:scale>
        <p:origin x="49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50901-E1E2-4EC7-835B-7DB7AAC85A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5FE7E6-BC17-4505-BC43-D2A74001F4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A303C-0E54-4597-A05F-7B0DB4B3E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4A3FB3-816B-4181-AC90-0A8385DD0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C9E5B-4C07-4336-9FE4-A079E45BF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854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BD7E9-02EC-4E19-A634-2267503C2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7D666-3387-4E7C-A5B5-22C5C8FCED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365133-F7F0-4B71-B39F-B3D79A528E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D91E7-7A67-461D-A403-185158B5D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42097-F000-42E5-80B0-6775C41D09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7150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3F296-8D63-4B28-9298-B1A064AAD2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D597EF-AD93-484C-AB0F-4E0AFFEDF1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733AD-CDAD-43F4-AFE6-10F0D6170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700CB-0646-4D1E-95B2-119EF94CA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E9BE6-0319-4320-A474-999060FBB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771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7E550-9C6D-4FF4-8C29-11244E8D2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D0153-389E-4760-BA71-1CAA3893D4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2C841-05D0-40FA-839D-55C4871824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ED9585-E4D7-4146-8313-3CDC354C7A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B8C79-05CF-4D81-9F1E-52F229956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32C689-B319-4190-A6B4-99FACC35D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07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A422-2071-4108-97D1-19B427F4A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68D2CB-C6CE-432A-B2D9-35718CFC8A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04A10C-2185-45E4-87DD-39E1B6CE96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2156F-8F77-4B2C-9294-62FCC5A6F0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EC8810-52FA-4F8C-9AD8-4929DB0E36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CDAA3A-2DF2-4ABA-A370-24752BFA2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1EE637-0C17-41C2-A5C1-FAEEB9A4F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1A2EE2-1629-43BE-92B3-7C1D23918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006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F1847-60A5-448D-AA39-824A4CAA80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4C084D-DE4F-4438-9805-DD7B3A565D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6F953D-CCD7-42C5-B04F-C07AB1ED4A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A36F76-BBA2-47C1-B752-86563E7F2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41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9359C7-9754-4C64-9321-A95E059A1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91B1D6-E94C-40F4-B945-85D57F6C31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6E04DE-C023-4659-BBD4-76395F636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614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549C92-58CE-4EAD-91B3-4406C00B7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172AC-8CF1-4A3B-9FC1-58409FCD4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B3B9A2-597E-402E-B99C-0A4C7B6A31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5F6D0-9CE5-4A43-B5E3-6C8FF492DE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A22908-3543-45CA-AB01-A77BF776B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2207A0-C53E-4949-B669-C40A85157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644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012D2-0F50-481E-B6DF-0B3250AD3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EBD3A9-BFA5-45EE-90D1-940576E493F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1193A5-F592-4731-871C-F72C78289F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42B4AD-2A8A-41DA-A18C-AF1078B71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03E10A-F49A-4A3B-8D81-4090D8A36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956772-F8B4-496D-B680-5E828E033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23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C16F8-ACA7-40E1-BAF2-EDEAD38D2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D3D45C-1946-4BD7-A51D-1467A998C2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7E52CB-DD9B-43EB-B36A-B62DF877A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EE560-7F8A-45D6-93FC-8BA32C8A7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E3229-448D-4AFD-B6AD-FACF081BC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679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C8E5C5-A326-450D-A912-D597B91AE2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91DCD5-A4E9-402C-9CEA-8C111F4976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67C44-3B3F-4267-BE57-6D6A42474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E0C04-CAE6-47F3-86B4-7D70CB3F0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7A2B2-014F-4279-AB70-C714439F9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069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10AAA5-C8CD-4BE4-90EF-4618D0480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1A7A8A-C431-47AA-9146-7A0E28BF6C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0DA5C-8C87-453C-8DF7-CD8107BD7F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046F37-BC09-43B1-A2E9-39E8B6CF6505}" type="datetimeFigureOut">
              <a:rPr lang="en-GB" smtClean="0"/>
              <a:t>09/12/2020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52410A-AA3B-4E2B-AE59-8E725F59E2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9E0F8-BC54-4465-ADCB-1123E9B24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948C1-B06C-4D1E-B917-93C22818D7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047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sworthbattlefield.org.uk/" TargetMode="External"/><Relationship Id="rId2" Type="http://schemas.openxmlformats.org/officeDocument/2006/relationships/hyperlink" Target="https://www.theguardian.com/books/2018/dec/03/p-is-for-pterodactyl-t-is-for-tsunami-the-worst-alphabet-book-becomes-a-bestsell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hropshiresgreatoutdoors.co.uk/wp-content/uploads/2015/06/EA-Battlefield.pdf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dustrios.com/news/read/ABCcode" TargetMode="External"/><Relationship Id="rId3" Type="http://schemas.openxmlformats.org/officeDocument/2006/relationships/hyperlink" Target="https://www.boredpanda.com/theres-been-a-childrens-book-written-about-donald-trump" TargetMode="External"/><Relationship Id="rId7" Type="http://schemas.openxmlformats.org/officeDocument/2006/relationships/hyperlink" Target="https://www.hecreative.com/product/my-very-first-hardcore-punk-abc-book/" TargetMode="External"/><Relationship Id="rId2" Type="http://schemas.openxmlformats.org/officeDocument/2006/relationships/hyperlink" Target="https://www.bosworthbattlefield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tore.steampowered.com/app/275850/No_Mans_Sky/" TargetMode="External"/><Relationship Id="rId5" Type="http://schemas.openxmlformats.org/officeDocument/2006/relationships/hyperlink" Target="https://www.theguardian.com/books/2018/dec/03/p-is-for-pterodactyl-t-is-for-tsunami-the-worst-alphabet-book-becomes-a-bestseller" TargetMode="External"/><Relationship Id="rId4" Type="http://schemas.openxmlformats.org/officeDocument/2006/relationships/hyperlink" Target="https://www.fda.gov/food/food-safety-during-emergencies/food-safety-and-coronavirus-disease-2019-covid-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D3639-89DD-43A3-82AE-85291D3C15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1665" y="963546"/>
            <a:ext cx="9144000" cy="1066360"/>
          </a:xfrm>
        </p:spPr>
        <p:txBody>
          <a:bodyPr/>
          <a:lstStyle/>
          <a:p>
            <a:r>
              <a:rPr lang="en-GB" u="sng" dirty="0"/>
              <a:t>Paul Manton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C8D1A9-543C-464B-9C8D-E953DE7E45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140817"/>
            <a:ext cx="9144000" cy="1655762"/>
          </a:xfrm>
        </p:spPr>
        <p:txBody>
          <a:bodyPr/>
          <a:lstStyle/>
          <a:p>
            <a:r>
              <a:rPr lang="en-GB" dirty="0"/>
              <a:t>(Re)presenting and (Re)constructing the Past</a:t>
            </a:r>
            <a:br>
              <a:rPr lang="en-GB" dirty="0"/>
            </a:br>
            <a:r>
              <a:rPr lang="en-GB" dirty="0"/>
              <a:t>HPAR6012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D6B65-B582-433E-8D07-E4609DC64B17}"/>
              </a:ext>
            </a:extLst>
          </p:cNvPr>
          <p:cNvSpPr txBox="1"/>
          <p:nvPr/>
        </p:nvSpPr>
        <p:spPr>
          <a:xfrm>
            <a:off x="2504302" y="3429000"/>
            <a:ext cx="7183395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The ABCs of Heritage: A Poetry Book for Ages 16 to 116</a:t>
            </a:r>
          </a:p>
        </p:txBody>
      </p:sp>
    </p:spTree>
    <p:extLst>
      <p:ext uri="{BB962C8B-B14F-4D97-AF65-F5344CB8AC3E}">
        <p14:creationId xmlns:p14="http://schemas.microsoft.com/office/powerpoint/2010/main" val="4024907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ABFE404-8D65-4573-A3EF-6DF477936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1DEFD1-7353-4947-8512-49F54856D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49" y="4610244"/>
            <a:ext cx="3649703" cy="1714500"/>
          </a:xfrm>
        </p:spPr>
        <p:txBody>
          <a:bodyPr>
            <a:normAutofit/>
          </a:bodyPr>
          <a:lstStyle/>
          <a:p>
            <a:r>
              <a:rPr lang="en-GB" sz="2800"/>
              <a:t>Methodology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99F9744-7F67-4E09-B988-8B6B890716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1" r="2097" b="5"/>
          <a:stretch/>
        </p:blipFill>
        <p:spPr>
          <a:xfrm>
            <a:off x="673749" y="370320"/>
            <a:ext cx="3716238" cy="4051011"/>
          </a:xfrm>
          <a:prstGeom prst="rect">
            <a:avLst/>
          </a:prstGeom>
        </p:spPr>
      </p:pic>
      <p:pic>
        <p:nvPicPr>
          <p:cNvPr id="5" name="Content Placeholder 4" descr="Logo, company name&#10;&#10;Description automatically generated">
            <a:extLst>
              <a:ext uri="{FF2B5EF4-FFF2-40B4-BE49-F238E27FC236}">
                <a16:creationId xmlns:a16="http://schemas.microsoft.com/office/drawing/2014/main" id="{36DE353D-4BE8-4D06-B307-C839FE6D12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5" r="-2" b="7000"/>
          <a:stretch/>
        </p:blipFill>
        <p:spPr>
          <a:xfrm>
            <a:off x="4719344" y="370320"/>
            <a:ext cx="6798905" cy="4051011"/>
          </a:xfrm>
          <a:prstGeom prst="rect">
            <a:avLst/>
          </a:prstGeom>
        </p:spPr>
      </p:pic>
      <p:cxnSp>
        <p:nvCxnSpPr>
          <p:cNvPr id="20" name="Straight Connector 15">
            <a:extLst>
              <a:ext uri="{FF2B5EF4-FFF2-40B4-BE49-F238E27FC236}">
                <a16:creationId xmlns:a16="http://schemas.microsoft.com/office/drawing/2014/main" id="{AF5191F1-A1C8-4AEE-8007-DF304E42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47363" y="4750763"/>
            <a:ext cx="0" cy="13716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9534D2C-A0B0-4F85-8B46-D2EAB83094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019" y="4610244"/>
            <a:ext cx="6725232" cy="1714500"/>
          </a:xfrm>
        </p:spPr>
        <p:txBody>
          <a:bodyPr anchor="ctr">
            <a:normAutofit/>
          </a:bodyPr>
          <a:lstStyle/>
          <a:p>
            <a:r>
              <a:rPr lang="en-US" sz="1700" dirty="0"/>
              <a:t>An outline of various aspects of Heritage using the shell of a young child’s ABC book, but aimed at an older audience, for the purposes of subversion and thus excitement.</a:t>
            </a:r>
          </a:p>
        </p:txBody>
      </p:sp>
    </p:spTree>
    <p:extLst>
      <p:ext uri="{BB962C8B-B14F-4D97-AF65-F5344CB8AC3E}">
        <p14:creationId xmlns:p14="http://schemas.microsoft.com/office/powerpoint/2010/main" val="36942511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19028-AA42-4CB2-9A3B-10FCC9572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6959" y="3419359"/>
            <a:ext cx="6387102" cy="1325563"/>
          </a:xfrm>
        </p:spPr>
        <p:txBody>
          <a:bodyPr>
            <a:normAutofit/>
          </a:bodyPr>
          <a:lstStyle/>
          <a:p>
            <a:r>
              <a:rPr lang="en-GB" dirty="0"/>
              <a:t>Process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2F92D95-89F4-4374-8826-4E19CD81E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098" y="3531009"/>
            <a:ext cx="6382657" cy="318168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1800" dirty="0"/>
          </a:p>
          <a:p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C6A2225-94AF-4BC4-98F4-77746E7B1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5108" y="1"/>
            <a:ext cx="4666892" cy="3612937"/>
          </a:xfrm>
          <a:custGeom>
            <a:avLst/>
            <a:gdLst>
              <a:gd name="connsiteX0" fmla="*/ 192227 w 4666892"/>
              <a:gd name="connsiteY0" fmla="*/ 0 h 3612937"/>
              <a:gd name="connsiteX1" fmla="*/ 4666892 w 4666892"/>
              <a:gd name="connsiteY1" fmla="*/ 0 h 3612937"/>
              <a:gd name="connsiteX2" fmla="*/ 4666892 w 4666892"/>
              <a:gd name="connsiteY2" fmla="*/ 2643684 h 3612937"/>
              <a:gd name="connsiteX3" fmla="*/ 4657487 w 4666892"/>
              <a:gd name="connsiteY3" fmla="*/ 2656262 h 3612937"/>
              <a:gd name="connsiteX4" fmla="*/ 2628900 w 4666892"/>
              <a:gd name="connsiteY4" fmla="*/ 3612937 h 3612937"/>
              <a:gd name="connsiteX5" fmla="*/ 0 w 4666892"/>
              <a:gd name="connsiteY5" fmla="*/ 984037 h 3612937"/>
              <a:gd name="connsiteX6" fmla="*/ 118190 w 4666892"/>
              <a:gd name="connsiteY6" fmla="*/ 202283 h 36129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666892" h="3612937">
                <a:moveTo>
                  <a:pt x="192227" y="0"/>
                </a:moveTo>
                <a:lnTo>
                  <a:pt x="4666892" y="0"/>
                </a:lnTo>
                <a:lnTo>
                  <a:pt x="4666892" y="2643684"/>
                </a:lnTo>
                <a:lnTo>
                  <a:pt x="4657487" y="2656262"/>
                </a:lnTo>
                <a:cubicBezTo>
                  <a:pt x="4175308" y="3240527"/>
                  <a:pt x="3445594" y="3612937"/>
                  <a:pt x="2628900" y="3612937"/>
                </a:cubicBezTo>
                <a:cubicBezTo>
                  <a:pt x="1176999" y="3612937"/>
                  <a:pt x="0" y="2435938"/>
                  <a:pt x="0" y="984037"/>
                </a:cubicBezTo>
                <a:cubicBezTo>
                  <a:pt x="0" y="711806"/>
                  <a:pt x="41379" y="449239"/>
                  <a:pt x="118190" y="2022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92E3BF4-7F8C-4CFD-A163-EF3D4EFB3D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305" r="-1" b="6664"/>
          <a:stretch/>
        </p:blipFill>
        <p:spPr>
          <a:xfrm>
            <a:off x="7689829" y="10"/>
            <a:ext cx="4502173" cy="3448209"/>
          </a:xfrm>
          <a:custGeom>
            <a:avLst/>
            <a:gdLst/>
            <a:ahLst/>
            <a:cxnLst/>
            <a:rect l="l" t="t" r="r" b="b"/>
            <a:pathLst>
              <a:path w="4502173" h="3448219">
                <a:moveTo>
                  <a:pt x="205627" y="0"/>
                </a:moveTo>
                <a:lnTo>
                  <a:pt x="4502173" y="0"/>
                </a:lnTo>
                <a:lnTo>
                  <a:pt x="4502173" y="2368934"/>
                </a:lnTo>
                <a:lnTo>
                  <a:pt x="4365663" y="2551486"/>
                </a:lnTo>
                <a:cubicBezTo>
                  <a:pt x="3913696" y="3099144"/>
                  <a:pt x="3229704" y="3448219"/>
                  <a:pt x="2464181" y="3448219"/>
                </a:cubicBezTo>
                <a:cubicBezTo>
                  <a:pt x="1103251" y="3448219"/>
                  <a:pt x="0" y="2344968"/>
                  <a:pt x="0" y="984038"/>
                </a:cubicBezTo>
                <a:cubicBezTo>
                  <a:pt x="0" y="643806"/>
                  <a:pt x="68954" y="319678"/>
                  <a:pt x="193648" y="24867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48F5915-2CE1-4F74-88C5-D4366893D2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4737" y="3918051"/>
            <a:ext cx="3587263" cy="2939948"/>
          </a:xfrm>
          <a:custGeom>
            <a:avLst/>
            <a:gdLst>
              <a:gd name="connsiteX0" fmla="*/ 2070613 w 3587263"/>
              <a:gd name="connsiteY0" fmla="*/ 0 h 2939948"/>
              <a:gd name="connsiteX1" fmla="*/ 3534758 w 3587263"/>
              <a:gd name="connsiteY1" fmla="*/ 606469 h 2939948"/>
              <a:gd name="connsiteX2" fmla="*/ 3587263 w 3587263"/>
              <a:gd name="connsiteY2" fmla="*/ 664240 h 2939948"/>
              <a:gd name="connsiteX3" fmla="*/ 3587263 w 3587263"/>
              <a:gd name="connsiteY3" fmla="*/ 2939948 h 2939948"/>
              <a:gd name="connsiteX4" fmla="*/ 193241 w 3587263"/>
              <a:gd name="connsiteY4" fmla="*/ 2939948 h 2939948"/>
              <a:gd name="connsiteX5" fmla="*/ 162719 w 3587263"/>
              <a:gd name="connsiteY5" fmla="*/ 2876589 h 2939948"/>
              <a:gd name="connsiteX6" fmla="*/ 0 w 3587263"/>
              <a:gd name="connsiteY6" fmla="*/ 2070613 h 2939948"/>
              <a:gd name="connsiteX7" fmla="*/ 2070613 w 3587263"/>
              <a:gd name="connsiteY7" fmla="*/ 0 h 2939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87263" h="2939948">
                <a:moveTo>
                  <a:pt x="2070613" y="0"/>
                </a:moveTo>
                <a:cubicBezTo>
                  <a:pt x="2642397" y="0"/>
                  <a:pt x="3160050" y="231761"/>
                  <a:pt x="3534758" y="606469"/>
                </a:cubicBezTo>
                <a:lnTo>
                  <a:pt x="3587263" y="664240"/>
                </a:lnTo>
                <a:lnTo>
                  <a:pt x="3587263" y="2939948"/>
                </a:lnTo>
                <a:lnTo>
                  <a:pt x="193241" y="2939948"/>
                </a:lnTo>
                <a:lnTo>
                  <a:pt x="162719" y="2876589"/>
                </a:lnTo>
                <a:cubicBezTo>
                  <a:pt x="57940" y="2628865"/>
                  <a:pt x="0" y="2356505"/>
                  <a:pt x="0" y="2070613"/>
                </a:cubicBezTo>
                <a:cubicBezTo>
                  <a:pt x="0" y="927045"/>
                  <a:pt x="927045" y="0"/>
                  <a:pt x="2070613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2C4A275-62FE-4ADB-91C1-793BF05FA56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97" r="12950" b="-1"/>
          <a:stretch/>
        </p:blipFill>
        <p:spPr>
          <a:xfrm>
            <a:off x="8768827" y="4082141"/>
            <a:ext cx="3423175" cy="2775859"/>
          </a:xfrm>
          <a:custGeom>
            <a:avLst/>
            <a:gdLst/>
            <a:ahLst/>
            <a:cxnLst/>
            <a:rect l="l" t="t" r="r" b="b"/>
            <a:pathLst>
              <a:path w="3423175" h="2775859">
                <a:moveTo>
                  <a:pt x="1906524" y="0"/>
                </a:moveTo>
                <a:cubicBezTo>
                  <a:pt x="2498805" y="0"/>
                  <a:pt x="3028006" y="270078"/>
                  <a:pt x="3377691" y="693798"/>
                </a:cubicBezTo>
                <a:lnTo>
                  <a:pt x="3423175" y="754624"/>
                </a:lnTo>
                <a:lnTo>
                  <a:pt x="3423175" y="2775859"/>
                </a:lnTo>
                <a:lnTo>
                  <a:pt x="211114" y="2775859"/>
                </a:lnTo>
                <a:lnTo>
                  <a:pt x="149824" y="2648629"/>
                </a:lnTo>
                <a:cubicBezTo>
                  <a:pt x="53349" y="2420536"/>
                  <a:pt x="0" y="2169760"/>
                  <a:pt x="0" y="1906524"/>
                </a:cubicBezTo>
                <a:cubicBezTo>
                  <a:pt x="0" y="853580"/>
                  <a:pt x="853580" y="0"/>
                  <a:pt x="190652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97370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D72D4D1-076F-49D3-9889-EFC4F6D7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374F04-022C-49A6-A12F-EAF2B62E6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000" dirty="0"/>
              <a:t>Raj </a:t>
            </a:r>
            <a:r>
              <a:rPr lang="en-GB" sz="4000" dirty="0" err="1"/>
              <a:t>Haldar</a:t>
            </a:r>
            <a:r>
              <a:rPr lang="en-GB" sz="4000" dirty="0"/>
              <a:t> </a:t>
            </a:r>
            <a:br>
              <a:rPr lang="en-GB" sz="4000" dirty="0"/>
            </a:br>
            <a:r>
              <a:rPr lang="en-GB" sz="4000" dirty="0"/>
              <a:t>and </a:t>
            </a:r>
            <a:br>
              <a:rPr lang="en-GB" sz="4000" dirty="0"/>
            </a:br>
            <a:r>
              <a:rPr lang="en-GB" sz="4000" dirty="0"/>
              <a:t>Chris Carpenter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Content Placeholder 8" descr="Diagram&#10;&#10;Description automatically generated">
            <a:extLst>
              <a:ext uri="{FF2B5EF4-FFF2-40B4-BE49-F238E27FC236}">
                <a16:creationId xmlns:a16="http://schemas.microsoft.com/office/drawing/2014/main" id="{E1E1629D-A744-4288-9DAB-90F000B671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6813" y="1330766"/>
            <a:ext cx="6376987" cy="4196468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7BAB166-25DA-4118-BD33-3899AA05D27B}"/>
              </a:ext>
            </a:extLst>
          </p:cNvPr>
          <p:cNvSpPr txBox="1">
            <a:spLocks/>
          </p:cNvSpPr>
          <p:nvPr/>
        </p:nvSpPr>
        <p:spPr>
          <a:xfrm>
            <a:off x="0" y="2777706"/>
            <a:ext cx="4141661" cy="52146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7200" dirty="0"/>
              <a:t>10,000!</a:t>
            </a:r>
          </a:p>
        </p:txBody>
      </p:sp>
    </p:spTree>
    <p:extLst>
      <p:ext uri="{BB962C8B-B14F-4D97-AF65-F5344CB8AC3E}">
        <p14:creationId xmlns:p14="http://schemas.microsoft.com/office/powerpoint/2010/main" val="41451758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AD72D4D1-076F-49D3-9889-EFC4F6D7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11D925-7BF4-4753-94BC-09EDB6BD3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623" y="-1159369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Positives</a:t>
            </a:r>
          </a:p>
        </p:txBody>
      </p:sp>
      <p:cxnSp>
        <p:nvCxnSpPr>
          <p:cNvPr id="15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F761C3AC-00C9-4554-8D74-0B602358E7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6813" y="1305754"/>
            <a:ext cx="6376987" cy="4246493"/>
          </a:xfrm>
        </p:spPr>
      </p:pic>
      <p:sp>
        <p:nvSpPr>
          <p:cNvPr id="27" name="Title 1">
            <a:extLst>
              <a:ext uri="{FF2B5EF4-FFF2-40B4-BE49-F238E27FC236}">
                <a16:creationId xmlns:a16="http://schemas.microsoft.com/office/drawing/2014/main" id="{FB382208-13E4-4C1F-A92B-CB55F877567E}"/>
              </a:ext>
            </a:extLst>
          </p:cNvPr>
          <p:cNvSpPr txBox="1">
            <a:spLocks/>
          </p:cNvSpPr>
          <p:nvPr/>
        </p:nvSpPr>
        <p:spPr>
          <a:xfrm>
            <a:off x="359770" y="1706251"/>
            <a:ext cx="3714559" cy="49302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dirty="0"/>
              <a:t>Easy to make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dirty="0"/>
              <a:t>Accessible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dirty="0"/>
              <a:t>Culturally significant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800" dirty="0"/>
              <a:t>Fun!</a:t>
            </a:r>
          </a:p>
        </p:txBody>
      </p:sp>
    </p:spTree>
    <p:extLst>
      <p:ext uri="{BB962C8B-B14F-4D97-AF65-F5344CB8AC3E}">
        <p14:creationId xmlns:p14="http://schemas.microsoft.com/office/powerpoint/2010/main" val="2991511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close, decorated&#10;&#10;Description automatically generated">
            <a:extLst>
              <a:ext uri="{FF2B5EF4-FFF2-40B4-BE49-F238E27FC236}">
                <a16:creationId xmlns:a16="http://schemas.microsoft.com/office/drawing/2014/main" id="{AE0B7BC3-C6FF-4ED4-8992-17537D482C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05" t="4712" r="24145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255CE8-D766-4041-8AD7-47E870F2F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Challenges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50604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42BB6C5-1527-4473-9B0F-30D6C6BC8E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18" r="14680" b="6273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73CF47-3796-4651-AB90-6991FB173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Sources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86249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8C54C-C968-4D5C-937A-7A132E386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B41DB-C7AC-4CF7-9EE1-49EE6DD8F2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Flood, A. (2018) </a:t>
            </a:r>
            <a:r>
              <a:rPr lang="en-GB" i="1" dirty="0"/>
              <a:t>P is for pterodactyl, T is for tsunami: the 'worst alphabet book' becomes a bestseller.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https://www.theguardian.com/books/2018/dec/03/p-is-for-pterodactyl-t-is-for-tsunami-the-worst-alphabet-book-becomes-a-bestseller</a:t>
            </a:r>
            <a:r>
              <a:rPr lang="en-GB" dirty="0"/>
              <a:t> (Accessed 09/12/2020)</a:t>
            </a:r>
          </a:p>
          <a:p>
            <a:r>
              <a:rPr lang="en-GB" dirty="0"/>
              <a:t>Leicestershire County Council (2020) </a:t>
            </a:r>
            <a:r>
              <a:rPr lang="en-GB" i="1" dirty="0"/>
              <a:t>Bosworth Battlefield Heritage Centre and Country Park.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https://www.bosworthbattlefield.org.uk/</a:t>
            </a:r>
            <a:r>
              <a:rPr lang="en-GB" dirty="0"/>
              <a:t> (Accessed 09/12/2020)</a:t>
            </a:r>
          </a:p>
          <a:p>
            <a:endParaRPr lang="en-GB" dirty="0"/>
          </a:p>
          <a:p>
            <a:r>
              <a:rPr lang="en-GB" dirty="0"/>
              <a:t>Shropshire Council (2010) </a:t>
            </a:r>
            <a:r>
              <a:rPr lang="en-GB" i="1" dirty="0"/>
              <a:t>Battlefield Heritage Site.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http://www.shropshiresgreatoutdoors.co.uk/wp-content/uploads/2015/06/EA-Battlefield.pdf</a:t>
            </a:r>
            <a:r>
              <a:rPr lang="en-GB" dirty="0"/>
              <a:t> (Accessed 09/12/2020)</a:t>
            </a:r>
          </a:p>
          <a:p>
            <a:r>
              <a:rPr lang="en-GB" dirty="0"/>
              <a:t>Withers, D. (2016) ‘Theorising the Women’s Liberation Movement as Cultural Heritage’, Women’s History Review. 25(5), pp.847-862</a:t>
            </a:r>
          </a:p>
        </p:txBody>
      </p:sp>
    </p:spTree>
    <p:extLst>
      <p:ext uri="{BB962C8B-B14F-4D97-AF65-F5344CB8AC3E}">
        <p14:creationId xmlns:p14="http://schemas.microsoft.com/office/powerpoint/2010/main" val="15960223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49CCE-9E18-40D1-A152-B8730E5460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- 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D8B78-2A8D-45DB-A224-74F1F56AB9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Leicestershire County Council (2020) </a:t>
            </a:r>
            <a:r>
              <a:rPr lang="en-GB" sz="1400" i="1" dirty="0"/>
              <a:t>Bosworth Battlefield Heritage Centre and Country Park.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https://www.bosworthbattlefield.org.uk/</a:t>
            </a:r>
            <a:r>
              <a:rPr lang="en-GB" sz="1400" dirty="0"/>
              <a:t> (Accessed 09/12/2020)</a:t>
            </a:r>
          </a:p>
          <a:p>
            <a:r>
              <a:rPr lang="en-GB" sz="1400" dirty="0"/>
              <a:t>Larsen, G. (2016) </a:t>
            </a:r>
            <a:r>
              <a:rPr lang="en-GB" sz="1400" i="1" dirty="0"/>
              <a:t>I Wrote A Children’s Book About Donald Trump And His Evil Hair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https://www.boredpanda.com/theres-been-a-childrens-book-written-about-donald-trump</a:t>
            </a:r>
            <a:r>
              <a:rPr lang="en-GB" sz="1400" dirty="0"/>
              <a:t> (Accessed 09/12/2020)</a:t>
            </a:r>
          </a:p>
          <a:p>
            <a:r>
              <a:rPr lang="en-GB" sz="1400" dirty="0"/>
              <a:t>United States Food &amp; Drug </a:t>
            </a:r>
            <a:r>
              <a:rPr lang="en-GB" sz="1400" dirty="0" err="1"/>
              <a:t>Adminstration</a:t>
            </a:r>
            <a:r>
              <a:rPr lang="en-GB" sz="1400" dirty="0"/>
              <a:t> (2020) </a:t>
            </a:r>
            <a:r>
              <a:rPr lang="en-GB" sz="1400" i="1" dirty="0"/>
              <a:t>Food Safety and the Coronavirus Disease 2019 (COVID-19). </a:t>
            </a:r>
            <a:r>
              <a:rPr lang="en-GB" sz="1400" dirty="0"/>
              <a:t>Available at: </a:t>
            </a:r>
            <a:r>
              <a:rPr lang="en-GB" sz="1400" dirty="0">
                <a:hlinkClick r:id="rId4"/>
              </a:rPr>
              <a:t>https://www.fda.gov/food/food-safety-during-emergencies/food-safety-and-coronavirus-disease-2019-covid-19</a:t>
            </a:r>
            <a:r>
              <a:rPr lang="en-GB" sz="1400" dirty="0"/>
              <a:t> (Accessed 09/12/2020)</a:t>
            </a:r>
          </a:p>
          <a:p>
            <a:r>
              <a:rPr lang="en-GB" sz="1400" dirty="0"/>
              <a:t>Flood, A. (2018) </a:t>
            </a:r>
            <a:r>
              <a:rPr lang="en-GB" sz="1400" i="1" dirty="0"/>
              <a:t>P is for pterodactyl, T is for tsunami: the 'worst alphabet book' becomes a bestseller. </a:t>
            </a:r>
            <a:r>
              <a:rPr lang="en-GB" sz="1400" dirty="0"/>
              <a:t>Available at: </a:t>
            </a:r>
            <a:r>
              <a:rPr lang="en-GB" sz="1400" dirty="0">
                <a:hlinkClick r:id="rId5"/>
              </a:rPr>
              <a:t>https://www.theguardian.com/books/2018/dec/03/p-is-for-pterodactyl-t-is-for-tsunami-the-worst-alphabet-book-becomes-a-bestseller</a:t>
            </a:r>
            <a:r>
              <a:rPr lang="en-GB" sz="1400" dirty="0"/>
              <a:t> (Accessed 09/12/2020)</a:t>
            </a:r>
          </a:p>
          <a:p>
            <a:r>
              <a:rPr lang="en-GB" sz="1400" dirty="0"/>
              <a:t>Valve Corporation (2020) </a:t>
            </a:r>
            <a:r>
              <a:rPr lang="en-GB" sz="1400" i="1" dirty="0"/>
              <a:t>No Man’s Sky.</a:t>
            </a:r>
            <a:r>
              <a:rPr lang="en-GB" sz="1400" dirty="0"/>
              <a:t> Available at: </a:t>
            </a:r>
            <a:r>
              <a:rPr lang="en-GB" sz="1400" dirty="0">
                <a:hlinkClick r:id="rId6"/>
              </a:rPr>
              <a:t>https://store.steampowered.com/app/275850/No_Mans_Sky/</a:t>
            </a:r>
            <a:r>
              <a:rPr lang="en-GB" sz="1400" dirty="0"/>
              <a:t> (Accessed 09/12/2020)</a:t>
            </a:r>
          </a:p>
          <a:p>
            <a:r>
              <a:rPr lang="en-GB" sz="1400" dirty="0"/>
              <a:t>HE Creative (2020) </a:t>
            </a:r>
            <a:r>
              <a:rPr lang="en-GB" sz="1400" i="1" dirty="0"/>
              <a:t>My Very First Hardcore Punk ABC Book. </a:t>
            </a:r>
            <a:r>
              <a:rPr lang="en-GB" sz="1400" dirty="0"/>
              <a:t>Available at: </a:t>
            </a:r>
            <a:r>
              <a:rPr lang="en-GB" sz="1400" dirty="0">
                <a:hlinkClick r:id="rId7"/>
              </a:rPr>
              <a:t>https://www.hecreative.com/product/my-very-first-hardcore-punk-abc-book/</a:t>
            </a:r>
            <a:r>
              <a:rPr lang="en-GB" sz="1400" dirty="0"/>
              <a:t> (Accessed 09/12/2020)</a:t>
            </a:r>
          </a:p>
          <a:p>
            <a:r>
              <a:rPr lang="en-GB" sz="1400" dirty="0"/>
              <a:t>Industrious Software, Inc (2020) </a:t>
            </a:r>
            <a:r>
              <a:rPr lang="en-GB" sz="1400" i="1" dirty="0"/>
              <a:t>Calculate and Update the ABC Code.</a:t>
            </a:r>
            <a:r>
              <a:rPr lang="en-GB" sz="1400" dirty="0"/>
              <a:t> Available at: </a:t>
            </a:r>
            <a:r>
              <a:rPr lang="en-GB" sz="1400" dirty="0">
                <a:hlinkClick r:id="rId8"/>
              </a:rPr>
              <a:t>https://www.industrios.com/news/read/ABCcode</a:t>
            </a:r>
            <a:r>
              <a:rPr lang="en-GB" sz="1400" dirty="0"/>
              <a:t> (Accessed 09/12/2020)</a:t>
            </a:r>
          </a:p>
        </p:txBody>
      </p:sp>
    </p:spTree>
    <p:extLst>
      <p:ext uri="{BB962C8B-B14F-4D97-AF65-F5344CB8AC3E}">
        <p14:creationId xmlns:p14="http://schemas.microsoft.com/office/powerpoint/2010/main" val="1550062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397</TotalTime>
  <Words>485</Words>
  <Application>Microsoft Office PowerPoint</Application>
  <PresentationFormat>Widescreen</PresentationFormat>
  <Paragraphs>30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Tw Cen MT</vt:lpstr>
      <vt:lpstr>Office Theme</vt:lpstr>
      <vt:lpstr>Paul Manton</vt:lpstr>
      <vt:lpstr>Methodology</vt:lpstr>
      <vt:lpstr>Process</vt:lpstr>
      <vt:lpstr>Raj Haldar  and  Chris Carpenter</vt:lpstr>
      <vt:lpstr>Positives</vt:lpstr>
      <vt:lpstr>Challenges</vt:lpstr>
      <vt:lpstr>Sources</vt:lpstr>
      <vt:lpstr>Bibliography</vt:lpstr>
      <vt:lpstr>Bibliography - Images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Paul Manton</dc:title>
  <dc:creator>Paul Manton (1801747)</dc:creator>
  <cp:lastModifiedBy>Paul Manton (1801747)</cp:lastModifiedBy>
  <cp:revision>8</cp:revision>
  <dcterms:created xsi:type="dcterms:W3CDTF">2020-12-09T15:26:36Z</dcterms:created>
  <dcterms:modified xsi:type="dcterms:W3CDTF">2020-12-09T22:04:10Z</dcterms:modified>
</cp:coreProperties>
</file>