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1"/>
  </p:sldMasterIdLst>
  <p:notesMasterIdLst>
    <p:notesMasterId r:id="rId33"/>
  </p:notesMasterIdLst>
  <p:sldIdLst>
    <p:sldId id="277" r:id="rId2"/>
    <p:sldId id="332" r:id="rId3"/>
    <p:sldId id="333" r:id="rId4"/>
    <p:sldId id="334" r:id="rId5"/>
    <p:sldId id="335" r:id="rId6"/>
    <p:sldId id="337" r:id="rId7"/>
    <p:sldId id="338" r:id="rId8"/>
    <p:sldId id="339" r:id="rId9"/>
    <p:sldId id="340" r:id="rId10"/>
    <p:sldId id="341" r:id="rId11"/>
    <p:sldId id="342" r:id="rId12"/>
    <p:sldId id="343" r:id="rId13"/>
    <p:sldId id="344" r:id="rId14"/>
    <p:sldId id="345" r:id="rId15"/>
    <p:sldId id="346" r:id="rId16"/>
    <p:sldId id="347" r:id="rId17"/>
    <p:sldId id="348" r:id="rId18"/>
    <p:sldId id="365" r:id="rId19"/>
    <p:sldId id="349" r:id="rId20"/>
    <p:sldId id="350" r:id="rId21"/>
    <p:sldId id="351" r:id="rId22"/>
    <p:sldId id="352" r:id="rId23"/>
    <p:sldId id="353" r:id="rId24"/>
    <p:sldId id="355" r:id="rId25"/>
    <p:sldId id="356" r:id="rId26"/>
    <p:sldId id="357" r:id="rId27"/>
    <p:sldId id="358" r:id="rId28"/>
    <p:sldId id="359" r:id="rId29"/>
    <p:sldId id="360" r:id="rId30"/>
    <p:sldId id="362" r:id="rId31"/>
    <p:sldId id="364" r:id="rId32"/>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368" autoAdjust="0"/>
    <p:restoredTop sz="94660"/>
  </p:normalViewPr>
  <p:slideViewPr>
    <p:cSldViewPr>
      <p:cViewPr varScale="1">
        <p:scale>
          <a:sx n="112" d="100"/>
          <a:sy n="112" d="100"/>
        </p:scale>
        <p:origin x="451" y="72"/>
      </p:cViewPr>
      <p:guideLst>
        <p:guide orient="horz" pos="2160"/>
        <p:guide pos="3840"/>
      </p:guideLst>
    </p:cSldViewPr>
  </p:slideViewPr>
  <p:notesTextViewPr>
    <p:cViewPr>
      <p:scale>
        <a:sx n="100" d="100"/>
        <a:sy n="100" d="100"/>
      </p:scale>
      <p:origin x="0" y="0"/>
    </p:cViewPr>
  </p:notesTextViewPr>
  <p:sorterViewPr>
    <p:cViewPr>
      <p:scale>
        <a:sx n="66" d="100"/>
        <a:sy n="66" d="100"/>
      </p:scale>
      <p:origin x="0" y="-158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2D6598-39D4-46B2-9713-496B3447F3DD}"/>
              </a:ext>
            </a:extLst>
          </p:cNvPr>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2DF2024D-8C6B-45F3-ACF4-3D3ED6F5A6F6}"/>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fld id="{06303292-C28D-475D-B03F-C37B2CB4A4F3}" type="datetimeFigureOut">
              <a:rPr lang="en-GB"/>
              <a:pPr>
                <a:defRPr/>
              </a:pPr>
              <a:t>28/02/2023</a:t>
            </a:fld>
            <a:endParaRPr lang="en-GB"/>
          </a:p>
        </p:txBody>
      </p:sp>
      <p:sp>
        <p:nvSpPr>
          <p:cNvPr id="4" name="Slide Image Placeholder 3">
            <a:extLst>
              <a:ext uri="{FF2B5EF4-FFF2-40B4-BE49-F238E27FC236}">
                <a16:creationId xmlns:a16="http://schemas.microsoft.com/office/drawing/2014/main" id="{1EB61ABD-9FF1-4DB4-B489-F142AE6BAFEC}"/>
              </a:ext>
            </a:extLst>
          </p:cNvPr>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7CDDAA54-8818-46D9-AE11-E21D3B3F0753}"/>
              </a:ext>
            </a:extLst>
          </p:cNvPr>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3AC7FF0-F9E5-45CE-943C-F1125063D70D}"/>
              </a:ext>
            </a:extLst>
          </p:cNvPr>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B787D9AC-B319-4E64-8BE1-501EAF46510A}"/>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83B840F1-0E33-4179-81AC-7AE21D0E497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Lysons</a:t>
            </a:r>
            <a:r>
              <a:rPr lang="en-GB" sz="1200" kern="1200" dirty="0">
                <a:solidFill>
                  <a:schemeClr val="tx1"/>
                </a:solidFill>
                <a:effectLst/>
                <a:latin typeface="+mn-lt"/>
                <a:ea typeface="+mn-ea"/>
                <a:cs typeface="+mn-cs"/>
              </a:rPr>
              <a:t> (1997) has identified four reasons for informal groups:</a:t>
            </a:r>
          </a:p>
          <a:p>
            <a:pPr lvl="0"/>
            <a:r>
              <a:rPr lang="en-GB" sz="1200" kern="1200" dirty="0">
                <a:solidFill>
                  <a:schemeClr val="tx1"/>
                </a:solidFill>
                <a:effectLst/>
                <a:latin typeface="+mn-lt"/>
                <a:ea typeface="+mn-ea"/>
                <a:cs typeface="+mn-cs"/>
              </a:rPr>
              <a:t>The perpetuation of the informal group culture – a set of values shared by all the group members and forms a guide to group members </a:t>
            </a:r>
          </a:p>
          <a:p>
            <a:pPr lvl="0"/>
            <a:r>
              <a:rPr lang="en-GB" sz="1200" kern="1200" dirty="0">
                <a:solidFill>
                  <a:schemeClr val="tx1"/>
                </a:solidFill>
                <a:effectLst/>
                <a:latin typeface="+mn-lt"/>
                <a:ea typeface="+mn-ea"/>
                <a:cs typeface="+mn-cs"/>
              </a:rPr>
              <a:t>The maintenance of a communication system – people are generally interested in their wellbeing at work, forming a vertical and horizontal group with peers and superiors makes it easier to communicate any issues. Formal channels are used when these informal communication methods fail to address the concerns</a:t>
            </a:r>
          </a:p>
          <a:p>
            <a:pPr lvl="0"/>
            <a:r>
              <a:rPr lang="en-GB" sz="1200" kern="1200" dirty="0">
                <a:solidFill>
                  <a:schemeClr val="tx1"/>
                </a:solidFill>
                <a:effectLst/>
                <a:latin typeface="+mn-lt"/>
                <a:ea typeface="+mn-ea"/>
                <a:cs typeface="+mn-cs"/>
              </a:rPr>
              <a:t>The implementation of social control – informal groups, despite lacking a formal structure, normally have tight control on membership and a person with a different interest is easily ridiculed.</a:t>
            </a:r>
          </a:p>
          <a:p>
            <a:pPr lvl="0"/>
            <a:r>
              <a:rPr lang="en-GB" sz="1200" kern="1200" dirty="0">
                <a:solidFill>
                  <a:schemeClr val="tx1"/>
                </a:solidFill>
                <a:effectLst/>
                <a:latin typeface="+mn-lt"/>
                <a:ea typeface="+mn-ea"/>
                <a:cs typeface="+mn-cs"/>
              </a:rPr>
              <a:t>The provision of interest and fun in work life – many jobs are very challenging and stressful and the individuals dealing with such situations might like to ‘vent’ out the stress by sharing their thoughts with others</a:t>
            </a:r>
          </a:p>
          <a:p>
            <a:endParaRPr lang="en-GB" dirty="0"/>
          </a:p>
        </p:txBody>
      </p:sp>
      <p:sp>
        <p:nvSpPr>
          <p:cNvPr id="4" name="Slide Number Placeholder 3"/>
          <p:cNvSpPr>
            <a:spLocks noGrp="1"/>
          </p:cNvSpPr>
          <p:nvPr>
            <p:ph type="sldNum" sz="quarter" idx="10"/>
          </p:nvPr>
        </p:nvSpPr>
        <p:spPr/>
        <p:txBody>
          <a:bodyPr/>
          <a:lstStyle/>
          <a:p>
            <a:fld id="{AF82EB08-7C33-4DCD-93FA-990B9154BC57}" type="slidenum">
              <a:rPr lang="en-GB" smtClean="0"/>
              <a:t>24</a:t>
            </a:fld>
            <a:endParaRPr lang="en-GB"/>
          </a:p>
        </p:txBody>
      </p:sp>
    </p:spTree>
    <p:extLst>
      <p:ext uri="{BB962C8B-B14F-4D97-AF65-F5344CB8AC3E}">
        <p14:creationId xmlns:p14="http://schemas.microsoft.com/office/powerpoint/2010/main" val="7931747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DC8707-AC71-4AF4-9F16-8DB66B2212C4}"/>
              </a:ext>
            </a:extLst>
          </p:cNvPr>
          <p:cNvSpPr>
            <a:spLocks noGrp="1"/>
          </p:cNvSpPr>
          <p:nvPr>
            <p:ph type="dt" sz="half" idx="10"/>
          </p:nvPr>
        </p:nvSpPr>
        <p:spPr>
          <a:xfrm>
            <a:off x="527051" y="6524626"/>
            <a:ext cx="1295400" cy="219075"/>
          </a:xfrm>
        </p:spPr>
        <p:txBody>
          <a:bodyPr/>
          <a:lstStyle>
            <a:lvl1pPr>
              <a:defRPr/>
            </a:lvl1pPr>
          </a:lstStyle>
          <a:p>
            <a:pPr>
              <a:defRPr/>
            </a:pPr>
            <a:fld id="{EE1D4EFC-1AF7-4057-9224-C92E134C78BB}" type="datetimeFigureOut">
              <a:rPr lang="en-GB"/>
              <a:pPr>
                <a:defRPr/>
              </a:pPr>
              <a:t>28/02/2023</a:t>
            </a:fld>
            <a:endParaRPr lang="en-GB"/>
          </a:p>
        </p:txBody>
      </p:sp>
      <p:sp>
        <p:nvSpPr>
          <p:cNvPr id="5" name="Footer Placeholder 4">
            <a:extLst>
              <a:ext uri="{FF2B5EF4-FFF2-40B4-BE49-F238E27FC236}">
                <a16:creationId xmlns:a16="http://schemas.microsoft.com/office/drawing/2014/main" id="{4A753FCB-F76F-4BED-ADD4-F6FB67F1D7C9}"/>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D0FBDBC6-F9B6-46C7-9FEA-6F2F7B6480C1}"/>
              </a:ext>
            </a:extLst>
          </p:cNvPr>
          <p:cNvSpPr>
            <a:spLocks noGrp="1"/>
          </p:cNvSpPr>
          <p:nvPr>
            <p:ph type="sldNum" sz="quarter" idx="12"/>
          </p:nvPr>
        </p:nvSpPr>
        <p:spPr/>
        <p:txBody>
          <a:bodyPr/>
          <a:lstStyle>
            <a:lvl1pPr>
              <a:defRPr smtClean="0"/>
            </a:lvl1pPr>
          </a:lstStyle>
          <a:p>
            <a:pPr>
              <a:defRPr/>
            </a:pPr>
            <a:fld id="{43614540-7CE4-40B4-8C4F-01B62F78CDD9}" type="slidenum">
              <a:rPr lang="en-GB" altLang="en-US"/>
              <a:pPr>
                <a:defRPr/>
              </a:pPr>
              <a:t>‹#›</a:t>
            </a:fld>
            <a:endParaRPr lang="en-GB" altLang="en-US"/>
          </a:p>
        </p:txBody>
      </p:sp>
    </p:spTree>
    <p:extLst>
      <p:ext uri="{BB962C8B-B14F-4D97-AF65-F5344CB8AC3E}">
        <p14:creationId xmlns:p14="http://schemas.microsoft.com/office/powerpoint/2010/main" val="1767588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FB6680-BE27-4625-B8EC-7A593EC32FED}"/>
              </a:ext>
            </a:extLst>
          </p:cNvPr>
          <p:cNvSpPr>
            <a:spLocks noGrp="1"/>
          </p:cNvSpPr>
          <p:nvPr>
            <p:ph type="dt" sz="half" idx="10"/>
          </p:nvPr>
        </p:nvSpPr>
        <p:spPr/>
        <p:txBody>
          <a:bodyPr/>
          <a:lstStyle>
            <a:lvl1pPr>
              <a:defRPr/>
            </a:lvl1pPr>
          </a:lstStyle>
          <a:p>
            <a:pPr>
              <a:defRPr/>
            </a:pPr>
            <a:fld id="{B9B9A1F9-7570-4209-B1C1-E7383F728D65}" type="datetimeFigureOut">
              <a:rPr lang="en-GB"/>
              <a:pPr>
                <a:defRPr/>
              </a:pPr>
              <a:t>28/02/2023</a:t>
            </a:fld>
            <a:endParaRPr lang="en-GB"/>
          </a:p>
        </p:txBody>
      </p:sp>
      <p:sp>
        <p:nvSpPr>
          <p:cNvPr id="5" name="Footer Placeholder 4">
            <a:extLst>
              <a:ext uri="{FF2B5EF4-FFF2-40B4-BE49-F238E27FC236}">
                <a16:creationId xmlns:a16="http://schemas.microsoft.com/office/drawing/2014/main" id="{78B91893-C450-4158-B2F5-3060DA7E88A1}"/>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89846BFD-060C-4E52-B958-60EBBA6CDF19}"/>
              </a:ext>
            </a:extLst>
          </p:cNvPr>
          <p:cNvSpPr>
            <a:spLocks noGrp="1"/>
          </p:cNvSpPr>
          <p:nvPr>
            <p:ph type="sldNum" sz="quarter" idx="12"/>
          </p:nvPr>
        </p:nvSpPr>
        <p:spPr/>
        <p:txBody>
          <a:bodyPr/>
          <a:lstStyle>
            <a:lvl1pPr>
              <a:defRPr smtClean="0"/>
            </a:lvl1pPr>
          </a:lstStyle>
          <a:p>
            <a:pPr>
              <a:defRPr/>
            </a:pPr>
            <a:fld id="{D24FAC45-781F-4602-98F1-5FADE8BA638B}" type="slidenum">
              <a:rPr lang="en-GB" altLang="en-US"/>
              <a:pPr>
                <a:defRPr/>
              </a:pPr>
              <a:t>‹#›</a:t>
            </a:fld>
            <a:endParaRPr lang="en-GB" altLang="en-US"/>
          </a:p>
        </p:txBody>
      </p:sp>
    </p:spTree>
    <p:extLst>
      <p:ext uri="{BB962C8B-B14F-4D97-AF65-F5344CB8AC3E}">
        <p14:creationId xmlns:p14="http://schemas.microsoft.com/office/powerpoint/2010/main" val="1393141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01C4F2-C6AE-400A-AED5-E2B21DCF1F5D}"/>
              </a:ext>
            </a:extLst>
          </p:cNvPr>
          <p:cNvSpPr>
            <a:spLocks noGrp="1"/>
          </p:cNvSpPr>
          <p:nvPr>
            <p:ph type="dt" sz="half" idx="10"/>
          </p:nvPr>
        </p:nvSpPr>
        <p:spPr/>
        <p:txBody>
          <a:bodyPr/>
          <a:lstStyle>
            <a:lvl1pPr>
              <a:defRPr/>
            </a:lvl1pPr>
          </a:lstStyle>
          <a:p>
            <a:pPr>
              <a:defRPr/>
            </a:pPr>
            <a:fld id="{AB0CF4F9-382A-46AC-9DAE-FF670058D26E}" type="datetimeFigureOut">
              <a:rPr lang="en-GB"/>
              <a:pPr>
                <a:defRPr/>
              </a:pPr>
              <a:t>28/02/2023</a:t>
            </a:fld>
            <a:endParaRPr lang="en-GB"/>
          </a:p>
        </p:txBody>
      </p:sp>
      <p:sp>
        <p:nvSpPr>
          <p:cNvPr id="5" name="Slide Number Placeholder 5">
            <a:extLst>
              <a:ext uri="{FF2B5EF4-FFF2-40B4-BE49-F238E27FC236}">
                <a16:creationId xmlns:a16="http://schemas.microsoft.com/office/drawing/2014/main" id="{F6B4480B-8001-4452-A366-39FC1329A245}"/>
              </a:ext>
            </a:extLst>
          </p:cNvPr>
          <p:cNvSpPr>
            <a:spLocks noGrp="1"/>
          </p:cNvSpPr>
          <p:nvPr>
            <p:ph type="sldNum" sz="quarter" idx="11"/>
          </p:nvPr>
        </p:nvSpPr>
        <p:spPr/>
        <p:txBody>
          <a:bodyPr/>
          <a:lstStyle>
            <a:lvl1pPr>
              <a:defRPr/>
            </a:lvl1pPr>
          </a:lstStyle>
          <a:p>
            <a:pPr>
              <a:defRPr/>
            </a:pPr>
            <a:fld id="{E4419A5A-9F64-4C97-A215-F80B1AD92264}" type="slidenum">
              <a:rPr lang="en-GB" altLang="en-US"/>
              <a:pPr>
                <a:defRPr/>
              </a:pPr>
              <a:t>‹#›</a:t>
            </a:fld>
            <a:endParaRPr lang="en-GB" altLang="en-US"/>
          </a:p>
        </p:txBody>
      </p:sp>
    </p:spTree>
    <p:extLst>
      <p:ext uri="{BB962C8B-B14F-4D97-AF65-F5344CB8AC3E}">
        <p14:creationId xmlns:p14="http://schemas.microsoft.com/office/powerpoint/2010/main" val="3969046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6ABEBB-6F7C-4F4B-ACEB-DAB65F300E92}"/>
              </a:ext>
            </a:extLst>
          </p:cNvPr>
          <p:cNvSpPr>
            <a:spLocks noGrp="1"/>
          </p:cNvSpPr>
          <p:nvPr>
            <p:ph type="dt" sz="half" idx="10"/>
          </p:nvPr>
        </p:nvSpPr>
        <p:spPr/>
        <p:txBody>
          <a:bodyPr/>
          <a:lstStyle>
            <a:lvl1pPr>
              <a:defRPr/>
            </a:lvl1pPr>
          </a:lstStyle>
          <a:p>
            <a:pPr>
              <a:defRPr/>
            </a:pPr>
            <a:fld id="{FB839370-36AC-420D-8C7D-088FF7266006}" type="datetimeFigureOut">
              <a:rPr lang="en-GB"/>
              <a:pPr>
                <a:defRPr/>
              </a:pPr>
              <a:t>28/02/2023</a:t>
            </a:fld>
            <a:endParaRPr lang="en-GB"/>
          </a:p>
        </p:txBody>
      </p:sp>
      <p:sp>
        <p:nvSpPr>
          <p:cNvPr id="6" name="Slide Number Placeholder 5">
            <a:extLst>
              <a:ext uri="{FF2B5EF4-FFF2-40B4-BE49-F238E27FC236}">
                <a16:creationId xmlns:a16="http://schemas.microsoft.com/office/drawing/2014/main" id="{92F10F1F-8619-49D9-8024-9279D25884C9}"/>
              </a:ext>
            </a:extLst>
          </p:cNvPr>
          <p:cNvSpPr>
            <a:spLocks noGrp="1"/>
          </p:cNvSpPr>
          <p:nvPr>
            <p:ph type="sldNum" sz="quarter" idx="11"/>
          </p:nvPr>
        </p:nvSpPr>
        <p:spPr/>
        <p:txBody>
          <a:bodyPr/>
          <a:lstStyle>
            <a:lvl1pPr>
              <a:defRPr/>
            </a:lvl1pPr>
          </a:lstStyle>
          <a:p>
            <a:pPr>
              <a:defRPr/>
            </a:pPr>
            <a:fld id="{CD44AB43-9045-4D8B-B748-58A0DBC1DE6D}" type="slidenum">
              <a:rPr lang="en-GB" altLang="en-US"/>
              <a:pPr>
                <a:defRPr/>
              </a:pPr>
              <a:t>‹#›</a:t>
            </a:fld>
            <a:endParaRPr lang="en-GB" altLang="en-US"/>
          </a:p>
        </p:txBody>
      </p:sp>
    </p:spTree>
    <p:extLst>
      <p:ext uri="{BB962C8B-B14F-4D97-AF65-F5344CB8AC3E}">
        <p14:creationId xmlns:p14="http://schemas.microsoft.com/office/powerpoint/2010/main" val="2660082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ACE00F9-2540-4DBE-9A35-8884D3198BC1}"/>
              </a:ext>
            </a:extLst>
          </p:cNvPr>
          <p:cNvSpPr>
            <a:spLocks noGrp="1"/>
          </p:cNvSpPr>
          <p:nvPr>
            <p:ph type="dt" sz="half" idx="10"/>
          </p:nvPr>
        </p:nvSpPr>
        <p:spPr/>
        <p:txBody>
          <a:bodyPr/>
          <a:lstStyle>
            <a:lvl1pPr>
              <a:defRPr/>
            </a:lvl1pPr>
          </a:lstStyle>
          <a:p>
            <a:pPr>
              <a:defRPr/>
            </a:pPr>
            <a:fld id="{72D39F5C-3C78-4E82-B9B9-38477B002A6C}" type="datetimeFigureOut">
              <a:rPr lang="en-GB"/>
              <a:pPr>
                <a:defRPr/>
              </a:pPr>
              <a:t>28/02/2023</a:t>
            </a:fld>
            <a:endParaRPr lang="en-GB"/>
          </a:p>
        </p:txBody>
      </p:sp>
      <p:sp>
        <p:nvSpPr>
          <p:cNvPr id="8" name="Slide Number Placeholder 5">
            <a:extLst>
              <a:ext uri="{FF2B5EF4-FFF2-40B4-BE49-F238E27FC236}">
                <a16:creationId xmlns:a16="http://schemas.microsoft.com/office/drawing/2014/main" id="{243B52CD-7801-42DD-864A-94033B15B085}"/>
              </a:ext>
            </a:extLst>
          </p:cNvPr>
          <p:cNvSpPr>
            <a:spLocks noGrp="1"/>
          </p:cNvSpPr>
          <p:nvPr>
            <p:ph type="sldNum" sz="quarter" idx="11"/>
          </p:nvPr>
        </p:nvSpPr>
        <p:spPr/>
        <p:txBody>
          <a:bodyPr/>
          <a:lstStyle>
            <a:lvl1pPr>
              <a:defRPr/>
            </a:lvl1pPr>
          </a:lstStyle>
          <a:p>
            <a:pPr>
              <a:defRPr/>
            </a:pPr>
            <a:fld id="{9186B821-30F5-419F-BC10-2B56BEA317CE}" type="slidenum">
              <a:rPr lang="en-GB" altLang="en-US"/>
              <a:pPr>
                <a:defRPr/>
              </a:pPr>
              <a:t>‹#›</a:t>
            </a:fld>
            <a:endParaRPr lang="en-GB" altLang="en-US"/>
          </a:p>
        </p:txBody>
      </p:sp>
    </p:spTree>
    <p:extLst>
      <p:ext uri="{BB962C8B-B14F-4D97-AF65-F5344CB8AC3E}">
        <p14:creationId xmlns:p14="http://schemas.microsoft.com/office/powerpoint/2010/main" val="989903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E25E4B4-B35C-43F9-8F4A-E07673C417D6}"/>
              </a:ext>
            </a:extLst>
          </p:cNvPr>
          <p:cNvSpPr>
            <a:spLocks noGrp="1"/>
          </p:cNvSpPr>
          <p:nvPr>
            <p:ph type="dt" sz="half" idx="10"/>
          </p:nvPr>
        </p:nvSpPr>
        <p:spPr/>
        <p:txBody>
          <a:bodyPr/>
          <a:lstStyle>
            <a:lvl1pPr>
              <a:defRPr/>
            </a:lvl1pPr>
          </a:lstStyle>
          <a:p>
            <a:pPr>
              <a:defRPr/>
            </a:pPr>
            <a:fld id="{06DFBCE5-C2CB-4F00-8634-493A13975D23}" type="datetimeFigureOut">
              <a:rPr lang="en-GB"/>
              <a:pPr>
                <a:defRPr/>
              </a:pPr>
              <a:t>28/02/2023</a:t>
            </a:fld>
            <a:endParaRPr lang="en-GB"/>
          </a:p>
        </p:txBody>
      </p:sp>
      <p:sp>
        <p:nvSpPr>
          <p:cNvPr id="4" name="Slide Number Placeholder 5">
            <a:extLst>
              <a:ext uri="{FF2B5EF4-FFF2-40B4-BE49-F238E27FC236}">
                <a16:creationId xmlns:a16="http://schemas.microsoft.com/office/drawing/2014/main" id="{AB2CE9F0-0AED-40B5-93D5-3E2A5F7FDD18}"/>
              </a:ext>
            </a:extLst>
          </p:cNvPr>
          <p:cNvSpPr>
            <a:spLocks noGrp="1"/>
          </p:cNvSpPr>
          <p:nvPr>
            <p:ph type="sldNum" sz="quarter" idx="11"/>
          </p:nvPr>
        </p:nvSpPr>
        <p:spPr/>
        <p:txBody>
          <a:bodyPr/>
          <a:lstStyle>
            <a:lvl1pPr>
              <a:defRPr/>
            </a:lvl1pPr>
          </a:lstStyle>
          <a:p>
            <a:pPr>
              <a:defRPr/>
            </a:pPr>
            <a:fld id="{F6145D2B-C582-400A-AEA6-92A3CD15A8FD}" type="slidenum">
              <a:rPr lang="en-GB" altLang="en-US"/>
              <a:pPr>
                <a:defRPr/>
              </a:pPr>
              <a:t>‹#›</a:t>
            </a:fld>
            <a:endParaRPr lang="en-GB" altLang="en-US"/>
          </a:p>
        </p:txBody>
      </p:sp>
    </p:spTree>
    <p:extLst>
      <p:ext uri="{BB962C8B-B14F-4D97-AF65-F5344CB8AC3E}">
        <p14:creationId xmlns:p14="http://schemas.microsoft.com/office/powerpoint/2010/main" val="1231143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EB97366-CF57-4EE6-9EFB-498E6E60D2B2}"/>
              </a:ext>
            </a:extLst>
          </p:cNvPr>
          <p:cNvSpPr>
            <a:spLocks noGrp="1"/>
          </p:cNvSpPr>
          <p:nvPr>
            <p:ph type="dt" sz="half" idx="10"/>
          </p:nvPr>
        </p:nvSpPr>
        <p:spPr/>
        <p:txBody>
          <a:bodyPr/>
          <a:lstStyle>
            <a:lvl1pPr>
              <a:defRPr/>
            </a:lvl1pPr>
          </a:lstStyle>
          <a:p>
            <a:pPr>
              <a:defRPr/>
            </a:pPr>
            <a:fld id="{27848C57-A1F7-4161-BCB7-26B7A3A8F8FE}" type="datetimeFigureOut">
              <a:rPr lang="en-GB"/>
              <a:pPr>
                <a:defRPr/>
              </a:pPr>
              <a:t>28/02/2023</a:t>
            </a:fld>
            <a:endParaRPr lang="en-GB"/>
          </a:p>
        </p:txBody>
      </p:sp>
      <p:sp>
        <p:nvSpPr>
          <p:cNvPr id="3" name="Slide Number Placeholder 5">
            <a:extLst>
              <a:ext uri="{FF2B5EF4-FFF2-40B4-BE49-F238E27FC236}">
                <a16:creationId xmlns:a16="http://schemas.microsoft.com/office/drawing/2014/main" id="{BD08296B-F621-4DC5-A959-33E523805F92}"/>
              </a:ext>
            </a:extLst>
          </p:cNvPr>
          <p:cNvSpPr>
            <a:spLocks noGrp="1"/>
          </p:cNvSpPr>
          <p:nvPr>
            <p:ph type="sldNum" sz="quarter" idx="11"/>
          </p:nvPr>
        </p:nvSpPr>
        <p:spPr/>
        <p:txBody>
          <a:bodyPr/>
          <a:lstStyle>
            <a:lvl1pPr>
              <a:defRPr/>
            </a:lvl1pPr>
          </a:lstStyle>
          <a:p>
            <a:pPr>
              <a:defRPr/>
            </a:pPr>
            <a:fld id="{E127D847-7983-420A-BEC3-7857E252758B}" type="slidenum">
              <a:rPr lang="en-GB" altLang="en-US"/>
              <a:pPr>
                <a:defRPr/>
              </a:pPr>
              <a:t>‹#›</a:t>
            </a:fld>
            <a:endParaRPr lang="en-GB" altLang="en-US"/>
          </a:p>
        </p:txBody>
      </p:sp>
    </p:spTree>
    <p:extLst>
      <p:ext uri="{BB962C8B-B14F-4D97-AF65-F5344CB8AC3E}">
        <p14:creationId xmlns:p14="http://schemas.microsoft.com/office/powerpoint/2010/main" val="831170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F1A708B-4537-4CDF-9078-218158E76E88}"/>
              </a:ext>
            </a:extLst>
          </p:cNvPr>
          <p:cNvSpPr>
            <a:spLocks noGrp="1"/>
          </p:cNvSpPr>
          <p:nvPr>
            <p:ph type="dt" sz="half" idx="10"/>
          </p:nvPr>
        </p:nvSpPr>
        <p:spPr/>
        <p:txBody>
          <a:bodyPr/>
          <a:lstStyle>
            <a:lvl1pPr>
              <a:defRPr/>
            </a:lvl1pPr>
          </a:lstStyle>
          <a:p>
            <a:pPr>
              <a:defRPr/>
            </a:pPr>
            <a:fld id="{C0424C2F-8189-43DE-BA57-1AEC4DD35792}" type="datetimeFigureOut">
              <a:rPr lang="en-GB"/>
              <a:pPr>
                <a:defRPr/>
              </a:pPr>
              <a:t>28/02/2023</a:t>
            </a:fld>
            <a:endParaRPr lang="en-GB"/>
          </a:p>
        </p:txBody>
      </p:sp>
      <p:sp>
        <p:nvSpPr>
          <p:cNvPr id="6" name="Slide Number Placeholder 5">
            <a:extLst>
              <a:ext uri="{FF2B5EF4-FFF2-40B4-BE49-F238E27FC236}">
                <a16:creationId xmlns:a16="http://schemas.microsoft.com/office/drawing/2014/main" id="{F2624C93-C25A-49B7-91D9-B4694A366157}"/>
              </a:ext>
            </a:extLst>
          </p:cNvPr>
          <p:cNvSpPr>
            <a:spLocks noGrp="1"/>
          </p:cNvSpPr>
          <p:nvPr>
            <p:ph type="sldNum" sz="quarter" idx="11"/>
          </p:nvPr>
        </p:nvSpPr>
        <p:spPr/>
        <p:txBody>
          <a:bodyPr/>
          <a:lstStyle>
            <a:lvl1pPr>
              <a:defRPr/>
            </a:lvl1pPr>
          </a:lstStyle>
          <a:p>
            <a:pPr>
              <a:defRPr/>
            </a:pPr>
            <a:fld id="{60B5D7F6-6E77-4922-BBC6-D6214893F01B}" type="slidenum">
              <a:rPr lang="en-GB" altLang="en-US"/>
              <a:pPr>
                <a:defRPr/>
              </a:pPr>
              <a:t>‹#›</a:t>
            </a:fld>
            <a:endParaRPr lang="en-GB" altLang="en-US"/>
          </a:p>
        </p:txBody>
      </p:sp>
    </p:spTree>
    <p:extLst>
      <p:ext uri="{BB962C8B-B14F-4D97-AF65-F5344CB8AC3E}">
        <p14:creationId xmlns:p14="http://schemas.microsoft.com/office/powerpoint/2010/main" val="98101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9C0CD8E-4BA9-4723-AD61-EDA3A87B7C81}"/>
              </a:ext>
            </a:extLst>
          </p:cNvPr>
          <p:cNvSpPr>
            <a:spLocks noGrp="1"/>
          </p:cNvSpPr>
          <p:nvPr>
            <p:ph type="dt" sz="half" idx="10"/>
          </p:nvPr>
        </p:nvSpPr>
        <p:spPr/>
        <p:txBody>
          <a:bodyPr/>
          <a:lstStyle>
            <a:lvl1pPr>
              <a:defRPr/>
            </a:lvl1pPr>
          </a:lstStyle>
          <a:p>
            <a:pPr>
              <a:defRPr/>
            </a:pPr>
            <a:fld id="{98BCEF5C-266E-4086-AD21-16BDFF3A4B7B}" type="datetimeFigureOut">
              <a:rPr lang="en-GB"/>
              <a:pPr>
                <a:defRPr/>
              </a:pPr>
              <a:t>28/02/2023</a:t>
            </a:fld>
            <a:endParaRPr lang="en-GB"/>
          </a:p>
        </p:txBody>
      </p:sp>
      <p:sp>
        <p:nvSpPr>
          <p:cNvPr id="6" name="Slide Number Placeholder 5">
            <a:extLst>
              <a:ext uri="{FF2B5EF4-FFF2-40B4-BE49-F238E27FC236}">
                <a16:creationId xmlns:a16="http://schemas.microsoft.com/office/drawing/2014/main" id="{63B7E0BC-CAD8-4769-8BC8-179BDF70A48F}"/>
              </a:ext>
            </a:extLst>
          </p:cNvPr>
          <p:cNvSpPr>
            <a:spLocks noGrp="1"/>
          </p:cNvSpPr>
          <p:nvPr>
            <p:ph type="sldNum" sz="quarter" idx="11"/>
          </p:nvPr>
        </p:nvSpPr>
        <p:spPr/>
        <p:txBody>
          <a:bodyPr/>
          <a:lstStyle>
            <a:lvl1pPr>
              <a:defRPr/>
            </a:lvl1pPr>
          </a:lstStyle>
          <a:p>
            <a:pPr>
              <a:defRPr/>
            </a:pPr>
            <a:fld id="{A78CC17F-8AFE-4AA5-A062-8F7F28D27FE3}" type="slidenum">
              <a:rPr lang="en-GB" altLang="en-US"/>
              <a:pPr>
                <a:defRPr/>
              </a:pPr>
              <a:t>‹#›</a:t>
            </a:fld>
            <a:endParaRPr lang="en-GB" altLang="en-US"/>
          </a:p>
        </p:txBody>
      </p:sp>
    </p:spTree>
    <p:extLst>
      <p:ext uri="{BB962C8B-B14F-4D97-AF65-F5344CB8AC3E}">
        <p14:creationId xmlns:p14="http://schemas.microsoft.com/office/powerpoint/2010/main" val="1236038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C1895A-ECB5-4D60-BD68-2046146E0B4B}"/>
              </a:ext>
            </a:extLst>
          </p:cNvPr>
          <p:cNvSpPr>
            <a:spLocks noGrp="1"/>
          </p:cNvSpPr>
          <p:nvPr>
            <p:ph type="dt" sz="half" idx="10"/>
          </p:nvPr>
        </p:nvSpPr>
        <p:spPr/>
        <p:txBody>
          <a:bodyPr/>
          <a:lstStyle>
            <a:lvl1pPr>
              <a:defRPr/>
            </a:lvl1pPr>
          </a:lstStyle>
          <a:p>
            <a:pPr>
              <a:defRPr/>
            </a:pPr>
            <a:fld id="{3AC1C616-1927-4D0B-94D9-4A795A7177D6}" type="datetimeFigureOut">
              <a:rPr lang="en-GB"/>
              <a:pPr>
                <a:defRPr/>
              </a:pPr>
              <a:t>28/02/2023</a:t>
            </a:fld>
            <a:endParaRPr lang="en-GB"/>
          </a:p>
        </p:txBody>
      </p:sp>
      <p:sp>
        <p:nvSpPr>
          <p:cNvPr id="5" name="Slide Number Placeholder 5">
            <a:extLst>
              <a:ext uri="{FF2B5EF4-FFF2-40B4-BE49-F238E27FC236}">
                <a16:creationId xmlns:a16="http://schemas.microsoft.com/office/drawing/2014/main" id="{89C5608E-1DAA-4545-A1B2-9DE3E77ECAA3}"/>
              </a:ext>
            </a:extLst>
          </p:cNvPr>
          <p:cNvSpPr>
            <a:spLocks noGrp="1"/>
          </p:cNvSpPr>
          <p:nvPr>
            <p:ph type="sldNum" sz="quarter" idx="11"/>
          </p:nvPr>
        </p:nvSpPr>
        <p:spPr/>
        <p:txBody>
          <a:bodyPr/>
          <a:lstStyle>
            <a:lvl1pPr>
              <a:defRPr/>
            </a:lvl1pPr>
          </a:lstStyle>
          <a:p>
            <a:pPr>
              <a:defRPr/>
            </a:pPr>
            <a:fld id="{AFE6BC80-9C58-4835-98BC-35DDAD5A9409}" type="slidenum">
              <a:rPr lang="en-GB" altLang="en-US"/>
              <a:pPr>
                <a:defRPr/>
              </a:pPr>
              <a:t>‹#›</a:t>
            </a:fld>
            <a:endParaRPr lang="en-GB" altLang="en-US"/>
          </a:p>
        </p:txBody>
      </p:sp>
    </p:spTree>
    <p:extLst>
      <p:ext uri="{BB962C8B-B14F-4D97-AF65-F5344CB8AC3E}">
        <p14:creationId xmlns:p14="http://schemas.microsoft.com/office/powerpoint/2010/main" val="3979609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D2F7B-D7E4-444E-9320-5D85ED71FCEB}"/>
              </a:ext>
            </a:extLst>
          </p:cNvPr>
          <p:cNvSpPr>
            <a:spLocks noGrp="1"/>
          </p:cNvSpPr>
          <p:nvPr>
            <p:ph type="dt" sz="half" idx="10"/>
          </p:nvPr>
        </p:nvSpPr>
        <p:spPr/>
        <p:txBody>
          <a:bodyPr/>
          <a:lstStyle>
            <a:lvl1pPr>
              <a:defRPr/>
            </a:lvl1pPr>
          </a:lstStyle>
          <a:p>
            <a:pPr>
              <a:defRPr/>
            </a:pPr>
            <a:fld id="{B383416C-7963-4795-825D-B4FB0850484A}" type="datetimeFigureOut">
              <a:rPr lang="en-GB"/>
              <a:pPr>
                <a:defRPr/>
              </a:pPr>
              <a:t>28/02/2023</a:t>
            </a:fld>
            <a:endParaRPr lang="en-GB"/>
          </a:p>
        </p:txBody>
      </p:sp>
      <p:sp>
        <p:nvSpPr>
          <p:cNvPr id="5" name="Slide Number Placeholder 5">
            <a:extLst>
              <a:ext uri="{FF2B5EF4-FFF2-40B4-BE49-F238E27FC236}">
                <a16:creationId xmlns:a16="http://schemas.microsoft.com/office/drawing/2014/main" id="{C282F118-2E08-4EAE-A112-0892DD9FC985}"/>
              </a:ext>
            </a:extLst>
          </p:cNvPr>
          <p:cNvSpPr>
            <a:spLocks noGrp="1"/>
          </p:cNvSpPr>
          <p:nvPr>
            <p:ph type="sldNum" sz="quarter" idx="11"/>
          </p:nvPr>
        </p:nvSpPr>
        <p:spPr/>
        <p:txBody>
          <a:bodyPr/>
          <a:lstStyle>
            <a:lvl1pPr>
              <a:defRPr/>
            </a:lvl1pPr>
          </a:lstStyle>
          <a:p>
            <a:pPr>
              <a:defRPr/>
            </a:pPr>
            <a:fld id="{74DA9F77-ED79-4167-BD78-F273BD64B56B}" type="slidenum">
              <a:rPr lang="en-GB" altLang="en-US"/>
              <a:pPr>
                <a:defRPr/>
              </a:pPr>
              <a:t>‹#›</a:t>
            </a:fld>
            <a:endParaRPr lang="en-GB" altLang="en-US"/>
          </a:p>
        </p:txBody>
      </p:sp>
    </p:spTree>
    <p:extLst>
      <p:ext uri="{BB962C8B-B14F-4D97-AF65-F5344CB8AC3E}">
        <p14:creationId xmlns:p14="http://schemas.microsoft.com/office/powerpoint/2010/main" val="2390355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DCC71E0-F1AD-4C36-B85D-4BE7D811DC6B}"/>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5B3C3DB-E5A9-47E5-AE81-3ECF0EFB1CA5}"/>
              </a:ext>
            </a:extLst>
          </p:cNvPr>
          <p:cNvSpPr>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7E1C748-4BC9-46D4-AB58-4A97D3BFDBA2}"/>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F22DB86-EB4F-4B64-A14B-7E24DA2A2942}" type="datetimeFigureOut">
              <a:rPr lang="en-GB"/>
              <a:pPr>
                <a:defRPr/>
              </a:pPr>
              <a:t>28/02/2023</a:t>
            </a:fld>
            <a:endParaRPr lang="en-GB"/>
          </a:p>
        </p:txBody>
      </p:sp>
      <p:sp>
        <p:nvSpPr>
          <p:cNvPr id="6" name="Slide Number Placeholder 5">
            <a:extLst>
              <a:ext uri="{FF2B5EF4-FFF2-40B4-BE49-F238E27FC236}">
                <a16:creationId xmlns:a16="http://schemas.microsoft.com/office/drawing/2014/main" id="{08BFE76C-0306-4667-8DD4-494C89A957D5}"/>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9502896F-2913-4024-A978-45FF1E7A8BE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63" r:id="rId1"/>
    <p:sldLayoutId id="2147483864"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zacF1pZR1Fg"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uG-FLOi4OOU?feature=oembe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32E39A27-1799-45D8-AD1F-740A5D12E2DC}"/>
              </a:ext>
            </a:extLst>
          </p:cNvPr>
          <p:cNvSpPr>
            <a:spLocks noGrp="1" noChangeArrowheads="1"/>
          </p:cNvSpPr>
          <p:nvPr>
            <p:ph type="ctrTitle"/>
          </p:nvPr>
        </p:nvSpPr>
        <p:spPr>
          <a:xfrm>
            <a:off x="191344" y="1065509"/>
            <a:ext cx="11809312" cy="1512168"/>
          </a:xfrm>
        </p:spPr>
        <p:txBody>
          <a:bodyPr/>
          <a:lstStyle/>
          <a:p>
            <a:pPr eaLnBrk="1" hangingPunct="1"/>
            <a:r>
              <a:rPr lang="en-GB" altLang="en-US" sz="3600" b="1" dirty="0"/>
              <a:t>Leadership and Management Theory and Practice</a:t>
            </a:r>
            <a:br>
              <a:rPr lang="en-GB" altLang="en-US" sz="3600" b="1" dirty="0"/>
            </a:br>
            <a:r>
              <a:rPr lang="en-GB" altLang="en-US" sz="3200" b="1" u="sng" dirty="0"/>
              <a:t>( LCBB 6003 )</a:t>
            </a:r>
            <a:endParaRPr lang="en-GB" altLang="en-US" sz="3600" b="1" u="sng" dirty="0"/>
          </a:p>
        </p:txBody>
      </p:sp>
      <p:sp>
        <p:nvSpPr>
          <p:cNvPr id="5123" name="Subtitle 4">
            <a:extLst>
              <a:ext uri="{FF2B5EF4-FFF2-40B4-BE49-F238E27FC236}">
                <a16:creationId xmlns:a16="http://schemas.microsoft.com/office/drawing/2014/main" id="{F98A1305-E230-41C1-B359-9219D6B92A73}"/>
              </a:ext>
            </a:extLst>
          </p:cNvPr>
          <p:cNvSpPr>
            <a:spLocks noGrp="1" noChangeArrowheads="1"/>
          </p:cNvSpPr>
          <p:nvPr>
            <p:ph type="subTitle" idx="1"/>
          </p:nvPr>
        </p:nvSpPr>
        <p:spPr>
          <a:xfrm>
            <a:off x="119336" y="3356993"/>
            <a:ext cx="11953328" cy="2088232"/>
          </a:xfrm>
        </p:spPr>
        <p:txBody>
          <a:bodyPr/>
          <a:lstStyle/>
          <a:p>
            <a:pPr eaLnBrk="1" hangingPunct="1"/>
            <a:r>
              <a:rPr lang="en-GB" altLang="en-US" sz="4400" b="1" dirty="0">
                <a:solidFill>
                  <a:schemeClr val="accent2"/>
                </a:solidFill>
                <a:effectLst>
                  <a:outerShdw blurRad="38100" dist="38100" dir="2700000" algn="tl">
                    <a:srgbClr val="000000">
                      <a:alpha val="43137"/>
                    </a:srgbClr>
                  </a:outerShdw>
                </a:effectLst>
              </a:rPr>
              <a:t>Week 7</a:t>
            </a:r>
          </a:p>
          <a:p>
            <a:pPr eaLnBrk="1" hangingPunct="1"/>
            <a:endParaRPr lang="en-GB" altLang="en-US" sz="2000" b="1" dirty="0">
              <a:solidFill>
                <a:schemeClr val="accent2"/>
              </a:solidFill>
              <a:effectLst>
                <a:outerShdw blurRad="38100" dist="38100" dir="2700000" algn="tl">
                  <a:srgbClr val="000000">
                    <a:alpha val="43137"/>
                  </a:srgbClr>
                </a:outerShdw>
              </a:effectLst>
            </a:endParaRPr>
          </a:p>
          <a:p>
            <a:pPr algn="ctr"/>
            <a:r>
              <a:rPr lang="en-GB" sz="4400" b="1" dirty="0">
                <a:solidFill>
                  <a:srgbClr val="FFFF00"/>
                </a:solidFill>
              </a:rPr>
              <a:t>Leadership Styles and Teams</a:t>
            </a:r>
            <a:endParaRPr lang="en-GB" altLang="en-US" sz="4000" b="1" dirty="0">
              <a:solidFill>
                <a:schemeClr val="accent2"/>
              </a:solidFill>
              <a:effectLst>
                <a:outerShdw blurRad="38100" dist="38100" dir="2700000" algn="tl">
                  <a:srgbClr val="000000">
                    <a:alpha val="43137"/>
                  </a:srgbClr>
                </a:outerShdw>
              </a:effectLst>
            </a:endParaRPr>
          </a:p>
          <a:p>
            <a:pPr eaLnBrk="1" hangingPunct="1"/>
            <a:endParaRPr lang="en-GB" altLang="en-US" sz="6600" b="1" dirty="0">
              <a:solidFill>
                <a:schemeClr val="accent2"/>
              </a:solidFill>
              <a:effectLst>
                <a:outerShdw blurRad="38100" dist="38100" dir="2700000" algn="tl">
                  <a:srgbClr val="000000">
                    <a:alpha val="43137"/>
                  </a:srgbClr>
                </a:outerShdw>
              </a:effectLst>
            </a:endParaRPr>
          </a:p>
        </p:txBody>
      </p:sp>
      <p:sp>
        <p:nvSpPr>
          <p:cNvPr id="5124" name="Slide Number Placeholder 5">
            <a:extLst>
              <a:ext uri="{FF2B5EF4-FFF2-40B4-BE49-F238E27FC236}">
                <a16:creationId xmlns:a16="http://schemas.microsoft.com/office/drawing/2014/main" id="{E786F963-ABE2-4401-9D16-172A89A36449}"/>
              </a:ext>
            </a:extLst>
          </p:cNvPr>
          <p:cNvSpPr>
            <a:spLocks noGrp="1" noChangeArrowheads="1"/>
          </p:cNvSpPr>
          <p:nvPr>
            <p:ph type="sldNum" sz="quarter" idx="12"/>
          </p:nvPr>
        </p:nvSpPr>
        <p:spPr bwMode="auto">
          <a:xfrm>
            <a:off x="9767888" y="6453189"/>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2E4F6F-EAD8-4B4A-BE5D-1FA1AD27E83F}"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36" y="188640"/>
            <a:ext cx="4392488" cy="1143000"/>
          </a:xfrm>
        </p:spPr>
        <p:txBody>
          <a:bodyPr>
            <a:noAutofit/>
          </a:bodyPr>
          <a:lstStyle/>
          <a:p>
            <a:r>
              <a:rPr lang="en-GB" sz="3600" b="1" dirty="0"/>
              <a:t>Session Aims</a:t>
            </a:r>
          </a:p>
        </p:txBody>
      </p:sp>
      <p:sp>
        <p:nvSpPr>
          <p:cNvPr id="4" name="Content Placeholder 3"/>
          <p:cNvSpPr>
            <a:spLocks noGrp="1"/>
          </p:cNvSpPr>
          <p:nvPr>
            <p:ph idx="1"/>
          </p:nvPr>
        </p:nvSpPr>
        <p:spPr>
          <a:xfrm>
            <a:off x="263352" y="1219201"/>
            <a:ext cx="11521280" cy="4525963"/>
          </a:xfrm>
        </p:spPr>
        <p:txBody>
          <a:bodyPr>
            <a:normAutofit/>
          </a:bodyPr>
          <a:lstStyle/>
          <a:p>
            <a:pPr>
              <a:buFont typeface="Arial" panose="020B0604020202020204" pitchFamily="34" charset="0"/>
              <a:buChar char="•"/>
            </a:pPr>
            <a:endParaRPr lang="en-GB" dirty="0"/>
          </a:p>
          <a:p>
            <a:pPr lvl="0"/>
            <a:r>
              <a:rPr lang="en-GB" sz="2800" dirty="0"/>
              <a:t>Understand the meaning and importance of workgroups and teams.</a:t>
            </a:r>
          </a:p>
          <a:p>
            <a:pPr marL="0" indent="0">
              <a:buNone/>
            </a:pPr>
            <a:endParaRPr lang="en-GB" sz="2800" dirty="0"/>
          </a:p>
          <a:p>
            <a:pPr lvl="0"/>
            <a:r>
              <a:rPr lang="en-GB" sz="2800" dirty="0"/>
              <a:t>Differentiate between groups and teams.</a:t>
            </a:r>
          </a:p>
          <a:p>
            <a:pPr marL="0" indent="0">
              <a:buNone/>
            </a:pPr>
            <a:endParaRPr lang="en-GB" sz="2800" dirty="0"/>
          </a:p>
          <a:p>
            <a:pPr lvl="0"/>
            <a:r>
              <a:rPr lang="en-GB" sz="2800" dirty="0"/>
              <a:t>Explain the difference between formal and informal groups.</a:t>
            </a:r>
          </a:p>
          <a:p>
            <a:pPr lvl="0"/>
            <a:endParaRPr lang="en-GB" sz="2800" dirty="0"/>
          </a:p>
          <a:p>
            <a:pPr lvl="0"/>
            <a:r>
              <a:rPr lang="en-GB" sz="2800" dirty="0"/>
              <a:t>Explain the reasons for the formation of groups.</a:t>
            </a:r>
          </a:p>
          <a:p>
            <a:pPr marL="0" indent="0">
              <a:buNone/>
            </a:pPr>
            <a:endParaRPr lang="en-GB" sz="3000" dirty="0"/>
          </a:p>
          <a:p>
            <a:pPr>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791877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685800"/>
            <a:ext cx="7498080" cy="990600"/>
          </a:xfrm>
        </p:spPr>
        <p:txBody>
          <a:bodyPr>
            <a:noAutofit/>
          </a:bodyPr>
          <a:lstStyle/>
          <a:p>
            <a:r>
              <a:rPr lang="en-GB" sz="3600" b="1" dirty="0"/>
              <a:t>Introduction – lets start thinking!</a:t>
            </a:r>
          </a:p>
        </p:txBody>
      </p:sp>
      <p:sp>
        <p:nvSpPr>
          <p:cNvPr id="3" name="Content Placeholder 2"/>
          <p:cNvSpPr>
            <a:spLocks noGrp="1"/>
          </p:cNvSpPr>
          <p:nvPr>
            <p:ph idx="1"/>
          </p:nvPr>
        </p:nvSpPr>
        <p:spPr>
          <a:xfrm>
            <a:off x="335360" y="1676400"/>
            <a:ext cx="11737304" cy="3048744"/>
          </a:xfrm>
        </p:spPr>
        <p:txBody>
          <a:bodyPr>
            <a:noAutofit/>
          </a:bodyPr>
          <a:lstStyle/>
          <a:p>
            <a:pPr marL="0" indent="0" algn="ctr">
              <a:buNone/>
            </a:pPr>
            <a:endParaRPr lang="en-GB" sz="2800" dirty="0"/>
          </a:p>
          <a:p>
            <a:pPr marL="0" indent="0" algn="ctr">
              <a:buNone/>
            </a:pPr>
            <a:r>
              <a:rPr lang="en-GB" sz="2800" dirty="0"/>
              <a:t>Watch the clip and comment upon its content.</a:t>
            </a:r>
          </a:p>
          <a:p>
            <a:pPr marL="0" indent="0" algn="ctr">
              <a:buNone/>
            </a:pPr>
            <a:endParaRPr lang="en-GB" sz="2800" dirty="0"/>
          </a:p>
          <a:p>
            <a:pPr marL="0" indent="0" algn="ctr">
              <a:buNone/>
            </a:pPr>
            <a:r>
              <a:rPr lang="en-GB" sz="2800" dirty="0">
                <a:hlinkClick r:id="rId2"/>
              </a:rPr>
              <a:t>https://www.youtube.com/watch?v=zacF1pZR1Fg</a:t>
            </a:r>
            <a:endParaRPr lang="en-GB" sz="2800" dirty="0"/>
          </a:p>
        </p:txBody>
      </p:sp>
    </p:spTree>
    <p:extLst>
      <p:ext uri="{BB962C8B-B14F-4D97-AF65-F5344CB8AC3E}">
        <p14:creationId xmlns:p14="http://schemas.microsoft.com/office/powerpoint/2010/main" val="2108081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36" y="188640"/>
            <a:ext cx="4176464" cy="990600"/>
          </a:xfrm>
        </p:spPr>
        <p:txBody>
          <a:bodyPr>
            <a:noAutofit/>
          </a:bodyPr>
          <a:lstStyle/>
          <a:p>
            <a:r>
              <a:rPr lang="en-GB" sz="3600" b="1" dirty="0"/>
              <a:t>Introduction</a:t>
            </a:r>
          </a:p>
        </p:txBody>
      </p:sp>
      <p:sp>
        <p:nvSpPr>
          <p:cNvPr id="3" name="Content Placeholder 2"/>
          <p:cNvSpPr>
            <a:spLocks noGrp="1"/>
          </p:cNvSpPr>
          <p:nvPr>
            <p:ph idx="1"/>
          </p:nvPr>
        </p:nvSpPr>
        <p:spPr>
          <a:xfrm>
            <a:off x="227348" y="1580592"/>
            <a:ext cx="11737304" cy="3696816"/>
          </a:xfrm>
        </p:spPr>
        <p:txBody>
          <a:bodyPr>
            <a:noAutofit/>
          </a:bodyPr>
          <a:lstStyle/>
          <a:p>
            <a:pPr>
              <a:buFont typeface="Arial" panose="020B0604020202020204" pitchFamily="34" charset="0"/>
              <a:buChar char="•"/>
            </a:pPr>
            <a:r>
              <a:rPr lang="en-GB" sz="2800" dirty="0"/>
              <a:t>Individuals seldom work in isolation in an organisation. </a:t>
            </a:r>
          </a:p>
          <a:p>
            <a:pPr>
              <a:buFont typeface="Arial" panose="020B0604020202020204" pitchFamily="34" charset="0"/>
              <a:buChar char="•"/>
            </a:pPr>
            <a:endParaRPr lang="en-GB" sz="2800" dirty="0"/>
          </a:p>
          <a:p>
            <a:pPr>
              <a:buFont typeface="Arial" panose="020B0604020202020204" pitchFamily="34" charset="0"/>
              <a:buChar char="•"/>
            </a:pPr>
            <a:r>
              <a:rPr lang="en-GB" sz="2800" dirty="0"/>
              <a:t>Groups and teams within the organisational structure exist in the shape of departments, or functional teams within departments. </a:t>
            </a:r>
          </a:p>
          <a:p>
            <a:pPr>
              <a:buFont typeface="Arial" panose="020B0604020202020204" pitchFamily="34" charset="0"/>
              <a:buChar char="•"/>
            </a:pPr>
            <a:endParaRPr lang="en-GB" sz="2800" dirty="0"/>
          </a:p>
          <a:p>
            <a:pPr>
              <a:buFont typeface="Arial" panose="020B0604020202020204" pitchFamily="34" charset="0"/>
              <a:buChar char="•"/>
            </a:pPr>
            <a:r>
              <a:rPr lang="en-GB" sz="2800" dirty="0"/>
              <a:t>These are a major feature of human behaviour in the work environment. </a:t>
            </a:r>
          </a:p>
        </p:txBody>
      </p:sp>
    </p:spTree>
    <p:extLst>
      <p:ext uri="{BB962C8B-B14F-4D97-AF65-F5344CB8AC3E}">
        <p14:creationId xmlns:p14="http://schemas.microsoft.com/office/powerpoint/2010/main" val="1002391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368" y="116632"/>
            <a:ext cx="7498080" cy="990600"/>
          </a:xfrm>
        </p:spPr>
        <p:txBody>
          <a:bodyPr>
            <a:noAutofit/>
          </a:bodyPr>
          <a:lstStyle/>
          <a:p>
            <a:pPr algn="l"/>
            <a:r>
              <a:rPr lang="en-GB" sz="3600" b="1" dirty="0"/>
              <a:t>Introduction</a:t>
            </a:r>
          </a:p>
        </p:txBody>
      </p:sp>
      <p:sp>
        <p:nvSpPr>
          <p:cNvPr id="3" name="Content Placeholder 2"/>
          <p:cNvSpPr>
            <a:spLocks noGrp="1"/>
          </p:cNvSpPr>
          <p:nvPr>
            <p:ph idx="1"/>
          </p:nvPr>
        </p:nvSpPr>
        <p:spPr>
          <a:xfrm>
            <a:off x="191344" y="1196752"/>
            <a:ext cx="11809312" cy="4320480"/>
          </a:xfrm>
        </p:spPr>
        <p:txBody>
          <a:bodyPr>
            <a:noAutofit/>
          </a:bodyPr>
          <a:lstStyle/>
          <a:p>
            <a:pPr algn="just">
              <a:lnSpc>
                <a:spcPct val="150000"/>
              </a:lnSpc>
              <a:buFont typeface="Arial" panose="020B0604020202020204" pitchFamily="34" charset="0"/>
              <a:buChar char="•"/>
            </a:pPr>
            <a:r>
              <a:rPr lang="en-GB" sz="2000" dirty="0"/>
              <a:t>Understanding how teams and groups function within an organisation will help leaders and managers to develop a more cohesive and integrated environment. </a:t>
            </a:r>
          </a:p>
          <a:p>
            <a:pPr algn="just">
              <a:lnSpc>
                <a:spcPct val="150000"/>
              </a:lnSpc>
              <a:buFont typeface="Arial" panose="020B0604020202020204" pitchFamily="34" charset="0"/>
              <a:buChar char="•"/>
            </a:pPr>
            <a:r>
              <a:rPr lang="en-GB" sz="2000" dirty="0"/>
              <a:t>In this session we will discuss an introduction to teams and groups, why they exist, and define various types of teams and groups.</a:t>
            </a:r>
          </a:p>
          <a:p>
            <a:pPr algn="just">
              <a:lnSpc>
                <a:spcPct val="150000"/>
              </a:lnSpc>
              <a:buFont typeface="Arial" panose="020B0604020202020204" pitchFamily="34" charset="0"/>
              <a:buChar char="•"/>
            </a:pPr>
            <a:r>
              <a:rPr lang="en-GB" sz="2000" dirty="0"/>
              <a:t>For the purpose of convenience, this session is divided into three sections. </a:t>
            </a:r>
          </a:p>
          <a:p>
            <a:pPr algn="just">
              <a:lnSpc>
                <a:spcPct val="150000"/>
              </a:lnSpc>
              <a:buFont typeface="Arial" panose="020B0604020202020204" pitchFamily="34" charset="0"/>
              <a:buChar char="•"/>
            </a:pPr>
            <a:r>
              <a:rPr lang="en-GB" sz="2000" dirty="0"/>
              <a:t>Section one will cover some definitions, reasons and comparison between groups and teams. </a:t>
            </a:r>
          </a:p>
          <a:p>
            <a:pPr algn="just">
              <a:lnSpc>
                <a:spcPct val="150000"/>
              </a:lnSpc>
              <a:buFont typeface="Arial" panose="020B0604020202020204" pitchFamily="34" charset="0"/>
              <a:buChar char="•"/>
            </a:pPr>
            <a:r>
              <a:rPr lang="en-GB" sz="2000" dirty="0"/>
              <a:t>The focus of the second section will be on different types of teams and significance of teamwork. </a:t>
            </a:r>
          </a:p>
          <a:p>
            <a:pPr algn="just">
              <a:lnSpc>
                <a:spcPct val="150000"/>
              </a:lnSpc>
              <a:buFont typeface="Arial" panose="020B0604020202020204" pitchFamily="34" charset="0"/>
              <a:buChar char="•"/>
            </a:pPr>
            <a:r>
              <a:rPr lang="en-GB" sz="2000" dirty="0"/>
              <a:t>In the third section, different types of groups will be discussed. </a:t>
            </a:r>
          </a:p>
          <a:p>
            <a:pPr algn="just">
              <a:lnSpc>
                <a:spcPct val="150000"/>
              </a:lnSpc>
              <a:buFont typeface="Arial" panose="020B0604020202020204" pitchFamily="34" charset="0"/>
              <a:buChar char="•"/>
            </a:pPr>
            <a:endParaRPr lang="en-GB" sz="2000" dirty="0"/>
          </a:p>
        </p:txBody>
      </p:sp>
    </p:spTree>
    <p:extLst>
      <p:ext uri="{BB962C8B-B14F-4D97-AF65-F5344CB8AC3E}">
        <p14:creationId xmlns:p14="http://schemas.microsoft.com/office/powerpoint/2010/main" val="20897047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23" y="169553"/>
            <a:ext cx="5535421" cy="990600"/>
          </a:xfrm>
        </p:spPr>
        <p:txBody>
          <a:bodyPr>
            <a:noAutofit/>
          </a:bodyPr>
          <a:lstStyle/>
          <a:p>
            <a:r>
              <a:rPr lang="en-GB" sz="3600" b="1" dirty="0"/>
              <a:t>Activity 1 – 20 Minutes</a:t>
            </a:r>
          </a:p>
        </p:txBody>
      </p:sp>
      <p:sp>
        <p:nvSpPr>
          <p:cNvPr id="3" name="Content Placeholder 2"/>
          <p:cNvSpPr>
            <a:spLocks noGrp="1"/>
          </p:cNvSpPr>
          <p:nvPr>
            <p:ph idx="1"/>
          </p:nvPr>
        </p:nvSpPr>
        <p:spPr>
          <a:xfrm>
            <a:off x="155340" y="1772816"/>
            <a:ext cx="11881320" cy="3384376"/>
          </a:xfrm>
        </p:spPr>
        <p:txBody>
          <a:bodyPr>
            <a:noAutofit/>
          </a:bodyPr>
          <a:lstStyle/>
          <a:p>
            <a:pPr marL="0" indent="0" algn="ctr">
              <a:buNone/>
            </a:pPr>
            <a:r>
              <a:rPr lang="en-GB" sz="2600" b="1" dirty="0"/>
              <a:t>When was the last time you worked as part of a team? </a:t>
            </a:r>
          </a:p>
          <a:p>
            <a:pPr marL="0" indent="0" algn="ctr">
              <a:buNone/>
            </a:pPr>
            <a:endParaRPr lang="en-GB" sz="2000" b="1" dirty="0"/>
          </a:p>
          <a:p>
            <a:pPr marL="0" indent="0">
              <a:buNone/>
            </a:pPr>
            <a:r>
              <a:rPr lang="en-GB" sz="2000" dirty="0"/>
              <a:t>1- Think about what constitutes a team.</a:t>
            </a:r>
          </a:p>
          <a:p>
            <a:pPr marL="0" indent="0">
              <a:buNone/>
            </a:pPr>
            <a:r>
              <a:rPr lang="en-GB" sz="2000" dirty="0"/>
              <a:t>2- What are the rules that govern that team or activities that the group/team must perform? </a:t>
            </a:r>
          </a:p>
          <a:p>
            <a:pPr marL="0" indent="0">
              <a:buNone/>
            </a:pPr>
            <a:r>
              <a:rPr lang="en-GB" sz="2000" dirty="0"/>
              <a:t>3- What are the crucial elements of any group or team.</a:t>
            </a:r>
          </a:p>
          <a:p>
            <a:pPr marL="0" indent="0">
              <a:buNone/>
            </a:pPr>
            <a:r>
              <a:rPr lang="en-GB" sz="2000" dirty="0"/>
              <a:t> </a:t>
            </a:r>
          </a:p>
          <a:p>
            <a:pPr marL="0" indent="0">
              <a:buNone/>
            </a:pPr>
            <a:endParaRPr lang="en-GB" sz="2000" dirty="0"/>
          </a:p>
          <a:p>
            <a:pPr marL="0" indent="0">
              <a:buNone/>
            </a:pPr>
            <a:r>
              <a:rPr lang="en-GB" sz="2000" dirty="0"/>
              <a:t>Individually note down your ideas for us to reflect back on later. </a:t>
            </a:r>
          </a:p>
        </p:txBody>
      </p:sp>
    </p:spTree>
    <p:extLst>
      <p:ext uri="{BB962C8B-B14F-4D97-AF65-F5344CB8AC3E}">
        <p14:creationId xmlns:p14="http://schemas.microsoft.com/office/powerpoint/2010/main" val="2623209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7568" y="260648"/>
            <a:ext cx="7498080" cy="990600"/>
          </a:xfrm>
        </p:spPr>
        <p:txBody>
          <a:bodyPr>
            <a:noAutofit/>
          </a:bodyPr>
          <a:lstStyle/>
          <a:p>
            <a:br>
              <a:rPr lang="en-GB" sz="3600" b="1" dirty="0"/>
            </a:br>
            <a:r>
              <a:rPr lang="en-US" sz="3400" b="1" dirty="0"/>
              <a:t>Meaning and Importance of Groups and Teams</a:t>
            </a:r>
            <a:br>
              <a:rPr lang="en-GB" sz="3400" b="1" dirty="0"/>
            </a:br>
            <a:endParaRPr lang="en-GB" sz="3400" b="1" dirty="0"/>
          </a:p>
        </p:txBody>
      </p:sp>
      <p:sp>
        <p:nvSpPr>
          <p:cNvPr id="3" name="Content Placeholder 2"/>
          <p:cNvSpPr>
            <a:spLocks noGrp="1"/>
          </p:cNvSpPr>
          <p:nvPr>
            <p:ph idx="1"/>
          </p:nvPr>
        </p:nvSpPr>
        <p:spPr>
          <a:xfrm>
            <a:off x="299356" y="2132856"/>
            <a:ext cx="11593288" cy="2592288"/>
          </a:xfrm>
        </p:spPr>
        <p:txBody>
          <a:bodyPr>
            <a:noAutofit/>
          </a:bodyPr>
          <a:lstStyle/>
          <a:p>
            <a:r>
              <a:rPr lang="en-GB" sz="2800" dirty="0"/>
              <a:t>In our day-to-day life, we hear about different types of teams such as rugby, football, hockey or cricket. </a:t>
            </a:r>
          </a:p>
          <a:p>
            <a:endParaRPr lang="en-GB" sz="2800" dirty="0"/>
          </a:p>
          <a:p>
            <a:r>
              <a:rPr lang="en-GB" sz="2800" dirty="0"/>
              <a:t>These teams are composed of various individuals who work together in different capacities to achieve one goal. </a:t>
            </a:r>
            <a:endParaRPr lang="en-GB" sz="2700" dirty="0"/>
          </a:p>
        </p:txBody>
      </p:sp>
    </p:spTree>
    <p:extLst>
      <p:ext uri="{BB962C8B-B14F-4D97-AF65-F5344CB8AC3E}">
        <p14:creationId xmlns:p14="http://schemas.microsoft.com/office/powerpoint/2010/main" val="3544756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348" y="260648"/>
            <a:ext cx="11737304" cy="990600"/>
          </a:xfrm>
        </p:spPr>
        <p:txBody>
          <a:bodyPr>
            <a:noAutofit/>
          </a:bodyPr>
          <a:lstStyle/>
          <a:p>
            <a:br>
              <a:rPr lang="en-GB" sz="3600" b="1" dirty="0"/>
            </a:br>
            <a:r>
              <a:rPr lang="en-US" sz="3400" b="1" dirty="0"/>
              <a:t>Meaning and Importance of Groups and Teams</a:t>
            </a:r>
            <a:br>
              <a:rPr lang="en-GB" sz="3400" b="1" dirty="0"/>
            </a:br>
            <a:endParaRPr lang="en-GB" sz="3400" b="1" dirty="0"/>
          </a:p>
        </p:txBody>
      </p:sp>
      <p:sp>
        <p:nvSpPr>
          <p:cNvPr id="3" name="Content Placeholder 2"/>
          <p:cNvSpPr>
            <a:spLocks noGrp="1"/>
          </p:cNvSpPr>
          <p:nvPr>
            <p:ph idx="1"/>
          </p:nvPr>
        </p:nvSpPr>
        <p:spPr>
          <a:xfrm>
            <a:off x="252770" y="1936440"/>
            <a:ext cx="11737304" cy="2985120"/>
          </a:xfrm>
        </p:spPr>
        <p:txBody>
          <a:bodyPr>
            <a:noAutofit/>
          </a:bodyPr>
          <a:lstStyle/>
          <a:p>
            <a:pPr algn="just">
              <a:lnSpc>
                <a:spcPct val="150000"/>
              </a:lnSpc>
            </a:pPr>
            <a:r>
              <a:rPr lang="en-GB" sz="2400" dirty="0"/>
              <a:t>Just like a sports team trying its best to achieve the targets and win the competition, in today’s world organisations are composed of teams and groups of people who work together in order to achieve the organisational objectives. </a:t>
            </a:r>
          </a:p>
          <a:p>
            <a:pPr algn="just">
              <a:lnSpc>
                <a:spcPct val="150000"/>
              </a:lnSpc>
            </a:pPr>
            <a:r>
              <a:rPr lang="en-GB" sz="2400" dirty="0"/>
              <a:t>Members of the team work in different positions in order to work effectively and efficiently. </a:t>
            </a:r>
          </a:p>
        </p:txBody>
      </p:sp>
    </p:spTree>
    <p:extLst>
      <p:ext uri="{BB962C8B-B14F-4D97-AF65-F5344CB8AC3E}">
        <p14:creationId xmlns:p14="http://schemas.microsoft.com/office/powerpoint/2010/main" val="25966171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360" y="332656"/>
            <a:ext cx="11809312" cy="990600"/>
          </a:xfrm>
        </p:spPr>
        <p:txBody>
          <a:bodyPr>
            <a:noAutofit/>
          </a:bodyPr>
          <a:lstStyle/>
          <a:p>
            <a:br>
              <a:rPr lang="en-GB" sz="3600" b="1" dirty="0"/>
            </a:br>
            <a:r>
              <a:rPr lang="en-US" sz="3200" b="1" dirty="0"/>
              <a:t>Meaning and Importance of Groups and Teams</a:t>
            </a:r>
            <a:br>
              <a:rPr lang="en-GB" sz="3200" b="1" dirty="0"/>
            </a:br>
            <a:endParaRPr lang="en-GB" sz="3200" b="1" dirty="0"/>
          </a:p>
        </p:txBody>
      </p:sp>
      <p:sp>
        <p:nvSpPr>
          <p:cNvPr id="3" name="Content Placeholder 2"/>
          <p:cNvSpPr>
            <a:spLocks noGrp="1"/>
          </p:cNvSpPr>
          <p:nvPr>
            <p:ph idx="1"/>
          </p:nvPr>
        </p:nvSpPr>
        <p:spPr>
          <a:xfrm>
            <a:off x="191344" y="1242060"/>
            <a:ext cx="11809312" cy="4495800"/>
          </a:xfrm>
        </p:spPr>
        <p:txBody>
          <a:bodyPr>
            <a:noAutofit/>
          </a:bodyPr>
          <a:lstStyle/>
          <a:p>
            <a:pPr marL="0" indent="0">
              <a:buNone/>
            </a:pPr>
            <a:endParaRPr lang="en-GB" sz="2700" dirty="0" err="1"/>
          </a:p>
          <a:p>
            <a:r>
              <a:rPr lang="en-GB" sz="2700" dirty="0"/>
              <a:t>Conflicts and disagreements are part of the teamwork and a leader should be aware of various types of teams, how they perform, and how to develop cohesiveness amongst teams and team members. </a:t>
            </a:r>
          </a:p>
          <a:p>
            <a:endParaRPr lang="en-GB" sz="2700" dirty="0"/>
          </a:p>
          <a:p>
            <a:r>
              <a:rPr lang="en-GB" sz="2700" dirty="0"/>
              <a:t>According to Mullins (2016), ‘Where there are people, there are groups. Individuals seldom work in isolation from others. Groups are an essential feature of any organisation’. </a:t>
            </a:r>
          </a:p>
          <a:p>
            <a:endParaRPr lang="en-GB" sz="2800" dirty="0"/>
          </a:p>
          <a:p>
            <a:endParaRPr lang="en-GB" sz="2800" dirty="0"/>
          </a:p>
          <a:p>
            <a:endParaRPr lang="en-GB" sz="2700" dirty="0"/>
          </a:p>
        </p:txBody>
      </p:sp>
    </p:spTree>
    <p:extLst>
      <p:ext uri="{BB962C8B-B14F-4D97-AF65-F5344CB8AC3E}">
        <p14:creationId xmlns:p14="http://schemas.microsoft.com/office/powerpoint/2010/main" val="22073687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36" y="251460"/>
            <a:ext cx="11928648" cy="990600"/>
          </a:xfrm>
        </p:spPr>
        <p:txBody>
          <a:bodyPr>
            <a:noAutofit/>
          </a:bodyPr>
          <a:lstStyle/>
          <a:p>
            <a:br>
              <a:rPr lang="en-GB" sz="3600" b="1" dirty="0"/>
            </a:br>
            <a:r>
              <a:rPr lang="en-US" sz="3200" b="1" dirty="0"/>
              <a:t>Meaning and Importance of Groups and Teams</a:t>
            </a:r>
            <a:br>
              <a:rPr lang="en-GB" sz="3200" b="1" dirty="0"/>
            </a:br>
            <a:endParaRPr lang="en-GB" sz="3200" b="1" dirty="0"/>
          </a:p>
        </p:txBody>
      </p:sp>
      <p:sp>
        <p:nvSpPr>
          <p:cNvPr id="3" name="Content Placeholder 2"/>
          <p:cNvSpPr>
            <a:spLocks noGrp="1"/>
          </p:cNvSpPr>
          <p:nvPr>
            <p:ph idx="1"/>
          </p:nvPr>
        </p:nvSpPr>
        <p:spPr>
          <a:xfrm>
            <a:off x="119336" y="1242060"/>
            <a:ext cx="11953328" cy="3483084"/>
          </a:xfrm>
        </p:spPr>
        <p:txBody>
          <a:bodyPr>
            <a:noAutofit/>
          </a:bodyPr>
          <a:lstStyle/>
          <a:p>
            <a:pPr marL="0" indent="0">
              <a:buNone/>
            </a:pPr>
            <a:endParaRPr lang="en-GB" sz="2700" dirty="0" err="1"/>
          </a:p>
          <a:p>
            <a:r>
              <a:rPr lang="en-GB" sz="2800" dirty="0"/>
              <a:t>Although there is no single accepted definition of groups, most people understand what a group might be composed of. </a:t>
            </a:r>
          </a:p>
          <a:p>
            <a:endParaRPr lang="en-GB" sz="2800" dirty="0"/>
          </a:p>
          <a:p>
            <a:r>
              <a:rPr lang="en-GB" sz="2800" dirty="0"/>
              <a:t>In some organisations, the terms groups and teams are used interchangeably, but there are some differences which will be identified later in this session. </a:t>
            </a:r>
          </a:p>
          <a:p>
            <a:pPr marL="0" indent="0">
              <a:buNone/>
            </a:pPr>
            <a:endParaRPr lang="en-GB" sz="2800" dirty="0"/>
          </a:p>
          <a:p>
            <a:endParaRPr lang="en-GB" sz="2700" dirty="0"/>
          </a:p>
        </p:txBody>
      </p:sp>
    </p:spTree>
    <p:extLst>
      <p:ext uri="{BB962C8B-B14F-4D97-AF65-F5344CB8AC3E}">
        <p14:creationId xmlns:p14="http://schemas.microsoft.com/office/powerpoint/2010/main" val="24887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348" y="129540"/>
            <a:ext cx="11737304" cy="990600"/>
          </a:xfrm>
        </p:spPr>
        <p:txBody>
          <a:bodyPr>
            <a:noAutofit/>
          </a:bodyPr>
          <a:lstStyle/>
          <a:p>
            <a:br>
              <a:rPr lang="en-GB" sz="3600" b="1" dirty="0"/>
            </a:br>
            <a:r>
              <a:rPr lang="en-US" sz="3200" b="1" dirty="0"/>
              <a:t>Meaning and Importance of Groups and Teams</a:t>
            </a:r>
            <a:br>
              <a:rPr lang="en-GB" sz="3200" b="1" dirty="0"/>
            </a:br>
            <a:endParaRPr lang="en-GB" sz="3200" b="1" dirty="0"/>
          </a:p>
        </p:txBody>
      </p:sp>
      <p:sp>
        <p:nvSpPr>
          <p:cNvPr id="3" name="Content Placeholder 2"/>
          <p:cNvSpPr>
            <a:spLocks noGrp="1"/>
          </p:cNvSpPr>
          <p:nvPr>
            <p:ph idx="1"/>
          </p:nvPr>
        </p:nvSpPr>
        <p:spPr>
          <a:xfrm>
            <a:off x="191344" y="1242060"/>
            <a:ext cx="11737304" cy="4495800"/>
          </a:xfrm>
        </p:spPr>
        <p:txBody>
          <a:bodyPr>
            <a:noAutofit/>
          </a:bodyPr>
          <a:lstStyle/>
          <a:p>
            <a:pPr marL="0" indent="0">
              <a:lnSpc>
                <a:spcPct val="150000"/>
              </a:lnSpc>
              <a:buNone/>
            </a:pPr>
            <a:endParaRPr lang="en-GB" sz="1800" dirty="0" err="1"/>
          </a:p>
          <a:p>
            <a:pPr>
              <a:lnSpc>
                <a:spcPct val="150000"/>
              </a:lnSpc>
            </a:pPr>
            <a:r>
              <a:rPr lang="en-GB" sz="1800" dirty="0"/>
              <a:t>The main feature of a group is that people regard themselves as belonging to that group. </a:t>
            </a:r>
          </a:p>
          <a:p>
            <a:pPr>
              <a:lnSpc>
                <a:spcPct val="150000"/>
              </a:lnSpc>
            </a:pPr>
            <a:endParaRPr lang="en-GB" sz="1800" dirty="0"/>
          </a:p>
          <a:p>
            <a:pPr>
              <a:lnSpc>
                <a:spcPct val="150000"/>
              </a:lnSpc>
            </a:pPr>
            <a:r>
              <a:rPr lang="en-GB" sz="1800" dirty="0"/>
              <a:t>A popular definition of a group in psychological terms is given by Schein (1988), who describes it as any number of people who:</a:t>
            </a:r>
          </a:p>
          <a:p>
            <a:pPr lvl="1">
              <a:lnSpc>
                <a:spcPct val="150000"/>
              </a:lnSpc>
            </a:pPr>
            <a:r>
              <a:rPr lang="en-GB" sz="1800" dirty="0"/>
              <a:t>Interact with one another.</a:t>
            </a:r>
          </a:p>
          <a:p>
            <a:pPr lvl="1">
              <a:lnSpc>
                <a:spcPct val="150000"/>
              </a:lnSpc>
            </a:pPr>
            <a:r>
              <a:rPr lang="en-GB" sz="1800" dirty="0"/>
              <a:t>Are psychologically aware of one another.</a:t>
            </a:r>
          </a:p>
          <a:p>
            <a:pPr lvl="1">
              <a:lnSpc>
                <a:spcPct val="150000"/>
              </a:lnSpc>
            </a:pPr>
            <a:r>
              <a:rPr lang="en-GB" sz="1800" dirty="0"/>
              <a:t>Perceive themselves to be a group.</a:t>
            </a:r>
          </a:p>
          <a:p>
            <a:pPr>
              <a:lnSpc>
                <a:spcPct val="150000"/>
              </a:lnSpc>
            </a:pPr>
            <a:endParaRPr lang="en-GB" sz="1800" dirty="0"/>
          </a:p>
          <a:p>
            <a:pPr>
              <a:lnSpc>
                <a:spcPct val="150000"/>
              </a:lnSpc>
            </a:pPr>
            <a:endParaRPr lang="en-GB" sz="1800" dirty="0"/>
          </a:p>
          <a:p>
            <a:pPr>
              <a:lnSpc>
                <a:spcPct val="150000"/>
              </a:lnSpc>
            </a:pPr>
            <a:endParaRPr lang="en-GB" sz="1800" dirty="0"/>
          </a:p>
        </p:txBody>
      </p:sp>
    </p:spTree>
    <p:extLst>
      <p:ext uri="{BB962C8B-B14F-4D97-AF65-F5344CB8AC3E}">
        <p14:creationId xmlns:p14="http://schemas.microsoft.com/office/powerpoint/2010/main" val="1541746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51460"/>
            <a:ext cx="12000656" cy="990600"/>
          </a:xfrm>
        </p:spPr>
        <p:txBody>
          <a:bodyPr>
            <a:noAutofit/>
          </a:bodyPr>
          <a:lstStyle/>
          <a:p>
            <a:br>
              <a:rPr lang="en-GB" sz="3600" b="1" dirty="0"/>
            </a:br>
            <a:r>
              <a:rPr lang="en-US" sz="3200" b="1" dirty="0"/>
              <a:t>Meaning and Importance of Groups and Teams</a:t>
            </a:r>
            <a:br>
              <a:rPr lang="en-GB" sz="3200" b="1" dirty="0"/>
            </a:br>
            <a:endParaRPr lang="en-GB" sz="3200" b="1" dirty="0"/>
          </a:p>
        </p:txBody>
      </p:sp>
      <p:sp>
        <p:nvSpPr>
          <p:cNvPr id="3" name="Content Placeholder 2"/>
          <p:cNvSpPr>
            <a:spLocks noGrp="1"/>
          </p:cNvSpPr>
          <p:nvPr>
            <p:ph idx="1"/>
          </p:nvPr>
        </p:nvSpPr>
        <p:spPr>
          <a:xfrm>
            <a:off x="263352" y="1242060"/>
            <a:ext cx="11665296" cy="4495800"/>
          </a:xfrm>
        </p:spPr>
        <p:txBody>
          <a:bodyPr>
            <a:noAutofit/>
          </a:bodyPr>
          <a:lstStyle/>
          <a:p>
            <a:pPr>
              <a:lnSpc>
                <a:spcPct val="150000"/>
              </a:lnSpc>
            </a:pPr>
            <a:r>
              <a:rPr lang="en-GB" sz="2000" dirty="0"/>
              <a:t>As cited in Mullins, 2016, Adair defines a group as a collection of people who share most of the following characteristics:</a:t>
            </a:r>
          </a:p>
          <a:p>
            <a:pPr lvl="0">
              <a:lnSpc>
                <a:spcPct val="150000"/>
              </a:lnSpc>
            </a:pPr>
            <a:r>
              <a:rPr lang="en-GB" sz="2000" dirty="0"/>
              <a:t>A definable membership.</a:t>
            </a:r>
          </a:p>
          <a:p>
            <a:pPr lvl="0">
              <a:lnSpc>
                <a:spcPct val="150000"/>
              </a:lnSpc>
            </a:pPr>
            <a:r>
              <a:rPr lang="en-GB" sz="2000" dirty="0"/>
              <a:t>Group consciousness.</a:t>
            </a:r>
          </a:p>
          <a:p>
            <a:pPr lvl="0">
              <a:lnSpc>
                <a:spcPct val="150000"/>
              </a:lnSpc>
            </a:pPr>
            <a:r>
              <a:rPr lang="en-GB" sz="2000" dirty="0"/>
              <a:t>Sense of shared purpose.</a:t>
            </a:r>
          </a:p>
          <a:p>
            <a:pPr lvl="0">
              <a:lnSpc>
                <a:spcPct val="150000"/>
              </a:lnSpc>
            </a:pPr>
            <a:r>
              <a:rPr lang="en-GB" sz="2000" dirty="0"/>
              <a:t>Interdependence.</a:t>
            </a:r>
          </a:p>
          <a:p>
            <a:pPr lvl="0">
              <a:lnSpc>
                <a:spcPct val="150000"/>
              </a:lnSpc>
            </a:pPr>
            <a:r>
              <a:rPr lang="en-GB" sz="2000" dirty="0"/>
              <a:t>Interaction.</a:t>
            </a:r>
          </a:p>
          <a:p>
            <a:pPr lvl="0">
              <a:lnSpc>
                <a:spcPct val="150000"/>
              </a:lnSpc>
            </a:pPr>
            <a:r>
              <a:rPr lang="en-GB" sz="2000" dirty="0"/>
              <a:t>Ability to act in a unitary manner.  </a:t>
            </a:r>
          </a:p>
          <a:p>
            <a:pPr>
              <a:lnSpc>
                <a:spcPct val="150000"/>
              </a:lnSpc>
            </a:pPr>
            <a:endParaRPr lang="en-GB" sz="2000" dirty="0"/>
          </a:p>
          <a:p>
            <a:pPr>
              <a:lnSpc>
                <a:spcPct val="150000"/>
              </a:lnSpc>
            </a:pPr>
            <a:endParaRPr lang="en-GB" sz="2000" dirty="0"/>
          </a:p>
          <a:p>
            <a:pPr>
              <a:lnSpc>
                <a:spcPct val="150000"/>
              </a:lnSpc>
            </a:pPr>
            <a:endParaRPr lang="en-GB" sz="2000" dirty="0"/>
          </a:p>
        </p:txBody>
      </p:sp>
    </p:spTree>
    <p:extLst>
      <p:ext uri="{BB962C8B-B14F-4D97-AF65-F5344CB8AC3E}">
        <p14:creationId xmlns:p14="http://schemas.microsoft.com/office/powerpoint/2010/main" val="40852219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36" y="188640"/>
            <a:ext cx="11737304" cy="990600"/>
          </a:xfrm>
        </p:spPr>
        <p:txBody>
          <a:bodyPr>
            <a:noAutofit/>
          </a:bodyPr>
          <a:lstStyle/>
          <a:p>
            <a:r>
              <a:rPr lang="en-GB" sz="3600" b="1" dirty="0"/>
              <a:t>Activity 2 – Group Discussion – 20 Minutes</a:t>
            </a:r>
          </a:p>
        </p:txBody>
      </p:sp>
      <p:sp>
        <p:nvSpPr>
          <p:cNvPr id="3" name="Content Placeholder 2"/>
          <p:cNvSpPr>
            <a:spLocks noGrp="1"/>
          </p:cNvSpPr>
          <p:nvPr>
            <p:ph idx="1"/>
          </p:nvPr>
        </p:nvSpPr>
        <p:spPr>
          <a:xfrm>
            <a:off x="263352" y="1268760"/>
            <a:ext cx="11809312" cy="3408784"/>
          </a:xfrm>
        </p:spPr>
        <p:txBody>
          <a:bodyPr>
            <a:noAutofit/>
          </a:bodyPr>
          <a:lstStyle/>
          <a:p>
            <a:pPr>
              <a:lnSpc>
                <a:spcPct val="150000"/>
              </a:lnSpc>
            </a:pPr>
            <a:r>
              <a:rPr lang="en-GB" sz="2000" dirty="0"/>
              <a:t>Can you think of an arrangement where more than one person is involved in completing a set task? Think of some construction work, how many types of people are involved in construction of a house? </a:t>
            </a:r>
          </a:p>
          <a:p>
            <a:pPr marL="0" indent="0">
              <a:lnSpc>
                <a:spcPct val="150000"/>
              </a:lnSpc>
              <a:buNone/>
            </a:pPr>
            <a:r>
              <a:rPr lang="en-GB" sz="2000" b="1" dirty="0"/>
              <a:t>Consider also:</a:t>
            </a:r>
          </a:p>
          <a:p>
            <a:pPr lvl="0">
              <a:lnSpc>
                <a:spcPct val="150000"/>
              </a:lnSpc>
            </a:pPr>
            <a:r>
              <a:rPr lang="en-GB" sz="2000" dirty="0"/>
              <a:t>What are some of the possible </a:t>
            </a:r>
            <a:r>
              <a:rPr lang="en-GB" sz="2000" b="1" dirty="0"/>
              <a:t>advantages</a:t>
            </a:r>
            <a:r>
              <a:rPr lang="en-GB" sz="2000" dirty="0"/>
              <a:t> of working as a group or a team?</a:t>
            </a:r>
          </a:p>
          <a:p>
            <a:pPr lvl="0">
              <a:lnSpc>
                <a:spcPct val="150000"/>
              </a:lnSpc>
            </a:pPr>
            <a:r>
              <a:rPr lang="en-GB" sz="2000" dirty="0"/>
              <a:t>Can you think of some </a:t>
            </a:r>
            <a:r>
              <a:rPr lang="en-GB" sz="2000" b="1" dirty="0"/>
              <a:t>differences</a:t>
            </a:r>
            <a:r>
              <a:rPr lang="en-GB" sz="2000" dirty="0"/>
              <a:t> between groups and teams? </a:t>
            </a:r>
          </a:p>
        </p:txBody>
      </p:sp>
    </p:spTree>
    <p:extLst>
      <p:ext uri="{BB962C8B-B14F-4D97-AF65-F5344CB8AC3E}">
        <p14:creationId xmlns:p14="http://schemas.microsoft.com/office/powerpoint/2010/main" val="5446074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89" y="240567"/>
            <a:ext cx="11953328" cy="990600"/>
          </a:xfrm>
        </p:spPr>
        <p:txBody>
          <a:bodyPr>
            <a:noAutofit/>
          </a:bodyPr>
          <a:lstStyle/>
          <a:p>
            <a:r>
              <a:rPr lang="en-GB" sz="3600" b="1" dirty="0"/>
              <a:t>Differences between Groups and Teams</a:t>
            </a:r>
          </a:p>
        </p:txBody>
      </p:sp>
      <p:sp>
        <p:nvSpPr>
          <p:cNvPr id="3" name="Content Placeholder 2"/>
          <p:cNvSpPr>
            <a:spLocks noGrp="1"/>
          </p:cNvSpPr>
          <p:nvPr>
            <p:ph idx="1"/>
          </p:nvPr>
        </p:nvSpPr>
        <p:spPr>
          <a:xfrm>
            <a:off x="263352" y="1066800"/>
            <a:ext cx="11809312" cy="4572000"/>
          </a:xfrm>
        </p:spPr>
        <p:txBody>
          <a:bodyPr>
            <a:noAutofit/>
          </a:bodyPr>
          <a:lstStyle/>
          <a:p>
            <a:pPr marL="0" indent="0">
              <a:lnSpc>
                <a:spcPct val="200000"/>
              </a:lnSpc>
              <a:buNone/>
            </a:pPr>
            <a:endParaRPr lang="en-GB" sz="1800" dirty="0"/>
          </a:p>
          <a:p>
            <a:pPr>
              <a:lnSpc>
                <a:spcPct val="200000"/>
              </a:lnSpc>
            </a:pPr>
            <a:r>
              <a:rPr lang="en-GB" sz="1800" dirty="0"/>
              <a:t>The terms ‘group’ and ‘team’ are often used interchangeably. </a:t>
            </a:r>
          </a:p>
          <a:p>
            <a:pPr>
              <a:lnSpc>
                <a:spcPct val="200000"/>
              </a:lnSpc>
            </a:pPr>
            <a:r>
              <a:rPr lang="en-GB" sz="1800" dirty="0"/>
              <a:t>The difference between the two is debated by many authors. </a:t>
            </a:r>
          </a:p>
          <a:p>
            <a:pPr>
              <a:lnSpc>
                <a:spcPct val="200000"/>
              </a:lnSpc>
            </a:pPr>
            <a:r>
              <a:rPr lang="en-GB" sz="1800" dirty="0"/>
              <a:t>A starting point in discussing the differences is to say that “all teams are groups but not all groups are teams”. </a:t>
            </a:r>
          </a:p>
          <a:p>
            <a:pPr>
              <a:lnSpc>
                <a:spcPct val="200000"/>
              </a:lnSpc>
            </a:pPr>
            <a:r>
              <a:rPr lang="en-GB" sz="1800" dirty="0"/>
              <a:t>Could we describe a team of footballers as a group of people with similar interests? Can we call people who join a reading club in a library a team?</a:t>
            </a:r>
          </a:p>
          <a:p>
            <a:pPr>
              <a:lnSpc>
                <a:spcPct val="200000"/>
              </a:lnSpc>
            </a:pPr>
            <a:endParaRPr lang="en-GB" sz="1800" dirty="0"/>
          </a:p>
        </p:txBody>
      </p:sp>
    </p:spTree>
    <p:extLst>
      <p:ext uri="{BB962C8B-B14F-4D97-AF65-F5344CB8AC3E}">
        <p14:creationId xmlns:p14="http://schemas.microsoft.com/office/powerpoint/2010/main" val="40731221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36" y="685800"/>
            <a:ext cx="11809312" cy="990600"/>
          </a:xfrm>
        </p:spPr>
        <p:txBody>
          <a:bodyPr>
            <a:noAutofit/>
          </a:bodyPr>
          <a:lstStyle/>
          <a:p>
            <a:r>
              <a:rPr lang="en-GB" sz="3600" b="1" dirty="0"/>
              <a:t>Differences between Groups and Teams</a:t>
            </a:r>
          </a:p>
        </p:txBody>
      </p:sp>
      <p:sp>
        <p:nvSpPr>
          <p:cNvPr id="3" name="Content Placeholder 2"/>
          <p:cNvSpPr>
            <a:spLocks noGrp="1"/>
          </p:cNvSpPr>
          <p:nvPr>
            <p:ph idx="1"/>
          </p:nvPr>
        </p:nvSpPr>
        <p:spPr>
          <a:xfrm>
            <a:off x="119336" y="2146582"/>
            <a:ext cx="11737304" cy="3078088"/>
          </a:xfrm>
        </p:spPr>
        <p:txBody>
          <a:bodyPr>
            <a:noAutofit/>
          </a:bodyPr>
          <a:lstStyle/>
          <a:p>
            <a:pPr marL="0" indent="0">
              <a:lnSpc>
                <a:spcPct val="150000"/>
              </a:lnSpc>
              <a:buNone/>
            </a:pPr>
            <a:endParaRPr lang="en-GB" sz="2000" dirty="0"/>
          </a:p>
          <a:p>
            <a:pPr>
              <a:lnSpc>
                <a:spcPct val="150000"/>
              </a:lnSpc>
            </a:pPr>
            <a:r>
              <a:rPr lang="en-GB" sz="2000" dirty="0"/>
              <a:t>Cane cited in Mullins (2016), suggests that organisations are sometimes unsure whether they have teams or simply groups of people working together. </a:t>
            </a:r>
          </a:p>
          <a:p>
            <a:pPr>
              <a:lnSpc>
                <a:spcPct val="150000"/>
              </a:lnSpc>
            </a:pPr>
            <a:r>
              <a:rPr lang="en-GB" sz="2000" dirty="0"/>
              <a:t>According to Mullins (2016), the best differentiator between a group and team is the size. </a:t>
            </a:r>
          </a:p>
          <a:p>
            <a:pPr>
              <a:lnSpc>
                <a:spcPct val="150000"/>
              </a:lnSpc>
            </a:pPr>
            <a:r>
              <a:rPr lang="en-GB" sz="2000" dirty="0"/>
              <a:t>A group can comprise any number of people who share the same interest while a team is smaller and more focused on achieving a target. </a:t>
            </a:r>
          </a:p>
          <a:p>
            <a:pPr>
              <a:lnSpc>
                <a:spcPct val="150000"/>
              </a:lnSpc>
            </a:pPr>
            <a:endParaRPr lang="en-GB" sz="2000" dirty="0"/>
          </a:p>
          <a:p>
            <a:pPr>
              <a:lnSpc>
                <a:spcPct val="150000"/>
              </a:lnSpc>
            </a:pPr>
            <a:endParaRPr lang="en-GB" sz="2000" dirty="0"/>
          </a:p>
          <a:p>
            <a:pPr marL="0" indent="0">
              <a:lnSpc>
                <a:spcPct val="150000"/>
              </a:lnSpc>
              <a:buNone/>
            </a:pPr>
            <a:endParaRPr lang="en-GB" sz="2000" dirty="0"/>
          </a:p>
        </p:txBody>
      </p:sp>
    </p:spTree>
    <p:extLst>
      <p:ext uri="{BB962C8B-B14F-4D97-AF65-F5344CB8AC3E}">
        <p14:creationId xmlns:p14="http://schemas.microsoft.com/office/powerpoint/2010/main" val="7924565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036" y="76200"/>
            <a:ext cx="11881320" cy="990600"/>
          </a:xfrm>
        </p:spPr>
        <p:txBody>
          <a:bodyPr>
            <a:noAutofit/>
          </a:bodyPr>
          <a:lstStyle/>
          <a:p>
            <a:r>
              <a:rPr lang="en-GB" sz="3600" b="1" dirty="0"/>
              <a:t>Differences between Groups and Teams</a:t>
            </a:r>
          </a:p>
        </p:txBody>
      </p:sp>
      <p:sp>
        <p:nvSpPr>
          <p:cNvPr id="3" name="Content Placeholder 2"/>
          <p:cNvSpPr>
            <a:spLocks noGrp="1"/>
          </p:cNvSpPr>
          <p:nvPr>
            <p:ph idx="1"/>
          </p:nvPr>
        </p:nvSpPr>
        <p:spPr>
          <a:xfrm>
            <a:off x="236036" y="1268760"/>
            <a:ext cx="11593288" cy="3514328"/>
          </a:xfrm>
        </p:spPr>
        <p:txBody>
          <a:bodyPr>
            <a:noAutofit/>
          </a:bodyPr>
          <a:lstStyle/>
          <a:p>
            <a:r>
              <a:rPr lang="en-GB" sz="2800" dirty="0"/>
              <a:t>Team working can have both advantages and issues at the same time. </a:t>
            </a:r>
          </a:p>
          <a:p>
            <a:pPr marL="0" indent="0">
              <a:buNone/>
            </a:pPr>
            <a:endParaRPr lang="en-GB" sz="2800" dirty="0"/>
          </a:p>
          <a:p>
            <a:r>
              <a:rPr lang="en-GB" sz="2800" dirty="0"/>
              <a:t>It provides a structure and means of bringing together people with a suitable mix of skills and knowledge. </a:t>
            </a:r>
          </a:p>
          <a:p>
            <a:endParaRPr lang="en-GB" sz="2800" dirty="0"/>
          </a:p>
          <a:p>
            <a:r>
              <a:rPr lang="en-GB" sz="2800" dirty="0"/>
              <a:t>We will discuss the advantages and disadvantages of teamwork in a later discussion. </a:t>
            </a:r>
            <a:endParaRPr lang="en-GB" sz="2700" dirty="0"/>
          </a:p>
        </p:txBody>
      </p:sp>
    </p:spTree>
    <p:extLst>
      <p:ext uri="{BB962C8B-B14F-4D97-AF65-F5344CB8AC3E}">
        <p14:creationId xmlns:p14="http://schemas.microsoft.com/office/powerpoint/2010/main" val="1577168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28" y="116632"/>
            <a:ext cx="11881320" cy="990600"/>
          </a:xfrm>
        </p:spPr>
        <p:txBody>
          <a:bodyPr>
            <a:noAutofit/>
          </a:bodyPr>
          <a:lstStyle/>
          <a:p>
            <a:r>
              <a:rPr lang="en-GB" sz="3600" b="1" dirty="0"/>
              <a:t>Differences between Groups and Teams</a:t>
            </a:r>
          </a:p>
        </p:txBody>
      </p:sp>
      <p:sp>
        <p:nvSpPr>
          <p:cNvPr id="3" name="Content Placeholder 2"/>
          <p:cNvSpPr>
            <a:spLocks noGrp="1"/>
          </p:cNvSpPr>
          <p:nvPr>
            <p:ph idx="1"/>
          </p:nvPr>
        </p:nvSpPr>
        <p:spPr>
          <a:xfrm>
            <a:off x="227348" y="1196752"/>
            <a:ext cx="11737304" cy="4090392"/>
          </a:xfrm>
        </p:spPr>
        <p:txBody>
          <a:bodyPr>
            <a:noAutofit/>
          </a:bodyPr>
          <a:lstStyle/>
          <a:p>
            <a:pPr>
              <a:lnSpc>
                <a:spcPct val="150000"/>
              </a:lnSpc>
            </a:pPr>
            <a:r>
              <a:rPr lang="en-GB" sz="2000" dirty="0"/>
              <a:t>Katzenbach and Smith (1993) distinguish a team from a group and help evaluate a team’s likely effectiveness. </a:t>
            </a:r>
          </a:p>
          <a:p>
            <a:pPr marL="0" indent="0">
              <a:lnSpc>
                <a:spcPct val="150000"/>
              </a:lnSpc>
              <a:buNone/>
            </a:pPr>
            <a:r>
              <a:rPr lang="en-GB" sz="2000" dirty="0"/>
              <a:t>Teams are likely to have:</a:t>
            </a:r>
          </a:p>
          <a:p>
            <a:pPr lvl="0">
              <a:lnSpc>
                <a:spcPct val="150000"/>
              </a:lnSpc>
            </a:pPr>
            <a:r>
              <a:rPr lang="en-GB" sz="2000" dirty="0"/>
              <a:t>Small numbers.</a:t>
            </a:r>
          </a:p>
          <a:p>
            <a:pPr lvl="0">
              <a:lnSpc>
                <a:spcPct val="150000"/>
              </a:lnSpc>
            </a:pPr>
            <a:r>
              <a:rPr lang="en-GB" sz="2000" dirty="0"/>
              <a:t>Complementary skills.</a:t>
            </a:r>
          </a:p>
          <a:p>
            <a:pPr lvl="0">
              <a:lnSpc>
                <a:spcPct val="150000"/>
              </a:lnSpc>
            </a:pPr>
            <a:r>
              <a:rPr lang="en-GB" sz="2000" dirty="0"/>
              <a:t>Common purpose.</a:t>
            </a:r>
          </a:p>
          <a:p>
            <a:pPr lvl="0">
              <a:lnSpc>
                <a:spcPct val="150000"/>
              </a:lnSpc>
            </a:pPr>
            <a:r>
              <a:rPr lang="en-GB" sz="2000" dirty="0"/>
              <a:t>Common approach.</a:t>
            </a:r>
          </a:p>
          <a:p>
            <a:pPr lvl="0">
              <a:lnSpc>
                <a:spcPct val="150000"/>
              </a:lnSpc>
            </a:pPr>
            <a:r>
              <a:rPr lang="en-GB" sz="2000" dirty="0"/>
              <a:t>Mutual accountability.</a:t>
            </a:r>
          </a:p>
          <a:p>
            <a:pPr>
              <a:lnSpc>
                <a:spcPct val="150000"/>
              </a:lnSpc>
            </a:pPr>
            <a:endParaRPr lang="en-GB" sz="2000" dirty="0"/>
          </a:p>
          <a:p>
            <a:pPr marL="0" indent="0">
              <a:lnSpc>
                <a:spcPct val="150000"/>
              </a:lnSpc>
              <a:buNone/>
            </a:pPr>
            <a:endParaRPr lang="en-GB" sz="2000" dirty="0"/>
          </a:p>
        </p:txBody>
      </p:sp>
    </p:spTree>
    <p:extLst>
      <p:ext uri="{BB962C8B-B14F-4D97-AF65-F5344CB8AC3E}">
        <p14:creationId xmlns:p14="http://schemas.microsoft.com/office/powerpoint/2010/main" val="12309902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25E32-9548-4C02-AC2E-EFA4CF83C0A9}"/>
              </a:ext>
            </a:extLst>
          </p:cNvPr>
          <p:cNvSpPr>
            <a:spLocks noGrp="1"/>
          </p:cNvSpPr>
          <p:nvPr>
            <p:ph type="title"/>
          </p:nvPr>
        </p:nvSpPr>
        <p:spPr>
          <a:xfrm>
            <a:off x="335360" y="260649"/>
            <a:ext cx="10972800" cy="864096"/>
          </a:xfrm>
        </p:spPr>
        <p:txBody>
          <a:bodyPr/>
          <a:lstStyle/>
          <a:p>
            <a:pPr algn="just"/>
            <a:r>
              <a:rPr lang="en-US" sz="2400" i="1" dirty="0">
                <a:solidFill>
                  <a:srgbClr val="202124"/>
                </a:solidFill>
                <a:effectLst/>
                <a:latin typeface="arial" panose="020B0604020202020204" pitchFamily="34" charset="0"/>
              </a:rPr>
              <a:t>A group is a collection of individuals who coordinate their efforts, while a team is a group of people who share a common goal.</a:t>
            </a:r>
            <a:endParaRPr lang="en-GB" sz="2400" i="1" dirty="0"/>
          </a:p>
        </p:txBody>
      </p:sp>
      <p:pic>
        <p:nvPicPr>
          <p:cNvPr id="4" name="Online Media 3" title="Teams versus Groups">
            <a:hlinkClick r:id="" action="ppaction://media"/>
            <a:extLst>
              <a:ext uri="{FF2B5EF4-FFF2-40B4-BE49-F238E27FC236}">
                <a16:creationId xmlns:a16="http://schemas.microsoft.com/office/drawing/2014/main" id="{F5763D78-4861-469D-ADDC-FB7FB9135810}"/>
              </a:ext>
            </a:extLst>
          </p:cNvPr>
          <p:cNvPicPr>
            <a:picLocks noRot="1" noChangeAspect="1"/>
          </p:cNvPicPr>
          <p:nvPr>
            <a:videoFile r:link="rId1"/>
          </p:nvPr>
        </p:nvPicPr>
        <p:blipFill>
          <a:blip r:embed="rId3"/>
          <a:stretch>
            <a:fillRect/>
          </a:stretch>
        </p:blipFill>
        <p:spPr>
          <a:xfrm>
            <a:off x="2351584" y="1268760"/>
            <a:ext cx="7646868" cy="4320480"/>
          </a:xfrm>
          <a:prstGeom prst="rect">
            <a:avLst/>
          </a:prstGeom>
          <a:ln w="28575">
            <a:solidFill>
              <a:srgbClr val="0070C0"/>
            </a:solidFill>
          </a:ln>
        </p:spPr>
      </p:pic>
    </p:spTree>
    <p:extLst>
      <p:ext uri="{BB962C8B-B14F-4D97-AF65-F5344CB8AC3E}">
        <p14:creationId xmlns:p14="http://schemas.microsoft.com/office/powerpoint/2010/main" val="3144939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685800"/>
            <a:ext cx="7848600" cy="990600"/>
          </a:xfrm>
        </p:spPr>
        <p:txBody>
          <a:bodyPr>
            <a:noAutofit/>
          </a:bodyPr>
          <a:lstStyle/>
          <a:p>
            <a:r>
              <a:rPr lang="en-GB" sz="3600" b="1" dirty="0"/>
              <a:t>Formal and Informal Groups</a:t>
            </a:r>
          </a:p>
        </p:txBody>
      </p:sp>
      <p:sp>
        <p:nvSpPr>
          <p:cNvPr id="3" name="Content Placeholder 2"/>
          <p:cNvSpPr>
            <a:spLocks noGrp="1"/>
          </p:cNvSpPr>
          <p:nvPr>
            <p:ph idx="1"/>
          </p:nvPr>
        </p:nvSpPr>
        <p:spPr>
          <a:xfrm>
            <a:off x="155340" y="1556792"/>
            <a:ext cx="11881320" cy="3082280"/>
          </a:xfrm>
        </p:spPr>
        <p:txBody>
          <a:bodyPr>
            <a:noAutofit/>
          </a:bodyPr>
          <a:lstStyle/>
          <a:p>
            <a:pPr marL="0" indent="0">
              <a:buNone/>
            </a:pPr>
            <a:endParaRPr lang="en-GB" sz="2700" dirty="0"/>
          </a:p>
          <a:p>
            <a:r>
              <a:rPr lang="en-GB" sz="2800" dirty="0" err="1"/>
              <a:t>Kakabadse</a:t>
            </a:r>
            <a:r>
              <a:rPr lang="en-GB" sz="2800" dirty="0"/>
              <a:t> et al. (1987) suggest that groups may be formal or informal, primary or secondary. </a:t>
            </a:r>
          </a:p>
          <a:p>
            <a:endParaRPr lang="en-GB" sz="2800" dirty="0"/>
          </a:p>
          <a:p>
            <a:r>
              <a:rPr lang="en-GB" sz="2800" dirty="0"/>
              <a:t>The formal group is the structure of the organisations while informal groups may be formed within that structure. </a:t>
            </a:r>
          </a:p>
          <a:p>
            <a:endParaRPr lang="en-GB" sz="2700" dirty="0"/>
          </a:p>
          <a:p>
            <a:pPr marL="0" indent="0">
              <a:buNone/>
            </a:pPr>
            <a:endParaRPr lang="en-GB" sz="2700" dirty="0"/>
          </a:p>
        </p:txBody>
      </p:sp>
    </p:spTree>
    <p:extLst>
      <p:ext uri="{BB962C8B-B14F-4D97-AF65-F5344CB8AC3E}">
        <p14:creationId xmlns:p14="http://schemas.microsoft.com/office/powerpoint/2010/main" val="9200653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3600" y="228600"/>
            <a:ext cx="7848600" cy="990600"/>
          </a:xfrm>
        </p:spPr>
        <p:txBody>
          <a:bodyPr>
            <a:noAutofit/>
          </a:bodyPr>
          <a:lstStyle/>
          <a:p>
            <a:r>
              <a:rPr lang="en-GB" sz="3600" b="1" dirty="0"/>
              <a:t>Formal and Informal Groups</a:t>
            </a:r>
          </a:p>
        </p:txBody>
      </p:sp>
      <p:sp>
        <p:nvSpPr>
          <p:cNvPr id="3" name="Content Placeholder 2"/>
          <p:cNvSpPr>
            <a:spLocks noGrp="1"/>
          </p:cNvSpPr>
          <p:nvPr>
            <p:ph idx="1"/>
          </p:nvPr>
        </p:nvSpPr>
        <p:spPr>
          <a:xfrm>
            <a:off x="2057400" y="1066800"/>
            <a:ext cx="7924800" cy="4572000"/>
          </a:xfrm>
        </p:spPr>
        <p:txBody>
          <a:bodyPr>
            <a:noAutofit/>
          </a:bodyPr>
          <a:lstStyle/>
          <a:p>
            <a:pPr marL="0" indent="0">
              <a:buNone/>
            </a:pPr>
            <a:endParaRPr lang="en-GB" sz="2700" dirty="0"/>
          </a:p>
          <a:p>
            <a:endParaRPr lang="en-GB" sz="2700" dirty="0"/>
          </a:p>
          <a:p>
            <a:pPr marL="0" indent="0">
              <a:buNone/>
            </a:pPr>
            <a:endParaRPr lang="en-GB" sz="2700" dirty="0"/>
          </a:p>
        </p:txBody>
      </p:sp>
      <p:graphicFrame>
        <p:nvGraphicFramePr>
          <p:cNvPr id="4" name="Table 3"/>
          <p:cNvGraphicFramePr>
            <a:graphicFrameLocks noGrp="1"/>
          </p:cNvGraphicFramePr>
          <p:nvPr>
            <p:extLst>
              <p:ext uri="{D42A27DB-BD31-4B8C-83A1-F6EECF244321}">
                <p14:modId xmlns:p14="http://schemas.microsoft.com/office/powerpoint/2010/main" val="2017112291"/>
              </p:ext>
            </p:extLst>
          </p:nvPr>
        </p:nvGraphicFramePr>
        <p:xfrm>
          <a:off x="2324100" y="1219200"/>
          <a:ext cx="7467600" cy="4115056"/>
        </p:xfrm>
        <a:graphic>
          <a:graphicData uri="http://schemas.openxmlformats.org/drawingml/2006/table">
            <a:tbl>
              <a:tblPr firstRow="1" firstCol="1" bandRow="1">
                <a:tableStyleId>{08FB837D-C827-4EFA-A057-4D05807E0F7C}</a:tableStyleId>
              </a:tblPr>
              <a:tblGrid>
                <a:gridCol w="3733409">
                  <a:extLst>
                    <a:ext uri="{9D8B030D-6E8A-4147-A177-3AD203B41FA5}">
                      <a16:colId xmlns:a16="http://schemas.microsoft.com/office/drawing/2014/main" val="20000"/>
                    </a:ext>
                  </a:extLst>
                </a:gridCol>
                <a:gridCol w="3734191">
                  <a:extLst>
                    <a:ext uri="{9D8B030D-6E8A-4147-A177-3AD203B41FA5}">
                      <a16:colId xmlns:a16="http://schemas.microsoft.com/office/drawing/2014/main" val="20001"/>
                    </a:ext>
                  </a:extLst>
                </a:gridCol>
              </a:tblGrid>
              <a:tr h="0">
                <a:tc>
                  <a:txBody>
                    <a:bodyPr/>
                    <a:lstStyle/>
                    <a:p>
                      <a:pPr>
                        <a:lnSpc>
                          <a:spcPct val="115000"/>
                        </a:lnSpc>
                        <a:spcAft>
                          <a:spcPts val="0"/>
                        </a:spcAft>
                      </a:pPr>
                      <a:r>
                        <a:rPr lang="en-GB" sz="1600">
                          <a:effectLst/>
                        </a:rPr>
                        <a:t>Formal groups</a:t>
                      </a:r>
                      <a:endParaRPr lang="en-GB" sz="160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tc>
                  <a:txBody>
                    <a:bodyPr/>
                    <a:lstStyle/>
                    <a:p>
                      <a:pPr>
                        <a:lnSpc>
                          <a:spcPct val="115000"/>
                        </a:lnSpc>
                        <a:spcAft>
                          <a:spcPts val="0"/>
                        </a:spcAft>
                      </a:pPr>
                      <a:r>
                        <a:rPr lang="en-GB" sz="1600" dirty="0">
                          <a:effectLst/>
                        </a:rPr>
                        <a:t>Informal groups</a:t>
                      </a:r>
                      <a:endParaRPr lang="en-GB" sz="1600" dirty="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10000"/>
                  </a:ext>
                </a:extLst>
              </a:tr>
              <a:tr h="0">
                <a:tc>
                  <a:txBody>
                    <a:bodyPr/>
                    <a:lstStyle/>
                    <a:p>
                      <a:pPr>
                        <a:lnSpc>
                          <a:spcPct val="115000"/>
                        </a:lnSpc>
                        <a:spcAft>
                          <a:spcPts val="0"/>
                        </a:spcAft>
                      </a:pPr>
                      <a:r>
                        <a:rPr lang="en-GB" sz="1600" b="1" dirty="0">
                          <a:effectLst/>
                        </a:rPr>
                        <a:t>Are created to achieve specific organisational objectives and are concerned with the co-ordination of work activities.</a:t>
                      </a:r>
                    </a:p>
                    <a:p>
                      <a:pPr>
                        <a:lnSpc>
                          <a:spcPct val="115000"/>
                        </a:lnSpc>
                        <a:spcAft>
                          <a:spcPts val="0"/>
                        </a:spcAft>
                      </a:pPr>
                      <a:r>
                        <a:rPr lang="en-GB" sz="1600" b="1" dirty="0">
                          <a:effectLst/>
                        </a:rPr>
                        <a:t> </a:t>
                      </a:r>
                      <a:endParaRPr lang="en-GB" sz="1600" b="1" dirty="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tc>
                  <a:txBody>
                    <a:bodyPr/>
                    <a:lstStyle/>
                    <a:p>
                      <a:pPr>
                        <a:lnSpc>
                          <a:spcPct val="115000"/>
                        </a:lnSpc>
                        <a:spcAft>
                          <a:spcPts val="0"/>
                        </a:spcAft>
                      </a:pPr>
                      <a:r>
                        <a:rPr lang="en-GB" sz="1600" b="1" dirty="0">
                          <a:effectLst/>
                        </a:rPr>
                        <a:t>Serve to satisfy the psychological and social needs of group members not related necessarily to the tasks to be undertaken.</a:t>
                      </a:r>
                    </a:p>
                    <a:p>
                      <a:pPr>
                        <a:lnSpc>
                          <a:spcPct val="115000"/>
                        </a:lnSpc>
                        <a:spcAft>
                          <a:spcPts val="0"/>
                        </a:spcAft>
                      </a:pPr>
                      <a:r>
                        <a:rPr lang="en-GB" sz="1600" b="1" dirty="0">
                          <a:effectLst/>
                        </a:rPr>
                        <a:t> </a:t>
                      </a:r>
                      <a:endParaRPr lang="en-GB" sz="1600" b="1" dirty="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10001"/>
                  </a:ext>
                </a:extLst>
              </a:tr>
              <a:tr h="0">
                <a:tc>
                  <a:txBody>
                    <a:bodyPr/>
                    <a:lstStyle/>
                    <a:p>
                      <a:pPr>
                        <a:lnSpc>
                          <a:spcPct val="115000"/>
                        </a:lnSpc>
                        <a:spcAft>
                          <a:spcPts val="0"/>
                        </a:spcAft>
                      </a:pPr>
                      <a:r>
                        <a:rPr lang="en-GB" sz="1600" b="1" dirty="0">
                          <a:effectLst/>
                        </a:rPr>
                        <a:t>Group members have defined roles and the nature of work tasks to be undertaken is a predominant feature of the group.</a:t>
                      </a:r>
                    </a:p>
                    <a:p>
                      <a:pPr>
                        <a:lnSpc>
                          <a:spcPct val="115000"/>
                        </a:lnSpc>
                        <a:spcAft>
                          <a:spcPts val="0"/>
                        </a:spcAft>
                      </a:pPr>
                      <a:r>
                        <a:rPr lang="en-GB" sz="1600" b="1" dirty="0">
                          <a:effectLst/>
                        </a:rPr>
                        <a:t> </a:t>
                      </a:r>
                      <a:endParaRPr lang="en-GB" sz="1600" b="1" dirty="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tc>
                  <a:txBody>
                    <a:bodyPr/>
                    <a:lstStyle/>
                    <a:p>
                      <a:pPr>
                        <a:lnSpc>
                          <a:spcPct val="115000"/>
                        </a:lnSpc>
                        <a:spcAft>
                          <a:spcPts val="0"/>
                        </a:spcAft>
                      </a:pPr>
                      <a:r>
                        <a:rPr lang="en-GB" sz="1600" b="1" dirty="0">
                          <a:effectLst/>
                        </a:rPr>
                        <a:t>They are based on personal relationships and membership can cut across the formal structure of the organisation.</a:t>
                      </a:r>
                    </a:p>
                    <a:p>
                      <a:pPr>
                        <a:lnSpc>
                          <a:spcPct val="115000"/>
                        </a:lnSpc>
                        <a:spcAft>
                          <a:spcPts val="0"/>
                        </a:spcAft>
                      </a:pPr>
                      <a:r>
                        <a:rPr lang="en-GB" sz="1600" b="1" dirty="0">
                          <a:effectLst/>
                        </a:rPr>
                        <a:t> </a:t>
                      </a:r>
                      <a:endParaRPr lang="en-GB" sz="1600" b="1" dirty="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10002"/>
                  </a:ext>
                </a:extLst>
              </a:tr>
              <a:tr h="0">
                <a:tc>
                  <a:txBody>
                    <a:bodyPr/>
                    <a:lstStyle/>
                    <a:p>
                      <a:pPr>
                        <a:lnSpc>
                          <a:spcPct val="115000"/>
                        </a:lnSpc>
                        <a:spcAft>
                          <a:spcPts val="0"/>
                        </a:spcAft>
                      </a:pPr>
                      <a:r>
                        <a:rPr lang="en-GB" sz="1600" b="1" dirty="0">
                          <a:effectLst/>
                        </a:rPr>
                        <a:t>Tend to be relatively permanent, although there may be a change in the membership of the team.</a:t>
                      </a:r>
                    </a:p>
                    <a:p>
                      <a:pPr>
                        <a:lnSpc>
                          <a:spcPct val="115000"/>
                        </a:lnSpc>
                        <a:spcAft>
                          <a:spcPts val="0"/>
                        </a:spcAft>
                      </a:pPr>
                      <a:r>
                        <a:rPr lang="en-GB" sz="1600" b="1" dirty="0">
                          <a:effectLst/>
                        </a:rPr>
                        <a:t> </a:t>
                      </a:r>
                      <a:endParaRPr lang="en-GB" sz="1600" b="1" dirty="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tc>
                  <a:txBody>
                    <a:bodyPr/>
                    <a:lstStyle/>
                    <a:p>
                      <a:pPr>
                        <a:lnSpc>
                          <a:spcPct val="115000"/>
                        </a:lnSpc>
                        <a:spcAft>
                          <a:spcPts val="0"/>
                        </a:spcAft>
                      </a:pPr>
                      <a:r>
                        <a:rPr lang="en-GB" sz="1600" b="1" dirty="0">
                          <a:effectLst/>
                        </a:rPr>
                        <a:t> </a:t>
                      </a:r>
                      <a:endParaRPr lang="en-GB" sz="1600" b="1" dirty="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4199187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3857" y="609600"/>
            <a:ext cx="8229600" cy="1143000"/>
          </a:xfrm>
        </p:spPr>
        <p:txBody>
          <a:bodyPr>
            <a:noAutofit/>
          </a:bodyPr>
          <a:lstStyle/>
          <a:p>
            <a:r>
              <a:rPr lang="en-GB" sz="3600" b="1" dirty="0"/>
              <a:t>Formal and Informal Groups</a:t>
            </a:r>
          </a:p>
        </p:txBody>
      </p:sp>
      <p:sp>
        <p:nvSpPr>
          <p:cNvPr id="3" name="Content Placeholder 2"/>
          <p:cNvSpPr>
            <a:spLocks noGrp="1"/>
          </p:cNvSpPr>
          <p:nvPr>
            <p:ph idx="1"/>
          </p:nvPr>
        </p:nvSpPr>
        <p:spPr>
          <a:xfrm>
            <a:off x="623392" y="1600201"/>
            <a:ext cx="11377264" cy="3628999"/>
          </a:xfrm>
        </p:spPr>
        <p:txBody>
          <a:bodyPr>
            <a:noAutofit/>
          </a:bodyPr>
          <a:lstStyle/>
          <a:p>
            <a:pPr>
              <a:lnSpc>
                <a:spcPct val="200000"/>
              </a:lnSpc>
              <a:buFont typeface="Arial" panose="020B0604020202020204" pitchFamily="34" charset="0"/>
              <a:buChar char="•"/>
            </a:pPr>
            <a:r>
              <a:rPr lang="en-GB" sz="1800" dirty="0"/>
              <a:t>Formal groups are created to achieve organisational objectives and are accountable and structured in nature and context. </a:t>
            </a:r>
          </a:p>
          <a:p>
            <a:pPr>
              <a:lnSpc>
                <a:spcPct val="200000"/>
              </a:lnSpc>
              <a:buFont typeface="Arial" panose="020B0604020202020204" pitchFamily="34" charset="0"/>
              <a:buChar char="•"/>
            </a:pPr>
            <a:r>
              <a:rPr lang="en-GB" sz="1800" dirty="0"/>
              <a:t>People have clearly defined roles and responsibilities within this structure. </a:t>
            </a:r>
          </a:p>
          <a:p>
            <a:pPr>
              <a:lnSpc>
                <a:spcPct val="200000"/>
              </a:lnSpc>
              <a:buFont typeface="Arial" panose="020B0604020202020204" pitchFamily="34" charset="0"/>
              <a:buChar char="•"/>
            </a:pPr>
            <a:r>
              <a:rPr lang="en-GB" sz="1800" dirty="0"/>
              <a:t>Goals of the group are defined by the management. </a:t>
            </a:r>
          </a:p>
          <a:p>
            <a:pPr>
              <a:lnSpc>
                <a:spcPct val="200000"/>
              </a:lnSpc>
              <a:buFont typeface="Arial" panose="020B0604020202020204" pitchFamily="34" charset="0"/>
              <a:buChar char="•"/>
            </a:pPr>
            <a:r>
              <a:rPr lang="en-GB" sz="1800" dirty="0"/>
              <a:t>Groups may be formed on a permanent basis while teams maybe formed by a select number of people from various groups for a short period of time.</a:t>
            </a:r>
          </a:p>
          <a:p>
            <a:pPr marL="0" indent="0">
              <a:lnSpc>
                <a:spcPct val="200000"/>
              </a:lnSpc>
              <a:buNone/>
            </a:pPr>
            <a:endParaRPr lang="en-GB" sz="1800" dirty="0"/>
          </a:p>
        </p:txBody>
      </p:sp>
    </p:spTree>
    <p:extLst>
      <p:ext uri="{BB962C8B-B14F-4D97-AF65-F5344CB8AC3E}">
        <p14:creationId xmlns:p14="http://schemas.microsoft.com/office/powerpoint/2010/main" val="39631002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60648"/>
            <a:ext cx="8229600" cy="1143000"/>
          </a:xfrm>
        </p:spPr>
        <p:txBody>
          <a:bodyPr>
            <a:noAutofit/>
          </a:bodyPr>
          <a:lstStyle/>
          <a:p>
            <a:r>
              <a:rPr lang="en-GB" sz="3600" b="1" dirty="0"/>
              <a:t>Formal and Informal Groups</a:t>
            </a:r>
          </a:p>
        </p:txBody>
      </p:sp>
      <p:sp>
        <p:nvSpPr>
          <p:cNvPr id="3" name="Content Placeholder 2"/>
          <p:cNvSpPr>
            <a:spLocks noGrp="1"/>
          </p:cNvSpPr>
          <p:nvPr>
            <p:ph idx="1"/>
          </p:nvPr>
        </p:nvSpPr>
        <p:spPr>
          <a:xfrm>
            <a:off x="623392" y="1600201"/>
            <a:ext cx="11017224" cy="3989039"/>
          </a:xfrm>
        </p:spPr>
        <p:txBody>
          <a:bodyPr>
            <a:noAutofit/>
          </a:bodyPr>
          <a:lstStyle/>
          <a:p>
            <a:pPr>
              <a:lnSpc>
                <a:spcPct val="200000"/>
              </a:lnSpc>
              <a:buFont typeface="Arial" panose="020B0604020202020204" pitchFamily="34" charset="0"/>
              <a:buChar char="•"/>
            </a:pPr>
            <a:r>
              <a:rPr lang="en-GB" sz="2000" dirty="0"/>
              <a:t>Formal groups are created to accomplish stated objectives of the organisation, where people need to perform their tasks by being in their functional roles. </a:t>
            </a:r>
          </a:p>
          <a:p>
            <a:pPr>
              <a:lnSpc>
                <a:spcPct val="200000"/>
              </a:lnSpc>
              <a:buFont typeface="Arial" panose="020B0604020202020204" pitchFamily="34" charset="0"/>
              <a:buChar char="•"/>
            </a:pPr>
            <a:r>
              <a:rPr lang="en-GB" sz="2000" dirty="0"/>
              <a:t>Formal rules, regulations and procedures need to be followed by all group-members: compliance to law is a must. </a:t>
            </a:r>
          </a:p>
          <a:p>
            <a:pPr>
              <a:lnSpc>
                <a:spcPct val="200000"/>
              </a:lnSpc>
              <a:buFont typeface="Arial" panose="020B0604020202020204" pitchFamily="34" charset="0"/>
              <a:buChar char="•"/>
            </a:pPr>
            <a:r>
              <a:rPr lang="en-GB" sz="2000" dirty="0"/>
              <a:t>All members are accountable for their activities/ tasks according to the defined rules of the organisation. </a:t>
            </a:r>
          </a:p>
        </p:txBody>
      </p:sp>
    </p:spTree>
    <p:extLst>
      <p:ext uri="{BB962C8B-B14F-4D97-AF65-F5344CB8AC3E}">
        <p14:creationId xmlns:p14="http://schemas.microsoft.com/office/powerpoint/2010/main" val="1898477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9212" y="260648"/>
            <a:ext cx="8229600" cy="648072"/>
          </a:xfrm>
        </p:spPr>
        <p:txBody>
          <a:bodyPr>
            <a:noAutofit/>
          </a:bodyPr>
          <a:lstStyle/>
          <a:p>
            <a:r>
              <a:rPr lang="en-GB" sz="3600" b="1" dirty="0"/>
              <a:t>Formal and Informal Groups</a:t>
            </a:r>
          </a:p>
        </p:txBody>
      </p:sp>
      <p:sp>
        <p:nvSpPr>
          <p:cNvPr id="3" name="Content Placeholder 2"/>
          <p:cNvSpPr>
            <a:spLocks noGrp="1"/>
          </p:cNvSpPr>
          <p:nvPr>
            <p:ph idx="1"/>
          </p:nvPr>
        </p:nvSpPr>
        <p:spPr>
          <a:xfrm>
            <a:off x="227348" y="1052736"/>
            <a:ext cx="11737304" cy="4246971"/>
          </a:xfrm>
        </p:spPr>
        <p:txBody>
          <a:bodyPr>
            <a:noAutofit/>
          </a:bodyPr>
          <a:lstStyle/>
          <a:p>
            <a:pPr>
              <a:buFont typeface="Arial" panose="020B0604020202020204" pitchFamily="34" charset="0"/>
              <a:buChar char="•"/>
            </a:pPr>
            <a:r>
              <a:rPr lang="en-GB" sz="2000" dirty="0"/>
              <a:t>Informal groups are formed based on personal relationships. </a:t>
            </a:r>
          </a:p>
          <a:p>
            <a:pPr marL="0" indent="0">
              <a:buNone/>
            </a:pPr>
            <a:endParaRPr lang="en-GB" sz="2000" dirty="0"/>
          </a:p>
          <a:p>
            <a:pPr>
              <a:buFont typeface="Arial" panose="020B0604020202020204" pitchFamily="34" charset="0"/>
              <a:buChar char="•"/>
            </a:pPr>
            <a:r>
              <a:rPr lang="en-GB" sz="2000" dirty="0"/>
              <a:t>Within a class of students (a formal group) there might be students who share the same activities and interests e.g. interest in a particular sport, forming an informal group within the class. </a:t>
            </a:r>
          </a:p>
          <a:p>
            <a:pPr>
              <a:lnSpc>
                <a:spcPct val="150000"/>
              </a:lnSpc>
              <a:buFont typeface="Arial" panose="020B0604020202020204" pitchFamily="34" charset="0"/>
              <a:buChar char="•"/>
            </a:pPr>
            <a:r>
              <a:rPr lang="en-GB" sz="2000" dirty="0"/>
              <a:t>Informal groups are self-created and evolve from the formal group to satisfy social and psychological needs of the members. </a:t>
            </a:r>
          </a:p>
          <a:p>
            <a:pPr>
              <a:lnSpc>
                <a:spcPct val="150000"/>
              </a:lnSpc>
              <a:buFont typeface="Arial" panose="020B0604020202020204" pitchFamily="34" charset="0"/>
              <a:buChar char="•"/>
            </a:pPr>
            <a:r>
              <a:rPr lang="en-GB" sz="2000" dirty="0"/>
              <a:t>It may satisfy any of the motivational needs of the group, hence aiding them in fulfilling their needs. </a:t>
            </a:r>
          </a:p>
          <a:p>
            <a:pPr>
              <a:lnSpc>
                <a:spcPct val="150000"/>
              </a:lnSpc>
              <a:buFont typeface="Arial" panose="020B0604020202020204" pitchFamily="34" charset="0"/>
              <a:buChar char="•"/>
            </a:pPr>
            <a:r>
              <a:rPr lang="en-GB" sz="2000" dirty="0"/>
              <a:t>Such groups are hard to prohibit and are usually stronger than formal groups. </a:t>
            </a:r>
          </a:p>
          <a:p>
            <a:pPr>
              <a:lnSpc>
                <a:spcPct val="150000"/>
              </a:lnSpc>
              <a:buFont typeface="Arial" panose="020B0604020202020204" pitchFamily="34" charset="0"/>
              <a:buChar char="•"/>
            </a:pPr>
            <a:r>
              <a:rPr lang="en-GB" sz="2000" dirty="0"/>
              <a:t>Sometimes such groups may appoint their own leader who reflects the attitudes and values of the members. </a:t>
            </a:r>
          </a:p>
          <a:p>
            <a:pPr>
              <a:buFont typeface="Arial" panose="020B0604020202020204" pitchFamily="34" charset="0"/>
              <a:buChar char="•"/>
            </a:pPr>
            <a:endParaRPr lang="en-GB" sz="2000" dirty="0"/>
          </a:p>
          <a:p>
            <a:pPr>
              <a:buFont typeface="Arial" panose="020B0604020202020204" pitchFamily="34" charset="0"/>
              <a:buChar char="•"/>
            </a:pPr>
            <a:endParaRPr lang="en-GB" sz="2000" dirty="0"/>
          </a:p>
        </p:txBody>
      </p:sp>
    </p:spTree>
    <p:extLst>
      <p:ext uri="{BB962C8B-B14F-4D97-AF65-F5344CB8AC3E}">
        <p14:creationId xmlns:p14="http://schemas.microsoft.com/office/powerpoint/2010/main" val="4493971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3857" y="609600"/>
            <a:ext cx="8229600" cy="1143000"/>
          </a:xfrm>
        </p:spPr>
        <p:txBody>
          <a:bodyPr>
            <a:noAutofit/>
          </a:bodyPr>
          <a:lstStyle/>
          <a:p>
            <a:r>
              <a:rPr lang="en-GB" sz="3600" b="1" dirty="0"/>
              <a:t>Formal and Informal Groups</a:t>
            </a:r>
          </a:p>
        </p:txBody>
      </p:sp>
      <p:sp>
        <p:nvSpPr>
          <p:cNvPr id="3" name="Content Placeholder 2"/>
          <p:cNvSpPr>
            <a:spLocks noGrp="1"/>
          </p:cNvSpPr>
          <p:nvPr>
            <p:ph idx="1"/>
          </p:nvPr>
        </p:nvSpPr>
        <p:spPr>
          <a:xfrm>
            <a:off x="166664" y="1988840"/>
            <a:ext cx="12025336" cy="3340967"/>
          </a:xfrm>
        </p:spPr>
        <p:txBody>
          <a:bodyPr>
            <a:noAutofit/>
          </a:bodyPr>
          <a:lstStyle/>
          <a:p>
            <a:r>
              <a:rPr lang="en-GB" sz="2800" dirty="0" err="1"/>
              <a:t>Lysons</a:t>
            </a:r>
            <a:r>
              <a:rPr lang="en-GB" sz="2800" dirty="0"/>
              <a:t> (1997) has identified four reasons for informal groups:</a:t>
            </a:r>
          </a:p>
          <a:p>
            <a:pPr marL="0" indent="0">
              <a:buNone/>
            </a:pPr>
            <a:endParaRPr lang="en-GB" sz="2800" dirty="0"/>
          </a:p>
          <a:p>
            <a:pPr marL="0" indent="0">
              <a:buNone/>
            </a:pPr>
            <a:r>
              <a:rPr lang="en-GB" sz="2800" dirty="0"/>
              <a:t>1- The continuation of the informal group culture.</a:t>
            </a:r>
          </a:p>
          <a:p>
            <a:pPr marL="0" indent="0">
              <a:buNone/>
            </a:pPr>
            <a:r>
              <a:rPr lang="en-GB" sz="2800" dirty="0"/>
              <a:t>2- The maintenance of a communication system.</a:t>
            </a:r>
          </a:p>
          <a:p>
            <a:pPr marL="0" indent="0">
              <a:buNone/>
            </a:pPr>
            <a:r>
              <a:rPr lang="en-GB" sz="2800" dirty="0"/>
              <a:t>3- The implementation of social control.</a:t>
            </a:r>
          </a:p>
          <a:p>
            <a:pPr marL="0" indent="0">
              <a:buNone/>
            </a:pPr>
            <a:r>
              <a:rPr lang="en-GB" sz="2800" dirty="0"/>
              <a:t>4- The provision of interest and fun in work life.</a:t>
            </a:r>
            <a:endParaRPr lang="en-GB" sz="2700" dirty="0"/>
          </a:p>
        </p:txBody>
      </p:sp>
    </p:spTree>
    <p:extLst>
      <p:ext uri="{BB962C8B-B14F-4D97-AF65-F5344CB8AC3E}">
        <p14:creationId xmlns:p14="http://schemas.microsoft.com/office/powerpoint/2010/main" val="27213987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582" y="260648"/>
            <a:ext cx="11881320" cy="990600"/>
          </a:xfrm>
        </p:spPr>
        <p:txBody>
          <a:bodyPr>
            <a:noAutofit/>
          </a:bodyPr>
          <a:lstStyle/>
          <a:p>
            <a:r>
              <a:rPr lang="en-GB" sz="3600" b="1" dirty="0"/>
              <a:t>Reasons for Formation of Groups or Teams</a:t>
            </a:r>
          </a:p>
        </p:txBody>
      </p:sp>
      <p:sp>
        <p:nvSpPr>
          <p:cNvPr id="3" name="Content Placeholder 2"/>
          <p:cNvSpPr>
            <a:spLocks noGrp="1"/>
          </p:cNvSpPr>
          <p:nvPr>
            <p:ph idx="1"/>
          </p:nvPr>
        </p:nvSpPr>
        <p:spPr>
          <a:xfrm>
            <a:off x="138910" y="1844824"/>
            <a:ext cx="11953328" cy="3024336"/>
          </a:xfrm>
        </p:spPr>
        <p:txBody>
          <a:bodyPr>
            <a:noAutofit/>
          </a:bodyPr>
          <a:lstStyle/>
          <a:p>
            <a:pPr>
              <a:buFont typeface="Arial" panose="020B0604020202020204" pitchFamily="34" charset="0"/>
              <a:buChar char="•"/>
            </a:pPr>
            <a:r>
              <a:rPr lang="en-GB" sz="2800" dirty="0"/>
              <a:t>Organisational structure and groups are generally formed to make administration of individuals easier and to get complex tasks done more effectively. </a:t>
            </a:r>
          </a:p>
          <a:p>
            <a:pPr>
              <a:buFont typeface="Arial" panose="020B0604020202020204" pitchFamily="34" charset="0"/>
              <a:buChar char="•"/>
            </a:pPr>
            <a:endParaRPr lang="en-GB" sz="2800" dirty="0"/>
          </a:p>
          <a:p>
            <a:pPr>
              <a:buFont typeface="Arial" panose="020B0604020202020204" pitchFamily="34" charset="0"/>
              <a:buChar char="•"/>
            </a:pPr>
            <a:r>
              <a:rPr lang="en-GB" sz="2800" dirty="0"/>
              <a:t>The groups are made up of individuals with distinct needs which should be addressed. </a:t>
            </a:r>
            <a:endParaRPr lang="en-GB" sz="2700" dirty="0"/>
          </a:p>
        </p:txBody>
      </p:sp>
    </p:spTree>
    <p:extLst>
      <p:ext uri="{BB962C8B-B14F-4D97-AF65-F5344CB8AC3E}">
        <p14:creationId xmlns:p14="http://schemas.microsoft.com/office/powerpoint/2010/main" val="21173572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25" y="350168"/>
            <a:ext cx="11881320" cy="990600"/>
          </a:xfrm>
        </p:spPr>
        <p:txBody>
          <a:bodyPr>
            <a:noAutofit/>
          </a:bodyPr>
          <a:lstStyle/>
          <a:p>
            <a:r>
              <a:rPr lang="en-GB" sz="3600" b="1" dirty="0"/>
              <a:t>Reasons for Formation of Groups or Teams</a:t>
            </a:r>
          </a:p>
        </p:txBody>
      </p:sp>
      <p:sp>
        <p:nvSpPr>
          <p:cNvPr id="3" name="Content Placeholder 2"/>
          <p:cNvSpPr>
            <a:spLocks noGrp="1"/>
          </p:cNvSpPr>
          <p:nvPr>
            <p:ph idx="1"/>
          </p:nvPr>
        </p:nvSpPr>
        <p:spPr>
          <a:xfrm>
            <a:off x="155340" y="1737184"/>
            <a:ext cx="11881320" cy="3383632"/>
          </a:xfrm>
        </p:spPr>
        <p:txBody>
          <a:bodyPr>
            <a:noAutofit/>
          </a:bodyPr>
          <a:lstStyle/>
          <a:p>
            <a:pPr>
              <a:lnSpc>
                <a:spcPct val="200000"/>
              </a:lnSpc>
              <a:buFont typeface="Arial" panose="020B0604020202020204" pitchFamily="34" charset="0"/>
              <a:buChar char="•"/>
            </a:pPr>
            <a:r>
              <a:rPr lang="en-GB" sz="2000" dirty="0"/>
              <a:t>Different people bring different needs to a group and this sometimes makes it difficult for the group to work effectively. </a:t>
            </a:r>
          </a:p>
          <a:p>
            <a:pPr>
              <a:lnSpc>
                <a:spcPct val="200000"/>
              </a:lnSpc>
              <a:buFont typeface="Arial" panose="020B0604020202020204" pitchFamily="34" charset="0"/>
              <a:buChar char="•"/>
            </a:pPr>
            <a:r>
              <a:rPr lang="en-GB" sz="2000" dirty="0"/>
              <a:t>The way a group works together is called Group Dynamics. </a:t>
            </a:r>
          </a:p>
          <a:p>
            <a:pPr>
              <a:lnSpc>
                <a:spcPct val="200000"/>
              </a:lnSpc>
              <a:buFont typeface="Arial" panose="020B0604020202020204" pitchFamily="34" charset="0"/>
              <a:buChar char="•"/>
            </a:pPr>
            <a:r>
              <a:rPr lang="en-GB" sz="2000" dirty="0"/>
              <a:t>For a group to achieve the objectives of its formation, it is important for everyone to work well together. </a:t>
            </a:r>
          </a:p>
        </p:txBody>
      </p:sp>
    </p:spTree>
    <p:extLst>
      <p:ext uri="{BB962C8B-B14F-4D97-AF65-F5344CB8AC3E}">
        <p14:creationId xmlns:p14="http://schemas.microsoft.com/office/powerpoint/2010/main" val="32840203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07" y="332656"/>
            <a:ext cx="11881320" cy="990600"/>
          </a:xfrm>
        </p:spPr>
        <p:txBody>
          <a:bodyPr>
            <a:noAutofit/>
          </a:bodyPr>
          <a:lstStyle/>
          <a:p>
            <a:r>
              <a:rPr lang="en-GB" sz="3600" b="1" dirty="0"/>
              <a:t>Reasons for Formation of Groups or Teams</a:t>
            </a:r>
          </a:p>
        </p:txBody>
      </p:sp>
      <p:sp>
        <p:nvSpPr>
          <p:cNvPr id="3" name="Content Placeholder 2"/>
          <p:cNvSpPr>
            <a:spLocks noGrp="1"/>
          </p:cNvSpPr>
          <p:nvPr>
            <p:ph idx="1"/>
          </p:nvPr>
        </p:nvSpPr>
        <p:spPr>
          <a:xfrm>
            <a:off x="191344" y="1959124"/>
            <a:ext cx="11809312" cy="2939751"/>
          </a:xfrm>
        </p:spPr>
        <p:txBody>
          <a:bodyPr>
            <a:noAutofit/>
          </a:bodyPr>
          <a:lstStyle/>
          <a:p>
            <a:pPr>
              <a:lnSpc>
                <a:spcPct val="150000"/>
              </a:lnSpc>
              <a:buFont typeface="Arial" panose="020B0604020202020204" pitchFamily="34" charset="0"/>
              <a:buChar char="•"/>
            </a:pPr>
            <a:r>
              <a:rPr lang="en-GB" sz="2000" dirty="0"/>
              <a:t>Instead of one person working on a particular task, certain tasks require combined efforts of a number of individuals working together. </a:t>
            </a:r>
          </a:p>
          <a:p>
            <a:pPr>
              <a:lnSpc>
                <a:spcPct val="150000"/>
              </a:lnSpc>
              <a:buFont typeface="Arial" panose="020B0604020202020204" pitchFamily="34" charset="0"/>
              <a:buChar char="•"/>
            </a:pPr>
            <a:r>
              <a:rPr lang="en-GB" sz="2000" dirty="0"/>
              <a:t>It provides collusion between members, e.g. to share unpopular tasks and aid creativity and initiative. </a:t>
            </a:r>
          </a:p>
          <a:p>
            <a:pPr>
              <a:lnSpc>
                <a:spcPct val="150000"/>
              </a:lnSpc>
              <a:buFont typeface="Arial" panose="020B0604020202020204" pitchFamily="34" charset="0"/>
              <a:buChar char="•"/>
            </a:pPr>
            <a:r>
              <a:rPr lang="en-GB" sz="2000" dirty="0"/>
              <a:t>Groups and teams provide companionship, mutual understanding and support to each other and provide a sense of belonging, identity and status. </a:t>
            </a:r>
          </a:p>
          <a:p>
            <a:pPr>
              <a:lnSpc>
                <a:spcPct val="150000"/>
              </a:lnSpc>
              <a:buFont typeface="Arial" panose="020B0604020202020204" pitchFamily="34" charset="0"/>
              <a:buChar char="•"/>
            </a:pPr>
            <a:endParaRPr lang="en-GB" sz="2000" dirty="0"/>
          </a:p>
        </p:txBody>
      </p:sp>
    </p:spTree>
    <p:extLst>
      <p:ext uri="{BB962C8B-B14F-4D97-AF65-F5344CB8AC3E}">
        <p14:creationId xmlns:p14="http://schemas.microsoft.com/office/powerpoint/2010/main" val="4853276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9576" y="476672"/>
            <a:ext cx="7498080" cy="990600"/>
          </a:xfrm>
        </p:spPr>
        <p:txBody>
          <a:bodyPr>
            <a:noAutofit/>
          </a:bodyPr>
          <a:lstStyle/>
          <a:p>
            <a:r>
              <a:rPr lang="en-GB" sz="3600" b="1" dirty="0"/>
              <a:t>Extension Activity – 20 Minutes</a:t>
            </a:r>
          </a:p>
        </p:txBody>
      </p:sp>
      <p:sp>
        <p:nvSpPr>
          <p:cNvPr id="3" name="Content Placeholder 2"/>
          <p:cNvSpPr>
            <a:spLocks noGrp="1"/>
          </p:cNvSpPr>
          <p:nvPr>
            <p:ph idx="1"/>
          </p:nvPr>
        </p:nvSpPr>
        <p:spPr>
          <a:xfrm>
            <a:off x="191344" y="1905000"/>
            <a:ext cx="11809312" cy="2028056"/>
          </a:xfrm>
        </p:spPr>
        <p:txBody>
          <a:bodyPr>
            <a:noAutofit/>
          </a:bodyPr>
          <a:lstStyle/>
          <a:p>
            <a:pPr marL="0" indent="0">
              <a:buNone/>
            </a:pPr>
            <a:r>
              <a:rPr lang="en-GB" sz="2700" dirty="0"/>
              <a:t>1- Revisit and add to the notes that you made from activity 1.</a:t>
            </a:r>
          </a:p>
          <a:p>
            <a:pPr>
              <a:buFont typeface="Arial" panose="020B0604020202020204" pitchFamily="34" charset="0"/>
              <a:buChar char="•"/>
            </a:pPr>
            <a:endParaRPr lang="en-GB" sz="2700" dirty="0"/>
          </a:p>
          <a:p>
            <a:pPr marL="0" indent="0">
              <a:buNone/>
            </a:pPr>
            <a:r>
              <a:rPr lang="en-GB" sz="2700" dirty="0"/>
              <a:t>2- Have any of your views changed? If so, why? </a:t>
            </a:r>
          </a:p>
          <a:p>
            <a:pPr marL="0" indent="0">
              <a:buNone/>
            </a:pPr>
            <a:endParaRPr lang="en-GB" sz="2700" dirty="0"/>
          </a:p>
          <a:p>
            <a:pPr marL="0" indent="0">
              <a:buNone/>
            </a:pPr>
            <a:endParaRPr lang="en-GB" sz="2700" dirty="0"/>
          </a:p>
          <a:p>
            <a:pPr>
              <a:buFont typeface="Arial" panose="020B0604020202020204" pitchFamily="34" charset="0"/>
              <a:buChar char="•"/>
            </a:pPr>
            <a:endParaRPr lang="en-GB" sz="2700" dirty="0"/>
          </a:p>
          <a:p>
            <a:pPr>
              <a:buFont typeface="Arial" panose="020B0604020202020204" pitchFamily="34" charset="0"/>
              <a:buChar char="•"/>
            </a:pPr>
            <a:endParaRPr lang="en-GB" sz="2700" dirty="0"/>
          </a:p>
          <a:p>
            <a:pPr>
              <a:buFont typeface="Arial" panose="020B0604020202020204" pitchFamily="34" charset="0"/>
              <a:buChar char="•"/>
            </a:pPr>
            <a:endParaRPr lang="en-GB" sz="2700" dirty="0"/>
          </a:p>
        </p:txBody>
      </p:sp>
      <p:sp>
        <p:nvSpPr>
          <p:cNvPr id="4" name="Rounded Rectangle 3"/>
          <p:cNvSpPr/>
          <p:nvPr/>
        </p:nvSpPr>
        <p:spPr>
          <a:xfrm>
            <a:off x="623392" y="4495800"/>
            <a:ext cx="11017224" cy="838200"/>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400" b="1" dirty="0"/>
              <a:t>Be prepared to share your thoughts with the rest of the class. </a:t>
            </a:r>
          </a:p>
        </p:txBody>
      </p:sp>
    </p:spTree>
    <p:extLst>
      <p:ext uri="{BB962C8B-B14F-4D97-AF65-F5344CB8AC3E}">
        <p14:creationId xmlns:p14="http://schemas.microsoft.com/office/powerpoint/2010/main" val="23975463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88640"/>
            <a:ext cx="8229600" cy="720080"/>
          </a:xfrm>
        </p:spPr>
        <p:txBody>
          <a:bodyPr>
            <a:noAutofit/>
          </a:bodyPr>
          <a:lstStyle/>
          <a:p>
            <a:r>
              <a:rPr lang="en-GB" sz="3600" b="1" dirty="0"/>
              <a:t>Summary</a:t>
            </a:r>
          </a:p>
        </p:txBody>
      </p:sp>
      <p:sp>
        <p:nvSpPr>
          <p:cNvPr id="3" name="Content Placeholder 2"/>
          <p:cNvSpPr>
            <a:spLocks noGrp="1"/>
          </p:cNvSpPr>
          <p:nvPr>
            <p:ph idx="1"/>
          </p:nvPr>
        </p:nvSpPr>
        <p:spPr>
          <a:xfrm>
            <a:off x="191344" y="1124744"/>
            <a:ext cx="11809312" cy="4392488"/>
          </a:xfrm>
        </p:spPr>
        <p:txBody>
          <a:bodyPr>
            <a:normAutofit fontScale="70000" lnSpcReduction="20000"/>
          </a:bodyPr>
          <a:lstStyle/>
          <a:p>
            <a:pPr>
              <a:lnSpc>
                <a:spcPct val="170000"/>
              </a:lnSpc>
            </a:pPr>
            <a:r>
              <a:rPr lang="en-GB" sz="2000" dirty="0"/>
              <a:t>In this session we looked at the definitions of teams and groups; the differences between the two; and why groups or teams are formed. </a:t>
            </a:r>
          </a:p>
          <a:p>
            <a:pPr>
              <a:lnSpc>
                <a:spcPct val="170000"/>
              </a:lnSpc>
            </a:pPr>
            <a:endParaRPr lang="en-GB" sz="2000" dirty="0"/>
          </a:p>
          <a:p>
            <a:pPr>
              <a:lnSpc>
                <a:spcPct val="170000"/>
              </a:lnSpc>
            </a:pPr>
            <a:r>
              <a:rPr lang="en-GB" sz="2000" dirty="0"/>
              <a:t>The session also covered a discussion on formal and informal groups and how they affect organisational decision making. </a:t>
            </a:r>
          </a:p>
          <a:p>
            <a:pPr>
              <a:lnSpc>
                <a:spcPct val="170000"/>
              </a:lnSpc>
            </a:pPr>
            <a:endParaRPr lang="en-GB" sz="2000" dirty="0"/>
          </a:p>
          <a:p>
            <a:pPr>
              <a:lnSpc>
                <a:spcPct val="170000"/>
              </a:lnSpc>
            </a:pPr>
            <a:r>
              <a:rPr lang="en-GB" sz="2000" dirty="0"/>
              <a:t>We learnt why groups or teams are created and what ‘group dynamics’ are. </a:t>
            </a:r>
          </a:p>
          <a:p>
            <a:pPr>
              <a:lnSpc>
                <a:spcPct val="170000"/>
              </a:lnSpc>
            </a:pPr>
            <a:r>
              <a:rPr lang="en-GB" sz="2000" dirty="0"/>
              <a:t>There are several benefits of working as a team instead of individuals performing certain tasks. </a:t>
            </a:r>
          </a:p>
          <a:p>
            <a:pPr marL="0" indent="0">
              <a:lnSpc>
                <a:spcPct val="170000"/>
              </a:lnSpc>
              <a:buNone/>
            </a:pPr>
            <a:endParaRPr lang="en-GB" sz="2000" dirty="0"/>
          </a:p>
          <a:p>
            <a:pPr>
              <a:lnSpc>
                <a:spcPct val="170000"/>
              </a:lnSpc>
            </a:pPr>
            <a:r>
              <a:rPr lang="en-GB" sz="2000" dirty="0"/>
              <a:t>Groups and teams enable and encourage multi-disciplinary work where teams cut across organisational divides.  </a:t>
            </a:r>
          </a:p>
          <a:p>
            <a:pPr>
              <a:lnSpc>
                <a:spcPct val="170000"/>
              </a:lnSpc>
            </a:pPr>
            <a:endParaRPr lang="en-GB" sz="2000" dirty="0"/>
          </a:p>
          <a:p>
            <a:pPr>
              <a:lnSpc>
                <a:spcPct val="170000"/>
              </a:lnSpc>
            </a:pPr>
            <a:r>
              <a:rPr lang="en-GB" sz="2000" dirty="0"/>
              <a:t>Understanding how teams and groups function within an organisation will help leaders and managers to develop a more cohesive and integrated environment. </a:t>
            </a:r>
          </a:p>
        </p:txBody>
      </p:sp>
    </p:spTree>
    <p:extLst>
      <p:ext uri="{BB962C8B-B14F-4D97-AF65-F5344CB8AC3E}">
        <p14:creationId xmlns:p14="http://schemas.microsoft.com/office/powerpoint/2010/main" val="29181195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914400"/>
            <a:ext cx="8229600" cy="1143000"/>
          </a:xfrm>
        </p:spPr>
        <p:txBody>
          <a:bodyPr>
            <a:noAutofit/>
          </a:bodyPr>
          <a:lstStyle/>
          <a:p>
            <a:r>
              <a:rPr lang="en-GB" sz="3600" b="1" dirty="0"/>
              <a:t>Further Reading</a:t>
            </a:r>
            <a:br>
              <a:rPr lang="en-GB" sz="3600" dirty="0"/>
            </a:br>
            <a:endParaRPr lang="en-GB" sz="3600" b="1" dirty="0"/>
          </a:p>
        </p:txBody>
      </p:sp>
      <p:sp>
        <p:nvSpPr>
          <p:cNvPr id="3" name="Content Placeholder 2"/>
          <p:cNvSpPr>
            <a:spLocks noGrp="1"/>
          </p:cNvSpPr>
          <p:nvPr>
            <p:ph idx="1"/>
          </p:nvPr>
        </p:nvSpPr>
        <p:spPr>
          <a:xfrm>
            <a:off x="0" y="2057400"/>
            <a:ext cx="12072664" cy="892696"/>
          </a:xfrm>
        </p:spPr>
        <p:txBody>
          <a:bodyPr>
            <a:normAutofit/>
          </a:bodyPr>
          <a:lstStyle/>
          <a:p>
            <a:r>
              <a:rPr lang="en-GB" sz="1600" dirty="0"/>
              <a:t>Boddy, D. (2016). Management: An Introduction. 6</a:t>
            </a:r>
            <a:r>
              <a:rPr lang="en-GB" sz="1600" baseline="30000" dirty="0"/>
              <a:t>th</a:t>
            </a:r>
            <a:r>
              <a:rPr lang="en-GB" sz="1600" dirty="0"/>
              <a:t> edn. Harlow: Pearson.</a:t>
            </a:r>
          </a:p>
          <a:p>
            <a:r>
              <a:rPr lang="en-GB" sz="1600" dirty="0"/>
              <a:t>Mullins, L. &amp; Christy, G. (2016). </a:t>
            </a:r>
            <a:r>
              <a:rPr lang="en-GB" sz="1600" i="1" dirty="0"/>
              <a:t>Management &amp; Organisational Behaviour</a:t>
            </a:r>
            <a:r>
              <a:rPr lang="en-GB" sz="1600" dirty="0"/>
              <a:t>. 11th edn. Harlow: Pearson.</a:t>
            </a:r>
          </a:p>
        </p:txBody>
      </p:sp>
    </p:spTree>
    <p:extLst>
      <p:ext uri="{BB962C8B-B14F-4D97-AF65-F5344CB8AC3E}">
        <p14:creationId xmlns:p14="http://schemas.microsoft.com/office/powerpoint/2010/main" val="27577279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914400"/>
            <a:ext cx="8229600" cy="1143000"/>
          </a:xfrm>
        </p:spPr>
        <p:txBody>
          <a:bodyPr>
            <a:noAutofit/>
          </a:bodyPr>
          <a:lstStyle/>
          <a:p>
            <a:br>
              <a:rPr lang="en-GB" sz="3600" b="1" dirty="0"/>
            </a:br>
            <a:r>
              <a:rPr lang="en-GB" sz="3600" b="1" dirty="0"/>
              <a:t>References</a:t>
            </a:r>
            <a:br>
              <a:rPr lang="en-GB" sz="3600" b="1" dirty="0"/>
            </a:br>
            <a:br>
              <a:rPr lang="en-GB" sz="3600" dirty="0"/>
            </a:br>
            <a:endParaRPr lang="en-GB" sz="3600" b="1" dirty="0"/>
          </a:p>
        </p:txBody>
      </p:sp>
      <p:sp>
        <p:nvSpPr>
          <p:cNvPr id="3" name="Content Placeholder 2"/>
          <p:cNvSpPr>
            <a:spLocks noGrp="1"/>
          </p:cNvSpPr>
          <p:nvPr>
            <p:ph idx="1"/>
          </p:nvPr>
        </p:nvSpPr>
        <p:spPr>
          <a:xfrm>
            <a:off x="263352" y="2514600"/>
            <a:ext cx="11665296" cy="1828799"/>
          </a:xfrm>
        </p:spPr>
        <p:txBody>
          <a:bodyPr>
            <a:normAutofit/>
          </a:bodyPr>
          <a:lstStyle/>
          <a:p>
            <a:r>
              <a:rPr lang="en-GB" sz="1500" dirty="0"/>
              <a:t>Adair, J. (1996). Effective Teambuilding. London: Pan.</a:t>
            </a:r>
          </a:p>
          <a:p>
            <a:r>
              <a:rPr lang="en-GB" sz="1500" dirty="0"/>
              <a:t>Belbin, R. M. (2000) </a:t>
            </a:r>
            <a:r>
              <a:rPr lang="en-GB" sz="1500" i="1" dirty="0"/>
              <a:t>Beyond the Team</a:t>
            </a:r>
            <a:r>
              <a:rPr lang="en-GB" sz="1500" dirty="0"/>
              <a:t>. Oxford: Butterworth-Heinemann .</a:t>
            </a:r>
          </a:p>
          <a:p>
            <a:r>
              <a:rPr lang="en-GB" sz="1500" dirty="0" err="1"/>
              <a:t>Kakabadse</a:t>
            </a:r>
            <a:r>
              <a:rPr lang="en-GB" sz="1500" dirty="0"/>
              <a:t>, A., Ludlow, R. &amp; </a:t>
            </a:r>
            <a:r>
              <a:rPr lang="en-GB" sz="1500" dirty="0" err="1"/>
              <a:t>Vinnicombe</a:t>
            </a:r>
            <a:r>
              <a:rPr lang="en-GB" sz="1500" dirty="0"/>
              <a:t>, S. (1987). </a:t>
            </a:r>
            <a:r>
              <a:rPr lang="en-GB" sz="1500" i="1" dirty="0"/>
              <a:t>Working in Organisations.</a:t>
            </a:r>
            <a:r>
              <a:rPr lang="en-GB" sz="1500" dirty="0"/>
              <a:t> Aldershot: Gower.</a:t>
            </a:r>
          </a:p>
          <a:p>
            <a:r>
              <a:rPr lang="en-GB" sz="1500" dirty="0"/>
              <a:t>Katzenbach, J. &amp; Smith, D. (1993). </a:t>
            </a:r>
            <a:r>
              <a:rPr lang="en-GB" sz="1500" i="1" dirty="0"/>
              <a:t>The Wisdom of Teams</a:t>
            </a:r>
            <a:r>
              <a:rPr lang="en-GB" sz="1500" dirty="0"/>
              <a:t>. Boston, MA.: Harvard Business School Press.</a:t>
            </a:r>
          </a:p>
          <a:p>
            <a:r>
              <a:rPr lang="en-GB" sz="1500" dirty="0" err="1"/>
              <a:t>Lysons</a:t>
            </a:r>
            <a:r>
              <a:rPr lang="en-GB" sz="1500" dirty="0"/>
              <a:t>, K. (1997) Organisational Analysis, </a:t>
            </a:r>
            <a:r>
              <a:rPr lang="en-GB" sz="1500" i="1" dirty="0"/>
              <a:t>Supplement to the e British Journal of Administrative Management</a:t>
            </a:r>
            <a:r>
              <a:rPr lang="en-GB" sz="1500" dirty="0"/>
              <a:t> , no. 18, March/April</a:t>
            </a:r>
          </a:p>
          <a:p>
            <a:r>
              <a:rPr lang="en-GB" sz="1500" dirty="0"/>
              <a:t>Schein, E. (1988). </a:t>
            </a:r>
            <a:r>
              <a:rPr lang="en-GB" sz="1500" i="1" dirty="0"/>
              <a:t>Organizational Psychology</a:t>
            </a:r>
            <a:r>
              <a:rPr lang="en-GB" sz="1500" dirty="0"/>
              <a:t>. Englewood Cliffs, NJ: Prentice-Hall.</a:t>
            </a:r>
          </a:p>
          <a:p>
            <a:endParaRPr lang="en-GB" sz="2800" dirty="0"/>
          </a:p>
        </p:txBody>
      </p:sp>
    </p:spTree>
    <p:extLst>
      <p:ext uri="{BB962C8B-B14F-4D97-AF65-F5344CB8AC3E}">
        <p14:creationId xmlns:p14="http://schemas.microsoft.com/office/powerpoint/2010/main" val="175304601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3215</TotalTime>
  <Words>2181</Words>
  <Application>Microsoft Office PowerPoint</Application>
  <PresentationFormat>Widescreen</PresentationFormat>
  <Paragraphs>201</Paragraphs>
  <Slides>31</Slides>
  <Notes>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Arial</vt:lpstr>
      <vt:lpstr>Calibri</vt:lpstr>
      <vt:lpstr>Myriad Pro</vt:lpstr>
      <vt:lpstr>Times New Roman</vt:lpstr>
      <vt:lpstr>Wingdings</vt:lpstr>
      <vt:lpstr>20140311PresentationUWTSDTemplate</vt:lpstr>
      <vt:lpstr>Leadership and Management Theory and Practice ( LCBB 6003 )</vt:lpstr>
      <vt:lpstr>Session Aims</vt:lpstr>
      <vt:lpstr>Introduction – lets start thinking!</vt:lpstr>
      <vt:lpstr>Introduction</vt:lpstr>
      <vt:lpstr>Introduction</vt:lpstr>
      <vt:lpstr>Activity 1 – 20 Minutes</vt:lpstr>
      <vt:lpstr> Meaning and Importance of Groups and Teams </vt:lpstr>
      <vt:lpstr> Meaning and Importance of Groups and Teams </vt:lpstr>
      <vt:lpstr> Meaning and Importance of Groups and Teams </vt:lpstr>
      <vt:lpstr> Meaning and Importance of Groups and Teams </vt:lpstr>
      <vt:lpstr> Meaning and Importance of Groups and Teams </vt:lpstr>
      <vt:lpstr> Meaning and Importance of Groups and Teams </vt:lpstr>
      <vt:lpstr>Activity 2 – Group Discussion – 20 Minutes</vt:lpstr>
      <vt:lpstr>Differences between Groups and Teams</vt:lpstr>
      <vt:lpstr>Differences between Groups and Teams</vt:lpstr>
      <vt:lpstr>Differences between Groups and Teams</vt:lpstr>
      <vt:lpstr>Differences between Groups and Teams</vt:lpstr>
      <vt:lpstr>A group is a collection of individuals who coordinate their efforts, while a team is a group of people who share a common goal.</vt:lpstr>
      <vt:lpstr>Formal and Informal Groups</vt:lpstr>
      <vt:lpstr>Formal and Informal Groups</vt:lpstr>
      <vt:lpstr>Formal and Informal Groups</vt:lpstr>
      <vt:lpstr>Formal and Informal Groups</vt:lpstr>
      <vt:lpstr>Formal and Informal Groups</vt:lpstr>
      <vt:lpstr>Formal and Informal Groups</vt:lpstr>
      <vt:lpstr>Reasons for Formation of Groups or Teams</vt:lpstr>
      <vt:lpstr>Reasons for Formation of Groups or Teams</vt:lpstr>
      <vt:lpstr>Reasons for Formation of Groups or Teams</vt:lpstr>
      <vt:lpstr>Extension Activity – 20 Minutes</vt:lpstr>
      <vt:lpstr>Summary</vt:lpstr>
      <vt:lpstr>Further Reading </vt:lpstr>
      <vt:lpstr> References  </vt:lpstr>
    </vt:vector>
  </TitlesOfParts>
  <Company>University of Chester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Development</dc:title>
  <dc:creator>kasia</dc:creator>
  <cp:lastModifiedBy>Seyed Navid Nasirpourosgoei</cp:lastModifiedBy>
  <cp:revision>177</cp:revision>
  <dcterms:created xsi:type="dcterms:W3CDTF">2011-02-08T13:37:54Z</dcterms:created>
  <dcterms:modified xsi:type="dcterms:W3CDTF">2023-02-28T21:14:34Z</dcterms:modified>
</cp:coreProperties>
</file>