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29" r:id="rId4"/>
  </p:sldMasterIdLst>
  <p:notesMasterIdLst>
    <p:notesMasterId r:id="rId15"/>
  </p:notesMasterIdLst>
  <p:handoutMasterIdLst>
    <p:handoutMasterId r:id="rId16"/>
  </p:handoutMasterIdLst>
  <p:sldIdLst>
    <p:sldId id="258" r:id="rId5"/>
    <p:sldId id="263" r:id="rId6"/>
    <p:sldId id="259" r:id="rId7"/>
    <p:sldId id="260" r:id="rId8"/>
    <p:sldId id="261" r:id="rId9"/>
    <p:sldId id="262" r:id="rId10"/>
    <p:sldId id="266" r:id="rId11"/>
    <p:sldId id="264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30"/>
  </p:normalViewPr>
  <p:slideViewPr>
    <p:cSldViewPr showGuides="1">
      <p:cViewPr>
        <p:scale>
          <a:sx n="46" d="100"/>
          <a:sy n="46" d="100"/>
        </p:scale>
        <p:origin x="2050" y="10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892"/>
    </p:cViewPr>
  </p:sorterViewPr>
  <p:notesViewPr>
    <p:cSldViewPr>
      <p:cViewPr varScale="1">
        <p:scale>
          <a:sx n="90" d="100"/>
          <a:sy n="90" d="100"/>
        </p:scale>
        <p:origin x="292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9/18/2026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2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8148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492488"/>
            <a:ext cx="3349751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73880" y="0"/>
            <a:ext cx="78181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644" y="6338703"/>
            <a:ext cx="2196699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383669" y="6338703"/>
            <a:ext cx="1392578" cy="365125"/>
          </a:xfrm>
        </p:spPr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776247" y="6342301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791505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10963656" cy="451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5696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466123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</p:spPr>
        <p:txBody>
          <a:bodyPr/>
          <a:lstStyle/>
          <a:p>
            <a:fld id="{E5F44E88-89D9-49CC-9E37-1AF77A031198}" type="datetime1">
              <a:rPr lang="en-US" smtClean="0"/>
              <a:t>9/18/2026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9146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C53C90-8C33-0C80-CBD4-B3BEE604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8" y="1869103"/>
            <a:ext cx="9337042" cy="4906929"/>
          </a:xfrm>
        </p:spPr>
        <p:txBody>
          <a:bodyPr>
            <a:normAutofit/>
          </a:bodyPr>
          <a:lstStyle>
            <a:lvl1pPr>
              <a:defRPr sz="7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/>
          <a:lstStyle/>
          <a:p>
            <a:fld id="{1415DC98-F527-4737-A5B9-3597210FA2F7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718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11" y="105196"/>
            <a:ext cx="9023561" cy="2113392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40708-E793-490B-9201-425C8D1F325C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238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4565591" cy="68580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/>
          <a:lstStyle/>
          <a:p>
            <a:fld id="{C1968991-530B-4F8D-80FE-2192BD2DD5A5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BF9BA0D-E8EF-D3ED-6808-5CC7BCA7ACFF}"/>
              </a:ext>
            </a:extLst>
          </p:cNvPr>
          <p:cNvCxnSpPr>
            <a:cxnSpLocks/>
          </p:cNvCxnSpPr>
          <p:nvPr userDrawn="1"/>
        </p:nvCxnSpPr>
        <p:spPr>
          <a:xfrm>
            <a:off x="6095999" y="2743200"/>
            <a:ext cx="54772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2247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1389134"/>
            <a:ext cx="6045390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58999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4706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73572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474177"/>
            <a:ext cx="6950232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27835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75488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841894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0623"/>
            <a:ext cx="4494189" cy="13258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</p:spPr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498562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3657600" cy="3814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</p:spPr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95088" y="0"/>
            <a:ext cx="729691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504554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29554"/>
            <a:ext cx="2699254" cy="185894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63671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0568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8422D5-19BC-1CA0-FD0B-D86260BAA32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37221" y="1912938"/>
            <a:ext cx="5741992" cy="42243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08945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778942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6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84094"/>
            <a:ext cx="10543032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0181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264" y="42335"/>
            <a:ext cx="11517039" cy="61722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/>
            </a:lvl1pPr>
            <a:lvl2pPr marL="228600" indent="0">
              <a:lnSpc>
                <a:spcPct val="90000"/>
              </a:lnSpc>
              <a:buNone/>
              <a:defRPr sz="7200" b="1"/>
            </a:lvl2pPr>
            <a:lvl3pPr marL="457200" indent="0">
              <a:lnSpc>
                <a:spcPct val="90000"/>
              </a:lnSpc>
              <a:buNone/>
              <a:defRPr sz="66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54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08D6C-D0F1-479F-911E-8569D2F1ED15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668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1E07-9F97-42AE-9FE9-3EAD856BDB2A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7030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AF44C-1683-44E3-97C5-DF51C69BF7AA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433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2064"/>
            <a:ext cx="10745788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0468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387600"/>
            <a:ext cx="5075556" cy="37861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0565-788C-402B-B078-3F96B9A231B8}" type="datetime1">
              <a:rPr lang="en-US" smtClean="0"/>
              <a:t>9/18/2026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418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9692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20C69-CB4E-44F7-A408-67C55627795C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6157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FE45-F91B-4375-B362-4DC6F9A2A304}" type="datetime1">
              <a:rPr lang="en-US" smtClean="0"/>
              <a:t>9/18/2026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743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" y="89808"/>
            <a:ext cx="11462003" cy="2514600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118757"/>
            <a:ext cx="10963528" cy="2620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FFA61-E651-4E50-A159-710A5ED7E6FE}" type="datetime1">
              <a:rPr lang="en-US" smtClean="0"/>
              <a:t>9/18/2026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ECB9AE4-D2BC-07D8-E0ED-24F8BCB9E61D}"/>
              </a:ext>
            </a:extLst>
          </p:cNvPr>
          <p:cNvCxnSpPr/>
          <p:nvPr userDrawn="1"/>
        </p:nvCxnSpPr>
        <p:spPr>
          <a:xfrm>
            <a:off x="621792" y="2895600"/>
            <a:ext cx="109636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29986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049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4" y="687787"/>
            <a:ext cx="3363259" cy="199339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1" y="2880360"/>
            <a:ext cx="3363259" cy="327461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212663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24724" y="6343955"/>
            <a:ext cx="922372" cy="365125"/>
          </a:xfrm>
        </p:spPr>
        <p:txBody>
          <a:bodyPr>
            <a:noAutofit/>
          </a:bodyPr>
          <a:lstStyle/>
          <a:p>
            <a:fld id="{AA28231D-ABE1-4859-B037-5D42FA8F4858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3142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685800"/>
            <a:ext cx="10055354" cy="4007406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9A3647E-D38D-4EA6-ADC1-75AA53F89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27002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F44E88-89D9-49CC-9E37-1AF77A031198}" type="datetime1">
              <a:rPr lang="en-US" smtClean="0"/>
              <a:t>9/18/2026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0459DEE-913E-5261-4E77-AF3657E3AE0B}"/>
              </a:ext>
            </a:extLst>
          </p:cNvPr>
          <p:cNvSpPr/>
          <p:nvPr/>
        </p:nvSpPr>
        <p:spPr>
          <a:xfrm>
            <a:off x="11250895" y="4648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2F9BC4F-9D44-3587-056B-336E1457A6E2}"/>
              </a:ext>
            </a:extLst>
          </p:cNvPr>
          <p:cNvSpPr/>
          <p:nvPr/>
        </p:nvSpPr>
        <p:spPr>
          <a:xfrm>
            <a:off x="685800" y="4998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09D5EC-E7EA-22BC-7C88-C33F509CB5CF}"/>
              </a:ext>
            </a:extLst>
          </p:cNvPr>
          <p:cNvSpPr/>
          <p:nvPr/>
        </p:nvSpPr>
        <p:spPr>
          <a:xfrm>
            <a:off x="10998565" y="4730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98E9758-F942-96A0-231D-A25933E4CA82}"/>
              </a:ext>
            </a:extLst>
          </p:cNvPr>
          <p:cNvSpPr/>
          <p:nvPr/>
        </p:nvSpPr>
        <p:spPr>
          <a:xfrm>
            <a:off x="10976145" y="4730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785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with Pictu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C6C0090-085A-1FB3-B3B7-D8DA73A12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172" y="4419600"/>
            <a:ext cx="10963657" cy="135224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6834447-947D-F9FA-98D1-8BF0FC477A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172" y="5943600"/>
            <a:ext cx="10963657" cy="609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2573ACD2-30C7-6922-D14F-66F23CBA37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385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A813B312-A2CE-16E4-D28B-8DDFF5527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746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4846D76D-B1D3-9330-420A-6ED740BDB9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67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25">
            <a:extLst>
              <a:ext uri="{FF2B5EF4-FFF2-40B4-BE49-F238E27FC236}">
                <a16:creationId xmlns:a16="http://schemas.microsoft.com/office/drawing/2014/main" id="{982E949F-6B9B-8268-EB83-127C78D4350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76746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35138" y="6343955"/>
            <a:ext cx="14589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83DFFD80-41C6-4EAA-B049-EE90EA550127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D53745E-5DC2-F332-24A5-4F8F509E820B}"/>
              </a:ext>
            </a:extLst>
          </p:cNvPr>
          <p:cNvCxnSpPr/>
          <p:nvPr userDrawn="1"/>
        </p:nvCxnSpPr>
        <p:spPr>
          <a:xfrm>
            <a:off x="4479797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7020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076" y="685801"/>
            <a:ext cx="4872227" cy="27432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2552" y="5277548"/>
            <a:ext cx="4873752" cy="894639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4A0A082-71CB-3C57-3B74-102869C0CA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02552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44210B3C-79E3-495A-B2C3-EF766F409D04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D373E34-3B51-EAD4-B8AB-256ACA4B8D8C}"/>
              </a:ext>
            </a:extLst>
          </p:cNvPr>
          <p:cNvCxnSpPr>
            <a:cxnSpLocks/>
          </p:cNvCxnSpPr>
          <p:nvPr userDrawn="1"/>
        </p:nvCxnSpPr>
        <p:spPr>
          <a:xfrm>
            <a:off x="6704076" y="4876800"/>
            <a:ext cx="487375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86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2BC951B-4746-1854-C399-682CFE142A50}"/>
              </a:ext>
            </a:extLst>
          </p:cNvPr>
          <p:cNvCxnSpPr/>
          <p:nvPr userDrawn="1"/>
        </p:nvCxnSpPr>
        <p:spPr>
          <a:xfrm>
            <a:off x="612646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6" y="6338703"/>
            <a:ext cx="207048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887367" y="6338703"/>
            <a:ext cx="139257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6235515-DA3D-4D9A-9B02-44E2CBD9110F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279945" y="6342301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E193964F-665E-F49A-D553-C01524CDE0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302749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636130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384F42E-A74C-773B-7B96-F942975CEC14}"/>
              </a:ext>
            </a:extLst>
          </p:cNvPr>
          <p:cNvSpPr/>
          <p:nvPr/>
        </p:nvSpPr>
        <p:spPr>
          <a:xfrm>
            <a:off x="11250895" y="5144929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441727F-19A3-14E1-5EAC-C550CEB6A0D1}"/>
              </a:ext>
            </a:extLst>
          </p:cNvPr>
          <p:cNvSpPr/>
          <p:nvPr/>
        </p:nvSpPr>
        <p:spPr>
          <a:xfrm>
            <a:off x="685800" y="5495424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38F4BC9-7EC1-BB35-827A-12F5DE411031}"/>
              </a:ext>
            </a:extLst>
          </p:cNvPr>
          <p:cNvSpPr/>
          <p:nvPr/>
        </p:nvSpPr>
        <p:spPr>
          <a:xfrm>
            <a:off x="10998565" y="5227361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4B01422-D65E-4B59-B62B-467B2E896592}"/>
              </a:ext>
            </a:extLst>
          </p:cNvPr>
          <p:cNvSpPr/>
          <p:nvPr/>
        </p:nvSpPr>
        <p:spPr>
          <a:xfrm>
            <a:off x="10976145" y="5227366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1600200"/>
            <a:ext cx="10483927" cy="349287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9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931314"/>
            <a:ext cx="10483927" cy="816864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234111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234111"/>
            <a:ext cx="2875064" cy="365125"/>
          </a:xfrm>
        </p:spPr>
        <p:txBody>
          <a:bodyPr>
            <a:noAutofit/>
          </a:bodyPr>
          <a:lstStyle/>
          <a:p>
            <a:fld id="{852BD0B2-E7A7-4B81-8BAF-4B92BD6A4310}" type="datetime1">
              <a:rPr lang="en-US" smtClean="0"/>
              <a:t>9/18/2026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234111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Line">
            <a:extLst>
              <a:ext uri="{FF2B5EF4-FFF2-40B4-BE49-F238E27FC236}">
                <a16:creationId xmlns:a16="http://schemas.microsoft.com/office/drawing/2014/main" id="{92FB147E-E273-E8B6-AD8E-67F305FC2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2" y="4038600"/>
            <a:ext cx="10923934" cy="74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9312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8BBA50F-B667-1177-26B1-7D22AB66A6BE}"/>
              </a:ext>
            </a:extLst>
          </p:cNvPr>
          <p:cNvSpPr/>
          <p:nvPr/>
        </p:nvSpPr>
        <p:spPr>
          <a:xfrm>
            <a:off x="11250895" y="464515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CABC7F5-2293-EB7F-52E5-80715C8DB858}"/>
              </a:ext>
            </a:extLst>
          </p:cNvPr>
          <p:cNvSpPr/>
          <p:nvPr/>
        </p:nvSpPr>
        <p:spPr>
          <a:xfrm>
            <a:off x="685800" y="499564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A8C943-7CF3-88D6-95B0-95E7B412DE0F}"/>
              </a:ext>
            </a:extLst>
          </p:cNvPr>
          <p:cNvSpPr/>
          <p:nvPr/>
        </p:nvSpPr>
        <p:spPr>
          <a:xfrm>
            <a:off x="10998565" y="472758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FB0A8E7-2867-2D3A-F6B7-15ED02236CE8}"/>
              </a:ext>
            </a:extLst>
          </p:cNvPr>
          <p:cNvSpPr/>
          <p:nvPr/>
        </p:nvSpPr>
        <p:spPr>
          <a:xfrm>
            <a:off x="10976145" y="472758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31536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E657DB-59AB-47CC-B4C7-A245A3C76BB1}" type="datetime1">
              <a:rPr lang="en-US" smtClean="0"/>
              <a:t>9/18/2026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53A7BE5-EAB2-BB8C-D7FC-D78B8A5AF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8"/>
            <a:ext cx="10058400" cy="335584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3934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ADE904-3C65-5E48-6B12-22998C2ADF5E}"/>
              </a:ext>
            </a:extLst>
          </p:cNvPr>
          <p:cNvSpPr/>
          <p:nvPr/>
        </p:nvSpPr>
        <p:spPr>
          <a:xfrm>
            <a:off x="11250895" y="217232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16963C8-87F3-6B42-F30F-1915935FA752}"/>
              </a:ext>
            </a:extLst>
          </p:cNvPr>
          <p:cNvSpPr/>
          <p:nvPr/>
        </p:nvSpPr>
        <p:spPr>
          <a:xfrm>
            <a:off x="685800" y="252281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0C119A-1D9E-D43F-8A7E-D24C1B551326}"/>
              </a:ext>
            </a:extLst>
          </p:cNvPr>
          <p:cNvSpPr/>
          <p:nvPr/>
        </p:nvSpPr>
        <p:spPr>
          <a:xfrm>
            <a:off x="10998565" y="225475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018CE4-7594-0746-8B7E-8DEC95CB8822}"/>
              </a:ext>
            </a:extLst>
          </p:cNvPr>
          <p:cNvSpPr/>
          <p:nvPr/>
        </p:nvSpPr>
        <p:spPr>
          <a:xfrm>
            <a:off x="10976145" y="225475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185" y="685800"/>
            <a:ext cx="9141415" cy="15327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185" y="2958705"/>
            <a:ext cx="9141415" cy="3213494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 marL="914400" indent="0"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96A40708-E793-490B-9201-425C8D1F325C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3240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685800"/>
            <a:ext cx="5480304" cy="1818050"/>
          </a:xfrm>
        </p:spPr>
        <p:txBody>
          <a:bodyPr anchor="t">
            <a:noAutofit/>
          </a:bodyPr>
          <a:lstStyle>
            <a:lvl1pPr>
              <a:defRPr sz="90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F861DB-D5EF-3FC9-7595-570C8498D75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3189770"/>
            <a:ext cx="5480304" cy="2982429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C1A172-F829-D2DE-BDB2-B86E6ACE1886}"/>
              </a:ext>
            </a:extLst>
          </p:cNvPr>
          <p:cNvCxnSpPr>
            <a:cxnSpLocks/>
          </p:cNvCxnSpPr>
          <p:nvPr userDrawn="1"/>
        </p:nvCxnSpPr>
        <p:spPr>
          <a:xfrm>
            <a:off x="6095999" y="2743200"/>
            <a:ext cx="54772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6343955"/>
            <a:ext cx="298540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>
            <a:noAutofit/>
          </a:bodyPr>
          <a:lstStyle/>
          <a:p>
            <a:fld id="{C1968991-530B-4F8D-80FE-2192BD2DD5A5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01763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824824"/>
            <a:ext cx="6397753" cy="152797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3505200"/>
            <a:ext cx="4568953" cy="1645198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23477E6-5CE8-4544-92C7-AEB7D166FD7D}" type="datetime1">
              <a:rPr lang="en-US" smtClean="0"/>
              <a:t>9/18/2026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89251BE-373D-9B13-B9E2-73DFEBE40118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98E032-CDEE-AA9B-44A7-CE5EBB6948C0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C778913-9F6C-8FDD-B123-16048004EC56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283179-133D-0E64-C08A-4D59C8B2F9D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4556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85B71F7-9EDC-DB6C-D713-7ACE3A2EADC0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842DDA-AD76-0064-2B85-CB145F4CE540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E58AC6-620E-20FA-E8F5-375DA2977A43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EA14E2E-5098-2800-A72C-138A5840365C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5500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59F5542-E2F9-4DC1-8AB7-8E5D8714BD21}" type="datetime1">
              <a:rPr lang="en-US" smtClean="0"/>
              <a:t>9/18/2026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24172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81EABF-B6BB-1FBF-962C-A6A6C8C2418A}"/>
              </a:ext>
            </a:extLst>
          </p:cNvPr>
          <p:cNvCxnSpPr/>
          <p:nvPr userDrawn="1"/>
        </p:nvCxnSpPr>
        <p:spPr>
          <a:xfrm>
            <a:off x="612647" y="2359152"/>
            <a:ext cx="633679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4"/>
            <a:ext cx="6391374" cy="1371996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3" y="2742645"/>
            <a:ext cx="6391247" cy="342955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774" y="6346865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886895" y="6346865"/>
            <a:ext cx="1607270" cy="365125"/>
          </a:xfrm>
        </p:spPr>
        <p:txBody>
          <a:bodyPr>
            <a:noAutofit/>
          </a:bodyPr>
          <a:lstStyle/>
          <a:p>
            <a:fld id="{DD3D21CC-B9C8-49F6-ADE7-6BF4A546A74E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530932" y="634686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35EC8126-6431-465A-8AC3-0118DD8825B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31546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854275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3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D2B02E8B-EB97-8158-B585-0E0E95CF40C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3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24397" y="6343954"/>
            <a:ext cx="3422906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>
            <a:noAutofit/>
          </a:bodyPr>
          <a:lstStyle/>
          <a:p>
            <a:fld id="{40723AE1-14A9-42B1-9F02-B524DA830762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62168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0" y="685800"/>
            <a:ext cx="4561665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EEFBBBB-A526-5A93-34B8-A377087586A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20736" y="2286000"/>
            <a:ext cx="4561665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20736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2240801-1142-4411-9AA3-00BC0B3F40DA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6992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72002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" y="2286000"/>
            <a:ext cx="4561666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3C6055EC-0CB7-A026-AE8C-74A36F768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599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AE86096B-57D4-1243-A86D-1D5E7DC3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63930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CFA9782-9FBA-47E1-A36A-E75622F7046E}" type="datetime1">
              <a:rPr lang="en-US" smtClean="0"/>
              <a:t>9/18/2026</a:t>
            </a:fld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A98A8E55-200E-96B4-1462-6DA457A20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35959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48233842-32AB-C53C-CA20-8101D4E63D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01536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470453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8" y="685800"/>
            <a:ext cx="3364992" cy="199630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698" y="2880360"/>
            <a:ext cx="3364992" cy="323485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C119522C-433C-CA02-AD5B-2ABB39A4162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8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76C67AD-99A1-8DF0-C332-BB3E0C53717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27759" y="6343955"/>
            <a:ext cx="922372" cy="365125"/>
          </a:xfrm>
        </p:spPr>
        <p:txBody>
          <a:bodyPr>
            <a:noAutofit/>
          </a:bodyPr>
          <a:lstStyle/>
          <a:p>
            <a:fld id="{AAA916C4-9175-479B-9610-7E06A2EDFEE0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3" name="Slide Number Placeholder 9">
            <a:extLst>
              <a:ext uri="{FF2B5EF4-FFF2-40B4-BE49-F238E27FC236}">
                <a16:creationId xmlns:a16="http://schemas.microsoft.com/office/drawing/2014/main" id="{C8D2CF7B-FF7A-7960-DB96-2B1846DA41A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0131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B08A763A-F1F9-D459-6C34-39765662759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7856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19643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685800"/>
            <a:ext cx="2748115" cy="2743200"/>
          </a:xfrm>
          <a:noFill/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487E718-4223-B4DB-C92A-99E891E642B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9200" y="3703320"/>
            <a:ext cx="2743201" cy="2476061"/>
          </a:xfrm>
          <a:noFill/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39200" y="6343955"/>
            <a:ext cx="1404460" cy="365125"/>
          </a:xfrm>
          <a:noFill/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  <a:noFill/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AD2788-6390-4160-9542-0F1C554F0165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noFill/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4980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85800"/>
            <a:ext cx="2748114" cy="2743200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703320"/>
            <a:ext cx="2743200" cy="247606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644F6AEF-CB45-AC6F-F205-7AB277670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697" y="6343955"/>
            <a:ext cx="140446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980DDA2F-B408-A7AF-463F-3F6ED55C1A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69019" y="6343955"/>
            <a:ext cx="85457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E6CDFB-328D-4B9A-B955-967B0C6194A8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C6A3F52-E7A3-B732-2650-C47F8BE25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923593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80894EEF-95B5-F8FE-9FBB-D5DFD413C0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96240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6115477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343400"/>
            <a:ext cx="4019522" cy="115993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E0CE544-3552-FE00-5B00-942E522A2A5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4343400"/>
            <a:ext cx="6400800" cy="115993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A994DB4-9653-4FD4-8A14-5DAFB68B0E92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1148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86200"/>
            <a:ext cx="3044954" cy="224512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7200" y="3886200"/>
            <a:ext cx="7315199" cy="224512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BECFC22-7333-427C-A7BB-2A423772B9A0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66004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3044954" cy="2035724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9158" y="685800"/>
            <a:ext cx="7315199" cy="2014665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2896372"/>
            <a:ext cx="2791027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65894" y="2896372"/>
            <a:ext cx="1559379" cy="365125"/>
          </a:xfrm>
        </p:spPr>
        <p:txBody>
          <a:bodyPr>
            <a:noAutofit/>
          </a:bodyPr>
          <a:lstStyle/>
          <a:p>
            <a:fld id="{B78D85C6-8657-43F4-BE68-8F80962A5435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5151" y="2896372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4178283B-8F20-CAA0-928D-318B857F95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414669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0767299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8"/>
            <a:ext cx="5483353" cy="1388318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651760"/>
            <a:ext cx="5483352" cy="352185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AB12E0E-A617-768A-7E0E-472481185B1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7792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C1D70B4-629A-1A3A-D1BB-D35C3AED4BAD}"/>
              </a:ext>
            </a:extLst>
          </p:cNvPr>
          <p:cNvCxnSpPr>
            <a:cxnSpLocks/>
          </p:cNvCxnSpPr>
          <p:nvPr userDrawn="1"/>
        </p:nvCxnSpPr>
        <p:spPr>
          <a:xfrm>
            <a:off x="609600" y="236222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8F922763-A12B-44C2-4F2D-AAD3B317EC9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88D44AB0-B4BD-5097-DB6C-0B96B75B1DA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59D65A6B-59CD-4A95-97A1-5003425BCE52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8EA9CC9C-E71E-C316-0680-F4BD6EDC87C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34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9753" cy="898525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E15E62-FEF2-298A-EC8D-72D59188CB27}"/>
              </a:ext>
            </a:extLst>
          </p:cNvPr>
          <p:cNvCxnSpPr>
            <a:cxnSpLocks/>
          </p:cNvCxnSpPr>
          <p:nvPr userDrawn="1"/>
        </p:nvCxnSpPr>
        <p:spPr>
          <a:xfrm>
            <a:off x="609600" y="1905000"/>
            <a:ext cx="109728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86012"/>
            <a:ext cx="5479474" cy="29876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4892D5B-0772-8929-54F9-AA16EED38E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5575" y="2285301"/>
            <a:ext cx="4863778" cy="388618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>
            <a:noAutofit/>
          </a:bodyPr>
          <a:lstStyle/>
          <a:p>
            <a:fld id="{AEBE612C-E459-4252-B286-C98BDF4C5E92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2421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9903" y="685807"/>
            <a:ext cx="5486400" cy="138830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3F8ACB4F-E132-97B5-797E-ADFB9AC8345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16658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89903" y="2650330"/>
            <a:ext cx="5486400" cy="3521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415657-C9CC-A8DC-C841-09A42AC901EC}"/>
              </a:ext>
            </a:extLst>
          </p:cNvPr>
          <p:cNvCxnSpPr>
            <a:cxnSpLocks/>
          </p:cNvCxnSpPr>
          <p:nvPr userDrawn="1"/>
        </p:nvCxnSpPr>
        <p:spPr>
          <a:xfrm>
            <a:off x="6089903" y="236221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D65827FC-FBF0-2A7B-2AE9-11D916DB970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6">
            <a:extLst>
              <a:ext uri="{FF2B5EF4-FFF2-40B4-BE49-F238E27FC236}">
                <a16:creationId xmlns:a16="http://schemas.microsoft.com/office/drawing/2014/main" id="{7D3F37AD-0904-9EC0-EFEE-899B457A453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D8568ADA-B78D-4076-A9DF-6C8E04B71243}" type="datetime1">
              <a:rPr lang="en-US" smtClean="0"/>
              <a:t>9/18/2026</a:t>
            </a:fld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655EC9E8-1A84-6C33-ADB3-D40020F509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8293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64763" cy="1426798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5580E71-5349-7975-EE00-1D48FBB4552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599" y="2514600"/>
            <a:ext cx="4564763" cy="363659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90060" y="685800"/>
            <a:ext cx="5792341" cy="5465398"/>
          </a:xfrm>
        </p:spPr>
        <p:txBody>
          <a:bodyPr anchor="b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E3ED234F-BBE0-48A3-AC31-D10A1F3BC187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96221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89110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EC4665C-5805-BDA9-0EA4-387D86C88A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2647" y="2057400"/>
            <a:ext cx="2740153" cy="40915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10001" y="2057400"/>
            <a:ext cx="7766302" cy="409150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A0D3809-2B53-482D-AD1B-8B09C4B2656C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01948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1DA757D-A9AE-985A-6EEE-C02E46D45DC9}"/>
              </a:ext>
            </a:extLst>
          </p:cNvPr>
          <p:cNvSpPr/>
          <p:nvPr/>
        </p:nvSpPr>
        <p:spPr>
          <a:xfrm>
            <a:off x="11250895" y="43434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71E517F-7D77-FEA1-94A2-D8522A1BF181}"/>
              </a:ext>
            </a:extLst>
          </p:cNvPr>
          <p:cNvSpPr/>
          <p:nvPr/>
        </p:nvSpPr>
        <p:spPr>
          <a:xfrm>
            <a:off x="685800" y="46938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2EAE4C-19D0-A0E4-1FDC-967BD2694E6F}"/>
              </a:ext>
            </a:extLst>
          </p:cNvPr>
          <p:cNvSpPr/>
          <p:nvPr/>
        </p:nvSpPr>
        <p:spPr>
          <a:xfrm>
            <a:off x="10998565" y="44258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7E35C93-E0FF-6186-7502-985D78DA9B28}"/>
              </a:ext>
            </a:extLst>
          </p:cNvPr>
          <p:cNvSpPr/>
          <p:nvPr/>
        </p:nvSpPr>
        <p:spPr>
          <a:xfrm>
            <a:off x="10976145" y="44258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D4E889F8-D8CB-1564-17A8-26A2F425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02546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3B51AE5-91E2-069A-7DF2-EB394DA25E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 algn="l" rtl="0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154F04C1-B149-48D4-90B8-E64820B32F59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120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E73F6F-B481-328B-CE64-8485DC66B8EA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7D968F-BFC6-694E-9A7C-A113E7DEBF65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7A14AD-A403-0816-9FED-F4E7BB405B17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C5DE6E3-5C5B-04A2-6D84-63D852F6062A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D258FD5-5B6B-DBB1-0F00-D02C71197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859867"/>
            <a:ext cx="9144000" cy="10972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196BB08E-5668-89FF-C0AE-D8A83C783F7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600199"/>
            <a:ext cx="9171115" cy="3259668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AED7B4-8DB4-40B0-90CF-49D3708442C0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4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132C402C-8B4C-3690-6875-FE157681B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C80DC0CF-9044-3D55-7D8F-4CD97232E3E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F861E720-2EA4-4832-8DC2-DC3D2BDBB07C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480B90-B64C-0559-ACB2-7DBB57135C77}"/>
              </a:ext>
            </a:extLst>
          </p:cNvPr>
          <p:cNvSpPr/>
          <p:nvPr/>
        </p:nvSpPr>
        <p:spPr>
          <a:xfrm>
            <a:off x="11250895" y="456206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2E866D-D29F-1CC5-14B2-BB24F10745FE}"/>
              </a:ext>
            </a:extLst>
          </p:cNvPr>
          <p:cNvSpPr/>
          <p:nvPr/>
        </p:nvSpPr>
        <p:spPr>
          <a:xfrm>
            <a:off x="685800" y="491255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A0DC7F-E416-CA3E-E389-945D5FA32CC9}"/>
              </a:ext>
            </a:extLst>
          </p:cNvPr>
          <p:cNvSpPr/>
          <p:nvPr/>
        </p:nvSpPr>
        <p:spPr>
          <a:xfrm>
            <a:off x="10998565" y="464449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D9CC5C-2252-AB09-49B5-FD1BE0E74E30}"/>
              </a:ext>
            </a:extLst>
          </p:cNvPr>
          <p:cNvSpPr/>
          <p:nvPr/>
        </p:nvSpPr>
        <p:spPr>
          <a:xfrm>
            <a:off x="10976145" y="464449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005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2479" y="685800"/>
            <a:ext cx="9140953" cy="2699775"/>
          </a:xfrm>
        </p:spPr>
        <p:txBody>
          <a:bodyPr anchor="t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F01E07-9F97-42AE-9FE9-3EAD856BDB2A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E594965-EF4A-40C0-FED1-CF5564CED970}"/>
              </a:ext>
            </a:extLst>
          </p:cNvPr>
          <p:cNvSpPr/>
          <p:nvPr/>
        </p:nvSpPr>
        <p:spPr>
          <a:xfrm>
            <a:off x="11250895" y="456206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9DE90F9-432C-AEEC-88D5-177A0E299391}"/>
              </a:ext>
            </a:extLst>
          </p:cNvPr>
          <p:cNvSpPr/>
          <p:nvPr/>
        </p:nvSpPr>
        <p:spPr>
          <a:xfrm>
            <a:off x="685800" y="491255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ECD3CD-C697-A46B-71F2-D64BD77C395C}"/>
              </a:ext>
            </a:extLst>
          </p:cNvPr>
          <p:cNvSpPr/>
          <p:nvPr/>
        </p:nvSpPr>
        <p:spPr>
          <a:xfrm>
            <a:off x="10998565" y="464449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46793A7-6512-567E-DAFF-BB4A63B89DC3}"/>
              </a:ext>
            </a:extLst>
          </p:cNvPr>
          <p:cNvSpPr/>
          <p:nvPr/>
        </p:nvSpPr>
        <p:spPr>
          <a:xfrm>
            <a:off x="10976145" y="464449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66A0D5A-6B2D-15B8-4FC0-30535DF012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179918211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D86F34B-87C2-AC58-5483-78C0E5DB477C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6B59A7-7C3C-7431-CC9A-51EFBA257959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2D0661-BB9A-E751-A4EB-2C95BF96A560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09A5AB9-86E5-2BD1-8EFC-49C204619282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600200"/>
            <a:ext cx="10055353" cy="3657601"/>
          </a:xfrm>
        </p:spPr>
        <p:txBody>
          <a:bodyPr anchor="b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34B2334-B27F-4DA0-8A92-599603070D6B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A4A8879E-F637-BA38-C325-517B59E12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160219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0ED10B2-4172-93C9-B408-242DDBA504A8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CF4AA95-C597-81F0-35EA-96B5BA7A12BB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37871-D86F-9BA6-1D96-9B3392C2F247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203EFA-FE43-9B63-5768-4A3FD1509639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868680"/>
            <a:ext cx="9140952" cy="3660746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9B8D85F-DE7D-4C09-9BDD-03377313F809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259B8E5-883A-B6CE-4C6C-F6F48B038C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720"/>
            <a:ext cx="9140951" cy="7886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29188047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A77448-F1DA-CAC1-9B05-8F5CE6558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1878566"/>
            <a:ext cx="507492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572" y="1878566"/>
            <a:ext cx="5075556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5075238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97572" y="2514600"/>
            <a:ext cx="5075556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D150565-788C-402B-B078-3F96B9A231B8}" type="datetime1">
              <a:rPr lang="en-US" smtClean="0"/>
              <a:t>9/18/2026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5362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F5184-1DAA-DFF4-A408-3D5DD1517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D7B20C69-CB4E-44F7-A408-67C55627795C}" type="datetime1">
              <a:rPr lang="en-US" smtClean="0"/>
              <a:t>9/18/2026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15250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A9EA653-B766-E096-036C-1C173E299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1845593-CC30-27D6-3F82-E2BA784C4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1" y="685800"/>
            <a:ext cx="6699502" cy="5486400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sz="1400" dirty="0"/>
            </a:lvl3pPr>
            <a:lvl4pPr>
              <a:defRPr lang="en-US" sz="1400" dirty="0"/>
            </a:lvl4pPr>
            <a:lvl5pPr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572A1522-8F1E-408E-ABA2-6F5B206582B8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5434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872039" y="685800"/>
            <a:ext cx="6699502" cy="544263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3E19A776-5AE6-4251-8560-C6066D0B46D6}" type="datetime1">
              <a:rPr lang="en-US" smtClean="0"/>
              <a:t>9/18/2026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883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09862"/>
            <a:ext cx="10963656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29814657-813A-4D7B-A2F8-E573BA1645D3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708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0" r:id="rId1"/>
    <p:sldLayoutId id="2147484231" r:id="rId2"/>
    <p:sldLayoutId id="2147484232" r:id="rId3"/>
    <p:sldLayoutId id="2147484233" r:id="rId4"/>
    <p:sldLayoutId id="2147484234" r:id="rId5"/>
    <p:sldLayoutId id="2147484235" r:id="rId6"/>
    <p:sldLayoutId id="2147484236" r:id="rId7"/>
    <p:sldLayoutId id="2147484237" r:id="rId8"/>
    <p:sldLayoutId id="2147484238" r:id="rId9"/>
    <p:sldLayoutId id="2147484239" r:id="rId10"/>
    <p:sldLayoutId id="2147484240" r:id="rId11"/>
    <p:sldLayoutId id="2147484241" r:id="rId12"/>
    <p:sldLayoutId id="2147484242" r:id="rId13"/>
    <p:sldLayoutId id="2147484243" r:id="rId14"/>
    <p:sldLayoutId id="2147484244" r:id="rId15"/>
    <p:sldLayoutId id="2147484245" r:id="rId16"/>
    <p:sldLayoutId id="2147484246" r:id="rId17"/>
    <p:sldLayoutId id="2147484247" r:id="rId18"/>
    <p:sldLayoutId id="2147484248" r:id="rId19"/>
    <p:sldLayoutId id="2147484249" r:id="rId20"/>
    <p:sldLayoutId id="2147484250" r:id="rId21"/>
    <p:sldLayoutId id="2147484251" r:id="rId22"/>
    <p:sldLayoutId id="2147484252" r:id="rId23"/>
    <p:sldLayoutId id="2147484253" r:id="rId24"/>
    <p:sldLayoutId id="2147484254" r:id="rId25"/>
    <p:sldLayoutId id="2147484255" r:id="rId26"/>
    <p:sldLayoutId id="2147484256" r:id="rId27"/>
    <p:sldLayoutId id="2147484257" r:id="rId28"/>
    <p:sldLayoutId id="2147484198" r:id="rId29"/>
    <p:sldLayoutId id="2147484114" r:id="rId30"/>
    <p:sldLayoutId id="2147484116" r:id="rId31"/>
    <p:sldLayoutId id="2147484117" r:id="rId32"/>
    <p:sldLayoutId id="2147484118" r:id="rId33"/>
    <p:sldLayoutId id="2147484120" r:id="rId34"/>
    <p:sldLayoutId id="2147484121" r:id="rId35"/>
    <p:sldLayoutId id="2147484124" r:id="rId36"/>
    <p:sldLayoutId id="2147484125" r:id="rId37"/>
    <p:sldLayoutId id="2147484126" r:id="rId38"/>
    <p:sldLayoutId id="2147484129" r:id="rId39"/>
    <p:sldLayoutId id="2147484132" r:id="rId40"/>
    <p:sldLayoutId id="2147484133" r:id="rId41"/>
    <p:sldLayoutId id="2147484135" r:id="rId42"/>
    <p:sldLayoutId id="2147484136" r:id="rId43"/>
    <p:sldLayoutId id="2147484138" r:id="rId44"/>
    <p:sldLayoutId id="2147484139" r:id="rId45"/>
    <p:sldLayoutId id="2147484140" r:id="rId46"/>
    <p:sldLayoutId id="2147484141" r:id="rId47"/>
    <p:sldLayoutId id="2147484142" r:id="rId48"/>
    <p:sldLayoutId id="2147484143" r:id="rId49"/>
    <p:sldLayoutId id="2147484144" r:id="rId50"/>
    <p:sldLayoutId id="2147484145" r:id="rId51"/>
    <p:sldLayoutId id="2147484146" r:id="rId52"/>
    <p:sldLayoutId id="2147484147" r:id="rId53"/>
    <p:sldLayoutId id="2147484148" r:id="rId54"/>
    <p:sldLayoutId id="2147484149" r:id="rId55"/>
    <p:sldLayoutId id="2147484150" r:id="rId56"/>
    <p:sldLayoutId id="2147484152" r:id="rId57"/>
    <p:sldLayoutId id="2147484158" r:id="rId58"/>
    <p:sldLayoutId id="2147484159" r:id="rId59"/>
    <p:sldLayoutId id="2147484160" r:id="rId60"/>
    <p:sldLayoutId id="2147484162" r:id="rId61"/>
    <p:sldLayoutId id="2147484163" r:id="rId62"/>
    <p:sldLayoutId id="2147484165" r:id="rId63"/>
    <p:sldLayoutId id="2147484166" r:id="rId64"/>
  </p:sldLayoutIdLst>
  <p:hf sldNum="0"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800" b="1" kern="1200" spc="-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7296">
          <p15:clr>
            <a:srgbClr val="F26B43"/>
          </p15:clr>
        </p15:guide>
        <p15:guide id="1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FF4B6-3F85-6E67-ED81-21244368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A0CBC46-76F5-CB3F-9BF0-DE7BBD3C6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2268408"/>
          </a:xfrm>
        </p:spPr>
        <p:txBody>
          <a:bodyPr anchor="t">
            <a:normAutofit/>
          </a:bodyPr>
          <a:lstStyle/>
          <a:p>
            <a:r>
              <a:rPr lang="en-GB" dirty="0"/>
              <a:t>How to make scented </a:t>
            </a:r>
            <a:r>
              <a:rPr lang="en-US" dirty="0"/>
              <a:t>wax melts?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CA5C5AD-7278-E875-15B7-835123AC2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172" y="2204864"/>
            <a:ext cx="3349751" cy="664704"/>
          </a:xfrm>
        </p:spPr>
        <p:txBody>
          <a:bodyPr anchor="b">
            <a:normAutofit/>
          </a:bodyPr>
          <a:lstStyle/>
          <a:p>
            <a:r>
              <a:rPr lang="en-GB" dirty="0"/>
              <a:t>T</a:t>
            </a:r>
            <a:r>
              <a:rPr lang="en-US" dirty="0"/>
              <a:t>he law, the theory and practice</a:t>
            </a:r>
          </a:p>
        </p:txBody>
      </p:sp>
      <p:pic>
        <p:nvPicPr>
          <p:cNvPr id="13" name="Picture 12" descr="Pipette putting a sample on a petri dish">
            <a:extLst>
              <a:ext uri="{FF2B5EF4-FFF2-40B4-BE49-F238E27FC236}">
                <a16:creationId xmlns:a16="http://schemas.microsoft.com/office/drawing/2014/main" id="{B1D64AD8-F45E-DB6B-430C-C81590F6B8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75" r="2229" b="-1"/>
          <a:stretch>
            <a:fillRect/>
          </a:stretch>
        </p:blipFill>
        <p:spPr>
          <a:xfrm>
            <a:off x="4373880" y="10"/>
            <a:ext cx="7818120" cy="685799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961094-1138-14C6-4ABD-11E9BFEB2B02}"/>
              </a:ext>
            </a:extLst>
          </p:cNvPr>
          <p:cNvSpPr txBox="1"/>
          <p:nvPr/>
        </p:nvSpPr>
        <p:spPr>
          <a:xfrm>
            <a:off x="2429048" y="6366800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By: Laszlo Miko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45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E20B5-78A7-684F-9E2F-B94C7B904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44DD8-16D1-8D28-FF57-76EFC0C12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28800"/>
            <a:ext cx="4619257" cy="4120480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What do you know about Scented Wax Melts?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Why is there law that controls the making and selling of the Wax Melts?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  <a:p>
            <a:endParaRPr lang="en-US" dirty="0"/>
          </a:p>
        </p:txBody>
      </p:sp>
      <p:pic>
        <p:nvPicPr>
          <p:cNvPr id="10" name="Picture 9" descr="A collection of five heart-shaped candies, each with a distinct color - blue, red, yellow, pink, and green - all adorned with a shimmering gold glitter effect.&#10;&#10;AI-generated content may be incorrect.">
            <a:extLst>
              <a:ext uri="{FF2B5EF4-FFF2-40B4-BE49-F238E27FC236}">
                <a16:creationId xmlns:a16="http://schemas.microsoft.com/office/drawing/2014/main" id="{BA2C6D95-D3D9-14AC-324B-472EBF3A7D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056" y="1239740"/>
            <a:ext cx="3687612" cy="4378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816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5AED0-2336-0960-CACC-42201FF35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2F669-D4DC-445B-263D-7E8DF3796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28800"/>
            <a:ext cx="5195321" cy="4343400"/>
          </a:xfrm>
        </p:spPr>
        <p:txBody>
          <a:bodyPr/>
          <a:lstStyle/>
          <a:p>
            <a:r>
              <a:rPr lang="en-GB" sz="1800" dirty="0"/>
              <a:t>What is required by law?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CLP (Classification, Labelling &amp; Packaging)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General product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Insurance (Liability insurance)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Consumer rights ((Consumers Rights Act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1800" dirty="0"/>
              <a:t>Why is that important?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Chemicals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Business safety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The image is a warning label for a strawberry-scented product containing ethyl methylphenyiglycidate, advising caution for allergic reactions, environmental harm, and proper disposal.&#10;&#10;AI-generated content may be incorrect.">
            <a:extLst>
              <a:ext uri="{FF2B5EF4-FFF2-40B4-BE49-F238E27FC236}">
                <a16:creationId xmlns:a16="http://schemas.microsoft.com/office/drawing/2014/main" id="{C61A3FAC-2BCC-ECD9-40AA-BEB233DE4C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68" y="1229219"/>
            <a:ext cx="2190685" cy="2199781"/>
          </a:xfrm>
          <a:prstGeom prst="rect">
            <a:avLst/>
          </a:prstGeom>
        </p:spPr>
      </p:pic>
      <p:pic>
        <p:nvPicPr>
          <p:cNvPr id="7" name="Picture 6" descr="Contains Cinnamaldehyde. May produce an allergic reaction. Safety data sheet available on request.&#10;&#10;AI-generated content may be incorrect.">
            <a:extLst>
              <a:ext uri="{FF2B5EF4-FFF2-40B4-BE49-F238E27FC236}">
                <a16:creationId xmlns:a16="http://schemas.microsoft.com/office/drawing/2014/main" id="{C7B07F3B-B948-D5BD-1BD7-CFB68A74A1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8207" y="1229219"/>
            <a:ext cx="2190685" cy="21846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434911-0072-F549-EE25-1AEFA572B706}"/>
              </a:ext>
            </a:extLst>
          </p:cNvPr>
          <p:cNvSpPr txBox="1"/>
          <p:nvPr/>
        </p:nvSpPr>
        <p:spPr>
          <a:xfrm>
            <a:off x="612647" y="6159731"/>
            <a:ext cx="13965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(Crocker, 2026)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232421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22788-D6A5-71BA-C02F-F52B4C840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2600" b="0" i="0" kern="1200" cap="all" spc="0" baseline="0">
                <a:latin typeface="+mj-lt"/>
                <a:ea typeface="+mj-ea"/>
                <a:cs typeface="+mj-cs"/>
              </a:rPr>
            </a:br>
            <a:r>
              <a:rPr lang="en-US" sz="2600" b="0" i="0" kern="1200" cap="all" spc="0" baseline="0">
                <a:latin typeface="+mj-lt"/>
                <a:ea typeface="+mj-ea"/>
                <a:cs typeface="+mj-cs"/>
              </a:rPr>
              <a:t>What do we need?</a:t>
            </a:r>
            <a:br>
              <a:rPr lang="en-US" sz="2600" b="0" i="0" kern="1200" cap="all" spc="0" baseline="0">
                <a:latin typeface="+mj-lt"/>
                <a:ea typeface="+mj-ea"/>
                <a:cs typeface="+mj-cs"/>
              </a:rPr>
            </a:br>
            <a:endParaRPr lang="en-US" sz="2600" b="0" i="0" kern="1200" cap="all" spc="0" baseline="0">
              <a:latin typeface="+mj-lt"/>
              <a:ea typeface="+mj-ea"/>
              <a:cs typeface="+mj-cs"/>
            </a:endParaRP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F6014C6D-1A9E-7918-F789-3EE607CB0C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accent4"/>
                </a:solidFill>
                <a:latin typeface="Algerian" panose="04020705040A02060702" pitchFamily="82" charset="0"/>
              </a:rPr>
              <a:t>Equipment</a:t>
            </a:r>
            <a:endParaRPr lang="en-US" dirty="0">
              <a:solidFill>
                <a:schemeClr val="accent4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A66E9-9B52-74F1-11C1-E80F53B60883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>
            <a:normAutofit fontScale="85000" lnSpcReduction="20000"/>
          </a:bodyPr>
          <a:lstStyle/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Furnace	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Scale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Jug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Calculator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Thermometer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Stirring stick	 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Mold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Paper towels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endParaRPr lang="en-US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A17B60A2-892A-26C3-3F47-49C7EA7240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dirty="0">
                <a:solidFill>
                  <a:schemeClr val="accent4"/>
                </a:solidFill>
                <a:latin typeface="Algerian" panose="04020705040A02060702" pitchFamily="82" charset="0"/>
              </a:rPr>
              <a:t>Material</a:t>
            </a:r>
            <a:endParaRPr lang="en-US" dirty="0">
              <a:solidFill>
                <a:schemeClr val="accent4"/>
              </a:solidFill>
              <a:latin typeface="Algerian" panose="04020705040A02060702" pitchFamily="8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DFF885-C035-A3D5-D264-07FA9B722ED3}"/>
              </a:ext>
            </a:extLst>
          </p:cNvPr>
          <p:cNvSpPr txBox="1"/>
          <p:nvPr/>
        </p:nvSpPr>
        <p:spPr>
          <a:xfrm>
            <a:off x="6497572" y="2514600"/>
            <a:ext cx="5075556" cy="36591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</a:pPr>
            <a:endParaRPr lang="en-US" sz="1400" dirty="0">
              <a:solidFill>
                <a:schemeClr val="tx2"/>
              </a:solidFill>
            </a:endParaRPr>
          </a:p>
          <a:p>
            <a:pPr marL="342900" indent="-3429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Wax</a:t>
            </a:r>
          </a:p>
          <a:p>
            <a:pPr marL="342900" indent="-3429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Fragrance oil</a:t>
            </a:r>
          </a:p>
          <a:p>
            <a:pPr marL="342900" indent="-34290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Candle dye (optional)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158C24-0E12-1817-6732-F878E2898628}"/>
              </a:ext>
            </a:extLst>
          </p:cNvPr>
          <p:cNvSpPr txBox="1"/>
          <p:nvPr/>
        </p:nvSpPr>
        <p:spPr>
          <a:xfrm>
            <a:off x="603310" y="6172200"/>
            <a:ext cx="1757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  <a:r>
              <a:rPr lang="en-GB" dirty="0"/>
              <a:t>(Welling,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620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3" grpId="0" build="p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4C148-1F63-BFF4-0788-7677AA481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wax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69676BA-5EAE-37E5-1F63-88BA50AFF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1878566"/>
            <a:ext cx="3079656" cy="559834"/>
          </a:xfrm>
        </p:spPr>
        <p:txBody>
          <a:bodyPr/>
          <a:lstStyle/>
          <a:p>
            <a:r>
              <a:rPr lang="en-GB" sz="2400" dirty="0">
                <a:latin typeface="Arial Black" panose="020B0A04020102020204" pitchFamily="34" charset="0"/>
              </a:rPr>
              <a:t>Natural Wax</a:t>
            </a:r>
            <a:endParaRPr lang="en-US" sz="2400" dirty="0">
              <a:latin typeface="Arial Black" panose="020B0A040201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24A8A71-54E8-B5D8-86DD-EE0280663A4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3456384" cy="3659188"/>
          </a:xfrm>
        </p:spPr>
        <p:txBody>
          <a:bodyPr/>
          <a:lstStyle/>
          <a:p>
            <a:r>
              <a:rPr lang="en-GB" dirty="0"/>
              <a:t>Soy wax (</a:t>
            </a:r>
            <a:r>
              <a:rPr lang="en-GB" dirty="0">
                <a:solidFill>
                  <a:srgbClr val="00B050"/>
                </a:solidFill>
              </a:rPr>
              <a:t>plant based</a:t>
            </a:r>
            <a:r>
              <a:rPr lang="en-GB" dirty="0"/>
              <a:t>, </a:t>
            </a:r>
            <a:r>
              <a:rPr lang="en-GB" dirty="0">
                <a:solidFill>
                  <a:schemeClr val="accent4"/>
                </a:solidFill>
              </a:rPr>
              <a:t>low scent throw</a:t>
            </a:r>
            <a:r>
              <a:rPr lang="en-GB" dirty="0"/>
              <a:t>, 45-54C)</a:t>
            </a:r>
          </a:p>
          <a:p>
            <a:r>
              <a:rPr lang="en-GB" dirty="0"/>
              <a:t>Bees wax (</a:t>
            </a:r>
            <a:r>
              <a:rPr lang="en-GB" dirty="0">
                <a:solidFill>
                  <a:srgbClr val="00B050"/>
                </a:solidFill>
              </a:rPr>
              <a:t>long burn</a:t>
            </a:r>
            <a:r>
              <a:rPr lang="en-GB" dirty="0"/>
              <a:t>, </a:t>
            </a:r>
            <a:r>
              <a:rPr lang="en-GB" dirty="0">
                <a:solidFill>
                  <a:schemeClr val="accent4"/>
                </a:solidFill>
              </a:rPr>
              <a:t>expensive, holds less scent</a:t>
            </a:r>
            <a:r>
              <a:rPr lang="en-GB" dirty="0"/>
              <a:t>, 62-65C)</a:t>
            </a:r>
          </a:p>
          <a:p>
            <a:r>
              <a:rPr lang="en-GB" dirty="0"/>
              <a:t>Coconut wax (</a:t>
            </a:r>
            <a:r>
              <a:rPr lang="en-GB" dirty="0">
                <a:solidFill>
                  <a:srgbClr val="00B050"/>
                </a:solidFill>
              </a:rPr>
              <a:t>Excellent scent</a:t>
            </a:r>
            <a:r>
              <a:rPr lang="en-GB" dirty="0"/>
              <a:t>, </a:t>
            </a:r>
            <a:r>
              <a:rPr lang="en-GB" dirty="0">
                <a:solidFill>
                  <a:schemeClr val="accent4"/>
                </a:solidFill>
              </a:rPr>
              <a:t>very expensive</a:t>
            </a:r>
            <a:r>
              <a:rPr lang="en-GB" dirty="0"/>
              <a:t>, 40-50C)</a:t>
            </a:r>
          </a:p>
          <a:p>
            <a:r>
              <a:rPr lang="en-GB" dirty="0"/>
              <a:t>Palm wax (</a:t>
            </a:r>
            <a:r>
              <a:rPr lang="en-GB" dirty="0">
                <a:solidFill>
                  <a:srgbClr val="00B050"/>
                </a:solidFill>
              </a:rPr>
              <a:t>hard, Crystalline appearance, good scent</a:t>
            </a:r>
            <a:r>
              <a:rPr lang="en-GB" dirty="0"/>
              <a:t>, </a:t>
            </a:r>
            <a:r>
              <a:rPr lang="en-GB" dirty="0">
                <a:solidFill>
                  <a:schemeClr val="accent4"/>
                </a:solidFill>
              </a:rPr>
              <a:t>deforestation issues</a:t>
            </a:r>
            <a:r>
              <a:rPr lang="en-GB" dirty="0"/>
              <a:t>, )</a:t>
            </a:r>
          </a:p>
          <a:p>
            <a:r>
              <a:rPr lang="en-GB" dirty="0"/>
              <a:t>Rapeseed wax </a:t>
            </a:r>
            <a:r>
              <a:rPr lang="en-GB" dirty="0">
                <a:solidFill>
                  <a:srgbClr val="00B050"/>
                </a:solidFill>
              </a:rPr>
              <a:t>(Excellent scent, eco-friendly</a:t>
            </a:r>
            <a:r>
              <a:rPr lang="en-GB" dirty="0"/>
              <a:t>, </a:t>
            </a:r>
            <a:r>
              <a:rPr lang="en-GB" dirty="0">
                <a:solidFill>
                  <a:schemeClr val="accent4"/>
                </a:solidFill>
              </a:rPr>
              <a:t>hard to source</a:t>
            </a:r>
            <a:r>
              <a:rPr lang="en-GB" dirty="0"/>
              <a:t>)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5C5138D-8B3C-DBDA-4190-64B43D724F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4032" y="1878566"/>
            <a:ext cx="3456384" cy="559834"/>
          </a:xfrm>
        </p:spPr>
        <p:txBody>
          <a:bodyPr/>
          <a:lstStyle/>
          <a:p>
            <a:r>
              <a:rPr lang="en-GB" sz="2400" dirty="0">
                <a:latin typeface="Arial Black" panose="020B0A04020102020204" pitchFamily="34" charset="0"/>
              </a:rPr>
              <a:t>Synthetic Wax</a:t>
            </a:r>
            <a:endParaRPr lang="en-US" sz="2400" dirty="0">
              <a:latin typeface="Arial Black" panose="020B0A04020102020204" pitchFamily="34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29A2948-3E49-85D3-2B94-9E8C72FFB8EA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4032" y="2469128"/>
            <a:ext cx="3456384" cy="914400"/>
          </a:xfrm>
        </p:spPr>
        <p:txBody>
          <a:bodyPr/>
          <a:lstStyle/>
          <a:p>
            <a:r>
              <a:rPr lang="en-GB" dirty="0"/>
              <a:t>Paraffin wax (</a:t>
            </a:r>
            <a:r>
              <a:rPr lang="en-GB" dirty="0">
                <a:solidFill>
                  <a:srgbClr val="00B050"/>
                </a:solidFill>
              </a:rPr>
              <a:t>Cheapest option, excellent scent and vibrant colours, reliable</a:t>
            </a:r>
            <a:r>
              <a:rPr lang="en-GB" dirty="0"/>
              <a:t>, </a:t>
            </a:r>
            <a:r>
              <a:rPr lang="en-GB" dirty="0">
                <a:solidFill>
                  <a:schemeClr val="accent4"/>
                </a:solidFill>
              </a:rPr>
              <a:t>not natural</a:t>
            </a:r>
            <a:r>
              <a:rPr lang="en-GB" dirty="0"/>
              <a:t>, 48-62C)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5F9CB9-F6D9-E6DE-879F-6FAD125F37F1}"/>
              </a:ext>
            </a:extLst>
          </p:cNvPr>
          <p:cNvSpPr txBox="1"/>
          <p:nvPr/>
        </p:nvSpPr>
        <p:spPr>
          <a:xfrm>
            <a:off x="4545529" y="4393746"/>
            <a:ext cx="3110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BLENDED WAX</a:t>
            </a:r>
            <a:endParaRPr lang="en-US" sz="2400" dirty="0">
              <a:latin typeface="Arial Black" panose="020B0A040201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C5BFE53-C993-980C-2DF1-207A0AC58A94}"/>
              </a:ext>
            </a:extLst>
          </p:cNvPr>
          <p:cNvSpPr txBox="1"/>
          <p:nvPr/>
        </p:nvSpPr>
        <p:spPr>
          <a:xfrm>
            <a:off x="4554409" y="5013176"/>
            <a:ext cx="308013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BEST OF BOTH WORLDS</a:t>
            </a:r>
          </a:p>
          <a:p>
            <a:endParaRPr lang="en-GB" sz="1400" dirty="0"/>
          </a:p>
          <a:p>
            <a:r>
              <a:rPr lang="en-GB" sz="1400" dirty="0"/>
              <a:t>Coco-Soy wax</a:t>
            </a:r>
          </a:p>
          <a:p>
            <a:r>
              <a:rPr lang="en-GB" sz="1400" dirty="0"/>
              <a:t>Soy-Bees wax</a:t>
            </a:r>
          </a:p>
          <a:p>
            <a:r>
              <a:rPr lang="en-GB" sz="1400" dirty="0"/>
              <a:t>Paraffin-Soy wax</a:t>
            </a:r>
            <a:endParaRPr lang="en-US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E9DD5B-13A5-1946-A3FA-56E6ACE39D60}"/>
              </a:ext>
            </a:extLst>
          </p:cNvPr>
          <p:cNvSpPr txBox="1"/>
          <p:nvPr/>
        </p:nvSpPr>
        <p:spPr>
          <a:xfrm>
            <a:off x="600476" y="6065322"/>
            <a:ext cx="1707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 </a:t>
            </a:r>
            <a:r>
              <a:rPr lang="en-GB" dirty="0"/>
              <a:t>(France,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78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BF8D4-29DF-7CC8-E263-6E3F1474A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073802"/>
            <a:ext cx="2963073" cy="5598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1400" b="0" dirty="0"/>
              <a:t>(</a:t>
            </a:r>
            <a:r>
              <a:rPr lang="en-GB" sz="1400" b="0" dirty="0" err="1"/>
              <a:t>Freshskin</a:t>
            </a:r>
            <a:r>
              <a:rPr lang="en-GB" sz="1400" b="0" dirty="0"/>
              <a:t> Beauty Ltd, 2026)</a:t>
            </a:r>
            <a:br>
              <a:rPr lang="en-US" sz="1400" b="0" dirty="0"/>
            </a:br>
            <a:endParaRPr lang="en-US" sz="1400" b="0" kern="1200" spc="-30" baseline="0" dirty="0">
              <a:latin typeface="+mj-lt"/>
              <a:ea typeface="+mj-ea"/>
              <a:cs typeface="+mj-cs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60BCD7B-58BF-BC9E-A06E-FFEFEB6067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8176" y="602146"/>
            <a:ext cx="5074920" cy="800572"/>
          </a:xfrm>
        </p:spPr>
        <p:txBody>
          <a:bodyPr/>
          <a:lstStyle/>
          <a:p>
            <a:r>
              <a:rPr lang="en-GB" sz="4000" dirty="0"/>
              <a:t>How to?</a:t>
            </a:r>
            <a:endParaRPr lang="en-US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24B39E-A7B9-3F39-24ED-6974BE00CCBF}"/>
              </a:ext>
            </a:extLst>
          </p:cNvPr>
          <p:cNvSpPr txBox="1"/>
          <p:nvPr/>
        </p:nvSpPr>
        <p:spPr>
          <a:xfrm>
            <a:off x="640080" y="6172201"/>
            <a:ext cx="5075556" cy="6972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b="1" kern="1200" cap="all" baseline="0" dirty="0">
              <a:latin typeface="+mn-l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DB06E-CDE5-3A7D-C80E-1EC36BB02AE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2121616" y="1859467"/>
            <a:ext cx="5075238" cy="3659188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110000"/>
              </a:lnSpc>
            </a:pPr>
            <a:r>
              <a:rPr lang="en-US" dirty="0"/>
              <a:t>Melt the wax in the furnace</a:t>
            </a:r>
          </a:p>
          <a:p>
            <a:pPr marL="285750">
              <a:lnSpc>
                <a:spcPct val="110000"/>
              </a:lnSpc>
            </a:pPr>
            <a:r>
              <a:rPr lang="en-US" dirty="0"/>
              <a:t>Weigh the wax on a scale</a:t>
            </a:r>
          </a:p>
          <a:p>
            <a:pPr marL="285750">
              <a:lnSpc>
                <a:spcPct val="110000"/>
              </a:lnSpc>
            </a:pPr>
            <a:r>
              <a:rPr lang="en-US" dirty="0"/>
              <a:t>Work out the amount of fragrance oil needed</a:t>
            </a:r>
          </a:p>
          <a:p>
            <a:pPr marL="285750">
              <a:lnSpc>
                <a:spcPct val="110000"/>
              </a:lnSpc>
            </a:pPr>
            <a:r>
              <a:rPr lang="en-US" dirty="0"/>
              <a:t>Temperature check (65-70 Celsius)</a:t>
            </a:r>
          </a:p>
          <a:p>
            <a:pPr marL="285750">
              <a:lnSpc>
                <a:spcPct val="110000"/>
              </a:lnSpc>
            </a:pPr>
            <a:r>
              <a:rPr lang="en-US" dirty="0"/>
              <a:t>Pour in the fragrance oil</a:t>
            </a:r>
          </a:p>
          <a:p>
            <a:pPr marL="285750">
              <a:lnSpc>
                <a:spcPct val="110000"/>
              </a:lnSpc>
            </a:pPr>
            <a:r>
              <a:rPr lang="en-US" dirty="0"/>
              <a:t>Dye</a:t>
            </a:r>
          </a:p>
          <a:p>
            <a:pPr marL="285750">
              <a:lnSpc>
                <a:spcPct val="110000"/>
              </a:lnSpc>
            </a:pPr>
            <a:r>
              <a:rPr lang="en-US" dirty="0"/>
              <a:t>Pour in </a:t>
            </a:r>
            <a:r>
              <a:rPr lang="en-US" dirty="0" err="1"/>
              <a:t>moulds</a:t>
            </a:r>
            <a:endParaRPr lang="en-US" dirty="0"/>
          </a:p>
          <a:p>
            <a:pPr marL="285750">
              <a:lnSpc>
                <a:spcPct val="110000"/>
              </a:lnSpc>
            </a:pPr>
            <a:r>
              <a:rPr lang="en-US" dirty="0"/>
              <a:t>Let it set (2 hours)</a:t>
            </a:r>
          </a:p>
          <a:p>
            <a:pPr marL="285750">
              <a:lnSpc>
                <a:spcPct val="110000"/>
              </a:lnSpc>
            </a:pPr>
            <a:r>
              <a:rPr lang="en-US" dirty="0"/>
              <a:t>Break out of </a:t>
            </a:r>
            <a:r>
              <a:rPr lang="en-US" dirty="0" err="1"/>
              <a:t>moulds</a:t>
            </a:r>
            <a:endParaRPr lang="en-US" dirty="0"/>
          </a:p>
          <a:p>
            <a:pPr marL="285750">
              <a:lnSpc>
                <a:spcPct val="110000"/>
              </a:lnSpc>
            </a:pPr>
            <a:r>
              <a:rPr lang="en-US" dirty="0"/>
              <a:t>Let it  cure (1 week)</a:t>
            </a:r>
          </a:p>
        </p:txBody>
      </p:sp>
      <p:pic>
        <p:nvPicPr>
          <p:cNvPr id="7" name="Content Placeholder 6" descr="Happy Melting!&#10;&#10;AI-generated content may be incorrect.">
            <a:extLst>
              <a:ext uri="{FF2B5EF4-FFF2-40B4-BE49-F238E27FC236}">
                <a16:creationId xmlns:a16="http://schemas.microsoft.com/office/drawing/2014/main" id="{AFB8BB50-8306-541E-6553-DBA8863E2D78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594" y="2963069"/>
            <a:ext cx="4505325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4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FF395-7B2D-8BBB-AF84-5B5F8D3FE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/>
          <a:p>
            <a:r>
              <a:rPr lang="en-GB"/>
              <a:t>Health and safety</a:t>
            </a:r>
            <a:endParaRPr lang="en-US"/>
          </a:p>
        </p:txBody>
      </p:sp>
      <p:pic>
        <p:nvPicPr>
          <p:cNvPr id="5" name="Picture 4" descr="Construction work tools">
            <a:extLst>
              <a:ext uri="{FF2B5EF4-FFF2-40B4-BE49-F238E27FC236}">
                <a16:creationId xmlns:a16="http://schemas.microsoft.com/office/drawing/2014/main" id="{6CF08354-EF86-253B-3805-47A8FC4138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63" r="24499" b="-1"/>
          <a:stretch>
            <a:fillRect/>
          </a:stretch>
        </p:blipFill>
        <p:spPr>
          <a:xfrm>
            <a:off x="1" y="10"/>
            <a:ext cx="4565591" cy="685799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BB392-0B77-0BF7-3664-E2866DF2598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/>
          <a:p>
            <a:r>
              <a:rPr lang="en-GB"/>
              <a:t>Please read and sign the Health and Safety disclosure before handling any equipment or chemicals!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936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CC94D-96FB-B71C-70DB-D93150FE2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343400"/>
            <a:ext cx="4019522" cy="1159931"/>
          </a:xfrm>
        </p:spPr>
        <p:txBody>
          <a:bodyPr anchor="t">
            <a:normAutofit/>
          </a:bodyPr>
          <a:lstStyle/>
          <a:p>
            <a:r>
              <a:rPr lang="en-GB"/>
              <a:t>Questions?</a:t>
            </a:r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01139F3C-DD12-B050-0B87-F4DA101B07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30" b="31845"/>
          <a:stretch>
            <a:fillRect/>
          </a:stretch>
        </p:blipFill>
        <p:spPr>
          <a:xfrm>
            <a:off x="20" y="10"/>
            <a:ext cx="12191980" cy="3886190"/>
          </a:xfrm>
          <a:prstGeom prst="rect">
            <a:avLst/>
          </a:prstGeom>
          <a:noFill/>
        </p:spPr>
      </p:pic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B15EE67F-FE45-6A59-AA5D-6C8C2E26273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4343400"/>
            <a:ext cx="6400800" cy="115993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72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3C8B4-765D-50B5-CEFD-F3D44CB4E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4" y="687787"/>
            <a:ext cx="3363259" cy="1085029"/>
          </a:xfrm>
        </p:spPr>
        <p:txBody>
          <a:bodyPr/>
          <a:lstStyle/>
          <a:p>
            <a:r>
              <a:rPr lang="en-GB" sz="3200" dirty="0"/>
              <a:t>Create your own</a:t>
            </a:r>
            <a:endParaRPr lang="en-US" sz="320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694461-20DB-5BFE-9E88-CB171A43F4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EAF25E-E0E9-1C0C-0335-B9E6BE08E77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Please follow instructions</a:t>
            </a:r>
          </a:p>
          <a:p>
            <a:r>
              <a:rPr lang="en-GB" dirty="0"/>
              <a:t>If you have any questions, ask, do not guess.</a:t>
            </a:r>
          </a:p>
          <a:p>
            <a:r>
              <a:rPr lang="en-GB" dirty="0"/>
              <a:t>Only make wax melts if you are comfortable doing so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118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7F72C-3E49-AF24-2FF9-47296A6B4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891102"/>
          </a:xfrm>
        </p:spPr>
        <p:txBody>
          <a:bodyPr anchor="b">
            <a:normAutofit/>
          </a:bodyPr>
          <a:lstStyle/>
          <a:p>
            <a:r>
              <a:rPr lang="en-GB"/>
              <a:t>References</a:t>
            </a:r>
            <a:endParaRPr lang="en-US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964D361D-FE88-9221-742D-7597E04CE63B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12647" y="2057400"/>
            <a:ext cx="2740153" cy="409150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25CABF5-9988-4AFD-B16D-F5A39E6995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10001" y="2057400"/>
            <a:ext cx="7766302" cy="409150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/>
              <a:t>Crocker, B., 2026. </a:t>
            </a:r>
            <a:r>
              <a:rPr lang="en-US" sz="1300" i="1"/>
              <a:t>Legal Requirements for Selling Homemade Candles and Wax Melts in the UK. </a:t>
            </a:r>
            <a:r>
              <a:rPr lang="en-US" sz="1300"/>
              <a:t>[Online] </a:t>
            </a:r>
            <a:br>
              <a:rPr lang="en-US" sz="1300"/>
            </a:br>
            <a:r>
              <a:rPr lang="en-US" sz="1300"/>
              <a:t>Available at: </a:t>
            </a:r>
            <a:r>
              <a:rPr lang="en-US" sz="1300" u="sng"/>
              <a:t>https://craftcert.co.uk/blog/legal-requirements-selling-candles-wax-melts-uk</a:t>
            </a:r>
            <a:br>
              <a:rPr lang="en-US" sz="1300"/>
            </a:br>
            <a:r>
              <a:rPr lang="en-US" sz="1300"/>
              <a:t>[Accessed 18 09 2026].</a:t>
            </a:r>
          </a:p>
          <a:p>
            <a:pPr>
              <a:lnSpc>
                <a:spcPct val="110000"/>
              </a:lnSpc>
            </a:pPr>
            <a:r>
              <a:rPr lang="en-US" sz="1300"/>
              <a:t>France, L., 2026. </a:t>
            </a:r>
            <a:r>
              <a:rPr lang="en-US" sz="1300" i="1" err="1"/>
              <a:t>TillyBell</a:t>
            </a:r>
            <a:r>
              <a:rPr lang="en-US" sz="1300" i="1"/>
              <a:t>. </a:t>
            </a:r>
            <a:r>
              <a:rPr lang="en-US" sz="1300"/>
              <a:t>[Online] </a:t>
            </a:r>
            <a:br>
              <a:rPr lang="en-US" sz="1300"/>
            </a:br>
            <a:r>
              <a:rPr lang="en-US" sz="1300"/>
              <a:t>Available at: </a:t>
            </a:r>
            <a:r>
              <a:rPr lang="en-US" sz="1300" u="sng"/>
              <a:t>https://tillybell.co.uk/blogs/news/what-types-of-wax-are-used-in-wax-melts</a:t>
            </a:r>
            <a:br>
              <a:rPr lang="en-US" sz="1300"/>
            </a:br>
            <a:r>
              <a:rPr lang="en-US" sz="1300"/>
              <a:t>[Accessed 18 09 2026].</a:t>
            </a:r>
          </a:p>
          <a:p>
            <a:pPr>
              <a:lnSpc>
                <a:spcPct val="110000"/>
              </a:lnSpc>
            </a:pPr>
            <a:r>
              <a:rPr lang="en-US" sz="1300" err="1"/>
              <a:t>Freshskin</a:t>
            </a:r>
            <a:r>
              <a:rPr lang="en-US" sz="1300"/>
              <a:t> Beauty Ltd, 2026. </a:t>
            </a:r>
            <a:r>
              <a:rPr lang="en-US" sz="1300" i="1" err="1"/>
              <a:t>Freshskin</a:t>
            </a:r>
            <a:r>
              <a:rPr lang="en-US" sz="1300" i="1"/>
              <a:t>. </a:t>
            </a:r>
            <a:r>
              <a:rPr lang="en-US" sz="1300"/>
              <a:t>[Online] </a:t>
            </a:r>
            <a:br>
              <a:rPr lang="en-US" sz="1300"/>
            </a:br>
            <a:r>
              <a:rPr lang="en-US" sz="1300"/>
              <a:t>Available at: </a:t>
            </a:r>
            <a:r>
              <a:rPr lang="en-US" sz="1300" u="sng"/>
              <a:t>https://www.freshskin.co.uk/blog/how-to-make-wax-melts-uk-a-masterclass-in-botanical-home-fragrance/</a:t>
            </a:r>
            <a:br>
              <a:rPr lang="en-US" sz="1300"/>
            </a:br>
            <a:r>
              <a:rPr lang="en-US" sz="1300"/>
              <a:t>[Accessed 18 09 2026].</a:t>
            </a:r>
          </a:p>
          <a:p>
            <a:pPr>
              <a:lnSpc>
                <a:spcPct val="110000"/>
              </a:lnSpc>
            </a:pPr>
            <a:r>
              <a:rPr lang="en-US" sz="1300"/>
              <a:t>Welling, J., 2022. </a:t>
            </a:r>
            <a:r>
              <a:rPr lang="en-US" sz="1300" i="1"/>
              <a:t>Jessica Welling Interiors. </a:t>
            </a:r>
            <a:r>
              <a:rPr lang="en-US" sz="1300"/>
              <a:t>[Online] </a:t>
            </a:r>
            <a:br>
              <a:rPr lang="en-US" sz="1300"/>
            </a:br>
            <a:r>
              <a:rPr lang="en-US" sz="1300"/>
              <a:t>Available at: </a:t>
            </a:r>
            <a:r>
              <a:rPr lang="en-US" sz="1300" u="sng"/>
              <a:t>https://jessicawellinginteriors.com/how-to-make-wax-melts/</a:t>
            </a:r>
            <a:br>
              <a:rPr lang="en-US" sz="1300"/>
            </a:br>
            <a:r>
              <a:rPr lang="en-US" sz="1300"/>
              <a:t>[Accessed 18 09 2026].</a:t>
            </a:r>
          </a:p>
          <a:p>
            <a:pPr>
              <a:lnSpc>
                <a:spcPct val="110000"/>
              </a:lnSpc>
            </a:pPr>
            <a:r>
              <a:rPr lang="en-US" sz="1300"/>
              <a:t> </a:t>
            </a:r>
          </a:p>
          <a:p>
            <a:pPr>
              <a:lnSpc>
                <a:spcPct val="110000"/>
              </a:lnSpc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2644305495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B93026-B8A4-4FE9-8E48-8009734911E7}" vid="{E43B60F7-EC4F-4A08-AFF5-BDC94162E53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3B381C-6232-408C-B65A-8475398E4C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EA42C18-4C38-43BB-8CE3-C963EDA9CBB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DE0AE46-2EED-447A-8B24-DFD65B70D44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Helena</Template>
  <TotalTime>2990</TotalTime>
  <Words>503</Words>
  <Application>Microsoft Office PowerPoint</Application>
  <PresentationFormat>Widescreen</PresentationFormat>
  <Paragraphs>83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Algerian</vt:lpstr>
      <vt:lpstr>Aptos</vt:lpstr>
      <vt:lpstr>Arial</vt:lpstr>
      <vt:lpstr>Arial Black</vt:lpstr>
      <vt:lpstr>Neue Haas Grotesk Text Pro</vt:lpstr>
      <vt:lpstr>Helena</vt:lpstr>
      <vt:lpstr>How to make scented wax melts? </vt:lpstr>
      <vt:lpstr>Introduction</vt:lpstr>
      <vt:lpstr>The law</vt:lpstr>
      <vt:lpstr> What do we need? </vt:lpstr>
      <vt:lpstr>Types of wax</vt:lpstr>
      <vt:lpstr>(Freshskin Beauty Ltd, 2026) </vt:lpstr>
      <vt:lpstr>Health and safety</vt:lpstr>
      <vt:lpstr>Questions?</vt:lpstr>
      <vt:lpstr>Create your own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Laszlo Miko (1903056)</dc:creator>
  <cp:lastModifiedBy>Laszlo Miko (1903056)</cp:lastModifiedBy>
  <cp:revision>8</cp:revision>
  <dcterms:created xsi:type="dcterms:W3CDTF">2026-09-16T08:38:23Z</dcterms:created>
  <dcterms:modified xsi:type="dcterms:W3CDTF">2026-09-18T10:58:48Z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